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666" r:id="rId2"/>
    <p:sldMasterId id="2147483721" r:id="rId3"/>
    <p:sldMasterId id="2147483735" r:id="rId4"/>
    <p:sldMasterId id="2147483748" r:id="rId5"/>
  </p:sldMasterIdLst>
  <p:notesMasterIdLst>
    <p:notesMasterId r:id="rId27"/>
  </p:notesMasterIdLst>
  <p:handoutMasterIdLst>
    <p:handoutMasterId r:id="rId28"/>
  </p:handoutMasterIdLst>
  <p:sldIdLst>
    <p:sldId id="936" r:id="rId6"/>
    <p:sldId id="1192" r:id="rId7"/>
    <p:sldId id="1181" r:id="rId8"/>
    <p:sldId id="1255" r:id="rId9"/>
    <p:sldId id="1256" r:id="rId10"/>
    <p:sldId id="1348" r:id="rId11"/>
    <p:sldId id="1276" r:id="rId12"/>
    <p:sldId id="1277" r:id="rId13"/>
    <p:sldId id="1278" r:id="rId14"/>
    <p:sldId id="1317" r:id="rId15"/>
    <p:sldId id="1354" r:id="rId16"/>
    <p:sldId id="1355" r:id="rId17"/>
    <p:sldId id="1349" r:id="rId18"/>
    <p:sldId id="1350" r:id="rId19"/>
    <p:sldId id="1351" r:id="rId20"/>
    <p:sldId id="1332" r:id="rId21"/>
    <p:sldId id="1334" r:id="rId22"/>
    <p:sldId id="1335" r:id="rId23"/>
    <p:sldId id="1352" r:id="rId24"/>
    <p:sldId id="1336" r:id="rId25"/>
    <p:sldId id="1357" r:id="rId26"/>
  </p:sldIdLst>
  <p:sldSz cx="9144000" cy="6858000" type="screen4x3"/>
  <p:notesSz cx="6997700" cy="9283700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homas Jung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C5CC"/>
    <a:srgbClr val="3F60CC"/>
    <a:srgbClr val="1F1F1F"/>
    <a:srgbClr val="CC9900"/>
    <a:srgbClr val="233F4A"/>
    <a:srgbClr val="254C5A"/>
    <a:srgbClr val="FDFF05"/>
    <a:srgbClr val="178EFF"/>
    <a:srgbClr val="2B9BFF"/>
    <a:srgbClr val="077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618" autoAdjust="0"/>
  </p:normalViewPr>
  <p:slideViewPr>
    <p:cSldViewPr>
      <p:cViewPr>
        <p:scale>
          <a:sx n="60" d="100"/>
          <a:sy n="60" d="100"/>
        </p:scale>
        <p:origin x="-2032" y="-3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5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42" d="100"/>
          <a:sy n="42" d="100"/>
        </p:scale>
        <p:origin x="-1555" y="-67"/>
      </p:cViewPr>
      <p:guideLst>
        <p:guide orient="horz" pos="2923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76" tIns="46488" rIns="92976" bIns="46488" numCol="1" anchor="t" anchorCtr="0" compatLnSpc="1">
            <a:prstTxWarp prst="textNoShape">
              <a:avLst/>
            </a:prstTxWarp>
          </a:bodyPr>
          <a:lstStyle>
            <a:lvl1pPr algn="l" defTabSz="928688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37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76" tIns="46488" rIns="92976" bIns="46488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76" tIns="46488" rIns="92976" bIns="46488" numCol="1" anchor="b" anchorCtr="0" compatLnSpc="1">
            <a:prstTxWarp prst="textNoShape">
              <a:avLst/>
            </a:prstTxWarp>
          </a:bodyPr>
          <a:lstStyle>
            <a:lvl1pPr algn="l" defTabSz="928688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20150"/>
            <a:ext cx="30337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76" tIns="46488" rIns="92976" bIns="46488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2E1221BB-35DA-1543-B447-87177E64D6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9898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76" tIns="46488" rIns="92976" bIns="46488" numCol="1" anchor="t" anchorCtr="0" compatLnSpc="1">
            <a:prstTxWarp prst="textNoShape">
              <a:avLst/>
            </a:prstTxWarp>
          </a:bodyPr>
          <a:lstStyle>
            <a:lvl1pPr algn="l" defTabSz="928688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37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76" tIns="46488" rIns="92976" bIns="46488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6338" y="698500"/>
            <a:ext cx="4645025" cy="3482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1663"/>
            <a:ext cx="5130800" cy="417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76" tIns="46488" rIns="92976" bIns="464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76" tIns="46488" rIns="92976" bIns="46488" numCol="1" anchor="b" anchorCtr="0" compatLnSpc="1">
            <a:prstTxWarp prst="textNoShape">
              <a:avLst/>
            </a:prstTxWarp>
          </a:bodyPr>
          <a:lstStyle>
            <a:lvl1pPr algn="l" defTabSz="928688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20150"/>
            <a:ext cx="30337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76" tIns="46488" rIns="92976" bIns="46488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FF475DDB-D2EE-B342-A7C3-98CAD91EEE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9249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475DDB-D2EE-B342-A7C3-98CAD91EEEEF}" type="slidenum">
              <a:rPr lang="en-GB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763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YOPP is at the heart of PPP, goals quasi identical with PPP goals, but more concrete shape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475DDB-D2EE-B342-A7C3-98CAD91EEEEF}" type="slidenum">
              <a:rPr lang="en-GB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880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dirty="0" smtClean="0">
                <a:latin typeface="Times" charset="0"/>
              </a:rPr>
              <a:t>-</a:t>
            </a:r>
            <a:r>
              <a:rPr lang="de-DE" baseline="0" dirty="0" smtClean="0">
                <a:latin typeface="Times" charset="0"/>
              </a:rPr>
              <a:t> Here only conventional data, but also true for satellite data and ocean data (Argo!)</a:t>
            </a:r>
          </a:p>
          <a:p>
            <a:r>
              <a:rPr lang="de-DE" baseline="0" dirty="0" smtClean="0">
                <a:latin typeface="Times" charset="0"/>
              </a:rPr>
              <a:t>- Obs. Difficulties: Harsh environment, sea ice prevents Argos, weak thermal and optical contrast between ice and clouds</a:t>
            </a:r>
            <a:endParaRPr lang="de-DE" dirty="0">
              <a:latin typeface="Times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55877" indent="-290722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62888" indent="-23257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28043" indent="-23257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93199" indent="-23257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58354" indent="-2325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023509" indent="-2325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88665" indent="-2325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953820" indent="-2325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75579AC0-4FA8-3243-955C-66300B4AE193}" type="slidenum">
              <a:rPr lang="de-DE" sz="1200"/>
              <a:pPr/>
              <a:t>3</a:t>
            </a:fld>
            <a:endParaRPr lang="de-DE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-"/>
            </a:pPr>
            <a:r>
              <a:rPr lang="de-DE" dirty="0" err="1" smtClean="0"/>
              <a:t>The figure shows how uncertain current medium-range</a:t>
            </a:r>
            <a:r>
              <a:rPr lang="de-DE" baseline="0" dirty="0" err="1" smtClean="0"/>
              <a:t> forecasting systems are regarding the initial state in the polar regions which clearly stand out</a:t>
            </a:r>
          </a:p>
          <a:p>
            <a:pPr marL="171450" indent="-171450">
              <a:buFontTx/>
              <a:buChar char="-"/>
            </a:pPr>
            <a:r>
              <a:rPr lang="de-DE" baseline="0" dirty="0" err="1" smtClean="0">
                <a:latin typeface="Times" charset="0"/>
              </a:rPr>
              <a:t>This translates into higher forecast errors in polar regions</a:t>
            </a:r>
            <a:endParaRPr lang="de-DE" dirty="0">
              <a:latin typeface="Times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55877" indent="-290722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62888" indent="-23257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28043" indent="-23257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93199" indent="-23257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58354" indent="-2325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023509" indent="-2325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88665" indent="-2325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953820" indent="-2325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75579AC0-4FA8-3243-955C-66300B4AE193}" type="slidenum">
              <a:rPr lang="de-DE" sz="1200"/>
              <a:pPr/>
              <a:t>4</a:t>
            </a:fld>
            <a:endParaRPr lang="de-DE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-"/>
            </a:pPr>
            <a:r>
              <a:rPr lang="de-DE" baseline="0" dirty="0" err="1" smtClean="0">
                <a:latin typeface="Times" charset="0"/>
              </a:rPr>
              <a:t>Climate</a:t>
            </a:r>
            <a:r>
              <a:rPr lang="de-DE" baseline="0" dirty="0" smtClean="0">
                <a:latin typeface="Times" charset="0"/>
              </a:rPr>
              <a:t> </a:t>
            </a:r>
            <a:r>
              <a:rPr lang="de-DE" baseline="0" dirty="0" err="1" smtClean="0">
                <a:latin typeface="Times" charset="0"/>
              </a:rPr>
              <a:t>change</a:t>
            </a:r>
            <a:r>
              <a:rPr lang="de-DE" baseline="0" dirty="0" smtClean="0">
                <a:latin typeface="Times" charset="0"/>
              </a:rPr>
              <a:t> </a:t>
            </a:r>
            <a:r>
              <a:rPr lang="de-DE" baseline="0" dirty="0" err="1" smtClean="0">
                <a:latin typeface="Times" charset="0"/>
              </a:rPr>
              <a:t>has</a:t>
            </a:r>
            <a:r>
              <a:rPr lang="de-DE" baseline="0" dirty="0" smtClean="0">
                <a:latin typeface="Times" charset="0"/>
              </a:rPr>
              <a:t> </a:t>
            </a:r>
            <a:r>
              <a:rPr lang="de-DE" baseline="0" dirty="0" err="1" smtClean="0">
                <a:latin typeface="Times" charset="0"/>
              </a:rPr>
              <a:t>moved</a:t>
            </a:r>
            <a:r>
              <a:rPr lang="de-DE" baseline="0" dirty="0" smtClean="0">
                <a:latin typeface="Times" charset="0"/>
              </a:rPr>
              <a:t> </a:t>
            </a:r>
            <a:r>
              <a:rPr lang="de-DE" baseline="0" dirty="0" err="1" smtClean="0">
                <a:latin typeface="Times" charset="0"/>
              </a:rPr>
              <a:t>the</a:t>
            </a:r>
            <a:r>
              <a:rPr lang="de-DE" baseline="0" dirty="0" smtClean="0">
                <a:latin typeface="Times" charset="0"/>
              </a:rPr>
              <a:t> polar </a:t>
            </a:r>
            <a:r>
              <a:rPr lang="de-DE" baseline="0" dirty="0" err="1" smtClean="0">
                <a:latin typeface="Times" charset="0"/>
              </a:rPr>
              <a:t>regions</a:t>
            </a:r>
            <a:r>
              <a:rPr lang="de-DE" baseline="0" dirty="0" smtClean="0">
                <a:latin typeface="Times" charset="0"/>
              </a:rPr>
              <a:t> </a:t>
            </a:r>
            <a:r>
              <a:rPr lang="de-DE" baseline="0" dirty="0" err="1" smtClean="0">
                <a:latin typeface="Times" charset="0"/>
              </a:rPr>
              <a:t>into</a:t>
            </a:r>
            <a:r>
              <a:rPr lang="de-DE" baseline="0" dirty="0" smtClean="0">
                <a:latin typeface="Times" charset="0"/>
              </a:rPr>
              <a:t> </a:t>
            </a:r>
            <a:r>
              <a:rPr lang="de-DE" baseline="0" dirty="0" err="1" smtClean="0">
                <a:latin typeface="Times" charset="0"/>
              </a:rPr>
              <a:t>the</a:t>
            </a:r>
            <a:r>
              <a:rPr lang="de-DE" baseline="0" dirty="0" smtClean="0">
                <a:latin typeface="Times" charset="0"/>
              </a:rPr>
              <a:t> </a:t>
            </a:r>
            <a:r>
              <a:rPr lang="de-DE" baseline="0" dirty="0" err="1" smtClean="0">
                <a:latin typeface="Times" charset="0"/>
              </a:rPr>
              <a:t>focus, in particular the rapidly opening Arctic,</a:t>
            </a:r>
            <a:r>
              <a:rPr lang="de-DE" baseline="0" dirty="0" smtClean="0">
                <a:latin typeface="Times" charset="0"/>
              </a:rPr>
              <a:t> giving rise to new </a:t>
            </a:r>
            <a:r>
              <a:rPr lang="de-DE" baseline="0" dirty="0" err="1" smtClean="0">
                <a:latin typeface="Times" charset="0"/>
              </a:rPr>
              <a:t>opportunities, example shipping shown here</a:t>
            </a:r>
          </a:p>
          <a:p>
            <a:pPr marL="0" indent="0">
              <a:buFontTx/>
              <a:buNone/>
            </a:pPr>
            <a:endParaRPr lang="de-DE" baseline="0" dirty="0" err="1" smtClean="0">
              <a:latin typeface="Times" charset="0"/>
            </a:endParaRPr>
          </a:p>
          <a:p>
            <a:pPr marL="0" indent="0">
              <a:buFontTx/>
              <a:buNone/>
            </a:pPr>
            <a:r>
              <a:rPr lang="de-DE" baseline="0" dirty="0" err="1" smtClean="0">
                <a:latin typeface="Times" charset="0"/>
              </a:rPr>
              <a:t>Suppl. info:</a:t>
            </a:r>
            <a:endParaRPr lang="de-DE" dirty="0" smtClean="0">
              <a:latin typeface="Times" charset="0"/>
            </a:endParaRPr>
          </a:p>
          <a:p>
            <a:r>
              <a:rPr lang="de-DE" dirty="0" smtClean="0">
                <a:latin typeface="Times" charset="0"/>
              </a:rPr>
              <a:t>Northern </a:t>
            </a:r>
            <a:r>
              <a:rPr lang="de-DE" dirty="0" err="1">
                <a:latin typeface="Times" charset="0"/>
              </a:rPr>
              <a:t>Sea</a:t>
            </a:r>
            <a:r>
              <a:rPr lang="de-DE" dirty="0">
                <a:latin typeface="Times" charset="0"/>
              </a:rPr>
              <a:t> Route (NSR):</a:t>
            </a:r>
          </a:p>
          <a:p>
            <a:r>
              <a:rPr lang="de-DE" dirty="0" err="1">
                <a:latin typeface="Times" charset="0"/>
              </a:rPr>
              <a:t>Used</a:t>
            </a:r>
            <a:r>
              <a:rPr lang="de-DE" dirty="0">
                <a:latin typeface="Times" charset="0"/>
              </a:rPr>
              <a:t> </a:t>
            </a:r>
            <a:r>
              <a:rPr lang="de-DE" dirty="0" err="1">
                <a:latin typeface="Times" charset="0"/>
              </a:rPr>
              <a:t>by</a:t>
            </a:r>
            <a:r>
              <a:rPr lang="de-DE" dirty="0">
                <a:latin typeface="Times" charset="0"/>
              </a:rPr>
              <a:t> 34 (50) </a:t>
            </a:r>
            <a:r>
              <a:rPr lang="de-DE" dirty="0" err="1">
                <a:latin typeface="Times" charset="0"/>
              </a:rPr>
              <a:t>vessels</a:t>
            </a:r>
            <a:r>
              <a:rPr lang="de-DE" dirty="0">
                <a:latin typeface="Times" charset="0"/>
              </a:rPr>
              <a:t> in 2011 (2012)</a:t>
            </a:r>
          </a:p>
          <a:p>
            <a:r>
              <a:rPr lang="de-DE" dirty="0" err="1">
                <a:latin typeface="Times" charset="0"/>
              </a:rPr>
              <a:t>Estimates</a:t>
            </a:r>
            <a:r>
              <a:rPr lang="de-DE" dirty="0">
                <a:latin typeface="Times" charset="0"/>
              </a:rPr>
              <a:t> </a:t>
            </a:r>
            <a:r>
              <a:rPr lang="de-DE" dirty="0" err="1">
                <a:latin typeface="Times" charset="0"/>
              </a:rPr>
              <a:t>suggest</a:t>
            </a:r>
            <a:r>
              <a:rPr lang="de-DE" dirty="0">
                <a:latin typeface="Times" charset="0"/>
              </a:rPr>
              <a:t> </a:t>
            </a:r>
            <a:r>
              <a:rPr lang="de-DE" dirty="0" err="1">
                <a:latin typeface="Times" charset="0"/>
              </a:rPr>
              <a:t>that</a:t>
            </a:r>
            <a:r>
              <a:rPr lang="de-DE" dirty="0">
                <a:latin typeface="Times" charset="0"/>
              </a:rPr>
              <a:t> </a:t>
            </a:r>
            <a:r>
              <a:rPr lang="de-DE" dirty="0" err="1">
                <a:latin typeface="Times" charset="0"/>
              </a:rPr>
              <a:t>cargo</a:t>
            </a:r>
            <a:r>
              <a:rPr lang="de-DE" dirty="0">
                <a:latin typeface="Times" charset="0"/>
              </a:rPr>
              <a:t> </a:t>
            </a:r>
            <a:r>
              <a:rPr lang="de-DE" dirty="0" err="1">
                <a:latin typeface="Times" charset="0"/>
              </a:rPr>
              <a:t>carried</a:t>
            </a:r>
            <a:r>
              <a:rPr lang="de-DE" dirty="0">
                <a:latin typeface="Times" charset="0"/>
              </a:rPr>
              <a:t> </a:t>
            </a:r>
            <a:r>
              <a:rPr lang="de-DE" dirty="0" err="1">
                <a:latin typeface="Times" charset="0"/>
              </a:rPr>
              <a:t>through</a:t>
            </a:r>
            <a:r>
              <a:rPr lang="de-DE" dirty="0">
                <a:latin typeface="Times" charset="0"/>
              </a:rPr>
              <a:t> </a:t>
            </a:r>
            <a:r>
              <a:rPr lang="de-DE" dirty="0" err="1">
                <a:latin typeface="Times" charset="0"/>
              </a:rPr>
              <a:t>the</a:t>
            </a:r>
            <a:r>
              <a:rPr lang="de-DE" dirty="0">
                <a:latin typeface="Times" charset="0"/>
              </a:rPr>
              <a:t> NSR will </a:t>
            </a:r>
            <a:r>
              <a:rPr lang="de-DE" dirty="0" err="1">
                <a:latin typeface="Times" charset="0"/>
              </a:rPr>
              <a:t>increase</a:t>
            </a:r>
            <a:r>
              <a:rPr lang="de-DE" dirty="0">
                <a:latin typeface="Times" charset="0"/>
              </a:rPr>
              <a:t> </a:t>
            </a:r>
            <a:r>
              <a:rPr lang="de-DE" dirty="0" err="1">
                <a:latin typeface="Times" charset="0"/>
              </a:rPr>
              <a:t>by</a:t>
            </a:r>
            <a:r>
              <a:rPr lang="de-DE" dirty="0">
                <a:latin typeface="Times" charset="0"/>
              </a:rPr>
              <a:t> a </a:t>
            </a:r>
            <a:r>
              <a:rPr lang="de-DE" dirty="0" err="1">
                <a:latin typeface="Times" charset="0"/>
              </a:rPr>
              <a:t>factor</a:t>
            </a:r>
            <a:r>
              <a:rPr lang="de-DE" dirty="0">
                <a:latin typeface="Times" charset="0"/>
              </a:rPr>
              <a:t> </a:t>
            </a:r>
            <a:r>
              <a:rPr lang="de-DE" dirty="0" err="1">
                <a:latin typeface="Times" charset="0"/>
              </a:rPr>
              <a:t>of</a:t>
            </a:r>
            <a:r>
              <a:rPr lang="de-DE" dirty="0">
                <a:latin typeface="Times" charset="0"/>
              </a:rPr>
              <a:t> 80 </a:t>
            </a:r>
            <a:r>
              <a:rPr lang="de-DE" dirty="0" err="1">
                <a:latin typeface="Times" charset="0"/>
              </a:rPr>
              <a:t>by</a:t>
            </a:r>
            <a:r>
              <a:rPr lang="de-DE" dirty="0">
                <a:latin typeface="Times" charset="0"/>
              </a:rPr>
              <a:t> 2020</a:t>
            </a:r>
          </a:p>
          <a:p>
            <a:endParaRPr lang="de-DE" dirty="0">
              <a:latin typeface="Times" charset="0"/>
            </a:endParaRPr>
          </a:p>
          <a:p>
            <a:r>
              <a:rPr lang="de-DE" dirty="0">
                <a:latin typeface="Times" charset="0"/>
              </a:rPr>
              <a:t>NSR: </a:t>
            </a:r>
            <a:r>
              <a:rPr lang="de-DE" dirty="0" err="1">
                <a:latin typeface="Times" charset="0"/>
              </a:rPr>
              <a:t>reduction</a:t>
            </a:r>
            <a:r>
              <a:rPr lang="de-DE" dirty="0">
                <a:latin typeface="Times" charset="0"/>
              </a:rPr>
              <a:t> </a:t>
            </a:r>
            <a:r>
              <a:rPr lang="de-DE" dirty="0" err="1">
                <a:latin typeface="Times" charset="0"/>
              </a:rPr>
              <a:t>of</a:t>
            </a:r>
            <a:r>
              <a:rPr lang="de-DE" dirty="0">
                <a:latin typeface="Times" charset="0"/>
              </a:rPr>
              <a:t> distance by 22% </a:t>
            </a:r>
            <a:r>
              <a:rPr lang="de-DE" dirty="0" err="1">
                <a:latin typeface="Times" charset="0"/>
              </a:rPr>
              <a:t>from</a:t>
            </a:r>
            <a:r>
              <a:rPr lang="de-DE" dirty="0">
                <a:latin typeface="Times" charset="0"/>
              </a:rPr>
              <a:t> Rotterdam </a:t>
            </a:r>
            <a:r>
              <a:rPr lang="de-DE" dirty="0" err="1">
                <a:latin typeface="Times" charset="0"/>
              </a:rPr>
              <a:t>to</a:t>
            </a:r>
            <a:r>
              <a:rPr lang="de-DE" dirty="0">
                <a:latin typeface="Times" charset="0"/>
              </a:rPr>
              <a:t> Shanghai</a:t>
            </a:r>
          </a:p>
          <a:p>
            <a:r>
              <a:rPr lang="de-DE" dirty="0">
                <a:latin typeface="Times" charset="0"/>
              </a:rPr>
              <a:t>NWP: </a:t>
            </a:r>
            <a:r>
              <a:rPr lang="de-DE" dirty="0" err="1">
                <a:latin typeface="Times" charset="0"/>
              </a:rPr>
              <a:t>reduction</a:t>
            </a:r>
            <a:r>
              <a:rPr lang="de-DE" dirty="0">
                <a:latin typeface="Times" charset="0"/>
              </a:rPr>
              <a:t> </a:t>
            </a:r>
            <a:r>
              <a:rPr lang="de-DE" dirty="0" err="1">
                <a:latin typeface="Times" charset="0"/>
              </a:rPr>
              <a:t>of</a:t>
            </a:r>
            <a:r>
              <a:rPr lang="de-DE" dirty="0">
                <a:latin typeface="Times" charset="0"/>
              </a:rPr>
              <a:t> distance by 15% </a:t>
            </a:r>
            <a:r>
              <a:rPr lang="de-DE" dirty="0" err="1">
                <a:latin typeface="Times" charset="0"/>
              </a:rPr>
              <a:t>from</a:t>
            </a:r>
            <a:r>
              <a:rPr lang="de-DE" dirty="0">
                <a:latin typeface="Times" charset="0"/>
              </a:rPr>
              <a:t> Rotterdam </a:t>
            </a:r>
            <a:r>
              <a:rPr lang="de-DE" dirty="0" err="1">
                <a:latin typeface="Times" charset="0"/>
              </a:rPr>
              <a:t>to</a:t>
            </a:r>
            <a:r>
              <a:rPr lang="de-DE" dirty="0">
                <a:latin typeface="Times" charset="0"/>
              </a:rPr>
              <a:t> Shanghai</a:t>
            </a:r>
          </a:p>
          <a:p>
            <a:endParaRPr lang="de-DE" dirty="0">
              <a:latin typeface="Times" charset="0"/>
            </a:endParaRPr>
          </a:p>
          <a:p>
            <a:r>
              <a:rPr lang="de-DE" dirty="0">
                <a:latin typeface="Times" charset="0"/>
              </a:rPr>
              <a:t>RCP 4.5 is a relatively moderate emissions and land-use change scenario used in CMIP5;</a:t>
            </a:r>
            <a:r>
              <a:rPr lang="de-DE" baseline="0" dirty="0">
                <a:latin typeface="Times" charset="0"/>
              </a:rPr>
              <a:t> the S&amp;S 2013 paper is based on CMIP5 data</a:t>
            </a:r>
            <a:endParaRPr lang="de-DE" dirty="0">
              <a:latin typeface="Times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55877" indent="-290722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62888" indent="-23257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28043" indent="-23257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93199" indent="-23257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58354" indent="-2325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023509" indent="-2325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88665" indent="-2325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953820" indent="-2325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75579AC0-4FA8-3243-955C-66300B4AE193}" type="slidenum">
              <a:rPr lang="de-DE" sz="1200"/>
              <a:pPr/>
              <a:t>5</a:t>
            </a:fld>
            <a:endParaRPr lang="de-DE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- Long </a:t>
            </a:r>
            <a:r>
              <a:rPr lang="de-DE" dirty="0" err="1"/>
              <a:t>year</a:t>
            </a:r>
            <a:r>
              <a:rPr lang="de-DE" dirty="0"/>
              <a:t> </a:t>
            </a:r>
            <a:r>
              <a:rPr lang="de-DE" dirty="0">
                <a:sym typeface="Wingdings"/>
              </a:rPr>
              <a:t>; </a:t>
            </a:r>
            <a:r>
              <a:rPr lang="de-DE" dirty="0" err="1">
                <a:sym typeface="Wingdings"/>
              </a:rPr>
              <a:t>core</a:t>
            </a:r>
            <a:r>
              <a:rPr lang="de-DE" dirty="0">
                <a:sym typeface="Wingdings"/>
              </a:rPr>
              <a:t> </a:t>
            </a:r>
            <a:r>
              <a:rPr lang="de-DE" dirty="0" err="1">
                <a:sym typeface="Wingdings"/>
              </a:rPr>
              <a:t>period</a:t>
            </a:r>
            <a:r>
              <a:rPr lang="de-DE" dirty="0">
                <a:sym typeface="Wingdings"/>
              </a:rPr>
              <a:t> </a:t>
            </a:r>
            <a:r>
              <a:rPr lang="de-DE" dirty="0" err="1">
                <a:sym typeface="Wingdings"/>
              </a:rPr>
              <a:t>from</a:t>
            </a:r>
            <a:r>
              <a:rPr lang="de-DE" dirty="0">
                <a:sym typeface="Wingdings"/>
              </a:rPr>
              <a:t> mid-2017 </a:t>
            </a:r>
            <a:r>
              <a:rPr lang="de-DE" dirty="0" err="1">
                <a:sym typeface="Wingdings"/>
              </a:rPr>
              <a:t>to</a:t>
            </a:r>
            <a:r>
              <a:rPr lang="de-DE" dirty="0">
                <a:sym typeface="Wingdings"/>
              </a:rPr>
              <a:t> mid-2019</a:t>
            </a:r>
          </a:p>
          <a:p>
            <a:r>
              <a:rPr lang="de-DE" dirty="0"/>
              <a:t>- </a:t>
            </a:r>
            <a:r>
              <a:rPr lang="de-DE" dirty="0" err="1"/>
              <a:t>Example</a:t>
            </a:r>
            <a:r>
              <a:rPr lang="de-DE" dirty="0"/>
              <a:t> 1: Intensive </a:t>
            </a:r>
            <a:r>
              <a:rPr lang="de-DE" dirty="0" err="1"/>
              <a:t>observing</a:t>
            </a:r>
            <a:r>
              <a:rPr lang="de-DE" dirty="0"/>
              <a:t> </a:t>
            </a:r>
            <a:r>
              <a:rPr lang="de-DE" dirty="0" err="1"/>
              <a:t>periods</a:t>
            </a:r>
            <a:r>
              <a:rPr lang="de-DE" dirty="0"/>
              <a:t>: (i)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observations</a:t>
            </a:r>
            <a:r>
              <a:rPr lang="de-DE" dirty="0"/>
              <a:t> </a:t>
            </a:r>
            <a:r>
              <a:rPr lang="de-DE" dirty="0" err="1"/>
              <a:t>needed</a:t>
            </a:r>
            <a:r>
              <a:rPr lang="de-DE" baseline="0" dirty="0"/>
              <a:t> in </a:t>
            </a:r>
            <a:r>
              <a:rPr lang="de-DE" baseline="0" dirty="0" err="1"/>
              <a:t>general</a:t>
            </a:r>
            <a:r>
              <a:rPr lang="de-DE" baseline="0" dirty="0"/>
              <a:t>, additional </a:t>
            </a:r>
            <a:r>
              <a:rPr lang="de-DE" baseline="0" dirty="0" err="1"/>
              <a:t>value</a:t>
            </a:r>
            <a:r>
              <a:rPr lang="de-DE" baseline="0" dirty="0"/>
              <a:t> </a:t>
            </a:r>
            <a:r>
              <a:rPr lang="de-DE" baseline="0" dirty="0" err="1"/>
              <a:t>having</a:t>
            </a:r>
            <a:r>
              <a:rPr lang="de-DE" baseline="0" dirty="0"/>
              <a:t> </a:t>
            </a:r>
            <a:r>
              <a:rPr lang="de-DE" baseline="0" dirty="0" err="1"/>
              <a:t>them</a:t>
            </a:r>
            <a:r>
              <a:rPr lang="de-DE" baseline="0" dirty="0"/>
              <a:t> in the same time</a:t>
            </a:r>
          </a:p>
          <a:p>
            <a:r>
              <a:rPr lang="de-DE" baseline="0" dirty="0"/>
              <a:t>			(</a:t>
            </a:r>
            <a:r>
              <a:rPr lang="de-DE" baseline="0" dirty="0" err="1"/>
              <a:t>ii</a:t>
            </a:r>
            <a:r>
              <a:rPr lang="de-DE" baseline="0" dirty="0"/>
              <a:t>) </a:t>
            </a:r>
            <a:r>
              <a:rPr lang="de-DE" baseline="0" dirty="0" err="1"/>
              <a:t>snapshot</a:t>
            </a:r>
            <a:r>
              <a:rPr lang="de-DE" baseline="0" dirty="0"/>
              <a:t> </a:t>
            </a:r>
            <a:r>
              <a:rPr lang="de-DE" baseline="0" dirty="0" err="1"/>
              <a:t>for</a:t>
            </a:r>
            <a:r>
              <a:rPr lang="de-DE" baseline="0" dirty="0"/>
              <a:t> </a:t>
            </a:r>
            <a:r>
              <a:rPr lang="de-DE" baseline="0" dirty="0" err="1"/>
              <a:t>higher-quality</a:t>
            </a:r>
            <a:r>
              <a:rPr lang="de-DE" baseline="0" dirty="0"/>
              <a:t> REANALYSIS (ERA-YOPP) -&gt; </a:t>
            </a:r>
            <a:r>
              <a:rPr lang="de-DE" baseline="0" dirty="0" err="1"/>
              <a:t>useful</a:t>
            </a:r>
            <a:r>
              <a:rPr lang="de-DE" baseline="0" dirty="0"/>
              <a:t> </a:t>
            </a:r>
            <a:r>
              <a:rPr lang="de-DE" baseline="0" dirty="0" err="1"/>
              <a:t>for</a:t>
            </a:r>
            <a:r>
              <a:rPr lang="de-DE" baseline="0" dirty="0"/>
              <a:t> </a:t>
            </a:r>
            <a:r>
              <a:rPr lang="de-DE" baseline="0" dirty="0" err="1"/>
              <a:t>verification</a:t>
            </a:r>
            <a:r>
              <a:rPr lang="de-DE" baseline="0" dirty="0"/>
              <a:t>, </a:t>
            </a:r>
            <a:r>
              <a:rPr lang="de-DE" baseline="0" dirty="0" err="1"/>
              <a:t>process</a:t>
            </a:r>
            <a:r>
              <a:rPr lang="de-DE" baseline="0" dirty="0"/>
              <a:t> </a:t>
            </a:r>
            <a:r>
              <a:rPr lang="de-DE" baseline="0" dirty="0" err="1"/>
              <a:t>understanding</a:t>
            </a:r>
            <a:r>
              <a:rPr lang="de-DE" baseline="0" dirty="0"/>
              <a:t>, ...</a:t>
            </a:r>
          </a:p>
          <a:p>
            <a:r>
              <a:rPr lang="de-DE" baseline="0" dirty="0"/>
              <a:t>			(</a:t>
            </a:r>
            <a:r>
              <a:rPr lang="de-DE" baseline="0" dirty="0" err="1"/>
              <a:t>iii</a:t>
            </a:r>
            <a:r>
              <a:rPr lang="de-DE" baseline="0" dirty="0"/>
              <a:t>) </a:t>
            </a:r>
            <a:r>
              <a:rPr lang="de-DE" baseline="0" dirty="0" err="1"/>
              <a:t>enables</a:t>
            </a:r>
            <a:r>
              <a:rPr lang="de-DE" baseline="0" dirty="0"/>
              <a:t> </a:t>
            </a:r>
            <a:r>
              <a:rPr lang="de-DE" baseline="0" dirty="0" err="1"/>
              <a:t>judgement</a:t>
            </a:r>
            <a:r>
              <a:rPr lang="de-DE" baseline="0" dirty="0"/>
              <a:t> upon </a:t>
            </a:r>
            <a:r>
              <a:rPr lang="de-DE" baseline="0" dirty="0" err="1"/>
              <a:t>value</a:t>
            </a:r>
            <a:r>
              <a:rPr lang="de-DE" baseline="0" dirty="0"/>
              <a:t> of </a:t>
            </a:r>
            <a:r>
              <a:rPr lang="de-DE" baseline="0" dirty="0" err="1"/>
              <a:t>certain</a:t>
            </a:r>
            <a:r>
              <a:rPr lang="de-DE" baseline="0" dirty="0"/>
              <a:t> </a:t>
            </a:r>
            <a:r>
              <a:rPr lang="de-DE" baseline="0" dirty="0" err="1"/>
              <a:t>obs</a:t>
            </a:r>
            <a:r>
              <a:rPr lang="de-DE" baseline="0" dirty="0"/>
              <a:t> </a:t>
            </a:r>
            <a:r>
              <a:rPr lang="de-DE" baseline="0" dirty="0" err="1"/>
              <a:t>for</a:t>
            </a:r>
            <a:r>
              <a:rPr lang="de-DE" baseline="0" dirty="0"/>
              <a:t> </a:t>
            </a:r>
            <a:r>
              <a:rPr lang="de-DE" baseline="0" dirty="0" err="1"/>
              <a:t>forecasting</a:t>
            </a:r>
            <a:r>
              <a:rPr lang="de-DE" baseline="0" dirty="0"/>
              <a:t> (OSEs, </a:t>
            </a:r>
            <a:r>
              <a:rPr lang="de-DE" baseline="0" dirty="0" err="1"/>
              <a:t>ie</a:t>
            </a:r>
            <a:r>
              <a:rPr lang="de-DE" baseline="0" dirty="0"/>
              <a:t> </a:t>
            </a:r>
            <a:r>
              <a:rPr lang="de-DE" baseline="0" dirty="0" err="1"/>
              <a:t>data</a:t>
            </a:r>
            <a:r>
              <a:rPr lang="de-DE" baseline="0" dirty="0"/>
              <a:t> </a:t>
            </a:r>
            <a:r>
              <a:rPr lang="de-DE" baseline="0" dirty="0" err="1"/>
              <a:t>denial</a:t>
            </a:r>
            <a:r>
              <a:rPr lang="de-DE" baseline="0" dirty="0"/>
              <a:t> </a:t>
            </a:r>
            <a:r>
              <a:rPr lang="de-DE" baseline="0" dirty="0" err="1"/>
              <a:t>experiments</a:t>
            </a:r>
            <a:r>
              <a:rPr lang="de-DE" baseline="0" dirty="0"/>
              <a:t>)</a:t>
            </a:r>
          </a:p>
          <a:p>
            <a:r>
              <a:rPr lang="de-DE" baseline="0" dirty="0"/>
              <a:t>			(</a:t>
            </a:r>
            <a:r>
              <a:rPr lang="de-DE" baseline="0" dirty="0" err="1"/>
              <a:t>iv</a:t>
            </a:r>
            <a:r>
              <a:rPr lang="de-DE" baseline="0" dirty="0"/>
              <a:t>) </a:t>
            </a:r>
            <a:r>
              <a:rPr lang="de-DE" baseline="0" dirty="0" err="1"/>
              <a:t>aligned</a:t>
            </a:r>
            <a:r>
              <a:rPr lang="de-DE" baseline="0" dirty="0"/>
              <a:t> </a:t>
            </a:r>
            <a:r>
              <a:rPr lang="de-DE" baseline="0" dirty="0" err="1"/>
              <a:t>with</a:t>
            </a:r>
            <a:r>
              <a:rPr lang="de-DE" baseline="0" dirty="0"/>
              <a:t> </a:t>
            </a:r>
            <a:r>
              <a:rPr lang="de-DE" baseline="0" dirty="0" err="1"/>
              <a:t>planned</a:t>
            </a:r>
            <a:r>
              <a:rPr lang="de-DE" baseline="0" dirty="0"/>
              <a:t> </a:t>
            </a:r>
            <a:r>
              <a:rPr lang="de-DE" baseline="0" dirty="0" err="1"/>
              <a:t>MOSAiC</a:t>
            </a:r>
            <a:r>
              <a:rPr lang="de-DE" baseline="0" dirty="0"/>
              <a:t> </a:t>
            </a:r>
            <a:r>
              <a:rPr lang="de-DE" baseline="0" dirty="0" err="1"/>
              <a:t>campaign</a:t>
            </a:r>
            <a:r>
              <a:rPr lang="de-DE" baseline="0" dirty="0"/>
              <a:t> (</a:t>
            </a:r>
            <a:r>
              <a:rPr lang="de-DE" baseline="0" dirty="0" err="1"/>
              <a:t>where</a:t>
            </a:r>
            <a:r>
              <a:rPr lang="de-DE" baseline="0" dirty="0"/>
              <a:t> Polarstern </a:t>
            </a:r>
            <a:r>
              <a:rPr lang="de-DE" baseline="0" dirty="0" err="1"/>
              <a:t>drifts</a:t>
            </a:r>
            <a:r>
              <a:rPr lang="de-DE" baseline="0" dirty="0"/>
              <a:t> </a:t>
            </a:r>
            <a:r>
              <a:rPr lang="de-DE" baseline="0" dirty="0" err="1"/>
              <a:t>through</a:t>
            </a:r>
            <a:r>
              <a:rPr lang="de-DE" baseline="0" dirty="0"/>
              <a:t> </a:t>
            </a:r>
            <a:r>
              <a:rPr lang="de-DE" baseline="0" dirty="0" err="1"/>
              <a:t>Arctic</a:t>
            </a:r>
            <a:r>
              <a:rPr lang="de-DE" baseline="0" dirty="0"/>
              <a:t>)</a:t>
            </a:r>
          </a:p>
          <a:p>
            <a:pPr marL="171433" indent="-171433">
              <a:buFontTx/>
              <a:buChar char="-"/>
            </a:pPr>
            <a:r>
              <a:rPr lang="de-DE" baseline="0" dirty="0" err="1"/>
              <a:t>Example</a:t>
            </a:r>
            <a:r>
              <a:rPr lang="de-DE" baseline="0" dirty="0"/>
              <a:t> 2: </a:t>
            </a:r>
            <a:r>
              <a:rPr lang="de-DE" baseline="0" dirty="0" err="1"/>
              <a:t>Dedicated</a:t>
            </a:r>
            <a:r>
              <a:rPr lang="de-DE" baseline="0" dirty="0"/>
              <a:t> model </a:t>
            </a:r>
            <a:r>
              <a:rPr lang="de-DE" baseline="0" dirty="0" err="1"/>
              <a:t>experiments</a:t>
            </a:r>
            <a:r>
              <a:rPr lang="de-DE" baseline="0" dirty="0"/>
              <a:t>: OSSEs / OSEs; in NWP </a:t>
            </a:r>
            <a:r>
              <a:rPr lang="de-DE" baseline="0" dirty="0" err="1"/>
              <a:t>context</a:t>
            </a:r>
            <a:r>
              <a:rPr lang="de-DE" baseline="0" dirty="0"/>
              <a:t> OSSEs </a:t>
            </a:r>
            <a:r>
              <a:rPr lang="de-DE" baseline="0" dirty="0" err="1"/>
              <a:t>are</a:t>
            </a:r>
            <a:r>
              <a:rPr lang="de-DE" baseline="0" dirty="0"/>
              <a:t> </a:t>
            </a:r>
            <a:r>
              <a:rPr lang="de-DE" baseline="0" dirty="0" err="1"/>
              <a:t>common</a:t>
            </a:r>
            <a:r>
              <a:rPr lang="de-DE" baseline="0" dirty="0"/>
              <a:t> </a:t>
            </a:r>
            <a:r>
              <a:rPr lang="de-DE" baseline="0" dirty="0" err="1"/>
              <a:t>practice</a:t>
            </a:r>
            <a:r>
              <a:rPr lang="de-DE" baseline="0" dirty="0"/>
              <a:t> </a:t>
            </a:r>
            <a:r>
              <a:rPr lang="de-DE" baseline="0" dirty="0" err="1"/>
              <a:t>for</a:t>
            </a:r>
            <a:r>
              <a:rPr lang="de-DE" baseline="0" dirty="0"/>
              <a:t> </a:t>
            </a:r>
            <a:r>
              <a:rPr lang="de-DE" baseline="0" dirty="0" err="1"/>
              <a:t>satellite</a:t>
            </a:r>
            <a:r>
              <a:rPr lang="de-DE" baseline="0" dirty="0"/>
              <a:t> </a:t>
            </a:r>
            <a:r>
              <a:rPr lang="de-DE" baseline="0" dirty="0" err="1"/>
              <a:t>planning</a:t>
            </a:r>
            <a:r>
              <a:rPr lang="de-DE" baseline="0" dirty="0"/>
              <a:t>; </a:t>
            </a:r>
            <a:r>
              <a:rPr lang="de-DE" baseline="0" dirty="0" err="1"/>
              <a:t>autonomous</a:t>
            </a:r>
            <a:r>
              <a:rPr lang="de-DE" baseline="0" dirty="0"/>
              <a:t> </a:t>
            </a:r>
            <a:r>
              <a:rPr lang="de-DE" baseline="0" dirty="0" err="1"/>
              <a:t>gliders</a:t>
            </a:r>
            <a:r>
              <a:rPr lang="de-DE" baseline="0" dirty="0"/>
              <a:t> </a:t>
            </a:r>
            <a:r>
              <a:rPr lang="de-DE" baseline="0" dirty="0" err="1"/>
              <a:t>under</a:t>
            </a:r>
            <a:r>
              <a:rPr lang="de-DE" baseline="0" dirty="0"/>
              <a:t> </a:t>
            </a:r>
            <a:r>
              <a:rPr lang="de-DE" baseline="0" dirty="0" err="1"/>
              <a:t>sea</a:t>
            </a:r>
            <a:r>
              <a:rPr lang="de-DE" baseline="0" dirty="0"/>
              <a:t> </a:t>
            </a:r>
            <a:r>
              <a:rPr lang="de-DE" baseline="0" dirty="0" err="1"/>
              <a:t>ice</a:t>
            </a:r>
            <a:r>
              <a:rPr lang="de-DE" baseline="0" dirty="0"/>
              <a:t> </a:t>
            </a:r>
            <a:r>
              <a:rPr lang="de-DE" baseline="0" dirty="0" err="1"/>
              <a:t>could</a:t>
            </a:r>
            <a:r>
              <a:rPr lang="de-DE" baseline="0" dirty="0"/>
              <a:t> </a:t>
            </a:r>
            <a:r>
              <a:rPr lang="de-DE" baseline="0" dirty="0" err="1"/>
              <a:t>be</a:t>
            </a:r>
            <a:r>
              <a:rPr lang="de-DE" baseline="0" dirty="0"/>
              <a:t> a </a:t>
            </a:r>
            <a:r>
              <a:rPr lang="de-DE" baseline="0" dirty="0" err="1"/>
              <a:t>target</a:t>
            </a:r>
            <a:r>
              <a:rPr lang="de-DE" baseline="0" dirty="0"/>
              <a:t> in the </a:t>
            </a:r>
            <a:r>
              <a:rPr lang="de-DE" baseline="0" dirty="0" err="1"/>
              <a:t>context</a:t>
            </a:r>
            <a:r>
              <a:rPr lang="de-DE" baseline="0" dirty="0"/>
              <a:t> of YOPP</a:t>
            </a:r>
          </a:p>
          <a:p>
            <a:pPr marL="171433" indent="-171433">
              <a:buFontTx/>
              <a:buChar char="-"/>
            </a:pPr>
            <a:r>
              <a:rPr lang="de-DE" baseline="0" dirty="0" err="1"/>
              <a:t>Example</a:t>
            </a:r>
            <a:r>
              <a:rPr lang="de-DE" baseline="0" dirty="0"/>
              <a:t> 3: </a:t>
            </a:r>
            <a:r>
              <a:rPr lang="de-DE" baseline="0" dirty="0" err="1"/>
              <a:t>Verification</a:t>
            </a:r>
            <a:r>
              <a:rPr lang="de-DE" baseline="0" dirty="0"/>
              <a:t> </a:t>
            </a:r>
            <a:r>
              <a:rPr lang="de-DE" baseline="0" dirty="0" err="1"/>
              <a:t>effort</a:t>
            </a:r>
            <a:r>
              <a:rPr lang="de-DE" baseline="0" dirty="0"/>
              <a:t>: </a:t>
            </a:r>
            <a:r>
              <a:rPr lang="de-DE" baseline="0" dirty="0" err="1"/>
              <a:t>baseline</a:t>
            </a:r>
            <a:r>
              <a:rPr lang="de-DE" baseline="0" dirty="0"/>
              <a:t> </a:t>
            </a:r>
            <a:r>
              <a:rPr lang="de-DE" baseline="0" dirty="0" err="1"/>
              <a:t>skill</a:t>
            </a:r>
            <a:r>
              <a:rPr lang="de-DE" baseline="0" dirty="0"/>
              <a:t> </a:t>
            </a:r>
            <a:r>
              <a:rPr lang="de-DE" baseline="0" dirty="0" err="1"/>
              <a:t>comparison</a:t>
            </a:r>
            <a:r>
              <a:rPr lang="de-DE" baseline="0" dirty="0"/>
              <a:t> </a:t>
            </a:r>
            <a:r>
              <a:rPr lang="de-DE" baseline="0" dirty="0" err="1"/>
              <a:t>between</a:t>
            </a:r>
            <a:r>
              <a:rPr lang="de-DE" baseline="0" dirty="0"/>
              <a:t> </a:t>
            </a:r>
            <a:r>
              <a:rPr lang="de-DE" baseline="0" dirty="0" err="1"/>
              <a:t>current</a:t>
            </a:r>
            <a:r>
              <a:rPr lang="de-DE" baseline="0" dirty="0"/>
              <a:t> operational 7-day </a:t>
            </a:r>
            <a:r>
              <a:rPr lang="de-DE" baseline="0" dirty="0" err="1"/>
              <a:t>sea-ice</a:t>
            </a:r>
            <a:r>
              <a:rPr lang="de-DE" baseline="0" dirty="0"/>
              <a:t> </a:t>
            </a:r>
            <a:r>
              <a:rPr lang="de-DE" baseline="0" dirty="0" err="1"/>
              <a:t>forecasts</a:t>
            </a:r>
            <a:r>
              <a:rPr lang="de-DE" baseline="0" dirty="0"/>
              <a:t> (US </a:t>
            </a:r>
            <a:r>
              <a:rPr lang="de-DE" baseline="0" dirty="0" err="1"/>
              <a:t>Navy</a:t>
            </a:r>
            <a:r>
              <a:rPr lang="de-DE" baseline="0" dirty="0"/>
              <a:t>; </a:t>
            </a:r>
            <a:r>
              <a:rPr lang="de-DE" baseline="0" dirty="0" err="1"/>
              <a:t>Env</a:t>
            </a:r>
            <a:r>
              <a:rPr lang="de-DE" baseline="0" dirty="0"/>
              <a:t>. Can.; MyOcean (Europe)) </a:t>
            </a:r>
            <a:r>
              <a:rPr lang="de-DE" baseline="0" dirty="0" err="1"/>
              <a:t>currently</a:t>
            </a:r>
            <a:r>
              <a:rPr lang="de-DE" baseline="0" dirty="0"/>
              <a:t> </a:t>
            </a:r>
            <a:r>
              <a:rPr lang="de-DE" baseline="0" dirty="0" err="1"/>
              <a:t>being</a:t>
            </a:r>
            <a:r>
              <a:rPr lang="de-DE" baseline="0" dirty="0"/>
              <a:t> </a:t>
            </a:r>
            <a:r>
              <a:rPr lang="de-DE" baseline="0" dirty="0" err="1"/>
              <a:t>discussed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475DDB-D2EE-B342-A7C3-98CAD91EEEEF}" type="slidenum">
              <a:rPr lang="en-GB">
                <a:solidFill>
                  <a:prstClr val="white"/>
                </a:solidFill>
              </a:rPr>
              <a:pPr>
                <a:defRPr/>
              </a:pPr>
              <a:t>6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177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AA57D27-A461-4599-BA3A-43A1DAC507C6}" type="slidenum">
              <a:rPr lang="en-US" altLang="en-US">
                <a:solidFill>
                  <a:prstClr val="black"/>
                </a:solidFill>
              </a:rPr>
              <a:pPr/>
              <a:t>15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7925" y="704850"/>
            <a:ext cx="4641850" cy="3481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0342" y="4408880"/>
            <a:ext cx="5598446" cy="409385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8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5F4DE7-5C5D-4E19-88E3-9A45A70E9B27}" type="slidenum">
              <a:rPr lang="en-GB"/>
              <a:pPr>
                <a:defRPr/>
              </a:pPr>
              <a:t>21</a:t>
            </a:fld>
            <a:endParaRPr lang="en-GB"/>
          </a:p>
        </p:txBody>
      </p:sp>
      <p:sp>
        <p:nvSpPr>
          <p:cNvPr id="88067" name="Text Box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7925" y="696913"/>
            <a:ext cx="4640263" cy="3479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8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9771" y="4409758"/>
            <a:ext cx="5594920" cy="4176054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458"/>
              </a:spcBef>
              <a:tabLst>
                <a:tab pos="0" algn="l"/>
                <a:tab pos="450620" algn="l"/>
                <a:tab pos="902854" algn="l"/>
                <a:tab pos="1355088" algn="l"/>
                <a:tab pos="1808937" algn="l"/>
                <a:tab pos="2261172" algn="l"/>
                <a:tab pos="2713406" algn="l"/>
                <a:tab pos="3165640" algn="l"/>
                <a:tab pos="3619490" algn="l"/>
                <a:tab pos="4071724" algn="l"/>
                <a:tab pos="4523959" algn="l"/>
                <a:tab pos="4976193" algn="l"/>
                <a:tab pos="5430042" algn="l"/>
                <a:tab pos="5882276" algn="l"/>
                <a:tab pos="6334510" algn="l"/>
                <a:tab pos="6786745" algn="l"/>
                <a:tab pos="7240595" algn="l"/>
                <a:tab pos="7692829" algn="l"/>
                <a:tab pos="8145063" algn="l"/>
                <a:tab pos="8597298" algn="l"/>
                <a:tab pos="9051146" algn="l"/>
              </a:tabLst>
            </a:pPr>
            <a:endParaRPr lang="en-US" smtClean="0">
              <a:latin typeface="Times New Roman" pitchFamily="18" charset="0"/>
              <a:ea typeface="DejaVu Sans"/>
              <a:cs typeface="DejaVu San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EC2FD-4D96-9040-8DED-F35F20C87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(IPO September 2008)3rd Session -- CAS Management Group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297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9731C-E15C-A64E-AAAA-3DECF361D6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(IPO September 2008)3rd Session -- CAS Management Group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146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52400"/>
            <a:ext cx="19812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400"/>
            <a:ext cx="57912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E6910-EC17-C842-BBE8-10A2A7ADD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(IPO September 2008)3rd Session -- CAS Management Group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48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489673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2675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43259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4333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06584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22000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13175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0928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22627-927E-C64E-B813-A42AE3C579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(IPO September 2008)3rd Session -- CAS Management Group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5293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48500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4318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05644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fip_can_e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4" descr="COM1016_corp_banner__0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91440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96243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59426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15159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67505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60120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66998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6569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29B40-A37F-144D-9C53-B6C2393F17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(IPO September 2008)3rd Session -- CAS Management Group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2499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9201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48226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0307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3943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582100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619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4" descr="COM1016_corp_banner__03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67"/>
          <a:stretch>
            <a:fillRect/>
          </a:stretch>
        </p:blipFill>
        <p:spPr bwMode="auto">
          <a:xfrm>
            <a:off x="0" y="836613"/>
            <a:ext cx="914400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40087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13049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85" indent="0">
              <a:buNone/>
              <a:defRPr sz="1800"/>
            </a:lvl2pPr>
            <a:lvl3pPr marL="914169" indent="0">
              <a:buNone/>
              <a:defRPr sz="1600"/>
            </a:lvl3pPr>
            <a:lvl4pPr marL="1371255" indent="0">
              <a:buNone/>
              <a:defRPr sz="1400"/>
            </a:lvl4pPr>
            <a:lvl5pPr marL="1828338" indent="0">
              <a:buNone/>
              <a:defRPr sz="1400"/>
            </a:lvl5pPr>
            <a:lvl6pPr marL="2285422" indent="0">
              <a:buNone/>
              <a:defRPr sz="1400"/>
            </a:lvl6pPr>
            <a:lvl7pPr marL="2742507" indent="0">
              <a:buNone/>
              <a:defRPr sz="1400"/>
            </a:lvl7pPr>
            <a:lvl8pPr marL="3199592" indent="0">
              <a:buNone/>
              <a:defRPr sz="1400"/>
            </a:lvl8pPr>
            <a:lvl9pPr marL="365667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76796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4719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47800"/>
            <a:ext cx="38862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447800"/>
            <a:ext cx="38862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DA9F2-54B4-8744-B591-0A79B1885E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(IPO September 2008)3rd Session -- CAS Management Group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098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5" indent="0">
              <a:buNone/>
              <a:defRPr sz="2000" b="1"/>
            </a:lvl2pPr>
            <a:lvl3pPr marL="914169" indent="0">
              <a:buNone/>
              <a:defRPr sz="1800" b="1"/>
            </a:lvl3pPr>
            <a:lvl4pPr marL="1371255" indent="0">
              <a:buNone/>
              <a:defRPr sz="1600" b="1"/>
            </a:lvl4pPr>
            <a:lvl5pPr marL="1828338" indent="0">
              <a:buNone/>
              <a:defRPr sz="1600" b="1"/>
            </a:lvl5pPr>
            <a:lvl6pPr marL="2285422" indent="0">
              <a:buNone/>
              <a:defRPr sz="1600" b="1"/>
            </a:lvl6pPr>
            <a:lvl7pPr marL="2742507" indent="0">
              <a:buNone/>
              <a:defRPr sz="1600" b="1"/>
            </a:lvl7pPr>
            <a:lvl8pPr marL="3199592" indent="0">
              <a:buNone/>
              <a:defRPr sz="1600" b="1"/>
            </a:lvl8pPr>
            <a:lvl9pPr marL="365667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8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5" indent="0">
              <a:buNone/>
              <a:defRPr sz="2000" b="1"/>
            </a:lvl2pPr>
            <a:lvl3pPr marL="914169" indent="0">
              <a:buNone/>
              <a:defRPr sz="1800" b="1"/>
            </a:lvl3pPr>
            <a:lvl4pPr marL="1371255" indent="0">
              <a:buNone/>
              <a:defRPr sz="1600" b="1"/>
            </a:lvl4pPr>
            <a:lvl5pPr marL="1828338" indent="0">
              <a:buNone/>
              <a:defRPr sz="1600" b="1"/>
            </a:lvl5pPr>
            <a:lvl6pPr marL="2285422" indent="0">
              <a:buNone/>
              <a:defRPr sz="1600" b="1"/>
            </a:lvl6pPr>
            <a:lvl7pPr marL="2742507" indent="0">
              <a:buNone/>
              <a:defRPr sz="1600" b="1"/>
            </a:lvl7pPr>
            <a:lvl8pPr marL="3199592" indent="0">
              <a:buNone/>
              <a:defRPr sz="1600" b="1"/>
            </a:lvl8pPr>
            <a:lvl9pPr marL="365667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8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18788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54346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69671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5" indent="0">
              <a:buNone/>
              <a:defRPr sz="1200"/>
            </a:lvl2pPr>
            <a:lvl3pPr marL="914169" indent="0">
              <a:buNone/>
              <a:defRPr sz="1000"/>
            </a:lvl3pPr>
            <a:lvl4pPr marL="1371255" indent="0">
              <a:buNone/>
              <a:defRPr sz="900"/>
            </a:lvl4pPr>
            <a:lvl5pPr marL="1828338" indent="0">
              <a:buNone/>
              <a:defRPr sz="900"/>
            </a:lvl5pPr>
            <a:lvl6pPr marL="2285422" indent="0">
              <a:buNone/>
              <a:defRPr sz="900"/>
            </a:lvl6pPr>
            <a:lvl7pPr marL="2742507" indent="0">
              <a:buNone/>
              <a:defRPr sz="900"/>
            </a:lvl7pPr>
            <a:lvl8pPr marL="3199592" indent="0">
              <a:buNone/>
              <a:defRPr sz="900"/>
            </a:lvl8pPr>
            <a:lvl9pPr marL="365667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94235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85" indent="0">
              <a:buNone/>
              <a:defRPr sz="2800"/>
            </a:lvl2pPr>
            <a:lvl3pPr marL="914169" indent="0">
              <a:buNone/>
              <a:defRPr sz="2400"/>
            </a:lvl3pPr>
            <a:lvl4pPr marL="1371255" indent="0">
              <a:buNone/>
              <a:defRPr sz="2000"/>
            </a:lvl4pPr>
            <a:lvl5pPr marL="1828338" indent="0">
              <a:buNone/>
              <a:defRPr sz="2000"/>
            </a:lvl5pPr>
            <a:lvl6pPr marL="2285422" indent="0">
              <a:buNone/>
              <a:defRPr sz="2000"/>
            </a:lvl6pPr>
            <a:lvl7pPr marL="2742507" indent="0">
              <a:buNone/>
              <a:defRPr sz="2000"/>
            </a:lvl7pPr>
            <a:lvl8pPr marL="3199592" indent="0">
              <a:buNone/>
              <a:defRPr sz="2000"/>
            </a:lvl8pPr>
            <a:lvl9pPr marL="3656676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85" indent="0">
              <a:buNone/>
              <a:defRPr sz="1200"/>
            </a:lvl2pPr>
            <a:lvl3pPr marL="914169" indent="0">
              <a:buNone/>
              <a:defRPr sz="1000"/>
            </a:lvl3pPr>
            <a:lvl4pPr marL="1371255" indent="0">
              <a:buNone/>
              <a:defRPr sz="900"/>
            </a:lvl4pPr>
            <a:lvl5pPr marL="1828338" indent="0">
              <a:buNone/>
              <a:defRPr sz="900"/>
            </a:lvl5pPr>
            <a:lvl6pPr marL="2285422" indent="0">
              <a:buNone/>
              <a:defRPr sz="900"/>
            </a:lvl6pPr>
            <a:lvl7pPr marL="2742507" indent="0">
              <a:buNone/>
              <a:defRPr sz="900"/>
            </a:lvl7pPr>
            <a:lvl8pPr marL="3199592" indent="0">
              <a:buNone/>
              <a:defRPr sz="900"/>
            </a:lvl8pPr>
            <a:lvl9pPr marL="365667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25634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6503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2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13785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CONCEPTS Logo"/>
          <p:cNvPicPr>
            <a:picLocks noChangeAspect="1" noChangeArrowheads="1"/>
          </p:cNvPicPr>
          <p:nvPr userDrawn="1"/>
        </p:nvPicPr>
        <p:blipFill>
          <a:blip r:embed="rId2" cstate="print"/>
          <a:srcRect l="20833" t="21455" r="17500" b="22206"/>
          <a:stretch>
            <a:fillRect/>
          </a:stretch>
        </p:blipFill>
        <p:spPr bwMode="auto">
          <a:xfrm>
            <a:off x="6804025" y="6202363"/>
            <a:ext cx="647700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9667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4" descr="COM1016_corp_banner__03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67"/>
          <a:stretch>
            <a:fillRect/>
          </a:stretch>
        </p:blipFill>
        <p:spPr bwMode="auto">
          <a:xfrm>
            <a:off x="0" y="836613"/>
            <a:ext cx="914400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12487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70368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22C2E-AA11-C54E-B3DC-097A1AF23A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(IPO September 2008)3rd Session -- CAS Management Group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0606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81781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38395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194228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6982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60008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9165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5497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91305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4005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62027-4C2B-834E-AD52-26EBE09A2B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(IPO September 2008)3rd Session -- CAS Management Group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855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D608D-D214-C147-B5B6-EEEAA8D0B8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(IPO September 2008)3rd Session -- CAS Management Group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318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F2EF3-AD2F-794F-BE26-24575B5EBC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(IPO September 2008)3rd Session -- CAS Management Group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977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3EF52-A835-834D-BECD-4EB3C0A7D7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(IPO September 2008)3rd Session -- CAS Management Group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726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6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THORPEX WMO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35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7924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447800"/>
            <a:ext cx="7924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286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FF0000"/>
              </a:buClr>
              <a:buFont typeface="Wingdings" charset="0"/>
              <a:buNone/>
              <a:defRPr sz="1200">
                <a:solidFill>
                  <a:srgbClr val="2B3853"/>
                </a:solidFill>
                <a:latin typeface="Verdana" charset="0"/>
              </a:defRPr>
            </a:lvl1pPr>
          </a:lstStyle>
          <a:p>
            <a:pPr>
              <a:defRPr/>
            </a:pPr>
            <a:fld id="{2B3D2AC7-3BA4-CE44-BC9F-D0ABB34810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14400" y="6513513"/>
            <a:ext cx="5486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buClr>
                <a:srgbClr val="FF0000"/>
              </a:buClr>
              <a:buFont typeface="Wingdings" pitchFamily="2" charset="2"/>
              <a:buNone/>
              <a:defRPr sz="1400">
                <a:solidFill>
                  <a:srgbClr val="43577F"/>
                </a:solidFill>
                <a:latin typeface="Verdana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fr-CH"/>
              <a:t>(IPO September 2008)3rd Session -- CAS Management Group</a:t>
            </a:r>
            <a:endParaRPr lang="en-US"/>
          </a:p>
        </p:txBody>
      </p:sp>
      <p:sp>
        <p:nvSpPr>
          <p:cNvPr id="1031" name="Text Box 9"/>
          <p:cNvSpPr txBox="1">
            <a:spLocks noChangeArrowheads="1"/>
          </p:cNvSpPr>
          <p:nvPr userDrawn="1"/>
        </p:nvSpPr>
        <p:spPr bwMode="auto">
          <a:xfrm rot="-5400000">
            <a:off x="-533400" y="54483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b="1" smtClean="0"/>
              <a:t>WWRP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Clr>
          <a:srgbClr val="FF0000"/>
        </a:buClr>
        <a:buFont typeface="Wingdings" charset="0"/>
        <a:defRPr sz="3600" b="1">
          <a:solidFill>
            <a:srgbClr val="0033CC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buClr>
          <a:srgbClr val="FF0000"/>
        </a:buClr>
        <a:buFont typeface="Wingdings" charset="0"/>
        <a:defRPr sz="3600" b="1">
          <a:solidFill>
            <a:srgbClr val="0033CC"/>
          </a:solidFill>
          <a:latin typeface="Arial" charset="0"/>
          <a:ea typeface="ＭＳ Ｐゴシック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buClr>
          <a:srgbClr val="FF0000"/>
        </a:buClr>
        <a:buFont typeface="Wingdings" charset="0"/>
        <a:defRPr sz="3600" b="1">
          <a:solidFill>
            <a:srgbClr val="0033CC"/>
          </a:solidFill>
          <a:latin typeface="Arial" charset="0"/>
          <a:ea typeface="ＭＳ Ｐゴシック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buClr>
          <a:srgbClr val="FF0000"/>
        </a:buClr>
        <a:buFont typeface="Wingdings" charset="0"/>
        <a:defRPr sz="3600" b="1">
          <a:solidFill>
            <a:srgbClr val="0033CC"/>
          </a:solidFill>
          <a:latin typeface="Arial" charset="0"/>
          <a:ea typeface="ＭＳ Ｐゴシック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buClr>
          <a:srgbClr val="FF0000"/>
        </a:buClr>
        <a:buFont typeface="Wingdings" charset="0"/>
        <a:defRPr sz="3600" b="1">
          <a:solidFill>
            <a:srgbClr val="0033CC"/>
          </a:solidFill>
          <a:latin typeface="Arial" charset="0"/>
          <a:ea typeface="ＭＳ Ｐゴシック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buClr>
          <a:srgbClr val="FF0000"/>
        </a:buClr>
        <a:buFont typeface="Wingdings" pitchFamily="2" charset="2"/>
        <a:defRPr sz="3600" b="1">
          <a:solidFill>
            <a:srgbClr val="0033CC"/>
          </a:solidFill>
          <a:latin typeface="Arial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buClr>
          <a:srgbClr val="FF0000"/>
        </a:buClr>
        <a:buFont typeface="Wingdings" pitchFamily="2" charset="2"/>
        <a:defRPr sz="3600" b="1">
          <a:solidFill>
            <a:srgbClr val="0033CC"/>
          </a:solidFill>
          <a:latin typeface="Arial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buClr>
          <a:srgbClr val="FF0000"/>
        </a:buClr>
        <a:buFont typeface="Wingdings" pitchFamily="2" charset="2"/>
        <a:defRPr sz="3600" b="1">
          <a:solidFill>
            <a:srgbClr val="0033CC"/>
          </a:solidFill>
          <a:latin typeface="Arial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buClr>
          <a:srgbClr val="FF0000"/>
        </a:buClr>
        <a:buFont typeface="Wingdings" pitchFamily="2" charset="2"/>
        <a:defRPr sz="3600" b="1">
          <a:solidFill>
            <a:srgbClr val="0033CC"/>
          </a:solidFill>
          <a:latin typeface="Arial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SzPct val="130000"/>
        <a:buFont typeface="Wingdings" charset="0"/>
        <a:buChar char="§"/>
        <a:defRPr sz="2400">
          <a:solidFill>
            <a:srgbClr val="0033CC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Font typeface="Wingdings" charset="0"/>
        <a:buChar char="Ø"/>
        <a:defRPr sz="2400">
          <a:solidFill>
            <a:srgbClr val="0033CC"/>
          </a:solidFill>
          <a:latin typeface="+mn-lt"/>
          <a:ea typeface="Times New Roman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charset="0"/>
        <a:buChar char="Ø"/>
        <a:defRPr>
          <a:solidFill>
            <a:srgbClr val="43577F"/>
          </a:solidFill>
          <a:latin typeface="+mn-lt"/>
          <a:ea typeface="Times New Roman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charset="0"/>
        <a:buChar char="Ø"/>
        <a:defRPr sz="1600">
          <a:solidFill>
            <a:srgbClr val="43577F"/>
          </a:solidFill>
          <a:latin typeface="+mn-lt"/>
          <a:ea typeface="Times New Roman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charset="0"/>
        <a:buChar char="Ø"/>
        <a:defRPr sz="1600">
          <a:solidFill>
            <a:srgbClr val="43577F"/>
          </a:solidFill>
          <a:latin typeface="+mn-lt"/>
          <a:ea typeface="Times New Roman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Ø"/>
        <a:defRPr sz="1600">
          <a:solidFill>
            <a:srgbClr val="43577F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Ø"/>
        <a:defRPr sz="1600">
          <a:solidFill>
            <a:srgbClr val="43577F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Ø"/>
        <a:defRPr sz="1600">
          <a:solidFill>
            <a:srgbClr val="43577F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Ø"/>
        <a:defRPr sz="1600">
          <a:solidFill>
            <a:srgbClr val="43577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Text Box 24"/>
          <p:cNvSpPr txBox="1">
            <a:spLocks noChangeArrowheads="1"/>
          </p:cNvSpPr>
          <p:nvPr userDrawn="1"/>
        </p:nvSpPr>
        <p:spPr bwMode="auto">
          <a:xfrm>
            <a:off x="755650" y="6237288"/>
            <a:ext cx="81375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kumimoji="1" lang="en-CA" sz="100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Page </a:t>
            </a:r>
            <a:fld id="{A0116BB8-7BA4-485E-B149-5FE9897D501D}" type="slidenum">
              <a:rPr kumimoji="1" lang="en-CA" sz="100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pPr algn="l">
                <a:defRPr/>
              </a:pPr>
              <a:t>‹#›</a:t>
            </a:fld>
            <a:endParaRPr lang="en-CA" sz="1000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26627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title style</a:t>
            </a:r>
          </a:p>
        </p:txBody>
      </p:sp>
      <p:sp>
        <p:nvSpPr>
          <p:cNvPr id="26628" name="Rectangle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</a:p>
        </p:txBody>
      </p:sp>
      <p:sp>
        <p:nvSpPr>
          <p:cNvPr id="1054" name="Line 30"/>
          <p:cNvSpPr>
            <a:spLocks noChangeShapeType="1"/>
          </p:cNvSpPr>
          <p:nvPr userDrawn="1"/>
        </p:nvSpPr>
        <p:spPr bwMode="auto">
          <a:xfrm>
            <a:off x="827088" y="1268413"/>
            <a:ext cx="8316912" cy="0"/>
          </a:xfrm>
          <a:prstGeom prst="line">
            <a:avLst/>
          </a:prstGeom>
          <a:noFill/>
          <a:ln w="28575">
            <a:solidFill>
              <a:srgbClr val="3A601B"/>
            </a:solidFill>
            <a:round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kumimoji="1" lang="en-US" sz="1800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549590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287338" indent="-287338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20000"/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65175" indent="-287338" algn="l" rtl="0" eaLnBrk="0" fontAlgn="base" hangingPunct="0">
        <a:spcBef>
          <a:spcPct val="20000"/>
        </a:spcBef>
        <a:spcAft>
          <a:spcPct val="0"/>
        </a:spcAft>
        <a:buClr>
          <a:srgbClr val="3A601B"/>
        </a:buClr>
        <a:buFont typeface="Arial" charset="0"/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2pPr>
      <a:lvl3pPr marL="1139825" indent="-182563" algn="l" rtl="0" eaLnBrk="0" fontAlgn="base" hangingPunct="0">
        <a:spcBef>
          <a:spcPct val="20000"/>
        </a:spcBef>
        <a:spcAft>
          <a:spcPct val="0"/>
        </a:spcAft>
        <a:buClr>
          <a:srgbClr val="C8A200"/>
        </a:buClr>
        <a:buFont typeface="Arial" charset="0"/>
        <a:buChar char="▪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17663" indent="-287338" algn="l" rtl="0" eaLnBrk="0" fontAlgn="base" hangingPunct="0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90500" algn="l" rtl="0" eaLnBrk="0" fontAlgn="base" hangingPunct="0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5pPr>
      <a:lvl6pPr marL="2457450" indent="-1905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6pPr>
      <a:lvl7pPr marL="2914650" indent="-1905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7pPr>
      <a:lvl8pPr marL="3371850" indent="-1905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8pPr>
      <a:lvl9pPr marL="3829050" indent="-1905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title style</a:t>
            </a:r>
          </a:p>
        </p:txBody>
      </p:sp>
      <p:sp>
        <p:nvSpPr>
          <p:cNvPr id="1027" name="Rectangle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text styles</a:t>
            </a:r>
          </a:p>
          <a:p>
            <a:pPr lvl="1"/>
            <a:r>
              <a:rPr lang="en-CA" altLang="en-US" smtClean="0"/>
              <a:t>Second level</a:t>
            </a:r>
          </a:p>
          <a:p>
            <a:pPr lvl="2"/>
            <a:r>
              <a:rPr lang="en-CA" altLang="en-US" smtClean="0"/>
              <a:t>Third level</a:t>
            </a:r>
          </a:p>
          <a:p>
            <a:pPr lvl="3"/>
            <a:r>
              <a:rPr lang="en-CA" altLang="en-US" smtClean="0"/>
              <a:t>Fourth level</a:t>
            </a:r>
          </a:p>
          <a:p>
            <a:pPr lvl="4"/>
            <a:r>
              <a:rPr lang="en-CA" altLang="en-US" smtClean="0"/>
              <a:t>Fifth level</a:t>
            </a:r>
          </a:p>
        </p:txBody>
      </p:sp>
      <p:sp>
        <p:nvSpPr>
          <p:cNvPr id="1028" name="Line 30"/>
          <p:cNvSpPr>
            <a:spLocks noChangeShapeType="1"/>
          </p:cNvSpPr>
          <p:nvPr/>
        </p:nvSpPr>
        <p:spPr bwMode="auto">
          <a:xfrm>
            <a:off x="827088" y="1268413"/>
            <a:ext cx="8316912" cy="0"/>
          </a:xfrm>
          <a:prstGeom prst="line">
            <a:avLst/>
          </a:prstGeom>
          <a:noFill/>
          <a:ln w="28575">
            <a:solidFill>
              <a:srgbClr val="3A601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215625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287338" indent="-287338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20000"/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65175" indent="-287338" algn="l" rtl="0" eaLnBrk="0" fontAlgn="base" hangingPunct="0">
        <a:spcBef>
          <a:spcPct val="20000"/>
        </a:spcBef>
        <a:spcAft>
          <a:spcPct val="0"/>
        </a:spcAft>
        <a:buClr>
          <a:srgbClr val="3A601B"/>
        </a:buClr>
        <a:buFont typeface="Arial" pitchFamily="34" charset="0"/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2pPr>
      <a:lvl3pPr marL="1139825" indent="-182563" algn="l" rtl="0" eaLnBrk="0" fontAlgn="base" hangingPunct="0">
        <a:spcBef>
          <a:spcPct val="20000"/>
        </a:spcBef>
        <a:spcAft>
          <a:spcPct val="0"/>
        </a:spcAft>
        <a:buClr>
          <a:srgbClr val="C8A200"/>
        </a:buClr>
        <a:buFont typeface="Arial" pitchFamily="34" charset="0"/>
        <a:buChar char="▪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17663" indent="-287338" algn="l" rtl="0" eaLnBrk="0" fontAlgn="base" hangingPunct="0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90500" algn="l" rtl="0" eaLnBrk="0" fontAlgn="base" hangingPunct="0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5pPr>
      <a:lvl6pPr marL="2457450" indent="-1905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6pPr>
      <a:lvl7pPr marL="2914650" indent="-1905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7pPr>
      <a:lvl8pPr marL="3371850" indent="-1905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8pPr>
      <a:lvl9pPr marL="3829050" indent="-1905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4"/>
          <p:cNvSpPr txBox="1">
            <a:spLocks noChangeArrowheads="1"/>
          </p:cNvSpPr>
          <p:nvPr userDrawn="1"/>
        </p:nvSpPr>
        <p:spPr bwMode="auto">
          <a:xfrm>
            <a:off x="755652" y="6092825"/>
            <a:ext cx="81375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7" tIns="45709" rIns="91417" bIns="45709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914169" eaLnBrk="1" hangingPunct="1">
              <a:defRPr/>
            </a:pPr>
            <a:r>
              <a:rPr lang="en-CA" altLang="en-US" sz="1000" dirty="0" smtClean="0">
                <a:solidFill>
                  <a:srgbClr val="000000"/>
                </a:solidFill>
              </a:rPr>
              <a:t>Page </a:t>
            </a:r>
            <a:fld id="{068B2010-3F52-48EE-8C0A-8CDEE073E58B}" type="slidenum">
              <a:rPr lang="en-CA" altLang="en-US" sz="1000" smtClean="0">
                <a:solidFill>
                  <a:srgbClr val="000000"/>
                </a:solidFill>
              </a:rPr>
              <a:pPr defTabSz="914169" eaLnBrk="1" hangingPunct="1">
                <a:defRPr/>
              </a:pPr>
              <a:t>‹#›</a:t>
            </a:fld>
            <a:r>
              <a:rPr lang="en-CA" altLang="en-US" sz="1000" dirty="0" smtClean="0">
                <a:solidFill>
                  <a:srgbClr val="000000"/>
                </a:solidFill>
              </a:rPr>
              <a:t> – </a:t>
            </a:r>
            <a:fld id="{CC847831-0CF2-47B3-9829-0702ECCCFE4A}" type="datetime4">
              <a:rPr kumimoji="0" lang="en-CA" altLang="en-US" sz="1000" smtClean="0">
                <a:solidFill>
                  <a:srgbClr val="000000"/>
                </a:solidFill>
              </a:rPr>
              <a:pPr defTabSz="914169" eaLnBrk="1" hangingPunct="1">
                <a:defRPr/>
              </a:pPr>
              <a:t>02 May, 2016</a:t>
            </a:fld>
            <a:endParaRPr kumimoji="0" lang="en-CA" altLang="en-US" sz="1000" dirty="0" smtClean="0">
              <a:solidFill>
                <a:srgbClr val="000000"/>
              </a:solidFill>
            </a:endParaRPr>
          </a:p>
        </p:txBody>
      </p:sp>
      <p:sp>
        <p:nvSpPr>
          <p:cNvPr id="1027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41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7" tIns="45709" rIns="91417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title style</a:t>
            </a:r>
          </a:p>
        </p:txBody>
      </p:sp>
      <p:sp>
        <p:nvSpPr>
          <p:cNvPr id="1028" name="Rectangle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3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7" tIns="45709" rIns="91417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text styles</a:t>
            </a:r>
          </a:p>
          <a:p>
            <a:pPr lvl="1"/>
            <a:r>
              <a:rPr lang="en-CA" altLang="en-US" smtClean="0"/>
              <a:t>Second level</a:t>
            </a:r>
          </a:p>
          <a:p>
            <a:pPr lvl="2"/>
            <a:r>
              <a:rPr lang="en-CA" altLang="en-US" smtClean="0"/>
              <a:t>Third level</a:t>
            </a:r>
          </a:p>
          <a:p>
            <a:pPr lvl="3"/>
            <a:r>
              <a:rPr lang="en-CA" altLang="en-US" smtClean="0"/>
              <a:t>Fourth level</a:t>
            </a:r>
          </a:p>
          <a:p>
            <a:pPr lvl="4"/>
            <a:r>
              <a:rPr lang="en-CA" altLang="en-US" smtClean="0"/>
              <a:t>Fifth level</a:t>
            </a:r>
          </a:p>
        </p:txBody>
      </p:sp>
      <p:sp>
        <p:nvSpPr>
          <p:cNvPr id="1029" name="Line 30"/>
          <p:cNvSpPr>
            <a:spLocks noChangeShapeType="1"/>
          </p:cNvSpPr>
          <p:nvPr userDrawn="1"/>
        </p:nvSpPr>
        <p:spPr bwMode="auto">
          <a:xfrm>
            <a:off x="827088" y="1268413"/>
            <a:ext cx="8316912" cy="0"/>
          </a:xfrm>
          <a:prstGeom prst="line">
            <a:avLst/>
          </a:prstGeom>
          <a:noFill/>
          <a:ln w="28575">
            <a:solidFill>
              <a:srgbClr val="3A601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17" tIns="45709" rIns="91417" bIns="45709"/>
          <a:lstStyle/>
          <a:p>
            <a:pPr algn="l" defTabSz="914169"/>
            <a:endParaRPr kumimoji="1" lang="en-CA" sz="1800" smtClean="0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888079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085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169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255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338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287265" indent="-287265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20000"/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64982" indent="-287265" algn="l" rtl="0" eaLnBrk="0" fontAlgn="base" hangingPunct="0">
        <a:spcBef>
          <a:spcPct val="20000"/>
        </a:spcBef>
        <a:spcAft>
          <a:spcPct val="0"/>
        </a:spcAft>
        <a:buClr>
          <a:srgbClr val="3A601B"/>
        </a:buClr>
        <a:buFont typeface="Arial" pitchFamily="34" charset="0"/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2pPr>
      <a:lvl3pPr marL="1139537" indent="-182517" algn="l" rtl="0" eaLnBrk="0" fontAlgn="base" hangingPunct="0">
        <a:spcBef>
          <a:spcPct val="20000"/>
        </a:spcBef>
        <a:spcAft>
          <a:spcPct val="0"/>
        </a:spcAft>
        <a:buClr>
          <a:srgbClr val="C8A200"/>
        </a:buClr>
        <a:buFont typeface="Arial" pitchFamily="34" charset="0"/>
        <a:buChar char="▪"/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617255" indent="-287265" algn="l" rtl="0" eaLnBrk="0" fontAlgn="base" hangingPunct="0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  <a:cs typeface="+mn-cs"/>
        </a:defRPr>
      </a:lvl4pPr>
      <a:lvl5pPr marL="1999745" indent="-190452" algn="l" rtl="0" eaLnBrk="0" fontAlgn="base" hangingPunct="0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5pPr>
      <a:lvl6pPr marL="2456829" indent="-190452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6pPr>
      <a:lvl7pPr marL="2913914" indent="-190452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7pPr>
      <a:lvl8pPr marL="3370998" indent="-190452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8pPr>
      <a:lvl9pPr marL="3828084" indent="-190452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5" algn="l" defTabSz="9141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9" algn="l" defTabSz="9141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5" algn="l" defTabSz="9141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8" algn="l" defTabSz="9141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2" algn="l" defTabSz="9141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7" algn="l" defTabSz="9141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92" algn="l" defTabSz="9141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76" algn="l" defTabSz="9141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4"/>
          <p:cNvSpPr txBox="1">
            <a:spLocks noChangeArrowheads="1"/>
          </p:cNvSpPr>
          <p:nvPr userDrawn="1"/>
        </p:nvSpPr>
        <p:spPr bwMode="auto">
          <a:xfrm>
            <a:off x="755650" y="6092825"/>
            <a:ext cx="81375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defRPr/>
            </a:pPr>
            <a:r>
              <a:rPr lang="en-CA" altLang="en-US" sz="1000" dirty="0" smtClean="0">
                <a:solidFill>
                  <a:srgbClr val="000000"/>
                </a:solidFill>
              </a:rPr>
              <a:t>Page </a:t>
            </a:r>
            <a:fld id="{4B1703EE-CE14-4177-A6AA-BE4BA67DD9B7}" type="slidenum">
              <a:rPr lang="en-CA" altLang="en-US" sz="1000" smtClean="0">
                <a:solidFill>
                  <a:srgbClr val="000000"/>
                </a:solidFill>
              </a:rPr>
              <a:pPr eaLnBrk="1" hangingPunct="1">
                <a:defRPr/>
              </a:pPr>
              <a:t>‹#›</a:t>
            </a:fld>
            <a:r>
              <a:rPr lang="en-CA" altLang="en-US" sz="1000" dirty="0" smtClean="0">
                <a:solidFill>
                  <a:srgbClr val="000000"/>
                </a:solidFill>
              </a:rPr>
              <a:t> – </a:t>
            </a:r>
            <a:fld id="{CC847831-0CF2-47B3-9829-0702ECCCFE4A}" type="datetime4">
              <a:rPr kumimoji="0" lang="en-CA" altLang="en-US" sz="1000" smtClean="0">
                <a:solidFill>
                  <a:srgbClr val="000000"/>
                </a:solidFill>
              </a:rPr>
              <a:pPr eaLnBrk="1" hangingPunct="1">
                <a:defRPr/>
              </a:pPr>
              <a:t>02 May, 2016</a:t>
            </a:fld>
            <a:endParaRPr kumimoji="0" lang="en-CA" altLang="en-US" sz="1000" dirty="0" smtClean="0">
              <a:solidFill>
                <a:srgbClr val="000000"/>
              </a:solidFill>
            </a:endParaRPr>
          </a:p>
        </p:txBody>
      </p:sp>
      <p:sp>
        <p:nvSpPr>
          <p:cNvPr id="1027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title style</a:t>
            </a:r>
          </a:p>
        </p:txBody>
      </p:sp>
      <p:sp>
        <p:nvSpPr>
          <p:cNvPr id="1028" name="Rectangle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text styles</a:t>
            </a:r>
          </a:p>
          <a:p>
            <a:pPr lvl="1"/>
            <a:r>
              <a:rPr lang="en-CA" altLang="en-US" smtClean="0"/>
              <a:t>Second level</a:t>
            </a:r>
          </a:p>
          <a:p>
            <a:pPr lvl="2"/>
            <a:r>
              <a:rPr lang="en-CA" altLang="en-US" smtClean="0"/>
              <a:t>Third level</a:t>
            </a:r>
          </a:p>
          <a:p>
            <a:pPr lvl="3"/>
            <a:r>
              <a:rPr lang="en-CA" altLang="en-US" smtClean="0"/>
              <a:t>Fourth level</a:t>
            </a:r>
          </a:p>
          <a:p>
            <a:pPr lvl="4"/>
            <a:r>
              <a:rPr lang="en-CA" altLang="en-US" smtClean="0"/>
              <a:t>Fifth level</a:t>
            </a:r>
          </a:p>
        </p:txBody>
      </p:sp>
      <p:sp>
        <p:nvSpPr>
          <p:cNvPr id="1029" name="Line 30"/>
          <p:cNvSpPr>
            <a:spLocks noChangeShapeType="1"/>
          </p:cNvSpPr>
          <p:nvPr userDrawn="1"/>
        </p:nvSpPr>
        <p:spPr bwMode="auto">
          <a:xfrm>
            <a:off x="827088" y="1268413"/>
            <a:ext cx="8316912" cy="0"/>
          </a:xfrm>
          <a:prstGeom prst="line">
            <a:avLst/>
          </a:prstGeom>
          <a:noFill/>
          <a:ln w="28575">
            <a:solidFill>
              <a:srgbClr val="3A601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kumimoji="1" lang="en-US" sz="1800" smtClean="0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197770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287338" indent="-287338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20000"/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65175" indent="-287338" algn="l" rtl="0" eaLnBrk="0" fontAlgn="base" hangingPunct="0">
        <a:spcBef>
          <a:spcPct val="20000"/>
        </a:spcBef>
        <a:spcAft>
          <a:spcPct val="0"/>
        </a:spcAft>
        <a:buClr>
          <a:srgbClr val="3A601B"/>
        </a:buClr>
        <a:buFont typeface="Arial" pitchFamily="34" charset="0"/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2pPr>
      <a:lvl3pPr marL="1139825" indent="-182563" algn="l" rtl="0" eaLnBrk="0" fontAlgn="base" hangingPunct="0">
        <a:spcBef>
          <a:spcPct val="20000"/>
        </a:spcBef>
        <a:spcAft>
          <a:spcPct val="0"/>
        </a:spcAft>
        <a:buClr>
          <a:srgbClr val="C8A200"/>
        </a:buClr>
        <a:buFont typeface="Arial" pitchFamily="34" charset="0"/>
        <a:buChar char="▪"/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617663" indent="-287338" algn="l" rtl="0" eaLnBrk="0" fontAlgn="base" hangingPunct="0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90500" algn="l" rtl="0" eaLnBrk="0" fontAlgn="base" hangingPunct="0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5pPr>
      <a:lvl6pPr marL="2457450" indent="-1905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6pPr>
      <a:lvl7pPr marL="2914650" indent="-1905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7pPr>
      <a:lvl8pPr marL="3371850" indent="-1905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8pPr>
      <a:lvl9pPr marL="3829050" indent="-1905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Bild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8543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Titre 1"/>
          <p:cNvSpPr>
            <a:spLocks noGrp="1"/>
          </p:cNvSpPr>
          <p:nvPr>
            <p:ph type="ctrTitle"/>
          </p:nvPr>
        </p:nvSpPr>
        <p:spPr>
          <a:xfrm>
            <a:off x="914400" y="457200"/>
            <a:ext cx="8001000" cy="1470025"/>
          </a:xfrm>
        </p:spPr>
        <p:txBody>
          <a:bodyPr/>
          <a:lstStyle/>
          <a:p>
            <a:r>
              <a:rPr lang="en-GB" i="1" dirty="0" smtClean="0">
                <a:solidFill>
                  <a:schemeClr val="bg1"/>
                </a:solidFill>
                <a:latin typeface="Arial" charset="0"/>
              </a:rPr>
              <a:t>ECCC’s Contribution </a:t>
            </a:r>
            <a:r>
              <a:rPr lang="en-GB" i="1" dirty="0" smtClean="0">
                <a:solidFill>
                  <a:schemeClr val="bg1"/>
                </a:solidFill>
                <a:latin typeface="Arial" charset="0"/>
              </a:rPr>
              <a:t>to the </a:t>
            </a:r>
            <a:r>
              <a:rPr lang="en-GB" i="1" dirty="0" smtClean="0">
                <a:solidFill>
                  <a:schemeClr val="bg1"/>
                </a:solidFill>
                <a:latin typeface="Arial" charset="0"/>
              </a:rPr>
              <a:t/>
            </a:r>
            <a:br>
              <a:rPr lang="en-GB" i="1" dirty="0" smtClean="0">
                <a:solidFill>
                  <a:schemeClr val="bg1"/>
                </a:solidFill>
                <a:latin typeface="Arial" charset="0"/>
              </a:rPr>
            </a:br>
            <a:r>
              <a:rPr lang="en-GB" i="1" dirty="0" smtClean="0">
                <a:solidFill>
                  <a:schemeClr val="bg1"/>
                </a:solidFill>
                <a:latin typeface="Arial" charset="0"/>
              </a:rPr>
              <a:t>Year </a:t>
            </a:r>
            <a:r>
              <a:rPr lang="en-GB" i="1" dirty="0" smtClean="0">
                <a:solidFill>
                  <a:schemeClr val="bg1"/>
                </a:solidFill>
                <a:latin typeface="Arial" charset="0"/>
              </a:rPr>
              <a:t>of Polar Prediction</a:t>
            </a:r>
            <a:endParaRPr lang="fr-CA" sz="2400" b="0" i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363" name="Sous-titre 2"/>
          <p:cNvSpPr>
            <a:spLocks noGrp="1"/>
          </p:cNvSpPr>
          <p:nvPr>
            <p:ph type="subTitle" idx="1"/>
          </p:nvPr>
        </p:nvSpPr>
        <p:spPr>
          <a:xfrm>
            <a:off x="685800" y="4648200"/>
            <a:ext cx="8305800" cy="205740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latin typeface="Arial" charset="0"/>
              </a:rPr>
              <a:t>Greg Smith</a:t>
            </a:r>
          </a:p>
          <a:p>
            <a:endParaRPr lang="en-US" sz="1200" dirty="0">
              <a:solidFill>
                <a:srgbClr val="FFFFFF"/>
              </a:solidFill>
              <a:latin typeface="Arial" charset="0"/>
            </a:endParaRPr>
          </a:p>
          <a:p>
            <a:endParaRPr lang="en-US" sz="1200" dirty="0">
              <a:solidFill>
                <a:srgbClr val="FFFFFF"/>
              </a:solidFill>
              <a:latin typeface="Arial" charset="0"/>
            </a:endParaRPr>
          </a:p>
          <a:p>
            <a:r>
              <a:rPr lang="de-DE" sz="1800" dirty="0" smtClean="0">
                <a:solidFill>
                  <a:srgbClr val="FFFFFF"/>
                </a:solidFill>
                <a:latin typeface="Arial" charset="0"/>
              </a:rPr>
              <a:t>Meteorological Research Division, Environment </a:t>
            </a:r>
            <a:r>
              <a:rPr lang="de-DE" sz="1800" dirty="0" err="1" smtClean="0">
                <a:solidFill>
                  <a:srgbClr val="FFFFFF"/>
                </a:solidFill>
                <a:latin typeface="Arial" charset="0"/>
              </a:rPr>
              <a:t>and</a:t>
            </a:r>
            <a:r>
              <a:rPr lang="de-DE" sz="1800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de-DE" sz="1800" dirty="0" err="1" smtClean="0">
                <a:solidFill>
                  <a:srgbClr val="FFFFFF"/>
                </a:solidFill>
                <a:latin typeface="Arial" charset="0"/>
              </a:rPr>
              <a:t>Climate</a:t>
            </a:r>
            <a:r>
              <a:rPr lang="de-DE" sz="1800" dirty="0" smtClean="0">
                <a:solidFill>
                  <a:srgbClr val="FFFFFF"/>
                </a:solidFill>
                <a:latin typeface="Arial" charset="0"/>
              </a:rPr>
              <a:t> Change Canada</a:t>
            </a:r>
            <a:endParaRPr lang="de-DE" sz="1800" dirty="0" smtClean="0">
              <a:solidFill>
                <a:srgbClr val="FFFFFF"/>
              </a:solidFill>
              <a:latin typeface="Arial" charset="0"/>
            </a:endParaRPr>
          </a:p>
          <a:p>
            <a:r>
              <a:rPr lang="de-DE" sz="1800" dirty="0" smtClean="0">
                <a:solidFill>
                  <a:srgbClr val="FFFFFF"/>
                </a:solidFill>
                <a:latin typeface="Arial" charset="0"/>
              </a:rPr>
              <a:t>NOAA-ECCC Bi-lateral Marine Focus Area Workshop, </a:t>
            </a:r>
          </a:p>
          <a:p>
            <a:r>
              <a:rPr lang="de-DE" sz="1800" dirty="0" smtClean="0">
                <a:solidFill>
                  <a:srgbClr val="FFFFFF"/>
                </a:solidFill>
                <a:latin typeface="Arial" charset="0"/>
              </a:rPr>
              <a:t>Ann Arbor, MI, 3-5 May, </a:t>
            </a:r>
            <a:r>
              <a:rPr lang="de-DE" sz="1800" dirty="0" smtClean="0">
                <a:solidFill>
                  <a:srgbClr val="FFFFFF"/>
                </a:solidFill>
                <a:latin typeface="Arial" charset="0"/>
              </a:rPr>
              <a:t>2016</a:t>
            </a:r>
            <a:endParaRPr lang="fr-CA" sz="1800" dirty="0">
              <a:solidFill>
                <a:srgbClr val="FFFFFF"/>
              </a:solidFill>
              <a:latin typeface="Arial" charset="0"/>
            </a:endParaRPr>
          </a:p>
          <a:p>
            <a:pPr algn="l"/>
            <a:endParaRPr lang="en-US" dirty="0">
              <a:latin typeface="Arial" charset="0"/>
            </a:endParaRPr>
          </a:p>
        </p:txBody>
      </p:sp>
      <p:sp>
        <p:nvSpPr>
          <p:cNvPr id="1536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F15CB4E-30AF-A742-A7B0-3E9730E2A7F9}" type="slidenum">
              <a:rPr lang="en-US" sz="1200">
                <a:solidFill>
                  <a:srgbClr val="2B3853"/>
                </a:solidFill>
                <a:latin typeface="Verdana" charset="0"/>
              </a:rPr>
              <a:pPr eaLnBrk="1" hangingPunct="1"/>
              <a:t>1</a:t>
            </a:fld>
            <a:endParaRPr lang="en-US" sz="1200">
              <a:solidFill>
                <a:srgbClr val="2B3853"/>
              </a:solidFill>
              <a:latin typeface="Verdana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 rot="16200000">
            <a:off x="7818059" y="3212222"/>
            <a:ext cx="23133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/>
              <a:t>Photo: G. Dieckmann, AWI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Canadian YOPP Contributions</a:t>
            </a:r>
            <a:endParaRPr lang="en-CA" dirty="0"/>
          </a:p>
        </p:txBody>
      </p:sp>
      <p:sp>
        <p:nvSpPr>
          <p:cNvPr id="5" name="Oval 4"/>
          <p:cNvSpPr/>
          <p:nvPr/>
        </p:nvSpPr>
        <p:spPr>
          <a:xfrm>
            <a:off x="2987824" y="2564904"/>
            <a:ext cx="3096344" cy="2016224"/>
          </a:xfrm>
          <a:prstGeom prst="ellipse">
            <a:avLst/>
          </a:prstGeom>
          <a:solidFill>
            <a:srgbClr val="0070C0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CA" sz="1800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5200" y="3131403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BBE0E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 Unicode MS"/>
                <a:cs typeface="Arial Unicode MS"/>
              </a:rPr>
              <a:t>Government of Canada</a:t>
            </a:r>
            <a:endParaRPr lang="en-CA" b="1" dirty="0">
              <a:solidFill>
                <a:srgbClr val="BBE0E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 Unicode MS"/>
              <a:cs typeface="Arial Unicode M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629400" y="1600200"/>
            <a:ext cx="2160240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7030A0"/>
                </a:solidFill>
              </a:rPr>
              <a:t>Improved models and data assimilation</a:t>
            </a:r>
            <a:endParaRPr lang="en-CA" sz="1800" dirty="0">
              <a:solidFill>
                <a:srgbClr val="7030A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71600" y="4653136"/>
            <a:ext cx="1800200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7030A0"/>
                </a:solidFill>
              </a:rPr>
              <a:t>Observing system evaluations</a:t>
            </a:r>
            <a:endParaRPr lang="en-CA" sz="1800" dirty="0">
              <a:solidFill>
                <a:srgbClr val="7030A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160984" y="1371600"/>
            <a:ext cx="1734616" cy="9023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7030A0"/>
                </a:solidFill>
              </a:rPr>
              <a:t>Increased observations</a:t>
            </a:r>
            <a:endParaRPr lang="en-CA" sz="1800" dirty="0">
              <a:solidFill>
                <a:srgbClr val="7030A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15544" y="5468888"/>
            <a:ext cx="2304256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7030A0"/>
                </a:solidFill>
              </a:rPr>
              <a:t>Improved Products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7030A0"/>
                </a:solidFill>
              </a:rPr>
              <a:t>(NAVTEX, WMS)</a:t>
            </a:r>
            <a:endParaRPr lang="en-CA" sz="1800" dirty="0">
              <a:solidFill>
                <a:srgbClr val="7030A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674768" y="4711080"/>
            <a:ext cx="2088232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7030A0"/>
                </a:solidFill>
              </a:rPr>
              <a:t>Ensemble forecasting</a:t>
            </a:r>
            <a:endParaRPr lang="en-CA" sz="1800" dirty="0">
              <a:solidFill>
                <a:srgbClr val="7030A0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 rot="19915478">
            <a:off x="5885367" y="2674257"/>
            <a:ext cx="792309" cy="3048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CA" sz="1800">
              <a:solidFill>
                <a:srgbClr val="FFFFFF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 rot="2392459">
            <a:off x="5776243" y="4333879"/>
            <a:ext cx="968931" cy="3048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CA" sz="1800">
              <a:solidFill>
                <a:srgbClr val="FFFFFF"/>
              </a:solidFill>
            </a:endParaRPr>
          </a:p>
        </p:txBody>
      </p:sp>
      <p:sp>
        <p:nvSpPr>
          <p:cNvPr id="25" name="Right Arrow 24"/>
          <p:cNvSpPr/>
          <p:nvPr/>
        </p:nvSpPr>
        <p:spPr>
          <a:xfrm rot="5125729">
            <a:off x="4425180" y="4850759"/>
            <a:ext cx="792309" cy="3048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CA" sz="1800">
              <a:solidFill>
                <a:srgbClr val="FFFFFF"/>
              </a:solidFill>
            </a:endParaRPr>
          </a:p>
        </p:txBody>
      </p:sp>
      <p:sp>
        <p:nvSpPr>
          <p:cNvPr id="26" name="Right Arrow 25"/>
          <p:cNvSpPr/>
          <p:nvPr/>
        </p:nvSpPr>
        <p:spPr>
          <a:xfrm rot="8020088">
            <a:off x="2502222" y="4201789"/>
            <a:ext cx="792309" cy="3048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CA" sz="1800">
              <a:solidFill>
                <a:srgbClr val="FFFFFF"/>
              </a:solidFill>
            </a:endParaRPr>
          </a:p>
        </p:txBody>
      </p:sp>
      <p:sp>
        <p:nvSpPr>
          <p:cNvPr id="27" name="Right Arrow 26"/>
          <p:cNvSpPr/>
          <p:nvPr/>
        </p:nvSpPr>
        <p:spPr>
          <a:xfrm rot="12642263">
            <a:off x="2462009" y="2486084"/>
            <a:ext cx="792309" cy="3048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CA" sz="1800">
              <a:solidFill>
                <a:srgbClr val="FFFFFF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563144" y="1371600"/>
            <a:ext cx="2228056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7030A0"/>
                </a:solidFill>
              </a:rPr>
              <a:t>Operational support</a:t>
            </a:r>
            <a:endParaRPr lang="en-CA" sz="1800" dirty="0">
              <a:solidFill>
                <a:srgbClr val="7030A0"/>
              </a:solidFill>
            </a:endParaRPr>
          </a:p>
        </p:txBody>
      </p:sp>
      <p:sp>
        <p:nvSpPr>
          <p:cNvPr id="30" name="Right Arrow 29"/>
          <p:cNvSpPr/>
          <p:nvPr/>
        </p:nvSpPr>
        <p:spPr>
          <a:xfrm rot="16200000">
            <a:off x="4325147" y="2132209"/>
            <a:ext cx="569981" cy="3048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CA" sz="1800">
              <a:solidFill>
                <a:srgbClr val="FFFFFF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239000" y="3187080"/>
            <a:ext cx="1703040" cy="8716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7030A0"/>
                </a:solidFill>
              </a:rPr>
              <a:t>User engagement</a:t>
            </a:r>
            <a:endParaRPr lang="en-CA" sz="1800" dirty="0">
              <a:solidFill>
                <a:srgbClr val="7030A0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6269182" y="3505200"/>
            <a:ext cx="792309" cy="3048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CA" sz="1800">
              <a:solidFill>
                <a:srgbClr val="FFFFFF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28600" y="3339480"/>
            <a:ext cx="1703040" cy="8716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7030A0"/>
                </a:solidFill>
              </a:rPr>
              <a:t>Forecast Verification</a:t>
            </a:r>
            <a:endParaRPr lang="en-CA" sz="1800" dirty="0">
              <a:solidFill>
                <a:srgbClr val="7030A0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 rot="10457827">
            <a:off x="2155882" y="3552884"/>
            <a:ext cx="792309" cy="3048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CA" sz="18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CONCEPTS Log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3" t="21456" r="17500" b="12026"/>
          <a:stretch/>
        </p:blipFill>
        <p:spPr bwMode="auto">
          <a:xfrm>
            <a:off x="3585527" y="2629407"/>
            <a:ext cx="2903524" cy="3474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National Collaborations</a:t>
            </a:r>
            <a:endParaRPr lang="en-CA" dirty="0"/>
          </a:p>
        </p:txBody>
      </p:sp>
      <p:pic>
        <p:nvPicPr>
          <p:cNvPr id="1026" name="Picture 2" descr="http://drawingoutideas.ca/wp-content/uploads/2016/01/meopar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0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3200" y="1773745"/>
            <a:ext cx="2187575" cy="17113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572000"/>
            <a:ext cx="2209800" cy="153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820" b="-32262"/>
          <a:stretch/>
        </p:blipFill>
        <p:spPr bwMode="auto">
          <a:xfrm>
            <a:off x="7162800" y="4226614"/>
            <a:ext cx="1276110" cy="323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8" name="Picture 4" descr="https://encrypted-tbn2.gstatic.com/images?q=tbn:ANd9GcS30n34ho8XG3HPQFV6BFn_W_7NT7ldMOycrPyWQaFxU0tXxjNDgjyYVpBc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054" y="1524000"/>
            <a:ext cx="457200" cy="70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29400" y="1371600"/>
            <a:ext cx="2568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>
                <a:solidFill>
                  <a:schemeClr val="tx1"/>
                </a:solidFill>
              </a:rPr>
              <a:t>Coast Guard</a:t>
            </a:r>
            <a:endParaRPr lang="en-CA" sz="2000" dirty="0">
              <a:solidFill>
                <a:schemeClr val="tx1"/>
              </a:solidFill>
            </a:endParaRPr>
          </a:p>
        </p:txBody>
      </p:sp>
      <p:sp>
        <p:nvSpPr>
          <p:cNvPr id="11" name="AutoShape 6" descr="Image result for Canadian Ice Servi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2" name="AutoShape 8" descr="Image result for Canadian Ice Servic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3" name="AutoShape 10" descr="Image result for Canadian Ice Servic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036" name="Picture 12" descr="http://meopar.ca/uploads/Canadian-Ice-Service_logo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537" y="4226614"/>
            <a:ext cx="1680526" cy="168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22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79475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ECCC Drivers </a:t>
            </a:r>
            <a:r>
              <a:rPr lang="en-US" altLang="en-US" dirty="0" smtClean="0"/>
              <a:t>and </a:t>
            </a:r>
            <a:r>
              <a:rPr lang="en-US" altLang="en-US" dirty="0" smtClean="0"/>
              <a:t>Needs</a:t>
            </a:r>
            <a:endParaRPr lang="en-CA" altLang="en-US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9475" y="1600200"/>
            <a:ext cx="8229600" cy="4525963"/>
          </a:xfrm>
        </p:spPr>
        <p:txBody>
          <a:bodyPr/>
          <a:lstStyle/>
          <a:p>
            <a:r>
              <a:rPr lang="en-CA" altLang="en-US" sz="2000" dirty="0" smtClean="0"/>
              <a:t>High-resolution coupled atmosphere-ocean-ice-wave modeling and forecasting is very important for MSC, CCG, DND, </a:t>
            </a:r>
            <a:r>
              <a:rPr lang="en-CA" altLang="en-US" sz="2000" dirty="0" err="1" smtClean="0"/>
              <a:t>Metareas</a:t>
            </a:r>
            <a:r>
              <a:rPr lang="en-CA" altLang="en-US" sz="2000" dirty="0" smtClean="0"/>
              <a:t>, S&amp;R and ECCC emergency response</a:t>
            </a:r>
          </a:p>
          <a:p>
            <a:r>
              <a:rPr lang="en-CA" altLang="en-US" sz="2000" dirty="0" smtClean="0"/>
              <a:t>Need for :</a:t>
            </a:r>
          </a:p>
          <a:p>
            <a:pPr marL="819150" lvl="1" indent="-342900">
              <a:buFont typeface="Arial" pitchFamily="34" charset="0"/>
              <a:buAutoNum type="arabicPeriod"/>
            </a:pPr>
            <a:r>
              <a:rPr lang="en-CA" altLang="en-US" sz="1600" dirty="0" smtClean="0"/>
              <a:t>Improved and validated atmospheric physical processes: microphysics (including precipitation), radiation, air-ocean-ice fluxes, boundary layer….</a:t>
            </a:r>
            <a:endParaRPr lang="en-CA" altLang="en-US" sz="1100" dirty="0" smtClean="0"/>
          </a:p>
          <a:p>
            <a:pPr marL="819150" lvl="1" indent="-342900">
              <a:buFont typeface="Arial" pitchFamily="34" charset="0"/>
              <a:buAutoNum type="arabicPeriod"/>
            </a:pPr>
            <a:r>
              <a:rPr lang="en-CA" altLang="en-US" sz="1600" dirty="0" smtClean="0"/>
              <a:t>Improved soil-snow-vegetation-hydrological modeling and prediction (including blowing snow), are also very important for services and for all numerical systems. </a:t>
            </a:r>
          </a:p>
          <a:p>
            <a:pPr marL="819150" lvl="1" indent="-342900">
              <a:buFont typeface="Arial" pitchFamily="34" charset="0"/>
              <a:buAutoNum type="arabicPeriod"/>
            </a:pPr>
            <a:r>
              <a:rPr lang="en-CA" altLang="en-US" sz="1600" dirty="0" smtClean="0"/>
              <a:t>Improved  lower boundary conditions of our weather forecasting systems is particularly important  in regions poor in </a:t>
            </a:r>
            <a:r>
              <a:rPr lang="en-CA" altLang="en-US" sz="1600" dirty="0" smtClean="0"/>
              <a:t>observations.</a:t>
            </a:r>
            <a:endParaRPr lang="en-CA" altLang="en-US" sz="1600" dirty="0" smtClean="0"/>
          </a:p>
          <a:p>
            <a:pPr marL="819150" lvl="1" indent="-342900">
              <a:buFont typeface="Arial" pitchFamily="34" charset="0"/>
              <a:buAutoNum type="arabicPeriod"/>
            </a:pPr>
            <a:r>
              <a:rPr lang="en-CA" altLang="en-US" sz="1600" dirty="0" smtClean="0"/>
              <a:t>Improved simulation of small-scale sea ice features (e.g., ridges, leads, melt ponds, ice edge), including impacts of waves, critical for CIS.</a:t>
            </a:r>
          </a:p>
          <a:p>
            <a:pPr marL="819150" lvl="1" indent="-342900">
              <a:buFont typeface="Arial" pitchFamily="34" charset="0"/>
              <a:buAutoNum type="arabicPeriod"/>
            </a:pPr>
            <a:r>
              <a:rPr lang="en-CA" altLang="en-US" sz="1600" dirty="0" smtClean="0"/>
              <a:t>Improved and validated precipitation, snow, ice and ocean analyses. </a:t>
            </a:r>
          </a:p>
        </p:txBody>
      </p:sp>
    </p:spTree>
    <p:extLst>
      <p:ext uri="{BB962C8B-B14F-4D97-AF65-F5344CB8AC3E}">
        <p14:creationId xmlns:p14="http://schemas.microsoft.com/office/powerpoint/2010/main" val="28733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3886200" y="6019800"/>
            <a:ext cx="29718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5760"/>
            <a:ext cx="8229600" cy="1143000"/>
          </a:xfrm>
        </p:spPr>
        <p:txBody>
          <a:bodyPr/>
          <a:lstStyle/>
          <a:p>
            <a:r>
              <a:rPr lang="en-CA" sz="2800" dirty="0" smtClean="0"/>
              <a:t>ECCC Contributions to YOPP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9301"/>
            <a:ext cx="8686800" cy="4525963"/>
          </a:xfrm>
        </p:spPr>
        <p:txBody>
          <a:bodyPr/>
          <a:lstStyle/>
          <a:p>
            <a:r>
              <a:rPr lang="en-CA" sz="2000" dirty="0" smtClean="0">
                <a:solidFill>
                  <a:srgbClr val="0070C0"/>
                </a:solidFill>
              </a:rPr>
              <a:t>EC Observations during YOPP</a:t>
            </a:r>
          </a:p>
          <a:p>
            <a:pPr lvl="1"/>
            <a:r>
              <a:rPr lang="en-CA" sz="1800" dirty="0" smtClean="0"/>
              <a:t>Augmentation of existing observing system </a:t>
            </a:r>
          </a:p>
          <a:p>
            <a:pPr lvl="3"/>
            <a:r>
              <a:rPr lang="en-CA" sz="1400" dirty="0" smtClean="0"/>
              <a:t>buoys, AVOS, Argo</a:t>
            </a:r>
          </a:p>
          <a:p>
            <a:pPr lvl="1"/>
            <a:r>
              <a:rPr lang="en-GB" sz="1800" dirty="0" smtClean="0"/>
              <a:t>Deployment of additional </a:t>
            </a:r>
            <a:r>
              <a:rPr lang="en-GB" sz="1800" dirty="0" smtClean="0"/>
              <a:t>instrumentation</a:t>
            </a:r>
          </a:p>
          <a:p>
            <a:pPr lvl="2"/>
            <a:r>
              <a:rPr lang="en-GB" sz="1200" dirty="0" smtClean="0"/>
              <a:t>HF </a:t>
            </a:r>
            <a:r>
              <a:rPr lang="en-GB" sz="1200" dirty="0" smtClean="0"/>
              <a:t>Radar, LIDAR, Radiosondes</a:t>
            </a:r>
          </a:p>
          <a:p>
            <a:pPr lvl="1"/>
            <a:r>
              <a:rPr lang="en-GB" sz="1800" dirty="0" smtClean="0"/>
              <a:t>Participation in national/international projects </a:t>
            </a:r>
          </a:p>
          <a:p>
            <a:pPr lvl="3"/>
            <a:r>
              <a:rPr lang="en-GB" sz="1400" dirty="0" err="1" smtClean="0"/>
              <a:t>SnowPEx</a:t>
            </a:r>
            <a:r>
              <a:rPr lang="en-GB" sz="1400" dirty="0" smtClean="0"/>
              <a:t>, ESM-</a:t>
            </a:r>
            <a:r>
              <a:rPr lang="en-GB" sz="1400" dirty="0" err="1" smtClean="0"/>
              <a:t>SnowMIP</a:t>
            </a:r>
            <a:r>
              <a:rPr lang="en-GB" sz="1400" dirty="0" smtClean="0"/>
              <a:t>, </a:t>
            </a:r>
            <a:r>
              <a:rPr lang="en-GB" sz="1400" dirty="0" err="1" smtClean="0"/>
              <a:t>CanSISE</a:t>
            </a:r>
            <a:r>
              <a:rPr lang="en-GB" sz="1400" dirty="0" smtClean="0"/>
              <a:t>, GOV</a:t>
            </a:r>
          </a:p>
          <a:p>
            <a:pPr lvl="1"/>
            <a:r>
              <a:rPr lang="en-GB" sz="1800" dirty="0" smtClean="0"/>
              <a:t>Exploitation of new satellite products	</a:t>
            </a:r>
          </a:p>
          <a:p>
            <a:pPr lvl="3"/>
            <a:r>
              <a:rPr lang="en-GB" sz="1400" dirty="0" smtClean="0"/>
              <a:t>RCM, IceSAT2, SMAP, ADM-Aeolis, Sentinel </a:t>
            </a:r>
            <a:r>
              <a:rPr lang="en-GB" sz="1400" dirty="0" smtClean="0"/>
              <a:t>1,3</a:t>
            </a:r>
            <a:endParaRPr lang="en-GB" sz="1400" dirty="0" smtClean="0"/>
          </a:p>
          <a:p>
            <a:r>
              <a:rPr lang="en-CA" sz="2000" dirty="0" smtClean="0">
                <a:solidFill>
                  <a:srgbClr val="0070C0"/>
                </a:solidFill>
              </a:rPr>
              <a:t>EC </a:t>
            </a:r>
            <a:r>
              <a:rPr lang="en-CA" sz="2000" dirty="0">
                <a:solidFill>
                  <a:srgbClr val="0070C0"/>
                </a:solidFill>
              </a:rPr>
              <a:t>YOPP Forecast </a:t>
            </a:r>
            <a:r>
              <a:rPr lang="en-CA" sz="2000" dirty="0" smtClean="0">
                <a:solidFill>
                  <a:srgbClr val="0070C0"/>
                </a:solidFill>
              </a:rPr>
              <a:t>Products</a:t>
            </a:r>
          </a:p>
          <a:p>
            <a:pPr lvl="1"/>
            <a:r>
              <a:rPr lang="en-GB" sz="1800" dirty="0" smtClean="0"/>
              <a:t>Demonstration forecasts</a:t>
            </a:r>
          </a:p>
          <a:p>
            <a:pPr lvl="3"/>
            <a:r>
              <a:rPr lang="en-GB" sz="1400" dirty="0" smtClean="0"/>
              <a:t>high-resolution </a:t>
            </a:r>
            <a:r>
              <a:rPr lang="en-GB" sz="1400" dirty="0"/>
              <a:t>coupled atmosphere-ice-ocean-wave </a:t>
            </a:r>
            <a:r>
              <a:rPr lang="en-GB" sz="1400" dirty="0" smtClean="0"/>
              <a:t>prediction system</a:t>
            </a:r>
          </a:p>
          <a:p>
            <a:pPr lvl="3"/>
            <a:r>
              <a:rPr lang="en-GB" sz="1400" dirty="0" smtClean="0"/>
              <a:t>Ensemble ice forecasts</a:t>
            </a:r>
          </a:p>
          <a:p>
            <a:pPr lvl="1"/>
            <a:r>
              <a:rPr lang="en-GB" sz="1800" dirty="0" smtClean="0"/>
              <a:t>Observing system experiments</a:t>
            </a:r>
          </a:p>
          <a:p>
            <a:r>
              <a:rPr lang="en-GB" sz="2000" dirty="0" smtClean="0">
                <a:solidFill>
                  <a:srgbClr val="0070C0"/>
                </a:solidFill>
              </a:rPr>
              <a:t>Operational Support</a:t>
            </a:r>
          </a:p>
          <a:p>
            <a:pPr lvl="1"/>
            <a:r>
              <a:rPr lang="en-GB" sz="1600" dirty="0" smtClean="0"/>
              <a:t>Increased interaction with users of marine products</a:t>
            </a:r>
          </a:p>
          <a:p>
            <a:pPr lvl="1"/>
            <a:r>
              <a:rPr lang="en-GB" sz="1600" dirty="0" smtClean="0"/>
              <a:t>Demonstration of Arctic emergency response capabilities</a:t>
            </a:r>
          </a:p>
          <a:p>
            <a:pPr lvl="1"/>
            <a:endParaRPr lang="en-CA" dirty="0"/>
          </a:p>
          <a:p>
            <a:pPr lvl="1"/>
            <a:endParaRPr lang="en-US" sz="1800" dirty="0"/>
          </a:p>
        </p:txBody>
      </p:sp>
      <p:pic>
        <p:nvPicPr>
          <p:cNvPr id="8" name="Picture 2" descr="H:\arxt48\Docs\WWRP_PPP\YOPP-CANADA\North_Monitoring_April2016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572" y="0"/>
            <a:ext cx="3436327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27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991600" cy="1143000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ECCC YOPP Prediction System</a:t>
            </a:r>
            <a:endParaRPr lang="en-US" altLang="en-US" sz="2400" smtClean="0">
              <a:solidFill>
                <a:srgbClr val="0070C0"/>
              </a:solidFill>
            </a:endParaRPr>
          </a:p>
        </p:txBody>
      </p:sp>
      <p:pic>
        <p:nvPicPr>
          <p:cNvPr id="4099" name="Picture 4" descr="Grille_regIPY_lam649x67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03860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4878388" y="4076700"/>
            <a:ext cx="228600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eaLnBrk="1" hangingPunct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altLang="en-US" sz="1800" b="1" smtClean="0">
                <a:solidFill>
                  <a:srgbClr val="000000"/>
                </a:solidFill>
              </a:rPr>
              <a:t>GEM </a:t>
            </a:r>
          </a:p>
        </p:txBody>
      </p:sp>
      <p:sp>
        <p:nvSpPr>
          <p:cNvPr id="4101" name="TextBox 9"/>
          <p:cNvSpPr txBox="1">
            <a:spLocks noChangeArrowheads="1"/>
          </p:cNvSpPr>
          <p:nvPr/>
        </p:nvSpPr>
        <p:spPr bwMode="auto">
          <a:xfrm>
            <a:off x="4724400" y="4479925"/>
            <a:ext cx="1371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4572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4572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4572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4572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eaLnBrk="1" hangingPunct="1"/>
            <a:r>
              <a:rPr lang="en-US" altLang="en-US" sz="2000" smtClean="0">
                <a:solidFill>
                  <a:srgbClr val="000000"/>
                </a:solidFill>
                <a:latin typeface="DejaVu Sans"/>
              </a:rPr>
              <a:t>2.5km</a:t>
            </a:r>
          </a:p>
        </p:txBody>
      </p:sp>
      <p:pic>
        <p:nvPicPr>
          <p:cNvPr id="4102" name="Picture 7" descr="day_one_vsurf_OBCo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91"/>
          <a:stretch>
            <a:fillRect/>
          </a:stretch>
        </p:blipFill>
        <p:spPr bwMode="auto">
          <a:xfrm>
            <a:off x="6300192" y="3597101"/>
            <a:ext cx="2763837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AutoShape 8"/>
          <p:cNvSpPr>
            <a:spLocks noChangeArrowheads="1"/>
          </p:cNvSpPr>
          <p:nvPr/>
        </p:nvSpPr>
        <p:spPr bwMode="auto">
          <a:xfrm>
            <a:off x="5651500" y="4795838"/>
            <a:ext cx="1225550" cy="288925"/>
          </a:xfrm>
          <a:prstGeom prst="leftRightArrow">
            <a:avLst>
              <a:gd name="adj1" fmla="val 50000"/>
              <a:gd name="adj2" fmla="val 84835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eaLnBrk="1" hangingPunct="1"/>
            <a:endParaRPr lang="en-US" altLang="en-US" sz="18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4104" name="Picture 9" descr="PROPOSED METEOROLOGICAL MONITORING INFRASTRUCTURE 8 sites v2___2010-05-2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81113"/>
            <a:ext cx="2687638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Text Box 10"/>
          <p:cNvSpPr txBox="1">
            <a:spLocks noChangeArrowheads="1"/>
          </p:cNvSpPr>
          <p:nvPr/>
        </p:nvSpPr>
        <p:spPr bwMode="auto">
          <a:xfrm>
            <a:off x="6300192" y="3735388"/>
            <a:ext cx="14478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eaLnBrk="1" hangingPunct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fr-CA" altLang="en-US" sz="1800" b="1" dirty="0" smtClean="0">
                <a:solidFill>
                  <a:srgbClr val="3366CC"/>
                </a:solidFill>
              </a:rPr>
              <a:t>RIOPS</a:t>
            </a:r>
            <a:endParaRPr lang="en-US" altLang="en-US" sz="1800" b="1" dirty="0" smtClean="0">
              <a:solidFill>
                <a:srgbClr val="3366CC"/>
              </a:solidFill>
            </a:endParaRPr>
          </a:p>
        </p:txBody>
      </p:sp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073275"/>
            <a:ext cx="5410200" cy="3336925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>
                <a:solidFill>
                  <a:srgbClr val="0070C0"/>
                </a:solidFill>
              </a:rPr>
              <a:t>In support of :</a:t>
            </a:r>
          </a:p>
          <a:p>
            <a:pPr lvl="1" eaLnBrk="1" hangingPunct="1">
              <a:defRPr/>
            </a:pPr>
            <a:r>
              <a:rPr lang="en-US" sz="1800" dirty="0" smtClean="0"/>
              <a:t>Weather prediction for northern Canada</a:t>
            </a:r>
          </a:p>
          <a:p>
            <a:pPr lvl="1" eaLnBrk="1" hangingPunct="1">
              <a:defRPr/>
            </a:pPr>
            <a:r>
              <a:rPr lang="en-US" sz="1800" dirty="0" smtClean="0"/>
              <a:t>EC METAREAs Services</a:t>
            </a:r>
          </a:p>
          <a:p>
            <a:pPr lvl="1" eaLnBrk="1" hangingPunct="1">
              <a:defRPr/>
            </a:pPr>
            <a:r>
              <a:rPr lang="en-US" sz="1800" dirty="0" smtClean="0"/>
              <a:t>Marine emergency response</a:t>
            </a:r>
          </a:p>
          <a:p>
            <a:pPr eaLnBrk="1" hangingPunct="1">
              <a:defRPr/>
            </a:pPr>
            <a:r>
              <a:rPr lang="en-US" sz="1800" dirty="0" smtClean="0">
                <a:solidFill>
                  <a:srgbClr val="0066CC"/>
                </a:solidFill>
              </a:rPr>
              <a:t>Coupled atmosphere-ice-ocean model</a:t>
            </a:r>
          </a:p>
          <a:p>
            <a:pPr lvl="1" eaLnBrk="1" hangingPunct="1">
              <a:defRPr/>
            </a:pPr>
            <a:r>
              <a:rPr lang="en-US" sz="1800" dirty="0" smtClean="0"/>
              <a:t>GEM (2.5km)</a:t>
            </a:r>
          </a:p>
          <a:p>
            <a:pPr lvl="3" eaLnBrk="1" hangingPunct="1">
              <a:defRPr/>
            </a:pPr>
            <a:r>
              <a:rPr lang="en-US" sz="1400" dirty="0" smtClean="0"/>
              <a:t>Improved microphysics</a:t>
            </a:r>
          </a:p>
          <a:p>
            <a:pPr lvl="1" eaLnBrk="1" hangingPunct="1">
              <a:defRPr/>
            </a:pPr>
            <a:r>
              <a:rPr lang="en-US" sz="1800" dirty="0" smtClean="0"/>
              <a:t>NEMO-CICE (3-8km) and WW3</a:t>
            </a:r>
          </a:p>
          <a:p>
            <a:pPr lvl="3" eaLnBrk="1" hangingPunct="1">
              <a:defRPr/>
            </a:pPr>
            <a:r>
              <a:rPr lang="en-CA" sz="1400" dirty="0" smtClean="0"/>
              <a:t>Tides, </a:t>
            </a:r>
            <a:r>
              <a:rPr lang="en-CA" sz="1400" dirty="0" err="1" smtClean="0"/>
              <a:t>landfast</a:t>
            </a:r>
            <a:r>
              <a:rPr lang="en-CA" sz="1400" dirty="0" smtClean="0"/>
              <a:t> ice, </a:t>
            </a:r>
          </a:p>
          <a:p>
            <a:pPr lvl="3" eaLnBrk="1" hangingPunct="1">
              <a:defRPr/>
            </a:pPr>
            <a:r>
              <a:rPr lang="en-CA" sz="1400" dirty="0" smtClean="0"/>
              <a:t>wave-ice coupling</a:t>
            </a:r>
            <a:endParaRPr lang="en-US" sz="1400" dirty="0" smtClean="0"/>
          </a:p>
          <a:p>
            <a:pPr lvl="1" eaLnBrk="1" hangingPunct="1">
              <a:defRPr/>
            </a:pPr>
            <a:r>
              <a:rPr lang="en-US" sz="1800" dirty="0" smtClean="0"/>
              <a:t>48-72hr forecasts</a:t>
            </a:r>
          </a:p>
          <a:p>
            <a:pPr marL="0" indent="0" eaLnBrk="1" hangingPunct="1">
              <a:buFontTx/>
              <a:buNone/>
              <a:defRPr/>
            </a:pPr>
            <a:endParaRPr lang="en-US" sz="2000" dirty="0" smtClean="0"/>
          </a:p>
        </p:txBody>
      </p:sp>
      <p:pic>
        <p:nvPicPr>
          <p:cNvPr id="4107" name="Picture 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4" t="21457" r="17499" b="22205"/>
          <a:stretch>
            <a:fillRect/>
          </a:stretch>
        </p:blipFill>
        <p:spPr bwMode="auto">
          <a:xfrm>
            <a:off x="8315325" y="3494088"/>
            <a:ext cx="5048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108" name="TextBox 1"/>
          <p:cNvSpPr txBox="1">
            <a:spLocks noChangeArrowheads="1"/>
          </p:cNvSpPr>
          <p:nvPr/>
        </p:nvSpPr>
        <p:spPr bwMode="auto">
          <a:xfrm>
            <a:off x="304800" y="1303338"/>
            <a:ext cx="5346700" cy="830262"/>
          </a:xfrm>
          <a:prstGeom prst="rect">
            <a:avLst/>
          </a:prstGeom>
          <a:solidFill>
            <a:srgbClr val="AFC5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eaLnBrk="1" hangingPunct="1"/>
            <a:r>
              <a:rPr lang="en-US" altLang="en-US" sz="1800" smtClean="0">
                <a:solidFill>
                  <a:srgbClr val="0070C0"/>
                </a:solidFill>
              </a:rPr>
              <a:t>High-resolution coupled atmosphere-ice-ocean prediction system</a:t>
            </a:r>
            <a:endParaRPr lang="en-CA" altLang="en-US" sz="18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3957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44624"/>
            <a:ext cx="8228160" cy="1062832"/>
          </a:xfrm>
          <a:ln/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en-US" sz="2800" dirty="0" smtClean="0"/>
              <a:t>Impact of atmospheric resolution on winds</a:t>
            </a:r>
            <a:endParaRPr lang="en-US" altLang="en-US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12776"/>
            <a:ext cx="6043984" cy="4911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764704"/>
            <a:ext cx="7216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169" fontAlgn="auto">
              <a:spcBef>
                <a:spcPts val="0"/>
              </a:spcBef>
              <a:spcAft>
                <a:spcPts val="0"/>
              </a:spcAft>
            </a:pPr>
            <a:r>
              <a:rPr kumimoji="1" lang="en-CA" sz="1800" dirty="0" smtClean="0">
                <a:solidFill>
                  <a:srgbClr val="000000"/>
                </a:solidFill>
                <a:latin typeface="Times New Roman" pitchFamily="18" charset="0"/>
                <a:ea typeface="Arial Unicode MS"/>
                <a:cs typeface="Arial Unicode MS"/>
              </a:rPr>
              <a:t>Difference between daily 2.5km and 15km 48hr forecasts for August 2012</a:t>
            </a:r>
            <a:endParaRPr kumimoji="1" lang="en-US" sz="1800" dirty="0">
              <a:solidFill>
                <a:srgbClr val="000000"/>
              </a:solidFill>
              <a:latin typeface="Times New Roman" pitchFamily="18" charset="0"/>
              <a:ea typeface="Arial Unicode MS"/>
              <a:cs typeface="Arial Unicode M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52120" y="637203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169" fontAlgn="auto">
              <a:spcBef>
                <a:spcPts val="0"/>
              </a:spcBef>
              <a:spcAft>
                <a:spcPts val="0"/>
              </a:spcAft>
            </a:pPr>
            <a:r>
              <a:rPr kumimoji="1" lang="en-CA" sz="1800" dirty="0" smtClean="0">
                <a:solidFill>
                  <a:srgbClr val="000000"/>
                </a:solidFill>
                <a:latin typeface="Times New Roman" pitchFamily="18" charset="0"/>
                <a:ea typeface="Arial Unicode MS"/>
                <a:cs typeface="Arial Unicode MS"/>
              </a:rPr>
              <a:t>Chris </a:t>
            </a:r>
            <a:r>
              <a:rPr kumimoji="1" lang="en-CA" sz="1800" dirty="0" err="1" smtClean="0">
                <a:solidFill>
                  <a:srgbClr val="000000"/>
                </a:solidFill>
                <a:latin typeface="Times New Roman" pitchFamily="18" charset="0"/>
                <a:ea typeface="Arial Unicode MS"/>
                <a:cs typeface="Arial Unicode MS"/>
              </a:rPr>
              <a:t>Subich</a:t>
            </a:r>
            <a:endParaRPr kumimoji="1" lang="en-US" sz="1800" dirty="0">
              <a:solidFill>
                <a:srgbClr val="000000"/>
              </a:solidFill>
              <a:latin typeface="Times New Roman" pitchFamily="18" charset="0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4856872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RPN/ARMA </a:t>
            </a:r>
            <a:r>
              <a:rPr lang="en-US" dirty="0"/>
              <a:t>YOPP </a:t>
            </a:r>
            <a:r>
              <a:rPr lang="en-US" dirty="0" smtClean="0"/>
              <a:t>Contributions</a:t>
            </a:r>
            <a:br>
              <a:rPr lang="en-US" dirty="0" smtClean="0"/>
            </a:br>
            <a:r>
              <a:rPr lang="en-US" sz="3200" dirty="0" smtClean="0">
                <a:solidFill>
                  <a:srgbClr val="0070C0"/>
                </a:solidFill>
              </a:rPr>
              <a:t>Data Assimilation</a:t>
            </a:r>
            <a:r>
              <a:rPr lang="en-US" dirty="0"/>
              <a:t/>
            </a:r>
            <a:br>
              <a:rPr lang="en-US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Atmospheric Data Assimilation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Observing System Experiments (OSEs) for IOPs</a:t>
            </a:r>
          </a:p>
          <a:p>
            <a:pPr lvl="3"/>
            <a:r>
              <a:rPr lang="en-US" dirty="0" smtClean="0"/>
              <a:t>buoys, radiosondes</a:t>
            </a:r>
          </a:p>
          <a:p>
            <a:pPr lvl="1"/>
            <a:r>
              <a:rPr lang="en-US" dirty="0" smtClean="0"/>
              <a:t>Forecast Sensitivity to Observations (FSO) studies</a:t>
            </a:r>
          </a:p>
          <a:p>
            <a:pPr lvl="1"/>
            <a:r>
              <a:rPr lang="en-US" dirty="0" smtClean="0"/>
              <a:t>Assimilation of ADM-Aeolis data</a:t>
            </a:r>
          </a:p>
          <a:p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Sea Ice Data Assimilation:</a:t>
            </a:r>
          </a:p>
          <a:p>
            <a:pPr lvl="1"/>
            <a:r>
              <a:rPr lang="en-US" dirty="0" smtClean="0"/>
              <a:t>Concentration:</a:t>
            </a:r>
          </a:p>
          <a:p>
            <a:pPr lvl="3"/>
            <a:r>
              <a:rPr lang="en-US" dirty="0" smtClean="0"/>
              <a:t>SAR (Radarsat2, Sentinel1)</a:t>
            </a:r>
          </a:p>
          <a:p>
            <a:pPr lvl="3"/>
            <a:r>
              <a:rPr lang="en-US" dirty="0" smtClean="0"/>
              <a:t>AVHRR, VIIRS</a:t>
            </a:r>
          </a:p>
          <a:p>
            <a:pPr lvl="1"/>
            <a:r>
              <a:rPr lang="en-US" dirty="0" smtClean="0"/>
              <a:t>Thickness:</a:t>
            </a:r>
          </a:p>
          <a:p>
            <a:pPr lvl="3"/>
            <a:r>
              <a:rPr lang="en-US" dirty="0" smtClean="0"/>
              <a:t>SMOS thin ice retrievals (0-50cm)</a:t>
            </a:r>
          </a:p>
          <a:p>
            <a:pPr lvl="3"/>
            <a:r>
              <a:rPr lang="en-US" dirty="0" smtClean="0"/>
              <a:t>Radarsat2 stage of development</a:t>
            </a:r>
          </a:p>
          <a:p>
            <a:pPr lvl="1"/>
            <a:r>
              <a:rPr lang="en-US" dirty="0" smtClean="0"/>
              <a:t>Coupled SST, ice, ocean assimilation</a:t>
            </a:r>
          </a:p>
          <a:p>
            <a:pPr lvl="1"/>
            <a:endParaRPr lang="en-CA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181600" y="3505200"/>
            <a:ext cx="3962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7338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5175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01B"/>
              </a:buClr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98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A200"/>
              </a:buClr>
              <a:buFont typeface="Arial" charset="0"/>
              <a:buChar char="▪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7663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025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7450" indent="-1905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14650" indent="-1905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1850" indent="-1905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29050" indent="-1905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 smtClean="0">
                <a:solidFill>
                  <a:srgbClr val="0070C0"/>
                </a:solidFill>
              </a:rPr>
              <a:t>Ocean Assimilation:</a:t>
            </a:r>
          </a:p>
          <a:p>
            <a:pPr lvl="1"/>
            <a:r>
              <a:rPr lang="en-US" kern="0" dirty="0" smtClean="0"/>
              <a:t>Under-ice profiles</a:t>
            </a:r>
          </a:p>
          <a:p>
            <a:pPr lvl="3"/>
            <a:r>
              <a:rPr lang="en-US" kern="0" dirty="0" smtClean="0"/>
              <a:t>ITPs (Temp, salinity)</a:t>
            </a:r>
          </a:p>
          <a:p>
            <a:pPr lvl="3"/>
            <a:r>
              <a:rPr lang="en-US" kern="0" dirty="0" smtClean="0"/>
              <a:t>Gliders</a:t>
            </a:r>
          </a:p>
          <a:p>
            <a:pPr lvl="1"/>
            <a:r>
              <a:rPr lang="en-US" kern="0" dirty="0" smtClean="0"/>
              <a:t>High-res Altimetry</a:t>
            </a:r>
          </a:p>
          <a:p>
            <a:pPr lvl="1"/>
            <a:r>
              <a:rPr lang="en-US" kern="0" dirty="0" smtClean="0"/>
              <a:t>High-res SST</a:t>
            </a:r>
            <a:endParaRPr lang="en-CA" kern="0" dirty="0"/>
          </a:p>
        </p:txBody>
      </p:sp>
    </p:spTree>
    <p:extLst>
      <p:ext uri="{BB962C8B-B14F-4D97-AF65-F5344CB8AC3E}">
        <p14:creationId xmlns:p14="http://schemas.microsoft.com/office/powerpoint/2010/main" val="13075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RPN/ARMA </a:t>
            </a:r>
            <a:r>
              <a:rPr lang="en-US" dirty="0"/>
              <a:t>YOPP </a:t>
            </a:r>
            <a:r>
              <a:rPr lang="en-US" dirty="0" smtClean="0"/>
              <a:t>Contributions</a:t>
            </a:r>
            <a:br>
              <a:rPr lang="en-US" dirty="0" smtClean="0"/>
            </a:br>
            <a:r>
              <a:rPr lang="en-US" sz="3200" dirty="0" smtClean="0">
                <a:solidFill>
                  <a:srgbClr val="0070C0"/>
                </a:solidFill>
              </a:rPr>
              <a:t>Verification</a:t>
            </a:r>
            <a:r>
              <a:rPr lang="en-US" dirty="0"/>
              <a:t/>
            </a:r>
            <a:br>
              <a:rPr lang="en-US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Atmospheric Verification</a:t>
            </a:r>
            <a:r>
              <a:rPr lang="en-US" dirty="0" smtClean="0"/>
              <a:t>:</a:t>
            </a:r>
          </a:p>
          <a:p>
            <a:pPr lvl="1"/>
            <a:r>
              <a:rPr lang="en-CA" dirty="0"/>
              <a:t>Environment Canada was proposed as a potential key centre for verification of pre-YOPP versus post-YOPP model performance. </a:t>
            </a:r>
          </a:p>
          <a:p>
            <a:pPr lvl="1"/>
            <a:r>
              <a:rPr lang="en-CA" dirty="0" smtClean="0"/>
              <a:t>The </a:t>
            </a:r>
            <a:r>
              <a:rPr lang="en-CA" dirty="0"/>
              <a:t>group of David Richardson at ECMWF proposed to perform the real time verification (against GTS </a:t>
            </a:r>
            <a:r>
              <a:rPr lang="en-CA" dirty="0" err="1"/>
              <a:t>obs</a:t>
            </a:r>
            <a:r>
              <a:rPr lang="en-CA" dirty="0"/>
              <a:t>). 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Sea Ice and Ocean Verification:</a:t>
            </a:r>
          </a:p>
          <a:p>
            <a:pPr lvl="1"/>
            <a:r>
              <a:rPr lang="en-US" dirty="0" smtClean="0"/>
              <a:t>Extension of GODAE </a:t>
            </a:r>
            <a:r>
              <a:rPr lang="en-US" dirty="0" err="1" smtClean="0"/>
              <a:t>Oceanview</a:t>
            </a:r>
            <a:r>
              <a:rPr lang="en-US" dirty="0" smtClean="0"/>
              <a:t> Class4 </a:t>
            </a:r>
            <a:r>
              <a:rPr lang="en-US" dirty="0" err="1" smtClean="0"/>
              <a:t>Intercomparison</a:t>
            </a:r>
            <a:r>
              <a:rPr lang="en-US" dirty="0" smtClean="0"/>
              <a:t> to include sea ice concentration, drift and ocean surface drift.</a:t>
            </a:r>
          </a:p>
          <a:p>
            <a:pPr lvl="3"/>
            <a:r>
              <a:rPr lang="en-US" dirty="0" err="1" smtClean="0"/>
              <a:t>Intercompare</a:t>
            </a:r>
            <a:r>
              <a:rPr lang="en-US" dirty="0" smtClean="0"/>
              <a:t> ice-ocean forecasting </a:t>
            </a:r>
            <a:r>
              <a:rPr lang="en-US" dirty="0" smtClean="0"/>
              <a:t>systems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8033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Monthly-seasonal forecasting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Dedication effort together with CIS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Evaluate </a:t>
            </a:r>
            <a:r>
              <a:rPr lang="en-US" dirty="0" err="1" smtClean="0">
                <a:solidFill>
                  <a:srgbClr val="0070C0"/>
                </a:solidFill>
              </a:rPr>
              <a:t>CanSIPS</a:t>
            </a:r>
            <a:r>
              <a:rPr lang="en-US" dirty="0" smtClean="0">
                <a:solidFill>
                  <a:srgbClr val="0070C0"/>
                </a:solidFill>
              </a:rPr>
              <a:t> seasonal sea ice forecasts</a:t>
            </a:r>
          </a:p>
          <a:p>
            <a:pPr lvl="1"/>
            <a:r>
              <a:rPr lang="en-US" dirty="0" smtClean="0"/>
              <a:t>including new GEM-NEMO-CICE coupled model</a:t>
            </a:r>
          </a:p>
          <a:p>
            <a:pPr lvl="1"/>
            <a:r>
              <a:rPr lang="en-US" dirty="0" smtClean="0"/>
              <a:t>Evaluate impact of ice thickness initialization and ocean resolution (1deg vs ¼ </a:t>
            </a:r>
            <a:r>
              <a:rPr lang="en-US" dirty="0" err="1" smtClean="0"/>
              <a:t>deg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Develop new metrics and products</a:t>
            </a:r>
          </a:p>
          <a:p>
            <a:pPr lvl="3"/>
            <a:r>
              <a:rPr lang="en-US" dirty="0" smtClean="0"/>
              <a:t>E.g. onset of melt, freeze-up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Coupled GEPS-GIOPS monthly forecasts</a:t>
            </a:r>
            <a:endParaRPr lang="en-CA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25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ECCC Ice forecasts for YOPP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CA" dirty="0" smtClean="0">
                <a:solidFill>
                  <a:srgbClr val="0070C0"/>
                </a:solidFill>
              </a:rPr>
              <a:t>Coupled RIOPS</a:t>
            </a:r>
          </a:p>
          <a:p>
            <a:pPr lvl="1"/>
            <a:r>
              <a:rPr lang="en-CA" dirty="0" smtClean="0"/>
              <a:t>Arctic/</a:t>
            </a:r>
            <a:r>
              <a:rPr lang="en-CA" dirty="0" err="1" smtClean="0"/>
              <a:t>N.Atl</a:t>
            </a:r>
            <a:r>
              <a:rPr lang="en-CA" dirty="0" smtClean="0"/>
              <a:t>., fully-coupled A-I-O, 2.5km(A)-3-8km(IO), 5day</a:t>
            </a:r>
          </a:p>
          <a:p>
            <a:r>
              <a:rPr lang="en-CA" dirty="0" smtClean="0">
                <a:solidFill>
                  <a:srgbClr val="0070C0"/>
                </a:solidFill>
              </a:rPr>
              <a:t>GDPS-GIOPS</a:t>
            </a:r>
          </a:p>
          <a:p>
            <a:pPr lvl="1"/>
            <a:r>
              <a:rPr lang="en-CA" dirty="0" smtClean="0"/>
              <a:t>Global, fully-coupled A-I-O, 15km(A)-1/4deg(IO), 10day</a:t>
            </a:r>
          </a:p>
          <a:p>
            <a:r>
              <a:rPr lang="en-CA" dirty="0" smtClean="0">
                <a:solidFill>
                  <a:srgbClr val="0070C0"/>
                </a:solidFill>
              </a:rPr>
              <a:t>GIOPS Ensembles</a:t>
            </a:r>
          </a:p>
          <a:p>
            <a:pPr lvl="1"/>
            <a:r>
              <a:rPr lang="en-CA" dirty="0" smtClean="0"/>
              <a:t>Global, 1/4deg, 32 day, 20 member</a:t>
            </a:r>
          </a:p>
          <a:p>
            <a:r>
              <a:rPr lang="en-CA" dirty="0" smtClean="0">
                <a:solidFill>
                  <a:srgbClr val="0070C0"/>
                </a:solidFill>
              </a:rPr>
              <a:t>Seasonal Predictions</a:t>
            </a:r>
          </a:p>
          <a:p>
            <a:pPr lvl="1"/>
            <a:r>
              <a:rPr lang="en-CA" dirty="0" err="1">
                <a:solidFill>
                  <a:srgbClr val="0070C0"/>
                </a:solidFill>
              </a:rPr>
              <a:t>CanESM</a:t>
            </a:r>
            <a:r>
              <a:rPr lang="en-CA" dirty="0">
                <a:solidFill>
                  <a:srgbClr val="0070C0"/>
                </a:solidFill>
              </a:rPr>
              <a:t> &amp; </a:t>
            </a:r>
            <a:r>
              <a:rPr lang="en-CA" dirty="0" smtClean="0">
                <a:solidFill>
                  <a:srgbClr val="0070C0"/>
                </a:solidFill>
              </a:rPr>
              <a:t>GEM-NEMO-CICE</a:t>
            </a:r>
            <a:endParaRPr lang="en-CA" dirty="0" smtClean="0">
              <a:solidFill>
                <a:srgbClr val="0070C0"/>
              </a:solidFill>
            </a:endParaRPr>
          </a:p>
          <a:p>
            <a:pPr lvl="1"/>
            <a:r>
              <a:rPr lang="en-CA" dirty="0" smtClean="0"/>
              <a:t>Global, 1deg, 2x20 member</a:t>
            </a:r>
          </a:p>
          <a:p>
            <a:pPr lvl="1"/>
            <a:endParaRPr lang="en-US" dirty="0"/>
          </a:p>
        </p:txBody>
      </p:sp>
      <p:pic>
        <p:nvPicPr>
          <p:cNvPr id="4" name="Picture 7" descr="day_one_vsurf_OBCo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91"/>
          <a:stretch>
            <a:fillRect/>
          </a:stretch>
        </p:blipFill>
        <p:spPr bwMode="auto">
          <a:xfrm>
            <a:off x="7668344" y="260648"/>
            <a:ext cx="1467693" cy="1707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Grille_regIPY_lam649x67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009" y="1114624"/>
            <a:ext cx="735311" cy="735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7343601" y="1196752"/>
            <a:ext cx="612775" cy="108196"/>
          </a:xfrm>
          <a:prstGeom prst="leftRightArrow">
            <a:avLst>
              <a:gd name="adj1" fmla="val 50000"/>
              <a:gd name="adj2" fmla="val 84835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eaLnBrk="1" hangingPunct="1"/>
            <a:endParaRPr lang="en-US" altLang="en-US" sz="18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" t="16664" r="7498" b="16664"/>
          <a:stretch>
            <a:fillRect/>
          </a:stretch>
        </p:blipFill>
        <p:spPr bwMode="auto">
          <a:xfrm>
            <a:off x="5763066" y="4581128"/>
            <a:ext cx="3161070" cy="2088232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5971" y="3212976"/>
            <a:ext cx="1560810" cy="1429665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8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el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924800" cy="685800"/>
          </a:xfrm>
        </p:spPr>
        <p:txBody>
          <a:bodyPr/>
          <a:lstStyle/>
          <a:p>
            <a:r>
              <a:rPr lang="de-DE" sz="3200" dirty="0">
                <a:solidFill>
                  <a:srgbClr val="404040"/>
                </a:solidFill>
                <a:latin typeface="Arial" charset="0"/>
              </a:rPr>
              <a:t>Year </a:t>
            </a:r>
            <a:r>
              <a:rPr lang="de-DE" sz="3200" dirty="0" err="1">
                <a:solidFill>
                  <a:srgbClr val="404040"/>
                </a:solidFill>
                <a:latin typeface="Arial" charset="0"/>
              </a:rPr>
              <a:t>of</a:t>
            </a:r>
            <a:r>
              <a:rPr lang="de-DE" sz="3200" dirty="0">
                <a:solidFill>
                  <a:srgbClr val="404040"/>
                </a:solidFill>
                <a:latin typeface="Arial" charset="0"/>
              </a:rPr>
              <a:t> Polar </a:t>
            </a:r>
            <a:r>
              <a:rPr lang="de-DE" sz="3200" dirty="0" err="1">
                <a:solidFill>
                  <a:srgbClr val="404040"/>
                </a:solidFill>
                <a:latin typeface="Arial" charset="0"/>
              </a:rPr>
              <a:t>Prediction</a:t>
            </a:r>
            <a:r>
              <a:rPr lang="de-DE" sz="3200" dirty="0">
                <a:solidFill>
                  <a:srgbClr val="404040"/>
                </a:solidFill>
                <a:latin typeface="Arial" charset="0"/>
              </a:rPr>
              <a:t> (YOPP)</a:t>
            </a:r>
          </a:p>
        </p:txBody>
      </p:sp>
      <p:sp>
        <p:nvSpPr>
          <p:cNvPr id="27651" name="Inhaltsplatzhalter 2"/>
          <p:cNvSpPr>
            <a:spLocks noGrp="1"/>
          </p:cNvSpPr>
          <p:nvPr>
            <p:ph idx="1"/>
          </p:nvPr>
        </p:nvSpPr>
        <p:spPr>
          <a:xfrm>
            <a:off x="914400" y="2438400"/>
            <a:ext cx="7924800" cy="1371600"/>
          </a:xfrm>
        </p:spPr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de-DE" b="1" dirty="0" smtClean="0">
                <a:solidFill>
                  <a:srgbClr val="404040"/>
                </a:solidFill>
                <a:latin typeface="Arial" charset="0"/>
              </a:rPr>
              <a:t>Goal: </a:t>
            </a:r>
          </a:p>
          <a:p>
            <a:pPr marL="0" indent="0" algn="just">
              <a:buFont typeface="Wingdings" charset="0"/>
              <a:buNone/>
              <a:defRPr/>
            </a:pP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"</a:t>
            </a:r>
            <a:r>
              <a:rPr lang="de-DE" i="1" dirty="0" err="1" smtClean="0">
                <a:solidFill>
                  <a:srgbClr val="404040"/>
                </a:solidFill>
                <a:latin typeface="Arial" charset="0"/>
              </a:rPr>
              <a:t>Enable</a:t>
            </a:r>
            <a:r>
              <a:rPr lang="de-DE" i="1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i="1" dirty="0" err="1" smtClean="0">
                <a:solidFill>
                  <a:srgbClr val="404040"/>
                </a:solidFill>
                <a:latin typeface="Arial" charset="0"/>
              </a:rPr>
              <a:t>significant</a:t>
            </a:r>
            <a:r>
              <a:rPr lang="de-DE" i="1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i="1" dirty="0" err="1" smtClean="0">
                <a:solidFill>
                  <a:srgbClr val="404040"/>
                </a:solidFill>
                <a:latin typeface="Arial" charset="0"/>
              </a:rPr>
              <a:t>improvement</a:t>
            </a:r>
            <a:r>
              <a:rPr lang="de-DE" i="1" dirty="0" smtClean="0">
                <a:solidFill>
                  <a:srgbClr val="404040"/>
                </a:solidFill>
                <a:latin typeface="Arial" charset="0"/>
              </a:rPr>
              <a:t> in environmental </a:t>
            </a:r>
            <a:r>
              <a:rPr lang="de-DE" i="1" dirty="0" err="1" smtClean="0">
                <a:solidFill>
                  <a:srgbClr val="404040"/>
                </a:solidFill>
                <a:latin typeface="Arial" charset="0"/>
              </a:rPr>
              <a:t>prediction</a:t>
            </a:r>
            <a:r>
              <a:rPr lang="de-DE" i="1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i="1" dirty="0" err="1" smtClean="0">
                <a:solidFill>
                  <a:srgbClr val="404040"/>
                </a:solidFill>
                <a:latin typeface="Arial" charset="0"/>
              </a:rPr>
              <a:t>capabilities</a:t>
            </a:r>
            <a:r>
              <a:rPr lang="de-DE" i="1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i="1" dirty="0" err="1" smtClean="0">
                <a:solidFill>
                  <a:srgbClr val="404040"/>
                </a:solidFill>
                <a:latin typeface="Arial" charset="0"/>
              </a:rPr>
              <a:t>for</a:t>
            </a:r>
            <a:r>
              <a:rPr lang="de-DE" i="1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i="1" dirty="0" err="1" smtClean="0">
                <a:solidFill>
                  <a:srgbClr val="404040"/>
                </a:solidFill>
                <a:latin typeface="Arial" charset="0"/>
              </a:rPr>
              <a:t>the</a:t>
            </a:r>
            <a:r>
              <a:rPr lang="de-DE" i="1" dirty="0" smtClean="0">
                <a:solidFill>
                  <a:srgbClr val="404040"/>
                </a:solidFill>
                <a:latin typeface="Arial" charset="0"/>
              </a:rPr>
              <a:t> polar </a:t>
            </a:r>
            <a:r>
              <a:rPr lang="de-DE" i="1" dirty="0" err="1" smtClean="0">
                <a:solidFill>
                  <a:srgbClr val="404040"/>
                </a:solidFill>
                <a:latin typeface="Arial" charset="0"/>
              </a:rPr>
              <a:t>regions</a:t>
            </a:r>
            <a:r>
              <a:rPr lang="de-DE" i="1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i="1" dirty="0" err="1" smtClean="0">
                <a:solidFill>
                  <a:srgbClr val="404040"/>
                </a:solidFill>
                <a:latin typeface="Arial" charset="0"/>
              </a:rPr>
              <a:t>and</a:t>
            </a:r>
            <a:r>
              <a:rPr lang="de-DE" i="1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i="1" dirty="0" err="1" smtClean="0">
                <a:solidFill>
                  <a:srgbClr val="404040"/>
                </a:solidFill>
                <a:latin typeface="Arial" charset="0"/>
              </a:rPr>
              <a:t>beyond</a:t>
            </a:r>
            <a:r>
              <a:rPr lang="de-DE" i="1" dirty="0" smtClean="0">
                <a:solidFill>
                  <a:srgbClr val="404040"/>
                </a:solidFill>
                <a:latin typeface="Arial" charset="0"/>
              </a:rPr>
              <a:t>, </a:t>
            </a:r>
            <a:r>
              <a:rPr lang="de-DE" i="1" dirty="0" err="1" smtClean="0">
                <a:solidFill>
                  <a:srgbClr val="404040"/>
                </a:solidFill>
                <a:latin typeface="Arial" charset="0"/>
              </a:rPr>
              <a:t>by</a:t>
            </a:r>
            <a:r>
              <a:rPr lang="de-DE" i="1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i="1" dirty="0" err="1" smtClean="0">
                <a:solidFill>
                  <a:srgbClr val="404040"/>
                </a:solidFill>
                <a:latin typeface="Arial" charset="0"/>
              </a:rPr>
              <a:t>coordinating</a:t>
            </a:r>
            <a:r>
              <a:rPr lang="de-DE" i="1" dirty="0" smtClean="0">
                <a:solidFill>
                  <a:srgbClr val="404040"/>
                </a:solidFill>
                <a:latin typeface="Arial" charset="0"/>
              </a:rPr>
              <a:t> a </a:t>
            </a:r>
            <a:r>
              <a:rPr lang="de-DE" i="1" dirty="0" err="1" smtClean="0">
                <a:solidFill>
                  <a:srgbClr val="404040"/>
                </a:solidFill>
                <a:latin typeface="Arial" charset="0"/>
              </a:rPr>
              <a:t>period</a:t>
            </a:r>
            <a:r>
              <a:rPr lang="de-DE" i="1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i="1" dirty="0" err="1" smtClean="0">
                <a:solidFill>
                  <a:srgbClr val="404040"/>
                </a:solidFill>
                <a:latin typeface="Arial" charset="0"/>
              </a:rPr>
              <a:t>of</a:t>
            </a:r>
            <a:r>
              <a:rPr lang="de-DE" i="1" dirty="0" smtClean="0">
                <a:solidFill>
                  <a:srgbClr val="404040"/>
                </a:solidFill>
                <a:latin typeface="Arial" charset="0"/>
              </a:rPr>
              <a:t> intensive </a:t>
            </a:r>
            <a:r>
              <a:rPr lang="de-DE" i="1" dirty="0" err="1" smtClean="0">
                <a:solidFill>
                  <a:srgbClr val="404040"/>
                </a:solidFill>
                <a:latin typeface="Arial" charset="0"/>
              </a:rPr>
              <a:t>observing</a:t>
            </a:r>
            <a:r>
              <a:rPr lang="de-DE" i="1" dirty="0" smtClean="0">
                <a:solidFill>
                  <a:srgbClr val="404040"/>
                </a:solidFill>
                <a:latin typeface="Arial" charset="0"/>
              </a:rPr>
              <a:t>, </a:t>
            </a:r>
            <a:r>
              <a:rPr lang="de-DE" i="1" dirty="0" err="1" smtClean="0">
                <a:solidFill>
                  <a:srgbClr val="404040"/>
                </a:solidFill>
                <a:latin typeface="Arial" charset="0"/>
              </a:rPr>
              <a:t>modelling</a:t>
            </a:r>
            <a:r>
              <a:rPr lang="de-DE" i="1" dirty="0" smtClean="0">
                <a:solidFill>
                  <a:srgbClr val="404040"/>
                </a:solidFill>
                <a:latin typeface="Arial" charset="0"/>
              </a:rPr>
              <a:t>, </a:t>
            </a:r>
            <a:r>
              <a:rPr lang="de-DE" i="1" dirty="0" err="1" smtClean="0">
                <a:solidFill>
                  <a:srgbClr val="404040"/>
                </a:solidFill>
                <a:latin typeface="Arial" charset="0"/>
              </a:rPr>
              <a:t>prediction</a:t>
            </a:r>
            <a:r>
              <a:rPr lang="de-DE" i="1" dirty="0" smtClean="0">
                <a:solidFill>
                  <a:srgbClr val="404040"/>
                </a:solidFill>
                <a:latin typeface="Arial" charset="0"/>
              </a:rPr>
              <a:t>, </a:t>
            </a:r>
            <a:r>
              <a:rPr lang="de-DE" i="1" dirty="0" err="1" smtClean="0">
                <a:solidFill>
                  <a:srgbClr val="404040"/>
                </a:solidFill>
                <a:latin typeface="Arial" charset="0"/>
              </a:rPr>
              <a:t>verification</a:t>
            </a:r>
            <a:r>
              <a:rPr lang="de-DE" i="1" dirty="0" smtClean="0">
                <a:solidFill>
                  <a:srgbClr val="404040"/>
                </a:solidFill>
                <a:latin typeface="Arial" charset="0"/>
              </a:rPr>
              <a:t>, </a:t>
            </a:r>
            <a:r>
              <a:rPr lang="de-DE" i="1" dirty="0" err="1" smtClean="0">
                <a:solidFill>
                  <a:srgbClr val="404040"/>
                </a:solidFill>
                <a:latin typeface="Arial" charset="0"/>
              </a:rPr>
              <a:t>user</a:t>
            </a:r>
            <a:r>
              <a:rPr lang="de-DE" i="1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i="1" dirty="0" err="1" smtClean="0">
                <a:solidFill>
                  <a:srgbClr val="404040"/>
                </a:solidFill>
                <a:latin typeface="Arial" charset="0"/>
              </a:rPr>
              <a:t>engagement</a:t>
            </a:r>
            <a:r>
              <a:rPr lang="de-DE" i="1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i="1" dirty="0" err="1" smtClean="0">
                <a:solidFill>
                  <a:srgbClr val="404040"/>
                </a:solidFill>
                <a:latin typeface="Arial" charset="0"/>
              </a:rPr>
              <a:t>and</a:t>
            </a:r>
            <a:r>
              <a:rPr lang="de-DE" i="1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i="1" dirty="0" err="1" smtClean="0">
                <a:solidFill>
                  <a:srgbClr val="404040"/>
                </a:solidFill>
                <a:latin typeface="Arial" charset="0"/>
              </a:rPr>
              <a:t>education</a:t>
            </a:r>
            <a:r>
              <a:rPr lang="de-DE" i="1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i="1" dirty="0" err="1" smtClean="0">
                <a:solidFill>
                  <a:srgbClr val="404040"/>
                </a:solidFill>
                <a:latin typeface="Arial" charset="0"/>
              </a:rPr>
              <a:t>activities</a:t>
            </a:r>
            <a:r>
              <a:rPr lang="de-DE" i="1" dirty="0" smtClean="0">
                <a:solidFill>
                  <a:srgbClr val="404040"/>
                </a:solidFill>
                <a:latin typeface="Arial" charset="0"/>
              </a:rPr>
              <a:t>.</a:t>
            </a:r>
            <a:r>
              <a:rPr lang="de-DE" dirty="0">
                <a:solidFill>
                  <a:srgbClr val="404040"/>
                </a:solidFill>
                <a:latin typeface="Arial" charset="0"/>
              </a:rPr>
              <a:t>"</a:t>
            </a:r>
            <a:endParaRPr lang="de-DE" dirty="0">
              <a:solidFill>
                <a:srgbClr val="40404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78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el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924800" cy="685800"/>
          </a:xfrm>
        </p:spPr>
        <p:txBody>
          <a:bodyPr/>
          <a:lstStyle/>
          <a:p>
            <a:r>
              <a:rPr lang="de-DE" sz="2800" dirty="0" smtClean="0">
                <a:solidFill>
                  <a:srgbClr val="262626"/>
                </a:solidFill>
                <a:latin typeface="Arial" charset="0"/>
              </a:rPr>
              <a:t>Summary</a:t>
            </a:r>
            <a:endParaRPr lang="de-DE" sz="2800" dirty="0">
              <a:solidFill>
                <a:srgbClr val="262626"/>
              </a:solidFill>
              <a:latin typeface="Arial" charset="0"/>
            </a:endParaRPr>
          </a:p>
        </p:txBody>
      </p:sp>
      <p:pic>
        <p:nvPicPr>
          <p:cNvPr id="5" name="Picture 2" descr="test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30965775"/>
            <a:ext cx="21315363" cy="1045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test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31118175"/>
            <a:ext cx="21315363" cy="1045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test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899" y="32345266"/>
            <a:ext cx="10869157" cy="5331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Inhaltsplatzhalter 2"/>
          <p:cNvSpPr txBox="1">
            <a:spLocks/>
          </p:cNvSpPr>
          <p:nvPr/>
        </p:nvSpPr>
        <p:spPr bwMode="auto">
          <a:xfrm>
            <a:off x="990600" y="1066800"/>
            <a:ext cx="80772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0000"/>
              <a:buFont typeface="Wingdings" charset="0"/>
              <a:buChar char="§"/>
              <a:defRPr sz="2400">
                <a:solidFill>
                  <a:srgbClr val="0033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charset="0"/>
              <a:buChar char="Ø"/>
              <a:defRPr sz="2400">
                <a:solidFill>
                  <a:srgbClr val="0033CC"/>
                </a:solidFill>
                <a:latin typeface="+mn-lt"/>
                <a:ea typeface="Times New Roman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charset="0"/>
              <a:buChar char="Ø"/>
              <a:defRPr>
                <a:solidFill>
                  <a:srgbClr val="43577F"/>
                </a:solidFill>
                <a:latin typeface="+mn-lt"/>
                <a:ea typeface="Times New Roman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charset="0"/>
              <a:buChar char="Ø"/>
              <a:defRPr sz="1600">
                <a:solidFill>
                  <a:srgbClr val="43577F"/>
                </a:solidFill>
                <a:latin typeface="+mn-lt"/>
                <a:ea typeface="Times New Roman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charset="0"/>
              <a:buChar char="Ø"/>
              <a:defRPr sz="1600">
                <a:solidFill>
                  <a:srgbClr val="43577F"/>
                </a:solidFill>
                <a:latin typeface="+mn-lt"/>
                <a:ea typeface="Times New Roman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 sz="1600">
                <a:solidFill>
                  <a:srgbClr val="43577F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 sz="1600">
                <a:solidFill>
                  <a:srgbClr val="43577F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 sz="1600">
                <a:solidFill>
                  <a:srgbClr val="43577F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 sz="1600">
                <a:solidFill>
                  <a:srgbClr val="43577F"/>
                </a:solidFill>
                <a:latin typeface="+mn-lt"/>
                <a:cs typeface="+mn-cs"/>
              </a:defRPr>
            </a:lvl9pPr>
          </a:lstStyle>
          <a:p>
            <a:pPr>
              <a:buClr>
                <a:schemeClr val="bg2">
                  <a:lumMod val="75000"/>
                </a:schemeClr>
              </a:buClr>
              <a:buSzPct val="90000"/>
              <a:buFont typeface="Wingdings" charset="2"/>
              <a:buChar char="Ø"/>
              <a:defRPr/>
            </a:pPr>
            <a:r>
              <a:rPr lang="de-DE" dirty="0" smtClean="0">
                <a:solidFill>
                  <a:srgbClr val="262626"/>
                </a:solidFill>
                <a:latin typeface="Arial" charset="0"/>
              </a:rPr>
              <a:t>Polar </a:t>
            </a:r>
            <a:r>
              <a:rPr lang="de-DE" dirty="0" err="1" smtClean="0">
                <a:solidFill>
                  <a:srgbClr val="262626"/>
                </a:solidFill>
                <a:latin typeface="Arial" charset="0"/>
              </a:rPr>
              <a:t>prediction</a:t>
            </a:r>
            <a:r>
              <a:rPr lang="de-DE" dirty="0" smtClean="0">
                <a:solidFill>
                  <a:srgbClr val="262626"/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rgbClr val="262626"/>
                </a:solidFill>
                <a:latin typeface="Arial" charset="0"/>
              </a:rPr>
              <a:t>is</a:t>
            </a:r>
            <a:r>
              <a:rPr lang="de-DE" dirty="0" smtClean="0">
                <a:solidFill>
                  <a:srgbClr val="262626"/>
                </a:solidFill>
                <a:latin typeface="Arial" charset="0"/>
              </a:rPr>
              <a:t> fundamental </a:t>
            </a:r>
            <a:r>
              <a:rPr lang="de-DE" dirty="0" err="1" smtClean="0">
                <a:solidFill>
                  <a:srgbClr val="262626"/>
                </a:solidFill>
                <a:latin typeface="Arial" charset="0"/>
              </a:rPr>
              <a:t>to</a:t>
            </a:r>
            <a:r>
              <a:rPr lang="de-DE" dirty="0" smtClean="0">
                <a:solidFill>
                  <a:srgbClr val="262626"/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rgbClr val="262626"/>
                </a:solidFill>
                <a:latin typeface="Arial" charset="0"/>
              </a:rPr>
              <a:t>what</a:t>
            </a:r>
            <a:r>
              <a:rPr lang="de-DE" dirty="0" smtClean="0">
                <a:solidFill>
                  <a:srgbClr val="262626"/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rgbClr val="262626"/>
                </a:solidFill>
                <a:latin typeface="Arial" charset="0"/>
              </a:rPr>
              <a:t>we</a:t>
            </a:r>
            <a:r>
              <a:rPr lang="de-DE" dirty="0" smtClean="0">
                <a:solidFill>
                  <a:srgbClr val="262626"/>
                </a:solidFill>
                <a:latin typeface="Arial" charset="0"/>
              </a:rPr>
              <a:t> do</a:t>
            </a:r>
          </a:p>
          <a:p>
            <a:pPr>
              <a:buClr>
                <a:schemeClr val="bg2">
                  <a:lumMod val="75000"/>
                </a:schemeClr>
              </a:buClr>
              <a:buSzPct val="90000"/>
              <a:buFont typeface="Wingdings" charset="2"/>
              <a:buChar char="Ø"/>
              <a:defRPr/>
            </a:pPr>
            <a:r>
              <a:rPr lang="de-DE" dirty="0" smtClean="0">
                <a:solidFill>
                  <a:srgbClr val="262626"/>
                </a:solidFill>
                <a:latin typeface="Arial" charset="0"/>
              </a:rPr>
              <a:t>YOPP </a:t>
            </a:r>
            <a:r>
              <a:rPr lang="de-DE" dirty="0" err="1" smtClean="0">
                <a:solidFill>
                  <a:srgbClr val="262626"/>
                </a:solidFill>
                <a:latin typeface="Arial" charset="0"/>
              </a:rPr>
              <a:t>provides</a:t>
            </a:r>
            <a:r>
              <a:rPr lang="de-DE" dirty="0" smtClean="0">
                <a:solidFill>
                  <a:srgbClr val="262626"/>
                </a:solidFill>
                <a:latin typeface="Arial" charset="0"/>
              </a:rPr>
              <a:t> an </a:t>
            </a:r>
            <a:r>
              <a:rPr lang="de-DE" dirty="0" err="1" smtClean="0">
                <a:solidFill>
                  <a:srgbClr val="262626"/>
                </a:solidFill>
                <a:latin typeface="Arial" charset="0"/>
              </a:rPr>
              <a:t>opportunity</a:t>
            </a:r>
            <a:r>
              <a:rPr lang="de-DE" dirty="0" smtClean="0">
                <a:solidFill>
                  <a:srgbClr val="262626"/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rgbClr val="262626"/>
                </a:solidFill>
                <a:latin typeface="Arial" charset="0"/>
              </a:rPr>
              <a:t>to</a:t>
            </a:r>
            <a:r>
              <a:rPr lang="de-DE" dirty="0" smtClean="0">
                <a:solidFill>
                  <a:srgbClr val="262626"/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rgbClr val="262626"/>
                </a:solidFill>
                <a:latin typeface="Arial" charset="0"/>
              </a:rPr>
              <a:t>benefit</a:t>
            </a:r>
            <a:r>
              <a:rPr lang="de-DE" dirty="0" smtClean="0">
                <a:solidFill>
                  <a:srgbClr val="262626"/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rgbClr val="262626"/>
                </a:solidFill>
                <a:latin typeface="Arial" charset="0"/>
              </a:rPr>
              <a:t>from</a:t>
            </a:r>
            <a:r>
              <a:rPr lang="de-DE" dirty="0" smtClean="0">
                <a:solidFill>
                  <a:srgbClr val="262626"/>
                </a:solidFill>
                <a:latin typeface="Arial" charset="0"/>
              </a:rPr>
              <a:t> international </a:t>
            </a:r>
            <a:r>
              <a:rPr lang="de-DE" dirty="0" err="1" smtClean="0">
                <a:solidFill>
                  <a:srgbClr val="262626"/>
                </a:solidFill>
                <a:latin typeface="Arial" charset="0"/>
              </a:rPr>
              <a:t>focus</a:t>
            </a:r>
            <a:r>
              <a:rPr lang="de-DE" dirty="0" smtClean="0">
                <a:solidFill>
                  <a:srgbClr val="262626"/>
                </a:solidFill>
                <a:latin typeface="Arial" charset="0"/>
              </a:rPr>
              <a:t> on polar </a:t>
            </a:r>
            <a:r>
              <a:rPr lang="de-DE" dirty="0" err="1" smtClean="0">
                <a:solidFill>
                  <a:srgbClr val="262626"/>
                </a:solidFill>
                <a:latin typeface="Arial" charset="0"/>
              </a:rPr>
              <a:t>prediction</a:t>
            </a:r>
            <a:r>
              <a:rPr lang="de-DE" dirty="0" smtClean="0">
                <a:solidFill>
                  <a:srgbClr val="262626"/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rgbClr val="262626"/>
                </a:solidFill>
                <a:latin typeface="Arial" charset="0"/>
              </a:rPr>
              <a:t>issues</a:t>
            </a:r>
            <a:r>
              <a:rPr lang="de-DE" dirty="0" smtClean="0">
                <a:solidFill>
                  <a:srgbClr val="262626"/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rgbClr val="262626"/>
                </a:solidFill>
                <a:latin typeface="Arial" charset="0"/>
              </a:rPr>
              <a:t>and</a:t>
            </a:r>
            <a:r>
              <a:rPr lang="de-DE" dirty="0" smtClean="0">
                <a:solidFill>
                  <a:srgbClr val="262626"/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rgbClr val="262626"/>
                </a:solidFill>
                <a:latin typeface="Arial" charset="0"/>
              </a:rPr>
              <a:t>develop</a:t>
            </a:r>
            <a:r>
              <a:rPr lang="de-DE" dirty="0" smtClean="0">
                <a:solidFill>
                  <a:srgbClr val="262626"/>
                </a:solidFill>
                <a:latin typeface="Arial" charset="0"/>
              </a:rPr>
              <a:t>/</a:t>
            </a:r>
            <a:r>
              <a:rPr lang="de-DE" dirty="0" err="1" smtClean="0">
                <a:solidFill>
                  <a:srgbClr val="262626"/>
                </a:solidFill>
                <a:latin typeface="Arial" charset="0"/>
              </a:rPr>
              <a:t>enhance</a:t>
            </a:r>
            <a:r>
              <a:rPr lang="de-DE" dirty="0" smtClean="0">
                <a:solidFill>
                  <a:srgbClr val="262626"/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rgbClr val="262626"/>
                </a:solidFill>
                <a:latin typeface="Arial" charset="0"/>
              </a:rPr>
              <a:t>collaborations</a:t>
            </a:r>
            <a:r>
              <a:rPr lang="de-DE" dirty="0" smtClean="0">
                <a:solidFill>
                  <a:srgbClr val="262626"/>
                </a:solidFill>
                <a:latin typeface="Arial" charset="0"/>
              </a:rPr>
              <a:t>.</a:t>
            </a:r>
          </a:p>
          <a:p>
            <a:pPr>
              <a:buClr>
                <a:schemeClr val="bg2">
                  <a:lumMod val="75000"/>
                </a:schemeClr>
              </a:buClr>
              <a:buSzPct val="90000"/>
              <a:buFont typeface="Wingdings" charset="2"/>
              <a:buChar char="Ø"/>
              <a:defRPr/>
            </a:pPr>
            <a:r>
              <a:rPr lang="de-DE" dirty="0" smtClean="0">
                <a:solidFill>
                  <a:srgbClr val="262626"/>
                </a:solidFill>
                <a:latin typeface="Arial" charset="0"/>
              </a:rPr>
              <a:t>PPP/YOPP </a:t>
            </a:r>
            <a:r>
              <a:rPr lang="de-DE" dirty="0" err="1" smtClean="0">
                <a:solidFill>
                  <a:srgbClr val="262626"/>
                </a:solidFill>
                <a:latin typeface="Arial" charset="0"/>
              </a:rPr>
              <a:t>has</a:t>
            </a:r>
            <a:r>
              <a:rPr lang="de-DE" dirty="0" smtClean="0">
                <a:solidFill>
                  <a:srgbClr val="262626"/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rgbClr val="262626"/>
                </a:solidFill>
                <a:latin typeface="Arial" charset="0"/>
              </a:rPr>
              <a:t>gained</a:t>
            </a:r>
            <a:r>
              <a:rPr lang="de-DE" dirty="0" smtClean="0">
                <a:solidFill>
                  <a:srgbClr val="262626"/>
                </a:solidFill>
                <a:latin typeface="Arial" charset="0"/>
              </a:rPr>
              <a:t> high </a:t>
            </a:r>
            <a:r>
              <a:rPr lang="de-DE" dirty="0" err="1" smtClean="0">
                <a:solidFill>
                  <a:srgbClr val="262626"/>
                </a:solidFill>
                <a:latin typeface="Arial" charset="0"/>
              </a:rPr>
              <a:t>visibility</a:t>
            </a:r>
            <a:endParaRPr lang="de-DE" dirty="0" smtClean="0">
              <a:solidFill>
                <a:srgbClr val="262626"/>
              </a:solidFill>
              <a:latin typeface="Arial" charset="0"/>
            </a:endParaRPr>
          </a:p>
          <a:p>
            <a:pPr lvl="1">
              <a:buClr>
                <a:schemeClr val="bg2">
                  <a:lumMod val="75000"/>
                </a:schemeClr>
              </a:buClr>
              <a:buSzPct val="90000"/>
              <a:buFont typeface="Wingdings" charset="2"/>
              <a:buChar char="Ø"/>
              <a:defRPr/>
            </a:pPr>
            <a:r>
              <a:rPr lang="de-DE" dirty="0" smtClean="0">
                <a:solidFill>
                  <a:srgbClr val="262626"/>
                </a:solidFill>
                <a:latin typeface="Arial" charset="0"/>
              </a:rPr>
              <a:t>YOPP Summit (13-15 </a:t>
            </a:r>
            <a:r>
              <a:rPr lang="de-DE" dirty="0" err="1" smtClean="0">
                <a:solidFill>
                  <a:srgbClr val="262626"/>
                </a:solidFill>
                <a:latin typeface="Arial" charset="0"/>
              </a:rPr>
              <a:t>July</a:t>
            </a:r>
            <a:r>
              <a:rPr lang="de-DE" dirty="0" smtClean="0">
                <a:solidFill>
                  <a:srgbClr val="262626"/>
                </a:solidFill>
                <a:latin typeface="Arial" charset="0"/>
              </a:rPr>
              <a:t> 2015, </a:t>
            </a:r>
            <a:r>
              <a:rPr lang="de-DE" dirty="0" err="1" smtClean="0">
                <a:solidFill>
                  <a:srgbClr val="262626"/>
                </a:solidFill>
                <a:latin typeface="Arial" charset="0"/>
              </a:rPr>
              <a:t>Geneva</a:t>
            </a:r>
            <a:r>
              <a:rPr lang="de-DE" dirty="0" smtClean="0">
                <a:solidFill>
                  <a:srgbClr val="262626"/>
                </a:solidFill>
                <a:latin typeface="Arial" charset="0"/>
              </a:rPr>
              <a:t>)</a:t>
            </a:r>
          </a:p>
          <a:p>
            <a:pPr>
              <a:buClr>
                <a:schemeClr val="bg2">
                  <a:lumMod val="75000"/>
                </a:schemeClr>
              </a:buClr>
              <a:buSzPct val="90000"/>
              <a:buFont typeface="Wingdings" charset="2"/>
              <a:buChar char="Ø"/>
              <a:defRPr/>
            </a:pPr>
            <a:r>
              <a:rPr lang="de-DE" dirty="0" smtClean="0">
                <a:solidFill>
                  <a:srgbClr val="262626"/>
                </a:solidFill>
                <a:latin typeface="Arial" charset="0"/>
              </a:rPr>
              <a:t>EU H2020 </a:t>
            </a:r>
            <a:r>
              <a:rPr lang="de-DE" dirty="0" err="1" smtClean="0">
                <a:solidFill>
                  <a:srgbClr val="262626"/>
                </a:solidFill>
                <a:latin typeface="Arial" charset="0"/>
              </a:rPr>
              <a:t>Proposals</a:t>
            </a:r>
            <a:r>
              <a:rPr lang="de-DE" dirty="0" smtClean="0">
                <a:solidFill>
                  <a:srgbClr val="262626"/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rgbClr val="262626"/>
                </a:solidFill>
                <a:latin typeface="Arial" charset="0"/>
              </a:rPr>
              <a:t>currently</a:t>
            </a:r>
            <a:r>
              <a:rPr lang="de-DE" dirty="0" smtClean="0">
                <a:solidFill>
                  <a:srgbClr val="262626"/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rgbClr val="262626"/>
                </a:solidFill>
                <a:latin typeface="Arial" charset="0"/>
              </a:rPr>
              <a:t>under</a:t>
            </a:r>
            <a:r>
              <a:rPr lang="de-DE" dirty="0" smtClean="0">
                <a:solidFill>
                  <a:srgbClr val="262626"/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rgbClr val="262626"/>
                </a:solidFill>
                <a:latin typeface="Arial" charset="0"/>
              </a:rPr>
              <a:t>consideration</a:t>
            </a:r>
            <a:r>
              <a:rPr lang="de-DE" dirty="0" smtClean="0">
                <a:solidFill>
                  <a:srgbClr val="262626"/>
                </a:solidFill>
                <a:latin typeface="Arial" charset="0"/>
              </a:rPr>
              <a:t>…</a:t>
            </a:r>
          </a:p>
          <a:p>
            <a:pPr>
              <a:buClr>
                <a:schemeClr val="bg2">
                  <a:lumMod val="75000"/>
                </a:schemeClr>
              </a:buClr>
              <a:buSzPct val="90000"/>
              <a:buFont typeface="Wingdings" charset="2"/>
              <a:buChar char="Ø"/>
              <a:defRPr/>
            </a:pPr>
            <a:r>
              <a:rPr lang="en-CA" dirty="0">
                <a:solidFill>
                  <a:srgbClr val="262626"/>
                </a:solidFill>
                <a:latin typeface="Arial" charset="0"/>
              </a:rPr>
              <a:t>Detailed ECCC Implementation plan being </a:t>
            </a:r>
            <a:r>
              <a:rPr lang="en-CA" dirty="0" smtClean="0">
                <a:solidFill>
                  <a:srgbClr val="262626"/>
                </a:solidFill>
                <a:latin typeface="Arial" charset="0"/>
              </a:rPr>
              <a:t>developed</a:t>
            </a:r>
            <a:endParaRPr lang="de-DE" dirty="0" smtClean="0">
              <a:solidFill>
                <a:srgbClr val="262626"/>
              </a:solidFill>
              <a:latin typeface="Arial" charset="0"/>
            </a:endParaRPr>
          </a:p>
          <a:p>
            <a:pPr>
              <a:buClr>
                <a:schemeClr val="bg2">
                  <a:lumMod val="75000"/>
                </a:schemeClr>
              </a:buClr>
              <a:buSzPct val="90000"/>
              <a:buFont typeface="Wingdings" charset="2"/>
              <a:buChar char="Ø"/>
              <a:defRPr/>
            </a:pPr>
            <a:r>
              <a:rPr lang="de-DE" dirty="0" smtClean="0">
                <a:solidFill>
                  <a:srgbClr val="FF0000"/>
                </a:solidFill>
                <a:latin typeface="Arial" charset="0"/>
              </a:rPr>
              <a:t>YOPP </a:t>
            </a:r>
            <a:r>
              <a:rPr lang="de-DE" dirty="0" err="1" smtClean="0">
                <a:solidFill>
                  <a:srgbClr val="FF0000"/>
                </a:solidFill>
                <a:latin typeface="Arial" charset="0"/>
              </a:rPr>
              <a:t>Planning</a:t>
            </a:r>
            <a:r>
              <a:rPr lang="de-DE" dirty="0" smtClean="0">
                <a:solidFill>
                  <a:srgbClr val="FF0000"/>
                </a:solidFill>
                <a:latin typeface="Arial" charset="0"/>
              </a:rPr>
              <a:t> Meeting</a:t>
            </a:r>
          </a:p>
          <a:p>
            <a:pPr lvl="2">
              <a:buClr>
                <a:schemeClr val="bg2">
                  <a:lumMod val="75000"/>
                </a:schemeClr>
              </a:buClr>
              <a:buSzPct val="90000"/>
              <a:buFont typeface="Wingdings" charset="2"/>
              <a:buChar char="Ø"/>
              <a:defRPr/>
            </a:pPr>
            <a:r>
              <a:rPr lang="de-DE" dirty="0" smtClean="0">
                <a:solidFill>
                  <a:srgbClr val="FF0000"/>
                </a:solidFill>
                <a:latin typeface="Arial" charset="0"/>
              </a:rPr>
              <a:t>Sept. 5-9, 2016, Reading, UK</a:t>
            </a:r>
          </a:p>
          <a:p>
            <a:pPr>
              <a:buClr>
                <a:schemeClr val="bg2">
                  <a:lumMod val="75000"/>
                </a:schemeClr>
              </a:buClr>
              <a:buSzPct val="90000"/>
              <a:buFont typeface="Wingdings" charset="2"/>
              <a:buChar char="Ø"/>
              <a:defRPr/>
            </a:pPr>
            <a:r>
              <a:rPr lang="en-CA" dirty="0">
                <a:solidFill>
                  <a:srgbClr val="262626"/>
                </a:solidFill>
                <a:latin typeface="Arial" charset="0"/>
              </a:rPr>
              <a:t>YOPP Kickoff meeting:</a:t>
            </a:r>
          </a:p>
          <a:p>
            <a:pPr lvl="2">
              <a:buClr>
                <a:schemeClr val="bg2">
                  <a:lumMod val="75000"/>
                </a:schemeClr>
              </a:buClr>
              <a:buSzPct val="90000"/>
              <a:buFont typeface="Wingdings" charset="2"/>
              <a:buChar char="Ø"/>
              <a:defRPr/>
            </a:pPr>
            <a:r>
              <a:rPr lang="en-CA" dirty="0">
                <a:solidFill>
                  <a:srgbClr val="262626"/>
                </a:solidFill>
                <a:latin typeface="Arial" charset="0"/>
              </a:rPr>
              <a:t>July 2017, WMO Headquarters, </a:t>
            </a:r>
            <a:r>
              <a:rPr lang="en-CA" dirty="0" smtClean="0">
                <a:solidFill>
                  <a:srgbClr val="262626"/>
                </a:solidFill>
                <a:latin typeface="Arial" charset="0"/>
              </a:rPr>
              <a:t>Geneva</a:t>
            </a:r>
          </a:p>
        </p:txBody>
      </p:sp>
      <p:sp>
        <p:nvSpPr>
          <p:cNvPr id="14" name="Inhaltsplatzhalter 2"/>
          <p:cNvSpPr txBox="1">
            <a:spLocks/>
          </p:cNvSpPr>
          <p:nvPr/>
        </p:nvSpPr>
        <p:spPr bwMode="auto">
          <a:xfrm>
            <a:off x="1295400" y="6248400"/>
            <a:ext cx="6553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0000"/>
              <a:buFont typeface="Wingdings" charset="0"/>
              <a:buChar char="§"/>
              <a:defRPr sz="2400">
                <a:solidFill>
                  <a:srgbClr val="0033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charset="0"/>
              <a:buChar char="Ø"/>
              <a:defRPr sz="2400">
                <a:solidFill>
                  <a:srgbClr val="0033CC"/>
                </a:solidFill>
                <a:latin typeface="+mn-lt"/>
                <a:ea typeface="Times New Roman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charset="0"/>
              <a:buChar char="Ø"/>
              <a:defRPr>
                <a:solidFill>
                  <a:srgbClr val="43577F"/>
                </a:solidFill>
                <a:latin typeface="+mn-lt"/>
                <a:ea typeface="Times New Roman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charset="0"/>
              <a:buChar char="Ø"/>
              <a:defRPr sz="1600">
                <a:solidFill>
                  <a:srgbClr val="43577F"/>
                </a:solidFill>
                <a:latin typeface="+mn-lt"/>
                <a:ea typeface="Times New Roman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charset="0"/>
              <a:buChar char="Ø"/>
              <a:defRPr sz="1600">
                <a:solidFill>
                  <a:srgbClr val="43577F"/>
                </a:solidFill>
                <a:latin typeface="+mn-lt"/>
                <a:ea typeface="Times New Roman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 sz="1600">
                <a:solidFill>
                  <a:srgbClr val="43577F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 sz="1600">
                <a:solidFill>
                  <a:srgbClr val="43577F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 sz="1600">
                <a:solidFill>
                  <a:srgbClr val="43577F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 sz="1600">
                <a:solidFill>
                  <a:srgbClr val="43577F"/>
                </a:solidFill>
                <a:latin typeface="+mn-lt"/>
                <a:cs typeface="+mn-cs"/>
              </a:defRPr>
            </a:lvl9pPr>
          </a:lstStyle>
          <a:p>
            <a:pPr marL="0" indent="0">
              <a:buClr>
                <a:schemeClr val="bg2">
                  <a:lumMod val="75000"/>
                </a:schemeClr>
              </a:buClr>
              <a:buSzPct val="90000"/>
              <a:buNone/>
              <a:defRPr/>
            </a:pPr>
            <a:r>
              <a:rPr lang="de-DE" dirty="0" smtClean="0">
                <a:solidFill>
                  <a:srgbClr val="606060"/>
                </a:solidFill>
                <a:latin typeface="Arial" charset="0"/>
              </a:rPr>
              <a:t>Furt</a:t>
            </a:r>
            <a:r>
              <a:rPr lang="de-DE" dirty="0" smtClean="0">
                <a:solidFill>
                  <a:srgbClr val="262626"/>
                </a:solidFill>
                <a:latin typeface="Arial" charset="0"/>
              </a:rPr>
              <a:t>her </a:t>
            </a:r>
            <a:r>
              <a:rPr lang="de-DE" dirty="0" err="1" smtClean="0">
                <a:solidFill>
                  <a:srgbClr val="262626"/>
                </a:solidFill>
                <a:latin typeface="Arial" charset="0"/>
              </a:rPr>
              <a:t>information</a:t>
            </a:r>
            <a:r>
              <a:rPr lang="de-DE" dirty="0" smtClean="0">
                <a:solidFill>
                  <a:srgbClr val="262626"/>
                </a:solidFill>
                <a:latin typeface="Arial" charset="0"/>
              </a:rPr>
              <a:t>: http://</a:t>
            </a:r>
            <a:r>
              <a:rPr lang="de-DE" dirty="0" err="1">
                <a:solidFill>
                  <a:srgbClr val="262626"/>
                </a:solidFill>
                <a:latin typeface="Arial" charset="0"/>
              </a:rPr>
              <a:t>p</a:t>
            </a:r>
            <a:r>
              <a:rPr lang="de-DE" dirty="0" err="1" smtClean="0">
                <a:solidFill>
                  <a:srgbClr val="262626"/>
                </a:solidFill>
                <a:latin typeface="Arial" charset="0"/>
              </a:rPr>
              <a:t>olarprediction.net</a:t>
            </a:r>
            <a:endParaRPr lang="de-DE" dirty="0" smtClean="0">
              <a:solidFill>
                <a:srgbClr val="26262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76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ulf29fb2008mod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7003" y="1"/>
            <a:ext cx="9401003" cy="6172200"/>
          </a:xfrm>
          <a:prstGeom prst="rect">
            <a:avLst/>
          </a:prstGeom>
          <a:noFill/>
        </p:spPr>
      </p:pic>
      <p:sp>
        <p:nvSpPr>
          <p:cNvPr id="69634" name="Rectangle 2"/>
          <p:cNvSpPr txBox="1">
            <a:spLocks noChangeArrowheads="1"/>
          </p:cNvSpPr>
          <p:nvPr/>
        </p:nvSpPr>
        <p:spPr bwMode="auto">
          <a:xfrm>
            <a:off x="3124200" y="2971800"/>
            <a:ext cx="2514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285750" indent="-285750">
              <a:lnSpc>
                <a:spcPct val="80000"/>
              </a:lnSpc>
              <a:spcBef>
                <a:spcPts val="450"/>
              </a:spcBef>
              <a:buClr>
                <a:srgbClr val="FF0000"/>
              </a:buClr>
              <a:buSzPct val="12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000" b="1" dirty="0" smtClean="0">
                <a:solidFill>
                  <a:srgbClr val="000000"/>
                </a:solidFill>
              </a:rPr>
              <a:t>Thank you!</a:t>
            </a:r>
            <a:endParaRPr lang="en-US" sz="3000" b="1" dirty="0">
              <a:solidFill>
                <a:srgbClr val="000000"/>
              </a:solidFill>
            </a:endParaRPr>
          </a:p>
          <a:p>
            <a:pPr marL="285750" indent="-285750">
              <a:lnSpc>
                <a:spcPct val="80000"/>
              </a:lnSpc>
              <a:spcBef>
                <a:spcPts val="450"/>
              </a:spcBef>
              <a:buClr>
                <a:srgbClr val="FF0000"/>
              </a:buClr>
              <a:buSzPct val="12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b="1" dirty="0">
              <a:solidFill>
                <a:srgbClr val="000000"/>
              </a:solidFill>
            </a:endParaRPr>
          </a:p>
          <a:p>
            <a:pPr marL="285750" indent="-285750">
              <a:lnSpc>
                <a:spcPct val="80000"/>
              </a:lnSpc>
              <a:spcBef>
                <a:spcPts val="450"/>
              </a:spcBef>
              <a:buClr>
                <a:srgbClr val="FF0000"/>
              </a:buClr>
              <a:buSzPct val="12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b="1" dirty="0">
              <a:solidFill>
                <a:srgbClr val="000000"/>
              </a:solidFill>
            </a:endParaRPr>
          </a:p>
          <a:p>
            <a:pPr marL="285750" indent="-285750">
              <a:lnSpc>
                <a:spcPct val="80000"/>
              </a:lnSpc>
              <a:spcBef>
                <a:spcPts val="450"/>
              </a:spcBef>
              <a:buClr>
                <a:srgbClr val="FF0000"/>
              </a:buClr>
              <a:buSzPct val="12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b="1" dirty="0">
              <a:solidFill>
                <a:srgbClr val="000000"/>
              </a:solidFill>
            </a:endParaRPr>
          </a:p>
          <a:p>
            <a:pPr marL="285750" indent="-285750">
              <a:lnSpc>
                <a:spcPct val="80000"/>
              </a:lnSpc>
              <a:spcBef>
                <a:spcPts val="450"/>
              </a:spcBef>
              <a:buClr>
                <a:srgbClr val="FF0000"/>
              </a:buClr>
              <a:buSzPct val="12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b="1" dirty="0">
              <a:solidFill>
                <a:srgbClr val="000000"/>
              </a:solidFill>
            </a:endParaRPr>
          </a:p>
          <a:p>
            <a:pPr marL="285750" indent="-285750">
              <a:lnSpc>
                <a:spcPct val="80000"/>
              </a:lnSpc>
              <a:spcBef>
                <a:spcPts val="450"/>
              </a:spcBef>
              <a:buClr>
                <a:srgbClr val="FF0000"/>
              </a:buClr>
              <a:buSzPct val="12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b="1" dirty="0">
              <a:solidFill>
                <a:srgbClr val="000000"/>
              </a:solidFill>
            </a:endParaRPr>
          </a:p>
          <a:p>
            <a:pPr marL="285750" indent="-285750">
              <a:lnSpc>
                <a:spcPct val="80000"/>
              </a:lnSpc>
              <a:spcBef>
                <a:spcPts val="450"/>
              </a:spcBef>
              <a:buClr>
                <a:srgbClr val="FF0000"/>
              </a:buClr>
              <a:buSzPct val="12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b="1" dirty="0">
              <a:solidFill>
                <a:srgbClr val="000000"/>
              </a:solidFill>
            </a:endParaRPr>
          </a:p>
          <a:p>
            <a:pPr marL="285750" indent="-285750">
              <a:lnSpc>
                <a:spcPct val="80000"/>
              </a:lnSpc>
              <a:spcBef>
                <a:spcPts val="450"/>
              </a:spcBef>
              <a:buClr>
                <a:srgbClr val="FF0000"/>
              </a:buClr>
              <a:buSzPct val="120000"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b="1" dirty="0">
              <a:solidFill>
                <a:srgbClr val="000000"/>
              </a:solidFill>
            </a:endParaRPr>
          </a:p>
          <a:p>
            <a:pPr marL="285750" indent="-285750">
              <a:lnSpc>
                <a:spcPct val="80000"/>
              </a:lnSpc>
              <a:spcBef>
                <a:spcPts val="450"/>
              </a:spcBef>
              <a:buClr>
                <a:srgbClr val="FF0000"/>
              </a:buClr>
              <a:buSzPct val="120000"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9596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924800" cy="762000"/>
          </a:xfrm>
        </p:spPr>
        <p:txBody>
          <a:bodyPr/>
          <a:lstStyle/>
          <a:p>
            <a:r>
              <a:rPr lang="de-DE" sz="3200" dirty="0" err="1" smtClean="0">
                <a:solidFill>
                  <a:srgbClr val="404040"/>
                </a:solidFill>
                <a:latin typeface="Arial" charset="0"/>
              </a:rPr>
              <a:t>Why?</a:t>
            </a:r>
            <a:endParaRPr lang="de-DE" sz="3200" dirty="0">
              <a:solidFill>
                <a:srgbClr val="404040"/>
              </a:solidFill>
              <a:latin typeface="Arial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173859" y="990600"/>
            <a:ext cx="6942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>
                <a:solidFill>
                  <a:schemeClr val="tx1"/>
                </a:solidFill>
              </a:rPr>
              <a:t>1. Significant gaps in the polar observing systems</a:t>
            </a:r>
          </a:p>
        </p:txBody>
      </p:sp>
      <p:pic>
        <p:nvPicPr>
          <p:cNvPr id="7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52600"/>
            <a:ext cx="718185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914400" y="5953780"/>
            <a:ext cx="7467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de-DE" sz="1400" b="1" dirty="0" smtClean="0">
                <a:solidFill>
                  <a:srgbClr val="404040"/>
                </a:solidFill>
              </a:rPr>
              <a:t>Polar </a:t>
            </a:r>
            <a:r>
              <a:rPr lang="de-DE" sz="1400" b="1" dirty="0" err="1" smtClean="0">
                <a:solidFill>
                  <a:srgbClr val="404040"/>
                </a:solidFill>
              </a:rPr>
              <a:t>data</a:t>
            </a:r>
            <a:r>
              <a:rPr lang="de-DE" sz="1400" b="1" dirty="0" smtClean="0">
                <a:solidFill>
                  <a:srgbClr val="404040"/>
                </a:solidFill>
              </a:rPr>
              <a:t> </a:t>
            </a:r>
            <a:r>
              <a:rPr lang="de-DE" sz="1400" b="1" dirty="0" err="1" smtClean="0">
                <a:solidFill>
                  <a:srgbClr val="404040"/>
                </a:solidFill>
              </a:rPr>
              <a:t>coverage</a:t>
            </a:r>
            <a:r>
              <a:rPr lang="de-DE" sz="1400" b="1" dirty="0" smtClean="0">
                <a:solidFill>
                  <a:srgbClr val="404040"/>
                </a:solidFill>
              </a:rPr>
              <a:t> </a:t>
            </a:r>
            <a:r>
              <a:rPr lang="de-DE" sz="1400" b="1" dirty="0" err="1" smtClean="0">
                <a:solidFill>
                  <a:srgbClr val="404040"/>
                </a:solidFill>
              </a:rPr>
              <a:t>of</a:t>
            </a:r>
            <a:r>
              <a:rPr lang="de-DE" sz="1400" b="1" dirty="0" smtClean="0">
                <a:solidFill>
                  <a:srgbClr val="404040"/>
                </a:solidFill>
              </a:rPr>
              <a:t> </a:t>
            </a:r>
            <a:r>
              <a:rPr lang="de-DE" sz="1400" b="1" dirty="0" err="1" smtClean="0">
                <a:solidFill>
                  <a:srgbClr val="404040"/>
                </a:solidFill>
              </a:rPr>
              <a:t>conventional</a:t>
            </a:r>
            <a:r>
              <a:rPr lang="de-DE" sz="1400" b="1" dirty="0" smtClean="0">
                <a:solidFill>
                  <a:srgbClr val="404040"/>
                </a:solidFill>
              </a:rPr>
              <a:t> </a:t>
            </a:r>
            <a:r>
              <a:rPr lang="de-DE" sz="1400" b="1" dirty="0" err="1" smtClean="0">
                <a:solidFill>
                  <a:srgbClr val="404040"/>
                </a:solidFill>
              </a:rPr>
              <a:t>observations</a:t>
            </a:r>
            <a:r>
              <a:rPr lang="de-DE" sz="1400" b="1" dirty="0" smtClean="0">
                <a:solidFill>
                  <a:srgbClr val="404040"/>
                </a:solidFill>
              </a:rPr>
              <a:t> in </a:t>
            </a:r>
            <a:r>
              <a:rPr lang="de-DE" sz="1400" b="1" dirty="0" err="1" smtClean="0">
                <a:solidFill>
                  <a:srgbClr val="404040"/>
                </a:solidFill>
              </a:rPr>
              <a:t>the</a:t>
            </a:r>
            <a:r>
              <a:rPr lang="de-DE" sz="1400" b="1" dirty="0" smtClean="0">
                <a:solidFill>
                  <a:srgbClr val="404040"/>
                </a:solidFill>
              </a:rPr>
              <a:t> ECMWF operational </a:t>
            </a:r>
            <a:r>
              <a:rPr lang="de-DE" sz="1400" b="1" dirty="0" err="1" smtClean="0">
                <a:solidFill>
                  <a:srgbClr val="404040"/>
                </a:solidFill>
              </a:rPr>
              <a:t>analysis</a:t>
            </a:r>
            <a:r>
              <a:rPr lang="de-DE" sz="1400" b="1" dirty="0" smtClean="0">
                <a:solidFill>
                  <a:srgbClr val="404040"/>
                </a:solidFill>
              </a:rPr>
              <a:t> on 1 </a:t>
            </a:r>
            <a:r>
              <a:rPr lang="de-DE" sz="1400" b="1" dirty="0" err="1" smtClean="0">
                <a:solidFill>
                  <a:srgbClr val="404040"/>
                </a:solidFill>
              </a:rPr>
              <a:t>January</a:t>
            </a:r>
            <a:r>
              <a:rPr lang="de-DE" sz="1400" b="1" dirty="0" smtClean="0">
                <a:solidFill>
                  <a:srgbClr val="404040"/>
                </a:solidFill>
              </a:rPr>
              <a:t> 2012</a:t>
            </a:r>
            <a:endParaRPr lang="de-DE" sz="1400" b="1" dirty="0">
              <a:solidFill>
                <a:srgbClr val="40404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954390" y="5486400"/>
            <a:ext cx="4532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1" dirty="0" err="1" smtClean="0">
                <a:solidFill>
                  <a:srgbClr val="404040"/>
                </a:solidFill>
              </a:rPr>
              <a:t>Synop</a:t>
            </a:r>
            <a:r>
              <a:rPr lang="de-DE" sz="1800" b="1" dirty="0" smtClean="0">
                <a:solidFill>
                  <a:srgbClr val="404040"/>
                </a:solidFill>
              </a:rPr>
              <a:t>, </a:t>
            </a:r>
            <a:r>
              <a:rPr lang="de-DE" sz="1800" b="1" dirty="0" smtClean="0">
                <a:solidFill>
                  <a:schemeClr val="accent2"/>
                </a:solidFill>
              </a:rPr>
              <a:t>AIREP</a:t>
            </a:r>
            <a:r>
              <a:rPr lang="de-DE" sz="1800" b="1" dirty="0" smtClean="0">
                <a:solidFill>
                  <a:srgbClr val="404040"/>
                </a:solidFill>
              </a:rPr>
              <a:t>, </a:t>
            </a:r>
            <a:r>
              <a:rPr lang="de-DE" sz="1800" b="1" dirty="0" smtClean="0">
                <a:solidFill>
                  <a:srgbClr val="008000"/>
                </a:solidFill>
              </a:rPr>
              <a:t>DRIBU</a:t>
            </a:r>
            <a:r>
              <a:rPr lang="de-DE" sz="1800" b="1" dirty="0" smtClean="0">
                <a:solidFill>
                  <a:srgbClr val="404040"/>
                </a:solidFill>
              </a:rPr>
              <a:t>, </a:t>
            </a:r>
            <a:r>
              <a:rPr lang="de-DE" sz="1800" b="1" dirty="0" smtClean="0">
                <a:solidFill>
                  <a:srgbClr val="FF0000"/>
                </a:solidFill>
              </a:rPr>
              <a:t>TEMP</a:t>
            </a:r>
            <a:r>
              <a:rPr lang="de-DE" sz="1800" b="1" dirty="0" smtClean="0">
                <a:solidFill>
                  <a:srgbClr val="404040"/>
                </a:solidFill>
              </a:rPr>
              <a:t> </a:t>
            </a:r>
            <a:r>
              <a:rPr lang="de-DE" sz="1800" b="1" dirty="0" err="1" smtClean="0">
                <a:solidFill>
                  <a:srgbClr val="404040"/>
                </a:solidFill>
              </a:rPr>
              <a:t>and</a:t>
            </a:r>
            <a:r>
              <a:rPr lang="de-DE" sz="1800" b="1" dirty="0" smtClean="0">
                <a:solidFill>
                  <a:srgbClr val="404040"/>
                </a:solidFill>
              </a:rPr>
              <a:t> </a:t>
            </a:r>
            <a:r>
              <a:rPr lang="de-DE" sz="1800" b="1" dirty="0" smtClean="0">
                <a:solidFill>
                  <a:srgbClr val="FFFF00"/>
                </a:solidFill>
              </a:rPr>
              <a:t>PILOT</a:t>
            </a:r>
            <a:r>
              <a:rPr lang="de-DE" sz="1800" b="1" dirty="0" smtClean="0">
                <a:solidFill>
                  <a:srgbClr val="404040"/>
                </a:solidFill>
              </a:rPr>
              <a:t> </a:t>
            </a:r>
            <a:endParaRPr lang="de-DE" sz="1800" b="1" dirty="0">
              <a:solidFill>
                <a:srgbClr val="404040"/>
              </a:solidFill>
            </a:endParaRPr>
          </a:p>
        </p:txBody>
      </p:sp>
      <p:sp>
        <p:nvSpPr>
          <p:cNvPr id="10" name="Textfeld 5"/>
          <p:cNvSpPr txBox="1">
            <a:spLocks noChangeArrowheads="1"/>
          </p:cNvSpPr>
          <p:nvPr/>
        </p:nvSpPr>
        <p:spPr bwMode="auto">
          <a:xfrm>
            <a:off x="7101738" y="6473825"/>
            <a:ext cx="17374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eaLnBrk="1" hangingPunct="1"/>
            <a:r>
              <a:rPr lang="de-DE" sz="1400" b="1" dirty="0" smtClean="0">
                <a:solidFill>
                  <a:srgbClr val="404040"/>
                </a:solidFill>
              </a:rPr>
              <a:t>P</a:t>
            </a:r>
            <a:r>
              <a:rPr lang="de-DE" sz="1400" b="1" dirty="0">
                <a:solidFill>
                  <a:srgbClr val="404040"/>
                </a:solidFill>
              </a:rPr>
              <a:t>. Bauer (ECMWF)</a:t>
            </a:r>
          </a:p>
        </p:txBody>
      </p:sp>
    </p:spTree>
    <p:extLst>
      <p:ext uri="{BB962C8B-B14F-4D97-AF65-F5344CB8AC3E}">
        <p14:creationId xmlns:p14="http://schemas.microsoft.com/office/powerpoint/2010/main" val="287771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1560232" y="990600"/>
            <a:ext cx="61695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Clr>
                <a:schemeClr val="bg2">
                  <a:lumMod val="75000"/>
                </a:schemeClr>
              </a:buClr>
              <a:buSzPct val="90000"/>
              <a:buNone/>
              <a:defRPr/>
            </a:pPr>
            <a:r>
              <a:rPr lang="de-DE" dirty="0" smtClean="0">
                <a:solidFill>
                  <a:schemeClr val="tx1"/>
                </a:solidFill>
              </a:rPr>
              <a:t>2</a:t>
            </a:r>
            <a:r>
              <a:rPr lang="de-DE" dirty="0">
                <a:solidFill>
                  <a:schemeClr val="tx1"/>
                </a:solidFill>
              </a:rPr>
              <a:t>. </a:t>
            </a:r>
            <a:r>
              <a:rPr lang="de-DE" dirty="0" err="1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Emphasis</a:t>
            </a:r>
            <a:r>
              <a:rPr lang="de-DE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 of </a:t>
            </a:r>
            <a:r>
              <a:rPr lang="de-DE" dirty="0" err="1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previous</a:t>
            </a:r>
            <a:r>
              <a:rPr lang="de-DE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 international </a:t>
            </a:r>
            <a:r>
              <a:rPr lang="de-DE" dirty="0" err="1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efforts</a:t>
            </a:r>
            <a:endParaRPr lang="de-DE" dirty="0" smtClean="0">
              <a:solidFill>
                <a:schemeClr val="tx2">
                  <a:lumMod val="85000"/>
                  <a:lumOff val="15000"/>
                </a:schemeClr>
              </a:solidFill>
            </a:endParaRPr>
          </a:p>
          <a:p>
            <a:pPr marL="0" indent="0">
              <a:buClr>
                <a:schemeClr val="bg2">
                  <a:lumMod val="75000"/>
                </a:schemeClr>
              </a:buClr>
              <a:buSzPct val="90000"/>
              <a:buNone/>
              <a:defRPr/>
            </a:pPr>
            <a:r>
              <a:rPr lang="de-DE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on </a:t>
            </a:r>
            <a:r>
              <a:rPr lang="de-DE" dirty="0" err="1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lower</a:t>
            </a:r>
            <a:r>
              <a:rPr lang="de-DE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latitudes</a:t>
            </a:r>
            <a:endParaRPr lang="de-DE" dirty="0" smtClean="0">
              <a:solidFill>
                <a:schemeClr val="tx2">
                  <a:lumMod val="85000"/>
                  <a:lumOff val="15000"/>
                </a:schemeClr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8" name="Titel 1"/>
          <p:cNvSpPr txBox="1">
            <a:spLocks/>
          </p:cNvSpPr>
          <p:nvPr/>
        </p:nvSpPr>
        <p:spPr bwMode="auto">
          <a:xfrm>
            <a:off x="914400" y="152400"/>
            <a:ext cx="7924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charset="0"/>
              <a:defRPr sz="3600" b="1">
                <a:solidFill>
                  <a:srgbClr val="0033CC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charset="0"/>
              <a:defRPr sz="3600" b="1">
                <a:solidFill>
                  <a:srgbClr val="0033CC"/>
                </a:solidFill>
                <a:latin typeface="Arial" charset="0"/>
                <a:ea typeface="ＭＳ Ｐゴシック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charset="0"/>
              <a:defRPr sz="3600" b="1">
                <a:solidFill>
                  <a:srgbClr val="0033CC"/>
                </a:solidFill>
                <a:latin typeface="Arial" charset="0"/>
                <a:ea typeface="ＭＳ Ｐゴシック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charset="0"/>
              <a:defRPr sz="3600" b="1">
                <a:solidFill>
                  <a:srgbClr val="0033CC"/>
                </a:solidFill>
                <a:latin typeface="Arial" charset="0"/>
                <a:ea typeface="ＭＳ Ｐゴシック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charset="0"/>
              <a:defRPr sz="3600" b="1">
                <a:solidFill>
                  <a:srgbClr val="0033CC"/>
                </a:solidFill>
                <a:latin typeface="Arial" charset="0"/>
                <a:ea typeface="ＭＳ Ｐゴシック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3600" b="1">
                <a:solidFill>
                  <a:srgbClr val="0033CC"/>
                </a:solidFill>
                <a:latin typeface="Arial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3600" b="1">
                <a:solidFill>
                  <a:srgbClr val="0033CC"/>
                </a:solidFill>
                <a:latin typeface="Arial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3600" b="1">
                <a:solidFill>
                  <a:srgbClr val="0033CC"/>
                </a:solidFill>
                <a:latin typeface="Arial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3600" b="1">
                <a:solidFill>
                  <a:srgbClr val="0033CC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de-DE" sz="3200" dirty="0" err="1" smtClean="0">
                <a:solidFill>
                  <a:srgbClr val="404040"/>
                </a:solidFill>
                <a:latin typeface="Arial" charset="0"/>
              </a:rPr>
              <a:t>Why?</a:t>
            </a:r>
            <a:endParaRPr lang="de-DE" sz="3200" dirty="0">
              <a:solidFill>
                <a:srgbClr val="404040"/>
              </a:solidFill>
              <a:latin typeface="Arial" charset="0"/>
            </a:endParaRPr>
          </a:p>
        </p:txBody>
      </p:sp>
      <p:pic>
        <p:nvPicPr>
          <p:cNvPr id="2" name="Bild 1" descr="analysis_spread_T2m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"/>
          <a:stretch/>
        </p:blipFill>
        <p:spPr>
          <a:xfrm>
            <a:off x="778690" y="2895600"/>
            <a:ext cx="4114800" cy="2602633"/>
          </a:xfrm>
          <a:prstGeom prst="rect">
            <a:avLst/>
          </a:prstGeom>
        </p:spPr>
      </p:pic>
      <p:pic>
        <p:nvPicPr>
          <p:cNvPr id="3" name="Bild 2" descr="analysis_spread_z500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97"/>
          <a:stretch/>
        </p:blipFill>
        <p:spPr>
          <a:xfrm>
            <a:off x="5045890" y="2895600"/>
            <a:ext cx="4114800" cy="2578967"/>
          </a:xfrm>
          <a:prstGeom prst="rect">
            <a:avLst/>
          </a:prstGeom>
        </p:spPr>
      </p:pic>
      <p:sp>
        <p:nvSpPr>
          <p:cNvPr id="19" name="Textfeld 3"/>
          <p:cNvSpPr txBox="1">
            <a:spLocks noChangeArrowheads="1"/>
          </p:cNvSpPr>
          <p:nvPr/>
        </p:nvSpPr>
        <p:spPr bwMode="auto">
          <a:xfrm>
            <a:off x="2590800" y="1828800"/>
            <a:ext cx="4572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800" dirty="0">
                <a:solidFill>
                  <a:srgbClr val="404040"/>
                </a:solidFill>
              </a:rPr>
              <a:t>TIGGE* analysis spread (Oct-Nov 2010)</a:t>
            </a:r>
          </a:p>
        </p:txBody>
      </p:sp>
      <p:sp>
        <p:nvSpPr>
          <p:cNvPr id="20" name="Textfeld 3"/>
          <p:cNvSpPr txBox="1">
            <a:spLocks noChangeArrowheads="1"/>
          </p:cNvSpPr>
          <p:nvPr/>
        </p:nvSpPr>
        <p:spPr bwMode="auto">
          <a:xfrm>
            <a:off x="1159690" y="2590800"/>
            <a:ext cx="3352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800" dirty="0">
                <a:solidFill>
                  <a:srgbClr val="404040"/>
                </a:solidFill>
              </a:rPr>
              <a:t>2-meter temperature (K)</a:t>
            </a:r>
          </a:p>
        </p:txBody>
      </p:sp>
      <p:sp>
        <p:nvSpPr>
          <p:cNvPr id="21" name="Textfeld 3"/>
          <p:cNvSpPr txBox="1">
            <a:spLocks noChangeArrowheads="1"/>
          </p:cNvSpPr>
          <p:nvPr/>
        </p:nvSpPr>
        <p:spPr bwMode="auto">
          <a:xfrm>
            <a:off x="5503090" y="2590800"/>
            <a:ext cx="3352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800" dirty="0">
                <a:solidFill>
                  <a:srgbClr val="404040"/>
                </a:solidFill>
              </a:rPr>
              <a:t>500hPa geop. height (m)</a:t>
            </a:r>
          </a:p>
        </p:txBody>
      </p:sp>
      <p:sp>
        <p:nvSpPr>
          <p:cNvPr id="22" name="Textfeld 5"/>
          <p:cNvSpPr txBox="1">
            <a:spLocks noChangeArrowheads="1"/>
          </p:cNvSpPr>
          <p:nvPr/>
        </p:nvSpPr>
        <p:spPr bwMode="auto">
          <a:xfrm>
            <a:off x="6248400" y="6473825"/>
            <a:ext cx="2895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algn="l" eaLnBrk="1" hangingPunct="1"/>
            <a:r>
              <a:rPr lang="de-DE" sz="1400" b="1" dirty="0" err="1" smtClean="0">
                <a:solidFill>
                  <a:srgbClr val="404040"/>
                </a:solidFill>
              </a:rPr>
              <a:t>Hamill 2012, (pers. comm.)</a:t>
            </a:r>
            <a:endParaRPr lang="de-DE" sz="1400" b="1" dirty="0">
              <a:solidFill>
                <a:srgbClr val="404040"/>
              </a:solidFill>
            </a:endParaRPr>
          </a:p>
        </p:txBody>
      </p:sp>
      <p:sp>
        <p:nvSpPr>
          <p:cNvPr id="23" name="Textfeld 3"/>
          <p:cNvSpPr txBox="1">
            <a:spLocks noChangeArrowheads="1"/>
          </p:cNvSpPr>
          <p:nvPr/>
        </p:nvSpPr>
        <p:spPr bwMode="auto">
          <a:xfrm>
            <a:off x="685800" y="6324600"/>
            <a:ext cx="4572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 dirty="0">
                <a:solidFill>
                  <a:srgbClr val="404040"/>
                </a:solidFill>
              </a:rPr>
              <a:t>* UKMO, ECMWF, NCEP, CMC, CMA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95400" y="21336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Spread is roughly equivalent to forecast error</a:t>
            </a:r>
            <a:endParaRPr lang="en-CA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91000" y="54864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3F60CC"/>
                </a:solidFill>
              </a:rPr>
              <a:t>Large error</a:t>
            </a:r>
            <a:endParaRPr lang="en-CA" sz="2000" b="1" dirty="0">
              <a:solidFill>
                <a:srgbClr val="3F60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54864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C9900"/>
                </a:solidFill>
              </a:rPr>
              <a:t>Small error</a:t>
            </a:r>
            <a:endParaRPr lang="en-CA" sz="2000" b="1" dirty="0">
              <a:solidFill>
                <a:srgbClr val="CC99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62600" y="5638800"/>
            <a:ext cx="3124200" cy="83099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1F1F1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Largest forecast error in polar regions</a:t>
            </a:r>
            <a:endParaRPr lang="en-CA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2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3414875" y="990600"/>
            <a:ext cx="2460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3. </a:t>
            </a:r>
            <a:r>
              <a:rPr lang="de-DE" dirty="0" err="1">
                <a:solidFill>
                  <a:schemeClr val="tx1"/>
                </a:solidFill>
              </a:rPr>
              <a:t>Arctic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opening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8" name="Titel 1"/>
          <p:cNvSpPr txBox="1">
            <a:spLocks/>
          </p:cNvSpPr>
          <p:nvPr/>
        </p:nvSpPr>
        <p:spPr bwMode="auto">
          <a:xfrm>
            <a:off x="914400" y="152400"/>
            <a:ext cx="7924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charset="0"/>
              <a:defRPr sz="3600" b="1">
                <a:solidFill>
                  <a:srgbClr val="0033CC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charset="0"/>
              <a:defRPr sz="3600" b="1">
                <a:solidFill>
                  <a:srgbClr val="0033CC"/>
                </a:solidFill>
                <a:latin typeface="Arial" charset="0"/>
                <a:ea typeface="ＭＳ Ｐゴシック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charset="0"/>
              <a:defRPr sz="3600" b="1">
                <a:solidFill>
                  <a:srgbClr val="0033CC"/>
                </a:solidFill>
                <a:latin typeface="Arial" charset="0"/>
                <a:ea typeface="ＭＳ Ｐゴシック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charset="0"/>
              <a:defRPr sz="3600" b="1">
                <a:solidFill>
                  <a:srgbClr val="0033CC"/>
                </a:solidFill>
                <a:latin typeface="Arial" charset="0"/>
                <a:ea typeface="ＭＳ Ｐゴシック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charset="0"/>
              <a:defRPr sz="3600" b="1">
                <a:solidFill>
                  <a:srgbClr val="0033CC"/>
                </a:solidFill>
                <a:latin typeface="Arial" charset="0"/>
                <a:ea typeface="ＭＳ Ｐゴシック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3600" b="1">
                <a:solidFill>
                  <a:srgbClr val="0033CC"/>
                </a:solidFill>
                <a:latin typeface="Arial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3600" b="1">
                <a:solidFill>
                  <a:srgbClr val="0033CC"/>
                </a:solidFill>
                <a:latin typeface="Arial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3600" b="1">
                <a:solidFill>
                  <a:srgbClr val="0033CC"/>
                </a:solidFill>
                <a:latin typeface="Arial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3600" b="1">
                <a:solidFill>
                  <a:srgbClr val="0033CC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de-DE" sz="3200" dirty="0" err="1" smtClean="0">
                <a:solidFill>
                  <a:srgbClr val="404040"/>
                </a:solidFill>
                <a:latin typeface="Arial" charset="0"/>
              </a:rPr>
              <a:t>Why?</a:t>
            </a:r>
            <a:endParaRPr lang="de-DE" sz="3200" dirty="0">
              <a:solidFill>
                <a:srgbClr val="404040"/>
              </a:solidFill>
              <a:latin typeface="Arial" charset="0"/>
            </a:endParaRPr>
          </a:p>
        </p:txBody>
      </p:sp>
      <p:sp>
        <p:nvSpPr>
          <p:cNvPr id="22" name="Textfeld 5"/>
          <p:cNvSpPr txBox="1">
            <a:spLocks noChangeArrowheads="1"/>
          </p:cNvSpPr>
          <p:nvPr/>
        </p:nvSpPr>
        <p:spPr bwMode="auto">
          <a:xfrm>
            <a:off x="5867400" y="6477000"/>
            <a:ext cx="3276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algn="l" eaLnBrk="1" hangingPunct="1"/>
            <a:r>
              <a:rPr lang="de-DE" sz="1400" b="1" dirty="0" err="1">
                <a:solidFill>
                  <a:srgbClr val="404040"/>
                </a:solidFill>
              </a:rPr>
              <a:t>Smith and Stephenson </a:t>
            </a:r>
            <a:r>
              <a:rPr lang="de-DE" sz="1400" b="1" dirty="0" err="1" smtClean="0">
                <a:solidFill>
                  <a:srgbClr val="404040"/>
                </a:solidFill>
              </a:rPr>
              <a:t>(2013)</a:t>
            </a:r>
            <a:endParaRPr lang="de-DE" sz="1400" b="1" dirty="0">
              <a:solidFill>
                <a:srgbClr val="404040"/>
              </a:solidFill>
            </a:endParaRPr>
          </a:p>
        </p:txBody>
      </p:sp>
      <p:pic>
        <p:nvPicPr>
          <p:cNvPr id="11" name="Bild 10" descr="ShippingRoutes_1979-2005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667000"/>
            <a:ext cx="3377858" cy="3352800"/>
          </a:xfrm>
          <a:prstGeom prst="rect">
            <a:avLst/>
          </a:prstGeom>
        </p:spPr>
      </p:pic>
      <p:pic>
        <p:nvPicPr>
          <p:cNvPr id="12" name="Bild 11" descr="ShippingRoutes_2040-2059_RCP45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667001"/>
            <a:ext cx="3373182" cy="3352800"/>
          </a:xfrm>
          <a:prstGeom prst="rect">
            <a:avLst/>
          </a:prstGeom>
        </p:spPr>
      </p:pic>
      <p:sp>
        <p:nvSpPr>
          <p:cNvPr id="13" name="Textfeld 3"/>
          <p:cNvSpPr txBox="1">
            <a:spLocks noChangeArrowheads="1"/>
          </p:cNvSpPr>
          <p:nvPr/>
        </p:nvSpPr>
        <p:spPr bwMode="auto">
          <a:xfrm>
            <a:off x="2590800" y="1828800"/>
            <a:ext cx="4572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800" dirty="0">
                <a:solidFill>
                  <a:srgbClr val="404040"/>
                </a:solidFill>
              </a:rPr>
              <a:t>Optimal Arctic shipping routes</a:t>
            </a:r>
          </a:p>
        </p:txBody>
      </p:sp>
      <p:sp>
        <p:nvSpPr>
          <p:cNvPr id="14" name="Textfeld 3"/>
          <p:cNvSpPr txBox="1">
            <a:spLocks noChangeArrowheads="1"/>
          </p:cNvSpPr>
          <p:nvPr/>
        </p:nvSpPr>
        <p:spPr bwMode="auto">
          <a:xfrm>
            <a:off x="2286000" y="2743200"/>
            <a:ext cx="2667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de-DE" sz="1200" dirty="0">
                <a:solidFill>
                  <a:schemeClr val="accent2"/>
                </a:solidFill>
              </a:rPr>
              <a:t>open water ships</a:t>
            </a:r>
          </a:p>
          <a:p>
            <a:pPr algn="r" eaLnBrk="1" hangingPunct="1"/>
            <a:r>
              <a:rPr lang="de-DE" sz="1200" dirty="0">
                <a:solidFill>
                  <a:schemeClr val="accent2"/>
                </a:solidFill>
              </a:rPr>
              <a:t>(40% success)</a:t>
            </a:r>
          </a:p>
        </p:txBody>
      </p:sp>
      <p:sp>
        <p:nvSpPr>
          <p:cNvPr id="15" name="Textfeld 3"/>
          <p:cNvSpPr txBox="1">
            <a:spLocks noChangeArrowheads="1"/>
          </p:cNvSpPr>
          <p:nvPr/>
        </p:nvSpPr>
        <p:spPr bwMode="auto">
          <a:xfrm>
            <a:off x="685800" y="3581400"/>
            <a:ext cx="4572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200" dirty="0">
                <a:solidFill>
                  <a:srgbClr val="FF0000"/>
                </a:solidFill>
              </a:rPr>
              <a:t>polar class 6 ships</a:t>
            </a:r>
          </a:p>
        </p:txBody>
      </p:sp>
      <p:sp>
        <p:nvSpPr>
          <p:cNvPr id="16" name="Textfeld 3"/>
          <p:cNvSpPr txBox="1">
            <a:spLocks noChangeArrowheads="1"/>
          </p:cNvSpPr>
          <p:nvPr/>
        </p:nvSpPr>
        <p:spPr bwMode="auto">
          <a:xfrm>
            <a:off x="1143000" y="2362200"/>
            <a:ext cx="3352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800" dirty="0">
                <a:solidFill>
                  <a:srgbClr val="404040"/>
                </a:solidFill>
              </a:rPr>
              <a:t>1979-2005</a:t>
            </a:r>
          </a:p>
        </p:txBody>
      </p:sp>
      <p:sp>
        <p:nvSpPr>
          <p:cNvPr id="17" name="Textfeld 3"/>
          <p:cNvSpPr txBox="1">
            <a:spLocks noChangeArrowheads="1"/>
          </p:cNvSpPr>
          <p:nvPr/>
        </p:nvSpPr>
        <p:spPr bwMode="auto">
          <a:xfrm>
            <a:off x="5029200" y="2362200"/>
            <a:ext cx="3352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800" dirty="0">
                <a:solidFill>
                  <a:srgbClr val="404040"/>
                </a:solidFill>
              </a:rPr>
              <a:t>2040-2059 (RCP 4.5)</a:t>
            </a:r>
          </a:p>
        </p:txBody>
      </p:sp>
      <p:sp>
        <p:nvSpPr>
          <p:cNvPr id="25" name="Textfeld 3"/>
          <p:cNvSpPr txBox="1">
            <a:spLocks noChangeArrowheads="1"/>
          </p:cNvSpPr>
          <p:nvPr/>
        </p:nvSpPr>
        <p:spPr bwMode="auto">
          <a:xfrm>
            <a:off x="7467600" y="2971800"/>
            <a:ext cx="1219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de-DE" sz="1200" dirty="0">
                <a:solidFill>
                  <a:schemeClr val="accent2"/>
                </a:solidFill>
              </a:rPr>
              <a:t>(94% success)</a:t>
            </a:r>
          </a:p>
        </p:txBody>
      </p:sp>
    </p:spTree>
    <p:extLst>
      <p:ext uri="{BB962C8B-B14F-4D97-AF65-F5344CB8AC3E}">
        <p14:creationId xmlns:p14="http://schemas.microsoft.com/office/powerpoint/2010/main" val="338397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762000" y="1447800"/>
            <a:ext cx="8074526" cy="5147037"/>
          </a:xfrm>
          <a:prstGeom prst="rect">
            <a:avLst/>
          </a:prstGeom>
          <a:solidFill>
            <a:schemeClr val="accent1">
              <a:lumMod val="40000"/>
              <a:lumOff val="60000"/>
              <a:alpha val="3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9" name="Pentagon 4"/>
          <p:cNvSpPr/>
          <p:nvPr/>
        </p:nvSpPr>
        <p:spPr>
          <a:xfrm>
            <a:off x="1138546" y="2126707"/>
            <a:ext cx="1943899" cy="76199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2682" tIns="61341" rIns="30671" bIns="61341" numCol="1" spcCol="1270" anchor="ctr" anchorCtr="0">
            <a:noAutofit/>
          </a:bodyPr>
          <a:lstStyle/>
          <a:p>
            <a:pPr defTabSz="1022350">
              <a:lnSpc>
                <a:spcPct val="90000"/>
              </a:lnSpc>
              <a:spcAft>
                <a:spcPct val="35000"/>
              </a:spcAft>
            </a:pPr>
            <a:r>
              <a:rPr lang="en-US" sz="1600" dirty="0" smtClean="0">
                <a:solidFill>
                  <a:srgbClr val="FFFFFF"/>
                </a:solidFill>
              </a:rPr>
              <a:t>Preparation Phase</a:t>
            </a:r>
            <a:br>
              <a:rPr lang="en-US" sz="1600" dirty="0" smtClean="0">
                <a:solidFill>
                  <a:srgbClr val="FFFFFF"/>
                </a:solidFill>
              </a:rPr>
            </a:br>
            <a:r>
              <a:rPr lang="en-US" sz="1600" dirty="0" smtClean="0">
                <a:solidFill>
                  <a:srgbClr val="FFFFFF"/>
                </a:solidFill>
              </a:rPr>
              <a:t>2013 to mid-2017</a:t>
            </a:r>
          </a:p>
        </p:txBody>
      </p:sp>
      <p:sp>
        <p:nvSpPr>
          <p:cNvPr id="40" name="Pentagon 4"/>
          <p:cNvSpPr/>
          <p:nvPr/>
        </p:nvSpPr>
        <p:spPr>
          <a:xfrm>
            <a:off x="5373423" y="2126707"/>
            <a:ext cx="1943899" cy="76199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2682" tIns="61341" rIns="30671" bIns="61341" numCol="1" spcCol="1270" anchor="ctr" anchorCtr="0">
            <a:noAutofit/>
          </a:bodyPr>
          <a:lstStyle/>
          <a:p>
            <a:pPr defTabSz="1022350">
              <a:lnSpc>
                <a:spcPct val="90000"/>
              </a:lnSpc>
              <a:spcAft>
                <a:spcPct val="35000"/>
              </a:spcAft>
            </a:pPr>
            <a:r>
              <a:rPr lang="en-US" sz="1600" dirty="0" smtClean="0">
                <a:solidFill>
                  <a:srgbClr val="FFFFFF"/>
                </a:solidFill>
              </a:rPr>
              <a:t>Consolidation Phase</a:t>
            </a:r>
            <a:br>
              <a:rPr lang="en-US" sz="1600" dirty="0" smtClean="0">
                <a:solidFill>
                  <a:srgbClr val="FFFFFF"/>
                </a:solidFill>
              </a:rPr>
            </a:br>
            <a:r>
              <a:rPr lang="en-US" sz="1600" dirty="0" smtClean="0">
                <a:solidFill>
                  <a:srgbClr val="FFFFFF"/>
                </a:solidFill>
              </a:rPr>
              <a:t>mid-2019 to 2022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1" name="Pentagon 40"/>
          <p:cNvSpPr/>
          <p:nvPr/>
        </p:nvSpPr>
        <p:spPr>
          <a:xfrm>
            <a:off x="1102812" y="2781762"/>
            <a:ext cx="1943899" cy="577517"/>
          </a:xfrm>
          <a:prstGeom prst="homePlate">
            <a:avLst>
              <a:gd name="adj" fmla="val 0"/>
            </a:avLst>
          </a:prstGeom>
          <a:solidFill>
            <a:srgbClr val="8064A2">
              <a:alpha val="86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sz="1600" dirty="0" smtClean="0">
                <a:solidFill>
                  <a:srgbClr val="FFFFFF"/>
                </a:solidFill>
              </a:rPr>
              <a:t>Community engagement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42" name="Pentagon 41"/>
          <p:cNvSpPr/>
          <p:nvPr/>
        </p:nvSpPr>
        <p:spPr>
          <a:xfrm>
            <a:off x="1102812" y="5840387"/>
            <a:ext cx="1943899" cy="577517"/>
          </a:xfrm>
          <a:prstGeom prst="homePlate">
            <a:avLst>
              <a:gd name="adj" fmla="val 0"/>
            </a:avLst>
          </a:prstGeom>
          <a:solidFill>
            <a:srgbClr val="8064A2">
              <a:alpha val="86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sz="1600" dirty="0" smtClean="0">
                <a:solidFill>
                  <a:srgbClr val="FFFFFF"/>
                </a:solidFill>
              </a:rPr>
              <a:t>Liaise with funders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43" name="Pentagon 42"/>
          <p:cNvSpPr/>
          <p:nvPr/>
        </p:nvSpPr>
        <p:spPr>
          <a:xfrm>
            <a:off x="1106046" y="3384468"/>
            <a:ext cx="1943899" cy="577517"/>
          </a:xfrm>
          <a:prstGeom prst="homePlate">
            <a:avLst>
              <a:gd name="adj" fmla="val 0"/>
            </a:avLst>
          </a:prstGeom>
          <a:solidFill>
            <a:srgbClr val="8064A2">
              <a:alpha val="86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sz="1600" dirty="0" smtClean="0">
                <a:solidFill>
                  <a:srgbClr val="FFFFFF"/>
                </a:solidFill>
              </a:rPr>
              <a:t>Align with other</a:t>
            </a:r>
            <a:br>
              <a:rPr lang="en-US" sz="1600" dirty="0" smtClean="0">
                <a:solidFill>
                  <a:srgbClr val="FFFFFF"/>
                </a:solidFill>
              </a:rPr>
            </a:br>
            <a:r>
              <a:rPr lang="en-US" sz="1600" dirty="0" smtClean="0">
                <a:solidFill>
                  <a:srgbClr val="FFFFFF"/>
                </a:solidFill>
              </a:rPr>
              <a:t>planned activities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44" name="Pentagon 43"/>
          <p:cNvSpPr/>
          <p:nvPr/>
        </p:nvSpPr>
        <p:spPr>
          <a:xfrm>
            <a:off x="1099578" y="4600426"/>
            <a:ext cx="1943899" cy="577517"/>
          </a:xfrm>
          <a:prstGeom prst="homePlate">
            <a:avLst>
              <a:gd name="adj" fmla="val 0"/>
            </a:avLst>
          </a:prstGeom>
          <a:solidFill>
            <a:srgbClr val="8064A2">
              <a:alpha val="86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sz="1600" dirty="0" smtClean="0">
                <a:solidFill>
                  <a:srgbClr val="FFFFFF"/>
                </a:solidFill>
              </a:rPr>
              <a:t>Preparatory research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45" name="Pentagon 44"/>
          <p:cNvSpPr/>
          <p:nvPr/>
        </p:nvSpPr>
        <p:spPr>
          <a:xfrm>
            <a:off x="1102812" y="5220406"/>
            <a:ext cx="1943899" cy="577517"/>
          </a:xfrm>
          <a:prstGeom prst="homePlate">
            <a:avLst>
              <a:gd name="adj" fmla="val 0"/>
            </a:avLst>
          </a:prstGeom>
          <a:solidFill>
            <a:srgbClr val="8064A2">
              <a:alpha val="86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sz="1600" dirty="0" smtClean="0">
                <a:solidFill>
                  <a:srgbClr val="FFFFFF"/>
                </a:solidFill>
              </a:rPr>
              <a:t>Summer school</a:t>
            </a:r>
            <a:br>
              <a:rPr lang="en-US" sz="1600" dirty="0" smtClean="0">
                <a:solidFill>
                  <a:srgbClr val="FFFFFF"/>
                </a:solidFill>
              </a:rPr>
            </a:br>
            <a:r>
              <a:rPr lang="en-US" sz="1600" dirty="0" smtClean="0">
                <a:solidFill>
                  <a:srgbClr val="FFFFFF"/>
                </a:solidFill>
              </a:rPr>
              <a:t>Workshops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46" name="Pentagon 45"/>
          <p:cNvSpPr/>
          <p:nvPr/>
        </p:nvSpPr>
        <p:spPr>
          <a:xfrm>
            <a:off x="1102812" y="3980446"/>
            <a:ext cx="1943899" cy="577517"/>
          </a:xfrm>
          <a:prstGeom prst="homePlate">
            <a:avLst>
              <a:gd name="adj" fmla="val 0"/>
            </a:avLst>
          </a:prstGeom>
          <a:solidFill>
            <a:srgbClr val="8064A2">
              <a:alpha val="86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sz="1600" dirty="0" smtClean="0">
                <a:solidFill>
                  <a:srgbClr val="FFFFFF"/>
                </a:solidFill>
              </a:rPr>
              <a:t>Develop imple- mentation plan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47" name="Pentagon 46"/>
          <p:cNvSpPr/>
          <p:nvPr/>
        </p:nvSpPr>
        <p:spPr>
          <a:xfrm>
            <a:off x="3563204" y="2781762"/>
            <a:ext cx="1943899" cy="577517"/>
          </a:xfrm>
          <a:prstGeom prst="homePlate">
            <a:avLst>
              <a:gd name="adj" fmla="val 0"/>
            </a:avLst>
          </a:prstGeom>
          <a:solidFill>
            <a:srgbClr val="2262BD">
              <a:alpha val="71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sz="1600" dirty="0" smtClean="0">
                <a:solidFill>
                  <a:srgbClr val="FFFFFF"/>
                </a:solidFill>
              </a:rPr>
              <a:t>Intensive observing periods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48" name="Pentagon 47"/>
          <p:cNvSpPr/>
          <p:nvPr/>
        </p:nvSpPr>
        <p:spPr>
          <a:xfrm>
            <a:off x="3563204" y="3384468"/>
            <a:ext cx="1943899" cy="577517"/>
          </a:xfrm>
          <a:prstGeom prst="homePlate">
            <a:avLst>
              <a:gd name="adj" fmla="val 0"/>
            </a:avLst>
          </a:prstGeom>
          <a:solidFill>
            <a:srgbClr val="2262BD">
              <a:alpha val="71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sz="1600" dirty="0" smtClean="0">
                <a:solidFill>
                  <a:srgbClr val="FFFFFF"/>
                </a:solidFill>
              </a:rPr>
              <a:t>Dedicated model experiments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49" name="Pentagon 48"/>
          <p:cNvSpPr/>
          <p:nvPr/>
        </p:nvSpPr>
        <p:spPr>
          <a:xfrm>
            <a:off x="3563204" y="3995159"/>
            <a:ext cx="1943899" cy="577517"/>
          </a:xfrm>
          <a:prstGeom prst="homePlate">
            <a:avLst>
              <a:gd name="adj" fmla="val 0"/>
            </a:avLst>
          </a:prstGeom>
          <a:solidFill>
            <a:srgbClr val="2262BD">
              <a:alpha val="71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sz="1500" dirty="0" smtClean="0">
                <a:solidFill>
                  <a:srgbClr val="FFFFFF"/>
                </a:solidFill>
              </a:rPr>
              <a:t>Research into use &amp; value of forecasts</a:t>
            </a:r>
            <a:endParaRPr lang="en-US" sz="1500" dirty="0">
              <a:solidFill>
                <a:srgbClr val="FFFFFF"/>
              </a:solidFill>
            </a:endParaRPr>
          </a:p>
        </p:txBody>
      </p:sp>
      <p:sp>
        <p:nvSpPr>
          <p:cNvPr id="50" name="Pentagon 49"/>
          <p:cNvSpPr/>
          <p:nvPr/>
        </p:nvSpPr>
        <p:spPr>
          <a:xfrm>
            <a:off x="3563204" y="4614966"/>
            <a:ext cx="1943899" cy="577517"/>
          </a:xfrm>
          <a:prstGeom prst="homePlate">
            <a:avLst>
              <a:gd name="adj" fmla="val 0"/>
            </a:avLst>
          </a:prstGeom>
          <a:solidFill>
            <a:srgbClr val="2262BD">
              <a:alpha val="71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sz="1600" dirty="0" smtClean="0">
                <a:solidFill>
                  <a:srgbClr val="FFFFFF"/>
                </a:solidFill>
              </a:rPr>
              <a:t>Intensive verification effort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51" name="Pentagon 50"/>
          <p:cNvSpPr/>
          <p:nvPr/>
        </p:nvSpPr>
        <p:spPr>
          <a:xfrm>
            <a:off x="5982525" y="3384468"/>
            <a:ext cx="1943899" cy="577517"/>
          </a:xfrm>
          <a:prstGeom prst="homePlate">
            <a:avLst>
              <a:gd name="adj" fmla="val 0"/>
            </a:avLst>
          </a:prstGeom>
          <a:solidFill>
            <a:srgbClr val="54ADBC">
              <a:alpha val="74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sz="1600" dirty="0" smtClean="0">
                <a:solidFill>
                  <a:srgbClr val="FFFFFF"/>
                </a:solidFill>
              </a:rPr>
              <a:t>Model developments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52" name="Pentagon 51"/>
          <p:cNvSpPr/>
          <p:nvPr/>
        </p:nvSpPr>
        <p:spPr>
          <a:xfrm>
            <a:off x="5982525" y="3995159"/>
            <a:ext cx="1943899" cy="577517"/>
          </a:xfrm>
          <a:prstGeom prst="homePlate">
            <a:avLst>
              <a:gd name="adj" fmla="val 0"/>
            </a:avLst>
          </a:prstGeom>
          <a:solidFill>
            <a:srgbClr val="54ADBC">
              <a:alpha val="74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sz="1600" dirty="0" smtClean="0">
                <a:solidFill>
                  <a:srgbClr val="FFFFFF"/>
                </a:solidFill>
              </a:rPr>
              <a:t>Dedicated reanalyses</a:t>
            </a:r>
          </a:p>
        </p:txBody>
      </p:sp>
      <p:sp>
        <p:nvSpPr>
          <p:cNvPr id="53" name="Pentagon 52"/>
          <p:cNvSpPr/>
          <p:nvPr/>
        </p:nvSpPr>
        <p:spPr>
          <a:xfrm>
            <a:off x="5982525" y="4614966"/>
            <a:ext cx="1943899" cy="577517"/>
          </a:xfrm>
          <a:prstGeom prst="homePlate">
            <a:avLst>
              <a:gd name="adj" fmla="val 0"/>
            </a:avLst>
          </a:prstGeom>
          <a:solidFill>
            <a:srgbClr val="54ADBC">
              <a:alpha val="74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sz="1600" dirty="0" smtClean="0">
                <a:solidFill>
                  <a:srgbClr val="FFFFFF"/>
                </a:solidFill>
              </a:rPr>
              <a:t>Operational implementation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54" name="Pentagon 53"/>
          <p:cNvSpPr/>
          <p:nvPr/>
        </p:nvSpPr>
        <p:spPr>
          <a:xfrm>
            <a:off x="5982525" y="5234946"/>
            <a:ext cx="1943899" cy="577517"/>
          </a:xfrm>
          <a:prstGeom prst="homePlate">
            <a:avLst>
              <a:gd name="adj" fmla="val 0"/>
            </a:avLst>
          </a:prstGeom>
          <a:solidFill>
            <a:srgbClr val="54ADBC">
              <a:alpha val="74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sz="1600" dirty="0" smtClean="0">
                <a:solidFill>
                  <a:srgbClr val="FFFFFF"/>
                </a:solidFill>
              </a:rPr>
              <a:t>YOPP publications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55" name="Pentagon 54"/>
          <p:cNvSpPr/>
          <p:nvPr/>
        </p:nvSpPr>
        <p:spPr>
          <a:xfrm>
            <a:off x="5982525" y="2781762"/>
            <a:ext cx="1943899" cy="577517"/>
          </a:xfrm>
          <a:prstGeom prst="homePlate">
            <a:avLst>
              <a:gd name="adj" fmla="val 0"/>
            </a:avLst>
          </a:prstGeom>
          <a:solidFill>
            <a:srgbClr val="54ADBC">
              <a:alpha val="74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sz="1600" dirty="0" smtClean="0">
                <a:solidFill>
                  <a:srgbClr val="FFFFFF"/>
                </a:solidFill>
              </a:rPr>
              <a:t>Data denial experiments</a:t>
            </a:r>
            <a:endParaRPr lang="en-US" sz="1600" dirty="0">
              <a:solidFill>
                <a:srgbClr val="FFFFFF"/>
              </a:solidFill>
            </a:endParaRPr>
          </a:p>
        </p:txBody>
      </p:sp>
      <p:grpSp>
        <p:nvGrpSpPr>
          <p:cNvPr id="2" name="Group 55"/>
          <p:cNvGrpSpPr/>
          <p:nvPr/>
        </p:nvGrpSpPr>
        <p:grpSpPr>
          <a:xfrm>
            <a:off x="896474" y="1529356"/>
            <a:ext cx="2986757" cy="1194702"/>
            <a:chOff x="3415" y="137661"/>
            <a:chExt cx="2986757" cy="1194702"/>
          </a:xfrm>
        </p:grpSpPr>
        <p:sp>
          <p:nvSpPr>
            <p:cNvPr id="64" name="Pentagon 63"/>
            <p:cNvSpPr/>
            <p:nvPr/>
          </p:nvSpPr>
          <p:spPr>
            <a:xfrm>
              <a:off x="3415" y="137661"/>
              <a:ext cx="2986757" cy="1194702"/>
            </a:xfrm>
            <a:prstGeom prst="homePlate">
              <a:avLst/>
            </a:prstGeom>
            <a:solidFill>
              <a:srgbClr val="8064A2">
                <a:alpha val="86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5" name="Pentagon 4"/>
            <p:cNvSpPr/>
            <p:nvPr/>
          </p:nvSpPr>
          <p:spPr>
            <a:xfrm>
              <a:off x="3415" y="137661"/>
              <a:ext cx="2688082" cy="11947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7348" tIns="58674" rIns="29337" bIns="58674" numCol="1" spcCol="1270" anchor="ctr" anchorCtr="0">
              <a:noAutofit/>
            </a:bodyPr>
            <a:lstStyle/>
            <a:p>
              <a:pPr defTabSz="9779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200" dirty="0" smtClean="0">
                  <a:solidFill>
                    <a:srgbClr val="FFFFFF"/>
                  </a:solidFill>
                </a:rPr>
                <a:t>Preparation Phase 2013 to mid-2017</a:t>
              </a:r>
              <a:endParaRPr lang="en-US" sz="2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Group 56"/>
          <p:cNvGrpSpPr/>
          <p:nvPr/>
        </p:nvGrpSpPr>
        <p:grpSpPr>
          <a:xfrm>
            <a:off x="3285880" y="1529356"/>
            <a:ext cx="2986757" cy="1194702"/>
            <a:chOff x="2392821" y="137661"/>
            <a:chExt cx="2986757" cy="1194702"/>
          </a:xfrm>
        </p:grpSpPr>
        <p:sp>
          <p:nvSpPr>
            <p:cNvPr id="62" name="Chevron 61"/>
            <p:cNvSpPr/>
            <p:nvPr/>
          </p:nvSpPr>
          <p:spPr>
            <a:xfrm>
              <a:off x="2392821" y="137661"/>
              <a:ext cx="2986757" cy="1194702"/>
            </a:xfrm>
            <a:prstGeom prst="chevron">
              <a:avLst/>
            </a:prstGeom>
            <a:solidFill>
              <a:srgbClr val="00408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-2232386"/>
                <a:satOff val="13449"/>
                <a:lumOff val="107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3" name="Chevron 6"/>
            <p:cNvSpPr/>
            <p:nvPr/>
          </p:nvSpPr>
          <p:spPr>
            <a:xfrm>
              <a:off x="2990172" y="137661"/>
              <a:ext cx="1792055" cy="11947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011" tIns="58674" rIns="29337" bIns="58674" numCol="1" spcCol="1270" anchor="ctr" anchorCtr="0">
              <a:noAutofit/>
            </a:bodyPr>
            <a:lstStyle/>
            <a:p>
              <a:pPr defTabSz="9779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200" dirty="0" smtClean="0">
                  <a:solidFill>
                    <a:srgbClr val="FFFFFF"/>
                  </a:solidFill>
                </a:rPr>
                <a:t>YOPP mid- 2017 to mid-2019</a:t>
              </a:r>
              <a:endParaRPr lang="en-US" sz="2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" name="Group 57"/>
          <p:cNvGrpSpPr/>
          <p:nvPr/>
        </p:nvGrpSpPr>
        <p:grpSpPr>
          <a:xfrm>
            <a:off x="5675286" y="1529356"/>
            <a:ext cx="2986757" cy="1194702"/>
            <a:chOff x="4782227" y="137661"/>
            <a:chExt cx="2986757" cy="1194702"/>
          </a:xfrm>
        </p:grpSpPr>
        <p:sp>
          <p:nvSpPr>
            <p:cNvPr id="60" name="Chevron 59"/>
            <p:cNvSpPr/>
            <p:nvPr/>
          </p:nvSpPr>
          <p:spPr>
            <a:xfrm>
              <a:off x="4782227" y="137661"/>
              <a:ext cx="2986757" cy="1194702"/>
            </a:xfrm>
            <a:prstGeom prst="chevron">
              <a:avLst/>
            </a:prstGeom>
            <a:solidFill>
              <a:srgbClr val="54ADB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4464771"/>
                <a:satOff val="26899"/>
                <a:lumOff val="2156"/>
                <a:alphaOff val="0"/>
              </a:schemeClr>
            </a:fillRef>
            <a:effectRef idx="0">
              <a:schemeClr val="accent4">
                <a:hueOff val="-4464771"/>
                <a:satOff val="26899"/>
                <a:lumOff val="215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1" name="Chevron 8"/>
            <p:cNvSpPr/>
            <p:nvPr/>
          </p:nvSpPr>
          <p:spPr>
            <a:xfrm>
              <a:off x="5189573" y="137661"/>
              <a:ext cx="1981200" cy="11947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011" tIns="58674" rIns="29337" bIns="58674" numCol="1" spcCol="1270" anchor="ctr" anchorCtr="0">
              <a:noAutofit/>
            </a:bodyPr>
            <a:lstStyle/>
            <a:p>
              <a:pPr defTabSz="9779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200" dirty="0" smtClean="0">
                  <a:solidFill>
                    <a:srgbClr val="FFFFFF"/>
                  </a:solidFill>
                </a:rPr>
                <a:t>Consolidation Phase mid-2019 to 2022</a:t>
              </a:r>
              <a:endParaRPr lang="en-US" sz="2200" dirty="0">
                <a:solidFill>
                  <a:srgbClr val="FFFFFF"/>
                </a:solidFill>
              </a:endParaRPr>
            </a:p>
          </p:txBody>
        </p:sp>
      </p:grpSp>
      <p:sp>
        <p:nvSpPr>
          <p:cNvPr id="59" name="Pentagon 58"/>
          <p:cNvSpPr/>
          <p:nvPr/>
        </p:nvSpPr>
        <p:spPr>
          <a:xfrm>
            <a:off x="5982525" y="5840387"/>
            <a:ext cx="1943899" cy="577517"/>
          </a:xfrm>
          <a:prstGeom prst="homePlate">
            <a:avLst>
              <a:gd name="adj" fmla="val 0"/>
            </a:avLst>
          </a:prstGeom>
          <a:solidFill>
            <a:srgbClr val="54ADBC">
              <a:alpha val="74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sz="1600" dirty="0" smtClean="0">
                <a:solidFill>
                  <a:srgbClr val="FFFFFF"/>
                </a:solidFill>
              </a:rPr>
              <a:t>YOPP conference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37" name="Pentagon 36"/>
          <p:cNvSpPr/>
          <p:nvPr/>
        </p:nvSpPr>
        <p:spPr>
          <a:xfrm>
            <a:off x="3563204" y="5243141"/>
            <a:ext cx="1943899" cy="577517"/>
          </a:xfrm>
          <a:prstGeom prst="homePlate">
            <a:avLst>
              <a:gd name="adj" fmla="val 0"/>
            </a:avLst>
          </a:prstGeom>
          <a:solidFill>
            <a:srgbClr val="2262BD">
              <a:alpha val="71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sz="1600" dirty="0" smtClean="0">
                <a:solidFill>
                  <a:srgbClr val="FFFFFF"/>
                </a:solidFill>
              </a:rPr>
              <a:t>Summer school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34" name="Titel 1"/>
          <p:cNvSpPr>
            <a:spLocks noGrp="1"/>
          </p:cNvSpPr>
          <p:nvPr>
            <p:ph type="title"/>
          </p:nvPr>
        </p:nvSpPr>
        <p:spPr>
          <a:xfrm>
            <a:off x="914400" y="116632"/>
            <a:ext cx="7924800" cy="685800"/>
          </a:xfrm>
        </p:spPr>
        <p:txBody>
          <a:bodyPr/>
          <a:lstStyle/>
          <a:p>
            <a:r>
              <a:rPr lang="de-DE" sz="3200" dirty="0">
                <a:solidFill>
                  <a:srgbClr val="404040"/>
                </a:solidFill>
                <a:latin typeface="Arial" charset="0"/>
              </a:rPr>
              <a:t>Year </a:t>
            </a:r>
            <a:r>
              <a:rPr lang="de-DE" sz="3200" dirty="0" err="1">
                <a:solidFill>
                  <a:srgbClr val="404040"/>
                </a:solidFill>
                <a:latin typeface="Arial" charset="0"/>
              </a:rPr>
              <a:t>of</a:t>
            </a:r>
            <a:r>
              <a:rPr lang="de-DE" sz="3200" dirty="0">
                <a:solidFill>
                  <a:srgbClr val="404040"/>
                </a:solidFill>
                <a:latin typeface="Arial" charset="0"/>
              </a:rPr>
              <a:t> Polar </a:t>
            </a:r>
            <a:r>
              <a:rPr lang="de-DE" sz="3200" dirty="0" err="1">
                <a:solidFill>
                  <a:srgbClr val="404040"/>
                </a:solidFill>
                <a:latin typeface="Arial" charset="0"/>
              </a:rPr>
              <a:t>Prediction</a:t>
            </a:r>
            <a:r>
              <a:rPr lang="de-DE" sz="3200" dirty="0">
                <a:solidFill>
                  <a:srgbClr val="404040"/>
                </a:solidFill>
                <a:latin typeface="Arial" charset="0"/>
              </a:rPr>
              <a:t> (YOPP)</a:t>
            </a:r>
          </a:p>
        </p:txBody>
      </p:sp>
      <p:sp>
        <p:nvSpPr>
          <p:cNvPr id="5" name="Rectangle 4"/>
          <p:cNvSpPr/>
          <p:nvPr/>
        </p:nvSpPr>
        <p:spPr>
          <a:xfrm>
            <a:off x="1547664" y="755412"/>
            <a:ext cx="5777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085" lvl="1" defTabSz="914169" fontAlgn="auto"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solidFill>
                  <a:srgbClr val="000000"/>
                </a:solidFill>
                <a:latin typeface="Arial"/>
                <a:ea typeface="+mn-ea"/>
                <a:cs typeface="Times New Roman"/>
              </a:rPr>
              <a:t>Endorsement process for YOPP now </a:t>
            </a:r>
            <a:r>
              <a:rPr lang="en-US" sz="1800" i="1" dirty="0" smtClean="0">
                <a:solidFill>
                  <a:srgbClr val="000000"/>
                </a:solidFill>
                <a:latin typeface="Arial"/>
                <a:ea typeface="+mn-ea"/>
                <a:cs typeface="Times New Roman"/>
              </a:rPr>
              <a:t>open</a:t>
            </a:r>
          </a:p>
          <a:p>
            <a:pPr marL="457085" lvl="1" defTabSz="914169" fontAlgn="auto">
              <a:spcBef>
                <a:spcPts val="0"/>
              </a:spcBef>
              <a:spcAft>
                <a:spcPts val="0"/>
              </a:spcAft>
            </a:pPr>
            <a:r>
              <a:rPr lang="en-CA" sz="1800" i="1" dirty="0" smtClean="0">
                <a:solidFill>
                  <a:srgbClr val="000000"/>
                </a:solidFill>
                <a:latin typeface="Arial"/>
                <a:ea typeface="+mn-ea"/>
                <a:cs typeface="Times New Roman"/>
              </a:rPr>
              <a:t>www.polarprediction.net</a:t>
            </a:r>
            <a:endParaRPr lang="en-US" sz="1800" i="1" dirty="0">
              <a:solidFill>
                <a:srgbClr val="000000"/>
              </a:solidFill>
              <a:latin typeface="Arial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7294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el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924800" cy="685800"/>
          </a:xfrm>
        </p:spPr>
        <p:txBody>
          <a:bodyPr/>
          <a:lstStyle/>
          <a:p>
            <a:r>
              <a:rPr lang="de-DE" sz="2800" dirty="0" smtClean="0">
                <a:solidFill>
                  <a:srgbClr val="262626"/>
                </a:solidFill>
                <a:latin typeface="Arial" charset="0"/>
              </a:rPr>
              <a:t>The YOPP-</a:t>
            </a:r>
            <a:r>
              <a:rPr lang="de-DE" sz="2800" dirty="0" err="1" smtClean="0">
                <a:solidFill>
                  <a:srgbClr val="262626"/>
                </a:solidFill>
                <a:latin typeface="Arial" charset="0"/>
              </a:rPr>
              <a:t>Observational</a:t>
            </a:r>
            <a:r>
              <a:rPr lang="de-DE" sz="2800" dirty="0" smtClean="0">
                <a:solidFill>
                  <a:srgbClr val="262626"/>
                </a:solidFill>
                <a:latin typeface="Arial" charset="0"/>
              </a:rPr>
              <a:t> </a:t>
            </a:r>
            <a:r>
              <a:rPr lang="de-DE" sz="2800" dirty="0" err="1" smtClean="0">
                <a:solidFill>
                  <a:srgbClr val="262626"/>
                </a:solidFill>
                <a:latin typeface="Arial" charset="0"/>
              </a:rPr>
              <a:t>Component</a:t>
            </a:r>
            <a:endParaRPr lang="de-DE" sz="2800" dirty="0">
              <a:solidFill>
                <a:srgbClr val="262626"/>
              </a:solidFill>
              <a:latin typeface="Arial" charset="0"/>
            </a:endParaRPr>
          </a:p>
        </p:txBody>
      </p:sp>
      <p:sp>
        <p:nvSpPr>
          <p:cNvPr id="27651" name="Inhaltsplatzhalter 2"/>
          <p:cNvSpPr>
            <a:spLocks noGrp="1"/>
          </p:cNvSpPr>
          <p:nvPr>
            <p:ph idx="1"/>
          </p:nvPr>
        </p:nvSpPr>
        <p:spPr>
          <a:xfrm>
            <a:off x="914400" y="990600"/>
            <a:ext cx="8229600" cy="5105400"/>
          </a:xfrm>
        </p:spPr>
        <p:txBody>
          <a:bodyPr/>
          <a:lstStyle/>
          <a:p>
            <a:pPr>
              <a:buClr>
                <a:schemeClr val="bg2">
                  <a:lumMod val="75000"/>
                </a:schemeClr>
              </a:buClr>
              <a:buSzPct val="90000"/>
              <a:buFont typeface="Wingdings" charset="2"/>
              <a:buChar char="Ø"/>
              <a:defRPr/>
            </a:pPr>
            <a:r>
              <a:rPr lang="de-DE" dirty="0" err="1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Purpose</a:t>
            </a:r>
            <a:r>
              <a:rPr lang="de-DE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: </a:t>
            </a:r>
            <a:r>
              <a:rPr lang="de-DE" sz="2200" dirty="0" err="1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Comprehensive</a:t>
            </a:r>
            <a:r>
              <a:rPr lang="de-DE" sz="22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observational</a:t>
            </a:r>
            <a:r>
              <a:rPr lang="de-DE" sz="22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 </a:t>
            </a:r>
            <a:r>
              <a:rPr lang="en-US" sz="22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“</a:t>
            </a:r>
            <a:r>
              <a:rPr lang="de-DE" sz="2200" dirty="0" err="1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snapshot</a:t>
            </a:r>
            <a:r>
              <a:rPr lang="en-US" sz="22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”</a:t>
            </a:r>
            <a:r>
              <a:rPr lang="de-DE" sz="22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for</a:t>
            </a:r>
            <a:endParaRPr lang="de-DE" sz="2200" dirty="0" smtClean="0">
              <a:solidFill>
                <a:schemeClr val="tx2">
                  <a:lumMod val="85000"/>
                  <a:lumOff val="15000"/>
                </a:schemeClr>
              </a:solidFill>
              <a:latin typeface="Arial" charset="0"/>
            </a:endParaRPr>
          </a:p>
          <a:p>
            <a:pPr lvl="1">
              <a:buClr>
                <a:schemeClr val="bg2">
                  <a:lumMod val="75000"/>
                </a:schemeClr>
              </a:buClr>
              <a:buFont typeface="Arial"/>
              <a:buChar char="•"/>
              <a:defRPr/>
            </a:pPr>
            <a:r>
              <a:rPr lang="de-DE" sz="2200" dirty="0" err="1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Improved</a:t>
            </a:r>
            <a:r>
              <a:rPr lang="de-DE" sz="22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initial</a:t>
            </a:r>
            <a:r>
              <a:rPr lang="de-DE" sz="22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conditions</a:t>
            </a:r>
            <a:endParaRPr lang="de-DE" sz="2200" dirty="0" smtClean="0">
              <a:solidFill>
                <a:schemeClr val="tx2">
                  <a:lumMod val="85000"/>
                  <a:lumOff val="15000"/>
                </a:schemeClr>
              </a:solidFill>
              <a:latin typeface="Arial" charset="0"/>
            </a:endParaRPr>
          </a:p>
          <a:p>
            <a:pPr lvl="1">
              <a:buClr>
                <a:schemeClr val="bg2">
                  <a:lumMod val="75000"/>
                </a:schemeClr>
              </a:buClr>
              <a:buFont typeface="Arial"/>
              <a:buChar char="•"/>
              <a:defRPr/>
            </a:pPr>
            <a:r>
              <a:rPr lang="de-DE" sz="22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Model </a:t>
            </a:r>
            <a:r>
              <a:rPr lang="de-DE" sz="2200" dirty="0" err="1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development</a:t>
            </a:r>
            <a:endParaRPr lang="de-DE" sz="2200" dirty="0" smtClean="0">
              <a:solidFill>
                <a:schemeClr val="tx2">
                  <a:lumMod val="85000"/>
                  <a:lumOff val="15000"/>
                </a:schemeClr>
              </a:solidFill>
              <a:latin typeface="Arial" charset="0"/>
            </a:endParaRPr>
          </a:p>
          <a:p>
            <a:pPr lvl="1">
              <a:buClr>
                <a:schemeClr val="bg2">
                  <a:lumMod val="75000"/>
                </a:schemeClr>
              </a:buClr>
              <a:buFont typeface="Arial"/>
              <a:buChar char="•"/>
              <a:defRPr/>
            </a:pPr>
            <a:r>
              <a:rPr lang="de-DE" sz="22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Forecast </a:t>
            </a:r>
            <a:r>
              <a:rPr lang="de-DE" sz="2200" dirty="0" err="1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verification</a:t>
            </a:r>
            <a:endParaRPr lang="de-DE" sz="2200" dirty="0" smtClean="0">
              <a:solidFill>
                <a:schemeClr val="tx2">
                  <a:lumMod val="85000"/>
                  <a:lumOff val="15000"/>
                </a:schemeClr>
              </a:solidFill>
              <a:latin typeface="Arial" charset="0"/>
            </a:endParaRPr>
          </a:p>
          <a:p>
            <a:pPr>
              <a:buClr>
                <a:schemeClr val="bg2">
                  <a:lumMod val="75000"/>
                </a:schemeClr>
              </a:buClr>
              <a:buSzPct val="90000"/>
              <a:buFont typeface="Wingdings" charset="2"/>
              <a:buChar char="Ø"/>
              <a:defRPr/>
            </a:pPr>
            <a:r>
              <a:rPr lang="de-DE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Selected Elements</a:t>
            </a:r>
          </a:p>
          <a:p>
            <a:pPr lvl="1">
              <a:buClr>
                <a:schemeClr val="bg2">
                  <a:lumMod val="75000"/>
                </a:schemeClr>
              </a:buClr>
              <a:buFont typeface="Arial"/>
              <a:buChar char="•"/>
              <a:defRPr/>
            </a:pPr>
            <a:r>
              <a:rPr lang="de-DE" sz="22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Mobile </a:t>
            </a:r>
            <a:r>
              <a:rPr lang="de-DE" sz="2200" dirty="0" err="1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systems</a:t>
            </a:r>
            <a:r>
              <a:rPr lang="de-DE" sz="22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 (</a:t>
            </a:r>
            <a:r>
              <a:rPr lang="de-DE" sz="2200" dirty="0" err="1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buoys</a:t>
            </a:r>
            <a:r>
              <a:rPr lang="de-DE" sz="22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, </a:t>
            </a:r>
            <a:r>
              <a:rPr lang="de-DE" sz="2200" dirty="0" err="1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ships</a:t>
            </a:r>
            <a:r>
              <a:rPr lang="de-DE" sz="22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 etc.)</a:t>
            </a:r>
          </a:p>
          <a:p>
            <a:pPr lvl="1">
              <a:buClr>
                <a:schemeClr val="bg2">
                  <a:lumMod val="75000"/>
                </a:schemeClr>
              </a:buClr>
              <a:buFont typeface="Arial"/>
              <a:buChar char="•"/>
              <a:defRPr/>
            </a:pPr>
            <a:r>
              <a:rPr lang="de-DE" sz="22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Extra </a:t>
            </a:r>
            <a:r>
              <a:rPr lang="de-DE" sz="2200" dirty="0" err="1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observations</a:t>
            </a:r>
            <a:r>
              <a:rPr lang="de-DE" sz="22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from</a:t>
            </a:r>
            <a:r>
              <a:rPr lang="de-DE" sz="22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existing</a:t>
            </a:r>
            <a:r>
              <a:rPr lang="de-DE" sz="22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sites</a:t>
            </a:r>
            <a:endParaRPr lang="de-DE" sz="2200" dirty="0" smtClean="0">
              <a:solidFill>
                <a:schemeClr val="tx2">
                  <a:lumMod val="85000"/>
                  <a:lumOff val="15000"/>
                </a:schemeClr>
              </a:solidFill>
              <a:latin typeface="Arial" charset="0"/>
            </a:endParaRPr>
          </a:p>
          <a:p>
            <a:pPr lvl="1">
              <a:buClr>
                <a:schemeClr val="bg2">
                  <a:lumMod val="75000"/>
                </a:schemeClr>
              </a:buClr>
              <a:buFont typeface="Arial"/>
              <a:buChar char="•"/>
              <a:defRPr/>
            </a:pPr>
            <a:r>
              <a:rPr lang="de-DE" sz="22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Supersites </a:t>
            </a:r>
            <a:r>
              <a:rPr lang="de-DE" sz="22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de-DE" sz="22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 e.g., SIOS </a:t>
            </a:r>
            <a:r>
              <a:rPr lang="de-DE" sz="2200" dirty="0" err="1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and</a:t>
            </a:r>
            <a:r>
              <a:rPr lang="de-DE" sz="22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 IAOOS</a:t>
            </a:r>
          </a:p>
          <a:p>
            <a:pPr lvl="1">
              <a:buClr>
                <a:schemeClr val="bg2">
                  <a:lumMod val="75000"/>
                </a:schemeClr>
              </a:buClr>
              <a:buFont typeface="Arial"/>
              <a:buChar char="•"/>
              <a:defRPr/>
            </a:pPr>
            <a:r>
              <a:rPr lang="de-DE" sz="2200" dirty="0" err="1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Satellite</a:t>
            </a:r>
            <a:r>
              <a:rPr lang="de-DE" sz="22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snapshots</a:t>
            </a:r>
            <a:endParaRPr lang="de-DE" sz="2200" dirty="0" smtClean="0">
              <a:solidFill>
                <a:schemeClr val="tx2">
                  <a:lumMod val="85000"/>
                  <a:lumOff val="15000"/>
                </a:schemeClr>
              </a:solidFill>
              <a:latin typeface="Arial" charset="0"/>
            </a:endParaRPr>
          </a:p>
          <a:p>
            <a:pPr lvl="1">
              <a:buClr>
                <a:schemeClr val="bg2">
                  <a:lumMod val="75000"/>
                </a:schemeClr>
              </a:buClr>
              <a:buFont typeface="Arial"/>
              <a:buChar char="•"/>
              <a:defRPr/>
            </a:pPr>
            <a:r>
              <a:rPr lang="de-DE" sz="22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Special </a:t>
            </a:r>
            <a:r>
              <a:rPr lang="de-DE" sz="2200" dirty="0" err="1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campaigns</a:t>
            </a:r>
            <a:r>
              <a:rPr lang="de-DE" sz="22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 (</a:t>
            </a:r>
            <a:r>
              <a:rPr lang="de-DE" sz="2200" dirty="0" err="1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aircraft</a:t>
            </a:r>
            <a:r>
              <a:rPr lang="de-DE" sz="22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 etc.)</a:t>
            </a:r>
          </a:p>
          <a:p>
            <a:pPr lvl="1">
              <a:buClr>
                <a:schemeClr val="bg2">
                  <a:lumMod val="75000"/>
                </a:schemeClr>
              </a:buClr>
              <a:buFont typeface="Arial"/>
              <a:buChar char="•"/>
              <a:defRPr/>
            </a:pPr>
            <a:r>
              <a:rPr lang="de-DE" sz="22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User relevant </a:t>
            </a:r>
            <a:r>
              <a:rPr lang="de-DE" sz="2200" dirty="0" err="1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data</a:t>
            </a:r>
            <a:r>
              <a:rPr lang="de-DE" sz="22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 </a:t>
            </a:r>
            <a:r>
              <a:rPr lang="de-DE" sz="22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de-DE" sz="2200" dirty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  <a:sym typeface="Wingdings"/>
              </a:rPr>
              <a:t> </a:t>
            </a:r>
            <a:r>
              <a:rPr lang="de-DE" sz="2200" dirty="0" err="1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  <a:sym typeface="Wingdings"/>
              </a:rPr>
              <a:t>verification</a:t>
            </a:r>
            <a:endParaRPr lang="de-DE" sz="2200" dirty="0" smtClean="0">
              <a:solidFill>
                <a:schemeClr val="tx2">
                  <a:lumMod val="85000"/>
                  <a:lumOff val="15000"/>
                </a:schemeClr>
              </a:solidFill>
              <a:latin typeface="Arial" charset="0"/>
            </a:endParaRPr>
          </a:p>
          <a:p>
            <a:pPr lvl="1">
              <a:buClr>
                <a:schemeClr val="bg2">
                  <a:lumMod val="75000"/>
                </a:schemeClr>
              </a:buClr>
              <a:buFont typeface="Arial"/>
              <a:buChar char="•"/>
              <a:defRPr/>
            </a:pPr>
            <a:r>
              <a:rPr lang="de-DE" sz="22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Data </a:t>
            </a:r>
            <a:r>
              <a:rPr lang="de-DE" sz="2200" dirty="0" err="1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availability</a:t>
            </a:r>
            <a:r>
              <a:rPr lang="de-DE" sz="22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 (GTS, </a:t>
            </a:r>
            <a:r>
              <a:rPr lang="de-DE" sz="2200" dirty="0" err="1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data</a:t>
            </a:r>
            <a:r>
              <a:rPr lang="de-DE" sz="22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sharing</a:t>
            </a:r>
            <a:r>
              <a:rPr lang="de-DE" sz="22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)</a:t>
            </a:r>
          </a:p>
        </p:txBody>
      </p:sp>
      <p:sp>
        <p:nvSpPr>
          <p:cNvPr id="2" name="AutoShape 2" descr="data:image/jpeg;base64,/9j/4AAQSkZJRgABAQAAAQABAAD/2wCEAAkGBwgHBgkIBwgKCgkLDRYPDQwMDRsUFRAWIB0iIiAdHx8kKDQsJCYxJx8fLT0tMTU3Ojo6Iys/RD84QzQ5OjcBCgoKDQwNGg8PGjclHyU3Nzc3Nzc3Nzc3Nzc3Nzc3Nzc3Nzc3Nzc3Nzc3Nzc3Nzc3Nzc3Nzc3Nzc3Nzc3Nzc3N//AABEIAOcAVAMBIgACEQEDEQH/xAAbAAABBQEBAAAAAAAAAAAAAAAAAQMEBQYCB//EAEQQAAEDAgQCBQYMBAUFAAAAAAEAAgMEEQUSITETQQYUIlFhcYGRocHRIzI0QlJTVGJykpOxBzPh8BYkQ3PxFYKistL/xAAZAQEAAwEBAAAAAAAAAAAAAAAAAgMEAQX/xAAmEQACAgEEAQMFAQAAAAAAAAAAAQIRAwQSITETIkFhMlFxofAU/9oADAMBAAIRAxEAPwD3DksTjMU7sRnMD2N7ZvnaSD6wttyWbr4r1kxtu8q7A6kV5FaM+YK0ttx4QbbiM76fe8qV9PVkDJOwHndl7+vRW/C8EkkbmscQwucBcNva/gtW4p2lUyGoaHmWRjxbQNaW8vKuoSyYfBvuW6OAN8p7j4qbHndGTLC+I6jtEHz6KbVRC9x9MjbwCg8tSSJbLRVcI95Rwj3lTnNaz45a3ymyBGHC4sR4KzeR2kHhHvKOEe8qfwvBHC8E3jaTMEblpX3+sP7BCfwxloHfj9gQsk36mXJcEsYRSNNxxx3WqZNP/JVNZhVM6pmdllu46kTPF7ad/ctIVSVkjhUTAONwTYW09NlCDpk5KyC3C6dpu0TA3v8AKJN/T6k3UUdDAM8olYCfmyyAE+QFP0tRVSStbVRNhjN8zmyhxB5aZE/VPgY+nLZZX9s3bsNjvtop+QjtGIYY+HH1dzi2wsHOLrg+XXmos9a448zC4mhsfDdMXW7VxpbXS1lMr2Plj4YheWEeBt61GdhrIaxlTDHI6drS24+j3KmWZKXRbHG9vZIfQwSWEkLH25uF04yBsbAxjA1o2AFgEsr3Mibo9jza5tmt36XXE7aKRzXONY5zdi3MP2AVvkKto5w0cLwTVLLR05ELHVILruAeHOJtYHe57vSpJqKIvbG/jZ3AkAlwvbyALvkObSVQttEdPnITAmY3SAyBni4nXzpFW5ckki5VDiAfx5uHbP8ANzbXsr9NPp4XuLnxMcTuSEhLayGXHvVWZeHr3EvUdXEfcwknbx8VIMMz54Mkbzq6xItfTxVxBUUpmdHFC9jm3ueA4DQ23sh8zH1tMwZ83aOrHAWt37Kfl+yK1pl7tkAQ1ELDmidksfHKieXJIAG3Lmm1/Nr6wrsi4sdlSYBh8dJWYs4RtGaq+Ds22VnDZ2R4XufL6BBu3dFyjtjtTGDmJuTc96TXcq7looZDfLlP3UQ0cMRuG5nDYu1VvlVdGb/NJvmRS8CZ80ZEbyMjrXHi1cyRvZMzM1zey7cEdyunzxNromOfZ+VzQCDqdD7E5JrVRH7rx+yj5fgm9MvuykaLjdC0GUdw9CFFz+CxYklVnSEIUC0SwUOsMzaiF8VM+bKTq2QNy3FtQd1JnbI6J4hcGSFpDXOFwDyNuah8LE7OtVUgNjlvTu35fPQEmOSZ0bXOhDHEXLXPF2nu0TWHl5fUulYGOMuwN+Q5rqJtWMxmkgfro1sZb67lNUdbG8z8W0LmSlpbI9t9h3FAT0JnrVP9fF+cI61T/XxfnCAV3ymMcsjv3akk+Uxfhd7E2KiF9bE1krHOLH6NN+bU5J8pi/C72IB5CEIASE2FzsEqEBBOL4cACayHUX+Mnm1tK5+QTMzWva/JO8OPbK3u2ShrQbgAFAMTVsETTaRr3WJDGOBcQLXsL+ITeFytngdKxhY2R5cA4AHXvTHSWeSmwOtnhID44i4ZttFE6FVUlZgEU8waHl722aDYAOsPUFU1LyJ+1HeKL9CEK04CZef81F+F3sTxUGene6siIqZ23DjZuW3LTUICchCEAJDslUeoqOC63BmkuP8ATZdAMA4mCLx0jhz7bhr6DzslJxIO7LaQtB+k4XF/J3IFfuOq1QsL/wAo6rqOtD5Azq9SLgm7oiB6UBW9Kusf4br3PEYAp3Z2tuSe6xNrehMfw8N+i8GlvhJf/cqV0pfJJ0exCOGlqJZH078rI4y4k2vayY6BRzQ9GoGVEMkEmeQmOVha5t3E6goDRIQhACZk+Uxfhd7E8mZPlMX4XexAPIQhACSyVCASyLJUIBLJqn+NN/uH9gnk1BvL/uH9ggHUIQgBMyfKYvwu9ieTMnymL8LvYgHkIQgBCEIDiWRsUbnvcGtaC5xPIBRjidECR1uHQAntjQaa+sKWRcW5LnhMHzW+hANMraV4JZUxEA2JDwmqOsglEropDIziaOY0uB0GxGh3UsNDfigAeAULC/5ld2sx606+gHJvcgJXWI+6T9N3uR1iPuk/Td7k6hANdYj7pP03e5NOlz1cORj7ZXXcWEAbd/nUpCAEIQgBCE1PM2Ft3+YcygHLhN9Yg+uj/OFncVxeFz5IaibhMZYOjyk3uL6m2undooHWsPzObxhdouew7Tbw+8EBsesQfXR/nCzPRXo8zAZcSkdijJeu1UlRaOzMuZ7nWNyb2zWuobqzDWmzp2gi9+ydLeZSqaGGpj4kBD2Xte1tUBoHNgdKyQ1j7t5CawOvMc1I6xB9dH+YLOdSH0QjqQ+iEBpWTRSEiORjiN8rr2XazDKV0bw+Mlr27OB2VvSVzrBtSLH6Y2Pl7kBYISAiyEAHZZSqlxQVU4FNXvHEdlcxjCC3MbW02tZaxCAx/WMW+yYj+mz3I6xiv2TEf02e5bBJogMh1jFvsuJfps9yTj4r9jxH9NnuWwuO9LogMdx8V+x4j+mz3I4+K/Y8R/TZ7lsUIDHcfFfseI/ps9yR1RiwGlFiR8jGe5bJFkBlaKXGXxuPBq4QHWDZGsvsNrDZItVYIQAUl0rtlS9JcehwOlDnN4lRJcQw3+OfcgJ+IYlS4dEJayURtJsBuXeQDUrLVfTWR0jm0NIMmhbJKd/MPesPWVlbVVE8+IulkqXjKxrnmzBroGptsvDlZapZNLcl0fHDcp00A/4VKnOcvSuCOWUYQbb5NNN0sxcMzyVLI2NI1bENPLdH+OsShkYGthqtLlvDykjv0VK7K4ZXWN9wU7DTxki1mub8XydyuzYMqdxfBh02ug1U+za4P02oqxtq6N1FJ985mfm94C1AdcXXktVHGaeUEBnZsXW9HrT3RbpRPg0zYKwyyYa4aXuTF4t8N9PR458Wa+JHpUmrR6rddJqKRsrGvjcHNcA5pHMFOrQRBCEIDiaRsUbpJHBrGi7ieQXlOK4r/wBQq5q05nuvaNpbYtj5D++9b7phOYsDmYLgzER3HIHf1AjzrzcRRU85DnnVtttj4eZUZbk9qDkox3ETE3SVFISxjsl9bb2WfYQ12X/TzA2IHJaV7jbLcBodsBuqGujyVDw0NyuPff8Av/hejp+IKNHlS9Um7v5/v0Psq28QfCk5YxexNgbeG99j5fKrihqWytDmHN4ErN2jh/mOebt7IYLG/LfxSvnNOGtilAlJIfldqy1tx/ey0VaM88PNL2NkSx4Je23LL9JQG0ZfO91U0GNusbGcx4qPg80z6fiSXebktGmoCsqt0radrmBrQD2j4LxtbBY5Kuz09DObTT6Nd0HxYTOlw58tzG3PE3ubfUekj0rYLxzAq1tJ0kop4nBzTMGG3MO7PtXsQ2XcMm48myapioQhXETMdPXPbhMTg4Bonbc227Lv6LBOLpHNaSA2xJIGp5r0Ppw2I9HpXSuDcsjC250JuND5iV5tiM8DIPgcrs125gfi9/n8FVKK3cfUU5HLp/Sct+EaH5mtu757rad5udtd1FlaJmNlD4XZXXAEgd+2tv6Kb0coZ67EYIXx5xI672G4sy/aJI/fyLdTYDhGIRSNFG2kqGu+F4IDHtIvY7WIN9+YPgtck8TXJlxR8sW0vwePVszYZQRlmeQRzs3Q284vey5w+HPJkc3M+Q/G5t11I9at8awybrZiYWnJK9ht82x+Mba7LrDaF1NAXvFnSXa3TYb+nZa4SUlZnyS8cWvcsYy0tEbQ1jQLDJe+yl34lJIx7iC4FugJ35qHFlAfnPayEtv3qZDNxLDU2F/IFi12JSjuXaOaHNKM6b4YzSYUYaiJzJMzhIC0kc7r2Ft7a2v4LzbA6dlXilLFY5DIHk33A19ll6UNli0102e03YqEIWk4Q8UoKfE6R1NVNLo3G5ANivLMZ6PuwrF+rMgfIH36q1hLi9vd5Rz/AKr152yoMScTjVm0ss1XHAHUr2izWBxIfd2w2F/AC2pUoycHaKsuFZVTZE6I4DLhDJKmuINTUNALGnsxgfN8Tc7+C46U4rh2GFnFbmrSx3V8rbkEcr91+/RVmNdJcbwyY01ZSQwGVto5O08E+BtYnw0WUxWpqK+ofUzNbxctnFhPLwJOXTuVixSlyyiepxYVsj2R6nEKeoP+ZlY+biF73Pje4EnexaeWvgu2PirIBmaHAHs3Hl9hVLUXMoYxou5TKd1RDASW2B7LAdbHvWhQjC5tnnyUpxUY9ssYIWRm7MzdLG7iQPSrKljDQSR5CmKeANiYSASd3Odv7lqOjvR2WpAmxKEsptxE7eTyju/dYM2o88NsFRs0+ilhypzdll0Kw6SnhkrJ8t5tIbbhl76+XRalNtAAAGw2Ti5GKiqR6L5BCEKRwQi6SyEIBmqo4KuEw1MTJYz814uFla/oFTSSyS0dUYAbZWOYXhveL3uQdN72QhLIyhGXaM7L/DbFjUcWOsoztb4wI9Ssov4f1UxjFTXwxsbYnhsLj5NbeKEKyWWUo7X0VLTY4yUkuUX0PRqiwunzRMdPPnZaSSxIGYX0Om3hdTA+tDRcy3PO8dxt4IQq0klwaK4FZJWnQmUf90f/AMrqOarY85w9wDdi5uungPahCHCS2qdYZ6eTNzsW2/dIhCA//9k="/>
          <p:cNvSpPr>
            <a:spLocks noChangeAspect="1" noChangeArrowheads="1"/>
          </p:cNvSpPr>
          <p:nvPr/>
        </p:nvSpPr>
        <p:spPr bwMode="auto">
          <a:xfrm>
            <a:off x="155575" y="-2247900"/>
            <a:ext cx="1704975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" name="AutoShape 4" descr="data:image/jpeg;base64,/9j/4AAQSkZJRgABAQAAAQABAAD/2wCEAAkGBwgHBgkIBwgKCgkLDRYPDQwMDRsUFRAWIB0iIiAdHx8kKDQsJCYxJx8fLT0tMTU3Ojo6Iys/RD84QzQ5OjcBCgoKDQwNGg8PGjclHyU3Nzc3Nzc3Nzc3Nzc3Nzc3Nzc3Nzc3Nzc3Nzc3Nzc3Nzc3Nzc3Nzc3Nzc3Nzc3Nzc3N//AABEIAOcAVAMBIgACEQEDEQH/xAAbAAABBQEBAAAAAAAAAAAAAAAAAQMEBQYCB//EAEQQAAEDAgQCBQYMBAUFAAAAAAEAAgMEEQUSITETQQYUIlFhcYGRocHRIzI0QlJTVGJykpOxBzPh8BYkQ3PxFYKistL/xAAZAQEAAwEBAAAAAAAAAAAAAAAAAgMEAQX/xAAmEQACAgEEAQMFAQAAAAAAAAAAAQIRAwQSITETIkFhMlFxofAU/9oADAMBAAIRAxEAPwD3DksTjMU7sRnMD2N7ZvnaSD6wttyWbr4r1kxtu8q7A6kV5FaM+YK0ttx4QbbiM76fe8qV9PVkDJOwHndl7+vRW/C8EkkbmscQwucBcNva/gtW4p2lUyGoaHmWRjxbQNaW8vKuoSyYfBvuW6OAN8p7j4qbHndGTLC+I6jtEHz6KbVRC9x9MjbwCg8tSSJbLRVcI95Rwj3lTnNaz45a3ymyBGHC4sR4KzeR2kHhHvKOEe8qfwvBHC8E3jaTMEblpX3+sP7BCfwxloHfj9gQsk36mXJcEsYRSNNxxx3WqZNP/JVNZhVM6pmdllu46kTPF7ad/ctIVSVkjhUTAONwTYW09NlCDpk5KyC3C6dpu0TA3v8AKJN/T6k3UUdDAM8olYCfmyyAE+QFP0tRVSStbVRNhjN8zmyhxB5aZE/VPgY+nLZZX9s3bsNjvtop+QjtGIYY+HH1dzi2wsHOLrg+XXmos9a448zC4mhsfDdMXW7VxpbXS1lMr2Plj4YheWEeBt61GdhrIaxlTDHI6drS24+j3KmWZKXRbHG9vZIfQwSWEkLH25uF04yBsbAxjA1o2AFgEsr3Mibo9jza5tmt36XXE7aKRzXONY5zdi3MP2AVvkKto5w0cLwTVLLR05ELHVILruAeHOJtYHe57vSpJqKIvbG/jZ3AkAlwvbyALvkObSVQttEdPnITAmY3SAyBni4nXzpFW5ckki5VDiAfx5uHbP8ANzbXsr9NPp4XuLnxMcTuSEhLayGXHvVWZeHr3EvUdXEfcwknbx8VIMMz54Mkbzq6xItfTxVxBUUpmdHFC9jm3ueA4DQ23sh8zH1tMwZ83aOrHAWt37Kfl+yK1pl7tkAQ1ELDmidksfHKieXJIAG3Lmm1/Nr6wrsi4sdlSYBh8dJWYs4RtGaq+Ds22VnDZ2R4XufL6BBu3dFyjtjtTGDmJuTc96TXcq7looZDfLlP3UQ0cMRuG5nDYu1VvlVdGb/NJvmRS8CZ80ZEbyMjrXHi1cyRvZMzM1zey7cEdyunzxNromOfZ+VzQCDqdD7E5JrVRH7rx+yj5fgm9MvuykaLjdC0GUdw9CFFz+CxYklVnSEIUC0SwUOsMzaiF8VM+bKTq2QNy3FtQd1JnbI6J4hcGSFpDXOFwDyNuah8LE7OtVUgNjlvTu35fPQEmOSZ0bXOhDHEXLXPF2nu0TWHl5fUulYGOMuwN+Q5rqJtWMxmkgfro1sZb67lNUdbG8z8W0LmSlpbI9t9h3FAT0JnrVP9fF+cI61T/XxfnCAV3ymMcsjv3akk+Uxfhd7E2KiF9bE1krHOLH6NN+bU5J8pi/C72IB5CEIASE2FzsEqEBBOL4cACayHUX+Mnm1tK5+QTMzWva/JO8OPbK3u2ShrQbgAFAMTVsETTaRr3WJDGOBcQLXsL+ITeFytngdKxhY2R5cA4AHXvTHSWeSmwOtnhID44i4ZttFE6FVUlZgEU8waHl722aDYAOsPUFU1LyJ+1HeKL9CEK04CZef81F+F3sTxUGene6siIqZ23DjZuW3LTUICchCEAJDslUeoqOC63BmkuP8ATZdAMA4mCLx0jhz7bhr6DzslJxIO7LaQtB+k4XF/J3IFfuOq1QsL/wAo6rqOtD5Azq9SLgm7oiB6UBW9Kusf4br3PEYAp3Z2tuSe6xNrehMfw8N+i8GlvhJf/cqV0pfJJ0exCOGlqJZH078rI4y4k2vayY6BRzQ9GoGVEMkEmeQmOVha5t3E6goDRIQhACZk+Uxfhd7E8mZPlMX4XexAPIQhACSyVCASyLJUIBLJqn+NN/uH9gnk1BvL/uH9ggHUIQgBMyfKYvwu9ieTMnymL8LvYgHkIQgBCEIDiWRsUbnvcGtaC5xPIBRjidECR1uHQAntjQaa+sKWRcW5LnhMHzW+hANMraV4JZUxEA2JDwmqOsglEropDIziaOY0uB0GxGh3UsNDfigAeAULC/5ld2sx606+gHJvcgJXWI+6T9N3uR1iPuk/Td7k6hANdYj7pP03e5NOlz1cORj7ZXXcWEAbd/nUpCAEIQgBCE1PM2Ft3+YcygHLhN9Yg+uj/OFncVxeFz5IaibhMZYOjyk3uL6m2undooHWsPzObxhdouew7Tbw+8EBsesQfXR/nCzPRXo8zAZcSkdijJeu1UlRaOzMuZ7nWNyb2zWuobqzDWmzp2gi9+ydLeZSqaGGpj4kBD2Xte1tUBoHNgdKyQ1j7t5CawOvMc1I6xB9dH+YLOdSH0QjqQ+iEBpWTRSEiORjiN8rr2XazDKV0bw+Mlr27OB2VvSVzrBtSLH6Y2Pl7kBYISAiyEAHZZSqlxQVU4FNXvHEdlcxjCC3MbW02tZaxCAx/WMW+yYj+mz3I6xiv2TEf02e5bBJogMh1jFvsuJfps9yTj4r9jxH9NnuWwuO9LogMdx8V+x4j+mz3I4+K/Y8R/TZ7lsUIDHcfFfseI/ps9yR1RiwGlFiR8jGe5bJFkBlaKXGXxuPBq4QHWDZGsvsNrDZItVYIQAUl0rtlS9JcehwOlDnN4lRJcQw3+OfcgJ+IYlS4dEJayURtJsBuXeQDUrLVfTWR0jm0NIMmhbJKd/MPesPWVlbVVE8+IulkqXjKxrnmzBroGptsvDlZapZNLcl0fHDcp00A/4VKnOcvSuCOWUYQbb5NNN0sxcMzyVLI2NI1bENPLdH+OsShkYGthqtLlvDykjv0VK7K4ZXWN9wU7DTxki1mub8XydyuzYMqdxfBh02ug1U+za4P02oqxtq6N1FJ985mfm94C1AdcXXktVHGaeUEBnZsXW9HrT3RbpRPg0zYKwyyYa4aXuTF4t8N9PR458Wa+JHpUmrR6rddJqKRsrGvjcHNcA5pHMFOrQRBCEIDiaRsUbpJHBrGi7ieQXlOK4r/wBQq5q05nuvaNpbYtj5D++9b7phOYsDmYLgzER3HIHf1AjzrzcRRU85DnnVtttj4eZUZbk9qDkox3ETE3SVFISxjsl9bb2WfYQ12X/TzA2IHJaV7jbLcBodsBuqGujyVDw0NyuPff8Av/hejp+IKNHlS9Um7v5/v0Psq28QfCk5YxexNgbeG99j5fKrihqWytDmHN4ErN2jh/mOebt7IYLG/LfxSvnNOGtilAlJIfldqy1tx/ey0VaM88PNL2NkSx4Je23LL9JQG0ZfO91U0GNusbGcx4qPg80z6fiSXebktGmoCsqt0radrmBrQD2j4LxtbBY5Kuz09DObTT6Nd0HxYTOlw58tzG3PE3ubfUekj0rYLxzAq1tJ0kop4nBzTMGG3MO7PtXsQ2XcMm48myapioQhXETMdPXPbhMTg4Bonbc227Lv6LBOLpHNaSA2xJIGp5r0Ppw2I9HpXSuDcsjC250JuND5iV5tiM8DIPgcrs125gfi9/n8FVKK3cfUU5HLp/Sct+EaH5mtu757rad5udtd1FlaJmNlD4XZXXAEgd+2tv6Kb0coZ67EYIXx5xI672G4sy/aJI/fyLdTYDhGIRSNFG2kqGu+F4IDHtIvY7WIN9+YPgtck8TXJlxR8sW0vwePVszYZQRlmeQRzs3Q284vey5w+HPJkc3M+Q/G5t11I9at8awybrZiYWnJK9ht82x+Mba7LrDaF1NAXvFnSXa3TYb+nZa4SUlZnyS8cWvcsYy0tEbQ1jQLDJe+yl34lJIx7iC4FugJ35qHFlAfnPayEtv3qZDNxLDU2F/IFi12JSjuXaOaHNKM6b4YzSYUYaiJzJMzhIC0kc7r2Ft7a2v4LzbA6dlXilLFY5DIHk33A19ll6UNli0102e03YqEIWk4Q8UoKfE6R1NVNLo3G5ANivLMZ6PuwrF+rMgfIH36q1hLi9vd5Rz/AKr152yoMScTjVm0ss1XHAHUr2izWBxIfd2w2F/AC2pUoycHaKsuFZVTZE6I4DLhDJKmuINTUNALGnsxgfN8Tc7+C46U4rh2GFnFbmrSx3V8rbkEcr91+/RVmNdJcbwyY01ZSQwGVto5O08E+BtYnw0WUxWpqK+ofUzNbxctnFhPLwJOXTuVixSlyyiepxYVsj2R6nEKeoP+ZlY+biF73Pje4EnexaeWvgu2PirIBmaHAHs3Hl9hVLUXMoYxou5TKd1RDASW2B7LAdbHvWhQjC5tnnyUpxUY9ssYIWRm7MzdLG7iQPSrKljDQSR5CmKeANiYSASd3Odv7lqOjvR2WpAmxKEsptxE7eTyju/dYM2o88NsFRs0+ilhypzdll0Kw6SnhkrJ8t5tIbbhl76+XRalNtAAAGw2Ti5GKiqR6L5BCEKRwQi6SyEIBmqo4KuEw1MTJYz814uFla/oFTSSyS0dUYAbZWOYXhveL3uQdN72QhLIyhGXaM7L/DbFjUcWOsoztb4wI9Ssov4f1UxjFTXwxsbYnhsLj5NbeKEKyWWUo7X0VLTY4yUkuUX0PRqiwunzRMdPPnZaSSxIGYX0Om3hdTA+tDRcy3PO8dxt4IQq0klwaK4FZJWnQmUf90f/AMrqOarY85w9wDdi5uungPahCHCS2qdYZ6eTNzsW2/dIhCA//9k="/>
          <p:cNvSpPr>
            <a:spLocks noChangeAspect="1" noChangeArrowheads="1"/>
          </p:cNvSpPr>
          <p:nvPr/>
        </p:nvSpPr>
        <p:spPr bwMode="auto">
          <a:xfrm>
            <a:off x="307975" y="-2095500"/>
            <a:ext cx="1704975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" name="AutoShape 6" descr="data:image/jpeg;base64,/9j/4AAQSkZJRgABAQAAAQABAAD/2wCEAAkGBwgHBgkIBwgKCgkLDRYPDQwMDRsUFRAWIB0iIiAdHx8kKDQsJCYxJx8fLT0tMTU3Ojo6Iys/RD84QzQ5OjcBCgoKDQwNGg8PGjclHyU3Nzc3Nzc3Nzc3Nzc3Nzc3Nzc3Nzc3Nzc3Nzc3Nzc3Nzc3Nzc3Nzc3Nzc3Nzc3Nzc3N//AABEIAOcAVAMBIgACEQEDEQH/xAAbAAABBQEBAAAAAAAAAAAAAAAAAQMEBQYCB//EAEQQAAEDAgQCBQYMBAUFAAAAAAEAAgMEEQUSITETQQYUIlFhcYGRocHRIzI0QlJTVGJykpOxBzPh8BYkQ3PxFYKistL/xAAZAQEAAwEBAAAAAAAAAAAAAAAAAgMEAQX/xAAmEQACAgEEAQMFAQAAAAAAAAAAAQIRAwQSITETIkFhMlFxofAU/9oADAMBAAIRAxEAPwD3DksTjMU7sRnMD2N7ZvnaSD6wttyWbr4r1kxtu8q7A6kV5FaM+YK0ttx4QbbiM76fe8qV9PVkDJOwHndl7+vRW/C8EkkbmscQwucBcNva/gtW4p2lUyGoaHmWRjxbQNaW8vKuoSyYfBvuW6OAN8p7j4qbHndGTLC+I6jtEHz6KbVRC9x9MjbwCg8tSSJbLRVcI95Rwj3lTnNaz45a3ymyBGHC4sR4KzeR2kHhHvKOEe8qfwvBHC8E3jaTMEblpX3+sP7BCfwxloHfj9gQsk36mXJcEsYRSNNxxx3WqZNP/JVNZhVM6pmdllu46kTPF7ad/ctIVSVkjhUTAONwTYW09NlCDpk5KyC3C6dpu0TA3v8AKJN/T6k3UUdDAM8olYCfmyyAE+QFP0tRVSStbVRNhjN8zmyhxB5aZE/VPgY+nLZZX9s3bsNjvtop+QjtGIYY+HH1dzi2wsHOLrg+XXmos9a448zC4mhsfDdMXW7VxpbXS1lMr2Plj4YheWEeBt61GdhrIaxlTDHI6drS24+j3KmWZKXRbHG9vZIfQwSWEkLH25uF04yBsbAxjA1o2AFgEsr3Mibo9jza5tmt36XXE7aKRzXONY5zdi3MP2AVvkKto5w0cLwTVLLR05ELHVILruAeHOJtYHe57vSpJqKIvbG/jZ3AkAlwvbyALvkObSVQttEdPnITAmY3SAyBni4nXzpFW5ckki5VDiAfx5uHbP8ANzbXsr9NPp4XuLnxMcTuSEhLayGXHvVWZeHr3EvUdXEfcwknbx8VIMMz54Mkbzq6xItfTxVxBUUpmdHFC9jm3ueA4DQ23sh8zH1tMwZ83aOrHAWt37Kfl+yK1pl7tkAQ1ELDmidksfHKieXJIAG3Lmm1/Nr6wrsi4sdlSYBh8dJWYs4RtGaq+Ds22VnDZ2R4XufL6BBu3dFyjtjtTGDmJuTc96TXcq7looZDfLlP3UQ0cMRuG5nDYu1VvlVdGb/NJvmRS8CZ80ZEbyMjrXHi1cyRvZMzM1zey7cEdyunzxNromOfZ+VzQCDqdD7E5JrVRH7rx+yj5fgm9MvuykaLjdC0GUdw9CFFz+CxYklVnSEIUC0SwUOsMzaiF8VM+bKTq2QNy3FtQd1JnbI6J4hcGSFpDXOFwDyNuah8LE7OtVUgNjlvTu35fPQEmOSZ0bXOhDHEXLXPF2nu0TWHl5fUulYGOMuwN+Q5rqJtWMxmkgfro1sZb67lNUdbG8z8W0LmSlpbI9t9h3FAT0JnrVP9fF+cI61T/XxfnCAV3ymMcsjv3akk+Uxfhd7E2KiF9bE1krHOLH6NN+bU5J8pi/C72IB5CEIASE2FzsEqEBBOL4cACayHUX+Mnm1tK5+QTMzWva/JO8OPbK3u2ShrQbgAFAMTVsETTaRr3WJDGOBcQLXsL+ITeFytngdKxhY2R5cA4AHXvTHSWeSmwOtnhID44i4ZttFE6FVUlZgEU8waHl722aDYAOsPUFU1LyJ+1HeKL9CEK04CZef81F+F3sTxUGene6siIqZ23DjZuW3LTUICchCEAJDslUeoqOC63BmkuP8ATZdAMA4mCLx0jhz7bhr6DzslJxIO7LaQtB+k4XF/J3IFfuOq1QsL/wAo6rqOtD5Azq9SLgm7oiB6UBW9Kusf4br3PEYAp3Z2tuSe6xNrehMfw8N+i8GlvhJf/cqV0pfJJ0exCOGlqJZH078rI4y4k2vayY6BRzQ9GoGVEMkEmeQmOVha5t3E6goDRIQhACZk+Uxfhd7E8mZPlMX4XexAPIQhACSyVCASyLJUIBLJqn+NN/uH9gnk1BvL/uH9ggHUIQgBMyfKYvwu9ieTMnymL8LvYgHkIQgBCEIDiWRsUbnvcGtaC5xPIBRjidECR1uHQAntjQaa+sKWRcW5LnhMHzW+hANMraV4JZUxEA2JDwmqOsglEropDIziaOY0uB0GxGh3UsNDfigAeAULC/5ld2sx606+gHJvcgJXWI+6T9N3uR1iPuk/Td7k6hANdYj7pP03e5NOlz1cORj7ZXXcWEAbd/nUpCAEIQgBCE1PM2Ft3+YcygHLhN9Yg+uj/OFncVxeFz5IaibhMZYOjyk3uL6m2undooHWsPzObxhdouew7Tbw+8EBsesQfXR/nCzPRXo8zAZcSkdijJeu1UlRaOzMuZ7nWNyb2zWuobqzDWmzp2gi9+ydLeZSqaGGpj4kBD2Xte1tUBoHNgdKyQ1j7t5CawOvMc1I6xB9dH+YLOdSH0QjqQ+iEBpWTRSEiORjiN8rr2XazDKV0bw+Mlr27OB2VvSVzrBtSLH6Y2Pl7kBYISAiyEAHZZSqlxQVU4FNXvHEdlcxjCC3MbW02tZaxCAx/WMW+yYj+mz3I6xiv2TEf02e5bBJogMh1jFvsuJfps9yTj4r9jxH9NnuWwuO9LogMdx8V+x4j+mz3I4+K/Y8R/TZ7lsUIDHcfFfseI/ps9yR1RiwGlFiR8jGe5bJFkBlaKXGXxuPBq4QHWDZGsvsNrDZItVYIQAUl0rtlS9JcehwOlDnN4lRJcQw3+OfcgJ+IYlS4dEJayURtJsBuXeQDUrLVfTWR0jm0NIMmhbJKd/MPesPWVlbVVE8+IulkqXjKxrnmzBroGptsvDlZapZNLcl0fHDcp00A/4VKnOcvSuCOWUYQbb5NNN0sxcMzyVLI2NI1bENPLdH+OsShkYGthqtLlvDykjv0VK7K4ZXWN9wU7DTxki1mub8XydyuzYMqdxfBh02ug1U+za4P02oqxtq6N1FJ985mfm94C1AdcXXktVHGaeUEBnZsXW9HrT3RbpRPg0zYKwyyYa4aXuTF4t8N9PR458Wa+JHpUmrR6rddJqKRsrGvjcHNcA5pHMFOrQRBCEIDiaRsUbpJHBrGi7ieQXlOK4r/wBQq5q05nuvaNpbYtj5D++9b7phOYsDmYLgzER3HIHf1AjzrzcRRU85DnnVtttj4eZUZbk9qDkox3ETE3SVFISxjsl9bb2WfYQ12X/TzA2IHJaV7jbLcBodsBuqGujyVDw0NyuPff8Av/hejp+IKNHlS9Um7v5/v0Psq28QfCk5YxexNgbeG99j5fKrihqWytDmHN4ErN2jh/mOebt7IYLG/LfxSvnNOGtilAlJIfldqy1tx/ey0VaM88PNL2NkSx4Je23LL9JQG0ZfO91U0GNusbGcx4qPg80z6fiSXebktGmoCsqt0radrmBrQD2j4LxtbBY5Kuz09DObTT6Nd0HxYTOlw58tzG3PE3ubfUekj0rYLxzAq1tJ0kop4nBzTMGG3MO7PtXsQ2XcMm48myapioQhXETMdPXPbhMTg4Bonbc227Lv6LBOLpHNaSA2xJIGp5r0Ppw2I9HpXSuDcsjC250JuND5iV5tiM8DIPgcrs125gfi9/n8FVKK3cfUU5HLp/Sct+EaH5mtu757rad5udtd1FlaJmNlD4XZXXAEgd+2tv6Kb0coZ67EYIXx5xI672G4sy/aJI/fyLdTYDhGIRSNFG2kqGu+F4IDHtIvY7WIN9+YPgtck8TXJlxR8sW0vwePVszYZQRlmeQRzs3Q284vey5w+HPJkc3M+Q/G5t11I9at8awybrZiYWnJK9ht82x+Mba7LrDaF1NAXvFnSXa3TYb+nZa4SUlZnyS8cWvcsYy0tEbQ1jQLDJe+yl34lJIx7iC4FugJ35qHFlAfnPayEtv3qZDNxLDU2F/IFi12JSjuXaOaHNKM6b4YzSYUYaiJzJMzhIC0kc7r2Ft7a2v4LzbA6dlXilLFY5DIHk33A19ll6UNli0102e03YqEIWk4Q8UoKfE6R1NVNLo3G5ANivLMZ6PuwrF+rMgfIH36q1hLi9vd5Rz/AKr152yoMScTjVm0ss1XHAHUr2izWBxIfd2w2F/AC2pUoycHaKsuFZVTZE6I4DLhDJKmuINTUNALGnsxgfN8Tc7+C46U4rh2GFnFbmrSx3V8rbkEcr91+/RVmNdJcbwyY01ZSQwGVto5O08E+BtYnw0WUxWpqK+ofUzNbxctnFhPLwJOXTuVixSlyyiepxYVsj2R6nEKeoP+ZlY+biF73Pje4EnexaeWvgu2PirIBmaHAHs3Hl9hVLUXMoYxou5TKd1RDASW2B7LAdbHvWhQjC5tnnyUpxUY9ssYIWRm7MzdLG7iQPSrKljDQSR5CmKeANiYSASd3Odv7lqOjvR2WpAmxKEsptxE7eTyju/dYM2o88NsFRs0+ilhypzdll0Kw6SnhkrJ8t5tIbbhl76+XRalNtAAAGw2Ti5GKiqR6L5BCEKRwQi6SyEIBmqo4KuEw1MTJYz814uFla/oFTSSyS0dUYAbZWOYXhveL3uQdN72QhLIyhGXaM7L/DbFjUcWOsoztb4wI9Ssov4f1UxjFTXwxsbYnhsLj5NbeKEKyWWUo7X0VLTY4yUkuUX0PRqiwunzRMdPPnZaSSxIGYX0Om3hdTA+tDRcy3PO8dxt4IQq0klwaK4FZJWnQmUf90f/AMrqOarY85w9wDdi5uungPahCHCS2qdYZ6eTNzsW2/dIhCA//9k="/>
          <p:cNvSpPr>
            <a:spLocks noChangeAspect="1" noChangeArrowheads="1"/>
          </p:cNvSpPr>
          <p:nvPr/>
        </p:nvSpPr>
        <p:spPr bwMode="auto">
          <a:xfrm>
            <a:off x="460375" y="-1943100"/>
            <a:ext cx="1704975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032" name="Picture 8" descr="http://www.iaoos-equipex.upmc.fr/_resources-images/Accueil/Accueil_769x28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600200"/>
            <a:ext cx="1834646" cy="503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92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el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924800" cy="685800"/>
          </a:xfrm>
        </p:spPr>
        <p:txBody>
          <a:bodyPr/>
          <a:lstStyle/>
          <a:p>
            <a:r>
              <a:rPr lang="de-DE" sz="2800" dirty="0" smtClean="0">
                <a:solidFill>
                  <a:srgbClr val="262626"/>
                </a:solidFill>
                <a:latin typeface="Arial" charset="0"/>
              </a:rPr>
              <a:t>The YOPP-</a:t>
            </a:r>
            <a:r>
              <a:rPr lang="de-DE" sz="2800" dirty="0" err="1" smtClean="0">
                <a:solidFill>
                  <a:srgbClr val="262626"/>
                </a:solidFill>
                <a:latin typeface="Arial" charset="0"/>
              </a:rPr>
              <a:t>Modelling</a:t>
            </a:r>
            <a:r>
              <a:rPr lang="de-DE" sz="2800" dirty="0" smtClean="0">
                <a:solidFill>
                  <a:srgbClr val="262626"/>
                </a:solidFill>
                <a:latin typeface="Arial" charset="0"/>
              </a:rPr>
              <a:t> </a:t>
            </a:r>
            <a:r>
              <a:rPr lang="de-DE" sz="2800" dirty="0" err="1" smtClean="0">
                <a:solidFill>
                  <a:srgbClr val="262626"/>
                </a:solidFill>
                <a:latin typeface="Arial" charset="0"/>
              </a:rPr>
              <a:t>Component</a:t>
            </a:r>
            <a:endParaRPr lang="de-DE" sz="2800" dirty="0">
              <a:solidFill>
                <a:srgbClr val="262626"/>
              </a:solidFill>
              <a:latin typeface="Arial" charset="0"/>
            </a:endParaRPr>
          </a:p>
        </p:txBody>
      </p:sp>
      <p:sp>
        <p:nvSpPr>
          <p:cNvPr id="27651" name="Inhaltsplatzhalter 2"/>
          <p:cNvSpPr>
            <a:spLocks noGrp="1"/>
          </p:cNvSpPr>
          <p:nvPr>
            <p:ph idx="1"/>
          </p:nvPr>
        </p:nvSpPr>
        <p:spPr>
          <a:xfrm>
            <a:off x="914400" y="990600"/>
            <a:ext cx="7924800" cy="5105400"/>
          </a:xfrm>
        </p:spPr>
        <p:txBody>
          <a:bodyPr/>
          <a:lstStyle/>
          <a:p>
            <a:pPr>
              <a:buClr>
                <a:schemeClr val="bg2">
                  <a:lumMod val="75000"/>
                </a:schemeClr>
              </a:buClr>
              <a:buSzPct val="90000"/>
              <a:buFont typeface="Wingdings" charset="2"/>
              <a:buChar char="Ø"/>
              <a:defRPr/>
            </a:pPr>
            <a:r>
              <a:rPr lang="de-DE" dirty="0" err="1" smtClean="0">
                <a:solidFill>
                  <a:srgbClr val="262626"/>
                </a:solidFill>
                <a:latin typeface="Arial" charset="0"/>
              </a:rPr>
              <a:t>Purpose</a:t>
            </a:r>
            <a:endParaRPr lang="de-DE" dirty="0" smtClean="0">
              <a:solidFill>
                <a:srgbClr val="262626"/>
              </a:solidFill>
              <a:latin typeface="Arial" charset="0"/>
            </a:endParaRPr>
          </a:p>
          <a:p>
            <a:pPr lvl="1">
              <a:buClr>
                <a:schemeClr val="bg2">
                  <a:lumMod val="75000"/>
                </a:schemeClr>
              </a:buClr>
              <a:buFont typeface="Arial"/>
              <a:buChar char="•"/>
              <a:defRPr/>
            </a:pPr>
            <a:r>
              <a:rPr lang="de-DE" sz="2200" dirty="0" err="1" smtClean="0">
                <a:solidFill>
                  <a:srgbClr val="262626"/>
                </a:solidFill>
                <a:latin typeface="Arial" charset="0"/>
              </a:rPr>
              <a:t>Improved</a:t>
            </a:r>
            <a:r>
              <a:rPr lang="de-DE" sz="2200" dirty="0" smtClean="0">
                <a:solidFill>
                  <a:srgbClr val="262626"/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rgbClr val="262626"/>
                </a:solidFill>
                <a:latin typeface="Arial" charset="0"/>
              </a:rPr>
              <a:t>coupled</a:t>
            </a:r>
            <a:r>
              <a:rPr lang="de-DE" sz="2200" dirty="0" smtClean="0">
                <a:solidFill>
                  <a:srgbClr val="262626"/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rgbClr val="262626"/>
                </a:solidFill>
                <a:latin typeface="Arial" charset="0"/>
              </a:rPr>
              <a:t>models</a:t>
            </a:r>
            <a:endParaRPr lang="de-DE" sz="2200" dirty="0" smtClean="0">
              <a:solidFill>
                <a:srgbClr val="262626"/>
              </a:solidFill>
              <a:latin typeface="Arial" charset="0"/>
            </a:endParaRPr>
          </a:p>
          <a:p>
            <a:pPr>
              <a:buClr>
                <a:schemeClr val="bg2">
                  <a:lumMod val="75000"/>
                </a:schemeClr>
              </a:buClr>
              <a:buSzPct val="90000"/>
              <a:buFont typeface="Wingdings" charset="2"/>
              <a:buChar char="Ø"/>
              <a:defRPr/>
            </a:pPr>
            <a:r>
              <a:rPr lang="de-DE" dirty="0" smtClean="0">
                <a:solidFill>
                  <a:srgbClr val="262626"/>
                </a:solidFill>
                <a:latin typeface="Arial" charset="0"/>
              </a:rPr>
              <a:t>Selected Elements</a:t>
            </a:r>
          </a:p>
          <a:p>
            <a:pPr lvl="1">
              <a:buClr>
                <a:schemeClr val="bg2">
                  <a:lumMod val="75000"/>
                </a:schemeClr>
              </a:buClr>
              <a:buFont typeface="Arial"/>
              <a:buChar char="•"/>
              <a:defRPr/>
            </a:pPr>
            <a:r>
              <a:rPr lang="de-DE" sz="2200" dirty="0" smtClean="0">
                <a:solidFill>
                  <a:srgbClr val="262626"/>
                </a:solidFill>
                <a:latin typeface="Arial" charset="0"/>
              </a:rPr>
              <a:t>Operational </a:t>
            </a:r>
            <a:r>
              <a:rPr lang="de-DE" sz="2200" dirty="0" err="1" smtClean="0">
                <a:solidFill>
                  <a:srgbClr val="262626"/>
                </a:solidFill>
                <a:latin typeface="Arial" charset="0"/>
              </a:rPr>
              <a:t>forecasts</a:t>
            </a:r>
            <a:r>
              <a:rPr lang="de-DE" sz="2200" dirty="0" smtClean="0">
                <a:solidFill>
                  <a:srgbClr val="262626"/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rgbClr val="262626"/>
                </a:solidFill>
                <a:latin typeface="Arial" charset="0"/>
              </a:rPr>
              <a:t>with</a:t>
            </a:r>
            <a:r>
              <a:rPr lang="de-DE" sz="2200" dirty="0" smtClean="0">
                <a:solidFill>
                  <a:srgbClr val="262626"/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rgbClr val="262626"/>
                </a:solidFill>
                <a:latin typeface="Arial" charset="0"/>
              </a:rPr>
              <a:t>special</a:t>
            </a:r>
            <a:r>
              <a:rPr lang="de-DE" sz="2200" dirty="0" smtClean="0">
                <a:solidFill>
                  <a:srgbClr val="262626"/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rgbClr val="262626"/>
                </a:solidFill>
                <a:latin typeface="Arial" charset="0"/>
              </a:rPr>
              <a:t>archiving</a:t>
            </a:r>
            <a:endParaRPr lang="de-DE" sz="2200" dirty="0" smtClean="0">
              <a:solidFill>
                <a:srgbClr val="262626"/>
              </a:solidFill>
              <a:latin typeface="Arial" charset="0"/>
            </a:endParaRPr>
          </a:p>
          <a:p>
            <a:pPr lvl="1">
              <a:buClr>
                <a:schemeClr val="bg2">
                  <a:lumMod val="75000"/>
                </a:schemeClr>
              </a:buClr>
              <a:buFont typeface="Arial"/>
              <a:buChar char="•"/>
              <a:defRPr/>
            </a:pPr>
            <a:r>
              <a:rPr lang="de-DE" sz="2200" dirty="0" smtClean="0">
                <a:solidFill>
                  <a:srgbClr val="262626"/>
                </a:solidFill>
                <a:latin typeface="Arial" charset="0"/>
              </a:rPr>
              <a:t>Multi-model </a:t>
            </a:r>
            <a:r>
              <a:rPr lang="de-DE" sz="2200" dirty="0" err="1" smtClean="0">
                <a:solidFill>
                  <a:srgbClr val="262626"/>
                </a:solidFill>
                <a:latin typeface="Arial" charset="0"/>
              </a:rPr>
              <a:t>sea</a:t>
            </a:r>
            <a:r>
              <a:rPr lang="de-DE" sz="2200" dirty="0" smtClean="0">
                <a:solidFill>
                  <a:srgbClr val="262626"/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rgbClr val="262626"/>
                </a:solidFill>
                <a:latin typeface="Arial" charset="0"/>
              </a:rPr>
              <a:t>ice</a:t>
            </a:r>
            <a:r>
              <a:rPr lang="de-DE" sz="2200" dirty="0" smtClean="0">
                <a:solidFill>
                  <a:srgbClr val="262626"/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rgbClr val="262626"/>
                </a:solidFill>
                <a:latin typeface="Arial" charset="0"/>
              </a:rPr>
              <a:t>ensemble</a:t>
            </a:r>
            <a:endParaRPr lang="de-DE" sz="2200" dirty="0" smtClean="0">
              <a:solidFill>
                <a:srgbClr val="262626"/>
              </a:solidFill>
              <a:latin typeface="Arial" charset="0"/>
            </a:endParaRPr>
          </a:p>
          <a:p>
            <a:pPr lvl="1">
              <a:buClr>
                <a:schemeClr val="bg2">
                  <a:lumMod val="75000"/>
                </a:schemeClr>
              </a:buClr>
              <a:buFont typeface="Arial"/>
              <a:buChar char="•"/>
              <a:defRPr/>
            </a:pPr>
            <a:r>
              <a:rPr lang="de-DE" sz="2200" dirty="0" smtClean="0">
                <a:solidFill>
                  <a:srgbClr val="262626"/>
                </a:solidFill>
                <a:latin typeface="Arial" charset="0"/>
              </a:rPr>
              <a:t>Sub-</a:t>
            </a:r>
            <a:r>
              <a:rPr lang="de-DE" sz="2200" dirty="0" err="1" smtClean="0">
                <a:solidFill>
                  <a:srgbClr val="262626"/>
                </a:solidFill>
                <a:latin typeface="Arial" charset="0"/>
              </a:rPr>
              <a:t>seasonal</a:t>
            </a:r>
            <a:r>
              <a:rPr lang="de-DE" sz="2200" dirty="0" smtClean="0">
                <a:solidFill>
                  <a:srgbClr val="262626"/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rgbClr val="262626"/>
                </a:solidFill>
                <a:latin typeface="Arial" charset="0"/>
              </a:rPr>
              <a:t>and</a:t>
            </a:r>
            <a:r>
              <a:rPr lang="de-DE" sz="2200" dirty="0" smtClean="0">
                <a:solidFill>
                  <a:srgbClr val="262626"/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rgbClr val="262626"/>
                </a:solidFill>
                <a:latin typeface="Arial" charset="0"/>
              </a:rPr>
              <a:t>seasonal</a:t>
            </a:r>
            <a:r>
              <a:rPr lang="de-DE" sz="2200" dirty="0" smtClean="0">
                <a:solidFill>
                  <a:srgbClr val="262626"/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rgbClr val="262626"/>
                </a:solidFill>
                <a:latin typeface="Arial" charset="0"/>
              </a:rPr>
              <a:t>experiments</a:t>
            </a:r>
            <a:r>
              <a:rPr lang="de-DE" sz="2200" dirty="0">
                <a:solidFill>
                  <a:srgbClr val="262626"/>
                </a:solidFill>
                <a:latin typeface="Arial" charset="0"/>
              </a:rPr>
              <a:t> </a:t>
            </a:r>
            <a:r>
              <a:rPr lang="de-DE" sz="2200" dirty="0" smtClean="0">
                <a:solidFill>
                  <a:srgbClr val="262626"/>
                </a:solidFill>
                <a:latin typeface="Arial" charset="0"/>
              </a:rPr>
              <a:t>(</a:t>
            </a:r>
            <a:r>
              <a:rPr lang="de-DE" sz="2200" dirty="0" err="1" smtClean="0">
                <a:solidFill>
                  <a:srgbClr val="262626"/>
                </a:solidFill>
                <a:latin typeface="Arial" charset="0"/>
              </a:rPr>
              <a:t>case</a:t>
            </a:r>
            <a:r>
              <a:rPr lang="de-DE" sz="2200" dirty="0" smtClean="0">
                <a:solidFill>
                  <a:srgbClr val="262626"/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rgbClr val="262626"/>
                </a:solidFill>
                <a:latin typeface="Arial" charset="0"/>
              </a:rPr>
              <a:t>studies</a:t>
            </a:r>
            <a:r>
              <a:rPr lang="de-DE" sz="2200" dirty="0" smtClean="0">
                <a:solidFill>
                  <a:srgbClr val="262626"/>
                </a:solidFill>
                <a:latin typeface="Arial" charset="0"/>
              </a:rPr>
              <a:t>, extra </a:t>
            </a:r>
            <a:r>
              <a:rPr lang="de-DE" sz="2200" dirty="0" err="1" smtClean="0">
                <a:solidFill>
                  <a:srgbClr val="262626"/>
                </a:solidFill>
                <a:latin typeface="Arial" charset="0"/>
              </a:rPr>
              <a:t>starting</a:t>
            </a:r>
            <a:r>
              <a:rPr lang="de-DE" sz="2200" dirty="0" smtClean="0">
                <a:solidFill>
                  <a:srgbClr val="262626"/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rgbClr val="262626"/>
                </a:solidFill>
                <a:latin typeface="Arial" charset="0"/>
              </a:rPr>
              <a:t>dates</a:t>
            </a:r>
            <a:r>
              <a:rPr lang="de-DE" sz="2200" dirty="0" smtClean="0">
                <a:solidFill>
                  <a:srgbClr val="262626"/>
                </a:solidFill>
                <a:latin typeface="Arial" charset="0"/>
              </a:rPr>
              <a:t>, </a:t>
            </a:r>
            <a:r>
              <a:rPr lang="de-DE" sz="2200" dirty="0" err="1" smtClean="0">
                <a:solidFill>
                  <a:srgbClr val="262626"/>
                </a:solidFill>
                <a:latin typeface="Arial" charset="0"/>
              </a:rPr>
              <a:t>special</a:t>
            </a:r>
            <a:r>
              <a:rPr lang="de-DE" sz="2200" dirty="0" smtClean="0">
                <a:solidFill>
                  <a:srgbClr val="262626"/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rgbClr val="262626"/>
                </a:solidFill>
                <a:latin typeface="Arial" charset="0"/>
              </a:rPr>
              <a:t>archiving</a:t>
            </a:r>
            <a:r>
              <a:rPr lang="de-DE" sz="2200" dirty="0" smtClean="0">
                <a:solidFill>
                  <a:srgbClr val="262626"/>
                </a:solidFill>
                <a:latin typeface="Arial" charset="0"/>
              </a:rPr>
              <a:t>)</a:t>
            </a:r>
            <a:endParaRPr lang="de-DE" sz="2200" dirty="0">
              <a:solidFill>
                <a:srgbClr val="262626"/>
              </a:solidFill>
              <a:latin typeface="Arial" charset="0"/>
            </a:endParaRPr>
          </a:p>
          <a:p>
            <a:pPr lvl="1">
              <a:buClr>
                <a:schemeClr val="bg2">
                  <a:lumMod val="75000"/>
                </a:schemeClr>
              </a:buClr>
              <a:buFont typeface="Arial"/>
              <a:buChar char="•"/>
              <a:defRPr/>
            </a:pPr>
            <a:r>
              <a:rPr lang="de-DE" sz="2200" dirty="0" err="1">
                <a:solidFill>
                  <a:srgbClr val="262626"/>
                </a:solidFill>
                <a:latin typeface="Arial" charset="0"/>
              </a:rPr>
              <a:t>Frontier</a:t>
            </a:r>
            <a:r>
              <a:rPr lang="de-DE" sz="2200" dirty="0">
                <a:solidFill>
                  <a:srgbClr val="262626"/>
                </a:solidFill>
                <a:latin typeface="Arial" charset="0"/>
              </a:rPr>
              <a:t> </a:t>
            </a:r>
            <a:r>
              <a:rPr lang="de-DE" sz="2200" dirty="0" err="1">
                <a:solidFill>
                  <a:srgbClr val="262626"/>
                </a:solidFill>
                <a:latin typeface="Arial" charset="0"/>
              </a:rPr>
              <a:t>experiments</a:t>
            </a:r>
            <a:r>
              <a:rPr lang="de-DE" sz="2200" dirty="0">
                <a:solidFill>
                  <a:srgbClr val="262626"/>
                </a:solidFill>
                <a:latin typeface="Arial" charset="0"/>
              </a:rPr>
              <a:t> (e.g. high-resolution </a:t>
            </a:r>
            <a:r>
              <a:rPr lang="de-DE" sz="2200" dirty="0" err="1" smtClean="0">
                <a:solidFill>
                  <a:srgbClr val="262626"/>
                </a:solidFill>
                <a:latin typeface="Arial" charset="0"/>
              </a:rPr>
              <a:t>prediction</a:t>
            </a:r>
            <a:r>
              <a:rPr lang="de-DE" sz="2200" dirty="0" smtClean="0">
                <a:solidFill>
                  <a:srgbClr val="262626"/>
                </a:solidFill>
                <a:latin typeface="Arial" charset="0"/>
              </a:rPr>
              <a:t>)</a:t>
            </a:r>
          </a:p>
          <a:p>
            <a:pPr lvl="1">
              <a:buClr>
                <a:schemeClr val="bg2">
                  <a:lumMod val="75000"/>
                </a:schemeClr>
              </a:buClr>
              <a:buFont typeface="Arial"/>
              <a:buChar char="•"/>
              <a:defRPr/>
            </a:pPr>
            <a:r>
              <a:rPr lang="de-DE" sz="2200" dirty="0" err="1">
                <a:solidFill>
                  <a:srgbClr val="262626"/>
                </a:solidFill>
                <a:latin typeface="Arial" charset="0"/>
              </a:rPr>
              <a:t>Align</a:t>
            </a:r>
            <a:r>
              <a:rPr lang="de-DE" sz="2200" dirty="0">
                <a:solidFill>
                  <a:srgbClr val="262626"/>
                </a:solidFill>
                <a:latin typeface="Arial" charset="0"/>
              </a:rPr>
              <a:t> Transpose-CMIP </a:t>
            </a:r>
            <a:r>
              <a:rPr lang="de-DE" sz="2200" dirty="0" err="1">
                <a:solidFill>
                  <a:srgbClr val="262626"/>
                </a:solidFill>
                <a:latin typeface="Arial" charset="0"/>
              </a:rPr>
              <a:t>with</a:t>
            </a:r>
            <a:r>
              <a:rPr lang="de-DE" sz="2200" dirty="0">
                <a:solidFill>
                  <a:srgbClr val="262626"/>
                </a:solidFill>
                <a:latin typeface="Arial" charset="0"/>
              </a:rPr>
              <a:t> </a:t>
            </a:r>
            <a:r>
              <a:rPr lang="de-DE" sz="2200" dirty="0" smtClean="0">
                <a:solidFill>
                  <a:srgbClr val="262626"/>
                </a:solidFill>
                <a:latin typeface="Arial" charset="0"/>
              </a:rPr>
              <a:t>YOPP</a:t>
            </a:r>
            <a:endParaRPr lang="de-DE" sz="2200" dirty="0">
              <a:solidFill>
                <a:srgbClr val="26262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38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el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924800" cy="685800"/>
          </a:xfrm>
        </p:spPr>
        <p:txBody>
          <a:bodyPr/>
          <a:lstStyle/>
          <a:p>
            <a:r>
              <a:rPr lang="de-DE" sz="2800" dirty="0" smtClean="0">
                <a:solidFill>
                  <a:srgbClr val="262626"/>
                </a:solidFill>
                <a:latin typeface="Arial" charset="0"/>
              </a:rPr>
              <a:t>The YOPP-</a:t>
            </a:r>
            <a:r>
              <a:rPr lang="de-DE" sz="2800" dirty="0" err="1" smtClean="0">
                <a:solidFill>
                  <a:srgbClr val="262626"/>
                </a:solidFill>
                <a:latin typeface="Arial" charset="0"/>
              </a:rPr>
              <a:t>Satellite</a:t>
            </a:r>
            <a:r>
              <a:rPr lang="de-DE" sz="2800" dirty="0" smtClean="0">
                <a:solidFill>
                  <a:srgbClr val="262626"/>
                </a:solidFill>
                <a:latin typeface="Arial" charset="0"/>
              </a:rPr>
              <a:t> </a:t>
            </a:r>
            <a:r>
              <a:rPr lang="de-DE" sz="2800" dirty="0" err="1" smtClean="0">
                <a:solidFill>
                  <a:srgbClr val="262626"/>
                </a:solidFill>
                <a:latin typeface="Arial" charset="0"/>
              </a:rPr>
              <a:t>Component</a:t>
            </a:r>
            <a:endParaRPr lang="de-DE" sz="2800" dirty="0">
              <a:solidFill>
                <a:srgbClr val="262626"/>
              </a:solidFill>
              <a:latin typeface="Arial" charset="0"/>
            </a:endParaRPr>
          </a:p>
        </p:txBody>
      </p:sp>
      <p:sp>
        <p:nvSpPr>
          <p:cNvPr id="27651" name="Inhaltsplatzhalter 2"/>
          <p:cNvSpPr>
            <a:spLocks noGrp="1"/>
          </p:cNvSpPr>
          <p:nvPr>
            <p:ph idx="1"/>
          </p:nvPr>
        </p:nvSpPr>
        <p:spPr>
          <a:xfrm>
            <a:off x="914400" y="990600"/>
            <a:ext cx="8229600" cy="5105400"/>
          </a:xfrm>
        </p:spPr>
        <p:txBody>
          <a:bodyPr/>
          <a:lstStyle/>
          <a:p>
            <a:pPr>
              <a:buClr>
                <a:schemeClr val="bg2">
                  <a:lumMod val="75000"/>
                </a:schemeClr>
              </a:buClr>
              <a:buSzPct val="90000"/>
              <a:buFont typeface="Wingdings" charset="2"/>
              <a:buChar char="Ø"/>
              <a:defRPr/>
            </a:pPr>
            <a:r>
              <a:rPr lang="de-DE" dirty="0" err="1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Purpose</a:t>
            </a:r>
            <a:endParaRPr lang="de-DE" dirty="0" smtClean="0">
              <a:solidFill>
                <a:schemeClr val="tx2">
                  <a:lumMod val="85000"/>
                  <a:lumOff val="15000"/>
                </a:schemeClr>
              </a:solidFill>
              <a:latin typeface="Arial" charset="0"/>
            </a:endParaRPr>
          </a:p>
          <a:p>
            <a:pPr lvl="1">
              <a:buClr>
                <a:schemeClr val="bg2">
                  <a:lumMod val="75000"/>
                </a:schemeClr>
              </a:buClr>
              <a:buSzPct val="90000"/>
              <a:buFont typeface="Arial"/>
              <a:buChar char="•"/>
              <a:defRPr/>
            </a:pPr>
            <a:r>
              <a:rPr lang="de-DE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Improvement</a:t>
            </a:r>
            <a:r>
              <a:rPr lang="de-DE" dirty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 of </a:t>
            </a:r>
            <a:r>
              <a:rPr lang="de-DE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satellite</a:t>
            </a:r>
            <a:r>
              <a:rPr lang="de-DE" dirty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retrievals</a:t>
            </a:r>
            <a:endParaRPr lang="de-DE" dirty="0" smtClean="0">
              <a:solidFill>
                <a:schemeClr val="tx2">
                  <a:lumMod val="85000"/>
                  <a:lumOff val="15000"/>
                </a:schemeClr>
              </a:solidFill>
              <a:latin typeface="Arial" charset="0"/>
            </a:endParaRPr>
          </a:p>
          <a:p>
            <a:pPr lvl="1">
              <a:buClr>
                <a:schemeClr val="bg2">
                  <a:lumMod val="75000"/>
                </a:schemeClr>
              </a:buClr>
              <a:buSzPct val="90000"/>
              <a:buFont typeface="Arial"/>
              <a:buChar char="•"/>
              <a:defRPr/>
            </a:pPr>
            <a:r>
              <a:rPr lang="de-DE" dirty="0" err="1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Provide</a:t>
            </a:r>
            <a:r>
              <a:rPr lang="de-DE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comprehensive</a:t>
            </a:r>
            <a:r>
              <a:rPr lang="de-DE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satellite</a:t>
            </a:r>
            <a:r>
              <a:rPr lang="de-DE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snapshot</a:t>
            </a:r>
            <a:endParaRPr lang="de-DE" dirty="0" smtClean="0">
              <a:solidFill>
                <a:schemeClr val="tx2">
                  <a:lumMod val="85000"/>
                  <a:lumOff val="15000"/>
                </a:schemeClr>
              </a:solidFill>
              <a:latin typeface="Arial" charset="0"/>
            </a:endParaRPr>
          </a:p>
          <a:p>
            <a:pPr>
              <a:buClr>
                <a:schemeClr val="bg2">
                  <a:lumMod val="75000"/>
                </a:schemeClr>
              </a:buClr>
              <a:buSzPct val="90000"/>
              <a:buFont typeface="Wingdings" charset="2"/>
              <a:buChar char="Ø"/>
              <a:defRPr/>
            </a:pPr>
            <a:r>
              <a:rPr lang="de-DE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Selected </a:t>
            </a:r>
            <a:r>
              <a:rPr lang="de-DE" dirty="0" err="1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elements</a:t>
            </a:r>
            <a:endParaRPr lang="de-DE" dirty="0" smtClean="0">
              <a:solidFill>
                <a:schemeClr val="tx2">
                  <a:lumMod val="85000"/>
                  <a:lumOff val="15000"/>
                </a:schemeClr>
              </a:solidFill>
              <a:latin typeface="Arial" charset="0"/>
            </a:endParaRPr>
          </a:p>
          <a:p>
            <a:pPr lvl="1">
              <a:buClr>
                <a:schemeClr val="bg2">
                  <a:lumMod val="75000"/>
                </a:schemeClr>
              </a:buClr>
              <a:buSzPct val="90000"/>
              <a:buFont typeface="Arial"/>
              <a:buChar char="•"/>
              <a:defRPr/>
            </a:pPr>
            <a:r>
              <a:rPr lang="de-DE" dirty="0" err="1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Satellite</a:t>
            </a:r>
            <a:r>
              <a:rPr lang="de-DE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validation</a:t>
            </a:r>
            <a:endParaRPr lang="de-DE" dirty="0" smtClean="0">
              <a:solidFill>
                <a:schemeClr val="tx2">
                  <a:lumMod val="85000"/>
                  <a:lumOff val="15000"/>
                </a:schemeClr>
              </a:solidFill>
              <a:latin typeface="Arial" charset="0"/>
            </a:endParaRPr>
          </a:p>
          <a:p>
            <a:pPr lvl="1">
              <a:buClr>
                <a:schemeClr val="bg2">
                  <a:lumMod val="75000"/>
                </a:schemeClr>
              </a:buClr>
              <a:buSzPct val="90000"/>
              <a:buFont typeface="Arial"/>
              <a:buChar char="•"/>
              <a:defRPr/>
            </a:pPr>
            <a:r>
              <a:rPr lang="de-DE" dirty="0" err="1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Improved</a:t>
            </a:r>
            <a:r>
              <a:rPr lang="de-DE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model</a:t>
            </a:r>
            <a:r>
              <a:rPr lang="de-DE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and</a:t>
            </a:r>
            <a:r>
              <a:rPr lang="de-DE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data</a:t>
            </a:r>
            <a:r>
              <a:rPr lang="de-DE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assimilation</a:t>
            </a:r>
            <a:r>
              <a:rPr lang="de-DE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systems</a:t>
            </a:r>
            <a:endParaRPr lang="de-DE" dirty="0" smtClean="0">
              <a:solidFill>
                <a:schemeClr val="tx2">
                  <a:lumMod val="85000"/>
                  <a:lumOff val="15000"/>
                </a:schemeClr>
              </a:solidFill>
              <a:latin typeface="Arial" charset="0"/>
            </a:endParaRPr>
          </a:p>
          <a:p>
            <a:pPr lvl="1">
              <a:buClr>
                <a:schemeClr val="bg2">
                  <a:lumMod val="75000"/>
                </a:schemeClr>
              </a:buClr>
              <a:buSzPct val="90000"/>
              <a:buFont typeface="Arial"/>
              <a:buChar char="•"/>
              <a:defRPr/>
            </a:pPr>
            <a:r>
              <a:rPr lang="de-DE" dirty="0" err="1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Improved</a:t>
            </a:r>
            <a:r>
              <a:rPr lang="de-DE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atmospheric</a:t>
            </a:r>
            <a:r>
              <a:rPr lang="de-DE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products</a:t>
            </a:r>
            <a:r>
              <a:rPr lang="de-DE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 in </a:t>
            </a:r>
            <a:r>
              <a:rPr lang="de-DE" dirty="0" err="1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lower</a:t>
            </a:r>
            <a:r>
              <a:rPr lang="de-DE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atmosphere</a:t>
            </a:r>
            <a:endParaRPr lang="de-DE" dirty="0" smtClean="0">
              <a:solidFill>
                <a:schemeClr val="tx2">
                  <a:lumMod val="85000"/>
                  <a:lumOff val="15000"/>
                </a:schemeClr>
              </a:solidFill>
              <a:latin typeface="Arial" charset="0"/>
            </a:endParaRPr>
          </a:p>
          <a:p>
            <a:pPr lvl="1">
              <a:buClr>
                <a:schemeClr val="bg2">
                  <a:lumMod val="75000"/>
                </a:schemeClr>
              </a:buClr>
              <a:buSzPct val="90000"/>
              <a:buFont typeface="Arial"/>
              <a:buChar char="•"/>
              <a:defRPr/>
            </a:pPr>
            <a:r>
              <a:rPr lang="de-DE" dirty="0" err="1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Sea</a:t>
            </a:r>
            <a:r>
              <a:rPr lang="de-DE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ice</a:t>
            </a:r>
            <a:r>
              <a:rPr lang="de-DE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information</a:t>
            </a:r>
            <a:r>
              <a:rPr lang="de-DE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 (e.g. </a:t>
            </a:r>
            <a:r>
              <a:rPr lang="de-DE" dirty="0" err="1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deformation</a:t>
            </a:r>
            <a:r>
              <a:rPr lang="de-DE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)</a:t>
            </a:r>
          </a:p>
          <a:p>
            <a:pPr lvl="1">
              <a:buClr>
                <a:schemeClr val="bg2">
                  <a:lumMod val="75000"/>
                </a:schemeClr>
              </a:buClr>
              <a:buSzPct val="90000"/>
              <a:buFont typeface="Arial"/>
              <a:buChar char="•"/>
              <a:defRPr/>
            </a:pPr>
            <a:r>
              <a:rPr lang="de-DE" dirty="0" err="1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Ice</a:t>
            </a:r>
            <a:r>
              <a:rPr lang="de-DE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bergs</a:t>
            </a:r>
            <a:endParaRPr lang="de-DE" dirty="0" smtClean="0">
              <a:solidFill>
                <a:schemeClr val="tx2">
                  <a:lumMod val="85000"/>
                  <a:lumOff val="15000"/>
                </a:schemeClr>
              </a:solidFill>
              <a:latin typeface="Arial" charset="0"/>
            </a:endParaRPr>
          </a:p>
          <a:p>
            <a:pPr>
              <a:buClr>
                <a:schemeClr val="bg2">
                  <a:lumMod val="75000"/>
                </a:schemeClr>
              </a:buClr>
              <a:buSzPct val="90000"/>
              <a:buFont typeface="Wingdings" charset="2"/>
              <a:buChar char="Ø"/>
              <a:defRPr/>
            </a:pPr>
            <a:endParaRPr lang="de-DE" sz="2200" dirty="0" smtClean="0">
              <a:solidFill>
                <a:schemeClr val="tx2">
                  <a:lumMod val="85000"/>
                  <a:lumOff val="15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16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ORPEX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33CC"/>
      </a:hlink>
      <a:folHlink>
        <a:srgbClr val="FF33CC"/>
      </a:folHlink>
    </a:clrScheme>
    <a:fontScheme name="THORPEX">
      <a:majorFont>
        <a:latin typeface="Arial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THORPEX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ORPEX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ORPEX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ORPEX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ORPEX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ORPEX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ORPEX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0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C:\WINDOWS\Application Data\Microsoft\Templates\THORPEX.pot</Template>
  <TotalTime>16929</TotalTime>
  <Words>1215</Words>
  <Application>Microsoft Office PowerPoint</Application>
  <PresentationFormat>On-screen Show (4:3)</PresentationFormat>
  <Paragraphs>251</Paragraphs>
  <Slides>21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THORPEX</vt:lpstr>
      <vt:lpstr>10_Default Design</vt:lpstr>
      <vt:lpstr>2_Default Design</vt:lpstr>
      <vt:lpstr>4_Default Design</vt:lpstr>
      <vt:lpstr>7_Default Design</vt:lpstr>
      <vt:lpstr>ECCC’s Contribution to the  Year of Polar Prediction</vt:lpstr>
      <vt:lpstr>Year of Polar Prediction (YOPP)</vt:lpstr>
      <vt:lpstr>Why?</vt:lpstr>
      <vt:lpstr>PowerPoint Presentation</vt:lpstr>
      <vt:lpstr>PowerPoint Presentation</vt:lpstr>
      <vt:lpstr>Year of Polar Prediction (YOPP)</vt:lpstr>
      <vt:lpstr>The YOPP-Observational Component</vt:lpstr>
      <vt:lpstr>The YOPP-Modelling Component</vt:lpstr>
      <vt:lpstr>The YOPP-Satellite Component</vt:lpstr>
      <vt:lpstr>Canadian YOPP Contributions</vt:lpstr>
      <vt:lpstr>National Collaborations</vt:lpstr>
      <vt:lpstr>ECCC Drivers and Needs</vt:lpstr>
      <vt:lpstr>ECCC Contributions to YOPP</vt:lpstr>
      <vt:lpstr>ECCC YOPP Prediction System</vt:lpstr>
      <vt:lpstr>Impact of atmospheric resolution on winds</vt:lpstr>
      <vt:lpstr>RPN/ARMA YOPP Contributions Data Assimilation </vt:lpstr>
      <vt:lpstr>RPN/ARMA YOPP Contributions Verification </vt:lpstr>
      <vt:lpstr>Monthly-seasonal forecasting</vt:lpstr>
      <vt:lpstr>ECCC Ice forecasts for YOPP</vt:lpstr>
      <vt:lpstr>Summary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TIGGE - June 2008</dc:title>
  <dc:subject>EC presentation</dc:subject>
  <dc:creator>David Burridge</dc:creator>
  <cp:lastModifiedBy>Smith,Gregory [CMC]</cp:lastModifiedBy>
  <cp:revision>1277</cp:revision>
  <cp:lastPrinted>2012-04-11T07:16:48Z</cp:lastPrinted>
  <dcterms:created xsi:type="dcterms:W3CDTF">2004-03-25T14:01:56Z</dcterms:created>
  <dcterms:modified xsi:type="dcterms:W3CDTF">2016-05-02T19:15:02Z</dcterms:modified>
</cp:coreProperties>
</file>