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708" r:id="rId3"/>
    <p:sldMasterId id="2147483720" r:id="rId4"/>
    <p:sldMasterId id="2147483744" r:id="rId5"/>
    <p:sldMasterId id="2147483756" r:id="rId6"/>
    <p:sldMasterId id="2147483768" r:id="rId7"/>
    <p:sldMasterId id="2147483780" r:id="rId8"/>
    <p:sldMasterId id="2147483792" r:id="rId9"/>
  </p:sldMasterIdLst>
  <p:notesMasterIdLst>
    <p:notesMasterId r:id="rId37"/>
  </p:notesMasterIdLst>
  <p:sldIdLst>
    <p:sldId id="256" r:id="rId10"/>
    <p:sldId id="289" r:id="rId11"/>
    <p:sldId id="261" r:id="rId12"/>
    <p:sldId id="262" r:id="rId13"/>
    <p:sldId id="263" r:id="rId14"/>
    <p:sldId id="264" r:id="rId15"/>
    <p:sldId id="257" r:id="rId16"/>
    <p:sldId id="286" r:id="rId17"/>
    <p:sldId id="270" r:id="rId18"/>
    <p:sldId id="285" r:id="rId19"/>
    <p:sldId id="266" r:id="rId20"/>
    <p:sldId id="267" r:id="rId21"/>
    <p:sldId id="268" r:id="rId22"/>
    <p:sldId id="269" r:id="rId23"/>
    <p:sldId id="274" r:id="rId24"/>
    <p:sldId id="275" r:id="rId25"/>
    <p:sldId id="271" r:id="rId26"/>
    <p:sldId id="272" r:id="rId27"/>
    <p:sldId id="276" r:id="rId28"/>
    <p:sldId id="277" r:id="rId29"/>
    <p:sldId id="280" r:id="rId30"/>
    <p:sldId id="278" r:id="rId31"/>
    <p:sldId id="279" r:id="rId32"/>
    <p:sldId id="282" r:id="rId33"/>
    <p:sldId id="288" r:id="rId34"/>
    <p:sldId id="290" r:id="rId35"/>
    <p:sldId id="283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5" autoAdjust="0"/>
    <p:restoredTop sz="94660"/>
  </p:normalViewPr>
  <p:slideViewPr>
    <p:cSldViewPr snapToGrid="0">
      <p:cViewPr>
        <p:scale>
          <a:sx n="100" d="100"/>
          <a:sy n="100" d="100"/>
        </p:scale>
        <p:origin x="-468" y="-1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E6E594-2CF7-492D-BFF5-2DAFC2475348}" type="datetimeFigureOut">
              <a:rPr lang="en-US" smtClean="0"/>
              <a:t>5/23/2016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CC1E89-5F52-4094-9FCC-67E35AE16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406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B0A82D-F0B3-49C5-9C8E-B6EF0C1271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927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5C31-076F-460C-9AF5-789B728C5C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7905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image, as well as the following few, is from April 17,</a:t>
            </a:r>
            <a:r>
              <a:rPr lang="en-US" baseline="0" dirty="0" smtClean="0"/>
              <a:t> 2016 at 2205Z, or 205pm local time.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C1E89-5F52-4094-9FCC-67E35AE1637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1439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July,</a:t>
            </a:r>
            <a:r>
              <a:rPr lang="en-US" baseline="0" dirty="0" smtClean="0"/>
              <a:t>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C1E89-5F52-4094-9FCC-67E35AE1637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4705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VIIRS DNB from December 30, 2012 at 1141Z, or 241am</a:t>
            </a:r>
            <a:r>
              <a:rPr lang="en-US" baseline="0" dirty="0" smtClean="0"/>
              <a:t> local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C1E89-5F52-4094-9FCC-67E35AE1637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7750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classic “Kiska Sea”</a:t>
            </a:r>
            <a:r>
              <a:rPr lang="en-US" baseline="0" dirty="0" smtClean="0"/>
              <a:t> shot.  Feb 13, 2013, near period of new moon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E96428-2FE4-4A54-9227-2EBDFAD8D6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6741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5/4/2016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1E6FB-9BDB-4F2D-9F0B-A3B1DE095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14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5/4/2016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1E6FB-9BDB-4F2D-9F0B-A3B1DE095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63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5/4/2016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1E6FB-9BDB-4F2D-9F0B-A3B1DE095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1864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5/4/2016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05CEF-5465-4B1F-97FD-59595D498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4534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5/4/2016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05CEF-5465-4B1F-97FD-59595D498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0350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5/4/2016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05CEF-5465-4B1F-97FD-59595D498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3306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5/4/2016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05CEF-5465-4B1F-97FD-59595D498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7132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5/4/2016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05CEF-5465-4B1F-97FD-59595D498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5569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5/4/2016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05CEF-5465-4B1F-97FD-59595D498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316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5/4/2016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05CEF-5465-4B1F-97FD-59595D498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9097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5/4/2016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05CEF-5465-4B1F-97FD-59595D498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694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5/4/2016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1E6FB-9BDB-4F2D-9F0B-A3B1DE095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4904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5/4/2016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05CEF-5465-4B1F-97FD-59595D498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143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5/4/2016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05CEF-5465-4B1F-97FD-59595D498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2972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5/4/2016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05CEF-5465-4B1F-97FD-59595D498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5385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5/4/2016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5E727-AE73-498B-8754-CEFDE701A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2042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5/4/2016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5E727-AE73-498B-8754-CEFDE701A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2205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5/4/2016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5E727-AE73-498B-8754-CEFDE701A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5295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5/4/2016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5E727-AE73-498B-8754-CEFDE701A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7647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5/4/2016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5E727-AE73-498B-8754-CEFDE701A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4948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5/4/2016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5E727-AE73-498B-8754-CEFDE701A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0375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5/4/2016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5E727-AE73-498B-8754-CEFDE701A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006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5/4/2016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1E6FB-9BDB-4F2D-9F0B-A3B1DE095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7020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5/4/2016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5E727-AE73-498B-8754-CEFDE701A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4513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5/4/2016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5E727-AE73-498B-8754-CEFDE701A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8201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5/4/2016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5E727-AE73-498B-8754-CEFDE701A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3850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5/4/2016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5E727-AE73-498B-8754-CEFDE701A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3058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5/4/2016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4A6C3-CB62-42A4-812F-419ED64B2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7403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5/4/2016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4A6C3-CB62-42A4-812F-419ED64B2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5628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5/4/2016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4A6C3-CB62-42A4-812F-419ED64B2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6130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5/4/2016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4A6C3-CB62-42A4-812F-419ED64B2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5782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5/4/2016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4A6C3-CB62-42A4-812F-419ED64B2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2754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5/4/2016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4A6C3-CB62-42A4-812F-419ED64B2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987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5/4/2016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1E6FB-9BDB-4F2D-9F0B-A3B1DE095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6391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5/4/2016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4A6C3-CB62-42A4-812F-419ED64B2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490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5/4/2016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4A6C3-CB62-42A4-812F-419ED64B2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0256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5/4/2016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4A6C3-CB62-42A4-812F-419ED64B2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2750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5/4/2016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4A6C3-CB62-42A4-812F-419ED64B2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7043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5/4/2016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4A6C3-CB62-42A4-812F-419ED64B2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4077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5/4/2016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05CEF-5465-4B1F-97FD-59595D498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9282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5/4/2016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05CEF-5465-4B1F-97FD-59595D498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5043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5/4/2016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05CEF-5465-4B1F-97FD-59595D498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735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5/4/2016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05CEF-5465-4B1F-97FD-59595D498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88246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5/4/2016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05CEF-5465-4B1F-97FD-59595D498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922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5/4/2016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1E6FB-9BDB-4F2D-9F0B-A3B1DE095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0454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5/4/2016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05CEF-5465-4B1F-97FD-59595D498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048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5/4/2016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05CEF-5465-4B1F-97FD-59595D498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6378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5/4/2016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05CEF-5465-4B1F-97FD-59595D498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6427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5/4/2016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05CEF-5465-4B1F-97FD-59595D498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9119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5/4/2016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05CEF-5465-4B1F-97FD-59595D498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0889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5/4/2016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05CEF-5465-4B1F-97FD-59595D498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8111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5/4/2016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1E6FB-9BDB-4F2D-9F0B-A3B1DE095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7527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5/4/2016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1E6FB-9BDB-4F2D-9F0B-A3B1DE095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29617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5/4/2016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1E6FB-9BDB-4F2D-9F0B-A3B1DE095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441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5/4/2016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1E6FB-9BDB-4F2D-9F0B-A3B1DE095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066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5/4/2016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1E6FB-9BDB-4F2D-9F0B-A3B1DE095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61960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5/4/2016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1E6FB-9BDB-4F2D-9F0B-A3B1DE095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0778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5/4/2016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1E6FB-9BDB-4F2D-9F0B-A3B1DE095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97775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5/4/2016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1E6FB-9BDB-4F2D-9F0B-A3B1DE095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97438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5/4/2016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1E6FB-9BDB-4F2D-9F0B-A3B1DE095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18287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5/4/2016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1E6FB-9BDB-4F2D-9F0B-A3B1DE095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63956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5/4/2016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1E6FB-9BDB-4F2D-9F0B-A3B1DE095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67237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5/4/2016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1E6FB-9BDB-4F2D-9F0B-A3B1DE095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48617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5/4/2016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77535-4420-4763-BD18-DA85F333AF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84448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5/4/2016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77535-4420-4763-BD18-DA85F333AF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39838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5/4/2016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77535-4420-4763-BD18-DA85F333AF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149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5/4/2016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1E6FB-9BDB-4F2D-9F0B-A3B1DE095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74340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5/4/2016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77535-4420-4763-BD18-DA85F333AF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99547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5/4/2016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77535-4420-4763-BD18-DA85F333AF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76057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5/4/2016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77535-4420-4763-BD18-DA85F333AF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12571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5/4/2016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77535-4420-4763-BD18-DA85F333AF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56329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5/4/2016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77535-4420-4763-BD18-DA85F333AF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59475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5/4/2016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77535-4420-4763-BD18-DA85F333AF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9235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5/4/2016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77535-4420-4763-BD18-DA85F333AF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62092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5/4/2016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77535-4420-4763-BD18-DA85F333AF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20226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627C6-26D2-4D0B-92AD-82AA484399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02FB5-EE9D-4A2A-AF5B-FCB30548E7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53748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627C6-26D2-4D0B-92AD-82AA484399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02FB5-EE9D-4A2A-AF5B-FCB30548E7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028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5/4/2016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1E6FB-9BDB-4F2D-9F0B-A3B1DE095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86460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627C6-26D2-4D0B-92AD-82AA484399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02FB5-EE9D-4A2A-AF5B-FCB30548E7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62013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627C6-26D2-4D0B-92AD-82AA484399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02FB5-EE9D-4A2A-AF5B-FCB30548E7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76164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627C6-26D2-4D0B-92AD-82AA484399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02FB5-EE9D-4A2A-AF5B-FCB30548E7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869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627C6-26D2-4D0B-92AD-82AA484399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02FB5-EE9D-4A2A-AF5B-FCB30548E7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6181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627C6-26D2-4D0B-92AD-82AA484399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02FB5-EE9D-4A2A-AF5B-FCB30548E7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90336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627C6-26D2-4D0B-92AD-82AA484399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02FB5-EE9D-4A2A-AF5B-FCB30548E7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86844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3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627C6-26D2-4D0B-92AD-82AA484399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02FB5-EE9D-4A2A-AF5B-FCB30548E7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11544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627C6-26D2-4D0B-92AD-82AA484399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02FB5-EE9D-4A2A-AF5B-FCB30548E7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49663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627C6-26D2-4D0B-92AD-82AA484399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02FB5-EE9D-4A2A-AF5B-FCB30548E7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1083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15,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4A6C3-CB62-42A4-812F-419ED64B2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288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5/4/2016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1E6FB-9BDB-4F2D-9F0B-A3B1DE095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72762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15,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4A6C3-CB62-42A4-812F-419ED64B2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08565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15,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4A6C3-CB62-42A4-812F-419ED64B2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43156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15,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4A6C3-CB62-42A4-812F-419ED64B2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1125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15, 2015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4A6C3-CB62-42A4-812F-419ED64B2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54213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15,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4A6C3-CB62-42A4-812F-419ED64B2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09528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15,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4A6C3-CB62-42A4-812F-419ED64B2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42461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15,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4A6C3-CB62-42A4-812F-419ED64B2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38148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15,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4A6C3-CB62-42A4-812F-419ED64B2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41247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15,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4A6C3-CB62-42A4-812F-419ED64B2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47774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15,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4A6C3-CB62-42A4-812F-419ED64B2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179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5/4/2016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1E6FB-9BDB-4F2D-9F0B-A3B1DE095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932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5/4/2016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405CEF-5465-4B1F-97FD-59595D498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343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5/4/2016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1E6FB-9BDB-4F2D-9F0B-A3B1DE095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506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5/4/2016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F4A6C3-CB62-42A4-812F-419ED64B2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756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5/4/2016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405CEF-5465-4B1F-97FD-59595D498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26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5/4/2016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1E6FB-9BDB-4F2D-9F0B-A3B1DE095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420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5/4/2016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777535-4420-4763-BD18-DA85F333AF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582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5627C6-26D2-4D0B-92AD-82AA484399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202FB5-EE9D-4A2A-AF5B-FCB30548E7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821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December 15,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F4A6C3-CB62-42A4-812F-419ED64B2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853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9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mailto:eric@gina.alaska.edu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449" y="328613"/>
            <a:ext cx="7772400" cy="2101333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tx2">
                    <a:lumMod val="50000"/>
                  </a:schemeClr>
                </a:solidFill>
              </a:rPr>
              <a:t>Remote Sensing Support for the National Weather Service’s Alaska Sea Ice Program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1684" y="2631249"/>
            <a:ext cx="8472196" cy="1861237"/>
          </a:xfrm>
        </p:spPr>
        <p:txBody>
          <a:bodyPr>
            <a:noAutofit/>
          </a:bodyPr>
          <a:lstStyle/>
          <a:p>
            <a:pPr lvl="0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Eric Stevens</a:t>
            </a:r>
            <a:r>
              <a:rPr lang="en-US" sz="2800" b="1" baseline="30000" dirty="0">
                <a:solidFill>
                  <a:schemeClr val="accent1">
                    <a:lumMod val="75000"/>
                  </a:schemeClr>
                </a:solidFill>
              </a:rPr>
              <a:t>1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</a:rPr>
              <a:t>Mary-Beth Schreck</a:t>
            </a:r>
            <a:r>
              <a:rPr lang="en-US" sz="2800" b="1" baseline="30000" dirty="0">
                <a:solidFill>
                  <a:srgbClr val="5B9BD5">
                    <a:lumMod val="75000"/>
                  </a:srgbClr>
                </a:solidFill>
              </a:rPr>
              <a:t>2</a:t>
            </a:r>
          </a:p>
          <a:p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Carl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Dierking</a:t>
            </a:r>
            <a:r>
              <a:rPr lang="en-US" sz="2800" b="1" baseline="30000" dirty="0">
                <a:solidFill>
                  <a:schemeClr val="accent1">
                    <a:lumMod val="75000"/>
                  </a:schemeClr>
                </a:solidFill>
              </a:rPr>
              <a:t>1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, Tom Heinrichs</a:t>
            </a:r>
            <a:r>
              <a:rPr lang="en-US" sz="2800" b="1" baseline="30000" dirty="0">
                <a:solidFill>
                  <a:schemeClr val="accent1">
                    <a:lumMod val="75000"/>
                  </a:schemeClr>
                </a:solidFill>
              </a:rPr>
              <a:t>1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, and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Jessie 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Cherry</a:t>
            </a:r>
            <a:r>
              <a:rPr lang="en-US" sz="2800" b="1" baseline="30000" dirty="0" smtClean="0">
                <a:solidFill>
                  <a:schemeClr val="accent1">
                    <a:lumMod val="75000"/>
                  </a:schemeClr>
                </a:solidFill>
              </a:rPr>
              <a:t>1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r>
              <a:rPr lang="en-US" sz="2000" b="1" baseline="30000" dirty="0" smtClean="0">
                <a:solidFill>
                  <a:schemeClr val="accent1">
                    <a:lumMod val="75000"/>
                  </a:schemeClr>
                </a:solidFill>
              </a:rPr>
              <a:t>1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Geographic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Information Network of Alaska (GINA)</a:t>
            </a:r>
          </a:p>
          <a:p>
            <a:r>
              <a:rPr lang="en-US" sz="2000" b="1" baseline="30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National Weather Service,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Anchorage, Alaska</a:t>
            </a:r>
            <a:endParaRPr lang="en-US" sz="2000" b="1" baseline="30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5/4/2016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5E727-AE73-498B-8754-CEFDE701A12F}" type="slidenum">
              <a:rPr lang="en-US" smtClean="0"/>
              <a:t>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242" y="4800600"/>
            <a:ext cx="1432969" cy="12917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4615" y="4748643"/>
            <a:ext cx="2472595" cy="15235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6023" y="4800600"/>
            <a:ext cx="1276361" cy="12763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585" y="4743451"/>
            <a:ext cx="1381513" cy="1381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32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5/4/2016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1E6FB-9BDB-4F2D-9F0B-A3B1DE095473}" type="slidenum">
              <a:rPr lang="en-US" smtClean="0"/>
              <a:t>10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" y="514476"/>
            <a:ext cx="8752114" cy="5700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10988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5/4/2016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1E6FB-9BDB-4F2D-9F0B-A3B1DE095473}" type="slidenum">
              <a:rPr lang="en-US" smtClean="0"/>
              <a:t>11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19" y="53416"/>
            <a:ext cx="7451816" cy="6404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538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5/4/2016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1E6FB-9BDB-4F2D-9F0B-A3B1DE095473}" type="slidenum">
              <a:rPr lang="en-US" smtClean="0"/>
              <a:t>12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652" y="260267"/>
            <a:ext cx="7393577" cy="6073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063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5/4/2016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1E6FB-9BDB-4F2D-9F0B-A3B1DE095473}" type="slidenum">
              <a:rPr lang="en-US" smtClean="0"/>
              <a:t>13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030" y="435429"/>
            <a:ext cx="7384441" cy="5871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228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5/4/2016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1E6FB-9BDB-4F2D-9F0B-A3B1DE095473}" type="slidenum">
              <a:rPr lang="en-US" smtClean="0"/>
              <a:t>14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021" y="293967"/>
            <a:ext cx="7663543" cy="610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394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5/4/2016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05CEF-5465-4B1F-97FD-59595D4985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14" y="330926"/>
            <a:ext cx="7695791" cy="5974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7200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534400" cy="1371600"/>
          </a:xfr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USCG 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Rescues Mariner in Sailboat Trapped in Ice North of Barrow</a:t>
            </a:r>
            <a:br>
              <a:rPr lang="en-US" dirty="0">
                <a:solidFill>
                  <a:schemeClr val="tx2">
                    <a:lumMod val="50000"/>
                  </a:schemeClr>
                </a:solidFill>
              </a:rPr>
            </a:b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5446492"/>
            <a:ext cx="8763000" cy="1200329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  <a:alpha val="70000"/>
                </a:schemeClr>
              </a:gs>
              <a:gs pos="35000">
                <a:schemeClr val="accent3">
                  <a:tint val="37000"/>
                  <a:satMod val="300000"/>
                  <a:alpha val="7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WFO Anchorage sea ice forecasters provided “phenomenal weather products” that proved key to USCG decision makers, said Rear Adm. Dan Abel, commander, 17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Coast Guard District.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5/4/2016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A1E6FB-9BDB-4F2D-9F0B-A3B1DE0954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66813"/>
            <a:ext cx="8748713" cy="4279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050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0939" y="0"/>
            <a:ext cx="8229600" cy="1007165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Products Used by the Ice Progra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m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887896"/>
            <a:ext cx="8229600" cy="553940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The VIIRS Day Night Band (DNB)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A single-channel image covering visible to near-IR wavelengths: 0.5µm to 0.9µm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Sensitive to visible light emissivity and reflection across seven orders of magnitude of signal strength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The upshot: the DNB can “see in the dark”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Very useful during the Alaska winter, especially because there is minimal anthropogenic light pollution in Alaska (although aurora occasionally obscures meteorological and terrain features)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5/4/2016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A1E6FB-9BDB-4F2D-9F0B-A3B1DE0954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6904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5/4/2016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1E6FB-9BDB-4F2D-9F0B-A3B1DE095473}" type="slidenum">
              <a:rPr lang="en-US" smtClean="0"/>
              <a:t>18</a:t>
            </a:fld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582" y="330926"/>
            <a:ext cx="6340657" cy="6118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797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5/4/2016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777535-4420-4763-BD18-DA85F333AF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194" y="288526"/>
            <a:ext cx="7215322" cy="6181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893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Roadmap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Alaska Challenge</a:t>
            </a:r>
          </a:p>
          <a:p>
            <a:r>
              <a:rPr lang="en-US" dirty="0">
                <a:solidFill>
                  <a:schemeClr val="bg1"/>
                </a:solidFill>
              </a:rPr>
              <a:t>Not bear wrestling…but the challenge of meteorological analysis and forecasting</a:t>
            </a:r>
          </a:p>
          <a:p>
            <a:r>
              <a:rPr lang="en-US" dirty="0">
                <a:solidFill>
                  <a:schemeClr val="bg1"/>
                </a:solidFill>
              </a:rPr>
              <a:t>The High Latitude Proving Ground</a:t>
            </a:r>
          </a:p>
          <a:p>
            <a:r>
              <a:rPr lang="en-US" dirty="0">
                <a:solidFill>
                  <a:schemeClr val="bg1"/>
                </a:solidFill>
              </a:rPr>
              <a:t>Specific Proving Ground products that help the NWS Ice Program do its job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 lvl="1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F4A6C3-CB62-42A4-812F-419ED64B2C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390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5/4/2016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777535-4420-4763-BD18-DA85F333AF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" y="180975"/>
            <a:ext cx="7472363" cy="6315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784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5/4/2016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77535-4420-4763-BD18-DA85F333AF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8" y="448590"/>
            <a:ext cx="8772525" cy="5475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698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5/4/2016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777535-4420-4763-BD18-DA85F333AF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304790"/>
            <a:ext cx="8634413" cy="586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914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5/4/2016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77535-4420-4763-BD18-DA85F333AF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" y="266891"/>
            <a:ext cx="7624763" cy="5824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507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Products Used by the Ice Program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65760" y="1600202"/>
            <a:ext cx="8482818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In winter, classic longwave IR (around 11µm) is useful, especially for multi-year ice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“Without longwave IR and the Day Night Band, could not do analysis north of Norton Sound in the winter” –Mary-Beth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Schreck</a:t>
            </a:r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In summer,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classic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visible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imagery</a:t>
            </a: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SAR very useful, get 2-5 images per day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The more SAR the better, particularly useful when combined with other imagery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5/4/2016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77535-4420-4763-BD18-DA85F333AF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402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323897" y="1536032"/>
            <a:ext cx="37749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Light gray: Leads with New Ice Growth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Mid-tone Gray: First Year Ice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Dark gray: Multi-year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 Floes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428625"/>
            <a:ext cx="9039225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917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Roadmap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Alaska Challenge</a:t>
            </a:r>
          </a:p>
          <a:p>
            <a:r>
              <a:rPr lang="en-US" dirty="0">
                <a:solidFill>
                  <a:schemeClr val="bg1"/>
                </a:solidFill>
              </a:rPr>
              <a:t>Not bear wrestling…but the challenge of meteorological analysis and forecasting</a:t>
            </a:r>
          </a:p>
          <a:p>
            <a:r>
              <a:rPr lang="en-US" dirty="0">
                <a:solidFill>
                  <a:schemeClr val="bg1"/>
                </a:solidFill>
              </a:rPr>
              <a:t>The High Latitude Proving Ground</a:t>
            </a:r>
          </a:p>
          <a:p>
            <a:r>
              <a:rPr lang="en-US" dirty="0">
                <a:solidFill>
                  <a:schemeClr val="bg1"/>
                </a:solidFill>
              </a:rPr>
              <a:t>Specific Proving Ground products that help the NWS Ice Program do its job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 lvl="1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F4A6C3-CB62-42A4-812F-419ED64B2C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670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Question and Answers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861" y="1487660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Mary-Beth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Schreck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of the NWS Alaska Ice Program is in the house!  Any questions for Mary-Beth or Eric?</a:t>
            </a:r>
          </a:p>
          <a:p>
            <a:r>
              <a:rPr lang="en-US" sz="2800" dirty="0" smtClean="0">
                <a:hlinkClick r:id="rId2"/>
              </a:rPr>
              <a:t>marybeth.schreck@noaa.gov </a:t>
            </a:r>
            <a:endParaRPr lang="en-US" sz="2800" dirty="0">
              <a:hlinkClick r:id="rId2"/>
            </a:endParaRPr>
          </a:p>
          <a:p>
            <a:r>
              <a:rPr lang="en-US" sz="2800" dirty="0" smtClean="0">
                <a:hlinkClick r:id="rId2"/>
              </a:rPr>
              <a:t>eric@gina.alaska.edu</a:t>
            </a:r>
            <a:endParaRPr lang="en-US" sz="28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5/4/2016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1E6FB-9BDB-4F2D-9F0B-A3B1DE095473}" type="slidenum">
              <a:rPr lang="en-US" smtClean="0"/>
              <a:t>27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0681" y="2879158"/>
            <a:ext cx="4202765" cy="369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013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63" y="10318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The Alaska Challenge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14450"/>
            <a:ext cx="8229600" cy="5324889"/>
          </a:xfrm>
        </p:spPr>
        <p:txBody>
          <a:bodyPr>
            <a:normAutofit fontScale="92500"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Alaska is a synoptic-scale Region within a mesoscale-oriented NWS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Areas of responsibility are (comparatively) huge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The land portion of these areas of responsibility are topographically complex, yielding myriad microclimates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Many observational networks (such as 88Ds) are very sparse…</a:t>
            </a:r>
          </a:p>
          <a:p>
            <a:pPr lvl="1"/>
            <a:r>
              <a:rPr lang="en-US" sz="2400" dirty="0" smtClean="0">
                <a:solidFill>
                  <a:srgbClr val="FF0000"/>
                </a:solidFill>
              </a:rPr>
              <a:t>Big problem because the first step in forecasting is analyzing and understanding the weather now at time=0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The specter of climate change being concentrated in the high latitudes means that old “rules of thumb” may suffer from diminishing relevance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4A6C3-CB62-42A4-812F-419ED64B2C86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165" y="1051217"/>
            <a:ext cx="3873776" cy="5621252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5/4/2016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895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5/4/2016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4BF47F-56DB-404E-97B4-1912D495DA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493235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77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5/4/2016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4BF47F-56DB-404E-97B4-1912D495DA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247" y="664618"/>
            <a:ext cx="5871948" cy="5588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05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7444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The High Latitude Proving Ground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1" y="1083367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B050"/>
                </a:solidFill>
              </a:rPr>
              <a:t>Thanks to its high latitude, Alaska enjoys frequent coverage from polar orbiting satellites</a:t>
            </a:r>
          </a:p>
          <a:p>
            <a:r>
              <a:rPr lang="en-US" sz="2800" dirty="0" smtClean="0">
                <a:solidFill>
                  <a:srgbClr val="00B050"/>
                </a:solidFill>
              </a:rPr>
              <a:t>The University of Alaska Fairbanks (UAF) receives data from a number of polar orbiting satellites, including S-NPP</a:t>
            </a:r>
          </a:p>
          <a:p>
            <a:pPr lvl="1"/>
            <a:r>
              <a:rPr lang="en-US" sz="2400" dirty="0" smtClean="0">
                <a:solidFill>
                  <a:srgbClr val="00B050"/>
                </a:solidFill>
              </a:rPr>
              <a:t>The data are then processed into AWIPS-ready imagery, as well as into non-AWIPS image formats</a:t>
            </a:r>
          </a:p>
          <a:p>
            <a:pPr lvl="1"/>
            <a:r>
              <a:rPr lang="en-US" sz="2400" dirty="0" smtClean="0">
                <a:solidFill>
                  <a:srgbClr val="00B050"/>
                </a:solidFill>
              </a:rPr>
              <a:t>The resulting imagery is delivered to the NWS via Local Data Management (LDM)</a:t>
            </a:r>
          </a:p>
          <a:p>
            <a:r>
              <a:rPr lang="en-US" sz="2800" dirty="0" smtClean="0">
                <a:solidFill>
                  <a:srgbClr val="00B050"/>
                </a:solidFill>
              </a:rPr>
              <a:t>This approach minimizes latency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5/4/2016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05CEF-5465-4B1F-97FD-59595D498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053" y="1126145"/>
            <a:ext cx="4925938" cy="447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350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eric\Desktop\Eric's Stuff\misc\OLLI\2013 Fall\uber-v2-npp.12117.222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1" y="32481"/>
            <a:ext cx="6920131" cy="6825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5/4/2016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86A1E6FB-9BDB-4F2D-9F0B-A3B1DE095473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385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5/4/2016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1E6FB-9BDB-4F2D-9F0B-A3B1DE095473}" type="slidenum">
              <a:rPr lang="en-US" smtClean="0"/>
              <a:t>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8" y="259307"/>
            <a:ext cx="9131232" cy="629844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02609" y="122829"/>
            <a:ext cx="8229600" cy="996287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</a:rPr>
              <a:t>Sea Ice Program Customers</a:t>
            </a:r>
            <a:endParaRPr lang="en-US" sz="4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75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Products Used by the Ice Progra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m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338470"/>
            <a:ext cx="8229600" cy="507558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Multispectral RGB (Red Green Blue)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Built from SNPP-VIIRS bands I01, I02, and I03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Spectral range from 0.64µm to 1.61µm</a:t>
            </a:r>
          </a:p>
          <a:p>
            <a:pPr lvl="2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1.61µm channel highlights difference between liquid water and ice/snow</a:t>
            </a:r>
          </a:p>
          <a:p>
            <a:pPr lvl="2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375m resolution</a:t>
            </a:r>
          </a:p>
          <a:p>
            <a:pPr lvl="2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These short wavelengths rely on reflection of incoming sunlight: great during summer, less useful during winter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This product allows forecasters to easily identify which areas are cloud, which are sea ice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Just to keep us confused, this product is known by different names within different groups: False Color, Natural Color, and Land Cover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5/4/2016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A1E6FB-9BDB-4F2D-9F0B-A3B1DE0954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35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2075</TotalTime>
  <Words>731</Words>
  <Application>Microsoft Office PowerPoint</Application>
  <PresentationFormat>On-screen Show (4:3)</PresentationFormat>
  <Paragraphs>119</Paragraphs>
  <Slides>27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1_Office Theme</vt:lpstr>
      <vt:lpstr>2_Office Theme</vt:lpstr>
      <vt:lpstr>Office Theme</vt:lpstr>
      <vt:lpstr>3_Office Theme</vt:lpstr>
      <vt:lpstr>5_Office Theme</vt:lpstr>
      <vt:lpstr>6_Office Theme</vt:lpstr>
      <vt:lpstr>7_Office Theme</vt:lpstr>
      <vt:lpstr>4_Office Theme</vt:lpstr>
      <vt:lpstr>8_Office Theme</vt:lpstr>
      <vt:lpstr>Remote Sensing Support for the National Weather Service’s Alaska Sea Ice Program</vt:lpstr>
      <vt:lpstr>Roadmap</vt:lpstr>
      <vt:lpstr>The Alaska Challenge</vt:lpstr>
      <vt:lpstr>PowerPoint Presentation</vt:lpstr>
      <vt:lpstr>PowerPoint Presentation</vt:lpstr>
      <vt:lpstr>The High Latitude Proving Ground</vt:lpstr>
      <vt:lpstr>PowerPoint Presentation</vt:lpstr>
      <vt:lpstr>Sea Ice Program Customers</vt:lpstr>
      <vt:lpstr>Products Used by the Ice Program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USCG Rescues Mariner in Sailboat Trapped in Ice North of Barrow </vt:lpstr>
      <vt:lpstr>Products Used by the Ice Program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Products Used by the Ice Program</vt:lpstr>
      <vt:lpstr>PowerPoint Presentation</vt:lpstr>
      <vt:lpstr>Roadmap</vt:lpstr>
      <vt:lpstr>Question and Answers</vt:lpstr>
    </vt:vector>
  </TitlesOfParts>
  <Company>University of Alaska Fairbanks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Remote Sensing Support for the National Weather Service’s Alaska Sea Ice Program</dc:title>
  <dc:creator>eric</dc:creator>
  <cp:lastModifiedBy>Sara Schultz</cp:lastModifiedBy>
  <cp:revision>40</cp:revision>
  <dcterms:created xsi:type="dcterms:W3CDTF">2016-04-18T17:20:08Z</dcterms:created>
  <dcterms:modified xsi:type="dcterms:W3CDTF">2016-05-23T21:09:59Z</dcterms:modified>
</cp:coreProperties>
</file>