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68" r:id="rId9"/>
    <p:sldMasterId id="2147483780" r:id="rId10"/>
    <p:sldMasterId id="2147483794" r:id="rId11"/>
    <p:sldMasterId id="2147483806" r:id="rId12"/>
    <p:sldMasterId id="2147483818" r:id="rId13"/>
  </p:sldMasterIdLst>
  <p:notesMasterIdLst>
    <p:notesMasterId r:id="rId47"/>
  </p:notesMasterIdLst>
  <p:sldIdLst>
    <p:sldId id="257" r:id="rId14"/>
    <p:sldId id="272" r:id="rId15"/>
    <p:sldId id="260" r:id="rId16"/>
    <p:sldId id="259" r:id="rId17"/>
    <p:sldId id="261" r:id="rId18"/>
    <p:sldId id="265" r:id="rId19"/>
    <p:sldId id="263" r:id="rId20"/>
    <p:sldId id="264" r:id="rId21"/>
    <p:sldId id="262" r:id="rId22"/>
    <p:sldId id="291" r:id="rId23"/>
    <p:sldId id="294" r:id="rId24"/>
    <p:sldId id="292" r:id="rId25"/>
    <p:sldId id="278" r:id="rId26"/>
    <p:sldId id="258" r:id="rId27"/>
    <p:sldId id="267" r:id="rId28"/>
    <p:sldId id="268" r:id="rId29"/>
    <p:sldId id="269" r:id="rId30"/>
    <p:sldId id="271" r:id="rId31"/>
    <p:sldId id="270" r:id="rId32"/>
    <p:sldId id="277" r:id="rId33"/>
    <p:sldId id="273" r:id="rId34"/>
    <p:sldId id="274" r:id="rId35"/>
    <p:sldId id="283" r:id="rId36"/>
    <p:sldId id="284" r:id="rId37"/>
    <p:sldId id="287" r:id="rId38"/>
    <p:sldId id="289" r:id="rId39"/>
    <p:sldId id="298" r:id="rId40"/>
    <p:sldId id="276" r:id="rId41"/>
    <p:sldId id="275" r:id="rId42"/>
    <p:sldId id="281" r:id="rId43"/>
    <p:sldId id="280" r:id="rId44"/>
    <p:sldId id="279" r:id="rId45"/>
    <p:sldId id="296"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1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CA"/>
              <a:t>Relief of Lord's</a:t>
            </a:r>
            <a:r>
              <a:rPr lang="en-CA" baseline="0"/>
              <a:t> Cove</a:t>
            </a:r>
            <a:endParaRPr lang="en-CA"/>
          </a:p>
        </c:rich>
      </c:tx>
      <c:layout/>
      <c:overlay val="0"/>
    </c:title>
    <c:autoTitleDeleted val="0"/>
    <c:plotArea>
      <c:layout/>
      <c:scatterChart>
        <c:scatterStyle val="lineMarker"/>
        <c:varyColors val="0"/>
        <c:ser>
          <c:idx val="0"/>
          <c:order val="0"/>
          <c:tx>
            <c:v>Relief</c:v>
          </c:tx>
          <c:marker>
            <c:symbol val="none"/>
          </c:marker>
          <c:xVal>
            <c:numRef>
              <c:f>'transet 2'!$L$10:$L$18</c:f>
              <c:numCache>
                <c:formatCode>0.0</c:formatCode>
                <c:ptCount val="9"/>
                <c:pt idx="0">
                  <c:v>0</c:v>
                </c:pt>
                <c:pt idx="1">
                  <c:v>14.8</c:v>
                </c:pt>
                <c:pt idx="2">
                  <c:v>20.3</c:v>
                </c:pt>
                <c:pt idx="3">
                  <c:v>28</c:v>
                </c:pt>
                <c:pt idx="4" formatCode="0.00">
                  <c:v>42.28</c:v>
                </c:pt>
                <c:pt idx="5" formatCode="0.00">
                  <c:v>242.20000000000002</c:v>
                </c:pt>
                <c:pt idx="6" formatCode="0.00">
                  <c:v>374.28999999999996</c:v>
                </c:pt>
                <c:pt idx="7" formatCode="0.00">
                  <c:v>542.08000000000004</c:v>
                </c:pt>
                <c:pt idx="8" formatCode="0.00">
                  <c:v>684.88</c:v>
                </c:pt>
              </c:numCache>
            </c:numRef>
          </c:xVal>
          <c:yVal>
            <c:numRef>
              <c:f>'transet 2'!$M$10:$M$18</c:f>
              <c:numCache>
                <c:formatCode>General</c:formatCode>
                <c:ptCount val="9"/>
                <c:pt idx="0">
                  <c:v>5.7583000000000011</c:v>
                </c:pt>
                <c:pt idx="1">
                  <c:v>3.8523000000000005</c:v>
                </c:pt>
                <c:pt idx="2">
                  <c:v>2.2403000000000008</c:v>
                </c:pt>
                <c:pt idx="3">
                  <c:v>0</c:v>
                </c:pt>
                <c:pt idx="4">
                  <c:v>-1.8</c:v>
                </c:pt>
                <c:pt idx="5">
                  <c:v>-4.5999999999999996</c:v>
                </c:pt>
                <c:pt idx="6">
                  <c:v>-5.5</c:v>
                </c:pt>
                <c:pt idx="7">
                  <c:v>-8.8000000000000007</c:v>
                </c:pt>
                <c:pt idx="8">
                  <c:v>-11</c:v>
                </c:pt>
              </c:numCache>
            </c:numRef>
          </c:yVal>
          <c:smooth val="0"/>
        </c:ser>
        <c:dLbls>
          <c:showLegendKey val="0"/>
          <c:showVal val="0"/>
          <c:showCatName val="0"/>
          <c:showSerName val="0"/>
          <c:showPercent val="0"/>
          <c:showBubbleSize val="0"/>
        </c:dLbls>
        <c:axId val="97841920"/>
        <c:axId val="97843840"/>
      </c:scatterChart>
      <c:valAx>
        <c:axId val="97841920"/>
        <c:scaling>
          <c:orientation val="minMax"/>
          <c:max val="700"/>
        </c:scaling>
        <c:delete val="0"/>
        <c:axPos val="b"/>
        <c:title>
          <c:tx>
            <c:rich>
              <a:bodyPr/>
              <a:lstStyle/>
              <a:p>
                <a:pPr>
                  <a:defRPr/>
                </a:pPr>
                <a:r>
                  <a:rPr lang="en-US"/>
                  <a:t>distance from top of seawall [m]</a:t>
                </a:r>
              </a:p>
            </c:rich>
          </c:tx>
          <c:layout/>
          <c:overlay val="0"/>
        </c:title>
        <c:numFmt formatCode="0.0" sourceLinked="1"/>
        <c:majorTickMark val="out"/>
        <c:minorTickMark val="none"/>
        <c:tickLblPos val="nextTo"/>
        <c:crossAx val="97843840"/>
        <c:crossesAt val="-15"/>
        <c:crossBetween val="midCat"/>
        <c:majorUnit val="50"/>
      </c:valAx>
      <c:valAx>
        <c:axId val="97843840"/>
        <c:scaling>
          <c:orientation val="minMax"/>
        </c:scaling>
        <c:delete val="0"/>
        <c:axPos val="l"/>
        <c:majorGridlines/>
        <c:title>
          <c:tx>
            <c:rich>
              <a:bodyPr rot="-5400000" vert="horz"/>
              <a:lstStyle/>
              <a:p>
                <a:pPr>
                  <a:defRPr/>
                </a:pPr>
                <a:r>
                  <a:rPr lang="en-CA"/>
                  <a:t>elevation LLWLT [m]</a:t>
                </a:r>
              </a:p>
            </c:rich>
          </c:tx>
          <c:layout/>
          <c:overlay val="0"/>
        </c:title>
        <c:numFmt formatCode="General" sourceLinked="1"/>
        <c:majorTickMark val="out"/>
        <c:minorTickMark val="none"/>
        <c:tickLblPos val="nextTo"/>
        <c:crossAx val="97841920"/>
        <c:crosses val="autoZero"/>
        <c:crossBetween val="midCat"/>
      </c:valAx>
    </c:plotArea>
    <c:legend>
      <c:legendPos val="b"/>
      <c:layout/>
      <c:overlay val="0"/>
    </c:legend>
    <c:plotVisOnly val="1"/>
    <c:dispBlanksAs val="gap"/>
    <c:showDLblsOverMax val="0"/>
  </c:chart>
  <c:spPr>
    <a:solidFill>
      <a:srgbClr val="FFFFFF"/>
    </a:solidFill>
    <a:ln>
      <a:solidFill>
        <a:srgbClr val="000000"/>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CA"/>
              <a:t>Relief of Lord's</a:t>
            </a:r>
            <a:r>
              <a:rPr lang="en-CA" baseline="0"/>
              <a:t> Cove</a:t>
            </a:r>
            <a:endParaRPr lang="en-CA"/>
          </a:p>
        </c:rich>
      </c:tx>
      <c:layout/>
      <c:overlay val="0"/>
    </c:title>
    <c:autoTitleDeleted val="0"/>
    <c:plotArea>
      <c:layout/>
      <c:scatterChart>
        <c:scatterStyle val="lineMarker"/>
        <c:varyColors val="0"/>
        <c:ser>
          <c:idx val="0"/>
          <c:order val="0"/>
          <c:tx>
            <c:v>Relief</c:v>
          </c:tx>
          <c:marker>
            <c:symbol val="none"/>
          </c:marker>
          <c:xVal>
            <c:numRef>
              <c:f>'transet 2'!$L$10:$L$18</c:f>
              <c:numCache>
                <c:formatCode>0.0</c:formatCode>
                <c:ptCount val="9"/>
                <c:pt idx="0">
                  <c:v>0</c:v>
                </c:pt>
                <c:pt idx="1">
                  <c:v>14.8</c:v>
                </c:pt>
                <c:pt idx="2">
                  <c:v>20.3</c:v>
                </c:pt>
                <c:pt idx="3">
                  <c:v>28</c:v>
                </c:pt>
                <c:pt idx="4" formatCode="0.00">
                  <c:v>42.28</c:v>
                </c:pt>
                <c:pt idx="5" formatCode="0.00">
                  <c:v>242.20000000000002</c:v>
                </c:pt>
                <c:pt idx="6" formatCode="0.00">
                  <c:v>374.28999999999996</c:v>
                </c:pt>
                <c:pt idx="7" formatCode="0.00">
                  <c:v>542.08000000000004</c:v>
                </c:pt>
                <c:pt idx="8" formatCode="0.00">
                  <c:v>684.88</c:v>
                </c:pt>
              </c:numCache>
            </c:numRef>
          </c:xVal>
          <c:yVal>
            <c:numRef>
              <c:f>'transet 2'!$M$10:$M$18</c:f>
              <c:numCache>
                <c:formatCode>General</c:formatCode>
                <c:ptCount val="9"/>
                <c:pt idx="0">
                  <c:v>5.7583000000000011</c:v>
                </c:pt>
                <c:pt idx="1">
                  <c:v>3.8523000000000005</c:v>
                </c:pt>
                <c:pt idx="2">
                  <c:v>2.2403000000000008</c:v>
                </c:pt>
                <c:pt idx="3">
                  <c:v>0</c:v>
                </c:pt>
                <c:pt idx="4">
                  <c:v>-1.8</c:v>
                </c:pt>
                <c:pt idx="5">
                  <c:v>-4.5999999999999996</c:v>
                </c:pt>
                <c:pt idx="6">
                  <c:v>-5.5</c:v>
                </c:pt>
                <c:pt idx="7">
                  <c:v>-8.8000000000000007</c:v>
                </c:pt>
                <c:pt idx="8">
                  <c:v>-11</c:v>
                </c:pt>
              </c:numCache>
            </c:numRef>
          </c:yVal>
          <c:smooth val="0"/>
        </c:ser>
        <c:dLbls>
          <c:showLegendKey val="0"/>
          <c:showVal val="0"/>
          <c:showCatName val="0"/>
          <c:showSerName val="0"/>
          <c:showPercent val="0"/>
          <c:showBubbleSize val="0"/>
        </c:dLbls>
        <c:axId val="105230720"/>
        <c:axId val="105232640"/>
      </c:scatterChart>
      <c:valAx>
        <c:axId val="105230720"/>
        <c:scaling>
          <c:orientation val="minMax"/>
          <c:max val="700"/>
        </c:scaling>
        <c:delete val="0"/>
        <c:axPos val="b"/>
        <c:title>
          <c:tx>
            <c:rich>
              <a:bodyPr/>
              <a:lstStyle/>
              <a:p>
                <a:pPr>
                  <a:defRPr/>
                </a:pPr>
                <a:r>
                  <a:rPr lang="en-US"/>
                  <a:t>distance from top of seawall [m]</a:t>
                </a:r>
              </a:p>
            </c:rich>
          </c:tx>
          <c:layout/>
          <c:overlay val="0"/>
        </c:title>
        <c:numFmt formatCode="0.0" sourceLinked="1"/>
        <c:majorTickMark val="out"/>
        <c:minorTickMark val="none"/>
        <c:tickLblPos val="nextTo"/>
        <c:crossAx val="105232640"/>
        <c:crossesAt val="-15"/>
        <c:crossBetween val="midCat"/>
        <c:majorUnit val="50"/>
      </c:valAx>
      <c:valAx>
        <c:axId val="105232640"/>
        <c:scaling>
          <c:orientation val="minMax"/>
        </c:scaling>
        <c:delete val="0"/>
        <c:axPos val="l"/>
        <c:majorGridlines/>
        <c:title>
          <c:tx>
            <c:rich>
              <a:bodyPr rot="-5400000" vert="horz"/>
              <a:lstStyle/>
              <a:p>
                <a:pPr>
                  <a:defRPr/>
                </a:pPr>
                <a:r>
                  <a:rPr lang="en-CA"/>
                  <a:t>elevation LLWLT [m]</a:t>
                </a:r>
              </a:p>
            </c:rich>
          </c:tx>
          <c:layout/>
          <c:overlay val="0"/>
        </c:title>
        <c:numFmt formatCode="General" sourceLinked="1"/>
        <c:majorTickMark val="out"/>
        <c:minorTickMark val="none"/>
        <c:tickLblPos val="nextTo"/>
        <c:crossAx val="105230720"/>
        <c:crosses val="autoZero"/>
        <c:crossBetween val="midCat"/>
      </c:valAx>
    </c:plotArea>
    <c:legend>
      <c:legendPos val="b"/>
      <c:layout/>
      <c:overlay val="0"/>
    </c:legend>
    <c:plotVisOnly val="1"/>
    <c:dispBlanksAs val="gap"/>
    <c:showDLblsOverMax val="0"/>
  </c:chart>
  <c:spPr>
    <a:solidFill>
      <a:srgbClr val="FFFFFF"/>
    </a:solidFill>
    <a:ln>
      <a:solidFill>
        <a:srgbClr val="000000"/>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CA"/>
              <a:t>Relief of Lord's</a:t>
            </a:r>
            <a:r>
              <a:rPr lang="en-CA" baseline="0"/>
              <a:t> Cove</a:t>
            </a:r>
            <a:endParaRPr lang="en-CA"/>
          </a:p>
        </c:rich>
      </c:tx>
      <c:layout/>
      <c:overlay val="0"/>
    </c:title>
    <c:autoTitleDeleted val="0"/>
    <c:plotArea>
      <c:layout/>
      <c:scatterChart>
        <c:scatterStyle val="lineMarker"/>
        <c:varyColors val="0"/>
        <c:ser>
          <c:idx val="0"/>
          <c:order val="0"/>
          <c:tx>
            <c:v>Relief</c:v>
          </c:tx>
          <c:marker>
            <c:symbol val="none"/>
          </c:marker>
          <c:xVal>
            <c:numRef>
              <c:f>'transet 2'!$L$10:$L$18</c:f>
              <c:numCache>
                <c:formatCode>0.0</c:formatCode>
                <c:ptCount val="9"/>
                <c:pt idx="0">
                  <c:v>0</c:v>
                </c:pt>
                <c:pt idx="1">
                  <c:v>14.8</c:v>
                </c:pt>
                <c:pt idx="2">
                  <c:v>20.3</c:v>
                </c:pt>
                <c:pt idx="3">
                  <c:v>28</c:v>
                </c:pt>
                <c:pt idx="4" formatCode="0.00">
                  <c:v>42.28</c:v>
                </c:pt>
                <c:pt idx="5" formatCode="0.00">
                  <c:v>242.20000000000002</c:v>
                </c:pt>
                <c:pt idx="6" formatCode="0.00">
                  <c:v>374.28999999999996</c:v>
                </c:pt>
                <c:pt idx="7" formatCode="0.00">
                  <c:v>542.08000000000004</c:v>
                </c:pt>
                <c:pt idx="8" formatCode="0.00">
                  <c:v>684.88</c:v>
                </c:pt>
              </c:numCache>
            </c:numRef>
          </c:xVal>
          <c:yVal>
            <c:numRef>
              <c:f>'transet 2'!$M$10:$M$18</c:f>
              <c:numCache>
                <c:formatCode>General</c:formatCode>
                <c:ptCount val="9"/>
                <c:pt idx="0">
                  <c:v>5.7583000000000011</c:v>
                </c:pt>
                <c:pt idx="1">
                  <c:v>3.8523000000000005</c:v>
                </c:pt>
                <c:pt idx="2">
                  <c:v>2.2403000000000008</c:v>
                </c:pt>
                <c:pt idx="3">
                  <c:v>0</c:v>
                </c:pt>
                <c:pt idx="4">
                  <c:v>-1.8</c:v>
                </c:pt>
                <c:pt idx="5">
                  <c:v>-4.5999999999999996</c:v>
                </c:pt>
                <c:pt idx="6">
                  <c:v>-5.5</c:v>
                </c:pt>
                <c:pt idx="7">
                  <c:v>-8.8000000000000007</c:v>
                </c:pt>
                <c:pt idx="8">
                  <c:v>-11</c:v>
                </c:pt>
              </c:numCache>
            </c:numRef>
          </c:yVal>
          <c:smooth val="0"/>
        </c:ser>
        <c:ser>
          <c:idx val="1"/>
          <c:order val="1"/>
          <c:tx>
            <c:v>max hb</c:v>
          </c:tx>
          <c:marker>
            <c:symbol val="none"/>
          </c:marker>
          <c:xVal>
            <c:numRef>
              <c:f>'transet 2'!$L$10:$L$18</c:f>
              <c:numCache>
                <c:formatCode>0.0</c:formatCode>
                <c:ptCount val="9"/>
                <c:pt idx="0">
                  <c:v>0</c:v>
                </c:pt>
                <c:pt idx="1">
                  <c:v>14.8</c:v>
                </c:pt>
                <c:pt idx="2">
                  <c:v>20.3</c:v>
                </c:pt>
                <c:pt idx="3">
                  <c:v>28</c:v>
                </c:pt>
                <c:pt idx="4" formatCode="0.00">
                  <c:v>42.28</c:v>
                </c:pt>
                <c:pt idx="5" formatCode="0.00">
                  <c:v>242.20000000000002</c:v>
                </c:pt>
                <c:pt idx="6" formatCode="0.00">
                  <c:v>374.28999999999996</c:v>
                </c:pt>
                <c:pt idx="7" formatCode="0.00">
                  <c:v>542.08000000000004</c:v>
                </c:pt>
                <c:pt idx="8" formatCode="0.00">
                  <c:v>684.88</c:v>
                </c:pt>
              </c:numCache>
            </c:numRef>
          </c:xVal>
          <c:yVal>
            <c:numRef>
              <c:f>'transet 2'!$V$10:$V$18</c:f>
              <c:numCache>
                <c:formatCode>General</c:formatCode>
                <c:ptCount val="9"/>
                <c:pt idx="0">
                  <c:v>-4.5</c:v>
                </c:pt>
                <c:pt idx="1">
                  <c:v>-4.5</c:v>
                </c:pt>
                <c:pt idx="2">
                  <c:v>-4.5</c:v>
                </c:pt>
                <c:pt idx="3">
                  <c:v>-4.5</c:v>
                </c:pt>
                <c:pt idx="4">
                  <c:v>-4.5</c:v>
                </c:pt>
                <c:pt idx="5">
                  <c:v>-4.5</c:v>
                </c:pt>
                <c:pt idx="6">
                  <c:v>-4.5</c:v>
                </c:pt>
                <c:pt idx="7">
                  <c:v>-4.5</c:v>
                </c:pt>
                <c:pt idx="8">
                  <c:v>-4.5</c:v>
                </c:pt>
              </c:numCache>
            </c:numRef>
          </c:yVal>
          <c:smooth val="0"/>
        </c:ser>
        <c:ser>
          <c:idx val="2"/>
          <c:order val="2"/>
          <c:tx>
            <c:v>min hb</c:v>
          </c:tx>
          <c:marker>
            <c:symbol val="none"/>
          </c:marker>
          <c:xVal>
            <c:numRef>
              <c:f>'transet 2'!$L$10:$L$18</c:f>
              <c:numCache>
                <c:formatCode>0.0</c:formatCode>
                <c:ptCount val="9"/>
                <c:pt idx="0">
                  <c:v>0</c:v>
                </c:pt>
                <c:pt idx="1">
                  <c:v>14.8</c:v>
                </c:pt>
                <c:pt idx="2">
                  <c:v>20.3</c:v>
                </c:pt>
                <c:pt idx="3">
                  <c:v>28</c:v>
                </c:pt>
                <c:pt idx="4" formatCode="0.00">
                  <c:v>42.28</c:v>
                </c:pt>
                <c:pt idx="5" formatCode="0.00">
                  <c:v>242.20000000000002</c:v>
                </c:pt>
                <c:pt idx="6" formatCode="0.00">
                  <c:v>374.28999999999996</c:v>
                </c:pt>
                <c:pt idx="7" formatCode="0.00">
                  <c:v>542.08000000000004</c:v>
                </c:pt>
                <c:pt idx="8" formatCode="0.00">
                  <c:v>684.88</c:v>
                </c:pt>
              </c:numCache>
            </c:numRef>
          </c:xVal>
          <c:yVal>
            <c:numRef>
              <c:f>'transet 2'!$W$10:$W$18</c:f>
              <c:numCache>
                <c:formatCode>General</c:formatCode>
                <c:ptCount val="9"/>
                <c:pt idx="0">
                  <c:v>-4</c:v>
                </c:pt>
                <c:pt idx="1">
                  <c:v>-4</c:v>
                </c:pt>
                <c:pt idx="2">
                  <c:v>-4</c:v>
                </c:pt>
                <c:pt idx="3">
                  <c:v>-4</c:v>
                </c:pt>
                <c:pt idx="4">
                  <c:v>-4</c:v>
                </c:pt>
                <c:pt idx="5">
                  <c:v>-4</c:v>
                </c:pt>
                <c:pt idx="6">
                  <c:v>-4</c:v>
                </c:pt>
                <c:pt idx="7">
                  <c:v>-4</c:v>
                </c:pt>
                <c:pt idx="8">
                  <c:v>-4</c:v>
                </c:pt>
              </c:numCache>
            </c:numRef>
          </c:yVal>
          <c:smooth val="0"/>
        </c:ser>
        <c:dLbls>
          <c:showLegendKey val="0"/>
          <c:showVal val="0"/>
          <c:showCatName val="0"/>
          <c:showSerName val="0"/>
          <c:showPercent val="0"/>
          <c:showBubbleSize val="0"/>
        </c:dLbls>
        <c:axId val="134718208"/>
        <c:axId val="134720128"/>
      </c:scatterChart>
      <c:valAx>
        <c:axId val="134718208"/>
        <c:scaling>
          <c:orientation val="minMax"/>
          <c:max val="700"/>
        </c:scaling>
        <c:delete val="0"/>
        <c:axPos val="b"/>
        <c:title>
          <c:tx>
            <c:rich>
              <a:bodyPr/>
              <a:lstStyle/>
              <a:p>
                <a:pPr>
                  <a:defRPr/>
                </a:pPr>
                <a:r>
                  <a:rPr lang="en-US"/>
                  <a:t>distance from top of seawall [m]</a:t>
                </a:r>
              </a:p>
            </c:rich>
          </c:tx>
          <c:layout/>
          <c:overlay val="0"/>
        </c:title>
        <c:numFmt formatCode="0.0" sourceLinked="1"/>
        <c:majorTickMark val="out"/>
        <c:minorTickMark val="none"/>
        <c:tickLblPos val="nextTo"/>
        <c:crossAx val="134720128"/>
        <c:crossesAt val="-15"/>
        <c:crossBetween val="midCat"/>
        <c:majorUnit val="50"/>
      </c:valAx>
      <c:valAx>
        <c:axId val="134720128"/>
        <c:scaling>
          <c:orientation val="minMax"/>
        </c:scaling>
        <c:delete val="0"/>
        <c:axPos val="l"/>
        <c:majorGridlines/>
        <c:title>
          <c:tx>
            <c:rich>
              <a:bodyPr rot="-5400000" vert="horz"/>
              <a:lstStyle/>
              <a:p>
                <a:pPr>
                  <a:defRPr/>
                </a:pPr>
                <a:r>
                  <a:rPr lang="en-CA"/>
                  <a:t>elevation LLWLT [m]</a:t>
                </a:r>
              </a:p>
            </c:rich>
          </c:tx>
          <c:layout/>
          <c:overlay val="0"/>
        </c:title>
        <c:numFmt formatCode="General" sourceLinked="1"/>
        <c:majorTickMark val="out"/>
        <c:minorTickMark val="none"/>
        <c:tickLblPos val="nextTo"/>
        <c:crossAx val="134718208"/>
        <c:crosses val="autoZero"/>
        <c:crossBetween val="midCat"/>
      </c:valAx>
    </c:plotArea>
    <c:legend>
      <c:legendPos val="b"/>
      <c:layout/>
      <c:overlay val="0"/>
    </c:legend>
    <c:plotVisOnly val="1"/>
    <c:dispBlanksAs val="gap"/>
    <c:showDLblsOverMax val="0"/>
  </c:chart>
  <c:spPr>
    <a:solidFill>
      <a:srgbClr val="FFFFFF"/>
    </a:solidFill>
    <a:ln>
      <a:solidFill>
        <a:srgbClr val="000000"/>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CA"/>
              <a:t>Relief of Lord's</a:t>
            </a:r>
            <a:r>
              <a:rPr lang="en-CA" baseline="0"/>
              <a:t> Cove</a:t>
            </a:r>
            <a:endParaRPr lang="en-CA"/>
          </a:p>
        </c:rich>
      </c:tx>
      <c:layout/>
      <c:overlay val="0"/>
    </c:title>
    <c:autoTitleDeleted val="0"/>
    <c:plotArea>
      <c:layout/>
      <c:scatterChart>
        <c:scatterStyle val="lineMarker"/>
        <c:varyColors val="0"/>
        <c:ser>
          <c:idx val="0"/>
          <c:order val="0"/>
          <c:tx>
            <c:v>Relief</c:v>
          </c:tx>
          <c:marker>
            <c:symbol val="none"/>
          </c:marker>
          <c:xVal>
            <c:numRef>
              <c:f>'transet 2'!$L$10:$L$18</c:f>
              <c:numCache>
                <c:formatCode>0.0</c:formatCode>
                <c:ptCount val="9"/>
                <c:pt idx="0">
                  <c:v>0</c:v>
                </c:pt>
                <c:pt idx="1">
                  <c:v>14.8</c:v>
                </c:pt>
                <c:pt idx="2">
                  <c:v>20.3</c:v>
                </c:pt>
                <c:pt idx="3">
                  <c:v>28</c:v>
                </c:pt>
                <c:pt idx="4" formatCode="0.00">
                  <c:v>42.28</c:v>
                </c:pt>
                <c:pt idx="5" formatCode="0.00">
                  <c:v>242.20000000000002</c:v>
                </c:pt>
                <c:pt idx="6" formatCode="0.00">
                  <c:v>374.28999999999996</c:v>
                </c:pt>
                <c:pt idx="7" formatCode="0.00">
                  <c:v>542.08000000000004</c:v>
                </c:pt>
                <c:pt idx="8" formatCode="0.00">
                  <c:v>684.88</c:v>
                </c:pt>
              </c:numCache>
            </c:numRef>
          </c:xVal>
          <c:yVal>
            <c:numRef>
              <c:f>'transet 2'!$M$10:$M$18</c:f>
              <c:numCache>
                <c:formatCode>General</c:formatCode>
                <c:ptCount val="9"/>
                <c:pt idx="0">
                  <c:v>5.7583000000000011</c:v>
                </c:pt>
                <c:pt idx="1">
                  <c:v>3.8523000000000005</c:v>
                </c:pt>
                <c:pt idx="2">
                  <c:v>2.2403000000000008</c:v>
                </c:pt>
                <c:pt idx="3">
                  <c:v>0</c:v>
                </c:pt>
                <c:pt idx="4">
                  <c:v>-1.8</c:v>
                </c:pt>
                <c:pt idx="5">
                  <c:v>-4.5999999999999996</c:v>
                </c:pt>
                <c:pt idx="6">
                  <c:v>-5.5</c:v>
                </c:pt>
                <c:pt idx="7">
                  <c:v>-8.8000000000000007</c:v>
                </c:pt>
                <c:pt idx="8">
                  <c:v>-11</c:v>
                </c:pt>
              </c:numCache>
            </c:numRef>
          </c:yVal>
          <c:smooth val="0"/>
        </c:ser>
        <c:ser>
          <c:idx val="3"/>
          <c:order val="1"/>
          <c:tx>
            <c:v>SWL</c:v>
          </c:tx>
          <c:marker>
            <c:symbol val="none"/>
          </c:marker>
          <c:xVal>
            <c:numRef>
              <c:f>'transet 2'!$L$10:$L$18</c:f>
              <c:numCache>
                <c:formatCode>0.0</c:formatCode>
                <c:ptCount val="9"/>
                <c:pt idx="0">
                  <c:v>0</c:v>
                </c:pt>
                <c:pt idx="1">
                  <c:v>14.8</c:v>
                </c:pt>
                <c:pt idx="2">
                  <c:v>20.3</c:v>
                </c:pt>
                <c:pt idx="3">
                  <c:v>28</c:v>
                </c:pt>
                <c:pt idx="4" formatCode="0.00">
                  <c:v>42.28</c:v>
                </c:pt>
                <c:pt idx="5" formatCode="0.00">
                  <c:v>242.20000000000002</c:v>
                </c:pt>
                <c:pt idx="6" formatCode="0.00">
                  <c:v>374.28999999999996</c:v>
                </c:pt>
                <c:pt idx="7" formatCode="0.00">
                  <c:v>542.08000000000004</c:v>
                </c:pt>
                <c:pt idx="8" formatCode="0.00">
                  <c:v>684.88</c:v>
                </c:pt>
              </c:numCache>
            </c:numRef>
          </c:xVal>
          <c:yVal>
            <c:numRef>
              <c:f>'transet 2'!$R$10:$R$18</c:f>
              <c:numCache>
                <c:formatCode>General</c:formatCode>
                <c:ptCount val="9"/>
                <c:pt idx="0">
                  <c:v>2.4899999999999998</c:v>
                </c:pt>
                <c:pt idx="1">
                  <c:v>2.4899999999999998</c:v>
                </c:pt>
                <c:pt idx="2">
                  <c:v>2.4899999999999998</c:v>
                </c:pt>
                <c:pt idx="3">
                  <c:v>2.4899999999999998</c:v>
                </c:pt>
                <c:pt idx="4">
                  <c:v>2.4899999999999998</c:v>
                </c:pt>
                <c:pt idx="5">
                  <c:v>2.4899999999999998</c:v>
                </c:pt>
                <c:pt idx="6">
                  <c:v>2.4899999999999998</c:v>
                </c:pt>
                <c:pt idx="7">
                  <c:v>2.4899999999999998</c:v>
                </c:pt>
                <c:pt idx="8">
                  <c:v>2.4899999999999998</c:v>
                </c:pt>
              </c:numCache>
            </c:numRef>
          </c:yVal>
          <c:smooth val="0"/>
        </c:ser>
        <c:dLbls>
          <c:showLegendKey val="0"/>
          <c:showVal val="0"/>
          <c:showCatName val="0"/>
          <c:showSerName val="0"/>
          <c:showPercent val="0"/>
          <c:showBubbleSize val="0"/>
        </c:dLbls>
        <c:axId val="33744384"/>
        <c:axId val="62735488"/>
      </c:scatterChart>
      <c:valAx>
        <c:axId val="33744384"/>
        <c:scaling>
          <c:orientation val="minMax"/>
          <c:max val="50"/>
        </c:scaling>
        <c:delete val="0"/>
        <c:axPos val="b"/>
        <c:title>
          <c:tx>
            <c:rich>
              <a:bodyPr/>
              <a:lstStyle/>
              <a:p>
                <a:pPr>
                  <a:defRPr/>
                </a:pPr>
                <a:r>
                  <a:rPr lang="en-US"/>
                  <a:t>distance from top of seawall [m]</a:t>
                </a:r>
              </a:p>
            </c:rich>
          </c:tx>
          <c:layout/>
          <c:overlay val="0"/>
        </c:title>
        <c:numFmt formatCode="0.0" sourceLinked="1"/>
        <c:majorTickMark val="out"/>
        <c:minorTickMark val="in"/>
        <c:tickLblPos val="nextTo"/>
        <c:crossAx val="62735488"/>
        <c:crossesAt val="-15"/>
        <c:crossBetween val="midCat"/>
        <c:majorUnit val="10"/>
        <c:minorUnit val="2"/>
      </c:valAx>
      <c:valAx>
        <c:axId val="62735488"/>
        <c:scaling>
          <c:orientation val="minMax"/>
          <c:max val="6"/>
          <c:min val="-4"/>
        </c:scaling>
        <c:delete val="0"/>
        <c:axPos val="l"/>
        <c:majorGridlines/>
        <c:title>
          <c:tx>
            <c:rich>
              <a:bodyPr rot="-5400000" vert="horz"/>
              <a:lstStyle/>
              <a:p>
                <a:pPr>
                  <a:defRPr/>
                </a:pPr>
                <a:r>
                  <a:rPr lang="en-CA"/>
                  <a:t>elevation LLWLT [m]</a:t>
                </a:r>
              </a:p>
            </c:rich>
          </c:tx>
          <c:layout/>
          <c:overlay val="0"/>
        </c:title>
        <c:numFmt formatCode="General" sourceLinked="1"/>
        <c:majorTickMark val="out"/>
        <c:minorTickMark val="none"/>
        <c:tickLblPos val="nextTo"/>
        <c:crossAx val="33744384"/>
        <c:crosses val="autoZero"/>
        <c:crossBetween val="midCat"/>
        <c:majorUnit val="2"/>
      </c:valAx>
    </c:plotArea>
    <c:legend>
      <c:legendPos val="b"/>
      <c:layout/>
      <c:overlay val="0"/>
    </c:legend>
    <c:plotVisOnly val="1"/>
    <c:dispBlanksAs val="gap"/>
    <c:showDLblsOverMax val="0"/>
  </c:chart>
  <c:spPr>
    <a:solidFill>
      <a:srgbClr val="FFFFFF"/>
    </a:solidFill>
    <a:ln>
      <a:solidFill>
        <a:srgbClr val="000000"/>
      </a:solid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2C18F3-4C64-4F13-AEB1-7392BDBB3657}" type="datetimeFigureOut">
              <a:rPr lang="en-US" smtClean="0"/>
              <a:t>4/25/2016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66B046-C2C0-4D83-A59C-873F3CADCDDD}" type="slidenum">
              <a:rPr lang="en-US" smtClean="0"/>
              <a:t>‹#›</a:t>
            </a:fld>
            <a:endParaRPr lang="en-US" dirty="0"/>
          </a:p>
        </p:txBody>
      </p:sp>
    </p:spTree>
    <p:extLst>
      <p:ext uri="{BB962C8B-B14F-4D97-AF65-F5344CB8AC3E}">
        <p14:creationId xmlns:p14="http://schemas.microsoft.com/office/powerpoint/2010/main" val="1119765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4FB1A6-E24E-4C22-A87D-7D7C6513421F}"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4FB1A6-E24E-4C22-A87D-7D7C6513421F}"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4FB1A6-E24E-4C22-A87D-7D7C6513421F}" type="slidenum">
              <a:rPr lang="en-US" smtClean="0">
                <a:solidFill>
                  <a:prstClr val="black"/>
                </a:solidFill>
              </a:rPr>
              <a:pPr/>
              <a:t>9</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currently using wave heights derived</a:t>
            </a:r>
            <a:r>
              <a:rPr lang="en-US" baseline="0" dirty="0" smtClean="0"/>
              <a:t> by the Near Shore Wave Model at the 20 meter isobath on a line normal to the site. This is problematic in shallow water sites in that large higher period waves break further off-shore than small shorter period waves that break closer to the structure. The larger waves pack more energy but lose much of this since they break further off-shore. The smaller waves have less energy but break closer to the structure so deliver more of their energy for overtopping. The idea of this reduction factor is to equalize this discrepancy.</a:t>
            </a:r>
            <a:endParaRPr lang="en-US" dirty="0"/>
          </a:p>
        </p:txBody>
      </p:sp>
      <p:sp>
        <p:nvSpPr>
          <p:cNvPr id="4" name="Slide Number Placeholder 3"/>
          <p:cNvSpPr>
            <a:spLocks noGrp="1"/>
          </p:cNvSpPr>
          <p:nvPr>
            <p:ph type="sldNum" sz="quarter" idx="10"/>
          </p:nvPr>
        </p:nvSpPr>
        <p:spPr/>
        <p:txBody>
          <a:bodyPr/>
          <a:lstStyle/>
          <a:p>
            <a:fld id="{AC4FB1A6-E24E-4C22-A87D-7D7C6513421F}"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6B046-C2C0-4D83-A59C-873F3CADCDDD}" type="slidenum">
              <a:rPr lang="en-US" smtClean="0"/>
              <a:t>13</a:t>
            </a:fld>
            <a:endParaRPr lang="en-US" dirty="0"/>
          </a:p>
        </p:txBody>
      </p:sp>
    </p:spTree>
    <p:extLst>
      <p:ext uri="{BB962C8B-B14F-4D97-AF65-F5344CB8AC3E}">
        <p14:creationId xmlns:p14="http://schemas.microsoft.com/office/powerpoint/2010/main" val="1253354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B269765-6970-4134-A36D-EB0BDFDE9CAE}"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451423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9733EC-13C2-4DA8-9DC5-300AF355863F}" type="slidenum">
              <a:rPr lang="en-US">
                <a:solidFill>
                  <a:prstClr val="black"/>
                </a:solidFill>
              </a:rPr>
              <a:pPr/>
              <a:t>28</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193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60097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PhAnim="0"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1908175" y="1412875"/>
            <a:ext cx="6335713" cy="1470025"/>
          </a:xfrm>
        </p:spPr>
        <p:txBody>
          <a:bodyPr/>
          <a:lstStyle>
            <a:lvl1pPr>
              <a:defRPr/>
            </a:lvl1pPr>
          </a:lstStyle>
          <a:p>
            <a:r>
              <a:rPr lang="en-US" altLang="zh-TW"/>
              <a:t>CLICK TO EDIT TITLE </a:t>
            </a:r>
            <a:endParaRPr lang="fr-CA"/>
          </a:p>
        </p:txBody>
      </p:sp>
      <p:sp>
        <p:nvSpPr>
          <p:cNvPr id="21507" name="Rectangle 3"/>
          <p:cNvSpPr>
            <a:spLocks noGrp="1" noChangeArrowheads="1"/>
          </p:cNvSpPr>
          <p:nvPr>
            <p:ph type="subTitle" idx="1"/>
          </p:nvPr>
        </p:nvSpPr>
        <p:spPr>
          <a:xfrm>
            <a:off x="4643438" y="3717925"/>
            <a:ext cx="3600450" cy="1655763"/>
          </a:xfrm>
        </p:spPr>
        <p:txBody>
          <a:bodyPr/>
          <a:lstStyle>
            <a:lvl1pPr marL="0" indent="0">
              <a:buFontTx/>
              <a:buNone/>
              <a:defRPr sz="1800" b="1"/>
            </a:lvl1pPr>
          </a:lstStyle>
          <a:p>
            <a:r>
              <a:rPr lang="fr-CA"/>
              <a:t>Click to edit the sub-titles</a:t>
            </a:r>
          </a:p>
        </p:txBody>
      </p:sp>
    </p:spTree>
    <p:extLst>
      <p:ext uri="{BB962C8B-B14F-4D97-AF65-F5344CB8AC3E}">
        <p14:creationId xmlns:p14="http://schemas.microsoft.com/office/powerpoint/2010/main" val="313619728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23106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676824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62000" y="1557338"/>
            <a:ext cx="40005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14900" y="1557338"/>
            <a:ext cx="4000500"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6028270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1250401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90163493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72782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276586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893606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749726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2953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274638"/>
            <a:ext cx="2038350" cy="596265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762000" y="274638"/>
            <a:ext cx="5962650" cy="5962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749382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153400" cy="10668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762000" y="1557338"/>
            <a:ext cx="8153400" cy="2263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762000" y="3973513"/>
            <a:ext cx="8153400" cy="2263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6557021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153400" cy="10668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762000" y="1557338"/>
            <a:ext cx="4000500" cy="4679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14900" y="1557338"/>
            <a:ext cx="4000500" cy="4679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0199969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12064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65368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12475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42739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83691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09040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5857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79651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07355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36482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11759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29883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3922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08811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6193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35266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43135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1174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14969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4274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86171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4449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49615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23479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98479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51075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59292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93958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3944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64134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03847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72209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57370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37590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0865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444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1739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545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629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3942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555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8435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5733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1958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3895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8524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4611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6050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0007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0051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130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9471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1998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0899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8777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0622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2132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8606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1175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6247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3019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054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391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12112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5526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8836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9716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599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7954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4853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01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10765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286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2578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0399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0347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53504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1127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0370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3359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3642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22683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4339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83323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483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689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36362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47548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2505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5387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2434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58765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5287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9991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6736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6041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94630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4096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7672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2170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95779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81243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9604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12295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38132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30382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775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1890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07863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848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82419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1505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8466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5142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4948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88737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26565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5474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41981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22739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77498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48324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61156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93260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41024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428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90128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83204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121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699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62000" y="274638"/>
            <a:ext cx="8153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3075" name="Rectangle 3"/>
          <p:cNvSpPr>
            <a:spLocks noGrp="1" noChangeArrowheads="1"/>
          </p:cNvSpPr>
          <p:nvPr>
            <p:ph type="body" idx="1"/>
          </p:nvPr>
        </p:nvSpPr>
        <p:spPr bwMode="auto">
          <a:xfrm>
            <a:off x="762000" y="1557338"/>
            <a:ext cx="8153400" cy="4679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val="2173416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transition/>
  <p:timing>
    <p:tnLst>
      <p:par>
        <p:cTn id="1" dur="indefinite" restart="never" nodeType="tmRoot"/>
      </p:par>
    </p:tnLst>
  </p:timing>
  <p:txStyles>
    <p:titleStyle>
      <a:lvl1pPr algn="l" rtl="0" eaLnBrk="0" fontAlgn="base" hangingPunct="0">
        <a:spcBef>
          <a:spcPct val="0"/>
        </a:spcBef>
        <a:spcAft>
          <a:spcPct val="0"/>
        </a:spcAft>
        <a:defRPr kumimoji="1" sz="3600" b="1">
          <a:solidFill>
            <a:srgbClr val="3A601B"/>
          </a:solidFill>
          <a:latin typeface="+mj-lt"/>
          <a:ea typeface="+mj-ea"/>
          <a:cs typeface="+mj-cs"/>
        </a:defRPr>
      </a:lvl1pPr>
      <a:lvl2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p:titleStyle>
    <p:body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4150" algn="l" rtl="0" eaLnBrk="0" fontAlgn="base" hangingPunct="0">
        <a:spcBef>
          <a:spcPct val="20000"/>
        </a:spcBef>
        <a:spcAft>
          <a:spcPct val="0"/>
        </a:spcAft>
        <a:buClr>
          <a:srgbClr val="B89500"/>
        </a:buClr>
        <a:buFont typeface="Arial" charset="0"/>
        <a:buChar char="▪"/>
        <a:defRPr kumimoji="1">
          <a:solidFill>
            <a:schemeClr val="tx1"/>
          </a:solidFill>
          <a:latin typeface="+mn-lt"/>
          <a:ea typeface="+mn-ea"/>
          <a:cs typeface="+mn-cs"/>
        </a:defRPr>
      </a:lvl3pPr>
      <a:lvl4pPr marL="1603375" indent="-228600"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165748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755555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022643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349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40879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E5E87-5A90-4E79-92BC-DD6BE080BBCA}"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7D0E1-8A69-4EC4-ABAC-9036608DEB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32396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49926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49052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456198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9613D-9ED6-4637-9A9C-A50919BCB1C8}"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FA6B-1FD8-4331-9E95-15A16BAD3C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39761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569DA-F3E3-4699-81B8-29DD495CD46D}" type="datetimeFigureOut">
              <a:rPr lang="en-US" smtClean="0">
                <a:solidFill>
                  <a:prstClr val="black">
                    <a:tint val="75000"/>
                  </a:prstClr>
                </a:solidFill>
              </a:rPr>
              <a:pPr/>
              <a:t>4/25/2016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9F7A1-FD0B-4E0F-BBCA-1ABB7B9F85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930936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19.xml"/><Relationship Id="rId6" Type="http://schemas.openxmlformats.org/officeDocument/2006/relationships/image" Target="../media/image27.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0.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3.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41.png"/><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01.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7.png"/><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hart" Target="../charts/chart3.xml"/><Relationship Id="rId1" Type="http://schemas.openxmlformats.org/officeDocument/2006/relationships/slideLayout" Target="../slideLayouts/slideLayout101.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0.png"/><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5.xml"/><Relationship Id="rId6" Type="http://schemas.openxmlformats.org/officeDocument/2006/relationships/image" Target="../media/image52.jpeg"/><Relationship Id="rId5" Type="http://schemas.openxmlformats.org/officeDocument/2006/relationships/image" Target="../media/image11.jpeg"/><Relationship Id="rId4" Type="http://schemas.openxmlformats.org/officeDocument/2006/relationships/image" Target="../media/image51.jpeg"/><Relationship Id="rId9" Type="http://schemas.openxmlformats.org/officeDocument/2006/relationships/image" Target="../media/image370.png"/></Relationships>
</file>

<file path=ppt/slides/_rels/slide29.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400.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U:\Tonys Projects\BOX Area\Hull\P101007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Rectangle 6"/>
          <p:cNvSpPr/>
          <p:nvPr/>
        </p:nvSpPr>
        <p:spPr>
          <a:xfrm>
            <a:off x="0" y="533400"/>
            <a:ext cx="9144000" cy="923330"/>
          </a:xfrm>
          <a:prstGeom prst="rect">
            <a:avLst/>
          </a:prstGeom>
        </p:spPr>
        <p:txBody>
          <a:bodyPr wrap="square">
            <a:spAutoFit/>
          </a:bodyPr>
          <a:lstStyle/>
          <a:p>
            <a:pPr algn="ctr"/>
            <a:r>
              <a:rPr lang="en-US" sz="5400" b="1" dirty="0">
                <a:solidFill>
                  <a:prstClr val="black"/>
                </a:solidFill>
                <a:effectLst>
                  <a:outerShdw blurRad="38100" dist="38100" dir="2700000" algn="tl">
                    <a:srgbClr val="000000">
                      <a:alpha val="43137"/>
                    </a:srgbClr>
                  </a:outerShdw>
                </a:effectLst>
                <a:latin typeface="Arial" pitchFamily="34" charset="0"/>
                <a:cs typeface="Arial" pitchFamily="34" charset="0"/>
              </a:rPr>
              <a:t>Overtopping of Seawalls</a:t>
            </a:r>
            <a:endParaRPr lang="en-US" sz="5400" dirty="0">
              <a:solidFill>
                <a:prstClr val="black"/>
              </a:solidFill>
            </a:endParaRPr>
          </a:p>
        </p:txBody>
      </p:sp>
      <p:sp>
        <p:nvSpPr>
          <p:cNvPr id="8" name="Rectangle 7"/>
          <p:cNvSpPr/>
          <p:nvPr/>
        </p:nvSpPr>
        <p:spPr>
          <a:xfrm>
            <a:off x="0" y="1600200"/>
            <a:ext cx="9144000" cy="1815882"/>
          </a:xfrm>
          <a:prstGeom prst="rect">
            <a:avLst/>
          </a:prstGeom>
        </p:spPr>
        <p:txBody>
          <a:bodyPr wrap="square">
            <a:spAutoFit/>
          </a:bodyPr>
          <a:lstStyle/>
          <a:p>
            <a:pPr algn="ctr"/>
            <a:r>
              <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rPr>
              <a:t>Tony Mignone</a:t>
            </a:r>
            <a:br>
              <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rPr>
              <a:t>National Weather Service</a:t>
            </a:r>
            <a:br>
              <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rPr>
              <a:t>Caribou Maine</a:t>
            </a:r>
            <a:br>
              <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rPr>
              <a:t>anthony.mignone@noaa.gov</a:t>
            </a:r>
            <a:endParaRPr lang="en-US" sz="2800" dirty="0">
              <a:solidFill>
                <a:prstClr val="black"/>
              </a:solidFill>
            </a:endParaRPr>
          </a:p>
        </p:txBody>
      </p:sp>
    </p:spTree>
    <p:extLst>
      <p:ext uri="{BB962C8B-B14F-4D97-AF65-F5344CB8AC3E}">
        <p14:creationId xmlns:p14="http://schemas.microsoft.com/office/powerpoint/2010/main" val="2654601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4" name="Rectangle 13"/>
          <p:cNvSpPr/>
          <p:nvPr/>
        </p:nvSpPr>
        <p:spPr>
          <a:xfrm>
            <a:off x="0" y="0"/>
            <a:ext cx="9144000" cy="1323439"/>
          </a:xfrm>
          <a:prstGeom prst="rect">
            <a:avLst/>
          </a:prstGeom>
        </p:spPr>
        <p:txBody>
          <a:bodyPr wrap="square">
            <a:spAutoFit/>
          </a:bodyPr>
          <a:lstStyle/>
          <a:p>
            <a:pPr algn="ctr"/>
            <a:r>
              <a:rPr lang="en-US" sz="40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Shallow water reduction factor</a:t>
            </a:r>
          </a:p>
          <a:p>
            <a:pPr algn="ctr"/>
            <a:r>
              <a:rPr lang="en-US" sz="28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J.P.</a:t>
            </a:r>
            <a:r>
              <a:rPr lang="en-US" sz="40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de Waal &amp; J.W. van der Meer</a:t>
            </a:r>
          </a:p>
        </p:txBody>
      </p:sp>
      <p:sp>
        <p:nvSpPr>
          <p:cNvPr id="11" name="TextBox 10"/>
          <p:cNvSpPr txBox="1"/>
          <p:nvPr/>
        </p:nvSpPr>
        <p:spPr>
          <a:xfrm>
            <a:off x="6629400" y="4038600"/>
            <a:ext cx="2057400" cy="523220"/>
          </a:xfrm>
          <a:prstGeom prst="rect">
            <a:avLst/>
          </a:prstGeom>
          <a:noFill/>
        </p:spPr>
        <p:txBody>
          <a:bodyPr wrap="square" rtlCol="0">
            <a:spAutoFit/>
          </a:bodyPr>
          <a:lstStyle/>
          <a:p>
            <a:pPr algn="ctr"/>
            <a:r>
              <a:rPr lang="en-US" sz="1400" b="1" dirty="0" smtClean="0">
                <a:solidFill>
                  <a:prstClr val="black"/>
                </a:solidFill>
                <a:latin typeface="Arial" pitchFamily="34" charset="0"/>
                <a:cs typeface="Arial" pitchFamily="34" charset="0"/>
              </a:rPr>
              <a:t>Larger waves break in deeper water</a:t>
            </a:r>
            <a:endParaRPr lang="en-US" sz="1400" b="1" dirty="0">
              <a:solidFill>
                <a:prstClr val="black"/>
              </a:solidFill>
              <a:latin typeface="Arial" pitchFamily="34" charset="0"/>
              <a:cs typeface="Arial" pitchFamily="34" charset="0"/>
            </a:endParaRPr>
          </a:p>
        </p:txBody>
      </p:sp>
      <p:sp>
        <p:nvSpPr>
          <p:cNvPr id="15" name="TextBox 14"/>
          <p:cNvSpPr txBox="1"/>
          <p:nvPr/>
        </p:nvSpPr>
        <p:spPr>
          <a:xfrm>
            <a:off x="3429000" y="3962400"/>
            <a:ext cx="2133600" cy="523220"/>
          </a:xfrm>
          <a:prstGeom prst="rect">
            <a:avLst/>
          </a:prstGeom>
          <a:noFill/>
        </p:spPr>
        <p:txBody>
          <a:bodyPr wrap="square" rtlCol="0">
            <a:spAutoFit/>
          </a:bodyPr>
          <a:lstStyle/>
          <a:p>
            <a:pPr algn="ctr"/>
            <a:r>
              <a:rPr lang="en-US" sz="1400" b="1" dirty="0" smtClean="0">
                <a:solidFill>
                  <a:prstClr val="black"/>
                </a:solidFill>
                <a:latin typeface="Arial" pitchFamily="34" charset="0"/>
                <a:cs typeface="Arial" pitchFamily="34" charset="0"/>
              </a:rPr>
              <a:t>Smaller waves break closer to the seawall</a:t>
            </a:r>
            <a:endParaRPr lang="en-US" sz="1400" b="1" dirty="0">
              <a:solidFill>
                <a:prstClr val="black"/>
              </a:solidFill>
              <a:latin typeface="Arial" pitchFamily="34" charset="0"/>
              <a:cs typeface="Arial" pitchFamily="34" charset="0"/>
            </a:endParaRPr>
          </a:p>
        </p:txBody>
      </p:sp>
      <p:sp>
        <p:nvSpPr>
          <p:cNvPr id="43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4300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57600" y="1981200"/>
            <a:ext cx="3886200" cy="1038225"/>
          </a:xfrm>
          <a:prstGeom prst="rect">
            <a:avLst/>
          </a:prstGeom>
          <a:noFill/>
        </p:spPr>
      </p:pic>
      <p:sp>
        <p:nvSpPr>
          <p:cNvPr id="17" name="Rectangle 16"/>
          <p:cNvSpPr/>
          <p:nvPr/>
        </p:nvSpPr>
        <p:spPr>
          <a:xfrm>
            <a:off x="1828800" y="5181600"/>
            <a:ext cx="7315200" cy="1143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reeform 17"/>
          <p:cNvSpPr/>
          <p:nvPr/>
        </p:nvSpPr>
        <p:spPr>
          <a:xfrm>
            <a:off x="0" y="4556448"/>
            <a:ext cx="9144000" cy="2301552"/>
          </a:xfrm>
          <a:custGeom>
            <a:avLst/>
            <a:gdLst>
              <a:gd name="connsiteX0" fmla="*/ 0 w 9144000"/>
              <a:gd name="connsiteY0" fmla="*/ 52874 h 2301552"/>
              <a:gd name="connsiteX1" fmla="*/ 0 w 9144000"/>
              <a:gd name="connsiteY1" fmla="*/ 52874 h 2301552"/>
              <a:gd name="connsiteX2" fmla="*/ 83976 w 9144000"/>
              <a:gd name="connsiteY2" fmla="*/ 15552 h 2301552"/>
              <a:gd name="connsiteX3" fmla="*/ 111967 w 9144000"/>
              <a:gd name="connsiteY3" fmla="*/ 6221 h 2301552"/>
              <a:gd name="connsiteX4" fmla="*/ 186612 w 9144000"/>
              <a:gd name="connsiteY4" fmla="*/ 15552 h 2301552"/>
              <a:gd name="connsiteX5" fmla="*/ 261257 w 9144000"/>
              <a:gd name="connsiteY5" fmla="*/ 34213 h 2301552"/>
              <a:gd name="connsiteX6" fmla="*/ 298580 w 9144000"/>
              <a:gd name="connsiteY6" fmla="*/ 43544 h 2301552"/>
              <a:gd name="connsiteX7" fmla="*/ 345233 w 9144000"/>
              <a:gd name="connsiteY7" fmla="*/ 34213 h 2301552"/>
              <a:gd name="connsiteX8" fmla="*/ 373224 w 9144000"/>
              <a:gd name="connsiteY8" fmla="*/ 24883 h 2301552"/>
              <a:gd name="connsiteX9" fmla="*/ 419878 w 9144000"/>
              <a:gd name="connsiteY9" fmla="*/ 15552 h 2301552"/>
              <a:gd name="connsiteX10" fmla="*/ 541176 w 9144000"/>
              <a:gd name="connsiteY10" fmla="*/ 24883 h 2301552"/>
              <a:gd name="connsiteX11" fmla="*/ 746449 w 9144000"/>
              <a:gd name="connsiteY11" fmla="*/ 24883 h 2301552"/>
              <a:gd name="connsiteX12" fmla="*/ 774441 w 9144000"/>
              <a:gd name="connsiteY12" fmla="*/ 34213 h 2301552"/>
              <a:gd name="connsiteX13" fmla="*/ 821094 w 9144000"/>
              <a:gd name="connsiteY13" fmla="*/ 71536 h 2301552"/>
              <a:gd name="connsiteX14" fmla="*/ 830424 w 9144000"/>
              <a:gd name="connsiteY14" fmla="*/ 99528 h 2301552"/>
              <a:gd name="connsiteX15" fmla="*/ 914400 w 9144000"/>
              <a:gd name="connsiteY15" fmla="*/ 127519 h 2301552"/>
              <a:gd name="connsiteX16" fmla="*/ 1259633 w 9144000"/>
              <a:gd name="connsiteY16" fmla="*/ 136850 h 2301552"/>
              <a:gd name="connsiteX17" fmla="*/ 1296955 w 9144000"/>
              <a:gd name="connsiteY17" fmla="*/ 146181 h 2301552"/>
              <a:gd name="connsiteX18" fmla="*/ 1352939 w 9144000"/>
              <a:gd name="connsiteY18" fmla="*/ 183503 h 2301552"/>
              <a:gd name="connsiteX19" fmla="*/ 1371600 w 9144000"/>
              <a:gd name="connsiteY19" fmla="*/ 258148 h 2301552"/>
              <a:gd name="connsiteX20" fmla="*/ 1390261 w 9144000"/>
              <a:gd name="connsiteY20" fmla="*/ 286140 h 2301552"/>
              <a:gd name="connsiteX21" fmla="*/ 1427584 w 9144000"/>
              <a:gd name="connsiteY21" fmla="*/ 295470 h 2301552"/>
              <a:gd name="connsiteX22" fmla="*/ 1455576 w 9144000"/>
              <a:gd name="connsiteY22" fmla="*/ 304801 h 2301552"/>
              <a:gd name="connsiteX23" fmla="*/ 1474237 w 9144000"/>
              <a:gd name="connsiteY23" fmla="*/ 360785 h 2301552"/>
              <a:gd name="connsiteX24" fmla="*/ 1502229 w 9144000"/>
              <a:gd name="connsiteY24" fmla="*/ 426099 h 2301552"/>
              <a:gd name="connsiteX25" fmla="*/ 1530220 w 9144000"/>
              <a:gd name="connsiteY25" fmla="*/ 444760 h 2301552"/>
              <a:gd name="connsiteX26" fmla="*/ 1548882 w 9144000"/>
              <a:gd name="connsiteY26" fmla="*/ 463421 h 2301552"/>
              <a:gd name="connsiteX27" fmla="*/ 1558212 w 9144000"/>
              <a:gd name="connsiteY27" fmla="*/ 491413 h 2301552"/>
              <a:gd name="connsiteX28" fmla="*/ 1660849 w 9144000"/>
              <a:gd name="connsiteY28" fmla="*/ 519405 h 2301552"/>
              <a:gd name="connsiteX29" fmla="*/ 1716833 w 9144000"/>
              <a:gd name="connsiteY29" fmla="*/ 556728 h 2301552"/>
              <a:gd name="connsiteX30" fmla="*/ 1810139 w 9144000"/>
              <a:gd name="connsiteY30" fmla="*/ 584719 h 2301552"/>
              <a:gd name="connsiteX31" fmla="*/ 1856792 w 9144000"/>
              <a:gd name="connsiteY31" fmla="*/ 640703 h 2301552"/>
              <a:gd name="connsiteX32" fmla="*/ 1875453 w 9144000"/>
              <a:gd name="connsiteY32" fmla="*/ 696687 h 2301552"/>
              <a:gd name="connsiteX33" fmla="*/ 1931437 w 9144000"/>
              <a:gd name="connsiteY33" fmla="*/ 724679 h 2301552"/>
              <a:gd name="connsiteX34" fmla="*/ 2136710 w 9144000"/>
              <a:gd name="connsiteY34" fmla="*/ 706017 h 2301552"/>
              <a:gd name="connsiteX35" fmla="*/ 2239347 w 9144000"/>
              <a:gd name="connsiteY35" fmla="*/ 715348 h 2301552"/>
              <a:gd name="connsiteX36" fmla="*/ 2276669 w 9144000"/>
              <a:gd name="connsiteY36" fmla="*/ 780662 h 2301552"/>
              <a:gd name="connsiteX37" fmla="*/ 2286000 w 9144000"/>
              <a:gd name="connsiteY37" fmla="*/ 808654 h 2301552"/>
              <a:gd name="connsiteX38" fmla="*/ 2341984 w 9144000"/>
              <a:gd name="connsiteY38" fmla="*/ 845976 h 2301552"/>
              <a:gd name="connsiteX39" fmla="*/ 2351314 w 9144000"/>
              <a:gd name="connsiteY39" fmla="*/ 901960 h 2301552"/>
              <a:gd name="connsiteX40" fmla="*/ 2425959 w 9144000"/>
              <a:gd name="connsiteY40" fmla="*/ 967274 h 2301552"/>
              <a:gd name="connsiteX41" fmla="*/ 2481943 w 9144000"/>
              <a:gd name="connsiteY41" fmla="*/ 995266 h 2301552"/>
              <a:gd name="connsiteX42" fmla="*/ 2500604 w 9144000"/>
              <a:gd name="connsiteY42" fmla="*/ 1023258 h 2301552"/>
              <a:gd name="connsiteX43" fmla="*/ 2584580 w 9144000"/>
              <a:gd name="connsiteY43" fmla="*/ 1088572 h 2301552"/>
              <a:gd name="connsiteX44" fmla="*/ 2640563 w 9144000"/>
              <a:gd name="connsiteY44" fmla="*/ 1097903 h 2301552"/>
              <a:gd name="connsiteX45" fmla="*/ 2771192 w 9144000"/>
              <a:gd name="connsiteY45" fmla="*/ 1107234 h 2301552"/>
              <a:gd name="connsiteX46" fmla="*/ 2855167 w 9144000"/>
              <a:gd name="connsiteY46" fmla="*/ 1135225 h 2301552"/>
              <a:gd name="connsiteX47" fmla="*/ 2957804 w 9144000"/>
              <a:gd name="connsiteY47" fmla="*/ 1163217 h 2301552"/>
              <a:gd name="connsiteX48" fmla="*/ 2985796 w 9144000"/>
              <a:gd name="connsiteY48" fmla="*/ 1181879 h 2301552"/>
              <a:gd name="connsiteX49" fmla="*/ 3041780 w 9144000"/>
              <a:gd name="connsiteY49" fmla="*/ 1163217 h 2301552"/>
              <a:gd name="connsiteX50" fmla="*/ 3079102 w 9144000"/>
              <a:gd name="connsiteY50" fmla="*/ 1172548 h 2301552"/>
              <a:gd name="connsiteX51" fmla="*/ 3107094 w 9144000"/>
              <a:gd name="connsiteY51" fmla="*/ 1191209 h 2301552"/>
              <a:gd name="connsiteX52" fmla="*/ 3172408 w 9144000"/>
              <a:gd name="connsiteY52" fmla="*/ 1228532 h 2301552"/>
              <a:gd name="connsiteX53" fmla="*/ 3219061 w 9144000"/>
              <a:gd name="connsiteY53" fmla="*/ 1284515 h 2301552"/>
              <a:gd name="connsiteX54" fmla="*/ 3284376 w 9144000"/>
              <a:gd name="connsiteY54" fmla="*/ 1331168 h 2301552"/>
              <a:gd name="connsiteX55" fmla="*/ 3442996 w 9144000"/>
              <a:gd name="connsiteY55" fmla="*/ 1321838 h 2301552"/>
              <a:gd name="connsiteX56" fmla="*/ 9144000 w 9144000"/>
              <a:gd name="connsiteY56" fmla="*/ 1657740 h 2301552"/>
              <a:gd name="connsiteX57" fmla="*/ 9144000 w 9144000"/>
              <a:gd name="connsiteY57" fmla="*/ 2301552 h 2301552"/>
              <a:gd name="connsiteX58" fmla="*/ 0 w 9144000"/>
              <a:gd name="connsiteY58" fmla="*/ 2292221 h 2301552"/>
              <a:gd name="connsiteX59" fmla="*/ 0 w 9144000"/>
              <a:gd name="connsiteY59" fmla="*/ 52874 h 230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144000" h="2301552">
                <a:moveTo>
                  <a:pt x="0" y="52874"/>
                </a:moveTo>
                <a:lnTo>
                  <a:pt x="0" y="52874"/>
                </a:lnTo>
                <a:cubicBezTo>
                  <a:pt x="27992" y="40433"/>
                  <a:pt x="55700" y="27334"/>
                  <a:pt x="83976" y="15552"/>
                </a:cubicBezTo>
                <a:cubicBezTo>
                  <a:pt x="93055" y="11769"/>
                  <a:pt x="102132" y="6221"/>
                  <a:pt x="111967" y="6221"/>
                </a:cubicBezTo>
                <a:cubicBezTo>
                  <a:pt x="137042" y="6221"/>
                  <a:pt x="161966" y="10931"/>
                  <a:pt x="186612" y="15552"/>
                </a:cubicBezTo>
                <a:cubicBezTo>
                  <a:pt x="211820" y="20279"/>
                  <a:pt x="236375" y="27993"/>
                  <a:pt x="261257" y="34213"/>
                </a:cubicBezTo>
                <a:lnTo>
                  <a:pt x="298580" y="43544"/>
                </a:lnTo>
                <a:cubicBezTo>
                  <a:pt x="314131" y="40434"/>
                  <a:pt x="329848" y="38059"/>
                  <a:pt x="345233" y="34213"/>
                </a:cubicBezTo>
                <a:cubicBezTo>
                  <a:pt x="354774" y="31828"/>
                  <a:pt x="363683" y="27268"/>
                  <a:pt x="373224" y="24883"/>
                </a:cubicBezTo>
                <a:cubicBezTo>
                  <a:pt x="388610" y="21037"/>
                  <a:pt x="404327" y="18662"/>
                  <a:pt x="419878" y="15552"/>
                </a:cubicBezTo>
                <a:cubicBezTo>
                  <a:pt x="460311" y="18662"/>
                  <a:pt x="500624" y="24883"/>
                  <a:pt x="541176" y="24883"/>
                </a:cubicBezTo>
                <a:cubicBezTo>
                  <a:pt x="814874" y="24883"/>
                  <a:pt x="472749" y="0"/>
                  <a:pt x="746449" y="24883"/>
                </a:cubicBezTo>
                <a:cubicBezTo>
                  <a:pt x="755780" y="27993"/>
                  <a:pt x="766761" y="28069"/>
                  <a:pt x="774441" y="34213"/>
                </a:cubicBezTo>
                <a:cubicBezTo>
                  <a:pt x="834736" y="82449"/>
                  <a:pt x="750733" y="48081"/>
                  <a:pt x="821094" y="71536"/>
                </a:cubicBezTo>
                <a:cubicBezTo>
                  <a:pt x="824204" y="80867"/>
                  <a:pt x="825364" y="91094"/>
                  <a:pt x="830424" y="99528"/>
                </a:cubicBezTo>
                <a:cubicBezTo>
                  <a:pt x="848789" y="130135"/>
                  <a:pt x="879999" y="125955"/>
                  <a:pt x="914400" y="127519"/>
                </a:cubicBezTo>
                <a:cubicBezTo>
                  <a:pt x="1029401" y="132746"/>
                  <a:pt x="1144555" y="133740"/>
                  <a:pt x="1259633" y="136850"/>
                </a:cubicBezTo>
                <a:cubicBezTo>
                  <a:pt x="1272074" y="139960"/>
                  <a:pt x="1285485" y="140446"/>
                  <a:pt x="1296955" y="146181"/>
                </a:cubicBezTo>
                <a:cubicBezTo>
                  <a:pt x="1317015" y="156211"/>
                  <a:pt x="1352939" y="183503"/>
                  <a:pt x="1352939" y="183503"/>
                </a:cubicBezTo>
                <a:cubicBezTo>
                  <a:pt x="1356489" y="201252"/>
                  <a:pt x="1362035" y="239018"/>
                  <a:pt x="1371600" y="258148"/>
                </a:cubicBezTo>
                <a:cubicBezTo>
                  <a:pt x="1376615" y="268178"/>
                  <a:pt x="1380930" y="279920"/>
                  <a:pt x="1390261" y="286140"/>
                </a:cubicBezTo>
                <a:cubicBezTo>
                  <a:pt x="1400931" y="293253"/>
                  <a:pt x="1415254" y="291947"/>
                  <a:pt x="1427584" y="295470"/>
                </a:cubicBezTo>
                <a:cubicBezTo>
                  <a:pt x="1437041" y="298172"/>
                  <a:pt x="1446245" y="301691"/>
                  <a:pt x="1455576" y="304801"/>
                </a:cubicBezTo>
                <a:cubicBezTo>
                  <a:pt x="1461796" y="323462"/>
                  <a:pt x="1469466" y="341702"/>
                  <a:pt x="1474237" y="360785"/>
                </a:cubicBezTo>
                <a:cubicBezTo>
                  <a:pt x="1481375" y="389339"/>
                  <a:pt x="1480749" y="404619"/>
                  <a:pt x="1502229" y="426099"/>
                </a:cubicBezTo>
                <a:cubicBezTo>
                  <a:pt x="1510158" y="434028"/>
                  <a:pt x="1521464" y="437755"/>
                  <a:pt x="1530220" y="444760"/>
                </a:cubicBezTo>
                <a:cubicBezTo>
                  <a:pt x="1537089" y="450255"/>
                  <a:pt x="1542661" y="457201"/>
                  <a:pt x="1548882" y="463421"/>
                </a:cubicBezTo>
                <a:cubicBezTo>
                  <a:pt x="1551992" y="472752"/>
                  <a:pt x="1552068" y="483733"/>
                  <a:pt x="1558212" y="491413"/>
                </a:cubicBezTo>
                <a:cubicBezTo>
                  <a:pt x="1581734" y="520816"/>
                  <a:pt x="1631725" y="515764"/>
                  <a:pt x="1660849" y="519405"/>
                </a:cubicBezTo>
                <a:cubicBezTo>
                  <a:pt x="1679510" y="531846"/>
                  <a:pt x="1695556" y="549636"/>
                  <a:pt x="1716833" y="556728"/>
                </a:cubicBezTo>
                <a:cubicBezTo>
                  <a:pt x="1766305" y="573218"/>
                  <a:pt x="1735367" y="563356"/>
                  <a:pt x="1810139" y="584719"/>
                </a:cubicBezTo>
                <a:cubicBezTo>
                  <a:pt x="1827718" y="602298"/>
                  <a:pt x="1846400" y="617320"/>
                  <a:pt x="1856792" y="640703"/>
                </a:cubicBezTo>
                <a:cubicBezTo>
                  <a:pt x="1864781" y="658678"/>
                  <a:pt x="1859086" y="685776"/>
                  <a:pt x="1875453" y="696687"/>
                </a:cubicBezTo>
                <a:cubicBezTo>
                  <a:pt x="1911629" y="720804"/>
                  <a:pt x="1892806" y="711802"/>
                  <a:pt x="1931437" y="724679"/>
                </a:cubicBezTo>
                <a:cubicBezTo>
                  <a:pt x="2014663" y="708033"/>
                  <a:pt x="2013568" y="706017"/>
                  <a:pt x="2136710" y="706017"/>
                </a:cubicBezTo>
                <a:cubicBezTo>
                  <a:pt x="2171063" y="706017"/>
                  <a:pt x="2205135" y="712238"/>
                  <a:pt x="2239347" y="715348"/>
                </a:cubicBezTo>
                <a:cubicBezTo>
                  <a:pt x="2258088" y="743460"/>
                  <a:pt x="2262463" y="747516"/>
                  <a:pt x="2276669" y="780662"/>
                </a:cubicBezTo>
                <a:cubicBezTo>
                  <a:pt x="2280543" y="789702"/>
                  <a:pt x="2279045" y="801699"/>
                  <a:pt x="2286000" y="808654"/>
                </a:cubicBezTo>
                <a:cubicBezTo>
                  <a:pt x="2301859" y="824513"/>
                  <a:pt x="2341984" y="845976"/>
                  <a:pt x="2341984" y="845976"/>
                </a:cubicBezTo>
                <a:cubicBezTo>
                  <a:pt x="2345094" y="864637"/>
                  <a:pt x="2345331" y="884012"/>
                  <a:pt x="2351314" y="901960"/>
                </a:cubicBezTo>
                <a:cubicBezTo>
                  <a:pt x="2362422" y="935283"/>
                  <a:pt x="2400635" y="950391"/>
                  <a:pt x="2425959" y="967274"/>
                </a:cubicBezTo>
                <a:cubicBezTo>
                  <a:pt x="2462136" y="991392"/>
                  <a:pt x="2443311" y="982389"/>
                  <a:pt x="2481943" y="995266"/>
                </a:cubicBezTo>
                <a:cubicBezTo>
                  <a:pt x="2488163" y="1004597"/>
                  <a:pt x="2493154" y="1014877"/>
                  <a:pt x="2500604" y="1023258"/>
                </a:cubicBezTo>
                <a:cubicBezTo>
                  <a:pt x="2537318" y="1064562"/>
                  <a:pt x="2541324" y="1078960"/>
                  <a:pt x="2584580" y="1088572"/>
                </a:cubicBezTo>
                <a:cubicBezTo>
                  <a:pt x="2603048" y="1092676"/>
                  <a:pt x="2621738" y="1096020"/>
                  <a:pt x="2640563" y="1097903"/>
                </a:cubicBezTo>
                <a:cubicBezTo>
                  <a:pt x="2684000" y="1102247"/>
                  <a:pt x="2727649" y="1104124"/>
                  <a:pt x="2771192" y="1107234"/>
                </a:cubicBezTo>
                <a:cubicBezTo>
                  <a:pt x="2880417" y="1129077"/>
                  <a:pt x="2760744" y="1100889"/>
                  <a:pt x="2855167" y="1135225"/>
                </a:cubicBezTo>
                <a:cubicBezTo>
                  <a:pt x="2879581" y="1144103"/>
                  <a:pt x="2928662" y="1155932"/>
                  <a:pt x="2957804" y="1163217"/>
                </a:cubicBezTo>
                <a:cubicBezTo>
                  <a:pt x="2967135" y="1169438"/>
                  <a:pt x="2974582" y="1181879"/>
                  <a:pt x="2985796" y="1181879"/>
                </a:cubicBezTo>
                <a:cubicBezTo>
                  <a:pt x="3005467" y="1181879"/>
                  <a:pt x="3041780" y="1163217"/>
                  <a:pt x="3041780" y="1163217"/>
                </a:cubicBezTo>
                <a:cubicBezTo>
                  <a:pt x="3054221" y="1166327"/>
                  <a:pt x="3067315" y="1167496"/>
                  <a:pt x="3079102" y="1172548"/>
                </a:cubicBezTo>
                <a:cubicBezTo>
                  <a:pt x="3089409" y="1176965"/>
                  <a:pt x="3097357" y="1185645"/>
                  <a:pt x="3107094" y="1191209"/>
                </a:cubicBezTo>
                <a:cubicBezTo>
                  <a:pt x="3189948" y="1238554"/>
                  <a:pt x="3104220" y="1183072"/>
                  <a:pt x="3172408" y="1228532"/>
                </a:cubicBezTo>
                <a:cubicBezTo>
                  <a:pt x="3188338" y="1276319"/>
                  <a:pt x="3171213" y="1242647"/>
                  <a:pt x="3219061" y="1284515"/>
                </a:cubicBezTo>
                <a:cubicBezTo>
                  <a:pt x="3273555" y="1332198"/>
                  <a:pt x="3233981" y="1314371"/>
                  <a:pt x="3284376" y="1331168"/>
                </a:cubicBezTo>
                <a:cubicBezTo>
                  <a:pt x="3374106" y="1316214"/>
                  <a:pt x="3321441" y="1321838"/>
                  <a:pt x="3442996" y="1321838"/>
                </a:cubicBezTo>
                <a:lnTo>
                  <a:pt x="9144000" y="1657740"/>
                </a:lnTo>
                <a:lnTo>
                  <a:pt x="9144000" y="2301552"/>
                </a:lnTo>
                <a:lnTo>
                  <a:pt x="0" y="2292221"/>
                </a:lnTo>
                <a:lnTo>
                  <a:pt x="0" y="52874"/>
                </a:lnTo>
                <a:close/>
              </a:path>
            </a:pathLst>
          </a:cu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18"/>
          <p:cNvSpPr/>
          <p:nvPr/>
        </p:nvSpPr>
        <p:spPr>
          <a:xfrm>
            <a:off x="0" y="2438400"/>
            <a:ext cx="1295400" cy="2438400"/>
          </a:xfrm>
          <a:custGeom>
            <a:avLst/>
            <a:gdLst>
              <a:gd name="connsiteX0" fmla="*/ 0 w 1974768"/>
              <a:gd name="connsiteY0" fmla="*/ 3657371 h 3657371"/>
              <a:gd name="connsiteX1" fmla="*/ 1800808 w 1974768"/>
              <a:gd name="connsiteY1" fmla="*/ 3657371 h 3657371"/>
              <a:gd name="connsiteX2" fmla="*/ 1576874 w 1974768"/>
              <a:gd name="connsiteY2" fmla="*/ 326342 h 3657371"/>
              <a:gd name="connsiteX3" fmla="*/ 1819470 w 1974768"/>
              <a:gd name="connsiteY3" fmla="*/ 317012 h 3657371"/>
              <a:gd name="connsiteX4" fmla="*/ 1903445 w 1974768"/>
              <a:gd name="connsiteY4" fmla="*/ 298351 h 3657371"/>
              <a:gd name="connsiteX5" fmla="*/ 1922106 w 1974768"/>
              <a:gd name="connsiteY5" fmla="*/ 279689 h 3657371"/>
              <a:gd name="connsiteX6" fmla="*/ 1950098 w 1974768"/>
              <a:gd name="connsiteY6" fmla="*/ 223706 h 3657371"/>
              <a:gd name="connsiteX7" fmla="*/ 1922106 w 1974768"/>
              <a:gd name="connsiteY7" fmla="*/ 65085 h 3657371"/>
              <a:gd name="connsiteX8" fmla="*/ 1894114 w 1974768"/>
              <a:gd name="connsiteY8" fmla="*/ 37093 h 3657371"/>
              <a:gd name="connsiteX9" fmla="*/ 634482 w 1974768"/>
              <a:gd name="connsiteY9" fmla="*/ 46424 h 3657371"/>
              <a:gd name="connsiteX10" fmla="*/ 0 w 1974768"/>
              <a:gd name="connsiteY10" fmla="*/ 3657371 h 365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4768" h="3657371">
                <a:moveTo>
                  <a:pt x="0" y="3657371"/>
                </a:moveTo>
                <a:lnTo>
                  <a:pt x="1800808" y="3657371"/>
                </a:lnTo>
                <a:lnTo>
                  <a:pt x="1576874" y="326342"/>
                </a:lnTo>
                <a:lnTo>
                  <a:pt x="1819470" y="317012"/>
                </a:lnTo>
                <a:cubicBezTo>
                  <a:pt x="1847462" y="310792"/>
                  <a:pt x="1876497" y="308150"/>
                  <a:pt x="1903445" y="298351"/>
                </a:cubicBezTo>
                <a:cubicBezTo>
                  <a:pt x="1911712" y="295345"/>
                  <a:pt x="1916611" y="286558"/>
                  <a:pt x="1922106" y="279689"/>
                </a:cubicBezTo>
                <a:cubicBezTo>
                  <a:pt x="1942778" y="253849"/>
                  <a:pt x="1940242" y="253272"/>
                  <a:pt x="1950098" y="223706"/>
                </a:cubicBezTo>
                <a:cubicBezTo>
                  <a:pt x="1935184" y="0"/>
                  <a:pt x="1974768" y="130915"/>
                  <a:pt x="1922106" y="65085"/>
                </a:cubicBezTo>
                <a:cubicBezTo>
                  <a:pt x="1897643" y="34505"/>
                  <a:pt x="1915790" y="37093"/>
                  <a:pt x="1894114" y="37093"/>
                </a:cubicBezTo>
                <a:lnTo>
                  <a:pt x="634482" y="46424"/>
                </a:lnTo>
                <a:lnTo>
                  <a:pt x="0" y="3657371"/>
                </a:lnTo>
                <a:close/>
              </a:path>
            </a:pathLst>
          </a:cu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1" name="Straight Arrow Connector 20"/>
          <p:cNvCxnSpPr/>
          <p:nvPr/>
        </p:nvCxnSpPr>
        <p:spPr>
          <a:xfrm>
            <a:off x="3429000" y="5181600"/>
            <a:ext cx="7776" cy="706016"/>
          </a:xfrm>
          <a:prstGeom prst="straightConnector1">
            <a:avLst/>
          </a:prstGeom>
          <a:ln w="254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24"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81400" y="5257800"/>
            <a:ext cx="285750" cy="619125"/>
          </a:xfrm>
          <a:prstGeom prst="rect">
            <a:avLst/>
          </a:prstGeom>
          <a:noFill/>
        </p:spPr>
      </p:pic>
      <p:cxnSp>
        <p:nvCxnSpPr>
          <p:cNvPr id="25" name="Straight Arrow Connector 24"/>
          <p:cNvCxnSpPr/>
          <p:nvPr/>
        </p:nvCxnSpPr>
        <p:spPr>
          <a:xfrm flipH="1">
            <a:off x="4495800" y="4495800"/>
            <a:ext cx="76200" cy="6858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96200" y="4495800"/>
            <a:ext cx="76200" cy="6858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91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2133600"/>
            <a:ext cx="7924800" cy="533400"/>
          </a:xfrm>
          <a:prstGeom prst="rect">
            <a:avLst/>
          </a:prstGeom>
          <a:blipFill>
            <a:blip r:embed="rId2" cstate="print"/>
            <a:tile tx="0" ty="0" sx="100000" sy="100000" flip="none" algn="tl"/>
          </a:bli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3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6" name="Rectangle 5"/>
          <p:cNvSpPr/>
          <p:nvPr/>
        </p:nvSpPr>
        <p:spPr>
          <a:xfrm>
            <a:off x="609600" y="2590800"/>
            <a:ext cx="7924800" cy="3810000"/>
          </a:xfrm>
          <a:prstGeom prst="rect">
            <a:avLst/>
          </a:prstGeom>
          <a:solidFill>
            <a:srgbClr val="00B0F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a:stCxn id="6" idx="0"/>
          </p:cNvCxnSpPr>
          <p:nvPr/>
        </p:nvCxnSpPr>
        <p:spPr>
          <a:xfrm>
            <a:off x="4572000" y="2590800"/>
            <a:ext cx="0" cy="35052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895600" y="2667000"/>
            <a:ext cx="1524000" cy="3200400"/>
          </a:xfrm>
          <a:prstGeom prst="straightConnector1">
            <a:avLst/>
          </a:prstGeom>
          <a:ln w="254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3543300" y="4524375"/>
            <a:ext cx="1028700" cy="352425"/>
          </a:xfrm>
          <a:custGeom>
            <a:avLst/>
            <a:gdLst>
              <a:gd name="connsiteX0" fmla="*/ 0 w 1047750"/>
              <a:gd name="connsiteY0" fmla="*/ 0 h 504825"/>
              <a:gd name="connsiteX1" fmla="*/ 390525 w 1047750"/>
              <a:gd name="connsiteY1" fmla="*/ 419100 h 504825"/>
              <a:gd name="connsiteX2" fmla="*/ 1047750 w 1047750"/>
              <a:gd name="connsiteY2" fmla="*/ 504825 h 504825"/>
            </a:gdLst>
            <a:ahLst/>
            <a:cxnLst>
              <a:cxn ang="0">
                <a:pos x="connsiteX0" y="connsiteY0"/>
              </a:cxn>
              <a:cxn ang="0">
                <a:pos x="connsiteX1" y="connsiteY1"/>
              </a:cxn>
              <a:cxn ang="0">
                <a:pos x="connsiteX2" y="connsiteY2"/>
              </a:cxn>
            </a:cxnLst>
            <a:rect l="l" t="t" r="r" b="b"/>
            <a:pathLst>
              <a:path w="1047750" h="504825">
                <a:moveTo>
                  <a:pt x="0" y="0"/>
                </a:moveTo>
                <a:cubicBezTo>
                  <a:pt x="107950" y="167481"/>
                  <a:pt x="215900" y="334963"/>
                  <a:pt x="390525" y="419100"/>
                </a:cubicBezTo>
                <a:cubicBezTo>
                  <a:pt x="565150" y="503237"/>
                  <a:pt x="806450" y="504031"/>
                  <a:pt x="1047750" y="50482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83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5837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57600" y="4800600"/>
            <a:ext cx="314325" cy="619125"/>
          </a:xfrm>
          <a:prstGeom prst="rect">
            <a:avLst/>
          </a:prstGeom>
          <a:noFill/>
        </p:spPr>
      </p:pic>
      <p:sp>
        <p:nvSpPr>
          <p:cNvPr id="17" name="TextBox 16"/>
          <p:cNvSpPr txBox="1"/>
          <p:nvPr/>
        </p:nvSpPr>
        <p:spPr>
          <a:xfrm>
            <a:off x="1447800" y="5029200"/>
            <a:ext cx="2057400" cy="307777"/>
          </a:xfrm>
          <a:prstGeom prst="rect">
            <a:avLst/>
          </a:prstGeom>
          <a:noFill/>
        </p:spPr>
        <p:txBody>
          <a:bodyPr wrap="square" rtlCol="0">
            <a:spAutoFit/>
          </a:bodyPr>
          <a:lstStyle/>
          <a:p>
            <a:pPr algn="ctr"/>
            <a:r>
              <a:rPr lang="en-US" sz="1400" b="1" dirty="0" smtClean="0">
                <a:solidFill>
                  <a:prstClr val="black"/>
                </a:solidFill>
                <a:latin typeface="Arial" pitchFamily="34" charset="0"/>
                <a:cs typeface="Arial" pitchFamily="34" charset="0"/>
              </a:rPr>
              <a:t>Wave Direction </a:t>
            </a:r>
          </a:p>
        </p:txBody>
      </p:sp>
      <p:sp>
        <p:nvSpPr>
          <p:cNvPr id="18" name="TextBox 17"/>
          <p:cNvSpPr txBox="1"/>
          <p:nvPr/>
        </p:nvSpPr>
        <p:spPr>
          <a:xfrm>
            <a:off x="3581400" y="2209800"/>
            <a:ext cx="2057400" cy="307777"/>
          </a:xfrm>
          <a:prstGeom prst="rect">
            <a:avLst/>
          </a:prstGeom>
          <a:noFill/>
        </p:spPr>
        <p:txBody>
          <a:bodyPr wrap="square" rtlCol="0">
            <a:spAutoFit/>
          </a:bodyPr>
          <a:lstStyle/>
          <a:p>
            <a:pPr algn="ctr"/>
            <a:r>
              <a:rPr lang="en-US" sz="1400" b="1" dirty="0" smtClean="0">
                <a:solidFill>
                  <a:prstClr val="black"/>
                </a:solidFill>
                <a:latin typeface="Arial" pitchFamily="34" charset="0"/>
                <a:cs typeface="Arial" pitchFamily="34" charset="0"/>
              </a:rPr>
              <a:t>Seawall </a:t>
            </a:r>
          </a:p>
        </p:txBody>
      </p:sp>
      <p:sp>
        <p:nvSpPr>
          <p:cNvPr id="5837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58375" name="Rectangle 7"/>
          <p:cNvSpPr>
            <a:spLocks noChangeArrowheads="1"/>
          </p:cNvSpPr>
          <p:nvPr/>
        </p:nvSpPr>
        <p:spPr bwMode="auto">
          <a:xfrm>
            <a:off x="0" y="11334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3600" b="1" dirty="0" smtClean="0">
                <a:solidFill>
                  <a:prstClr val="black"/>
                </a:solidFill>
                <a:ea typeface="Times New Roman" pitchFamily="18" charset="0"/>
                <a:cs typeface="Times New Roman" pitchFamily="18" charset="0"/>
              </a:rPr>
              <a:t> </a:t>
            </a:r>
            <a:endParaRPr lang="en-US" dirty="0" smtClean="0">
              <a:solidFill>
                <a:prstClr val="black"/>
              </a:solidFill>
              <a:latin typeface="Arial" pitchFamily="34" charset="0"/>
              <a:cs typeface="Arial" pitchFamily="34" charset="0"/>
            </a:endParaRPr>
          </a:p>
        </p:txBody>
      </p:sp>
      <p:sp>
        <p:nvSpPr>
          <p:cNvPr id="58377"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24" name="TextBox 23"/>
          <p:cNvSpPr txBox="1"/>
          <p:nvPr/>
        </p:nvSpPr>
        <p:spPr>
          <a:xfrm>
            <a:off x="5486400" y="3048000"/>
            <a:ext cx="2057400" cy="307777"/>
          </a:xfrm>
          <a:prstGeom prst="rect">
            <a:avLst/>
          </a:prstGeom>
          <a:noFill/>
        </p:spPr>
        <p:txBody>
          <a:bodyPr wrap="square" rtlCol="0">
            <a:spAutoFit/>
          </a:bodyPr>
          <a:lstStyle/>
          <a:p>
            <a:pPr algn="ctr"/>
            <a:r>
              <a:rPr lang="en-US" sz="1400" b="1" dirty="0" smtClean="0">
                <a:solidFill>
                  <a:prstClr val="black"/>
                </a:solidFill>
                <a:latin typeface="Arial" pitchFamily="34" charset="0"/>
                <a:cs typeface="Arial" pitchFamily="34" charset="0"/>
              </a:rPr>
              <a:t>Short crested waves  </a:t>
            </a:r>
          </a:p>
        </p:txBody>
      </p:sp>
      <p:sp>
        <p:nvSpPr>
          <p:cNvPr id="58379"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58378" name="Picture 1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05400" y="3352800"/>
            <a:ext cx="3000375" cy="523875"/>
          </a:xfrm>
          <a:prstGeom prst="rect">
            <a:avLst/>
          </a:prstGeom>
          <a:noFill/>
        </p:spPr>
      </p:pic>
      <p:sp>
        <p:nvSpPr>
          <p:cNvPr id="58380" name="Rectangle 12"/>
          <p:cNvSpPr>
            <a:spLocks noChangeArrowheads="1"/>
          </p:cNvSpPr>
          <p:nvPr/>
        </p:nvSpPr>
        <p:spPr bwMode="auto">
          <a:xfrm>
            <a:off x="0" y="9810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2800" b="1" dirty="0" smtClean="0">
                <a:solidFill>
                  <a:prstClr val="black"/>
                </a:solidFill>
                <a:ea typeface="Times New Roman" pitchFamily="18" charset="0"/>
                <a:cs typeface="Times New Roman" pitchFamily="18" charset="0"/>
              </a:rPr>
              <a:t> </a:t>
            </a:r>
            <a:endParaRPr lang="en-US" dirty="0" smtClean="0">
              <a:solidFill>
                <a:prstClr val="black"/>
              </a:solidFill>
              <a:latin typeface="Arial" pitchFamily="34" charset="0"/>
              <a:cs typeface="Arial" pitchFamily="34" charset="0"/>
            </a:endParaRPr>
          </a:p>
        </p:txBody>
      </p:sp>
      <p:sp>
        <p:nvSpPr>
          <p:cNvPr id="28" name="TextBox 27"/>
          <p:cNvSpPr txBox="1"/>
          <p:nvPr/>
        </p:nvSpPr>
        <p:spPr>
          <a:xfrm>
            <a:off x="5562600" y="4114800"/>
            <a:ext cx="2057400" cy="307777"/>
          </a:xfrm>
          <a:prstGeom prst="rect">
            <a:avLst/>
          </a:prstGeom>
          <a:noFill/>
        </p:spPr>
        <p:txBody>
          <a:bodyPr wrap="square" rtlCol="0">
            <a:spAutoFit/>
          </a:bodyPr>
          <a:lstStyle/>
          <a:p>
            <a:pPr algn="ctr"/>
            <a:r>
              <a:rPr lang="en-US" sz="1400" b="1" dirty="0" smtClean="0">
                <a:solidFill>
                  <a:prstClr val="black"/>
                </a:solidFill>
                <a:latin typeface="Arial" pitchFamily="34" charset="0"/>
                <a:cs typeface="Arial" pitchFamily="34" charset="0"/>
              </a:rPr>
              <a:t>Long crested waves  </a:t>
            </a:r>
          </a:p>
        </p:txBody>
      </p:sp>
      <p:sp>
        <p:nvSpPr>
          <p:cNvPr id="5838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58381" name="Picture 1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81600" y="4419600"/>
            <a:ext cx="3124200" cy="542925"/>
          </a:xfrm>
          <a:prstGeom prst="rect">
            <a:avLst/>
          </a:prstGeom>
          <a:noFill/>
        </p:spPr>
      </p:pic>
      <p:sp>
        <p:nvSpPr>
          <p:cNvPr id="33" name="Rectangle 32"/>
          <p:cNvSpPr/>
          <p:nvPr/>
        </p:nvSpPr>
        <p:spPr>
          <a:xfrm>
            <a:off x="0" y="0"/>
            <a:ext cx="9144000" cy="1938992"/>
          </a:xfrm>
          <a:prstGeom prst="rect">
            <a:avLst/>
          </a:prstGeom>
        </p:spPr>
        <p:txBody>
          <a:bodyPr wrap="square">
            <a:spAutoFit/>
          </a:bodyPr>
          <a:lstStyle/>
          <a:p>
            <a:pPr algn="ctr"/>
            <a:r>
              <a:rPr lang="en-US" sz="40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Angle of wave attack reduction factor</a:t>
            </a:r>
          </a:p>
          <a:p>
            <a:pPr algn="ctr"/>
            <a:r>
              <a:rPr lang="en-US" sz="28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J.P.</a:t>
            </a:r>
            <a:r>
              <a:rPr lang="en-US" sz="40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de Waal &amp; J.W. van der Meer</a:t>
            </a:r>
          </a:p>
        </p:txBody>
      </p:sp>
    </p:spTree>
    <p:extLst>
      <p:ext uri="{BB962C8B-B14F-4D97-AF65-F5344CB8AC3E}">
        <p14:creationId xmlns:p14="http://schemas.microsoft.com/office/powerpoint/2010/main" val="905510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Tonys Projects\BOX Area\Scituate Seawall\Basins\Avenues Basin\Data Logger Events\2016.02.08 Event\Near Shore Wave model predicitions\Hanson plot 1800Z ru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 y="0"/>
            <a:ext cx="9144000" cy="671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395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288" y="9525"/>
            <a:ext cx="9115425" cy="6848475"/>
          </a:xfrm>
          <a:prstGeom prst="rect">
            <a:avLst/>
          </a:prstGeom>
          <a:noFill/>
          <a:ln w="9525">
            <a:noFill/>
            <a:miter lim="800000"/>
            <a:headEnd/>
            <a:tailEnd/>
          </a:ln>
        </p:spPr>
      </p:pic>
      <p:sp>
        <p:nvSpPr>
          <p:cNvPr id="2" name="Rectangle 1"/>
          <p:cNvSpPr/>
          <p:nvPr/>
        </p:nvSpPr>
        <p:spPr>
          <a:xfrm>
            <a:off x="609600" y="3429000"/>
            <a:ext cx="2286000" cy="21336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625764" y="3429000"/>
            <a:ext cx="2286000" cy="2185214"/>
          </a:xfrm>
          <a:prstGeom prst="rect">
            <a:avLst/>
          </a:prstGeom>
          <a:noFill/>
        </p:spPr>
        <p:txBody>
          <a:bodyPr wrap="square" rtlCol="0">
            <a:spAutoFit/>
          </a:bodyPr>
          <a:lstStyle/>
          <a:p>
            <a:pPr algn="ctr"/>
            <a:r>
              <a:rPr lang="en-US" sz="2000" b="1" dirty="0" smtClean="0">
                <a:solidFill>
                  <a:prstClr val="black"/>
                </a:solidFill>
                <a:latin typeface="Arial" pitchFamily="34" charset="0"/>
                <a:cs typeface="Arial" pitchFamily="34" charset="0"/>
              </a:rPr>
              <a:t>Kalman Filter</a:t>
            </a:r>
          </a:p>
          <a:p>
            <a:endParaRPr lang="en-US" sz="1400" b="1" dirty="0">
              <a:solidFill>
                <a:prstClr val="black"/>
              </a:solidFill>
              <a:latin typeface="Arial" pitchFamily="34" charset="0"/>
              <a:cs typeface="Arial" pitchFamily="34" charset="0"/>
            </a:endParaRPr>
          </a:p>
          <a:p>
            <a:r>
              <a:rPr lang="en-US" sz="1400" b="1" dirty="0">
                <a:solidFill>
                  <a:prstClr val="black"/>
                </a:solidFill>
                <a:latin typeface="Arial" pitchFamily="34" charset="0"/>
                <a:cs typeface="Arial" pitchFamily="34" charset="0"/>
              </a:rPr>
              <a:t>Application </a:t>
            </a:r>
            <a:r>
              <a:rPr lang="en-US" sz="1400" b="1" dirty="0" smtClean="0">
                <a:solidFill>
                  <a:prstClr val="black"/>
                </a:solidFill>
                <a:latin typeface="Arial" pitchFamily="34" charset="0"/>
                <a:cs typeface="Arial" pitchFamily="34" charset="0"/>
              </a:rPr>
              <a:t>of  a Kalman Filter to determine bias</a:t>
            </a:r>
            <a:r>
              <a:rPr lang="en-US" sz="1400" b="1" dirty="0" smtClean="0">
                <a:solidFill>
                  <a:prstClr val="black"/>
                </a:solidFill>
                <a:latin typeface="Arial" pitchFamily="34" charset="0"/>
                <a:cs typeface="Arial" pitchFamily="34" charset="0"/>
              </a:rPr>
              <a:t>?</a:t>
            </a:r>
          </a:p>
          <a:p>
            <a:endParaRPr lang="en-US" sz="1400" b="1" dirty="0">
              <a:solidFill>
                <a:prstClr val="black"/>
              </a:solidFill>
              <a:latin typeface="Arial" pitchFamily="34" charset="0"/>
              <a:cs typeface="Arial" pitchFamily="34" charset="0"/>
            </a:endParaRPr>
          </a:p>
          <a:p>
            <a:r>
              <a:rPr lang="en-US" sz="1400" b="1" dirty="0" smtClean="0">
                <a:solidFill>
                  <a:prstClr val="black"/>
                </a:solidFill>
                <a:latin typeface="Arial" pitchFamily="34" charset="0"/>
                <a:cs typeface="Arial" pitchFamily="34" charset="0"/>
              </a:rPr>
              <a:t>Suggested By:</a:t>
            </a:r>
          </a:p>
          <a:p>
            <a:r>
              <a:rPr lang="en-US" sz="1400" b="1" dirty="0" smtClean="0">
                <a:solidFill>
                  <a:prstClr val="black"/>
                </a:solidFill>
                <a:latin typeface="Arial" pitchFamily="34" charset="0"/>
                <a:cs typeface="Arial" pitchFamily="34" charset="0"/>
              </a:rPr>
              <a:t>Andrew Teakles </a:t>
            </a:r>
            <a:r>
              <a:rPr lang="en-US" sz="800" b="1" dirty="0" smtClean="0">
                <a:solidFill>
                  <a:prstClr val="black"/>
                </a:solidFill>
                <a:latin typeface="Arial" pitchFamily="34" charset="0"/>
                <a:cs typeface="Arial" pitchFamily="34" charset="0"/>
              </a:rPr>
              <a:t> (Environment Canada)</a:t>
            </a:r>
            <a:endParaRPr lang="en-US" sz="800" b="1" dirty="0" smtClean="0">
              <a:solidFill>
                <a:prstClr val="black"/>
              </a:solidFill>
              <a:latin typeface="Arial" pitchFamily="34" charset="0"/>
              <a:cs typeface="Arial" pitchFamily="34" charset="0"/>
            </a:endParaRPr>
          </a:p>
          <a:p>
            <a:r>
              <a:rPr lang="en-US" sz="1200" b="1" dirty="0" smtClean="0">
                <a:solidFill>
                  <a:prstClr val="black"/>
                </a:solidFill>
                <a:latin typeface="Arial" pitchFamily="34" charset="0"/>
                <a:cs typeface="Arial" pitchFamily="34" charset="0"/>
              </a:rPr>
              <a:t> </a:t>
            </a:r>
          </a:p>
          <a:p>
            <a:endParaRPr lang="en-US" sz="1200" b="1" dirty="0">
              <a:solidFill>
                <a:prstClr val="black"/>
              </a:solidFill>
              <a:latin typeface="Arial" pitchFamily="34" charset="0"/>
              <a:cs typeface="Arial" pitchFamily="34" charset="0"/>
            </a:endParaRPr>
          </a:p>
        </p:txBody>
      </p:sp>
      <p:cxnSp>
        <p:nvCxnSpPr>
          <p:cNvPr id="5" name="Straight Arrow Connector 4"/>
          <p:cNvCxnSpPr/>
          <p:nvPr/>
        </p:nvCxnSpPr>
        <p:spPr>
          <a:xfrm>
            <a:off x="2895600" y="3470564"/>
            <a:ext cx="2286000" cy="0"/>
          </a:xfrm>
          <a:prstGeom prst="straightConnector1">
            <a:avLst/>
          </a:prstGeom>
          <a:ln w="254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895600" y="5181600"/>
            <a:ext cx="2286000" cy="0"/>
          </a:xfrm>
          <a:prstGeom prst="straightConnector1">
            <a:avLst/>
          </a:prstGeom>
          <a:ln w="254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useBgFill="1">
        <p:nvSpPr>
          <p:cNvPr id="7" name="Rectangle 6"/>
          <p:cNvSpPr/>
          <p:nvPr/>
        </p:nvSpPr>
        <p:spPr>
          <a:xfrm>
            <a:off x="0" y="228600"/>
            <a:ext cx="9144000" cy="707886"/>
          </a:xfrm>
          <a:prstGeom prst="rect">
            <a:avLst/>
          </a:prstGeom>
        </p:spPr>
        <p:txBody>
          <a:bodyPr wrap="square">
            <a:spAutoFit/>
          </a:bodyPr>
          <a:lstStyle/>
          <a:p>
            <a:pPr algn="ctr"/>
            <a:r>
              <a:rPr lang="en-US" sz="40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Suggested Adjustment</a:t>
            </a:r>
            <a:endParaRPr lang="en-US" sz="40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047103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7067550" cy="621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717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12198"/>
            <a:ext cx="7162800" cy="6289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8618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291387" cy="6417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48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097611" cy="548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1024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7391400" cy="6498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265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0999"/>
            <a:ext cx="7924800" cy="5931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984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600" y="609600"/>
            <a:ext cx="6629400" cy="6040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0"/>
            <a:ext cx="9144000" cy="584775"/>
          </a:xfrm>
          <a:prstGeom prst="rect">
            <a:avLst/>
          </a:prstGeom>
        </p:spPr>
        <p:txBody>
          <a:bodyPr wrap="square">
            <a:spAutoFit/>
          </a:bodyPr>
          <a:lstStyle/>
          <a:p>
            <a:pPr algn="ctr"/>
            <a:r>
              <a:rPr lang="en-US" sz="32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Location of Test Sites</a:t>
            </a:r>
            <a:endParaRPr lang="en-US" sz="32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09268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60975"/>
            <a:ext cx="7005637" cy="5995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76200"/>
            <a:ext cx="9144000" cy="584775"/>
          </a:xfrm>
          <a:prstGeom prst="rect">
            <a:avLst/>
          </a:prstGeom>
        </p:spPr>
        <p:txBody>
          <a:bodyPr wrap="square">
            <a:spAutoFit/>
          </a:bodyPr>
          <a:lstStyle/>
          <a:p>
            <a:pPr algn="ctr"/>
            <a:r>
              <a:rPr lang="en-US" sz="32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Lord’s Cove</a:t>
            </a:r>
            <a:endParaRPr lang="en-US" sz="32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244676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600200" y="762000"/>
            <a:ext cx="5943600" cy="5654675"/>
          </a:xfrm>
          <a:prstGeom prst="rect">
            <a:avLst/>
          </a:prstGeom>
        </p:spPr>
      </p:pic>
      <p:sp>
        <p:nvSpPr>
          <p:cNvPr id="3" name="Oval 2"/>
          <p:cNvSpPr/>
          <p:nvPr/>
        </p:nvSpPr>
        <p:spPr>
          <a:xfrm>
            <a:off x="2438400" y="1961573"/>
            <a:ext cx="1143000" cy="990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76200"/>
            <a:ext cx="9144000" cy="584775"/>
          </a:xfrm>
          <a:prstGeom prst="rect">
            <a:avLst/>
          </a:prstGeom>
        </p:spPr>
        <p:txBody>
          <a:bodyPr wrap="square">
            <a:spAutoFit/>
          </a:bodyPr>
          <a:lstStyle/>
          <a:p>
            <a:pPr algn="ctr"/>
            <a:r>
              <a:rPr lang="en-US" sz="32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Lord’s Cove</a:t>
            </a:r>
            <a:endParaRPr lang="en-US" sz="32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ight Arrow 5"/>
          <p:cNvSpPr/>
          <p:nvPr/>
        </p:nvSpPr>
        <p:spPr>
          <a:xfrm>
            <a:off x="3810000" y="4800600"/>
            <a:ext cx="1752600" cy="685800"/>
          </a:xfrm>
          <a:prstGeom prst="rightArrow">
            <a:avLst/>
          </a:prstGeom>
          <a:solidFill>
            <a:srgbClr val="C00000"/>
          </a:solidFill>
          <a:ln>
            <a:solidFill>
              <a:schemeClr val="tx1"/>
            </a:solidFill>
          </a:ln>
          <a:scene3d>
            <a:camera prst="orthographicFront">
              <a:rot lat="0" lon="0" rev="6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76400" y="838200"/>
            <a:ext cx="2133600" cy="738664"/>
          </a:xfrm>
          <a:prstGeom prst="rect">
            <a:avLst/>
          </a:prstGeom>
          <a:solidFill>
            <a:schemeClr val="bg1">
              <a:lumMod val="65000"/>
            </a:schemeClr>
          </a:solidFill>
          <a:ln w="19050">
            <a:solidFill>
              <a:schemeClr val="tx1"/>
            </a:solidFill>
          </a:ln>
        </p:spPr>
        <p:txBody>
          <a:bodyPr wrap="square" rtlCol="0">
            <a:spAutoFit/>
          </a:bodyPr>
          <a:lstStyle/>
          <a:p>
            <a:pPr algn="ctr"/>
            <a:r>
              <a:rPr lang="en-US" sz="1400" b="1" dirty="0" smtClean="0">
                <a:latin typeface="Arial" pitchFamily="34" charset="0"/>
                <a:cs typeface="Arial" pitchFamily="34" charset="0"/>
              </a:rPr>
              <a:t>Wave Energy Research Centre</a:t>
            </a:r>
          </a:p>
          <a:p>
            <a:pPr algn="ctr"/>
            <a:r>
              <a:rPr lang="en-US" sz="1400" b="1" dirty="0" smtClean="0">
                <a:latin typeface="Arial" pitchFamily="34" charset="0"/>
                <a:cs typeface="Arial" pitchFamily="34" charset="0"/>
              </a:rPr>
              <a:t>(WERC)</a:t>
            </a:r>
            <a:endParaRPr lang="en-US" sz="1400" b="1" dirty="0">
              <a:latin typeface="Arial" pitchFamily="34" charset="0"/>
              <a:cs typeface="Arial" pitchFamily="34" charset="0"/>
            </a:endParaRPr>
          </a:p>
        </p:txBody>
      </p:sp>
      <p:cxnSp>
        <p:nvCxnSpPr>
          <p:cNvPr id="8" name="Straight Arrow Connector 7"/>
          <p:cNvCxnSpPr/>
          <p:nvPr/>
        </p:nvCxnSpPr>
        <p:spPr>
          <a:xfrm>
            <a:off x="3009900" y="1576864"/>
            <a:ext cx="0" cy="328136"/>
          </a:xfrm>
          <a:prstGeom prst="straightConnector1">
            <a:avLst/>
          </a:prstGeom>
          <a:ln w="349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719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1228725"/>
            <a:ext cx="59626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3" name="Rectangle 2"/>
          <p:cNvSpPr/>
          <p:nvPr/>
        </p:nvSpPr>
        <p:spPr>
          <a:xfrm>
            <a:off x="0" y="228600"/>
            <a:ext cx="9144000" cy="707886"/>
          </a:xfrm>
          <a:prstGeom prst="rect">
            <a:avLst/>
          </a:prstGeom>
        </p:spPr>
        <p:txBody>
          <a:bodyPr wrap="square">
            <a:spAutoFit/>
          </a:bodyPr>
          <a:lstStyle/>
          <a:p>
            <a:pPr algn="ctr"/>
            <a:r>
              <a:rPr lang="en-US" sz="40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Seawall at WERC</a:t>
            </a:r>
            <a:endParaRPr lang="en-US" sz="40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06960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Lord’s Cove, </a:t>
            </a:r>
            <a:r>
              <a:rPr lang="en-US" dirty="0" smtClean="0"/>
              <a:t>NL </a:t>
            </a:r>
            <a:br>
              <a:rPr lang="en-US" dirty="0" smtClean="0"/>
            </a:br>
            <a:r>
              <a:rPr lang="en-US" sz="1800" dirty="0" smtClean="0"/>
              <a:t>Devon Telford</a:t>
            </a:r>
            <a:endParaRPr lang="en-CA" sz="1800" dirty="0"/>
          </a:p>
        </p:txBody>
      </p:sp>
      <p:sp>
        <p:nvSpPr>
          <p:cNvPr id="3" name="Content Placeholder 2"/>
          <p:cNvSpPr>
            <a:spLocks noGrp="1"/>
          </p:cNvSpPr>
          <p:nvPr>
            <p:ph sz="half" idx="2"/>
          </p:nvPr>
        </p:nvSpPr>
        <p:spPr/>
        <p:txBody>
          <a:bodyPr/>
          <a:lstStyle/>
          <a:p>
            <a:endParaRPr lang="en-CA" dirty="0"/>
          </a:p>
        </p:txBody>
      </p:sp>
      <p:graphicFrame>
        <p:nvGraphicFramePr>
          <p:cNvPr id="5" name="Object 4"/>
          <p:cNvGraphicFramePr>
            <a:graphicFrameLocks noChangeAspect="1"/>
          </p:cNvGraphicFramePr>
          <p:nvPr>
            <p:extLst>
              <p:ext uri="{D42A27DB-BD31-4B8C-83A1-F6EECF244321}">
                <p14:modId xmlns:p14="http://schemas.microsoft.com/office/powerpoint/2010/main" val="3440659698"/>
              </p:ext>
            </p:extLst>
          </p:nvPr>
        </p:nvGraphicFramePr>
        <p:xfrm>
          <a:off x="4147492" y="1229260"/>
          <a:ext cx="4744988" cy="3351868"/>
        </p:xfrm>
        <a:graphic>
          <a:graphicData uri="http://schemas.openxmlformats.org/presentationml/2006/ole">
            <mc:AlternateContent xmlns:mc="http://schemas.openxmlformats.org/markup-compatibility/2006">
              <mc:Choice xmlns:v="urn:schemas-microsoft-com:vml" Requires="v">
                <p:oleObj spid="_x0000_s2076" name="Acrobat Document" r:id="rId3" imgW="16425360" imgH="14180760" progId="AcroExch.Document.11">
                  <p:embed/>
                </p:oleObj>
              </mc:Choice>
              <mc:Fallback>
                <p:oleObj name="Acrobat Document" r:id="rId3" imgW="16425360" imgH="1418076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7492" y="1229260"/>
                        <a:ext cx="4744988" cy="33518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Content Placeholder 3"/>
          <p:cNvPicPr>
            <a:picLocks noGrp="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762000" y="1556793"/>
            <a:ext cx="3161928" cy="2520280"/>
          </a:xfrm>
          <a:prstGeom prst="rect">
            <a:avLst/>
          </a:prstGeom>
        </p:spPr>
      </p:pic>
      <p:graphicFrame>
        <p:nvGraphicFramePr>
          <p:cNvPr id="7" name="Chart 6"/>
          <p:cNvGraphicFramePr>
            <a:graphicFrameLocks/>
          </p:cNvGraphicFramePr>
          <p:nvPr>
            <p:extLst>
              <p:ext uri="{D42A27DB-BD31-4B8C-83A1-F6EECF244321}">
                <p14:modId xmlns:p14="http://schemas.microsoft.com/office/powerpoint/2010/main" val="2224713418"/>
              </p:ext>
            </p:extLst>
          </p:nvPr>
        </p:nvGraphicFramePr>
        <p:xfrm>
          <a:off x="251520" y="4149080"/>
          <a:ext cx="8594695" cy="2622599"/>
        </p:xfrm>
        <a:graphic>
          <a:graphicData uri="http://schemas.openxmlformats.org/drawingml/2006/chart">
            <c:chart xmlns:c="http://schemas.openxmlformats.org/drawingml/2006/chart" xmlns:r="http://schemas.openxmlformats.org/officeDocument/2006/relationships" r:id="rId6"/>
          </a:graphicData>
        </a:graphic>
      </p:graphicFrame>
      <p:cxnSp>
        <p:nvCxnSpPr>
          <p:cNvPr id="9" name="Straight Connector 8"/>
          <p:cNvCxnSpPr/>
          <p:nvPr/>
        </p:nvCxnSpPr>
        <p:spPr bwMode="auto">
          <a:xfrm flipH="1" flipV="1">
            <a:off x="5724128" y="2060848"/>
            <a:ext cx="288032" cy="504056"/>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flipV="1">
            <a:off x="1547664" y="2348880"/>
            <a:ext cx="648072" cy="1224136"/>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49214376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J.P. de Wall &amp; J.W. van der Meer </a:t>
            </a:r>
            <a:r>
              <a:rPr lang="en-US" sz="2800" dirty="0" smtClean="0"/>
              <a:t>Parameterizations                                </a:t>
            </a:r>
            <a:br>
              <a:rPr lang="en-US" sz="2800" dirty="0" smtClean="0"/>
            </a:br>
            <a:r>
              <a:rPr lang="en-US" sz="2800" dirty="0" smtClean="0"/>
              <a:t>                                 </a:t>
            </a:r>
            <a:r>
              <a:rPr lang="en-US" sz="1800" dirty="0" smtClean="0"/>
              <a:t>Devon Telford</a:t>
            </a:r>
            <a:endParaRPr lang="en-CA" sz="2800" dirty="0"/>
          </a:p>
        </p:txBody>
      </p:sp>
      <p:pic>
        <p:nvPicPr>
          <p:cNvPr id="4" name="Content Placeholder 3"/>
          <p:cNvPicPr>
            <a:picLocks noGrp="1"/>
          </p:cNvPicPr>
          <p:nvPr>
            <p:ph idx="1"/>
          </p:nvPr>
        </p:nvPicPr>
        <p:blipFill>
          <a:blip r:embed="rId3" cstate="print"/>
          <a:srcRect/>
          <a:stretch>
            <a:fillRect/>
          </a:stretch>
        </p:blipFill>
        <p:spPr bwMode="auto">
          <a:xfrm>
            <a:off x="35496" y="1916832"/>
            <a:ext cx="5400600" cy="4320456"/>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6012160" y="1556792"/>
            <a:ext cx="2562488" cy="2379355"/>
          </a:xfrm>
          <a:prstGeom prst="rect">
            <a:avLst/>
          </a:prstGeom>
          <a:noFill/>
          <a:ln w="9525">
            <a:noFill/>
            <a:miter lim="800000"/>
            <a:headEnd/>
            <a:tailEnd/>
          </a:ln>
        </p:spPr>
      </p:pic>
      <p:pic>
        <p:nvPicPr>
          <p:cNvPr id="6" name="Picture 5"/>
          <p:cNvPicPr/>
          <p:nvPr/>
        </p:nvPicPr>
        <p:blipFill>
          <a:blip r:embed="rId5" cstate="print"/>
          <a:srcRect/>
          <a:stretch>
            <a:fillRect/>
          </a:stretch>
        </p:blipFill>
        <p:spPr bwMode="auto">
          <a:xfrm>
            <a:off x="4572000" y="4008155"/>
            <a:ext cx="4464496" cy="2401773"/>
          </a:xfrm>
          <a:prstGeom prst="rect">
            <a:avLst/>
          </a:prstGeom>
          <a:noFill/>
          <a:ln w="9525">
            <a:noFill/>
            <a:miter lim="800000"/>
            <a:headEnd/>
            <a:tailEnd/>
          </a:ln>
        </p:spPr>
      </p:pic>
    </p:spTree>
    <p:extLst>
      <p:ext uri="{BB962C8B-B14F-4D97-AF65-F5344CB8AC3E}">
        <p14:creationId xmlns:p14="http://schemas.microsoft.com/office/powerpoint/2010/main" val="122270571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Lord’s Cove, NL</a:t>
            </a:r>
            <a:br>
              <a:rPr lang="en-US" dirty="0"/>
            </a:br>
            <a:r>
              <a:rPr lang="en-US" dirty="0"/>
              <a:t>	- March 22, 2015 </a:t>
            </a:r>
            <a:r>
              <a:rPr lang="en-US" dirty="0" smtClean="0"/>
              <a:t>Event   </a:t>
            </a:r>
            <a:r>
              <a:rPr lang="en-US" sz="1800" dirty="0" smtClean="0"/>
              <a:t>Devon Telford</a:t>
            </a:r>
            <a:endParaRPr lang="en-CA" sz="1800" dirty="0"/>
          </a:p>
        </p:txBody>
      </p:sp>
      <p:sp>
        <p:nvSpPr>
          <p:cNvPr id="3" name="Content Placeholder 2"/>
          <p:cNvSpPr>
            <a:spLocks noGrp="1"/>
          </p:cNvSpPr>
          <p:nvPr>
            <p:ph idx="1"/>
          </p:nvPr>
        </p:nvSpPr>
        <p:spPr>
          <a:xfrm>
            <a:off x="762000" y="1524000"/>
            <a:ext cx="8153400" cy="4679950"/>
          </a:xfrm>
        </p:spPr>
        <p:txBody>
          <a:bodyPr/>
          <a:lstStyle/>
          <a:p>
            <a:endParaRPr lang="en-US" dirty="0" smtClean="0"/>
          </a:p>
          <a:p>
            <a:endParaRPr lang="en-US" dirty="0"/>
          </a:p>
          <a:p>
            <a:endParaRPr lang="en-US" dirty="0" smtClean="0"/>
          </a:p>
          <a:p>
            <a:r>
              <a:rPr lang="en-US" dirty="0" smtClean="0"/>
              <a:t>Using </a:t>
            </a:r>
            <a:r>
              <a:rPr lang="en-US" dirty="0" err="1" smtClean="0"/>
              <a:t>Goda</a:t>
            </a:r>
            <a:r>
              <a:rPr lang="en-US" dirty="0" smtClean="0"/>
              <a:t> </a:t>
            </a:r>
            <a:r>
              <a:rPr lang="en-US" dirty="0"/>
              <a:t>(2008) </a:t>
            </a:r>
            <a:r>
              <a:rPr lang="en-US" dirty="0" smtClean="0"/>
              <a:t>empirical </a:t>
            </a:r>
            <a:r>
              <a:rPr lang="en-US" dirty="0"/>
              <a:t>formulas for </a:t>
            </a:r>
            <a:r>
              <a:rPr lang="en-US" dirty="0" smtClean="0"/>
              <a:t>breaking wave height and the estimated near shore slopes from the bathymetry charts.</a:t>
            </a:r>
            <a:endParaRPr lang="en-CA" dirty="0"/>
          </a:p>
        </p:txBody>
      </p:sp>
      <p:pic>
        <p:nvPicPr>
          <p:cNvPr id="6" name="Picture 8"/>
          <p:cNvPicPr>
            <a:picLocks noChangeAspect="1" noChangeArrowheads="1"/>
          </p:cNvPicPr>
          <p:nvPr/>
        </p:nvPicPr>
        <p:blipFill>
          <a:blip r:embed="rId2" cstate="print"/>
          <a:srcRect/>
          <a:stretch>
            <a:fillRect/>
          </a:stretch>
        </p:blipFill>
        <p:spPr>
          <a:xfrm>
            <a:off x="1619672" y="1484784"/>
            <a:ext cx="5757863" cy="1435100"/>
          </a:xfrm>
          <a:prstGeom prst="rect">
            <a:avLst/>
          </a:prstGeom>
          <a:noFill/>
        </p:spPr>
      </p:pic>
      <p:graphicFrame>
        <p:nvGraphicFramePr>
          <p:cNvPr id="7" name="Chart 6"/>
          <p:cNvGraphicFramePr>
            <a:graphicFrameLocks/>
          </p:cNvGraphicFramePr>
          <p:nvPr>
            <p:extLst>
              <p:ext uri="{D42A27DB-BD31-4B8C-83A1-F6EECF244321}">
                <p14:modId xmlns:p14="http://schemas.microsoft.com/office/powerpoint/2010/main" val="3967905393"/>
              </p:ext>
            </p:extLst>
          </p:nvPr>
        </p:nvGraphicFramePr>
        <p:xfrm>
          <a:off x="251520" y="4149080"/>
          <a:ext cx="8594695" cy="262259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691680" y="5373216"/>
            <a:ext cx="720080"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a:solidFill>
                  <a:srgbClr val="000000"/>
                </a:solidFill>
              </a:rPr>
              <a:t>m</a:t>
            </a:r>
            <a:r>
              <a:rPr kumimoji="1" lang="en-US" sz="1000" dirty="0" smtClean="0">
                <a:solidFill>
                  <a:srgbClr val="000000"/>
                </a:solidFill>
              </a:rPr>
              <a:t>=.014</a:t>
            </a:r>
            <a:endParaRPr kumimoji="1" lang="en-CA" sz="1000" dirty="0">
              <a:solidFill>
                <a:srgbClr val="000000"/>
              </a:solidFill>
            </a:endParaRPr>
          </a:p>
        </p:txBody>
      </p:sp>
      <p:sp>
        <p:nvSpPr>
          <p:cNvPr id="9" name="TextBox 8"/>
          <p:cNvSpPr txBox="1"/>
          <p:nvPr/>
        </p:nvSpPr>
        <p:spPr>
          <a:xfrm>
            <a:off x="3707904" y="5445224"/>
            <a:ext cx="720080"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a:solidFill>
                  <a:srgbClr val="000000"/>
                </a:solidFill>
              </a:rPr>
              <a:t>m</a:t>
            </a:r>
            <a:r>
              <a:rPr kumimoji="1" lang="en-US" sz="1000" dirty="0" smtClean="0">
                <a:solidFill>
                  <a:srgbClr val="000000"/>
                </a:solidFill>
              </a:rPr>
              <a:t>=.007</a:t>
            </a:r>
            <a:endParaRPr kumimoji="1" lang="en-CA" sz="1000" dirty="0">
              <a:solidFill>
                <a:srgbClr val="000000"/>
              </a:solidFill>
            </a:endParaRPr>
          </a:p>
        </p:txBody>
      </p:sp>
      <p:sp>
        <p:nvSpPr>
          <p:cNvPr id="10" name="TextBox 9"/>
          <p:cNvSpPr txBox="1"/>
          <p:nvPr/>
        </p:nvSpPr>
        <p:spPr>
          <a:xfrm>
            <a:off x="5220072" y="5559043"/>
            <a:ext cx="720080"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a:solidFill>
                  <a:srgbClr val="000000"/>
                </a:solidFill>
              </a:rPr>
              <a:t>m</a:t>
            </a:r>
            <a:r>
              <a:rPr kumimoji="1" lang="en-US" sz="1000" dirty="0" smtClean="0">
                <a:solidFill>
                  <a:srgbClr val="000000"/>
                </a:solidFill>
              </a:rPr>
              <a:t>=.02</a:t>
            </a:r>
            <a:endParaRPr kumimoji="1" lang="en-CA" sz="1000" dirty="0">
              <a:solidFill>
                <a:srgbClr val="000000"/>
              </a:solidFill>
            </a:endParaRPr>
          </a:p>
        </p:txBody>
      </p:sp>
      <p:sp>
        <p:nvSpPr>
          <p:cNvPr id="11" name="TextBox 10"/>
          <p:cNvSpPr txBox="1"/>
          <p:nvPr/>
        </p:nvSpPr>
        <p:spPr>
          <a:xfrm>
            <a:off x="7596336" y="5703059"/>
            <a:ext cx="720080"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a:solidFill>
                  <a:srgbClr val="000000"/>
                </a:solidFill>
              </a:rPr>
              <a:t>m</a:t>
            </a:r>
            <a:r>
              <a:rPr kumimoji="1" lang="en-US" sz="1000" dirty="0" smtClean="0">
                <a:solidFill>
                  <a:srgbClr val="000000"/>
                </a:solidFill>
              </a:rPr>
              <a:t>=.015</a:t>
            </a:r>
            <a:endParaRPr kumimoji="1" lang="en-CA" sz="1000" dirty="0">
              <a:solidFill>
                <a:srgbClr val="000000"/>
              </a:solidFill>
            </a:endParaRPr>
          </a:p>
        </p:txBody>
      </p:sp>
      <p:sp>
        <p:nvSpPr>
          <p:cNvPr id="12" name="TextBox 11"/>
          <p:cNvSpPr txBox="1"/>
          <p:nvPr/>
        </p:nvSpPr>
        <p:spPr>
          <a:xfrm>
            <a:off x="1844080" y="4941168"/>
            <a:ext cx="783704"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err="1" smtClean="0">
                <a:solidFill>
                  <a:srgbClr val="000000"/>
                </a:solidFill>
              </a:rPr>
              <a:t>Hb</a:t>
            </a:r>
            <a:r>
              <a:rPr kumimoji="1" lang="en-US" sz="1000" dirty="0" smtClean="0">
                <a:solidFill>
                  <a:srgbClr val="000000"/>
                </a:solidFill>
              </a:rPr>
              <a:t>=5.5m</a:t>
            </a:r>
            <a:endParaRPr kumimoji="1" lang="en-CA" sz="1000" dirty="0">
              <a:solidFill>
                <a:srgbClr val="000000"/>
              </a:solidFill>
            </a:endParaRPr>
          </a:p>
        </p:txBody>
      </p:sp>
      <p:sp>
        <p:nvSpPr>
          <p:cNvPr id="13" name="TextBox 12"/>
          <p:cNvSpPr txBox="1"/>
          <p:nvPr/>
        </p:nvSpPr>
        <p:spPr>
          <a:xfrm>
            <a:off x="3707904" y="5093568"/>
            <a:ext cx="783704"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err="1" smtClean="0">
                <a:solidFill>
                  <a:srgbClr val="000000"/>
                </a:solidFill>
              </a:rPr>
              <a:t>Hb</a:t>
            </a:r>
            <a:r>
              <a:rPr kumimoji="1" lang="en-US" sz="1000" dirty="0" smtClean="0">
                <a:solidFill>
                  <a:srgbClr val="000000"/>
                </a:solidFill>
              </a:rPr>
              <a:t>=5.6m</a:t>
            </a:r>
            <a:endParaRPr kumimoji="1" lang="en-CA" sz="1000" dirty="0">
              <a:solidFill>
                <a:srgbClr val="000000"/>
              </a:solidFill>
            </a:endParaRPr>
          </a:p>
        </p:txBody>
      </p:sp>
      <p:sp>
        <p:nvSpPr>
          <p:cNvPr id="14" name="TextBox 13"/>
          <p:cNvSpPr txBox="1"/>
          <p:nvPr/>
        </p:nvSpPr>
        <p:spPr>
          <a:xfrm>
            <a:off x="5228456" y="5157192"/>
            <a:ext cx="783704"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err="1" smtClean="0">
                <a:solidFill>
                  <a:srgbClr val="000000"/>
                </a:solidFill>
              </a:rPr>
              <a:t>Hb</a:t>
            </a:r>
            <a:r>
              <a:rPr kumimoji="1" lang="en-US" sz="1000" dirty="0" smtClean="0">
                <a:solidFill>
                  <a:srgbClr val="000000"/>
                </a:solidFill>
              </a:rPr>
              <a:t>=5.5m</a:t>
            </a:r>
            <a:endParaRPr kumimoji="1" lang="en-CA" sz="1000" dirty="0">
              <a:solidFill>
                <a:srgbClr val="000000"/>
              </a:solidFill>
            </a:endParaRPr>
          </a:p>
        </p:txBody>
      </p:sp>
      <p:sp>
        <p:nvSpPr>
          <p:cNvPr id="15" name="TextBox 14"/>
          <p:cNvSpPr txBox="1"/>
          <p:nvPr/>
        </p:nvSpPr>
        <p:spPr>
          <a:xfrm>
            <a:off x="7604720" y="5354605"/>
            <a:ext cx="783704"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err="1" smtClean="0">
                <a:solidFill>
                  <a:srgbClr val="000000"/>
                </a:solidFill>
              </a:rPr>
              <a:t>Hb</a:t>
            </a:r>
            <a:r>
              <a:rPr kumimoji="1" lang="en-US" sz="1000" dirty="0" smtClean="0">
                <a:solidFill>
                  <a:srgbClr val="000000"/>
                </a:solidFill>
              </a:rPr>
              <a:t>=5.5m</a:t>
            </a:r>
            <a:endParaRPr kumimoji="1" lang="en-CA" sz="1000" dirty="0">
              <a:solidFill>
                <a:srgbClr val="000000"/>
              </a:solidFill>
            </a:endParaRPr>
          </a:p>
        </p:txBody>
      </p:sp>
    </p:spTree>
    <p:extLst>
      <p:ext uri="{BB962C8B-B14F-4D97-AF65-F5344CB8AC3E}">
        <p14:creationId xmlns:p14="http://schemas.microsoft.com/office/powerpoint/2010/main" val="8242161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p:cNvGraphicFramePr>
          <p:nvPr>
            <p:extLst>
              <p:ext uri="{D42A27DB-BD31-4B8C-83A1-F6EECF244321}">
                <p14:modId xmlns:p14="http://schemas.microsoft.com/office/powerpoint/2010/main" val="4097740543"/>
              </p:ext>
            </p:extLst>
          </p:nvPr>
        </p:nvGraphicFramePr>
        <p:xfrm>
          <a:off x="323529" y="4221088"/>
          <a:ext cx="8496944" cy="252028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Lord’s Cove, NL</a:t>
            </a:r>
            <a:br>
              <a:rPr lang="en-US" dirty="0"/>
            </a:br>
            <a:r>
              <a:rPr lang="en-US" dirty="0"/>
              <a:t>	- March 22, 2015 </a:t>
            </a:r>
            <a:r>
              <a:rPr lang="en-US" dirty="0" smtClean="0"/>
              <a:t>Event    </a:t>
            </a:r>
            <a:r>
              <a:rPr lang="en-US" sz="1800" dirty="0" smtClean="0"/>
              <a:t>Devon Telford</a:t>
            </a:r>
            <a:endParaRPr lang="en-CA" sz="1800"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r>
              <a:rPr lang="en-US" dirty="0" smtClean="0"/>
              <a:t>Using </a:t>
            </a:r>
            <a:r>
              <a:rPr lang="en-US" dirty="0" err="1" smtClean="0"/>
              <a:t>Goda</a:t>
            </a:r>
            <a:r>
              <a:rPr lang="en-US" dirty="0" smtClean="0"/>
              <a:t> </a:t>
            </a:r>
            <a:r>
              <a:rPr lang="en-US" dirty="0"/>
              <a:t>(</a:t>
            </a:r>
            <a:r>
              <a:rPr lang="en-US" dirty="0" smtClean="0"/>
              <a:t>2010) empirical </a:t>
            </a:r>
            <a:r>
              <a:rPr lang="en-US" dirty="0"/>
              <a:t>formulas for </a:t>
            </a:r>
            <a:r>
              <a:rPr lang="en-US" dirty="0" smtClean="0"/>
              <a:t>breaking wave depth and the estimated near shore slopes from the bathymetry charts.</a:t>
            </a:r>
            <a:endParaRPr lang="en-CA" dirty="0"/>
          </a:p>
        </p:txBody>
      </p:sp>
      <p:sp>
        <p:nvSpPr>
          <p:cNvPr id="8" name="TextBox 7"/>
          <p:cNvSpPr txBox="1"/>
          <p:nvPr/>
        </p:nvSpPr>
        <p:spPr>
          <a:xfrm>
            <a:off x="1979712" y="5487035"/>
            <a:ext cx="720080"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a:solidFill>
                  <a:srgbClr val="000000"/>
                </a:solidFill>
              </a:rPr>
              <a:t>m</a:t>
            </a:r>
            <a:r>
              <a:rPr kumimoji="1" lang="en-US" sz="1000" dirty="0" smtClean="0">
                <a:solidFill>
                  <a:srgbClr val="000000"/>
                </a:solidFill>
              </a:rPr>
              <a:t>=.014</a:t>
            </a:r>
            <a:endParaRPr kumimoji="1" lang="en-CA" sz="1000" dirty="0">
              <a:solidFill>
                <a:srgbClr val="000000"/>
              </a:solidFill>
            </a:endParaRPr>
          </a:p>
        </p:txBody>
      </p:sp>
      <p:sp>
        <p:nvSpPr>
          <p:cNvPr id="9" name="TextBox 8"/>
          <p:cNvSpPr txBox="1"/>
          <p:nvPr/>
        </p:nvSpPr>
        <p:spPr>
          <a:xfrm>
            <a:off x="3707904" y="5445224"/>
            <a:ext cx="720080"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a:solidFill>
                  <a:srgbClr val="000000"/>
                </a:solidFill>
              </a:rPr>
              <a:t>m</a:t>
            </a:r>
            <a:r>
              <a:rPr kumimoji="1" lang="en-US" sz="1000" dirty="0" smtClean="0">
                <a:solidFill>
                  <a:srgbClr val="000000"/>
                </a:solidFill>
              </a:rPr>
              <a:t>=.007</a:t>
            </a:r>
            <a:endParaRPr kumimoji="1" lang="en-CA" sz="1000" dirty="0">
              <a:solidFill>
                <a:srgbClr val="000000"/>
              </a:solidFill>
            </a:endParaRPr>
          </a:p>
        </p:txBody>
      </p:sp>
      <p:sp>
        <p:nvSpPr>
          <p:cNvPr id="10" name="TextBox 9"/>
          <p:cNvSpPr txBox="1"/>
          <p:nvPr/>
        </p:nvSpPr>
        <p:spPr>
          <a:xfrm>
            <a:off x="5220072" y="5559043"/>
            <a:ext cx="720080"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a:solidFill>
                  <a:srgbClr val="000000"/>
                </a:solidFill>
              </a:rPr>
              <a:t>m</a:t>
            </a:r>
            <a:r>
              <a:rPr kumimoji="1" lang="en-US" sz="1000" dirty="0" smtClean="0">
                <a:solidFill>
                  <a:srgbClr val="000000"/>
                </a:solidFill>
              </a:rPr>
              <a:t>=.02</a:t>
            </a:r>
            <a:endParaRPr kumimoji="1" lang="en-CA" sz="1000" dirty="0">
              <a:solidFill>
                <a:srgbClr val="000000"/>
              </a:solidFill>
            </a:endParaRPr>
          </a:p>
        </p:txBody>
      </p:sp>
      <p:sp>
        <p:nvSpPr>
          <p:cNvPr id="11" name="TextBox 10"/>
          <p:cNvSpPr txBox="1"/>
          <p:nvPr/>
        </p:nvSpPr>
        <p:spPr>
          <a:xfrm>
            <a:off x="7596336" y="5703059"/>
            <a:ext cx="720080"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a:solidFill>
                  <a:srgbClr val="000000"/>
                </a:solidFill>
              </a:rPr>
              <a:t>m</a:t>
            </a:r>
            <a:r>
              <a:rPr kumimoji="1" lang="en-US" sz="1000" dirty="0" smtClean="0">
                <a:solidFill>
                  <a:srgbClr val="000000"/>
                </a:solidFill>
              </a:rPr>
              <a:t>=.015</a:t>
            </a:r>
            <a:endParaRPr kumimoji="1" lang="en-CA" sz="1000" dirty="0">
              <a:solidFill>
                <a:srgbClr val="000000"/>
              </a:solidFill>
            </a:endParaRPr>
          </a:p>
        </p:txBody>
      </p:sp>
      <p:sp>
        <p:nvSpPr>
          <p:cNvPr id="12" name="TextBox 11"/>
          <p:cNvSpPr txBox="1"/>
          <p:nvPr/>
        </p:nvSpPr>
        <p:spPr>
          <a:xfrm>
            <a:off x="2132112" y="5013176"/>
            <a:ext cx="783704"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err="1" smtClean="0">
                <a:solidFill>
                  <a:srgbClr val="000000"/>
                </a:solidFill>
              </a:rPr>
              <a:t>hb</a:t>
            </a:r>
            <a:r>
              <a:rPr kumimoji="1" lang="en-US" sz="1000" dirty="0" smtClean="0">
                <a:solidFill>
                  <a:srgbClr val="000000"/>
                </a:solidFill>
              </a:rPr>
              <a:t>=-4.2 m</a:t>
            </a:r>
            <a:endParaRPr kumimoji="1" lang="en-CA" sz="1000" dirty="0">
              <a:solidFill>
                <a:srgbClr val="000000"/>
              </a:solidFill>
            </a:endParaRPr>
          </a:p>
        </p:txBody>
      </p:sp>
      <p:sp>
        <p:nvSpPr>
          <p:cNvPr id="13" name="TextBox 12"/>
          <p:cNvSpPr txBox="1"/>
          <p:nvPr/>
        </p:nvSpPr>
        <p:spPr>
          <a:xfrm>
            <a:off x="3707904" y="5093568"/>
            <a:ext cx="783704"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err="1">
                <a:solidFill>
                  <a:srgbClr val="000000"/>
                </a:solidFill>
              </a:rPr>
              <a:t>h</a:t>
            </a:r>
            <a:r>
              <a:rPr kumimoji="1" lang="en-US" sz="1000" dirty="0" err="1" smtClean="0">
                <a:solidFill>
                  <a:srgbClr val="000000"/>
                </a:solidFill>
              </a:rPr>
              <a:t>b</a:t>
            </a:r>
            <a:r>
              <a:rPr kumimoji="1" lang="en-US" sz="1000" dirty="0" smtClean="0">
                <a:solidFill>
                  <a:srgbClr val="000000"/>
                </a:solidFill>
              </a:rPr>
              <a:t>=-4.5m</a:t>
            </a:r>
            <a:endParaRPr kumimoji="1" lang="en-CA" sz="1000" dirty="0">
              <a:solidFill>
                <a:srgbClr val="000000"/>
              </a:solidFill>
            </a:endParaRPr>
          </a:p>
        </p:txBody>
      </p:sp>
      <p:sp>
        <p:nvSpPr>
          <p:cNvPr id="14" name="TextBox 13"/>
          <p:cNvSpPr txBox="1"/>
          <p:nvPr/>
        </p:nvSpPr>
        <p:spPr>
          <a:xfrm>
            <a:off x="5228456" y="5013176"/>
            <a:ext cx="783704"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err="1" smtClean="0">
                <a:solidFill>
                  <a:srgbClr val="000000"/>
                </a:solidFill>
              </a:rPr>
              <a:t>hb</a:t>
            </a:r>
            <a:r>
              <a:rPr kumimoji="1" lang="en-US" sz="1000" dirty="0" smtClean="0">
                <a:solidFill>
                  <a:srgbClr val="000000"/>
                </a:solidFill>
              </a:rPr>
              <a:t>=-4.0m</a:t>
            </a:r>
            <a:endParaRPr kumimoji="1" lang="en-CA" sz="1000" dirty="0">
              <a:solidFill>
                <a:srgbClr val="000000"/>
              </a:solidFill>
            </a:endParaRPr>
          </a:p>
        </p:txBody>
      </p:sp>
      <p:sp>
        <p:nvSpPr>
          <p:cNvPr id="15" name="TextBox 14"/>
          <p:cNvSpPr txBox="1"/>
          <p:nvPr/>
        </p:nvSpPr>
        <p:spPr>
          <a:xfrm>
            <a:off x="7604720" y="5013176"/>
            <a:ext cx="783704" cy="246221"/>
          </a:xfrm>
          <a:prstGeom prst="rect">
            <a:avLst/>
          </a:prstGeom>
          <a:solidFill>
            <a:srgbClr val="FFFFFF"/>
          </a:solidFill>
          <a:ln>
            <a:solidFill>
              <a:schemeClr val="tx1"/>
            </a:solidFill>
          </a:ln>
        </p:spPr>
        <p:txBody>
          <a:bodyPr wrap="square" rtlCol="0" anchor="ctr" anchorCtr="0">
            <a:spAutoFit/>
          </a:bodyPr>
          <a:lstStyle/>
          <a:p>
            <a:pPr fontAlgn="base">
              <a:spcBef>
                <a:spcPct val="0"/>
              </a:spcBef>
              <a:spcAft>
                <a:spcPct val="0"/>
              </a:spcAft>
            </a:pPr>
            <a:r>
              <a:rPr kumimoji="1" lang="en-US" sz="1000" dirty="0" err="1" smtClean="0">
                <a:solidFill>
                  <a:srgbClr val="000000"/>
                </a:solidFill>
              </a:rPr>
              <a:t>hb</a:t>
            </a:r>
            <a:r>
              <a:rPr kumimoji="1" lang="en-US" sz="1000" dirty="0" smtClean="0">
                <a:solidFill>
                  <a:srgbClr val="000000"/>
                </a:solidFill>
              </a:rPr>
              <a:t>=-4.1m</a:t>
            </a:r>
            <a:endParaRPr kumimoji="1" lang="en-CA" sz="1000" dirty="0">
              <a:solidFill>
                <a:srgbClr val="000000"/>
              </a:solidFill>
            </a:endParaRPr>
          </a:p>
        </p:txBody>
      </p:sp>
      <p:sp>
        <p:nvSpPr>
          <p:cNvPr id="4" name="Rounded Rectangle 3"/>
          <p:cNvSpPr/>
          <p:nvPr/>
        </p:nvSpPr>
        <p:spPr bwMode="auto">
          <a:xfrm>
            <a:off x="1691680" y="4653136"/>
            <a:ext cx="1872208" cy="1584176"/>
          </a:xfrm>
          <a:prstGeom prst="round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en-CA" sz="6000" smtClean="0">
              <a:solidFill>
                <a:srgbClr val="000000"/>
              </a:solidFill>
            </a:endParaRPr>
          </a:p>
        </p:txBody>
      </p:sp>
      <p:pic>
        <p:nvPicPr>
          <p:cNvPr id="3074" name="Picture 2" descr="Z:\My Documents\MACLab\2nd_ECNOAA_MarineCollaborationWorkshop\NWS_wave_run-up\Lords_Cove\hb_eq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2887" y="1484784"/>
            <a:ext cx="1612404" cy="115348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Z:\My Documents\MACLab\2nd_ECNOAA_MarineCollaborationWorkshop\NWS_wave_run-up\Lords_Cove\hb_eq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882" y="2348880"/>
            <a:ext cx="3839318" cy="402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7323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Lord’s Cove, NL</a:t>
            </a:r>
            <a:br>
              <a:rPr lang="en-US" dirty="0"/>
            </a:br>
            <a:r>
              <a:rPr lang="en-US" dirty="0"/>
              <a:t>	- March 22, 2015 </a:t>
            </a:r>
            <a:r>
              <a:rPr lang="en-US" dirty="0" smtClean="0"/>
              <a:t>Event   </a:t>
            </a:r>
            <a:r>
              <a:rPr lang="en-US" sz="1800" dirty="0" smtClean="0"/>
              <a:t>Devon Telford</a:t>
            </a:r>
            <a:endParaRPr lang="en-CA" sz="1800" dirty="0"/>
          </a:p>
        </p:txBody>
      </p:sp>
      <p:sp>
        <p:nvSpPr>
          <p:cNvPr id="3" name="Content Placeholder 2"/>
          <p:cNvSpPr>
            <a:spLocks noGrp="1"/>
          </p:cNvSpPr>
          <p:nvPr>
            <p:ph idx="1"/>
          </p:nvPr>
        </p:nvSpPr>
        <p:spPr>
          <a:xfrm>
            <a:off x="762000" y="1557338"/>
            <a:ext cx="8153400" cy="863550"/>
          </a:xfrm>
        </p:spPr>
        <p:txBody>
          <a:bodyPr/>
          <a:lstStyle/>
          <a:p>
            <a:r>
              <a:rPr lang="en-US" dirty="0" smtClean="0"/>
              <a:t>So we can “know” everything but the depth of the water when the waves break again right before the revetment.</a:t>
            </a:r>
            <a:endParaRPr lang="en-CA"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420888"/>
            <a:ext cx="3206849" cy="237754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Chart 5"/>
          <p:cNvGraphicFramePr>
            <a:graphicFrameLocks/>
          </p:cNvGraphicFramePr>
          <p:nvPr>
            <p:extLst>
              <p:ext uri="{D42A27DB-BD31-4B8C-83A1-F6EECF244321}">
                <p14:modId xmlns:p14="http://schemas.microsoft.com/office/powerpoint/2010/main" val="1870890430"/>
              </p:ext>
            </p:extLst>
          </p:nvPr>
        </p:nvGraphicFramePr>
        <p:xfrm>
          <a:off x="179512" y="3967223"/>
          <a:ext cx="5871145" cy="23859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26501713"/>
              </p:ext>
            </p:extLst>
          </p:nvPr>
        </p:nvGraphicFramePr>
        <p:xfrm>
          <a:off x="6300192" y="4800761"/>
          <a:ext cx="1828800" cy="1714500"/>
        </p:xfrm>
        <a:graphic>
          <a:graphicData uri="http://schemas.openxmlformats.org/drawingml/2006/table">
            <a:tbl>
              <a:tblPr>
                <a:tableStyleId>{5C22544A-7EE6-4342-B048-85BDC9FD1C3A}</a:tableStyleId>
              </a:tblPr>
              <a:tblGrid>
                <a:gridCol w="609600"/>
                <a:gridCol w="609600"/>
                <a:gridCol w="609600"/>
              </a:tblGrid>
              <a:tr h="381000">
                <a:tc>
                  <a:txBody>
                    <a:bodyPr/>
                    <a:lstStyle/>
                    <a:p>
                      <a:pPr algn="ctr" fontAlgn="ctr"/>
                      <a:r>
                        <a:rPr lang="en-CA" sz="1100" u="none" strike="noStrike" dirty="0">
                          <a:effectLst/>
                        </a:rPr>
                        <a:t>h [m]</a:t>
                      </a:r>
                      <a:endParaRPr lang="en-CA" sz="1100" b="0" i="0" u="none" strike="noStrike" dirty="0">
                        <a:solidFill>
                          <a:srgbClr val="000000"/>
                        </a:solidFill>
                        <a:effectLst/>
                        <a:latin typeface="Calibri"/>
                      </a:endParaRPr>
                    </a:p>
                  </a:txBody>
                  <a:tcPr marL="9525" marR="9525" marT="9525" marB="0" anchor="ctr"/>
                </a:tc>
                <a:tc>
                  <a:txBody>
                    <a:bodyPr/>
                    <a:lstStyle/>
                    <a:p>
                      <a:pPr algn="ctr" fontAlgn="ctr"/>
                      <a:r>
                        <a:rPr lang="en-CA" sz="1100" u="none" strike="noStrike" dirty="0">
                          <a:effectLst/>
                        </a:rPr>
                        <a:t>q (cu m)</a:t>
                      </a:r>
                      <a:endParaRPr lang="en-CA" sz="1100" b="0" i="0" u="none" strike="noStrike" dirty="0">
                        <a:solidFill>
                          <a:srgbClr val="000000"/>
                        </a:solidFill>
                        <a:effectLst/>
                        <a:latin typeface="Calibri"/>
                      </a:endParaRPr>
                    </a:p>
                  </a:txBody>
                  <a:tcPr marL="9525" marR="9525" marT="9525" marB="0" anchor="ctr"/>
                </a:tc>
                <a:tc>
                  <a:txBody>
                    <a:bodyPr/>
                    <a:lstStyle/>
                    <a:p>
                      <a:pPr algn="ctr" fontAlgn="ctr"/>
                      <a:r>
                        <a:rPr lang="en-CA" sz="1100" u="none" strike="noStrike">
                          <a:effectLst/>
                        </a:rPr>
                        <a:t>q (cu ft)</a:t>
                      </a:r>
                      <a:endParaRPr lang="en-CA" sz="1100" b="0" i="0" u="none" strike="noStrike">
                        <a:solidFill>
                          <a:srgbClr val="000000"/>
                        </a:solidFill>
                        <a:effectLst/>
                        <a:latin typeface="Calibri"/>
                      </a:endParaRPr>
                    </a:p>
                  </a:txBody>
                  <a:tcPr marL="9525" marR="9525" marT="9525" marB="0" anchor="ctr"/>
                </a:tc>
              </a:tr>
              <a:tr h="190500">
                <a:tc>
                  <a:txBody>
                    <a:bodyPr/>
                    <a:lstStyle/>
                    <a:p>
                      <a:pPr algn="ctr" fontAlgn="ctr"/>
                      <a:r>
                        <a:rPr lang="en-CA" sz="1100" u="none" strike="noStrike">
                          <a:effectLst/>
                        </a:rPr>
                        <a:t>1</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dirty="0">
                          <a:effectLst/>
                        </a:rPr>
                        <a:t>0.04135</a:t>
                      </a:r>
                      <a:endParaRPr lang="en-CA" sz="1100" b="0" i="0" u="none" strike="noStrike" dirty="0">
                        <a:solidFill>
                          <a:srgbClr val="000000"/>
                        </a:solidFill>
                        <a:effectLst/>
                        <a:latin typeface="Calibri"/>
                      </a:endParaRPr>
                    </a:p>
                  </a:txBody>
                  <a:tcPr marL="9525" marR="9525" marT="9525" marB="0" anchor="ctr"/>
                </a:tc>
                <a:tc>
                  <a:txBody>
                    <a:bodyPr/>
                    <a:lstStyle/>
                    <a:p>
                      <a:pPr algn="ctr" fontAlgn="ctr"/>
                      <a:r>
                        <a:rPr lang="en-CA" sz="1100" u="none" strike="noStrike">
                          <a:effectLst/>
                        </a:rPr>
                        <a:t>1.460</a:t>
                      </a:r>
                      <a:endParaRPr lang="en-CA" sz="1100" b="0" i="0" u="none" strike="noStrike">
                        <a:solidFill>
                          <a:srgbClr val="000000"/>
                        </a:solidFill>
                        <a:effectLst/>
                        <a:latin typeface="Calibri"/>
                      </a:endParaRPr>
                    </a:p>
                  </a:txBody>
                  <a:tcPr marL="9525" marR="9525" marT="9525" marB="0" anchor="ctr"/>
                </a:tc>
              </a:tr>
              <a:tr h="190500">
                <a:tc>
                  <a:txBody>
                    <a:bodyPr/>
                    <a:lstStyle/>
                    <a:p>
                      <a:pPr algn="ctr" fontAlgn="ctr"/>
                      <a:r>
                        <a:rPr lang="en-CA" sz="1100" u="none" strike="noStrike">
                          <a:effectLst/>
                        </a:rPr>
                        <a:t>1.5</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dirty="0">
                          <a:effectLst/>
                        </a:rPr>
                        <a:t>0.04718</a:t>
                      </a:r>
                      <a:endParaRPr lang="en-CA" sz="1100" b="0" i="0" u="none" strike="noStrike" dirty="0">
                        <a:solidFill>
                          <a:srgbClr val="000000"/>
                        </a:solidFill>
                        <a:effectLst/>
                        <a:latin typeface="Calibri"/>
                      </a:endParaRPr>
                    </a:p>
                  </a:txBody>
                  <a:tcPr marL="9525" marR="9525" marT="9525" marB="0" anchor="ctr"/>
                </a:tc>
                <a:tc>
                  <a:txBody>
                    <a:bodyPr/>
                    <a:lstStyle/>
                    <a:p>
                      <a:pPr algn="ctr" fontAlgn="ctr"/>
                      <a:r>
                        <a:rPr lang="en-CA" sz="1100" u="none" strike="noStrike">
                          <a:effectLst/>
                        </a:rPr>
                        <a:t>1.666</a:t>
                      </a:r>
                      <a:endParaRPr lang="en-CA" sz="1100" b="0" i="0" u="none" strike="noStrike">
                        <a:solidFill>
                          <a:srgbClr val="000000"/>
                        </a:solidFill>
                        <a:effectLst/>
                        <a:latin typeface="Calibri"/>
                      </a:endParaRPr>
                    </a:p>
                  </a:txBody>
                  <a:tcPr marL="9525" marR="9525" marT="9525" marB="0" anchor="ctr"/>
                </a:tc>
              </a:tr>
              <a:tr h="190500">
                <a:tc>
                  <a:txBody>
                    <a:bodyPr/>
                    <a:lstStyle/>
                    <a:p>
                      <a:pPr algn="ctr" fontAlgn="ctr"/>
                      <a:r>
                        <a:rPr lang="en-CA" sz="1100" u="none" strike="noStrike">
                          <a:effectLst/>
                        </a:rPr>
                        <a:t>2</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dirty="0">
                          <a:effectLst/>
                        </a:rPr>
                        <a:t>0.05525</a:t>
                      </a:r>
                      <a:endParaRPr lang="en-CA" sz="1100" b="0" i="0" u="none" strike="noStrike" dirty="0">
                        <a:solidFill>
                          <a:srgbClr val="000000"/>
                        </a:solidFill>
                        <a:effectLst/>
                        <a:latin typeface="Calibri"/>
                      </a:endParaRPr>
                    </a:p>
                  </a:txBody>
                  <a:tcPr marL="9525" marR="9525" marT="9525" marB="0" anchor="ctr"/>
                </a:tc>
                <a:tc>
                  <a:txBody>
                    <a:bodyPr/>
                    <a:lstStyle/>
                    <a:p>
                      <a:pPr algn="ctr" fontAlgn="ctr"/>
                      <a:r>
                        <a:rPr lang="en-CA" sz="1100" u="none" strike="noStrike">
                          <a:effectLst/>
                        </a:rPr>
                        <a:t>1.951</a:t>
                      </a:r>
                      <a:endParaRPr lang="en-CA" sz="1100" b="0" i="0" u="none" strike="noStrike">
                        <a:solidFill>
                          <a:srgbClr val="000000"/>
                        </a:solidFill>
                        <a:effectLst/>
                        <a:latin typeface="Calibri"/>
                      </a:endParaRPr>
                    </a:p>
                  </a:txBody>
                  <a:tcPr marL="9525" marR="9525" marT="9525" marB="0" anchor="ctr"/>
                </a:tc>
              </a:tr>
              <a:tr h="190500">
                <a:tc>
                  <a:txBody>
                    <a:bodyPr/>
                    <a:lstStyle/>
                    <a:p>
                      <a:pPr algn="ctr" fontAlgn="ctr"/>
                      <a:r>
                        <a:rPr lang="en-CA" sz="1100" u="none" strike="noStrike">
                          <a:effectLst/>
                        </a:rPr>
                        <a:t>2.5</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a:effectLst/>
                        </a:rPr>
                        <a:t>0.06388</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dirty="0">
                          <a:effectLst/>
                        </a:rPr>
                        <a:t>2.256</a:t>
                      </a:r>
                      <a:endParaRPr lang="en-CA" sz="1100" b="0" i="0" u="none" strike="noStrike" dirty="0">
                        <a:solidFill>
                          <a:srgbClr val="000000"/>
                        </a:solidFill>
                        <a:effectLst/>
                        <a:latin typeface="Calibri"/>
                      </a:endParaRPr>
                    </a:p>
                  </a:txBody>
                  <a:tcPr marL="9525" marR="9525" marT="9525" marB="0" anchor="ctr"/>
                </a:tc>
              </a:tr>
              <a:tr h="190500">
                <a:tc>
                  <a:txBody>
                    <a:bodyPr/>
                    <a:lstStyle/>
                    <a:p>
                      <a:pPr algn="ctr" fontAlgn="ctr"/>
                      <a:r>
                        <a:rPr lang="en-CA" sz="1100" u="none" strike="noStrike">
                          <a:effectLst/>
                        </a:rPr>
                        <a:t>3</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a:effectLst/>
                        </a:rPr>
                        <a:t>0.07303</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dirty="0">
                          <a:effectLst/>
                        </a:rPr>
                        <a:t>2.579</a:t>
                      </a:r>
                      <a:endParaRPr lang="en-CA" sz="1100" b="0" i="0" u="none" strike="noStrike" dirty="0">
                        <a:solidFill>
                          <a:srgbClr val="000000"/>
                        </a:solidFill>
                        <a:effectLst/>
                        <a:latin typeface="Calibri"/>
                      </a:endParaRPr>
                    </a:p>
                  </a:txBody>
                  <a:tcPr marL="9525" marR="9525" marT="9525" marB="0" anchor="ctr"/>
                </a:tc>
              </a:tr>
              <a:tr h="190500">
                <a:tc>
                  <a:txBody>
                    <a:bodyPr/>
                    <a:lstStyle/>
                    <a:p>
                      <a:pPr algn="ctr" fontAlgn="ctr"/>
                      <a:r>
                        <a:rPr lang="en-CA" sz="1100" u="none" strike="noStrike">
                          <a:effectLst/>
                        </a:rPr>
                        <a:t>3.5</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a:effectLst/>
                        </a:rPr>
                        <a:t>0.08264</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dirty="0">
                          <a:effectLst/>
                        </a:rPr>
                        <a:t>2.918</a:t>
                      </a:r>
                      <a:endParaRPr lang="en-CA" sz="1100" b="0" i="0" u="none" strike="noStrike" dirty="0">
                        <a:solidFill>
                          <a:srgbClr val="000000"/>
                        </a:solidFill>
                        <a:effectLst/>
                        <a:latin typeface="Calibri"/>
                      </a:endParaRPr>
                    </a:p>
                  </a:txBody>
                  <a:tcPr marL="9525" marR="9525" marT="9525" marB="0" anchor="ctr"/>
                </a:tc>
              </a:tr>
              <a:tr h="190500">
                <a:tc>
                  <a:txBody>
                    <a:bodyPr/>
                    <a:lstStyle/>
                    <a:p>
                      <a:pPr algn="ctr" fontAlgn="ctr"/>
                      <a:r>
                        <a:rPr lang="en-CA" sz="1100" u="none" strike="noStrike">
                          <a:effectLst/>
                        </a:rPr>
                        <a:t>4.000</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a:effectLst/>
                        </a:rPr>
                        <a:t>0.09266</a:t>
                      </a:r>
                      <a:endParaRPr lang="en-CA" sz="1100" b="0" i="0" u="none" strike="noStrike">
                        <a:solidFill>
                          <a:srgbClr val="000000"/>
                        </a:solidFill>
                        <a:effectLst/>
                        <a:latin typeface="Calibri"/>
                      </a:endParaRPr>
                    </a:p>
                  </a:txBody>
                  <a:tcPr marL="9525" marR="9525" marT="9525" marB="0" anchor="ctr"/>
                </a:tc>
                <a:tc>
                  <a:txBody>
                    <a:bodyPr/>
                    <a:lstStyle/>
                    <a:p>
                      <a:pPr algn="ctr" fontAlgn="ctr"/>
                      <a:r>
                        <a:rPr lang="en-CA" sz="1100" u="none" strike="noStrike" dirty="0">
                          <a:effectLst/>
                        </a:rPr>
                        <a:t>3.272</a:t>
                      </a:r>
                      <a:endParaRPr lang="en-CA" sz="1100" b="0" i="0" u="none" strike="noStrike" dirty="0">
                        <a:solidFill>
                          <a:srgbClr val="000000"/>
                        </a:solidFill>
                        <a:effectLst/>
                        <a:latin typeface="Calibri"/>
                      </a:endParaRPr>
                    </a:p>
                  </a:txBody>
                  <a:tcPr marL="9525" marR="9525" marT="9525" marB="0" anchor="ctr"/>
                </a:tc>
              </a:tr>
            </a:tbl>
          </a:graphicData>
        </a:graphic>
      </p:graphicFrame>
      <p:sp>
        <p:nvSpPr>
          <p:cNvPr id="8" name="Content Placeholder 2"/>
          <p:cNvSpPr txBox="1">
            <a:spLocks/>
          </p:cNvSpPr>
          <p:nvPr/>
        </p:nvSpPr>
        <p:spPr bwMode="auto">
          <a:xfrm>
            <a:off x="755576" y="2492896"/>
            <a:ext cx="4968552" cy="14401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4150" algn="l" rtl="0" eaLnBrk="0" fontAlgn="base" hangingPunct="0">
              <a:spcBef>
                <a:spcPct val="20000"/>
              </a:spcBef>
              <a:spcAft>
                <a:spcPct val="0"/>
              </a:spcAft>
              <a:buClr>
                <a:srgbClr val="B89500"/>
              </a:buClr>
              <a:buFont typeface="Arial" charset="0"/>
              <a:buChar char="▪"/>
              <a:defRPr kumimoji="1">
                <a:solidFill>
                  <a:schemeClr val="tx1"/>
                </a:solidFill>
                <a:latin typeface="+mn-lt"/>
                <a:ea typeface="+mn-ea"/>
                <a:cs typeface="+mn-cs"/>
              </a:defRPr>
            </a:lvl3pPr>
            <a:lvl4pPr marL="1603375" indent="-228600"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r>
              <a:rPr lang="en-US" dirty="0" smtClean="0">
                <a:solidFill>
                  <a:srgbClr val="000000"/>
                </a:solidFill>
              </a:rPr>
              <a:t>But we can estimate it from the video and picture.</a:t>
            </a:r>
            <a:endParaRPr lang="en-CA" dirty="0">
              <a:solidFill>
                <a:srgbClr val="000000"/>
              </a:solidFill>
            </a:endParaRPr>
          </a:p>
        </p:txBody>
      </p:sp>
    </p:spTree>
    <p:extLst>
      <p:ext uri="{BB962C8B-B14F-4D97-AF65-F5344CB8AC3E}">
        <p14:creationId xmlns:p14="http://schemas.microsoft.com/office/powerpoint/2010/main" val="335942555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6" name="Rectangle 5"/>
          <p:cNvSpPr/>
          <p:nvPr/>
        </p:nvSpPr>
        <p:spPr>
          <a:xfrm>
            <a:off x="1143000" y="1219200"/>
            <a:ext cx="914400" cy="10668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0" y="2209800"/>
            <a:ext cx="1295400" cy="4648200"/>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133600"/>
            <a:ext cx="1143000" cy="1524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5867400" y="6019800"/>
            <a:ext cx="3276600" cy="838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12"/>
          <p:cNvSpPr/>
          <p:nvPr/>
        </p:nvSpPr>
        <p:spPr>
          <a:xfrm>
            <a:off x="1176950" y="3801463"/>
            <a:ext cx="7496270" cy="3061064"/>
          </a:xfrm>
          <a:custGeom>
            <a:avLst/>
            <a:gdLst>
              <a:gd name="connsiteX0" fmla="*/ 7496270 w 7496270"/>
              <a:gd name="connsiteY0" fmla="*/ 3052010 h 3061064"/>
              <a:gd name="connsiteX1" fmla="*/ 7496270 w 7496270"/>
              <a:gd name="connsiteY1" fmla="*/ 3052010 h 3061064"/>
              <a:gd name="connsiteX2" fmla="*/ 7460056 w 7496270"/>
              <a:gd name="connsiteY2" fmla="*/ 2979583 h 3061064"/>
              <a:gd name="connsiteX3" fmla="*/ 7451002 w 7496270"/>
              <a:gd name="connsiteY3" fmla="*/ 2952422 h 3061064"/>
              <a:gd name="connsiteX4" fmla="*/ 7423842 w 7496270"/>
              <a:gd name="connsiteY4" fmla="*/ 2916208 h 3061064"/>
              <a:gd name="connsiteX5" fmla="*/ 7405735 w 7496270"/>
              <a:gd name="connsiteY5" fmla="*/ 2889048 h 3061064"/>
              <a:gd name="connsiteX6" fmla="*/ 7315200 w 7496270"/>
              <a:gd name="connsiteY6" fmla="*/ 2798513 h 3061064"/>
              <a:gd name="connsiteX7" fmla="*/ 7224666 w 7496270"/>
              <a:gd name="connsiteY7" fmla="*/ 2744192 h 3061064"/>
              <a:gd name="connsiteX8" fmla="*/ 7197505 w 7496270"/>
              <a:gd name="connsiteY8" fmla="*/ 2726086 h 3061064"/>
              <a:gd name="connsiteX9" fmla="*/ 7079810 w 7496270"/>
              <a:gd name="connsiteY9" fmla="*/ 2717032 h 3061064"/>
              <a:gd name="connsiteX10" fmla="*/ 6889688 w 7496270"/>
              <a:gd name="connsiteY10" fmla="*/ 2698925 h 3061064"/>
              <a:gd name="connsiteX11" fmla="*/ 6844420 w 7496270"/>
              <a:gd name="connsiteY11" fmla="*/ 2680818 h 3061064"/>
              <a:gd name="connsiteX12" fmla="*/ 6817260 w 7496270"/>
              <a:gd name="connsiteY12" fmla="*/ 2671765 h 3061064"/>
              <a:gd name="connsiteX13" fmla="*/ 6391747 w 7496270"/>
              <a:gd name="connsiteY13" fmla="*/ 2662711 h 3061064"/>
              <a:gd name="connsiteX14" fmla="*/ 6364587 w 7496270"/>
              <a:gd name="connsiteY14" fmla="*/ 2644604 h 3061064"/>
              <a:gd name="connsiteX15" fmla="*/ 6328373 w 7496270"/>
              <a:gd name="connsiteY15" fmla="*/ 2617444 h 3061064"/>
              <a:gd name="connsiteX16" fmla="*/ 6319319 w 7496270"/>
              <a:gd name="connsiteY16" fmla="*/ 2590284 h 3061064"/>
              <a:gd name="connsiteX17" fmla="*/ 6274052 w 7496270"/>
              <a:gd name="connsiteY17" fmla="*/ 2554070 h 3061064"/>
              <a:gd name="connsiteX18" fmla="*/ 6237838 w 7496270"/>
              <a:gd name="connsiteY18" fmla="*/ 2517856 h 3061064"/>
              <a:gd name="connsiteX19" fmla="*/ 6192571 w 7496270"/>
              <a:gd name="connsiteY19" fmla="*/ 2463535 h 3061064"/>
              <a:gd name="connsiteX20" fmla="*/ 6174464 w 7496270"/>
              <a:gd name="connsiteY20" fmla="*/ 2436375 h 3061064"/>
              <a:gd name="connsiteX21" fmla="*/ 5939074 w 7496270"/>
              <a:gd name="connsiteY21" fmla="*/ 2409214 h 3061064"/>
              <a:gd name="connsiteX22" fmla="*/ 5830432 w 7496270"/>
              <a:gd name="connsiteY22" fmla="*/ 2282466 h 3061064"/>
              <a:gd name="connsiteX23" fmla="*/ 5767058 w 7496270"/>
              <a:gd name="connsiteY23" fmla="*/ 2246252 h 3061064"/>
              <a:gd name="connsiteX24" fmla="*/ 5667470 w 7496270"/>
              <a:gd name="connsiteY24" fmla="*/ 2228145 h 3061064"/>
              <a:gd name="connsiteX25" fmla="*/ 5613149 w 7496270"/>
              <a:gd name="connsiteY25" fmla="*/ 2219091 h 3061064"/>
              <a:gd name="connsiteX26" fmla="*/ 5359652 w 7496270"/>
              <a:gd name="connsiteY26" fmla="*/ 2246252 h 3061064"/>
              <a:gd name="connsiteX27" fmla="*/ 5314385 w 7496270"/>
              <a:gd name="connsiteY27" fmla="*/ 2255305 h 3061064"/>
              <a:gd name="connsiteX28" fmla="*/ 5078995 w 7496270"/>
              <a:gd name="connsiteY28" fmla="*/ 2237198 h 3061064"/>
              <a:gd name="connsiteX29" fmla="*/ 5024674 w 7496270"/>
              <a:gd name="connsiteY29" fmla="*/ 2228145 h 3061064"/>
              <a:gd name="connsiteX30" fmla="*/ 4934139 w 7496270"/>
              <a:gd name="connsiteY30" fmla="*/ 2237198 h 3061064"/>
              <a:gd name="connsiteX31" fmla="*/ 4834551 w 7496270"/>
              <a:gd name="connsiteY31" fmla="*/ 2255305 h 3061064"/>
              <a:gd name="connsiteX32" fmla="*/ 4689696 w 7496270"/>
              <a:gd name="connsiteY32" fmla="*/ 2237198 h 3061064"/>
              <a:gd name="connsiteX33" fmla="*/ 4635375 w 7496270"/>
              <a:gd name="connsiteY33" fmla="*/ 2191931 h 3061064"/>
              <a:gd name="connsiteX34" fmla="*/ 4590107 w 7496270"/>
              <a:gd name="connsiteY34" fmla="*/ 2173824 h 3061064"/>
              <a:gd name="connsiteX35" fmla="*/ 4526733 w 7496270"/>
              <a:gd name="connsiteY35" fmla="*/ 2137610 h 3061064"/>
              <a:gd name="connsiteX36" fmla="*/ 4454305 w 7496270"/>
              <a:gd name="connsiteY36" fmla="*/ 2101396 h 3061064"/>
              <a:gd name="connsiteX37" fmla="*/ 4436199 w 7496270"/>
              <a:gd name="connsiteY37" fmla="*/ 2074236 h 3061064"/>
              <a:gd name="connsiteX38" fmla="*/ 4282290 w 7496270"/>
              <a:gd name="connsiteY38" fmla="*/ 1947487 h 3061064"/>
              <a:gd name="connsiteX39" fmla="*/ 4209862 w 7496270"/>
              <a:gd name="connsiteY39" fmla="*/ 1920327 h 3061064"/>
              <a:gd name="connsiteX40" fmla="*/ 3947311 w 7496270"/>
              <a:gd name="connsiteY40" fmla="*/ 1920327 h 3061064"/>
              <a:gd name="connsiteX41" fmla="*/ 3892991 w 7496270"/>
              <a:gd name="connsiteY41" fmla="*/ 1875060 h 3061064"/>
              <a:gd name="connsiteX42" fmla="*/ 3775296 w 7496270"/>
              <a:gd name="connsiteY42" fmla="*/ 1829792 h 3061064"/>
              <a:gd name="connsiteX43" fmla="*/ 3693814 w 7496270"/>
              <a:gd name="connsiteY43" fmla="*/ 1820739 h 3061064"/>
              <a:gd name="connsiteX44" fmla="*/ 3576119 w 7496270"/>
              <a:gd name="connsiteY44" fmla="*/ 1802632 h 3061064"/>
              <a:gd name="connsiteX45" fmla="*/ 3548959 w 7496270"/>
              <a:gd name="connsiteY45" fmla="*/ 1793579 h 3061064"/>
              <a:gd name="connsiteX46" fmla="*/ 3422210 w 7496270"/>
              <a:gd name="connsiteY46" fmla="*/ 1730204 h 3061064"/>
              <a:gd name="connsiteX47" fmla="*/ 3340729 w 7496270"/>
              <a:gd name="connsiteY47" fmla="*/ 1693990 h 3061064"/>
              <a:gd name="connsiteX48" fmla="*/ 3195874 w 7496270"/>
              <a:gd name="connsiteY48" fmla="*/ 1630616 h 3061064"/>
              <a:gd name="connsiteX49" fmla="*/ 3168713 w 7496270"/>
              <a:gd name="connsiteY49" fmla="*/ 1558188 h 3061064"/>
              <a:gd name="connsiteX50" fmla="*/ 3141553 w 7496270"/>
              <a:gd name="connsiteY50" fmla="*/ 1503868 h 3061064"/>
              <a:gd name="connsiteX51" fmla="*/ 3105339 w 7496270"/>
              <a:gd name="connsiteY51" fmla="*/ 1422387 h 3061064"/>
              <a:gd name="connsiteX52" fmla="*/ 2960484 w 7496270"/>
              <a:gd name="connsiteY52" fmla="*/ 1340905 h 3061064"/>
              <a:gd name="connsiteX53" fmla="*/ 2688880 w 7496270"/>
              <a:gd name="connsiteY53" fmla="*/ 1277531 h 3061064"/>
              <a:gd name="connsiteX54" fmla="*/ 2607399 w 7496270"/>
              <a:gd name="connsiteY54" fmla="*/ 1214157 h 3061064"/>
              <a:gd name="connsiteX55" fmla="*/ 2589292 w 7496270"/>
              <a:gd name="connsiteY55" fmla="*/ 1159836 h 3061064"/>
              <a:gd name="connsiteX56" fmla="*/ 2580238 w 7496270"/>
              <a:gd name="connsiteY56" fmla="*/ 1132676 h 3061064"/>
              <a:gd name="connsiteX57" fmla="*/ 2544024 w 7496270"/>
              <a:gd name="connsiteY57" fmla="*/ 1096462 h 3061064"/>
              <a:gd name="connsiteX58" fmla="*/ 2444436 w 7496270"/>
              <a:gd name="connsiteY58" fmla="*/ 1051194 h 3061064"/>
              <a:gd name="connsiteX59" fmla="*/ 2335795 w 7496270"/>
              <a:gd name="connsiteY59" fmla="*/ 987820 h 3061064"/>
              <a:gd name="connsiteX60" fmla="*/ 2190939 w 7496270"/>
              <a:gd name="connsiteY60" fmla="*/ 996874 h 3061064"/>
              <a:gd name="connsiteX61" fmla="*/ 2163779 w 7496270"/>
              <a:gd name="connsiteY61" fmla="*/ 1005927 h 3061064"/>
              <a:gd name="connsiteX62" fmla="*/ 2082298 w 7496270"/>
              <a:gd name="connsiteY62" fmla="*/ 996874 h 3061064"/>
              <a:gd name="connsiteX63" fmla="*/ 2009870 w 7496270"/>
              <a:gd name="connsiteY63" fmla="*/ 951606 h 3061064"/>
              <a:gd name="connsiteX64" fmla="*/ 1919335 w 7496270"/>
              <a:gd name="connsiteY64" fmla="*/ 942553 h 3061064"/>
              <a:gd name="connsiteX65" fmla="*/ 1892175 w 7496270"/>
              <a:gd name="connsiteY65" fmla="*/ 924446 h 3061064"/>
              <a:gd name="connsiteX66" fmla="*/ 1846907 w 7496270"/>
              <a:gd name="connsiteY66" fmla="*/ 842965 h 3061064"/>
              <a:gd name="connsiteX67" fmla="*/ 1783533 w 7496270"/>
              <a:gd name="connsiteY67" fmla="*/ 797697 h 3061064"/>
              <a:gd name="connsiteX68" fmla="*/ 1747319 w 7496270"/>
              <a:gd name="connsiteY68" fmla="*/ 788644 h 3061064"/>
              <a:gd name="connsiteX69" fmla="*/ 1683945 w 7496270"/>
              <a:gd name="connsiteY69" fmla="*/ 743377 h 3061064"/>
              <a:gd name="connsiteX70" fmla="*/ 1638678 w 7496270"/>
              <a:gd name="connsiteY70" fmla="*/ 698109 h 3061064"/>
              <a:gd name="connsiteX71" fmla="*/ 1611517 w 7496270"/>
              <a:gd name="connsiteY71" fmla="*/ 661895 h 3061064"/>
              <a:gd name="connsiteX72" fmla="*/ 1539090 w 7496270"/>
              <a:gd name="connsiteY72" fmla="*/ 607575 h 3061064"/>
              <a:gd name="connsiteX73" fmla="*/ 1466662 w 7496270"/>
              <a:gd name="connsiteY73" fmla="*/ 535147 h 3061064"/>
              <a:gd name="connsiteX74" fmla="*/ 1439501 w 7496270"/>
              <a:gd name="connsiteY74" fmla="*/ 507987 h 3061064"/>
              <a:gd name="connsiteX75" fmla="*/ 1321806 w 7496270"/>
              <a:gd name="connsiteY75" fmla="*/ 489880 h 3061064"/>
              <a:gd name="connsiteX76" fmla="*/ 1303700 w 7496270"/>
              <a:gd name="connsiteY76" fmla="*/ 453666 h 3061064"/>
              <a:gd name="connsiteX77" fmla="*/ 1276539 w 7496270"/>
              <a:gd name="connsiteY77" fmla="*/ 417452 h 3061064"/>
              <a:gd name="connsiteX78" fmla="*/ 1240325 w 7496270"/>
              <a:gd name="connsiteY78" fmla="*/ 363131 h 3061064"/>
              <a:gd name="connsiteX79" fmla="*/ 1213165 w 7496270"/>
              <a:gd name="connsiteY79" fmla="*/ 326917 h 3061064"/>
              <a:gd name="connsiteX80" fmla="*/ 1158844 w 7496270"/>
              <a:gd name="connsiteY80" fmla="*/ 245436 h 3061064"/>
              <a:gd name="connsiteX81" fmla="*/ 1131684 w 7496270"/>
              <a:gd name="connsiteY81" fmla="*/ 163955 h 3061064"/>
              <a:gd name="connsiteX82" fmla="*/ 1122630 w 7496270"/>
              <a:gd name="connsiteY82" fmla="*/ 136794 h 3061064"/>
              <a:gd name="connsiteX83" fmla="*/ 1104523 w 7496270"/>
              <a:gd name="connsiteY83" fmla="*/ 109634 h 3061064"/>
              <a:gd name="connsiteX84" fmla="*/ 1077363 w 7496270"/>
              <a:gd name="connsiteY84" fmla="*/ 73420 h 3061064"/>
              <a:gd name="connsiteX85" fmla="*/ 1023042 w 7496270"/>
              <a:gd name="connsiteY85" fmla="*/ 37206 h 3061064"/>
              <a:gd name="connsiteX86" fmla="*/ 760492 w 7496270"/>
              <a:gd name="connsiteY86" fmla="*/ 28153 h 3061064"/>
              <a:gd name="connsiteX87" fmla="*/ 615636 w 7496270"/>
              <a:gd name="connsiteY87" fmla="*/ 10046 h 3061064"/>
              <a:gd name="connsiteX88" fmla="*/ 543208 w 7496270"/>
              <a:gd name="connsiteY88" fmla="*/ 992 h 3061064"/>
              <a:gd name="connsiteX89" fmla="*/ 27161 w 7496270"/>
              <a:gd name="connsiteY89" fmla="*/ 1838846 h 3061064"/>
              <a:gd name="connsiteX90" fmla="*/ 0 w 7496270"/>
              <a:gd name="connsiteY90" fmla="*/ 3061064 h 3061064"/>
              <a:gd name="connsiteX91" fmla="*/ 7496270 w 7496270"/>
              <a:gd name="connsiteY91" fmla="*/ 3052010 h 30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496270" h="3061064">
                <a:moveTo>
                  <a:pt x="7496270" y="3052010"/>
                </a:moveTo>
                <a:lnTo>
                  <a:pt x="7496270" y="3052010"/>
                </a:lnTo>
                <a:cubicBezTo>
                  <a:pt x="7484199" y="3027868"/>
                  <a:pt x="7471226" y="3004156"/>
                  <a:pt x="7460056" y="2979583"/>
                </a:cubicBezTo>
                <a:cubicBezTo>
                  <a:pt x="7456107" y="2970895"/>
                  <a:pt x="7455737" y="2960708"/>
                  <a:pt x="7451002" y="2952422"/>
                </a:cubicBezTo>
                <a:cubicBezTo>
                  <a:pt x="7443516" y="2939321"/>
                  <a:pt x="7432612" y="2928486"/>
                  <a:pt x="7423842" y="2916208"/>
                </a:cubicBezTo>
                <a:cubicBezTo>
                  <a:pt x="7417518" y="2907354"/>
                  <a:pt x="7412415" y="2897637"/>
                  <a:pt x="7405735" y="2889048"/>
                </a:cubicBezTo>
                <a:cubicBezTo>
                  <a:pt x="7372803" y="2846707"/>
                  <a:pt x="7358618" y="2827458"/>
                  <a:pt x="7315200" y="2798513"/>
                </a:cubicBezTo>
                <a:cubicBezTo>
                  <a:pt x="7285917" y="2778991"/>
                  <a:pt x="7253949" y="2763713"/>
                  <a:pt x="7224666" y="2744192"/>
                </a:cubicBezTo>
                <a:cubicBezTo>
                  <a:pt x="7215612" y="2738157"/>
                  <a:pt x="7208200" y="2728091"/>
                  <a:pt x="7197505" y="2726086"/>
                </a:cubicBezTo>
                <a:cubicBezTo>
                  <a:pt x="7158831" y="2718835"/>
                  <a:pt x="7119042" y="2720050"/>
                  <a:pt x="7079810" y="2717032"/>
                </a:cubicBezTo>
                <a:cubicBezTo>
                  <a:pt x="6989870" y="2687053"/>
                  <a:pt x="7125840" y="2729728"/>
                  <a:pt x="6889688" y="2698925"/>
                </a:cubicBezTo>
                <a:cubicBezTo>
                  <a:pt x="6873573" y="2696823"/>
                  <a:pt x="6859637" y="2686524"/>
                  <a:pt x="6844420" y="2680818"/>
                </a:cubicBezTo>
                <a:cubicBezTo>
                  <a:pt x="6835485" y="2677467"/>
                  <a:pt x="6826313" y="2674783"/>
                  <a:pt x="6817260" y="2671765"/>
                </a:cubicBezTo>
                <a:cubicBezTo>
                  <a:pt x="6644966" y="2677508"/>
                  <a:pt x="6549547" y="2694271"/>
                  <a:pt x="6391747" y="2662711"/>
                </a:cubicBezTo>
                <a:cubicBezTo>
                  <a:pt x="6381077" y="2660577"/>
                  <a:pt x="6373441" y="2650928"/>
                  <a:pt x="6364587" y="2644604"/>
                </a:cubicBezTo>
                <a:cubicBezTo>
                  <a:pt x="6352309" y="2635834"/>
                  <a:pt x="6340444" y="2626497"/>
                  <a:pt x="6328373" y="2617444"/>
                </a:cubicBezTo>
                <a:cubicBezTo>
                  <a:pt x="6325355" y="2608391"/>
                  <a:pt x="6325530" y="2597530"/>
                  <a:pt x="6319319" y="2590284"/>
                </a:cubicBezTo>
                <a:cubicBezTo>
                  <a:pt x="6306743" y="2575613"/>
                  <a:pt x="6288494" y="2566908"/>
                  <a:pt x="6274052" y="2554070"/>
                </a:cubicBezTo>
                <a:cubicBezTo>
                  <a:pt x="6261293" y="2542728"/>
                  <a:pt x="6249258" y="2530545"/>
                  <a:pt x="6237838" y="2517856"/>
                </a:cubicBezTo>
                <a:cubicBezTo>
                  <a:pt x="6222071" y="2500337"/>
                  <a:pt x="6207042" y="2482140"/>
                  <a:pt x="6192571" y="2463535"/>
                </a:cubicBezTo>
                <a:cubicBezTo>
                  <a:pt x="6185891" y="2454946"/>
                  <a:pt x="6183318" y="2442699"/>
                  <a:pt x="6174464" y="2436375"/>
                </a:cubicBezTo>
                <a:cubicBezTo>
                  <a:pt x="6119399" y="2397043"/>
                  <a:pt x="5953700" y="2409911"/>
                  <a:pt x="5939074" y="2409214"/>
                </a:cubicBezTo>
                <a:cubicBezTo>
                  <a:pt x="5914966" y="2378218"/>
                  <a:pt x="5867554" y="2310307"/>
                  <a:pt x="5830432" y="2282466"/>
                </a:cubicBezTo>
                <a:cubicBezTo>
                  <a:pt x="5810968" y="2267868"/>
                  <a:pt x="5788820" y="2257133"/>
                  <a:pt x="5767058" y="2246252"/>
                </a:cubicBezTo>
                <a:cubicBezTo>
                  <a:pt x="5738653" y="2232049"/>
                  <a:pt x="5693694" y="2231891"/>
                  <a:pt x="5667470" y="2228145"/>
                </a:cubicBezTo>
                <a:cubicBezTo>
                  <a:pt x="5649298" y="2225549"/>
                  <a:pt x="5631256" y="2222109"/>
                  <a:pt x="5613149" y="2219091"/>
                </a:cubicBezTo>
                <a:cubicBezTo>
                  <a:pt x="5496545" y="2228809"/>
                  <a:pt x="5486293" y="2228161"/>
                  <a:pt x="5359652" y="2246252"/>
                </a:cubicBezTo>
                <a:cubicBezTo>
                  <a:pt x="5344419" y="2248428"/>
                  <a:pt x="5329474" y="2252287"/>
                  <a:pt x="5314385" y="2255305"/>
                </a:cubicBezTo>
                <a:cubicBezTo>
                  <a:pt x="5248638" y="2250922"/>
                  <a:pt x="5147857" y="2245299"/>
                  <a:pt x="5078995" y="2237198"/>
                </a:cubicBezTo>
                <a:cubicBezTo>
                  <a:pt x="5060764" y="2235053"/>
                  <a:pt x="5042781" y="2231163"/>
                  <a:pt x="5024674" y="2228145"/>
                </a:cubicBezTo>
                <a:cubicBezTo>
                  <a:pt x="4994496" y="2231163"/>
                  <a:pt x="4964234" y="2233436"/>
                  <a:pt x="4934139" y="2237198"/>
                </a:cubicBezTo>
                <a:cubicBezTo>
                  <a:pt x="4903263" y="2241057"/>
                  <a:pt x="4865441" y="2249127"/>
                  <a:pt x="4834551" y="2255305"/>
                </a:cubicBezTo>
                <a:cubicBezTo>
                  <a:pt x="4786266" y="2249269"/>
                  <a:pt x="4736066" y="2251952"/>
                  <a:pt x="4689696" y="2237198"/>
                </a:cubicBezTo>
                <a:cubicBezTo>
                  <a:pt x="4667236" y="2230052"/>
                  <a:pt x="4655260" y="2204585"/>
                  <a:pt x="4635375" y="2191931"/>
                </a:cubicBezTo>
                <a:cubicBezTo>
                  <a:pt x="4621664" y="2183206"/>
                  <a:pt x="4604643" y="2181092"/>
                  <a:pt x="4590107" y="2173824"/>
                </a:cubicBezTo>
                <a:cubicBezTo>
                  <a:pt x="4568345" y="2162943"/>
                  <a:pt x="4548495" y="2148491"/>
                  <a:pt x="4526733" y="2137610"/>
                </a:cubicBezTo>
                <a:cubicBezTo>
                  <a:pt x="4438138" y="2093312"/>
                  <a:pt x="4517234" y="2143348"/>
                  <a:pt x="4454305" y="2101396"/>
                </a:cubicBezTo>
                <a:cubicBezTo>
                  <a:pt x="4448270" y="2092343"/>
                  <a:pt x="4443551" y="2082257"/>
                  <a:pt x="4436199" y="2074236"/>
                </a:cubicBezTo>
                <a:cubicBezTo>
                  <a:pt x="4380190" y="2013136"/>
                  <a:pt x="4353487" y="1983086"/>
                  <a:pt x="4282290" y="1947487"/>
                </a:cubicBezTo>
                <a:cubicBezTo>
                  <a:pt x="4259228" y="1935956"/>
                  <a:pt x="4234005" y="1929380"/>
                  <a:pt x="4209862" y="1920327"/>
                </a:cubicBezTo>
                <a:cubicBezTo>
                  <a:pt x="4163792" y="1923037"/>
                  <a:pt x="4005261" y="1939644"/>
                  <a:pt x="3947311" y="1920327"/>
                </a:cubicBezTo>
                <a:cubicBezTo>
                  <a:pt x="3924951" y="1912874"/>
                  <a:pt x="3913064" y="1887413"/>
                  <a:pt x="3892991" y="1875060"/>
                </a:cubicBezTo>
                <a:cubicBezTo>
                  <a:pt x="3877890" y="1865767"/>
                  <a:pt x="3796764" y="1834085"/>
                  <a:pt x="3775296" y="1829792"/>
                </a:cubicBezTo>
                <a:cubicBezTo>
                  <a:pt x="3748499" y="1824433"/>
                  <a:pt x="3720931" y="1824128"/>
                  <a:pt x="3693814" y="1820739"/>
                </a:cubicBezTo>
                <a:cubicBezTo>
                  <a:pt x="3677299" y="1818675"/>
                  <a:pt x="3595546" y="1806949"/>
                  <a:pt x="3576119" y="1802632"/>
                </a:cubicBezTo>
                <a:cubicBezTo>
                  <a:pt x="3566803" y="1800562"/>
                  <a:pt x="3558012" y="1796597"/>
                  <a:pt x="3548959" y="1793579"/>
                </a:cubicBezTo>
                <a:cubicBezTo>
                  <a:pt x="3472232" y="1732197"/>
                  <a:pt x="3535512" y="1774266"/>
                  <a:pt x="3422210" y="1730204"/>
                </a:cubicBezTo>
                <a:cubicBezTo>
                  <a:pt x="3394509" y="1719431"/>
                  <a:pt x="3368212" y="1705307"/>
                  <a:pt x="3340729" y="1693990"/>
                </a:cubicBezTo>
                <a:cubicBezTo>
                  <a:pt x="3202317" y="1636997"/>
                  <a:pt x="3333980" y="1699670"/>
                  <a:pt x="3195874" y="1630616"/>
                </a:cubicBezTo>
                <a:cubicBezTo>
                  <a:pt x="3132092" y="1503053"/>
                  <a:pt x="3218020" y="1681455"/>
                  <a:pt x="3168713" y="1558188"/>
                </a:cubicBezTo>
                <a:cubicBezTo>
                  <a:pt x="3161195" y="1539392"/>
                  <a:pt x="3149930" y="1522297"/>
                  <a:pt x="3141553" y="1503868"/>
                </a:cubicBezTo>
                <a:cubicBezTo>
                  <a:pt x="3134718" y="1488830"/>
                  <a:pt x="3117191" y="1437626"/>
                  <a:pt x="3105339" y="1422387"/>
                </a:cubicBezTo>
                <a:cubicBezTo>
                  <a:pt x="3059975" y="1364062"/>
                  <a:pt x="3038943" y="1364680"/>
                  <a:pt x="2960484" y="1340905"/>
                </a:cubicBezTo>
                <a:cubicBezTo>
                  <a:pt x="2775737" y="1284922"/>
                  <a:pt x="2816192" y="1293446"/>
                  <a:pt x="2688880" y="1277531"/>
                </a:cubicBezTo>
                <a:cubicBezTo>
                  <a:pt x="2660318" y="1260395"/>
                  <a:pt x="2625646" y="1244569"/>
                  <a:pt x="2607399" y="1214157"/>
                </a:cubicBezTo>
                <a:cubicBezTo>
                  <a:pt x="2597579" y="1197790"/>
                  <a:pt x="2595328" y="1177943"/>
                  <a:pt x="2589292" y="1159836"/>
                </a:cubicBezTo>
                <a:cubicBezTo>
                  <a:pt x="2586274" y="1150783"/>
                  <a:pt x="2586986" y="1139424"/>
                  <a:pt x="2580238" y="1132676"/>
                </a:cubicBezTo>
                <a:cubicBezTo>
                  <a:pt x="2568167" y="1120605"/>
                  <a:pt x="2557681" y="1106705"/>
                  <a:pt x="2544024" y="1096462"/>
                </a:cubicBezTo>
                <a:cubicBezTo>
                  <a:pt x="2531136" y="1086796"/>
                  <a:pt x="2445486" y="1051794"/>
                  <a:pt x="2444436" y="1051194"/>
                </a:cubicBezTo>
                <a:cubicBezTo>
                  <a:pt x="2304009" y="970949"/>
                  <a:pt x="2445123" y="1031552"/>
                  <a:pt x="2335795" y="987820"/>
                </a:cubicBezTo>
                <a:cubicBezTo>
                  <a:pt x="2287510" y="990838"/>
                  <a:pt x="2239053" y="991809"/>
                  <a:pt x="2190939" y="996874"/>
                </a:cubicBezTo>
                <a:cubicBezTo>
                  <a:pt x="2181448" y="997873"/>
                  <a:pt x="2173322" y="1005927"/>
                  <a:pt x="2163779" y="1005927"/>
                </a:cubicBezTo>
                <a:cubicBezTo>
                  <a:pt x="2136452" y="1005927"/>
                  <a:pt x="2109458" y="999892"/>
                  <a:pt x="2082298" y="996874"/>
                </a:cubicBezTo>
                <a:cubicBezTo>
                  <a:pt x="2064928" y="983846"/>
                  <a:pt x="2033069" y="956577"/>
                  <a:pt x="2009870" y="951606"/>
                </a:cubicBezTo>
                <a:cubicBezTo>
                  <a:pt x="1980214" y="945251"/>
                  <a:pt x="1949513" y="945571"/>
                  <a:pt x="1919335" y="942553"/>
                </a:cubicBezTo>
                <a:cubicBezTo>
                  <a:pt x="1910282" y="936517"/>
                  <a:pt x="1899256" y="932707"/>
                  <a:pt x="1892175" y="924446"/>
                </a:cubicBezTo>
                <a:cubicBezTo>
                  <a:pt x="1844060" y="868312"/>
                  <a:pt x="1883629" y="894376"/>
                  <a:pt x="1846907" y="842965"/>
                </a:cubicBezTo>
                <a:cubicBezTo>
                  <a:pt x="1830041" y="819352"/>
                  <a:pt x="1810289" y="807730"/>
                  <a:pt x="1783533" y="797697"/>
                </a:cubicBezTo>
                <a:cubicBezTo>
                  <a:pt x="1771882" y="793328"/>
                  <a:pt x="1759390" y="791662"/>
                  <a:pt x="1747319" y="788644"/>
                </a:cubicBezTo>
                <a:cubicBezTo>
                  <a:pt x="1727852" y="775666"/>
                  <a:pt x="1700785" y="758346"/>
                  <a:pt x="1683945" y="743377"/>
                </a:cubicBezTo>
                <a:cubicBezTo>
                  <a:pt x="1667996" y="729200"/>
                  <a:pt x="1652855" y="714058"/>
                  <a:pt x="1638678" y="698109"/>
                </a:cubicBezTo>
                <a:cubicBezTo>
                  <a:pt x="1628653" y="686831"/>
                  <a:pt x="1622682" y="672045"/>
                  <a:pt x="1611517" y="661895"/>
                </a:cubicBezTo>
                <a:cubicBezTo>
                  <a:pt x="1589187" y="641595"/>
                  <a:pt x="1560429" y="628914"/>
                  <a:pt x="1539090" y="607575"/>
                </a:cubicBezTo>
                <a:lnTo>
                  <a:pt x="1466662" y="535147"/>
                </a:lnTo>
                <a:cubicBezTo>
                  <a:pt x="1457608" y="526094"/>
                  <a:pt x="1452156" y="509934"/>
                  <a:pt x="1439501" y="507987"/>
                </a:cubicBezTo>
                <a:lnTo>
                  <a:pt x="1321806" y="489880"/>
                </a:lnTo>
                <a:cubicBezTo>
                  <a:pt x="1315771" y="477809"/>
                  <a:pt x="1310853" y="465111"/>
                  <a:pt x="1303700" y="453666"/>
                </a:cubicBezTo>
                <a:cubicBezTo>
                  <a:pt x="1295703" y="440870"/>
                  <a:pt x="1285192" y="429814"/>
                  <a:pt x="1276539" y="417452"/>
                </a:cubicBezTo>
                <a:cubicBezTo>
                  <a:pt x="1264059" y="399624"/>
                  <a:pt x="1252805" y="380959"/>
                  <a:pt x="1240325" y="363131"/>
                </a:cubicBezTo>
                <a:cubicBezTo>
                  <a:pt x="1231672" y="350770"/>
                  <a:pt x="1221535" y="339472"/>
                  <a:pt x="1213165" y="326917"/>
                </a:cubicBezTo>
                <a:cubicBezTo>
                  <a:pt x="1143317" y="222146"/>
                  <a:pt x="1226508" y="335657"/>
                  <a:pt x="1158844" y="245436"/>
                </a:cubicBezTo>
                <a:lnTo>
                  <a:pt x="1131684" y="163955"/>
                </a:lnTo>
                <a:cubicBezTo>
                  <a:pt x="1128666" y="154901"/>
                  <a:pt x="1127924" y="144735"/>
                  <a:pt x="1122630" y="136794"/>
                </a:cubicBezTo>
                <a:cubicBezTo>
                  <a:pt x="1116594" y="127741"/>
                  <a:pt x="1110847" y="118488"/>
                  <a:pt x="1104523" y="109634"/>
                </a:cubicBezTo>
                <a:cubicBezTo>
                  <a:pt x="1095753" y="97356"/>
                  <a:pt x="1088641" y="83445"/>
                  <a:pt x="1077363" y="73420"/>
                </a:cubicBezTo>
                <a:cubicBezTo>
                  <a:pt x="1061098" y="58962"/>
                  <a:pt x="1044791" y="37956"/>
                  <a:pt x="1023042" y="37206"/>
                </a:cubicBezTo>
                <a:lnTo>
                  <a:pt x="760492" y="28153"/>
                </a:lnTo>
                <a:cubicBezTo>
                  <a:pt x="712207" y="22117"/>
                  <a:pt x="663635" y="18046"/>
                  <a:pt x="615636" y="10046"/>
                </a:cubicBezTo>
                <a:cubicBezTo>
                  <a:pt x="555361" y="0"/>
                  <a:pt x="579672" y="992"/>
                  <a:pt x="543208" y="992"/>
                </a:cubicBezTo>
                <a:lnTo>
                  <a:pt x="27161" y="1838846"/>
                </a:lnTo>
                <a:lnTo>
                  <a:pt x="0" y="3061064"/>
                </a:lnTo>
                <a:lnTo>
                  <a:pt x="7496270" y="3052010"/>
                </a:ln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13"/>
          <p:cNvSpPr/>
          <p:nvPr/>
        </p:nvSpPr>
        <p:spPr>
          <a:xfrm>
            <a:off x="760491" y="2218099"/>
            <a:ext cx="1602463" cy="2933323"/>
          </a:xfrm>
          <a:custGeom>
            <a:avLst/>
            <a:gdLst>
              <a:gd name="connsiteX0" fmla="*/ 0 w 1602463"/>
              <a:gd name="connsiteY0" fmla="*/ 2888055 h 2933323"/>
              <a:gd name="connsiteX1" fmla="*/ 325925 w 1602463"/>
              <a:gd name="connsiteY1" fmla="*/ 0 h 2933323"/>
              <a:gd name="connsiteX2" fmla="*/ 1312753 w 1602463"/>
              <a:gd name="connsiteY2" fmla="*/ 0 h 2933323"/>
              <a:gd name="connsiteX3" fmla="*/ 1602463 w 1602463"/>
              <a:gd name="connsiteY3" fmla="*/ 2933323 h 2933323"/>
              <a:gd name="connsiteX4" fmla="*/ 0 w 1602463"/>
              <a:gd name="connsiteY4" fmla="*/ 2888055 h 293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463" h="2933323">
                <a:moveTo>
                  <a:pt x="0" y="2888055"/>
                </a:moveTo>
                <a:lnTo>
                  <a:pt x="325925" y="0"/>
                </a:lnTo>
                <a:lnTo>
                  <a:pt x="1312753" y="0"/>
                </a:lnTo>
                <a:lnTo>
                  <a:pt x="1602463" y="2933323"/>
                </a:lnTo>
                <a:lnTo>
                  <a:pt x="0" y="2888055"/>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533400" y="5105400"/>
            <a:ext cx="2057400" cy="5334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TextBox 45"/>
          <p:cNvSpPr txBox="1"/>
          <p:nvPr/>
        </p:nvSpPr>
        <p:spPr>
          <a:xfrm>
            <a:off x="0" y="0"/>
            <a:ext cx="9144000" cy="954107"/>
          </a:xfrm>
          <a:prstGeom prst="rect">
            <a:avLst/>
          </a:prstGeom>
          <a:noFill/>
        </p:spPr>
        <p:txBody>
          <a:bodyPr wrap="square" rtlCol="0">
            <a:spAutoFit/>
          </a:bodyPr>
          <a:lstStyle/>
          <a:p>
            <a:pPr algn="ctr"/>
            <a:r>
              <a:rPr lang="en-US" sz="3600" b="1" dirty="0" smtClean="0">
                <a:solidFill>
                  <a:prstClr val="black"/>
                </a:solidFill>
                <a:effectLst>
                  <a:outerShdw blurRad="38100" dist="38100" dir="2700000" algn="tl">
                    <a:srgbClr val="000000">
                      <a:alpha val="43137"/>
                    </a:srgbClr>
                  </a:outerShdw>
                </a:effectLst>
              </a:rPr>
              <a:t>Lord’s Cove Seawall</a:t>
            </a:r>
          </a:p>
          <a:p>
            <a:pPr algn="ctr"/>
            <a:r>
              <a:rPr lang="en-US" sz="2000" b="1" dirty="0" smtClean="0">
                <a:solidFill>
                  <a:prstClr val="black"/>
                </a:solidFill>
              </a:rPr>
              <a:t>   (46.878208⁰ N  55.669737⁰ W)</a:t>
            </a:r>
          </a:p>
        </p:txBody>
      </p:sp>
      <p:sp>
        <p:nvSpPr>
          <p:cNvPr id="58" name="Rectangle 57"/>
          <p:cNvSpPr/>
          <p:nvPr/>
        </p:nvSpPr>
        <p:spPr>
          <a:xfrm>
            <a:off x="0" y="5638800"/>
            <a:ext cx="1295400" cy="1219200"/>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5" name="Straight Arrow Connector 74"/>
          <p:cNvCxnSpPr/>
          <p:nvPr/>
        </p:nvCxnSpPr>
        <p:spPr>
          <a:xfrm>
            <a:off x="9005455" y="1219200"/>
            <a:ext cx="0" cy="4817914"/>
          </a:xfrm>
          <a:prstGeom prst="straightConnector1">
            <a:avLst/>
          </a:prstGeom>
          <a:ln w="15875">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3766919" y="2516059"/>
            <a:ext cx="1385551" cy="877471"/>
          </a:xfrm>
          <a:custGeom>
            <a:avLst/>
            <a:gdLst>
              <a:gd name="connsiteX0" fmla="*/ 1191587 w 1385551"/>
              <a:gd name="connsiteY0" fmla="*/ 775871 h 877471"/>
              <a:gd name="connsiteX1" fmla="*/ 1191587 w 1385551"/>
              <a:gd name="connsiteY1" fmla="*/ 775871 h 877471"/>
              <a:gd name="connsiteX2" fmla="*/ 1080751 w 1385551"/>
              <a:gd name="connsiteY2" fmla="*/ 812816 h 877471"/>
              <a:gd name="connsiteX3" fmla="*/ 1006860 w 1385551"/>
              <a:gd name="connsiteY3" fmla="*/ 840525 h 877471"/>
              <a:gd name="connsiteX4" fmla="*/ 960678 w 1385551"/>
              <a:gd name="connsiteY4" fmla="*/ 858998 h 877471"/>
              <a:gd name="connsiteX5" fmla="*/ 923732 w 1385551"/>
              <a:gd name="connsiteY5" fmla="*/ 868234 h 877471"/>
              <a:gd name="connsiteX6" fmla="*/ 896023 w 1385551"/>
              <a:gd name="connsiteY6" fmla="*/ 877471 h 877471"/>
              <a:gd name="connsiteX7" fmla="*/ 785187 w 1385551"/>
              <a:gd name="connsiteY7" fmla="*/ 794343 h 877471"/>
              <a:gd name="connsiteX8" fmla="*/ 702060 w 1385551"/>
              <a:gd name="connsiteY8" fmla="*/ 748162 h 877471"/>
              <a:gd name="connsiteX9" fmla="*/ 628169 w 1385551"/>
              <a:gd name="connsiteY9" fmla="*/ 701980 h 877471"/>
              <a:gd name="connsiteX10" fmla="*/ 600460 w 1385551"/>
              <a:gd name="connsiteY10" fmla="*/ 692743 h 877471"/>
              <a:gd name="connsiteX11" fmla="*/ 517332 w 1385551"/>
              <a:gd name="connsiteY11" fmla="*/ 655798 h 877471"/>
              <a:gd name="connsiteX12" fmla="*/ 323369 w 1385551"/>
              <a:gd name="connsiteY12" fmla="*/ 665034 h 877471"/>
              <a:gd name="connsiteX13" fmla="*/ 221769 w 1385551"/>
              <a:gd name="connsiteY13" fmla="*/ 674271 h 877471"/>
              <a:gd name="connsiteX14" fmla="*/ 120169 w 1385551"/>
              <a:gd name="connsiteY14" fmla="*/ 665034 h 877471"/>
              <a:gd name="connsiteX15" fmla="*/ 55514 w 1385551"/>
              <a:gd name="connsiteY15" fmla="*/ 646562 h 877471"/>
              <a:gd name="connsiteX16" fmla="*/ 9332 w 1385551"/>
              <a:gd name="connsiteY16" fmla="*/ 591143 h 877471"/>
              <a:gd name="connsiteX17" fmla="*/ 96 w 1385551"/>
              <a:gd name="connsiteY17" fmla="*/ 544962 h 877471"/>
              <a:gd name="connsiteX18" fmla="*/ 9332 w 1385551"/>
              <a:gd name="connsiteY18" fmla="*/ 397180 h 877471"/>
              <a:gd name="connsiteX19" fmla="*/ 46278 w 1385551"/>
              <a:gd name="connsiteY19" fmla="*/ 341762 h 877471"/>
              <a:gd name="connsiteX20" fmla="*/ 64751 w 1385551"/>
              <a:gd name="connsiteY20" fmla="*/ 314052 h 877471"/>
              <a:gd name="connsiteX21" fmla="*/ 101696 w 1385551"/>
              <a:gd name="connsiteY21" fmla="*/ 286343 h 877471"/>
              <a:gd name="connsiteX22" fmla="*/ 129405 w 1385551"/>
              <a:gd name="connsiteY22" fmla="*/ 267871 h 877471"/>
              <a:gd name="connsiteX23" fmla="*/ 184823 w 1385551"/>
              <a:gd name="connsiteY23" fmla="*/ 212452 h 877471"/>
              <a:gd name="connsiteX24" fmla="*/ 212532 w 1385551"/>
              <a:gd name="connsiteY24" fmla="*/ 184743 h 877471"/>
              <a:gd name="connsiteX25" fmla="*/ 231005 w 1385551"/>
              <a:gd name="connsiteY25" fmla="*/ 147798 h 877471"/>
              <a:gd name="connsiteX26" fmla="*/ 286423 w 1385551"/>
              <a:gd name="connsiteY26" fmla="*/ 110852 h 877471"/>
              <a:gd name="connsiteX27" fmla="*/ 314132 w 1385551"/>
              <a:gd name="connsiteY27" fmla="*/ 83143 h 877471"/>
              <a:gd name="connsiteX28" fmla="*/ 341841 w 1385551"/>
              <a:gd name="connsiteY28" fmla="*/ 73907 h 877471"/>
              <a:gd name="connsiteX29" fmla="*/ 369551 w 1385551"/>
              <a:gd name="connsiteY29" fmla="*/ 46198 h 877471"/>
              <a:gd name="connsiteX30" fmla="*/ 406496 w 1385551"/>
              <a:gd name="connsiteY30" fmla="*/ 36962 h 877471"/>
              <a:gd name="connsiteX31" fmla="*/ 600460 w 1385551"/>
              <a:gd name="connsiteY31" fmla="*/ 18489 h 877471"/>
              <a:gd name="connsiteX32" fmla="*/ 665114 w 1385551"/>
              <a:gd name="connsiteY32" fmla="*/ 9252 h 877471"/>
              <a:gd name="connsiteX33" fmla="*/ 692823 w 1385551"/>
              <a:gd name="connsiteY33" fmla="*/ 16 h 877471"/>
              <a:gd name="connsiteX34" fmla="*/ 877551 w 1385551"/>
              <a:gd name="connsiteY34" fmla="*/ 18489 h 877471"/>
              <a:gd name="connsiteX35" fmla="*/ 914496 w 1385551"/>
              <a:gd name="connsiteY35" fmla="*/ 27725 h 877471"/>
              <a:gd name="connsiteX36" fmla="*/ 960678 w 1385551"/>
              <a:gd name="connsiteY36" fmla="*/ 46198 h 877471"/>
              <a:gd name="connsiteX37" fmla="*/ 1006860 w 1385551"/>
              <a:gd name="connsiteY37" fmla="*/ 55434 h 877471"/>
              <a:gd name="connsiteX38" fmla="*/ 1071514 w 1385551"/>
              <a:gd name="connsiteY38" fmla="*/ 83143 h 877471"/>
              <a:gd name="connsiteX39" fmla="*/ 1089987 w 1385551"/>
              <a:gd name="connsiteY39" fmla="*/ 110852 h 877471"/>
              <a:gd name="connsiteX40" fmla="*/ 1099223 w 1385551"/>
              <a:gd name="connsiteY40" fmla="*/ 323289 h 877471"/>
              <a:gd name="connsiteX41" fmla="*/ 1117696 w 1385551"/>
              <a:gd name="connsiteY41" fmla="*/ 350998 h 877471"/>
              <a:gd name="connsiteX42" fmla="*/ 1145405 w 1385551"/>
              <a:gd name="connsiteY42" fmla="*/ 360234 h 877471"/>
              <a:gd name="connsiteX43" fmla="*/ 1163878 w 1385551"/>
              <a:gd name="connsiteY43" fmla="*/ 387943 h 877471"/>
              <a:gd name="connsiteX44" fmla="*/ 1200823 w 1385551"/>
              <a:gd name="connsiteY44" fmla="*/ 397180 h 877471"/>
              <a:gd name="connsiteX45" fmla="*/ 1228532 w 1385551"/>
              <a:gd name="connsiteY45" fmla="*/ 406416 h 877471"/>
              <a:gd name="connsiteX46" fmla="*/ 1256241 w 1385551"/>
              <a:gd name="connsiteY46" fmla="*/ 424889 h 877471"/>
              <a:gd name="connsiteX47" fmla="*/ 1302423 w 1385551"/>
              <a:gd name="connsiteY47" fmla="*/ 452598 h 877471"/>
              <a:gd name="connsiteX48" fmla="*/ 1357841 w 1385551"/>
              <a:gd name="connsiteY48" fmla="*/ 508016 h 877471"/>
              <a:gd name="connsiteX49" fmla="*/ 1376314 w 1385551"/>
              <a:gd name="connsiteY49" fmla="*/ 563434 h 877471"/>
              <a:gd name="connsiteX50" fmla="*/ 1385551 w 1385551"/>
              <a:gd name="connsiteY50" fmla="*/ 591143 h 877471"/>
              <a:gd name="connsiteX51" fmla="*/ 1376314 w 1385551"/>
              <a:gd name="connsiteY51" fmla="*/ 646562 h 877471"/>
              <a:gd name="connsiteX52" fmla="*/ 1302423 w 1385551"/>
              <a:gd name="connsiteY52" fmla="*/ 720452 h 877471"/>
              <a:gd name="connsiteX53" fmla="*/ 1237769 w 1385551"/>
              <a:gd name="connsiteY53" fmla="*/ 775871 h 877471"/>
              <a:gd name="connsiteX54" fmla="*/ 1210060 w 1385551"/>
              <a:gd name="connsiteY54" fmla="*/ 785107 h 877471"/>
              <a:gd name="connsiteX55" fmla="*/ 1191587 w 1385551"/>
              <a:gd name="connsiteY55" fmla="*/ 775871 h 8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5551" h="877471">
                <a:moveTo>
                  <a:pt x="1191587" y="775871"/>
                </a:moveTo>
                <a:lnTo>
                  <a:pt x="1191587" y="775871"/>
                </a:lnTo>
                <a:cubicBezTo>
                  <a:pt x="1154642" y="788186"/>
                  <a:pt x="1116909" y="798353"/>
                  <a:pt x="1080751" y="812816"/>
                </a:cubicBezTo>
                <a:cubicBezTo>
                  <a:pt x="985619" y="850869"/>
                  <a:pt x="1140800" y="813738"/>
                  <a:pt x="1006860" y="840525"/>
                </a:cubicBezTo>
                <a:cubicBezTo>
                  <a:pt x="991466" y="846683"/>
                  <a:pt x="976407" y="853755"/>
                  <a:pt x="960678" y="858998"/>
                </a:cubicBezTo>
                <a:cubicBezTo>
                  <a:pt x="948635" y="863012"/>
                  <a:pt x="935938" y="864747"/>
                  <a:pt x="923732" y="868234"/>
                </a:cubicBezTo>
                <a:cubicBezTo>
                  <a:pt x="914371" y="870909"/>
                  <a:pt x="905259" y="874392"/>
                  <a:pt x="896023" y="877471"/>
                </a:cubicBezTo>
                <a:cubicBezTo>
                  <a:pt x="801124" y="853744"/>
                  <a:pt x="934353" y="893786"/>
                  <a:pt x="785187" y="794343"/>
                </a:cubicBezTo>
                <a:cubicBezTo>
                  <a:pt x="721668" y="751998"/>
                  <a:pt x="750831" y="764418"/>
                  <a:pt x="702060" y="748162"/>
                </a:cubicBezTo>
                <a:cubicBezTo>
                  <a:pt x="666697" y="721639"/>
                  <a:pt x="667616" y="718886"/>
                  <a:pt x="628169" y="701980"/>
                </a:cubicBezTo>
                <a:cubicBezTo>
                  <a:pt x="619220" y="698145"/>
                  <a:pt x="609168" y="697097"/>
                  <a:pt x="600460" y="692743"/>
                </a:cubicBezTo>
                <a:cubicBezTo>
                  <a:pt x="520570" y="652798"/>
                  <a:pt x="587832" y="673422"/>
                  <a:pt x="517332" y="655798"/>
                </a:cubicBezTo>
                <a:lnTo>
                  <a:pt x="323369" y="665034"/>
                </a:lnTo>
                <a:cubicBezTo>
                  <a:pt x="289429" y="667155"/>
                  <a:pt x="255775" y="674271"/>
                  <a:pt x="221769" y="674271"/>
                </a:cubicBezTo>
                <a:cubicBezTo>
                  <a:pt x="187763" y="674271"/>
                  <a:pt x="154036" y="668113"/>
                  <a:pt x="120169" y="665034"/>
                </a:cubicBezTo>
                <a:cubicBezTo>
                  <a:pt x="115243" y="663803"/>
                  <a:pt x="63464" y="651862"/>
                  <a:pt x="55514" y="646562"/>
                </a:cubicBezTo>
                <a:cubicBezTo>
                  <a:pt x="34181" y="632340"/>
                  <a:pt x="22962" y="611588"/>
                  <a:pt x="9332" y="591143"/>
                </a:cubicBezTo>
                <a:cubicBezTo>
                  <a:pt x="6253" y="575749"/>
                  <a:pt x="96" y="560661"/>
                  <a:pt x="96" y="544962"/>
                </a:cubicBezTo>
                <a:cubicBezTo>
                  <a:pt x="96" y="495605"/>
                  <a:pt x="-1607" y="445309"/>
                  <a:pt x="9332" y="397180"/>
                </a:cubicBezTo>
                <a:cubicBezTo>
                  <a:pt x="14252" y="375531"/>
                  <a:pt x="33963" y="360235"/>
                  <a:pt x="46278" y="341762"/>
                </a:cubicBezTo>
                <a:cubicBezTo>
                  <a:pt x="52436" y="332525"/>
                  <a:pt x="55870" y="320713"/>
                  <a:pt x="64751" y="314052"/>
                </a:cubicBezTo>
                <a:cubicBezTo>
                  <a:pt x="77066" y="304816"/>
                  <a:pt x="89170" y="295290"/>
                  <a:pt x="101696" y="286343"/>
                </a:cubicBezTo>
                <a:cubicBezTo>
                  <a:pt x="110729" y="279891"/>
                  <a:pt x="121108" y="275246"/>
                  <a:pt x="129405" y="267871"/>
                </a:cubicBezTo>
                <a:cubicBezTo>
                  <a:pt x="148931" y="250515"/>
                  <a:pt x="166350" y="230925"/>
                  <a:pt x="184823" y="212452"/>
                </a:cubicBezTo>
                <a:cubicBezTo>
                  <a:pt x="194059" y="203216"/>
                  <a:pt x="206690" y="196426"/>
                  <a:pt x="212532" y="184743"/>
                </a:cubicBezTo>
                <a:cubicBezTo>
                  <a:pt x="218690" y="172428"/>
                  <a:pt x="221269" y="157534"/>
                  <a:pt x="231005" y="147798"/>
                </a:cubicBezTo>
                <a:cubicBezTo>
                  <a:pt x="246704" y="132099"/>
                  <a:pt x="270724" y="126551"/>
                  <a:pt x="286423" y="110852"/>
                </a:cubicBezTo>
                <a:cubicBezTo>
                  <a:pt x="295659" y="101616"/>
                  <a:pt x="303264" y="90389"/>
                  <a:pt x="314132" y="83143"/>
                </a:cubicBezTo>
                <a:cubicBezTo>
                  <a:pt x="322233" y="77743"/>
                  <a:pt x="332605" y="76986"/>
                  <a:pt x="341841" y="73907"/>
                </a:cubicBezTo>
                <a:cubicBezTo>
                  <a:pt x="351078" y="64671"/>
                  <a:pt x="358210" y="52679"/>
                  <a:pt x="369551" y="46198"/>
                </a:cubicBezTo>
                <a:cubicBezTo>
                  <a:pt x="380573" y="39900"/>
                  <a:pt x="394290" y="40449"/>
                  <a:pt x="406496" y="36962"/>
                </a:cubicBezTo>
                <a:cubicBezTo>
                  <a:pt x="503493" y="9248"/>
                  <a:pt x="329664" y="33533"/>
                  <a:pt x="600460" y="18489"/>
                </a:cubicBezTo>
                <a:cubicBezTo>
                  <a:pt x="622011" y="15410"/>
                  <a:pt x="643767" y="13522"/>
                  <a:pt x="665114" y="9252"/>
                </a:cubicBezTo>
                <a:cubicBezTo>
                  <a:pt x="674661" y="7343"/>
                  <a:pt x="683096" y="-407"/>
                  <a:pt x="692823" y="16"/>
                </a:cubicBezTo>
                <a:cubicBezTo>
                  <a:pt x="754648" y="2704"/>
                  <a:pt x="815975" y="12331"/>
                  <a:pt x="877551" y="18489"/>
                </a:cubicBezTo>
                <a:cubicBezTo>
                  <a:pt x="889866" y="21568"/>
                  <a:pt x="902453" y="23711"/>
                  <a:pt x="914496" y="27725"/>
                </a:cubicBezTo>
                <a:cubicBezTo>
                  <a:pt x="930225" y="32968"/>
                  <a:pt x="944797" y="41434"/>
                  <a:pt x="960678" y="46198"/>
                </a:cubicBezTo>
                <a:cubicBezTo>
                  <a:pt x="975715" y="50709"/>
                  <a:pt x="991630" y="51626"/>
                  <a:pt x="1006860" y="55434"/>
                </a:cubicBezTo>
                <a:cubicBezTo>
                  <a:pt x="1034036" y="62228"/>
                  <a:pt x="1045086" y="69929"/>
                  <a:pt x="1071514" y="83143"/>
                </a:cubicBezTo>
                <a:cubicBezTo>
                  <a:pt x="1077672" y="92379"/>
                  <a:pt x="1088715" y="99824"/>
                  <a:pt x="1089987" y="110852"/>
                </a:cubicBezTo>
                <a:cubicBezTo>
                  <a:pt x="1098111" y="181264"/>
                  <a:pt x="1091099" y="252877"/>
                  <a:pt x="1099223" y="323289"/>
                </a:cubicBezTo>
                <a:cubicBezTo>
                  <a:pt x="1100495" y="334317"/>
                  <a:pt x="1109028" y="344063"/>
                  <a:pt x="1117696" y="350998"/>
                </a:cubicBezTo>
                <a:cubicBezTo>
                  <a:pt x="1125299" y="357080"/>
                  <a:pt x="1136169" y="357155"/>
                  <a:pt x="1145405" y="360234"/>
                </a:cubicBezTo>
                <a:cubicBezTo>
                  <a:pt x="1151563" y="369470"/>
                  <a:pt x="1154642" y="381785"/>
                  <a:pt x="1163878" y="387943"/>
                </a:cubicBezTo>
                <a:cubicBezTo>
                  <a:pt x="1174440" y="394984"/>
                  <a:pt x="1188617" y="393693"/>
                  <a:pt x="1200823" y="397180"/>
                </a:cubicBezTo>
                <a:cubicBezTo>
                  <a:pt x="1210184" y="399855"/>
                  <a:pt x="1219296" y="403337"/>
                  <a:pt x="1228532" y="406416"/>
                </a:cubicBezTo>
                <a:cubicBezTo>
                  <a:pt x="1237768" y="412574"/>
                  <a:pt x="1246828" y="419006"/>
                  <a:pt x="1256241" y="424889"/>
                </a:cubicBezTo>
                <a:cubicBezTo>
                  <a:pt x="1271465" y="434404"/>
                  <a:pt x="1288529" y="441230"/>
                  <a:pt x="1302423" y="452598"/>
                </a:cubicBezTo>
                <a:cubicBezTo>
                  <a:pt x="1322642" y="469141"/>
                  <a:pt x="1357841" y="508016"/>
                  <a:pt x="1357841" y="508016"/>
                </a:cubicBezTo>
                <a:lnTo>
                  <a:pt x="1376314" y="563434"/>
                </a:lnTo>
                <a:lnTo>
                  <a:pt x="1385551" y="591143"/>
                </a:lnTo>
                <a:cubicBezTo>
                  <a:pt x="1382472" y="609616"/>
                  <a:pt x="1383517" y="629275"/>
                  <a:pt x="1376314" y="646562"/>
                </a:cubicBezTo>
                <a:cubicBezTo>
                  <a:pt x="1352849" y="702878"/>
                  <a:pt x="1346130" y="698600"/>
                  <a:pt x="1302423" y="720452"/>
                </a:cubicBezTo>
                <a:cubicBezTo>
                  <a:pt x="1280585" y="742290"/>
                  <a:pt x="1265417" y="760072"/>
                  <a:pt x="1237769" y="775871"/>
                </a:cubicBezTo>
                <a:cubicBezTo>
                  <a:pt x="1229316" y="780701"/>
                  <a:pt x="1219296" y="782028"/>
                  <a:pt x="1210060" y="785107"/>
                </a:cubicBezTo>
                <a:lnTo>
                  <a:pt x="1191587" y="77587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4216134" y="3069829"/>
            <a:ext cx="936336" cy="647258"/>
          </a:xfrm>
          <a:custGeom>
            <a:avLst/>
            <a:gdLst>
              <a:gd name="connsiteX0" fmla="*/ 409876 w 936336"/>
              <a:gd name="connsiteY0" fmla="*/ 27160 h 647258"/>
              <a:gd name="connsiteX1" fmla="*/ 409876 w 936336"/>
              <a:gd name="connsiteY1" fmla="*/ 27160 h 647258"/>
              <a:gd name="connsiteX2" fmla="*/ 174486 w 936336"/>
              <a:gd name="connsiteY2" fmla="*/ 0 h 647258"/>
              <a:gd name="connsiteX3" fmla="*/ 111112 w 936336"/>
              <a:gd name="connsiteY3" fmla="*/ 27160 h 647258"/>
              <a:gd name="connsiteX4" fmla="*/ 102059 w 936336"/>
              <a:gd name="connsiteY4" fmla="*/ 54321 h 647258"/>
              <a:gd name="connsiteX5" fmla="*/ 93005 w 936336"/>
              <a:gd name="connsiteY5" fmla="*/ 90534 h 647258"/>
              <a:gd name="connsiteX6" fmla="*/ 74898 w 936336"/>
              <a:gd name="connsiteY6" fmla="*/ 190123 h 647258"/>
              <a:gd name="connsiteX7" fmla="*/ 65845 w 936336"/>
              <a:gd name="connsiteY7" fmla="*/ 226336 h 647258"/>
              <a:gd name="connsiteX8" fmla="*/ 29631 w 936336"/>
              <a:gd name="connsiteY8" fmla="*/ 271604 h 647258"/>
              <a:gd name="connsiteX9" fmla="*/ 20577 w 936336"/>
              <a:gd name="connsiteY9" fmla="*/ 298764 h 647258"/>
              <a:gd name="connsiteX10" fmla="*/ 2471 w 936336"/>
              <a:gd name="connsiteY10" fmla="*/ 344031 h 647258"/>
              <a:gd name="connsiteX11" fmla="*/ 38684 w 936336"/>
              <a:gd name="connsiteY11" fmla="*/ 416459 h 647258"/>
              <a:gd name="connsiteX12" fmla="*/ 102059 w 936336"/>
              <a:gd name="connsiteY12" fmla="*/ 425513 h 647258"/>
              <a:gd name="connsiteX13" fmla="*/ 246914 w 936336"/>
              <a:gd name="connsiteY13" fmla="*/ 434566 h 647258"/>
              <a:gd name="connsiteX14" fmla="*/ 283128 w 936336"/>
              <a:gd name="connsiteY14" fmla="*/ 452673 h 647258"/>
              <a:gd name="connsiteX15" fmla="*/ 310288 w 936336"/>
              <a:gd name="connsiteY15" fmla="*/ 461727 h 647258"/>
              <a:gd name="connsiteX16" fmla="*/ 328395 w 936336"/>
              <a:gd name="connsiteY16" fmla="*/ 488887 h 647258"/>
              <a:gd name="connsiteX17" fmla="*/ 364609 w 936336"/>
              <a:gd name="connsiteY17" fmla="*/ 561315 h 647258"/>
              <a:gd name="connsiteX18" fmla="*/ 400823 w 936336"/>
              <a:gd name="connsiteY18" fmla="*/ 606582 h 647258"/>
              <a:gd name="connsiteX19" fmla="*/ 427983 w 936336"/>
              <a:gd name="connsiteY19" fmla="*/ 615635 h 647258"/>
              <a:gd name="connsiteX20" fmla="*/ 464197 w 936336"/>
              <a:gd name="connsiteY20" fmla="*/ 633742 h 647258"/>
              <a:gd name="connsiteX21" fmla="*/ 817282 w 936336"/>
              <a:gd name="connsiteY21" fmla="*/ 624689 h 647258"/>
              <a:gd name="connsiteX22" fmla="*/ 916871 w 936336"/>
              <a:gd name="connsiteY22" fmla="*/ 615635 h 647258"/>
              <a:gd name="connsiteX23" fmla="*/ 880657 w 936336"/>
              <a:gd name="connsiteY23" fmla="*/ 434566 h 647258"/>
              <a:gd name="connsiteX24" fmla="*/ 853496 w 936336"/>
              <a:gd name="connsiteY24" fmla="*/ 380245 h 647258"/>
              <a:gd name="connsiteX25" fmla="*/ 835389 w 936336"/>
              <a:gd name="connsiteY25" fmla="*/ 325925 h 647258"/>
              <a:gd name="connsiteX26" fmla="*/ 880657 w 936336"/>
              <a:gd name="connsiteY26" fmla="*/ 253497 h 647258"/>
              <a:gd name="connsiteX27" fmla="*/ 826336 w 936336"/>
              <a:gd name="connsiteY27" fmla="*/ 208230 h 647258"/>
              <a:gd name="connsiteX28" fmla="*/ 699587 w 936336"/>
              <a:gd name="connsiteY28" fmla="*/ 153909 h 647258"/>
              <a:gd name="connsiteX29" fmla="*/ 645267 w 936336"/>
              <a:gd name="connsiteY29" fmla="*/ 135802 h 647258"/>
              <a:gd name="connsiteX30" fmla="*/ 527571 w 936336"/>
              <a:gd name="connsiteY30" fmla="*/ 117695 h 647258"/>
              <a:gd name="connsiteX31" fmla="*/ 518518 w 936336"/>
              <a:gd name="connsiteY31" fmla="*/ 63374 h 647258"/>
              <a:gd name="connsiteX32" fmla="*/ 509465 w 936336"/>
              <a:gd name="connsiteY32" fmla="*/ 36214 h 647258"/>
              <a:gd name="connsiteX33" fmla="*/ 409876 w 936336"/>
              <a:gd name="connsiteY33" fmla="*/ 27160 h 64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6336" h="647258">
                <a:moveTo>
                  <a:pt x="409876" y="27160"/>
                </a:moveTo>
                <a:lnTo>
                  <a:pt x="409876" y="27160"/>
                </a:lnTo>
                <a:cubicBezTo>
                  <a:pt x="331413" y="18107"/>
                  <a:pt x="253470" y="0"/>
                  <a:pt x="174486" y="0"/>
                </a:cubicBezTo>
                <a:cubicBezTo>
                  <a:pt x="151503" y="0"/>
                  <a:pt x="129498" y="13370"/>
                  <a:pt x="111112" y="27160"/>
                </a:cubicBezTo>
                <a:cubicBezTo>
                  <a:pt x="103477" y="32886"/>
                  <a:pt x="104681" y="45145"/>
                  <a:pt x="102059" y="54321"/>
                </a:cubicBezTo>
                <a:cubicBezTo>
                  <a:pt x="98641" y="66285"/>
                  <a:pt x="95445" y="78333"/>
                  <a:pt x="93005" y="90534"/>
                </a:cubicBezTo>
                <a:cubicBezTo>
                  <a:pt x="86388" y="123619"/>
                  <a:pt x="81515" y="157038"/>
                  <a:pt x="74898" y="190123"/>
                </a:cubicBezTo>
                <a:cubicBezTo>
                  <a:pt x="72458" y="202324"/>
                  <a:pt x="71888" y="215459"/>
                  <a:pt x="65845" y="226336"/>
                </a:cubicBezTo>
                <a:cubicBezTo>
                  <a:pt x="56461" y="243228"/>
                  <a:pt x="41702" y="256515"/>
                  <a:pt x="29631" y="271604"/>
                </a:cubicBezTo>
                <a:cubicBezTo>
                  <a:pt x="26613" y="280657"/>
                  <a:pt x="23928" y="289828"/>
                  <a:pt x="20577" y="298764"/>
                </a:cubicBezTo>
                <a:cubicBezTo>
                  <a:pt x="14871" y="313981"/>
                  <a:pt x="0" y="327969"/>
                  <a:pt x="2471" y="344031"/>
                </a:cubicBezTo>
                <a:cubicBezTo>
                  <a:pt x="6575" y="370709"/>
                  <a:pt x="17793" y="399366"/>
                  <a:pt x="38684" y="416459"/>
                </a:cubicBezTo>
                <a:cubicBezTo>
                  <a:pt x="55200" y="429972"/>
                  <a:pt x="80800" y="423664"/>
                  <a:pt x="102059" y="425513"/>
                </a:cubicBezTo>
                <a:cubicBezTo>
                  <a:pt x="150256" y="429704"/>
                  <a:pt x="198629" y="431548"/>
                  <a:pt x="246914" y="434566"/>
                </a:cubicBezTo>
                <a:cubicBezTo>
                  <a:pt x="258985" y="440602"/>
                  <a:pt x="270723" y="447356"/>
                  <a:pt x="283128" y="452673"/>
                </a:cubicBezTo>
                <a:cubicBezTo>
                  <a:pt x="291899" y="456432"/>
                  <a:pt x="302836" y="455765"/>
                  <a:pt x="310288" y="461727"/>
                </a:cubicBezTo>
                <a:cubicBezTo>
                  <a:pt x="318784" y="468524"/>
                  <a:pt x="323185" y="479335"/>
                  <a:pt x="328395" y="488887"/>
                </a:cubicBezTo>
                <a:cubicBezTo>
                  <a:pt x="341320" y="512583"/>
                  <a:pt x="347747" y="540238"/>
                  <a:pt x="364609" y="561315"/>
                </a:cubicBezTo>
                <a:cubicBezTo>
                  <a:pt x="376680" y="576404"/>
                  <a:pt x="386151" y="594007"/>
                  <a:pt x="400823" y="606582"/>
                </a:cubicBezTo>
                <a:cubicBezTo>
                  <a:pt x="408069" y="612792"/>
                  <a:pt x="419212" y="611876"/>
                  <a:pt x="427983" y="615635"/>
                </a:cubicBezTo>
                <a:cubicBezTo>
                  <a:pt x="440388" y="620951"/>
                  <a:pt x="452126" y="627706"/>
                  <a:pt x="464197" y="633742"/>
                </a:cubicBezTo>
                <a:lnTo>
                  <a:pt x="817282" y="624689"/>
                </a:lnTo>
                <a:cubicBezTo>
                  <a:pt x="850589" y="623357"/>
                  <a:pt x="906330" y="647258"/>
                  <a:pt x="916871" y="615635"/>
                </a:cubicBezTo>
                <a:cubicBezTo>
                  <a:pt x="936336" y="557242"/>
                  <a:pt x="896659" y="494001"/>
                  <a:pt x="880657" y="434566"/>
                </a:cubicBezTo>
                <a:cubicBezTo>
                  <a:pt x="875394" y="415018"/>
                  <a:pt x="861282" y="398932"/>
                  <a:pt x="853496" y="380245"/>
                </a:cubicBezTo>
                <a:cubicBezTo>
                  <a:pt x="846155" y="362627"/>
                  <a:pt x="835389" y="325925"/>
                  <a:pt x="835389" y="325925"/>
                </a:cubicBezTo>
                <a:cubicBezTo>
                  <a:pt x="846128" y="311607"/>
                  <a:pt x="877733" y="273966"/>
                  <a:pt x="880657" y="253497"/>
                </a:cubicBezTo>
                <a:cubicBezTo>
                  <a:pt x="885811" y="217413"/>
                  <a:pt x="847517" y="218821"/>
                  <a:pt x="826336" y="208230"/>
                </a:cubicBezTo>
                <a:cubicBezTo>
                  <a:pt x="714621" y="152372"/>
                  <a:pt x="865932" y="209357"/>
                  <a:pt x="699587" y="153909"/>
                </a:cubicBezTo>
                <a:cubicBezTo>
                  <a:pt x="681480" y="147873"/>
                  <a:pt x="664206" y="138169"/>
                  <a:pt x="645267" y="135802"/>
                </a:cubicBezTo>
                <a:cubicBezTo>
                  <a:pt x="557570" y="124839"/>
                  <a:pt x="596697" y="131519"/>
                  <a:pt x="527571" y="117695"/>
                </a:cubicBezTo>
                <a:cubicBezTo>
                  <a:pt x="524553" y="99588"/>
                  <a:pt x="522500" y="81294"/>
                  <a:pt x="518518" y="63374"/>
                </a:cubicBezTo>
                <a:cubicBezTo>
                  <a:pt x="516448" y="54058"/>
                  <a:pt x="517230" y="41761"/>
                  <a:pt x="509465" y="36214"/>
                </a:cubicBezTo>
                <a:cubicBezTo>
                  <a:pt x="480107" y="15244"/>
                  <a:pt x="426474" y="28669"/>
                  <a:pt x="409876" y="27160"/>
                </a:cubicBezTo>
                <a:close/>
              </a:path>
            </a:pathLst>
          </a:custGeom>
          <a:blipFill>
            <a:blip r:embed="rId6" cstate="print"/>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10"/>
          <p:cNvSpPr/>
          <p:nvPr/>
        </p:nvSpPr>
        <p:spPr>
          <a:xfrm>
            <a:off x="7148945" y="5865113"/>
            <a:ext cx="1856510" cy="989954"/>
          </a:xfrm>
          <a:custGeom>
            <a:avLst/>
            <a:gdLst>
              <a:gd name="connsiteX0" fmla="*/ 341746 w 1856510"/>
              <a:gd name="connsiteY0" fmla="*/ 979032 h 989954"/>
              <a:gd name="connsiteX1" fmla="*/ 1856510 w 1856510"/>
              <a:gd name="connsiteY1" fmla="*/ 988269 h 989954"/>
              <a:gd name="connsiteX2" fmla="*/ 1801091 w 1856510"/>
              <a:gd name="connsiteY2" fmla="*/ 877432 h 989954"/>
              <a:gd name="connsiteX3" fmla="*/ 1773382 w 1856510"/>
              <a:gd name="connsiteY3" fmla="*/ 711178 h 989954"/>
              <a:gd name="connsiteX4" fmla="*/ 1745673 w 1856510"/>
              <a:gd name="connsiteY4" fmla="*/ 683469 h 989954"/>
              <a:gd name="connsiteX5" fmla="*/ 1717964 w 1856510"/>
              <a:gd name="connsiteY5" fmla="*/ 674232 h 989954"/>
              <a:gd name="connsiteX6" fmla="*/ 1671782 w 1856510"/>
              <a:gd name="connsiteY6" fmla="*/ 618814 h 989954"/>
              <a:gd name="connsiteX7" fmla="*/ 1662546 w 1856510"/>
              <a:gd name="connsiteY7" fmla="*/ 581869 h 989954"/>
              <a:gd name="connsiteX8" fmla="*/ 1607128 w 1856510"/>
              <a:gd name="connsiteY8" fmla="*/ 526451 h 989954"/>
              <a:gd name="connsiteX9" fmla="*/ 1597891 w 1856510"/>
              <a:gd name="connsiteY9" fmla="*/ 295542 h 989954"/>
              <a:gd name="connsiteX10" fmla="*/ 1570182 w 1856510"/>
              <a:gd name="connsiteY10" fmla="*/ 175469 h 989954"/>
              <a:gd name="connsiteX11" fmla="*/ 1542473 w 1856510"/>
              <a:gd name="connsiteY11" fmla="*/ 147760 h 989954"/>
              <a:gd name="connsiteX12" fmla="*/ 1524000 w 1856510"/>
              <a:gd name="connsiteY12" fmla="*/ 120051 h 989954"/>
              <a:gd name="connsiteX13" fmla="*/ 1496291 w 1856510"/>
              <a:gd name="connsiteY13" fmla="*/ 101578 h 989954"/>
              <a:gd name="connsiteX14" fmla="*/ 1477819 w 1856510"/>
              <a:gd name="connsiteY14" fmla="*/ 73869 h 989954"/>
              <a:gd name="connsiteX15" fmla="*/ 1394691 w 1856510"/>
              <a:gd name="connsiteY15" fmla="*/ 27687 h 989954"/>
              <a:gd name="connsiteX16" fmla="*/ 1320800 w 1856510"/>
              <a:gd name="connsiteY16" fmla="*/ 18451 h 989954"/>
              <a:gd name="connsiteX17" fmla="*/ 1080655 w 1856510"/>
              <a:gd name="connsiteY17" fmla="*/ 18451 h 989954"/>
              <a:gd name="connsiteX18" fmla="*/ 1025237 w 1856510"/>
              <a:gd name="connsiteY18" fmla="*/ 55396 h 989954"/>
              <a:gd name="connsiteX19" fmla="*/ 1016000 w 1856510"/>
              <a:gd name="connsiteY19" fmla="*/ 83105 h 989954"/>
              <a:gd name="connsiteX20" fmla="*/ 988291 w 1856510"/>
              <a:gd name="connsiteY20" fmla="*/ 110814 h 989954"/>
              <a:gd name="connsiteX21" fmla="*/ 951346 w 1856510"/>
              <a:gd name="connsiteY21" fmla="*/ 166232 h 989954"/>
              <a:gd name="connsiteX22" fmla="*/ 951346 w 1856510"/>
              <a:gd name="connsiteY22" fmla="*/ 166232 h 989954"/>
              <a:gd name="connsiteX23" fmla="*/ 905164 w 1856510"/>
              <a:gd name="connsiteY23" fmla="*/ 230887 h 989954"/>
              <a:gd name="connsiteX24" fmla="*/ 849746 w 1856510"/>
              <a:gd name="connsiteY24" fmla="*/ 249360 h 989954"/>
              <a:gd name="connsiteX25" fmla="*/ 822037 w 1856510"/>
              <a:gd name="connsiteY25" fmla="*/ 267832 h 989954"/>
              <a:gd name="connsiteX26" fmla="*/ 665019 w 1856510"/>
              <a:gd name="connsiteY26" fmla="*/ 258596 h 989954"/>
              <a:gd name="connsiteX27" fmla="*/ 618837 w 1856510"/>
              <a:gd name="connsiteY27" fmla="*/ 249360 h 989954"/>
              <a:gd name="connsiteX28" fmla="*/ 563419 w 1856510"/>
              <a:gd name="connsiteY28" fmla="*/ 240123 h 989954"/>
              <a:gd name="connsiteX29" fmla="*/ 369455 w 1856510"/>
              <a:gd name="connsiteY29" fmla="*/ 249360 h 989954"/>
              <a:gd name="connsiteX30" fmla="*/ 323273 w 1856510"/>
              <a:gd name="connsiteY30" fmla="*/ 258596 h 989954"/>
              <a:gd name="connsiteX31" fmla="*/ 249382 w 1856510"/>
              <a:gd name="connsiteY31" fmla="*/ 267832 h 989954"/>
              <a:gd name="connsiteX32" fmla="*/ 193964 w 1856510"/>
              <a:gd name="connsiteY32" fmla="*/ 286305 h 989954"/>
              <a:gd name="connsiteX33" fmla="*/ 92364 w 1856510"/>
              <a:gd name="connsiteY33" fmla="*/ 341723 h 989954"/>
              <a:gd name="connsiteX34" fmla="*/ 55419 w 1856510"/>
              <a:gd name="connsiteY34" fmla="*/ 406378 h 989954"/>
              <a:gd name="connsiteX35" fmla="*/ 36946 w 1856510"/>
              <a:gd name="connsiteY35" fmla="*/ 434087 h 989954"/>
              <a:gd name="connsiteX36" fmla="*/ 18473 w 1856510"/>
              <a:gd name="connsiteY36" fmla="*/ 489505 h 989954"/>
              <a:gd name="connsiteX37" fmla="*/ 0 w 1856510"/>
              <a:gd name="connsiteY37" fmla="*/ 572632 h 989954"/>
              <a:gd name="connsiteX38" fmla="*/ 18473 w 1856510"/>
              <a:gd name="connsiteY38" fmla="*/ 766596 h 989954"/>
              <a:gd name="connsiteX39" fmla="*/ 27710 w 1856510"/>
              <a:gd name="connsiteY39" fmla="*/ 794305 h 989954"/>
              <a:gd name="connsiteX40" fmla="*/ 46182 w 1856510"/>
              <a:gd name="connsiteY40" fmla="*/ 822014 h 989954"/>
              <a:gd name="connsiteX41" fmla="*/ 73891 w 1856510"/>
              <a:gd name="connsiteY41" fmla="*/ 877432 h 989954"/>
              <a:gd name="connsiteX42" fmla="*/ 157019 w 1856510"/>
              <a:gd name="connsiteY42" fmla="*/ 905142 h 989954"/>
              <a:gd name="connsiteX43" fmla="*/ 184728 w 1856510"/>
              <a:gd name="connsiteY43" fmla="*/ 914378 h 989954"/>
              <a:gd name="connsiteX44" fmla="*/ 249382 w 1856510"/>
              <a:gd name="connsiteY44" fmla="*/ 942087 h 989954"/>
              <a:gd name="connsiteX45" fmla="*/ 277091 w 1856510"/>
              <a:gd name="connsiteY45" fmla="*/ 960560 h 989954"/>
              <a:gd name="connsiteX46" fmla="*/ 314037 w 1856510"/>
              <a:gd name="connsiteY46" fmla="*/ 988269 h 989954"/>
              <a:gd name="connsiteX47" fmla="*/ 341746 w 1856510"/>
              <a:gd name="connsiteY47" fmla="*/ 979032 h 98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56510" h="989954">
                <a:moveTo>
                  <a:pt x="341746" y="979032"/>
                </a:moveTo>
                <a:lnTo>
                  <a:pt x="1856510" y="988269"/>
                </a:lnTo>
                <a:lnTo>
                  <a:pt x="1801091" y="877432"/>
                </a:lnTo>
                <a:cubicBezTo>
                  <a:pt x="1795118" y="787830"/>
                  <a:pt x="1816570" y="763003"/>
                  <a:pt x="1773382" y="711178"/>
                </a:cubicBezTo>
                <a:cubicBezTo>
                  <a:pt x="1765020" y="701143"/>
                  <a:pt x="1756541" y="690715"/>
                  <a:pt x="1745673" y="683469"/>
                </a:cubicBezTo>
                <a:cubicBezTo>
                  <a:pt x="1737572" y="678068"/>
                  <a:pt x="1727200" y="677311"/>
                  <a:pt x="1717964" y="674232"/>
                </a:cubicBezTo>
                <a:cubicBezTo>
                  <a:pt x="1701320" y="657588"/>
                  <a:pt x="1681426" y="641317"/>
                  <a:pt x="1671782" y="618814"/>
                </a:cubicBezTo>
                <a:cubicBezTo>
                  <a:pt x="1666782" y="607146"/>
                  <a:pt x="1669826" y="592268"/>
                  <a:pt x="1662546" y="581869"/>
                </a:cubicBezTo>
                <a:cubicBezTo>
                  <a:pt x="1647565" y="560467"/>
                  <a:pt x="1607128" y="526451"/>
                  <a:pt x="1607128" y="526451"/>
                </a:cubicBezTo>
                <a:cubicBezTo>
                  <a:pt x="1604049" y="449481"/>
                  <a:pt x="1602696" y="372423"/>
                  <a:pt x="1597891" y="295542"/>
                </a:cubicBezTo>
                <a:cubicBezTo>
                  <a:pt x="1596875" y="279284"/>
                  <a:pt x="1585725" y="191012"/>
                  <a:pt x="1570182" y="175469"/>
                </a:cubicBezTo>
                <a:cubicBezTo>
                  <a:pt x="1560946" y="166233"/>
                  <a:pt x="1550835" y="157795"/>
                  <a:pt x="1542473" y="147760"/>
                </a:cubicBezTo>
                <a:cubicBezTo>
                  <a:pt x="1535366" y="139232"/>
                  <a:pt x="1531849" y="127900"/>
                  <a:pt x="1524000" y="120051"/>
                </a:cubicBezTo>
                <a:cubicBezTo>
                  <a:pt x="1516151" y="112202"/>
                  <a:pt x="1505527" y="107736"/>
                  <a:pt x="1496291" y="101578"/>
                </a:cubicBezTo>
                <a:cubicBezTo>
                  <a:pt x="1490134" y="92342"/>
                  <a:pt x="1486173" y="81179"/>
                  <a:pt x="1477819" y="73869"/>
                </a:cubicBezTo>
                <a:cubicBezTo>
                  <a:pt x="1457699" y="56264"/>
                  <a:pt x="1424431" y="33094"/>
                  <a:pt x="1394691" y="27687"/>
                </a:cubicBezTo>
                <a:cubicBezTo>
                  <a:pt x="1370269" y="23247"/>
                  <a:pt x="1345430" y="21530"/>
                  <a:pt x="1320800" y="18451"/>
                </a:cubicBezTo>
                <a:cubicBezTo>
                  <a:pt x="1230629" y="-4093"/>
                  <a:pt x="1229487" y="-8126"/>
                  <a:pt x="1080655" y="18451"/>
                </a:cubicBezTo>
                <a:cubicBezTo>
                  <a:pt x="1058799" y="22354"/>
                  <a:pt x="1025237" y="55396"/>
                  <a:pt x="1025237" y="55396"/>
                </a:cubicBezTo>
                <a:cubicBezTo>
                  <a:pt x="1022158" y="64632"/>
                  <a:pt x="1021401" y="75004"/>
                  <a:pt x="1016000" y="83105"/>
                </a:cubicBezTo>
                <a:cubicBezTo>
                  <a:pt x="1008754" y="93973"/>
                  <a:pt x="996310" y="100503"/>
                  <a:pt x="988291" y="110814"/>
                </a:cubicBezTo>
                <a:cubicBezTo>
                  <a:pt x="974661" y="128339"/>
                  <a:pt x="963661" y="147759"/>
                  <a:pt x="951346" y="166232"/>
                </a:cubicBezTo>
                <a:lnTo>
                  <a:pt x="951346" y="166232"/>
                </a:lnTo>
                <a:cubicBezTo>
                  <a:pt x="939176" y="190571"/>
                  <a:pt x="931088" y="216485"/>
                  <a:pt x="905164" y="230887"/>
                </a:cubicBezTo>
                <a:cubicBezTo>
                  <a:pt x="888142" y="240343"/>
                  <a:pt x="865948" y="238559"/>
                  <a:pt x="849746" y="249360"/>
                </a:cubicBezTo>
                <a:lnTo>
                  <a:pt x="822037" y="267832"/>
                </a:lnTo>
                <a:cubicBezTo>
                  <a:pt x="769698" y="264753"/>
                  <a:pt x="717233" y="263343"/>
                  <a:pt x="665019" y="258596"/>
                </a:cubicBezTo>
                <a:cubicBezTo>
                  <a:pt x="649385" y="257175"/>
                  <a:pt x="634283" y="252168"/>
                  <a:pt x="618837" y="249360"/>
                </a:cubicBezTo>
                <a:cubicBezTo>
                  <a:pt x="600412" y="246010"/>
                  <a:pt x="581892" y="243202"/>
                  <a:pt x="563419" y="240123"/>
                </a:cubicBezTo>
                <a:cubicBezTo>
                  <a:pt x="498764" y="243202"/>
                  <a:pt x="433992" y="244396"/>
                  <a:pt x="369455" y="249360"/>
                </a:cubicBezTo>
                <a:cubicBezTo>
                  <a:pt x="353802" y="250564"/>
                  <a:pt x="338789" y="256209"/>
                  <a:pt x="323273" y="258596"/>
                </a:cubicBezTo>
                <a:cubicBezTo>
                  <a:pt x="298740" y="262370"/>
                  <a:pt x="274012" y="264753"/>
                  <a:pt x="249382" y="267832"/>
                </a:cubicBezTo>
                <a:cubicBezTo>
                  <a:pt x="230909" y="273990"/>
                  <a:pt x="211380" y="277597"/>
                  <a:pt x="193964" y="286305"/>
                </a:cubicBezTo>
                <a:cubicBezTo>
                  <a:pt x="110144" y="328215"/>
                  <a:pt x="142986" y="307976"/>
                  <a:pt x="92364" y="341723"/>
                </a:cubicBezTo>
                <a:cubicBezTo>
                  <a:pt x="47357" y="409232"/>
                  <a:pt x="102293" y="324348"/>
                  <a:pt x="55419" y="406378"/>
                </a:cubicBezTo>
                <a:cubicBezTo>
                  <a:pt x="49912" y="416016"/>
                  <a:pt x="43104" y="424851"/>
                  <a:pt x="36946" y="434087"/>
                </a:cubicBezTo>
                <a:cubicBezTo>
                  <a:pt x="30788" y="452560"/>
                  <a:pt x="23195" y="470614"/>
                  <a:pt x="18473" y="489505"/>
                </a:cubicBezTo>
                <a:cubicBezTo>
                  <a:pt x="5430" y="541681"/>
                  <a:pt x="11727" y="514003"/>
                  <a:pt x="0" y="572632"/>
                </a:cubicBezTo>
                <a:cubicBezTo>
                  <a:pt x="6623" y="685214"/>
                  <a:pt x="-2665" y="692613"/>
                  <a:pt x="18473" y="766596"/>
                </a:cubicBezTo>
                <a:cubicBezTo>
                  <a:pt x="21148" y="775957"/>
                  <a:pt x="23356" y="785597"/>
                  <a:pt x="27710" y="794305"/>
                </a:cubicBezTo>
                <a:cubicBezTo>
                  <a:pt x="32674" y="804234"/>
                  <a:pt x="41218" y="812085"/>
                  <a:pt x="46182" y="822014"/>
                </a:cubicBezTo>
                <a:cubicBezTo>
                  <a:pt x="57888" y="845426"/>
                  <a:pt x="51206" y="858528"/>
                  <a:pt x="73891" y="877432"/>
                </a:cubicBezTo>
                <a:cubicBezTo>
                  <a:pt x="100228" y="899380"/>
                  <a:pt x="125441" y="897247"/>
                  <a:pt x="157019" y="905142"/>
                </a:cubicBezTo>
                <a:cubicBezTo>
                  <a:pt x="166464" y="907503"/>
                  <a:pt x="175492" y="911299"/>
                  <a:pt x="184728" y="914378"/>
                </a:cubicBezTo>
                <a:cubicBezTo>
                  <a:pt x="254293" y="960756"/>
                  <a:pt x="165882" y="906301"/>
                  <a:pt x="249382" y="942087"/>
                </a:cubicBezTo>
                <a:cubicBezTo>
                  <a:pt x="259585" y="946460"/>
                  <a:pt x="268058" y="954108"/>
                  <a:pt x="277091" y="960560"/>
                </a:cubicBezTo>
                <a:cubicBezTo>
                  <a:pt x="289618" y="969508"/>
                  <a:pt x="299623" y="982864"/>
                  <a:pt x="314037" y="988269"/>
                </a:cubicBezTo>
                <a:cubicBezTo>
                  <a:pt x="325568" y="992593"/>
                  <a:pt x="338667" y="988269"/>
                  <a:pt x="341746" y="979032"/>
                </a:cubicBez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a:off x="6128487" y="5912359"/>
            <a:ext cx="1385551" cy="877471"/>
          </a:xfrm>
          <a:custGeom>
            <a:avLst/>
            <a:gdLst>
              <a:gd name="connsiteX0" fmla="*/ 1191587 w 1385551"/>
              <a:gd name="connsiteY0" fmla="*/ 775871 h 877471"/>
              <a:gd name="connsiteX1" fmla="*/ 1191587 w 1385551"/>
              <a:gd name="connsiteY1" fmla="*/ 775871 h 877471"/>
              <a:gd name="connsiteX2" fmla="*/ 1080751 w 1385551"/>
              <a:gd name="connsiteY2" fmla="*/ 812816 h 877471"/>
              <a:gd name="connsiteX3" fmla="*/ 1006860 w 1385551"/>
              <a:gd name="connsiteY3" fmla="*/ 840525 h 877471"/>
              <a:gd name="connsiteX4" fmla="*/ 960678 w 1385551"/>
              <a:gd name="connsiteY4" fmla="*/ 858998 h 877471"/>
              <a:gd name="connsiteX5" fmla="*/ 923732 w 1385551"/>
              <a:gd name="connsiteY5" fmla="*/ 868234 h 877471"/>
              <a:gd name="connsiteX6" fmla="*/ 896023 w 1385551"/>
              <a:gd name="connsiteY6" fmla="*/ 877471 h 877471"/>
              <a:gd name="connsiteX7" fmla="*/ 785187 w 1385551"/>
              <a:gd name="connsiteY7" fmla="*/ 794343 h 877471"/>
              <a:gd name="connsiteX8" fmla="*/ 702060 w 1385551"/>
              <a:gd name="connsiteY8" fmla="*/ 748162 h 877471"/>
              <a:gd name="connsiteX9" fmla="*/ 628169 w 1385551"/>
              <a:gd name="connsiteY9" fmla="*/ 701980 h 877471"/>
              <a:gd name="connsiteX10" fmla="*/ 600460 w 1385551"/>
              <a:gd name="connsiteY10" fmla="*/ 692743 h 877471"/>
              <a:gd name="connsiteX11" fmla="*/ 517332 w 1385551"/>
              <a:gd name="connsiteY11" fmla="*/ 655798 h 877471"/>
              <a:gd name="connsiteX12" fmla="*/ 323369 w 1385551"/>
              <a:gd name="connsiteY12" fmla="*/ 665034 h 877471"/>
              <a:gd name="connsiteX13" fmla="*/ 221769 w 1385551"/>
              <a:gd name="connsiteY13" fmla="*/ 674271 h 877471"/>
              <a:gd name="connsiteX14" fmla="*/ 120169 w 1385551"/>
              <a:gd name="connsiteY14" fmla="*/ 665034 h 877471"/>
              <a:gd name="connsiteX15" fmla="*/ 55514 w 1385551"/>
              <a:gd name="connsiteY15" fmla="*/ 646562 h 877471"/>
              <a:gd name="connsiteX16" fmla="*/ 9332 w 1385551"/>
              <a:gd name="connsiteY16" fmla="*/ 591143 h 877471"/>
              <a:gd name="connsiteX17" fmla="*/ 96 w 1385551"/>
              <a:gd name="connsiteY17" fmla="*/ 544962 h 877471"/>
              <a:gd name="connsiteX18" fmla="*/ 9332 w 1385551"/>
              <a:gd name="connsiteY18" fmla="*/ 397180 h 877471"/>
              <a:gd name="connsiteX19" fmla="*/ 46278 w 1385551"/>
              <a:gd name="connsiteY19" fmla="*/ 341762 h 877471"/>
              <a:gd name="connsiteX20" fmla="*/ 64751 w 1385551"/>
              <a:gd name="connsiteY20" fmla="*/ 314052 h 877471"/>
              <a:gd name="connsiteX21" fmla="*/ 101696 w 1385551"/>
              <a:gd name="connsiteY21" fmla="*/ 286343 h 877471"/>
              <a:gd name="connsiteX22" fmla="*/ 129405 w 1385551"/>
              <a:gd name="connsiteY22" fmla="*/ 267871 h 877471"/>
              <a:gd name="connsiteX23" fmla="*/ 184823 w 1385551"/>
              <a:gd name="connsiteY23" fmla="*/ 212452 h 877471"/>
              <a:gd name="connsiteX24" fmla="*/ 212532 w 1385551"/>
              <a:gd name="connsiteY24" fmla="*/ 184743 h 877471"/>
              <a:gd name="connsiteX25" fmla="*/ 231005 w 1385551"/>
              <a:gd name="connsiteY25" fmla="*/ 147798 h 877471"/>
              <a:gd name="connsiteX26" fmla="*/ 286423 w 1385551"/>
              <a:gd name="connsiteY26" fmla="*/ 110852 h 877471"/>
              <a:gd name="connsiteX27" fmla="*/ 314132 w 1385551"/>
              <a:gd name="connsiteY27" fmla="*/ 83143 h 877471"/>
              <a:gd name="connsiteX28" fmla="*/ 341841 w 1385551"/>
              <a:gd name="connsiteY28" fmla="*/ 73907 h 877471"/>
              <a:gd name="connsiteX29" fmla="*/ 369551 w 1385551"/>
              <a:gd name="connsiteY29" fmla="*/ 46198 h 877471"/>
              <a:gd name="connsiteX30" fmla="*/ 406496 w 1385551"/>
              <a:gd name="connsiteY30" fmla="*/ 36962 h 877471"/>
              <a:gd name="connsiteX31" fmla="*/ 600460 w 1385551"/>
              <a:gd name="connsiteY31" fmla="*/ 18489 h 877471"/>
              <a:gd name="connsiteX32" fmla="*/ 665114 w 1385551"/>
              <a:gd name="connsiteY32" fmla="*/ 9252 h 877471"/>
              <a:gd name="connsiteX33" fmla="*/ 692823 w 1385551"/>
              <a:gd name="connsiteY33" fmla="*/ 16 h 877471"/>
              <a:gd name="connsiteX34" fmla="*/ 877551 w 1385551"/>
              <a:gd name="connsiteY34" fmla="*/ 18489 h 877471"/>
              <a:gd name="connsiteX35" fmla="*/ 914496 w 1385551"/>
              <a:gd name="connsiteY35" fmla="*/ 27725 h 877471"/>
              <a:gd name="connsiteX36" fmla="*/ 960678 w 1385551"/>
              <a:gd name="connsiteY36" fmla="*/ 46198 h 877471"/>
              <a:gd name="connsiteX37" fmla="*/ 1006860 w 1385551"/>
              <a:gd name="connsiteY37" fmla="*/ 55434 h 877471"/>
              <a:gd name="connsiteX38" fmla="*/ 1071514 w 1385551"/>
              <a:gd name="connsiteY38" fmla="*/ 83143 h 877471"/>
              <a:gd name="connsiteX39" fmla="*/ 1089987 w 1385551"/>
              <a:gd name="connsiteY39" fmla="*/ 110852 h 877471"/>
              <a:gd name="connsiteX40" fmla="*/ 1099223 w 1385551"/>
              <a:gd name="connsiteY40" fmla="*/ 323289 h 877471"/>
              <a:gd name="connsiteX41" fmla="*/ 1117696 w 1385551"/>
              <a:gd name="connsiteY41" fmla="*/ 350998 h 877471"/>
              <a:gd name="connsiteX42" fmla="*/ 1145405 w 1385551"/>
              <a:gd name="connsiteY42" fmla="*/ 360234 h 877471"/>
              <a:gd name="connsiteX43" fmla="*/ 1163878 w 1385551"/>
              <a:gd name="connsiteY43" fmla="*/ 387943 h 877471"/>
              <a:gd name="connsiteX44" fmla="*/ 1200823 w 1385551"/>
              <a:gd name="connsiteY44" fmla="*/ 397180 h 877471"/>
              <a:gd name="connsiteX45" fmla="*/ 1228532 w 1385551"/>
              <a:gd name="connsiteY45" fmla="*/ 406416 h 877471"/>
              <a:gd name="connsiteX46" fmla="*/ 1256241 w 1385551"/>
              <a:gd name="connsiteY46" fmla="*/ 424889 h 877471"/>
              <a:gd name="connsiteX47" fmla="*/ 1302423 w 1385551"/>
              <a:gd name="connsiteY47" fmla="*/ 452598 h 877471"/>
              <a:gd name="connsiteX48" fmla="*/ 1357841 w 1385551"/>
              <a:gd name="connsiteY48" fmla="*/ 508016 h 877471"/>
              <a:gd name="connsiteX49" fmla="*/ 1376314 w 1385551"/>
              <a:gd name="connsiteY49" fmla="*/ 563434 h 877471"/>
              <a:gd name="connsiteX50" fmla="*/ 1385551 w 1385551"/>
              <a:gd name="connsiteY50" fmla="*/ 591143 h 877471"/>
              <a:gd name="connsiteX51" fmla="*/ 1376314 w 1385551"/>
              <a:gd name="connsiteY51" fmla="*/ 646562 h 877471"/>
              <a:gd name="connsiteX52" fmla="*/ 1302423 w 1385551"/>
              <a:gd name="connsiteY52" fmla="*/ 720452 h 877471"/>
              <a:gd name="connsiteX53" fmla="*/ 1237769 w 1385551"/>
              <a:gd name="connsiteY53" fmla="*/ 775871 h 877471"/>
              <a:gd name="connsiteX54" fmla="*/ 1210060 w 1385551"/>
              <a:gd name="connsiteY54" fmla="*/ 785107 h 877471"/>
              <a:gd name="connsiteX55" fmla="*/ 1191587 w 1385551"/>
              <a:gd name="connsiteY55" fmla="*/ 775871 h 8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5551" h="877471">
                <a:moveTo>
                  <a:pt x="1191587" y="775871"/>
                </a:moveTo>
                <a:lnTo>
                  <a:pt x="1191587" y="775871"/>
                </a:lnTo>
                <a:cubicBezTo>
                  <a:pt x="1154642" y="788186"/>
                  <a:pt x="1116909" y="798353"/>
                  <a:pt x="1080751" y="812816"/>
                </a:cubicBezTo>
                <a:cubicBezTo>
                  <a:pt x="985619" y="850869"/>
                  <a:pt x="1140800" y="813738"/>
                  <a:pt x="1006860" y="840525"/>
                </a:cubicBezTo>
                <a:cubicBezTo>
                  <a:pt x="991466" y="846683"/>
                  <a:pt x="976407" y="853755"/>
                  <a:pt x="960678" y="858998"/>
                </a:cubicBezTo>
                <a:cubicBezTo>
                  <a:pt x="948635" y="863012"/>
                  <a:pt x="935938" y="864747"/>
                  <a:pt x="923732" y="868234"/>
                </a:cubicBezTo>
                <a:cubicBezTo>
                  <a:pt x="914371" y="870909"/>
                  <a:pt x="905259" y="874392"/>
                  <a:pt x="896023" y="877471"/>
                </a:cubicBezTo>
                <a:cubicBezTo>
                  <a:pt x="801124" y="853744"/>
                  <a:pt x="934353" y="893786"/>
                  <a:pt x="785187" y="794343"/>
                </a:cubicBezTo>
                <a:cubicBezTo>
                  <a:pt x="721668" y="751998"/>
                  <a:pt x="750831" y="764418"/>
                  <a:pt x="702060" y="748162"/>
                </a:cubicBezTo>
                <a:cubicBezTo>
                  <a:pt x="666697" y="721639"/>
                  <a:pt x="667616" y="718886"/>
                  <a:pt x="628169" y="701980"/>
                </a:cubicBezTo>
                <a:cubicBezTo>
                  <a:pt x="619220" y="698145"/>
                  <a:pt x="609168" y="697097"/>
                  <a:pt x="600460" y="692743"/>
                </a:cubicBezTo>
                <a:cubicBezTo>
                  <a:pt x="520570" y="652798"/>
                  <a:pt x="587832" y="673422"/>
                  <a:pt x="517332" y="655798"/>
                </a:cubicBezTo>
                <a:lnTo>
                  <a:pt x="323369" y="665034"/>
                </a:lnTo>
                <a:cubicBezTo>
                  <a:pt x="289429" y="667155"/>
                  <a:pt x="255775" y="674271"/>
                  <a:pt x="221769" y="674271"/>
                </a:cubicBezTo>
                <a:cubicBezTo>
                  <a:pt x="187763" y="674271"/>
                  <a:pt x="154036" y="668113"/>
                  <a:pt x="120169" y="665034"/>
                </a:cubicBezTo>
                <a:cubicBezTo>
                  <a:pt x="115243" y="663803"/>
                  <a:pt x="63464" y="651862"/>
                  <a:pt x="55514" y="646562"/>
                </a:cubicBezTo>
                <a:cubicBezTo>
                  <a:pt x="34181" y="632340"/>
                  <a:pt x="22962" y="611588"/>
                  <a:pt x="9332" y="591143"/>
                </a:cubicBezTo>
                <a:cubicBezTo>
                  <a:pt x="6253" y="575749"/>
                  <a:pt x="96" y="560661"/>
                  <a:pt x="96" y="544962"/>
                </a:cubicBezTo>
                <a:cubicBezTo>
                  <a:pt x="96" y="495605"/>
                  <a:pt x="-1607" y="445309"/>
                  <a:pt x="9332" y="397180"/>
                </a:cubicBezTo>
                <a:cubicBezTo>
                  <a:pt x="14252" y="375531"/>
                  <a:pt x="33963" y="360235"/>
                  <a:pt x="46278" y="341762"/>
                </a:cubicBezTo>
                <a:cubicBezTo>
                  <a:pt x="52436" y="332525"/>
                  <a:pt x="55870" y="320713"/>
                  <a:pt x="64751" y="314052"/>
                </a:cubicBezTo>
                <a:cubicBezTo>
                  <a:pt x="77066" y="304816"/>
                  <a:pt x="89170" y="295290"/>
                  <a:pt x="101696" y="286343"/>
                </a:cubicBezTo>
                <a:cubicBezTo>
                  <a:pt x="110729" y="279891"/>
                  <a:pt x="121108" y="275246"/>
                  <a:pt x="129405" y="267871"/>
                </a:cubicBezTo>
                <a:cubicBezTo>
                  <a:pt x="148931" y="250515"/>
                  <a:pt x="166350" y="230925"/>
                  <a:pt x="184823" y="212452"/>
                </a:cubicBezTo>
                <a:cubicBezTo>
                  <a:pt x="194059" y="203216"/>
                  <a:pt x="206690" y="196426"/>
                  <a:pt x="212532" y="184743"/>
                </a:cubicBezTo>
                <a:cubicBezTo>
                  <a:pt x="218690" y="172428"/>
                  <a:pt x="221269" y="157534"/>
                  <a:pt x="231005" y="147798"/>
                </a:cubicBezTo>
                <a:cubicBezTo>
                  <a:pt x="246704" y="132099"/>
                  <a:pt x="270724" y="126551"/>
                  <a:pt x="286423" y="110852"/>
                </a:cubicBezTo>
                <a:cubicBezTo>
                  <a:pt x="295659" y="101616"/>
                  <a:pt x="303264" y="90389"/>
                  <a:pt x="314132" y="83143"/>
                </a:cubicBezTo>
                <a:cubicBezTo>
                  <a:pt x="322233" y="77743"/>
                  <a:pt x="332605" y="76986"/>
                  <a:pt x="341841" y="73907"/>
                </a:cubicBezTo>
                <a:cubicBezTo>
                  <a:pt x="351078" y="64671"/>
                  <a:pt x="358210" y="52679"/>
                  <a:pt x="369551" y="46198"/>
                </a:cubicBezTo>
                <a:cubicBezTo>
                  <a:pt x="380573" y="39900"/>
                  <a:pt x="394290" y="40449"/>
                  <a:pt x="406496" y="36962"/>
                </a:cubicBezTo>
                <a:cubicBezTo>
                  <a:pt x="503493" y="9248"/>
                  <a:pt x="329664" y="33533"/>
                  <a:pt x="600460" y="18489"/>
                </a:cubicBezTo>
                <a:cubicBezTo>
                  <a:pt x="622011" y="15410"/>
                  <a:pt x="643767" y="13522"/>
                  <a:pt x="665114" y="9252"/>
                </a:cubicBezTo>
                <a:cubicBezTo>
                  <a:pt x="674661" y="7343"/>
                  <a:pt x="683096" y="-407"/>
                  <a:pt x="692823" y="16"/>
                </a:cubicBezTo>
                <a:cubicBezTo>
                  <a:pt x="754648" y="2704"/>
                  <a:pt x="815975" y="12331"/>
                  <a:pt x="877551" y="18489"/>
                </a:cubicBezTo>
                <a:cubicBezTo>
                  <a:pt x="889866" y="21568"/>
                  <a:pt x="902453" y="23711"/>
                  <a:pt x="914496" y="27725"/>
                </a:cubicBezTo>
                <a:cubicBezTo>
                  <a:pt x="930225" y="32968"/>
                  <a:pt x="944797" y="41434"/>
                  <a:pt x="960678" y="46198"/>
                </a:cubicBezTo>
                <a:cubicBezTo>
                  <a:pt x="975715" y="50709"/>
                  <a:pt x="991630" y="51626"/>
                  <a:pt x="1006860" y="55434"/>
                </a:cubicBezTo>
                <a:cubicBezTo>
                  <a:pt x="1034036" y="62228"/>
                  <a:pt x="1045086" y="69929"/>
                  <a:pt x="1071514" y="83143"/>
                </a:cubicBezTo>
                <a:cubicBezTo>
                  <a:pt x="1077672" y="92379"/>
                  <a:pt x="1088715" y="99824"/>
                  <a:pt x="1089987" y="110852"/>
                </a:cubicBezTo>
                <a:cubicBezTo>
                  <a:pt x="1098111" y="181264"/>
                  <a:pt x="1091099" y="252877"/>
                  <a:pt x="1099223" y="323289"/>
                </a:cubicBezTo>
                <a:cubicBezTo>
                  <a:pt x="1100495" y="334317"/>
                  <a:pt x="1109028" y="344063"/>
                  <a:pt x="1117696" y="350998"/>
                </a:cubicBezTo>
                <a:cubicBezTo>
                  <a:pt x="1125299" y="357080"/>
                  <a:pt x="1136169" y="357155"/>
                  <a:pt x="1145405" y="360234"/>
                </a:cubicBezTo>
                <a:cubicBezTo>
                  <a:pt x="1151563" y="369470"/>
                  <a:pt x="1154642" y="381785"/>
                  <a:pt x="1163878" y="387943"/>
                </a:cubicBezTo>
                <a:cubicBezTo>
                  <a:pt x="1174440" y="394984"/>
                  <a:pt x="1188617" y="393693"/>
                  <a:pt x="1200823" y="397180"/>
                </a:cubicBezTo>
                <a:cubicBezTo>
                  <a:pt x="1210184" y="399855"/>
                  <a:pt x="1219296" y="403337"/>
                  <a:pt x="1228532" y="406416"/>
                </a:cubicBezTo>
                <a:cubicBezTo>
                  <a:pt x="1237768" y="412574"/>
                  <a:pt x="1246828" y="419006"/>
                  <a:pt x="1256241" y="424889"/>
                </a:cubicBezTo>
                <a:cubicBezTo>
                  <a:pt x="1271465" y="434404"/>
                  <a:pt x="1288529" y="441230"/>
                  <a:pt x="1302423" y="452598"/>
                </a:cubicBezTo>
                <a:cubicBezTo>
                  <a:pt x="1322642" y="469141"/>
                  <a:pt x="1357841" y="508016"/>
                  <a:pt x="1357841" y="508016"/>
                </a:cubicBezTo>
                <a:lnTo>
                  <a:pt x="1376314" y="563434"/>
                </a:lnTo>
                <a:lnTo>
                  <a:pt x="1385551" y="591143"/>
                </a:lnTo>
                <a:cubicBezTo>
                  <a:pt x="1382472" y="609616"/>
                  <a:pt x="1383517" y="629275"/>
                  <a:pt x="1376314" y="646562"/>
                </a:cubicBezTo>
                <a:cubicBezTo>
                  <a:pt x="1352849" y="702878"/>
                  <a:pt x="1346130" y="698600"/>
                  <a:pt x="1302423" y="720452"/>
                </a:cubicBezTo>
                <a:cubicBezTo>
                  <a:pt x="1280585" y="742290"/>
                  <a:pt x="1265417" y="760072"/>
                  <a:pt x="1237769" y="775871"/>
                </a:cubicBezTo>
                <a:cubicBezTo>
                  <a:pt x="1229316" y="780701"/>
                  <a:pt x="1219296" y="782028"/>
                  <a:pt x="1210060" y="785107"/>
                </a:cubicBezTo>
                <a:lnTo>
                  <a:pt x="1191587" y="77587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a:off x="6829366" y="5715950"/>
            <a:ext cx="936336" cy="647258"/>
          </a:xfrm>
          <a:custGeom>
            <a:avLst/>
            <a:gdLst>
              <a:gd name="connsiteX0" fmla="*/ 409876 w 936336"/>
              <a:gd name="connsiteY0" fmla="*/ 27160 h 647258"/>
              <a:gd name="connsiteX1" fmla="*/ 409876 w 936336"/>
              <a:gd name="connsiteY1" fmla="*/ 27160 h 647258"/>
              <a:gd name="connsiteX2" fmla="*/ 174486 w 936336"/>
              <a:gd name="connsiteY2" fmla="*/ 0 h 647258"/>
              <a:gd name="connsiteX3" fmla="*/ 111112 w 936336"/>
              <a:gd name="connsiteY3" fmla="*/ 27160 h 647258"/>
              <a:gd name="connsiteX4" fmla="*/ 102059 w 936336"/>
              <a:gd name="connsiteY4" fmla="*/ 54321 h 647258"/>
              <a:gd name="connsiteX5" fmla="*/ 93005 w 936336"/>
              <a:gd name="connsiteY5" fmla="*/ 90534 h 647258"/>
              <a:gd name="connsiteX6" fmla="*/ 74898 w 936336"/>
              <a:gd name="connsiteY6" fmla="*/ 190123 h 647258"/>
              <a:gd name="connsiteX7" fmla="*/ 65845 w 936336"/>
              <a:gd name="connsiteY7" fmla="*/ 226336 h 647258"/>
              <a:gd name="connsiteX8" fmla="*/ 29631 w 936336"/>
              <a:gd name="connsiteY8" fmla="*/ 271604 h 647258"/>
              <a:gd name="connsiteX9" fmla="*/ 20577 w 936336"/>
              <a:gd name="connsiteY9" fmla="*/ 298764 h 647258"/>
              <a:gd name="connsiteX10" fmla="*/ 2471 w 936336"/>
              <a:gd name="connsiteY10" fmla="*/ 344031 h 647258"/>
              <a:gd name="connsiteX11" fmla="*/ 38684 w 936336"/>
              <a:gd name="connsiteY11" fmla="*/ 416459 h 647258"/>
              <a:gd name="connsiteX12" fmla="*/ 102059 w 936336"/>
              <a:gd name="connsiteY12" fmla="*/ 425513 h 647258"/>
              <a:gd name="connsiteX13" fmla="*/ 246914 w 936336"/>
              <a:gd name="connsiteY13" fmla="*/ 434566 h 647258"/>
              <a:gd name="connsiteX14" fmla="*/ 283128 w 936336"/>
              <a:gd name="connsiteY14" fmla="*/ 452673 h 647258"/>
              <a:gd name="connsiteX15" fmla="*/ 310288 w 936336"/>
              <a:gd name="connsiteY15" fmla="*/ 461727 h 647258"/>
              <a:gd name="connsiteX16" fmla="*/ 328395 w 936336"/>
              <a:gd name="connsiteY16" fmla="*/ 488887 h 647258"/>
              <a:gd name="connsiteX17" fmla="*/ 364609 w 936336"/>
              <a:gd name="connsiteY17" fmla="*/ 561315 h 647258"/>
              <a:gd name="connsiteX18" fmla="*/ 400823 w 936336"/>
              <a:gd name="connsiteY18" fmla="*/ 606582 h 647258"/>
              <a:gd name="connsiteX19" fmla="*/ 427983 w 936336"/>
              <a:gd name="connsiteY19" fmla="*/ 615635 h 647258"/>
              <a:gd name="connsiteX20" fmla="*/ 464197 w 936336"/>
              <a:gd name="connsiteY20" fmla="*/ 633742 h 647258"/>
              <a:gd name="connsiteX21" fmla="*/ 817282 w 936336"/>
              <a:gd name="connsiteY21" fmla="*/ 624689 h 647258"/>
              <a:gd name="connsiteX22" fmla="*/ 916871 w 936336"/>
              <a:gd name="connsiteY22" fmla="*/ 615635 h 647258"/>
              <a:gd name="connsiteX23" fmla="*/ 880657 w 936336"/>
              <a:gd name="connsiteY23" fmla="*/ 434566 h 647258"/>
              <a:gd name="connsiteX24" fmla="*/ 853496 w 936336"/>
              <a:gd name="connsiteY24" fmla="*/ 380245 h 647258"/>
              <a:gd name="connsiteX25" fmla="*/ 835389 w 936336"/>
              <a:gd name="connsiteY25" fmla="*/ 325925 h 647258"/>
              <a:gd name="connsiteX26" fmla="*/ 880657 w 936336"/>
              <a:gd name="connsiteY26" fmla="*/ 253497 h 647258"/>
              <a:gd name="connsiteX27" fmla="*/ 826336 w 936336"/>
              <a:gd name="connsiteY27" fmla="*/ 208230 h 647258"/>
              <a:gd name="connsiteX28" fmla="*/ 699587 w 936336"/>
              <a:gd name="connsiteY28" fmla="*/ 153909 h 647258"/>
              <a:gd name="connsiteX29" fmla="*/ 645267 w 936336"/>
              <a:gd name="connsiteY29" fmla="*/ 135802 h 647258"/>
              <a:gd name="connsiteX30" fmla="*/ 527571 w 936336"/>
              <a:gd name="connsiteY30" fmla="*/ 117695 h 647258"/>
              <a:gd name="connsiteX31" fmla="*/ 518518 w 936336"/>
              <a:gd name="connsiteY31" fmla="*/ 63374 h 647258"/>
              <a:gd name="connsiteX32" fmla="*/ 509465 w 936336"/>
              <a:gd name="connsiteY32" fmla="*/ 36214 h 647258"/>
              <a:gd name="connsiteX33" fmla="*/ 409876 w 936336"/>
              <a:gd name="connsiteY33" fmla="*/ 27160 h 64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6336" h="647258">
                <a:moveTo>
                  <a:pt x="409876" y="27160"/>
                </a:moveTo>
                <a:lnTo>
                  <a:pt x="409876" y="27160"/>
                </a:lnTo>
                <a:cubicBezTo>
                  <a:pt x="331413" y="18107"/>
                  <a:pt x="253470" y="0"/>
                  <a:pt x="174486" y="0"/>
                </a:cubicBezTo>
                <a:cubicBezTo>
                  <a:pt x="151503" y="0"/>
                  <a:pt x="129498" y="13370"/>
                  <a:pt x="111112" y="27160"/>
                </a:cubicBezTo>
                <a:cubicBezTo>
                  <a:pt x="103477" y="32886"/>
                  <a:pt x="104681" y="45145"/>
                  <a:pt x="102059" y="54321"/>
                </a:cubicBezTo>
                <a:cubicBezTo>
                  <a:pt x="98641" y="66285"/>
                  <a:pt x="95445" y="78333"/>
                  <a:pt x="93005" y="90534"/>
                </a:cubicBezTo>
                <a:cubicBezTo>
                  <a:pt x="86388" y="123619"/>
                  <a:pt x="81515" y="157038"/>
                  <a:pt x="74898" y="190123"/>
                </a:cubicBezTo>
                <a:cubicBezTo>
                  <a:pt x="72458" y="202324"/>
                  <a:pt x="71888" y="215459"/>
                  <a:pt x="65845" y="226336"/>
                </a:cubicBezTo>
                <a:cubicBezTo>
                  <a:pt x="56461" y="243228"/>
                  <a:pt x="41702" y="256515"/>
                  <a:pt x="29631" y="271604"/>
                </a:cubicBezTo>
                <a:cubicBezTo>
                  <a:pt x="26613" y="280657"/>
                  <a:pt x="23928" y="289828"/>
                  <a:pt x="20577" y="298764"/>
                </a:cubicBezTo>
                <a:cubicBezTo>
                  <a:pt x="14871" y="313981"/>
                  <a:pt x="0" y="327969"/>
                  <a:pt x="2471" y="344031"/>
                </a:cubicBezTo>
                <a:cubicBezTo>
                  <a:pt x="6575" y="370709"/>
                  <a:pt x="17793" y="399366"/>
                  <a:pt x="38684" y="416459"/>
                </a:cubicBezTo>
                <a:cubicBezTo>
                  <a:pt x="55200" y="429972"/>
                  <a:pt x="80800" y="423664"/>
                  <a:pt x="102059" y="425513"/>
                </a:cubicBezTo>
                <a:cubicBezTo>
                  <a:pt x="150256" y="429704"/>
                  <a:pt x="198629" y="431548"/>
                  <a:pt x="246914" y="434566"/>
                </a:cubicBezTo>
                <a:cubicBezTo>
                  <a:pt x="258985" y="440602"/>
                  <a:pt x="270723" y="447356"/>
                  <a:pt x="283128" y="452673"/>
                </a:cubicBezTo>
                <a:cubicBezTo>
                  <a:pt x="291899" y="456432"/>
                  <a:pt x="302836" y="455765"/>
                  <a:pt x="310288" y="461727"/>
                </a:cubicBezTo>
                <a:cubicBezTo>
                  <a:pt x="318784" y="468524"/>
                  <a:pt x="323185" y="479335"/>
                  <a:pt x="328395" y="488887"/>
                </a:cubicBezTo>
                <a:cubicBezTo>
                  <a:pt x="341320" y="512583"/>
                  <a:pt x="347747" y="540238"/>
                  <a:pt x="364609" y="561315"/>
                </a:cubicBezTo>
                <a:cubicBezTo>
                  <a:pt x="376680" y="576404"/>
                  <a:pt x="386151" y="594007"/>
                  <a:pt x="400823" y="606582"/>
                </a:cubicBezTo>
                <a:cubicBezTo>
                  <a:pt x="408069" y="612792"/>
                  <a:pt x="419212" y="611876"/>
                  <a:pt x="427983" y="615635"/>
                </a:cubicBezTo>
                <a:cubicBezTo>
                  <a:pt x="440388" y="620951"/>
                  <a:pt x="452126" y="627706"/>
                  <a:pt x="464197" y="633742"/>
                </a:cubicBezTo>
                <a:lnTo>
                  <a:pt x="817282" y="624689"/>
                </a:lnTo>
                <a:cubicBezTo>
                  <a:pt x="850589" y="623357"/>
                  <a:pt x="906330" y="647258"/>
                  <a:pt x="916871" y="615635"/>
                </a:cubicBezTo>
                <a:cubicBezTo>
                  <a:pt x="936336" y="557242"/>
                  <a:pt x="896659" y="494001"/>
                  <a:pt x="880657" y="434566"/>
                </a:cubicBezTo>
                <a:cubicBezTo>
                  <a:pt x="875394" y="415018"/>
                  <a:pt x="861282" y="398932"/>
                  <a:pt x="853496" y="380245"/>
                </a:cubicBezTo>
                <a:cubicBezTo>
                  <a:pt x="846155" y="362627"/>
                  <a:pt x="835389" y="325925"/>
                  <a:pt x="835389" y="325925"/>
                </a:cubicBezTo>
                <a:cubicBezTo>
                  <a:pt x="846128" y="311607"/>
                  <a:pt x="877733" y="273966"/>
                  <a:pt x="880657" y="253497"/>
                </a:cubicBezTo>
                <a:cubicBezTo>
                  <a:pt x="885811" y="217413"/>
                  <a:pt x="847517" y="218821"/>
                  <a:pt x="826336" y="208230"/>
                </a:cubicBezTo>
                <a:cubicBezTo>
                  <a:pt x="714621" y="152372"/>
                  <a:pt x="865932" y="209357"/>
                  <a:pt x="699587" y="153909"/>
                </a:cubicBezTo>
                <a:cubicBezTo>
                  <a:pt x="681480" y="147873"/>
                  <a:pt x="664206" y="138169"/>
                  <a:pt x="645267" y="135802"/>
                </a:cubicBezTo>
                <a:cubicBezTo>
                  <a:pt x="557570" y="124839"/>
                  <a:pt x="596697" y="131519"/>
                  <a:pt x="527571" y="117695"/>
                </a:cubicBezTo>
                <a:cubicBezTo>
                  <a:pt x="524553" y="99588"/>
                  <a:pt x="522500" y="81294"/>
                  <a:pt x="518518" y="63374"/>
                </a:cubicBezTo>
                <a:cubicBezTo>
                  <a:pt x="516448" y="54058"/>
                  <a:pt x="517230" y="41761"/>
                  <a:pt x="509465" y="36214"/>
                </a:cubicBezTo>
                <a:cubicBezTo>
                  <a:pt x="480107" y="15244"/>
                  <a:pt x="426474" y="28669"/>
                  <a:pt x="409876" y="27160"/>
                </a:cubicBezTo>
                <a:close/>
              </a:path>
            </a:pathLst>
          </a:custGeom>
          <a:blipFill>
            <a:blip r:embed="rId6" cstate="print"/>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Freeform 62"/>
          <p:cNvSpPr/>
          <p:nvPr/>
        </p:nvSpPr>
        <p:spPr>
          <a:xfrm>
            <a:off x="5200331" y="5600843"/>
            <a:ext cx="1385551" cy="877471"/>
          </a:xfrm>
          <a:custGeom>
            <a:avLst/>
            <a:gdLst>
              <a:gd name="connsiteX0" fmla="*/ 1191587 w 1385551"/>
              <a:gd name="connsiteY0" fmla="*/ 775871 h 877471"/>
              <a:gd name="connsiteX1" fmla="*/ 1191587 w 1385551"/>
              <a:gd name="connsiteY1" fmla="*/ 775871 h 877471"/>
              <a:gd name="connsiteX2" fmla="*/ 1080751 w 1385551"/>
              <a:gd name="connsiteY2" fmla="*/ 812816 h 877471"/>
              <a:gd name="connsiteX3" fmla="*/ 1006860 w 1385551"/>
              <a:gd name="connsiteY3" fmla="*/ 840525 h 877471"/>
              <a:gd name="connsiteX4" fmla="*/ 960678 w 1385551"/>
              <a:gd name="connsiteY4" fmla="*/ 858998 h 877471"/>
              <a:gd name="connsiteX5" fmla="*/ 923732 w 1385551"/>
              <a:gd name="connsiteY5" fmla="*/ 868234 h 877471"/>
              <a:gd name="connsiteX6" fmla="*/ 896023 w 1385551"/>
              <a:gd name="connsiteY6" fmla="*/ 877471 h 877471"/>
              <a:gd name="connsiteX7" fmla="*/ 785187 w 1385551"/>
              <a:gd name="connsiteY7" fmla="*/ 794343 h 877471"/>
              <a:gd name="connsiteX8" fmla="*/ 702060 w 1385551"/>
              <a:gd name="connsiteY8" fmla="*/ 748162 h 877471"/>
              <a:gd name="connsiteX9" fmla="*/ 628169 w 1385551"/>
              <a:gd name="connsiteY9" fmla="*/ 701980 h 877471"/>
              <a:gd name="connsiteX10" fmla="*/ 600460 w 1385551"/>
              <a:gd name="connsiteY10" fmla="*/ 692743 h 877471"/>
              <a:gd name="connsiteX11" fmla="*/ 517332 w 1385551"/>
              <a:gd name="connsiteY11" fmla="*/ 655798 h 877471"/>
              <a:gd name="connsiteX12" fmla="*/ 323369 w 1385551"/>
              <a:gd name="connsiteY12" fmla="*/ 665034 h 877471"/>
              <a:gd name="connsiteX13" fmla="*/ 221769 w 1385551"/>
              <a:gd name="connsiteY13" fmla="*/ 674271 h 877471"/>
              <a:gd name="connsiteX14" fmla="*/ 120169 w 1385551"/>
              <a:gd name="connsiteY14" fmla="*/ 665034 h 877471"/>
              <a:gd name="connsiteX15" fmla="*/ 55514 w 1385551"/>
              <a:gd name="connsiteY15" fmla="*/ 646562 h 877471"/>
              <a:gd name="connsiteX16" fmla="*/ 9332 w 1385551"/>
              <a:gd name="connsiteY16" fmla="*/ 591143 h 877471"/>
              <a:gd name="connsiteX17" fmla="*/ 96 w 1385551"/>
              <a:gd name="connsiteY17" fmla="*/ 544962 h 877471"/>
              <a:gd name="connsiteX18" fmla="*/ 9332 w 1385551"/>
              <a:gd name="connsiteY18" fmla="*/ 397180 h 877471"/>
              <a:gd name="connsiteX19" fmla="*/ 46278 w 1385551"/>
              <a:gd name="connsiteY19" fmla="*/ 341762 h 877471"/>
              <a:gd name="connsiteX20" fmla="*/ 64751 w 1385551"/>
              <a:gd name="connsiteY20" fmla="*/ 314052 h 877471"/>
              <a:gd name="connsiteX21" fmla="*/ 101696 w 1385551"/>
              <a:gd name="connsiteY21" fmla="*/ 286343 h 877471"/>
              <a:gd name="connsiteX22" fmla="*/ 129405 w 1385551"/>
              <a:gd name="connsiteY22" fmla="*/ 267871 h 877471"/>
              <a:gd name="connsiteX23" fmla="*/ 184823 w 1385551"/>
              <a:gd name="connsiteY23" fmla="*/ 212452 h 877471"/>
              <a:gd name="connsiteX24" fmla="*/ 212532 w 1385551"/>
              <a:gd name="connsiteY24" fmla="*/ 184743 h 877471"/>
              <a:gd name="connsiteX25" fmla="*/ 231005 w 1385551"/>
              <a:gd name="connsiteY25" fmla="*/ 147798 h 877471"/>
              <a:gd name="connsiteX26" fmla="*/ 286423 w 1385551"/>
              <a:gd name="connsiteY26" fmla="*/ 110852 h 877471"/>
              <a:gd name="connsiteX27" fmla="*/ 314132 w 1385551"/>
              <a:gd name="connsiteY27" fmla="*/ 83143 h 877471"/>
              <a:gd name="connsiteX28" fmla="*/ 341841 w 1385551"/>
              <a:gd name="connsiteY28" fmla="*/ 73907 h 877471"/>
              <a:gd name="connsiteX29" fmla="*/ 369551 w 1385551"/>
              <a:gd name="connsiteY29" fmla="*/ 46198 h 877471"/>
              <a:gd name="connsiteX30" fmla="*/ 406496 w 1385551"/>
              <a:gd name="connsiteY30" fmla="*/ 36962 h 877471"/>
              <a:gd name="connsiteX31" fmla="*/ 600460 w 1385551"/>
              <a:gd name="connsiteY31" fmla="*/ 18489 h 877471"/>
              <a:gd name="connsiteX32" fmla="*/ 665114 w 1385551"/>
              <a:gd name="connsiteY32" fmla="*/ 9252 h 877471"/>
              <a:gd name="connsiteX33" fmla="*/ 692823 w 1385551"/>
              <a:gd name="connsiteY33" fmla="*/ 16 h 877471"/>
              <a:gd name="connsiteX34" fmla="*/ 877551 w 1385551"/>
              <a:gd name="connsiteY34" fmla="*/ 18489 h 877471"/>
              <a:gd name="connsiteX35" fmla="*/ 914496 w 1385551"/>
              <a:gd name="connsiteY35" fmla="*/ 27725 h 877471"/>
              <a:gd name="connsiteX36" fmla="*/ 960678 w 1385551"/>
              <a:gd name="connsiteY36" fmla="*/ 46198 h 877471"/>
              <a:gd name="connsiteX37" fmla="*/ 1006860 w 1385551"/>
              <a:gd name="connsiteY37" fmla="*/ 55434 h 877471"/>
              <a:gd name="connsiteX38" fmla="*/ 1071514 w 1385551"/>
              <a:gd name="connsiteY38" fmla="*/ 83143 h 877471"/>
              <a:gd name="connsiteX39" fmla="*/ 1089987 w 1385551"/>
              <a:gd name="connsiteY39" fmla="*/ 110852 h 877471"/>
              <a:gd name="connsiteX40" fmla="*/ 1099223 w 1385551"/>
              <a:gd name="connsiteY40" fmla="*/ 323289 h 877471"/>
              <a:gd name="connsiteX41" fmla="*/ 1117696 w 1385551"/>
              <a:gd name="connsiteY41" fmla="*/ 350998 h 877471"/>
              <a:gd name="connsiteX42" fmla="*/ 1145405 w 1385551"/>
              <a:gd name="connsiteY42" fmla="*/ 360234 h 877471"/>
              <a:gd name="connsiteX43" fmla="*/ 1163878 w 1385551"/>
              <a:gd name="connsiteY43" fmla="*/ 387943 h 877471"/>
              <a:gd name="connsiteX44" fmla="*/ 1200823 w 1385551"/>
              <a:gd name="connsiteY44" fmla="*/ 397180 h 877471"/>
              <a:gd name="connsiteX45" fmla="*/ 1228532 w 1385551"/>
              <a:gd name="connsiteY45" fmla="*/ 406416 h 877471"/>
              <a:gd name="connsiteX46" fmla="*/ 1256241 w 1385551"/>
              <a:gd name="connsiteY46" fmla="*/ 424889 h 877471"/>
              <a:gd name="connsiteX47" fmla="*/ 1302423 w 1385551"/>
              <a:gd name="connsiteY47" fmla="*/ 452598 h 877471"/>
              <a:gd name="connsiteX48" fmla="*/ 1357841 w 1385551"/>
              <a:gd name="connsiteY48" fmla="*/ 508016 h 877471"/>
              <a:gd name="connsiteX49" fmla="*/ 1376314 w 1385551"/>
              <a:gd name="connsiteY49" fmla="*/ 563434 h 877471"/>
              <a:gd name="connsiteX50" fmla="*/ 1385551 w 1385551"/>
              <a:gd name="connsiteY50" fmla="*/ 591143 h 877471"/>
              <a:gd name="connsiteX51" fmla="*/ 1376314 w 1385551"/>
              <a:gd name="connsiteY51" fmla="*/ 646562 h 877471"/>
              <a:gd name="connsiteX52" fmla="*/ 1302423 w 1385551"/>
              <a:gd name="connsiteY52" fmla="*/ 720452 h 877471"/>
              <a:gd name="connsiteX53" fmla="*/ 1237769 w 1385551"/>
              <a:gd name="connsiteY53" fmla="*/ 775871 h 877471"/>
              <a:gd name="connsiteX54" fmla="*/ 1210060 w 1385551"/>
              <a:gd name="connsiteY54" fmla="*/ 785107 h 877471"/>
              <a:gd name="connsiteX55" fmla="*/ 1191587 w 1385551"/>
              <a:gd name="connsiteY55" fmla="*/ 775871 h 8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5551" h="877471">
                <a:moveTo>
                  <a:pt x="1191587" y="775871"/>
                </a:moveTo>
                <a:lnTo>
                  <a:pt x="1191587" y="775871"/>
                </a:lnTo>
                <a:cubicBezTo>
                  <a:pt x="1154642" y="788186"/>
                  <a:pt x="1116909" y="798353"/>
                  <a:pt x="1080751" y="812816"/>
                </a:cubicBezTo>
                <a:cubicBezTo>
                  <a:pt x="985619" y="850869"/>
                  <a:pt x="1140800" y="813738"/>
                  <a:pt x="1006860" y="840525"/>
                </a:cubicBezTo>
                <a:cubicBezTo>
                  <a:pt x="991466" y="846683"/>
                  <a:pt x="976407" y="853755"/>
                  <a:pt x="960678" y="858998"/>
                </a:cubicBezTo>
                <a:cubicBezTo>
                  <a:pt x="948635" y="863012"/>
                  <a:pt x="935938" y="864747"/>
                  <a:pt x="923732" y="868234"/>
                </a:cubicBezTo>
                <a:cubicBezTo>
                  <a:pt x="914371" y="870909"/>
                  <a:pt x="905259" y="874392"/>
                  <a:pt x="896023" y="877471"/>
                </a:cubicBezTo>
                <a:cubicBezTo>
                  <a:pt x="801124" y="853744"/>
                  <a:pt x="934353" y="893786"/>
                  <a:pt x="785187" y="794343"/>
                </a:cubicBezTo>
                <a:cubicBezTo>
                  <a:pt x="721668" y="751998"/>
                  <a:pt x="750831" y="764418"/>
                  <a:pt x="702060" y="748162"/>
                </a:cubicBezTo>
                <a:cubicBezTo>
                  <a:pt x="666697" y="721639"/>
                  <a:pt x="667616" y="718886"/>
                  <a:pt x="628169" y="701980"/>
                </a:cubicBezTo>
                <a:cubicBezTo>
                  <a:pt x="619220" y="698145"/>
                  <a:pt x="609168" y="697097"/>
                  <a:pt x="600460" y="692743"/>
                </a:cubicBezTo>
                <a:cubicBezTo>
                  <a:pt x="520570" y="652798"/>
                  <a:pt x="587832" y="673422"/>
                  <a:pt x="517332" y="655798"/>
                </a:cubicBezTo>
                <a:lnTo>
                  <a:pt x="323369" y="665034"/>
                </a:lnTo>
                <a:cubicBezTo>
                  <a:pt x="289429" y="667155"/>
                  <a:pt x="255775" y="674271"/>
                  <a:pt x="221769" y="674271"/>
                </a:cubicBezTo>
                <a:cubicBezTo>
                  <a:pt x="187763" y="674271"/>
                  <a:pt x="154036" y="668113"/>
                  <a:pt x="120169" y="665034"/>
                </a:cubicBezTo>
                <a:cubicBezTo>
                  <a:pt x="115243" y="663803"/>
                  <a:pt x="63464" y="651862"/>
                  <a:pt x="55514" y="646562"/>
                </a:cubicBezTo>
                <a:cubicBezTo>
                  <a:pt x="34181" y="632340"/>
                  <a:pt x="22962" y="611588"/>
                  <a:pt x="9332" y="591143"/>
                </a:cubicBezTo>
                <a:cubicBezTo>
                  <a:pt x="6253" y="575749"/>
                  <a:pt x="96" y="560661"/>
                  <a:pt x="96" y="544962"/>
                </a:cubicBezTo>
                <a:cubicBezTo>
                  <a:pt x="96" y="495605"/>
                  <a:pt x="-1607" y="445309"/>
                  <a:pt x="9332" y="397180"/>
                </a:cubicBezTo>
                <a:cubicBezTo>
                  <a:pt x="14252" y="375531"/>
                  <a:pt x="33963" y="360235"/>
                  <a:pt x="46278" y="341762"/>
                </a:cubicBezTo>
                <a:cubicBezTo>
                  <a:pt x="52436" y="332525"/>
                  <a:pt x="55870" y="320713"/>
                  <a:pt x="64751" y="314052"/>
                </a:cubicBezTo>
                <a:cubicBezTo>
                  <a:pt x="77066" y="304816"/>
                  <a:pt x="89170" y="295290"/>
                  <a:pt x="101696" y="286343"/>
                </a:cubicBezTo>
                <a:cubicBezTo>
                  <a:pt x="110729" y="279891"/>
                  <a:pt x="121108" y="275246"/>
                  <a:pt x="129405" y="267871"/>
                </a:cubicBezTo>
                <a:cubicBezTo>
                  <a:pt x="148931" y="250515"/>
                  <a:pt x="166350" y="230925"/>
                  <a:pt x="184823" y="212452"/>
                </a:cubicBezTo>
                <a:cubicBezTo>
                  <a:pt x="194059" y="203216"/>
                  <a:pt x="206690" y="196426"/>
                  <a:pt x="212532" y="184743"/>
                </a:cubicBezTo>
                <a:cubicBezTo>
                  <a:pt x="218690" y="172428"/>
                  <a:pt x="221269" y="157534"/>
                  <a:pt x="231005" y="147798"/>
                </a:cubicBezTo>
                <a:cubicBezTo>
                  <a:pt x="246704" y="132099"/>
                  <a:pt x="270724" y="126551"/>
                  <a:pt x="286423" y="110852"/>
                </a:cubicBezTo>
                <a:cubicBezTo>
                  <a:pt x="295659" y="101616"/>
                  <a:pt x="303264" y="90389"/>
                  <a:pt x="314132" y="83143"/>
                </a:cubicBezTo>
                <a:cubicBezTo>
                  <a:pt x="322233" y="77743"/>
                  <a:pt x="332605" y="76986"/>
                  <a:pt x="341841" y="73907"/>
                </a:cubicBezTo>
                <a:cubicBezTo>
                  <a:pt x="351078" y="64671"/>
                  <a:pt x="358210" y="52679"/>
                  <a:pt x="369551" y="46198"/>
                </a:cubicBezTo>
                <a:cubicBezTo>
                  <a:pt x="380573" y="39900"/>
                  <a:pt x="394290" y="40449"/>
                  <a:pt x="406496" y="36962"/>
                </a:cubicBezTo>
                <a:cubicBezTo>
                  <a:pt x="503493" y="9248"/>
                  <a:pt x="329664" y="33533"/>
                  <a:pt x="600460" y="18489"/>
                </a:cubicBezTo>
                <a:cubicBezTo>
                  <a:pt x="622011" y="15410"/>
                  <a:pt x="643767" y="13522"/>
                  <a:pt x="665114" y="9252"/>
                </a:cubicBezTo>
                <a:cubicBezTo>
                  <a:pt x="674661" y="7343"/>
                  <a:pt x="683096" y="-407"/>
                  <a:pt x="692823" y="16"/>
                </a:cubicBezTo>
                <a:cubicBezTo>
                  <a:pt x="754648" y="2704"/>
                  <a:pt x="815975" y="12331"/>
                  <a:pt x="877551" y="18489"/>
                </a:cubicBezTo>
                <a:cubicBezTo>
                  <a:pt x="889866" y="21568"/>
                  <a:pt x="902453" y="23711"/>
                  <a:pt x="914496" y="27725"/>
                </a:cubicBezTo>
                <a:cubicBezTo>
                  <a:pt x="930225" y="32968"/>
                  <a:pt x="944797" y="41434"/>
                  <a:pt x="960678" y="46198"/>
                </a:cubicBezTo>
                <a:cubicBezTo>
                  <a:pt x="975715" y="50709"/>
                  <a:pt x="991630" y="51626"/>
                  <a:pt x="1006860" y="55434"/>
                </a:cubicBezTo>
                <a:cubicBezTo>
                  <a:pt x="1034036" y="62228"/>
                  <a:pt x="1045086" y="69929"/>
                  <a:pt x="1071514" y="83143"/>
                </a:cubicBezTo>
                <a:cubicBezTo>
                  <a:pt x="1077672" y="92379"/>
                  <a:pt x="1088715" y="99824"/>
                  <a:pt x="1089987" y="110852"/>
                </a:cubicBezTo>
                <a:cubicBezTo>
                  <a:pt x="1098111" y="181264"/>
                  <a:pt x="1091099" y="252877"/>
                  <a:pt x="1099223" y="323289"/>
                </a:cubicBezTo>
                <a:cubicBezTo>
                  <a:pt x="1100495" y="334317"/>
                  <a:pt x="1109028" y="344063"/>
                  <a:pt x="1117696" y="350998"/>
                </a:cubicBezTo>
                <a:cubicBezTo>
                  <a:pt x="1125299" y="357080"/>
                  <a:pt x="1136169" y="357155"/>
                  <a:pt x="1145405" y="360234"/>
                </a:cubicBezTo>
                <a:cubicBezTo>
                  <a:pt x="1151563" y="369470"/>
                  <a:pt x="1154642" y="381785"/>
                  <a:pt x="1163878" y="387943"/>
                </a:cubicBezTo>
                <a:cubicBezTo>
                  <a:pt x="1174440" y="394984"/>
                  <a:pt x="1188617" y="393693"/>
                  <a:pt x="1200823" y="397180"/>
                </a:cubicBezTo>
                <a:cubicBezTo>
                  <a:pt x="1210184" y="399855"/>
                  <a:pt x="1219296" y="403337"/>
                  <a:pt x="1228532" y="406416"/>
                </a:cubicBezTo>
                <a:cubicBezTo>
                  <a:pt x="1237768" y="412574"/>
                  <a:pt x="1246828" y="419006"/>
                  <a:pt x="1256241" y="424889"/>
                </a:cubicBezTo>
                <a:cubicBezTo>
                  <a:pt x="1271465" y="434404"/>
                  <a:pt x="1288529" y="441230"/>
                  <a:pt x="1302423" y="452598"/>
                </a:cubicBezTo>
                <a:cubicBezTo>
                  <a:pt x="1322642" y="469141"/>
                  <a:pt x="1357841" y="508016"/>
                  <a:pt x="1357841" y="508016"/>
                </a:cubicBezTo>
                <a:lnTo>
                  <a:pt x="1376314" y="563434"/>
                </a:lnTo>
                <a:lnTo>
                  <a:pt x="1385551" y="591143"/>
                </a:lnTo>
                <a:cubicBezTo>
                  <a:pt x="1382472" y="609616"/>
                  <a:pt x="1383517" y="629275"/>
                  <a:pt x="1376314" y="646562"/>
                </a:cubicBezTo>
                <a:cubicBezTo>
                  <a:pt x="1352849" y="702878"/>
                  <a:pt x="1346130" y="698600"/>
                  <a:pt x="1302423" y="720452"/>
                </a:cubicBezTo>
                <a:cubicBezTo>
                  <a:pt x="1280585" y="742290"/>
                  <a:pt x="1265417" y="760072"/>
                  <a:pt x="1237769" y="775871"/>
                </a:cubicBezTo>
                <a:cubicBezTo>
                  <a:pt x="1229316" y="780701"/>
                  <a:pt x="1219296" y="782028"/>
                  <a:pt x="1210060" y="785107"/>
                </a:cubicBezTo>
                <a:lnTo>
                  <a:pt x="1191587" y="77587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p:cNvSpPr/>
          <p:nvPr/>
        </p:nvSpPr>
        <p:spPr>
          <a:xfrm>
            <a:off x="4572000" y="4615872"/>
            <a:ext cx="1459345" cy="1385455"/>
          </a:xfrm>
          <a:custGeom>
            <a:avLst/>
            <a:gdLst>
              <a:gd name="connsiteX0" fmla="*/ 1163782 w 1459345"/>
              <a:gd name="connsiteY0" fmla="*/ 683491 h 1385455"/>
              <a:gd name="connsiteX1" fmla="*/ 1163782 w 1459345"/>
              <a:gd name="connsiteY1" fmla="*/ 683491 h 1385455"/>
              <a:gd name="connsiteX2" fmla="*/ 1080654 w 1459345"/>
              <a:gd name="connsiteY2" fmla="*/ 618837 h 1385455"/>
              <a:gd name="connsiteX3" fmla="*/ 1052945 w 1459345"/>
              <a:gd name="connsiteY3" fmla="*/ 600364 h 1385455"/>
              <a:gd name="connsiteX4" fmla="*/ 1006763 w 1459345"/>
              <a:gd name="connsiteY4" fmla="*/ 544946 h 1385455"/>
              <a:gd name="connsiteX5" fmla="*/ 997527 w 1459345"/>
              <a:gd name="connsiteY5" fmla="*/ 517237 h 1385455"/>
              <a:gd name="connsiteX6" fmla="*/ 932873 w 1459345"/>
              <a:gd name="connsiteY6" fmla="*/ 461819 h 1385455"/>
              <a:gd name="connsiteX7" fmla="*/ 886691 w 1459345"/>
              <a:gd name="connsiteY7" fmla="*/ 378691 h 1385455"/>
              <a:gd name="connsiteX8" fmla="*/ 868218 w 1459345"/>
              <a:gd name="connsiteY8" fmla="*/ 350982 h 1385455"/>
              <a:gd name="connsiteX9" fmla="*/ 831273 w 1459345"/>
              <a:gd name="connsiteY9" fmla="*/ 295564 h 1385455"/>
              <a:gd name="connsiteX10" fmla="*/ 785091 w 1459345"/>
              <a:gd name="connsiteY10" fmla="*/ 240146 h 1385455"/>
              <a:gd name="connsiteX11" fmla="*/ 757382 w 1459345"/>
              <a:gd name="connsiteY11" fmla="*/ 184728 h 1385455"/>
              <a:gd name="connsiteX12" fmla="*/ 720436 w 1459345"/>
              <a:gd name="connsiteY12" fmla="*/ 157019 h 1385455"/>
              <a:gd name="connsiteX13" fmla="*/ 692727 w 1459345"/>
              <a:gd name="connsiteY13" fmla="*/ 129310 h 1385455"/>
              <a:gd name="connsiteX14" fmla="*/ 637309 w 1459345"/>
              <a:gd name="connsiteY14" fmla="*/ 101600 h 1385455"/>
              <a:gd name="connsiteX15" fmla="*/ 572654 w 1459345"/>
              <a:gd name="connsiteY15" fmla="*/ 73891 h 1385455"/>
              <a:gd name="connsiteX16" fmla="*/ 544945 w 1459345"/>
              <a:gd name="connsiteY16" fmla="*/ 55419 h 1385455"/>
              <a:gd name="connsiteX17" fmla="*/ 461818 w 1459345"/>
              <a:gd name="connsiteY17" fmla="*/ 27710 h 1385455"/>
              <a:gd name="connsiteX18" fmla="*/ 434109 w 1459345"/>
              <a:gd name="connsiteY18" fmla="*/ 18473 h 1385455"/>
              <a:gd name="connsiteX19" fmla="*/ 397163 w 1459345"/>
              <a:gd name="connsiteY19" fmla="*/ 0 h 1385455"/>
              <a:gd name="connsiteX20" fmla="*/ 240145 w 1459345"/>
              <a:gd name="connsiteY20" fmla="*/ 9237 h 1385455"/>
              <a:gd name="connsiteX21" fmla="*/ 157018 w 1459345"/>
              <a:gd name="connsiteY21" fmla="*/ 73891 h 1385455"/>
              <a:gd name="connsiteX22" fmla="*/ 110836 w 1459345"/>
              <a:gd name="connsiteY22" fmla="*/ 129310 h 1385455"/>
              <a:gd name="connsiteX23" fmla="*/ 92363 w 1459345"/>
              <a:gd name="connsiteY23" fmla="*/ 184728 h 1385455"/>
              <a:gd name="connsiteX24" fmla="*/ 55418 w 1459345"/>
              <a:gd name="connsiteY24" fmla="*/ 277091 h 1385455"/>
              <a:gd name="connsiteX25" fmla="*/ 36945 w 1459345"/>
              <a:gd name="connsiteY25" fmla="*/ 350982 h 1385455"/>
              <a:gd name="connsiteX26" fmla="*/ 27709 w 1459345"/>
              <a:gd name="connsiteY26" fmla="*/ 480291 h 1385455"/>
              <a:gd name="connsiteX27" fmla="*/ 18473 w 1459345"/>
              <a:gd name="connsiteY27" fmla="*/ 517237 h 1385455"/>
              <a:gd name="connsiteX28" fmla="*/ 0 w 1459345"/>
              <a:gd name="connsiteY28" fmla="*/ 628073 h 1385455"/>
              <a:gd name="connsiteX29" fmla="*/ 9236 w 1459345"/>
              <a:gd name="connsiteY29" fmla="*/ 775855 h 1385455"/>
              <a:gd name="connsiteX30" fmla="*/ 18473 w 1459345"/>
              <a:gd name="connsiteY30" fmla="*/ 803564 h 1385455"/>
              <a:gd name="connsiteX31" fmla="*/ 36945 w 1459345"/>
              <a:gd name="connsiteY31" fmla="*/ 895928 h 1385455"/>
              <a:gd name="connsiteX32" fmla="*/ 101600 w 1459345"/>
              <a:gd name="connsiteY32" fmla="*/ 979055 h 1385455"/>
              <a:gd name="connsiteX33" fmla="*/ 129309 w 1459345"/>
              <a:gd name="connsiteY33" fmla="*/ 1034473 h 1385455"/>
              <a:gd name="connsiteX34" fmla="*/ 147782 w 1459345"/>
              <a:gd name="connsiteY34" fmla="*/ 1071419 h 1385455"/>
              <a:gd name="connsiteX35" fmla="*/ 166254 w 1459345"/>
              <a:gd name="connsiteY35" fmla="*/ 1099128 h 1385455"/>
              <a:gd name="connsiteX36" fmla="*/ 221673 w 1459345"/>
              <a:gd name="connsiteY36" fmla="*/ 1163782 h 1385455"/>
              <a:gd name="connsiteX37" fmla="*/ 295563 w 1459345"/>
              <a:gd name="connsiteY37" fmla="*/ 1219200 h 1385455"/>
              <a:gd name="connsiteX38" fmla="*/ 323273 w 1459345"/>
              <a:gd name="connsiteY38" fmla="*/ 1237673 h 1385455"/>
              <a:gd name="connsiteX39" fmla="*/ 360218 w 1459345"/>
              <a:gd name="connsiteY39" fmla="*/ 1274619 h 1385455"/>
              <a:gd name="connsiteX40" fmla="*/ 471054 w 1459345"/>
              <a:gd name="connsiteY40" fmla="*/ 1339273 h 1385455"/>
              <a:gd name="connsiteX41" fmla="*/ 498763 w 1459345"/>
              <a:gd name="connsiteY41" fmla="*/ 1348510 h 1385455"/>
              <a:gd name="connsiteX42" fmla="*/ 544945 w 1459345"/>
              <a:gd name="connsiteY42" fmla="*/ 1366982 h 1385455"/>
              <a:gd name="connsiteX43" fmla="*/ 591127 w 1459345"/>
              <a:gd name="connsiteY43" fmla="*/ 1376219 h 1385455"/>
              <a:gd name="connsiteX44" fmla="*/ 628073 w 1459345"/>
              <a:gd name="connsiteY44" fmla="*/ 1385455 h 1385455"/>
              <a:gd name="connsiteX45" fmla="*/ 785091 w 1459345"/>
              <a:gd name="connsiteY45" fmla="*/ 1366982 h 1385455"/>
              <a:gd name="connsiteX46" fmla="*/ 822036 w 1459345"/>
              <a:gd name="connsiteY46" fmla="*/ 1357746 h 1385455"/>
              <a:gd name="connsiteX47" fmla="*/ 877454 w 1459345"/>
              <a:gd name="connsiteY47" fmla="*/ 1348510 h 1385455"/>
              <a:gd name="connsiteX48" fmla="*/ 951345 w 1459345"/>
              <a:gd name="connsiteY48" fmla="*/ 1330037 h 1385455"/>
              <a:gd name="connsiteX49" fmla="*/ 979054 w 1459345"/>
              <a:gd name="connsiteY49" fmla="*/ 1320800 h 1385455"/>
              <a:gd name="connsiteX50" fmla="*/ 1052945 w 1459345"/>
              <a:gd name="connsiteY50" fmla="*/ 1302328 h 1385455"/>
              <a:gd name="connsiteX51" fmla="*/ 1080654 w 1459345"/>
              <a:gd name="connsiteY51" fmla="*/ 1283855 h 1385455"/>
              <a:gd name="connsiteX52" fmla="*/ 1108363 w 1459345"/>
              <a:gd name="connsiteY52" fmla="*/ 1274619 h 1385455"/>
              <a:gd name="connsiteX53" fmla="*/ 1136073 w 1459345"/>
              <a:gd name="connsiteY53" fmla="*/ 1246910 h 1385455"/>
              <a:gd name="connsiteX54" fmla="*/ 1357745 w 1459345"/>
              <a:gd name="connsiteY54" fmla="*/ 1237673 h 1385455"/>
              <a:gd name="connsiteX55" fmla="*/ 1385454 w 1459345"/>
              <a:gd name="connsiteY55" fmla="*/ 1209964 h 1385455"/>
              <a:gd name="connsiteX56" fmla="*/ 1403927 w 1459345"/>
              <a:gd name="connsiteY56" fmla="*/ 1182255 h 1385455"/>
              <a:gd name="connsiteX57" fmla="*/ 1431636 w 1459345"/>
              <a:gd name="connsiteY57" fmla="*/ 1117600 h 1385455"/>
              <a:gd name="connsiteX58" fmla="*/ 1440873 w 1459345"/>
              <a:gd name="connsiteY58" fmla="*/ 1071419 h 1385455"/>
              <a:gd name="connsiteX59" fmla="*/ 1459345 w 1459345"/>
              <a:gd name="connsiteY59" fmla="*/ 997528 h 1385455"/>
              <a:gd name="connsiteX60" fmla="*/ 1450109 w 1459345"/>
              <a:gd name="connsiteY60" fmla="*/ 840510 h 1385455"/>
              <a:gd name="connsiteX61" fmla="*/ 1385454 w 1459345"/>
              <a:gd name="connsiteY61" fmla="*/ 766619 h 1385455"/>
              <a:gd name="connsiteX62" fmla="*/ 1357745 w 1459345"/>
              <a:gd name="connsiteY62" fmla="*/ 757382 h 1385455"/>
              <a:gd name="connsiteX63" fmla="*/ 1320800 w 1459345"/>
              <a:gd name="connsiteY63" fmla="*/ 738910 h 1385455"/>
              <a:gd name="connsiteX64" fmla="*/ 1228436 w 1459345"/>
              <a:gd name="connsiteY64" fmla="*/ 711200 h 1385455"/>
              <a:gd name="connsiteX65" fmla="*/ 1163782 w 1459345"/>
              <a:gd name="connsiteY65" fmla="*/ 683491 h 138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59345" h="1385455">
                <a:moveTo>
                  <a:pt x="1163782" y="683491"/>
                </a:moveTo>
                <a:lnTo>
                  <a:pt x="1163782" y="683491"/>
                </a:lnTo>
                <a:cubicBezTo>
                  <a:pt x="1136073" y="661940"/>
                  <a:pt x="1108737" y="639899"/>
                  <a:pt x="1080654" y="618837"/>
                </a:cubicBezTo>
                <a:cubicBezTo>
                  <a:pt x="1071773" y="612177"/>
                  <a:pt x="1060051" y="608892"/>
                  <a:pt x="1052945" y="600364"/>
                </a:cubicBezTo>
                <a:cubicBezTo>
                  <a:pt x="994354" y="530054"/>
                  <a:pt x="1074273" y="589952"/>
                  <a:pt x="1006763" y="544946"/>
                </a:cubicBezTo>
                <a:cubicBezTo>
                  <a:pt x="1003684" y="535710"/>
                  <a:pt x="1002927" y="525338"/>
                  <a:pt x="997527" y="517237"/>
                </a:cubicBezTo>
                <a:cubicBezTo>
                  <a:pt x="984663" y="497940"/>
                  <a:pt x="949945" y="474623"/>
                  <a:pt x="932873" y="461819"/>
                </a:cubicBezTo>
                <a:cubicBezTo>
                  <a:pt x="916615" y="413049"/>
                  <a:pt x="929036" y="442209"/>
                  <a:pt x="886691" y="378691"/>
                </a:cubicBezTo>
                <a:lnTo>
                  <a:pt x="868218" y="350982"/>
                </a:lnTo>
                <a:cubicBezTo>
                  <a:pt x="851987" y="302287"/>
                  <a:pt x="869710" y="341688"/>
                  <a:pt x="831273" y="295564"/>
                </a:cubicBezTo>
                <a:cubicBezTo>
                  <a:pt x="766977" y="218409"/>
                  <a:pt x="866043" y="321098"/>
                  <a:pt x="785091" y="240146"/>
                </a:cubicBezTo>
                <a:cubicBezTo>
                  <a:pt x="777579" y="217612"/>
                  <a:pt x="775285" y="202631"/>
                  <a:pt x="757382" y="184728"/>
                </a:cubicBezTo>
                <a:cubicBezTo>
                  <a:pt x="746497" y="173843"/>
                  <a:pt x="732124" y="167037"/>
                  <a:pt x="720436" y="157019"/>
                </a:cubicBezTo>
                <a:cubicBezTo>
                  <a:pt x="710518" y="148518"/>
                  <a:pt x="702762" y="137672"/>
                  <a:pt x="692727" y="129310"/>
                </a:cubicBezTo>
                <a:cubicBezTo>
                  <a:pt x="653025" y="96224"/>
                  <a:pt x="678963" y="122427"/>
                  <a:pt x="637309" y="101600"/>
                </a:cubicBezTo>
                <a:cubicBezTo>
                  <a:pt x="573525" y="69708"/>
                  <a:pt x="649544" y="93115"/>
                  <a:pt x="572654" y="73891"/>
                </a:cubicBezTo>
                <a:cubicBezTo>
                  <a:pt x="563418" y="67734"/>
                  <a:pt x="555089" y="59927"/>
                  <a:pt x="544945" y="55419"/>
                </a:cubicBezTo>
                <a:cubicBezTo>
                  <a:pt x="544930" y="55412"/>
                  <a:pt x="475680" y="32331"/>
                  <a:pt x="461818" y="27710"/>
                </a:cubicBezTo>
                <a:cubicBezTo>
                  <a:pt x="452582" y="24631"/>
                  <a:pt x="442817" y="22827"/>
                  <a:pt x="434109" y="18473"/>
                </a:cubicBezTo>
                <a:lnTo>
                  <a:pt x="397163" y="0"/>
                </a:lnTo>
                <a:cubicBezTo>
                  <a:pt x="344824" y="3079"/>
                  <a:pt x="292315" y="4020"/>
                  <a:pt x="240145" y="9237"/>
                </a:cubicBezTo>
                <a:cubicBezTo>
                  <a:pt x="201261" y="13125"/>
                  <a:pt x="182805" y="48104"/>
                  <a:pt x="157018" y="73891"/>
                </a:cubicBezTo>
                <a:cubicBezTo>
                  <a:pt x="121459" y="109450"/>
                  <a:pt x="136554" y="90732"/>
                  <a:pt x="110836" y="129310"/>
                </a:cubicBezTo>
                <a:cubicBezTo>
                  <a:pt x="104678" y="147783"/>
                  <a:pt x="101071" y="167312"/>
                  <a:pt x="92363" y="184728"/>
                </a:cubicBezTo>
                <a:cubicBezTo>
                  <a:pt x="73254" y="222947"/>
                  <a:pt x="66831" y="231440"/>
                  <a:pt x="55418" y="277091"/>
                </a:cubicBezTo>
                <a:lnTo>
                  <a:pt x="36945" y="350982"/>
                </a:lnTo>
                <a:cubicBezTo>
                  <a:pt x="33866" y="394085"/>
                  <a:pt x="32481" y="437342"/>
                  <a:pt x="27709" y="480291"/>
                </a:cubicBezTo>
                <a:cubicBezTo>
                  <a:pt x="26307" y="492908"/>
                  <a:pt x="20560" y="504715"/>
                  <a:pt x="18473" y="517237"/>
                </a:cubicBezTo>
                <a:cubicBezTo>
                  <a:pt x="-3148" y="646965"/>
                  <a:pt x="20784" y="544934"/>
                  <a:pt x="0" y="628073"/>
                </a:cubicBezTo>
                <a:cubicBezTo>
                  <a:pt x="3079" y="677334"/>
                  <a:pt x="4069" y="726769"/>
                  <a:pt x="9236" y="775855"/>
                </a:cubicBezTo>
                <a:cubicBezTo>
                  <a:pt x="10255" y="785538"/>
                  <a:pt x="16564" y="794017"/>
                  <a:pt x="18473" y="803564"/>
                </a:cubicBezTo>
                <a:cubicBezTo>
                  <a:pt x="22201" y="822205"/>
                  <a:pt x="23904" y="872454"/>
                  <a:pt x="36945" y="895928"/>
                </a:cubicBezTo>
                <a:cubicBezTo>
                  <a:pt x="64564" y="945641"/>
                  <a:pt x="67943" y="945398"/>
                  <a:pt x="101600" y="979055"/>
                </a:cubicBezTo>
                <a:cubicBezTo>
                  <a:pt x="118534" y="1029858"/>
                  <a:pt x="100661" y="984339"/>
                  <a:pt x="129309" y="1034473"/>
                </a:cubicBezTo>
                <a:cubicBezTo>
                  <a:pt x="136140" y="1046428"/>
                  <a:pt x="140951" y="1059464"/>
                  <a:pt x="147782" y="1071419"/>
                </a:cubicBezTo>
                <a:cubicBezTo>
                  <a:pt x="153289" y="1081057"/>
                  <a:pt x="159802" y="1090095"/>
                  <a:pt x="166254" y="1099128"/>
                </a:cubicBezTo>
                <a:cubicBezTo>
                  <a:pt x="183515" y="1123294"/>
                  <a:pt x="198594" y="1144899"/>
                  <a:pt x="221673" y="1163782"/>
                </a:cubicBezTo>
                <a:cubicBezTo>
                  <a:pt x="245501" y="1183278"/>
                  <a:pt x="269946" y="1202122"/>
                  <a:pt x="295563" y="1219200"/>
                </a:cubicBezTo>
                <a:cubicBezTo>
                  <a:pt x="304800" y="1225358"/>
                  <a:pt x="314844" y="1230449"/>
                  <a:pt x="323273" y="1237673"/>
                </a:cubicBezTo>
                <a:cubicBezTo>
                  <a:pt x="336496" y="1249007"/>
                  <a:pt x="346618" y="1263739"/>
                  <a:pt x="360218" y="1274619"/>
                </a:cubicBezTo>
                <a:cubicBezTo>
                  <a:pt x="392950" y="1300805"/>
                  <a:pt x="432868" y="1322301"/>
                  <a:pt x="471054" y="1339273"/>
                </a:cubicBezTo>
                <a:cubicBezTo>
                  <a:pt x="479951" y="1343227"/>
                  <a:pt x="489647" y="1345091"/>
                  <a:pt x="498763" y="1348510"/>
                </a:cubicBezTo>
                <a:cubicBezTo>
                  <a:pt x="514287" y="1354332"/>
                  <a:pt x="529064" y="1362218"/>
                  <a:pt x="544945" y="1366982"/>
                </a:cubicBezTo>
                <a:cubicBezTo>
                  <a:pt x="559982" y="1371493"/>
                  <a:pt x="575802" y="1372813"/>
                  <a:pt x="591127" y="1376219"/>
                </a:cubicBezTo>
                <a:cubicBezTo>
                  <a:pt x="603519" y="1378973"/>
                  <a:pt x="615758" y="1382376"/>
                  <a:pt x="628073" y="1385455"/>
                </a:cubicBezTo>
                <a:cubicBezTo>
                  <a:pt x="680412" y="1379297"/>
                  <a:pt x="732920" y="1374435"/>
                  <a:pt x="785091" y="1366982"/>
                </a:cubicBezTo>
                <a:cubicBezTo>
                  <a:pt x="797657" y="1365187"/>
                  <a:pt x="809589" y="1360235"/>
                  <a:pt x="822036" y="1357746"/>
                </a:cubicBezTo>
                <a:cubicBezTo>
                  <a:pt x="840400" y="1354073"/>
                  <a:pt x="858981" y="1351589"/>
                  <a:pt x="877454" y="1348510"/>
                </a:cubicBezTo>
                <a:cubicBezTo>
                  <a:pt x="940793" y="1327395"/>
                  <a:pt x="862179" y="1352329"/>
                  <a:pt x="951345" y="1330037"/>
                </a:cubicBezTo>
                <a:cubicBezTo>
                  <a:pt x="960790" y="1327676"/>
                  <a:pt x="969609" y="1323161"/>
                  <a:pt x="979054" y="1320800"/>
                </a:cubicBezTo>
                <a:lnTo>
                  <a:pt x="1052945" y="1302328"/>
                </a:lnTo>
                <a:cubicBezTo>
                  <a:pt x="1062181" y="1296170"/>
                  <a:pt x="1070725" y="1288819"/>
                  <a:pt x="1080654" y="1283855"/>
                </a:cubicBezTo>
                <a:cubicBezTo>
                  <a:pt x="1089362" y="1279501"/>
                  <a:pt x="1100262" y="1280019"/>
                  <a:pt x="1108363" y="1274619"/>
                </a:cubicBezTo>
                <a:cubicBezTo>
                  <a:pt x="1119232" y="1267373"/>
                  <a:pt x="1123152" y="1248824"/>
                  <a:pt x="1136073" y="1246910"/>
                </a:cubicBezTo>
                <a:cubicBezTo>
                  <a:pt x="1209229" y="1236072"/>
                  <a:pt x="1283854" y="1240752"/>
                  <a:pt x="1357745" y="1237673"/>
                </a:cubicBezTo>
                <a:cubicBezTo>
                  <a:pt x="1366981" y="1228437"/>
                  <a:pt x="1377092" y="1219999"/>
                  <a:pt x="1385454" y="1209964"/>
                </a:cubicBezTo>
                <a:cubicBezTo>
                  <a:pt x="1392561" y="1201436"/>
                  <a:pt x="1398419" y="1191893"/>
                  <a:pt x="1403927" y="1182255"/>
                </a:cubicBezTo>
                <a:cubicBezTo>
                  <a:pt x="1415679" y="1161690"/>
                  <a:pt x="1425878" y="1140632"/>
                  <a:pt x="1431636" y="1117600"/>
                </a:cubicBezTo>
                <a:cubicBezTo>
                  <a:pt x="1435444" y="1102370"/>
                  <a:pt x="1437343" y="1086716"/>
                  <a:pt x="1440873" y="1071419"/>
                </a:cubicBezTo>
                <a:cubicBezTo>
                  <a:pt x="1446582" y="1046681"/>
                  <a:pt x="1459345" y="997528"/>
                  <a:pt x="1459345" y="997528"/>
                </a:cubicBezTo>
                <a:cubicBezTo>
                  <a:pt x="1456266" y="945189"/>
                  <a:pt x="1461247" y="891743"/>
                  <a:pt x="1450109" y="840510"/>
                </a:cubicBezTo>
                <a:cubicBezTo>
                  <a:pt x="1443350" y="809419"/>
                  <a:pt x="1413464" y="780624"/>
                  <a:pt x="1385454" y="766619"/>
                </a:cubicBezTo>
                <a:cubicBezTo>
                  <a:pt x="1376746" y="762265"/>
                  <a:pt x="1366694" y="761217"/>
                  <a:pt x="1357745" y="757382"/>
                </a:cubicBezTo>
                <a:cubicBezTo>
                  <a:pt x="1345090" y="751958"/>
                  <a:pt x="1333584" y="744023"/>
                  <a:pt x="1320800" y="738910"/>
                </a:cubicBezTo>
                <a:cubicBezTo>
                  <a:pt x="1283321" y="723919"/>
                  <a:pt x="1264726" y="720273"/>
                  <a:pt x="1228436" y="711200"/>
                </a:cubicBezTo>
                <a:lnTo>
                  <a:pt x="1163782" y="68349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65"/>
          <p:cNvSpPr/>
          <p:nvPr/>
        </p:nvSpPr>
        <p:spPr>
          <a:xfrm>
            <a:off x="5867400" y="4800600"/>
            <a:ext cx="1459345" cy="1385455"/>
          </a:xfrm>
          <a:custGeom>
            <a:avLst/>
            <a:gdLst>
              <a:gd name="connsiteX0" fmla="*/ 1163782 w 1459345"/>
              <a:gd name="connsiteY0" fmla="*/ 683491 h 1385455"/>
              <a:gd name="connsiteX1" fmla="*/ 1163782 w 1459345"/>
              <a:gd name="connsiteY1" fmla="*/ 683491 h 1385455"/>
              <a:gd name="connsiteX2" fmla="*/ 1080654 w 1459345"/>
              <a:gd name="connsiteY2" fmla="*/ 618837 h 1385455"/>
              <a:gd name="connsiteX3" fmla="*/ 1052945 w 1459345"/>
              <a:gd name="connsiteY3" fmla="*/ 600364 h 1385455"/>
              <a:gd name="connsiteX4" fmla="*/ 1006763 w 1459345"/>
              <a:gd name="connsiteY4" fmla="*/ 544946 h 1385455"/>
              <a:gd name="connsiteX5" fmla="*/ 997527 w 1459345"/>
              <a:gd name="connsiteY5" fmla="*/ 517237 h 1385455"/>
              <a:gd name="connsiteX6" fmla="*/ 932873 w 1459345"/>
              <a:gd name="connsiteY6" fmla="*/ 461819 h 1385455"/>
              <a:gd name="connsiteX7" fmla="*/ 886691 w 1459345"/>
              <a:gd name="connsiteY7" fmla="*/ 378691 h 1385455"/>
              <a:gd name="connsiteX8" fmla="*/ 868218 w 1459345"/>
              <a:gd name="connsiteY8" fmla="*/ 350982 h 1385455"/>
              <a:gd name="connsiteX9" fmla="*/ 831273 w 1459345"/>
              <a:gd name="connsiteY9" fmla="*/ 295564 h 1385455"/>
              <a:gd name="connsiteX10" fmla="*/ 785091 w 1459345"/>
              <a:gd name="connsiteY10" fmla="*/ 240146 h 1385455"/>
              <a:gd name="connsiteX11" fmla="*/ 757382 w 1459345"/>
              <a:gd name="connsiteY11" fmla="*/ 184728 h 1385455"/>
              <a:gd name="connsiteX12" fmla="*/ 720436 w 1459345"/>
              <a:gd name="connsiteY12" fmla="*/ 157019 h 1385455"/>
              <a:gd name="connsiteX13" fmla="*/ 692727 w 1459345"/>
              <a:gd name="connsiteY13" fmla="*/ 129310 h 1385455"/>
              <a:gd name="connsiteX14" fmla="*/ 637309 w 1459345"/>
              <a:gd name="connsiteY14" fmla="*/ 101600 h 1385455"/>
              <a:gd name="connsiteX15" fmla="*/ 572654 w 1459345"/>
              <a:gd name="connsiteY15" fmla="*/ 73891 h 1385455"/>
              <a:gd name="connsiteX16" fmla="*/ 544945 w 1459345"/>
              <a:gd name="connsiteY16" fmla="*/ 55419 h 1385455"/>
              <a:gd name="connsiteX17" fmla="*/ 461818 w 1459345"/>
              <a:gd name="connsiteY17" fmla="*/ 27710 h 1385455"/>
              <a:gd name="connsiteX18" fmla="*/ 434109 w 1459345"/>
              <a:gd name="connsiteY18" fmla="*/ 18473 h 1385455"/>
              <a:gd name="connsiteX19" fmla="*/ 397163 w 1459345"/>
              <a:gd name="connsiteY19" fmla="*/ 0 h 1385455"/>
              <a:gd name="connsiteX20" fmla="*/ 240145 w 1459345"/>
              <a:gd name="connsiteY20" fmla="*/ 9237 h 1385455"/>
              <a:gd name="connsiteX21" fmla="*/ 157018 w 1459345"/>
              <a:gd name="connsiteY21" fmla="*/ 73891 h 1385455"/>
              <a:gd name="connsiteX22" fmla="*/ 110836 w 1459345"/>
              <a:gd name="connsiteY22" fmla="*/ 129310 h 1385455"/>
              <a:gd name="connsiteX23" fmla="*/ 92363 w 1459345"/>
              <a:gd name="connsiteY23" fmla="*/ 184728 h 1385455"/>
              <a:gd name="connsiteX24" fmla="*/ 55418 w 1459345"/>
              <a:gd name="connsiteY24" fmla="*/ 277091 h 1385455"/>
              <a:gd name="connsiteX25" fmla="*/ 36945 w 1459345"/>
              <a:gd name="connsiteY25" fmla="*/ 350982 h 1385455"/>
              <a:gd name="connsiteX26" fmla="*/ 27709 w 1459345"/>
              <a:gd name="connsiteY26" fmla="*/ 480291 h 1385455"/>
              <a:gd name="connsiteX27" fmla="*/ 18473 w 1459345"/>
              <a:gd name="connsiteY27" fmla="*/ 517237 h 1385455"/>
              <a:gd name="connsiteX28" fmla="*/ 0 w 1459345"/>
              <a:gd name="connsiteY28" fmla="*/ 628073 h 1385455"/>
              <a:gd name="connsiteX29" fmla="*/ 9236 w 1459345"/>
              <a:gd name="connsiteY29" fmla="*/ 775855 h 1385455"/>
              <a:gd name="connsiteX30" fmla="*/ 18473 w 1459345"/>
              <a:gd name="connsiteY30" fmla="*/ 803564 h 1385455"/>
              <a:gd name="connsiteX31" fmla="*/ 36945 w 1459345"/>
              <a:gd name="connsiteY31" fmla="*/ 895928 h 1385455"/>
              <a:gd name="connsiteX32" fmla="*/ 101600 w 1459345"/>
              <a:gd name="connsiteY32" fmla="*/ 979055 h 1385455"/>
              <a:gd name="connsiteX33" fmla="*/ 129309 w 1459345"/>
              <a:gd name="connsiteY33" fmla="*/ 1034473 h 1385455"/>
              <a:gd name="connsiteX34" fmla="*/ 147782 w 1459345"/>
              <a:gd name="connsiteY34" fmla="*/ 1071419 h 1385455"/>
              <a:gd name="connsiteX35" fmla="*/ 166254 w 1459345"/>
              <a:gd name="connsiteY35" fmla="*/ 1099128 h 1385455"/>
              <a:gd name="connsiteX36" fmla="*/ 221673 w 1459345"/>
              <a:gd name="connsiteY36" fmla="*/ 1163782 h 1385455"/>
              <a:gd name="connsiteX37" fmla="*/ 295563 w 1459345"/>
              <a:gd name="connsiteY37" fmla="*/ 1219200 h 1385455"/>
              <a:gd name="connsiteX38" fmla="*/ 323273 w 1459345"/>
              <a:gd name="connsiteY38" fmla="*/ 1237673 h 1385455"/>
              <a:gd name="connsiteX39" fmla="*/ 360218 w 1459345"/>
              <a:gd name="connsiteY39" fmla="*/ 1274619 h 1385455"/>
              <a:gd name="connsiteX40" fmla="*/ 471054 w 1459345"/>
              <a:gd name="connsiteY40" fmla="*/ 1339273 h 1385455"/>
              <a:gd name="connsiteX41" fmla="*/ 498763 w 1459345"/>
              <a:gd name="connsiteY41" fmla="*/ 1348510 h 1385455"/>
              <a:gd name="connsiteX42" fmla="*/ 544945 w 1459345"/>
              <a:gd name="connsiteY42" fmla="*/ 1366982 h 1385455"/>
              <a:gd name="connsiteX43" fmla="*/ 591127 w 1459345"/>
              <a:gd name="connsiteY43" fmla="*/ 1376219 h 1385455"/>
              <a:gd name="connsiteX44" fmla="*/ 628073 w 1459345"/>
              <a:gd name="connsiteY44" fmla="*/ 1385455 h 1385455"/>
              <a:gd name="connsiteX45" fmla="*/ 785091 w 1459345"/>
              <a:gd name="connsiteY45" fmla="*/ 1366982 h 1385455"/>
              <a:gd name="connsiteX46" fmla="*/ 822036 w 1459345"/>
              <a:gd name="connsiteY46" fmla="*/ 1357746 h 1385455"/>
              <a:gd name="connsiteX47" fmla="*/ 877454 w 1459345"/>
              <a:gd name="connsiteY47" fmla="*/ 1348510 h 1385455"/>
              <a:gd name="connsiteX48" fmla="*/ 951345 w 1459345"/>
              <a:gd name="connsiteY48" fmla="*/ 1330037 h 1385455"/>
              <a:gd name="connsiteX49" fmla="*/ 979054 w 1459345"/>
              <a:gd name="connsiteY49" fmla="*/ 1320800 h 1385455"/>
              <a:gd name="connsiteX50" fmla="*/ 1052945 w 1459345"/>
              <a:gd name="connsiteY50" fmla="*/ 1302328 h 1385455"/>
              <a:gd name="connsiteX51" fmla="*/ 1080654 w 1459345"/>
              <a:gd name="connsiteY51" fmla="*/ 1283855 h 1385455"/>
              <a:gd name="connsiteX52" fmla="*/ 1108363 w 1459345"/>
              <a:gd name="connsiteY52" fmla="*/ 1274619 h 1385455"/>
              <a:gd name="connsiteX53" fmla="*/ 1136073 w 1459345"/>
              <a:gd name="connsiteY53" fmla="*/ 1246910 h 1385455"/>
              <a:gd name="connsiteX54" fmla="*/ 1357745 w 1459345"/>
              <a:gd name="connsiteY54" fmla="*/ 1237673 h 1385455"/>
              <a:gd name="connsiteX55" fmla="*/ 1385454 w 1459345"/>
              <a:gd name="connsiteY55" fmla="*/ 1209964 h 1385455"/>
              <a:gd name="connsiteX56" fmla="*/ 1403927 w 1459345"/>
              <a:gd name="connsiteY56" fmla="*/ 1182255 h 1385455"/>
              <a:gd name="connsiteX57" fmla="*/ 1431636 w 1459345"/>
              <a:gd name="connsiteY57" fmla="*/ 1117600 h 1385455"/>
              <a:gd name="connsiteX58" fmla="*/ 1440873 w 1459345"/>
              <a:gd name="connsiteY58" fmla="*/ 1071419 h 1385455"/>
              <a:gd name="connsiteX59" fmla="*/ 1459345 w 1459345"/>
              <a:gd name="connsiteY59" fmla="*/ 997528 h 1385455"/>
              <a:gd name="connsiteX60" fmla="*/ 1450109 w 1459345"/>
              <a:gd name="connsiteY60" fmla="*/ 840510 h 1385455"/>
              <a:gd name="connsiteX61" fmla="*/ 1385454 w 1459345"/>
              <a:gd name="connsiteY61" fmla="*/ 766619 h 1385455"/>
              <a:gd name="connsiteX62" fmla="*/ 1357745 w 1459345"/>
              <a:gd name="connsiteY62" fmla="*/ 757382 h 1385455"/>
              <a:gd name="connsiteX63" fmla="*/ 1320800 w 1459345"/>
              <a:gd name="connsiteY63" fmla="*/ 738910 h 1385455"/>
              <a:gd name="connsiteX64" fmla="*/ 1228436 w 1459345"/>
              <a:gd name="connsiteY64" fmla="*/ 711200 h 1385455"/>
              <a:gd name="connsiteX65" fmla="*/ 1163782 w 1459345"/>
              <a:gd name="connsiteY65" fmla="*/ 683491 h 138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59345" h="1385455">
                <a:moveTo>
                  <a:pt x="1163782" y="683491"/>
                </a:moveTo>
                <a:lnTo>
                  <a:pt x="1163782" y="683491"/>
                </a:lnTo>
                <a:cubicBezTo>
                  <a:pt x="1136073" y="661940"/>
                  <a:pt x="1108737" y="639899"/>
                  <a:pt x="1080654" y="618837"/>
                </a:cubicBezTo>
                <a:cubicBezTo>
                  <a:pt x="1071773" y="612177"/>
                  <a:pt x="1060051" y="608892"/>
                  <a:pt x="1052945" y="600364"/>
                </a:cubicBezTo>
                <a:cubicBezTo>
                  <a:pt x="994354" y="530054"/>
                  <a:pt x="1074273" y="589952"/>
                  <a:pt x="1006763" y="544946"/>
                </a:cubicBezTo>
                <a:cubicBezTo>
                  <a:pt x="1003684" y="535710"/>
                  <a:pt x="1002927" y="525338"/>
                  <a:pt x="997527" y="517237"/>
                </a:cubicBezTo>
                <a:cubicBezTo>
                  <a:pt x="984663" y="497940"/>
                  <a:pt x="949945" y="474623"/>
                  <a:pt x="932873" y="461819"/>
                </a:cubicBezTo>
                <a:cubicBezTo>
                  <a:pt x="916615" y="413049"/>
                  <a:pt x="929036" y="442209"/>
                  <a:pt x="886691" y="378691"/>
                </a:cubicBezTo>
                <a:lnTo>
                  <a:pt x="868218" y="350982"/>
                </a:lnTo>
                <a:cubicBezTo>
                  <a:pt x="851987" y="302287"/>
                  <a:pt x="869710" y="341688"/>
                  <a:pt x="831273" y="295564"/>
                </a:cubicBezTo>
                <a:cubicBezTo>
                  <a:pt x="766977" y="218409"/>
                  <a:pt x="866043" y="321098"/>
                  <a:pt x="785091" y="240146"/>
                </a:cubicBezTo>
                <a:cubicBezTo>
                  <a:pt x="777579" y="217612"/>
                  <a:pt x="775285" y="202631"/>
                  <a:pt x="757382" y="184728"/>
                </a:cubicBezTo>
                <a:cubicBezTo>
                  <a:pt x="746497" y="173843"/>
                  <a:pt x="732124" y="167037"/>
                  <a:pt x="720436" y="157019"/>
                </a:cubicBezTo>
                <a:cubicBezTo>
                  <a:pt x="710518" y="148518"/>
                  <a:pt x="702762" y="137672"/>
                  <a:pt x="692727" y="129310"/>
                </a:cubicBezTo>
                <a:cubicBezTo>
                  <a:pt x="653025" y="96224"/>
                  <a:pt x="678963" y="122427"/>
                  <a:pt x="637309" y="101600"/>
                </a:cubicBezTo>
                <a:cubicBezTo>
                  <a:pt x="573525" y="69708"/>
                  <a:pt x="649544" y="93115"/>
                  <a:pt x="572654" y="73891"/>
                </a:cubicBezTo>
                <a:cubicBezTo>
                  <a:pt x="563418" y="67734"/>
                  <a:pt x="555089" y="59927"/>
                  <a:pt x="544945" y="55419"/>
                </a:cubicBezTo>
                <a:cubicBezTo>
                  <a:pt x="544930" y="55412"/>
                  <a:pt x="475680" y="32331"/>
                  <a:pt x="461818" y="27710"/>
                </a:cubicBezTo>
                <a:cubicBezTo>
                  <a:pt x="452582" y="24631"/>
                  <a:pt x="442817" y="22827"/>
                  <a:pt x="434109" y="18473"/>
                </a:cubicBezTo>
                <a:lnTo>
                  <a:pt x="397163" y="0"/>
                </a:lnTo>
                <a:cubicBezTo>
                  <a:pt x="344824" y="3079"/>
                  <a:pt x="292315" y="4020"/>
                  <a:pt x="240145" y="9237"/>
                </a:cubicBezTo>
                <a:cubicBezTo>
                  <a:pt x="201261" y="13125"/>
                  <a:pt x="182805" y="48104"/>
                  <a:pt x="157018" y="73891"/>
                </a:cubicBezTo>
                <a:cubicBezTo>
                  <a:pt x="121459" y="109450"/>
                  <a:pt x="136554" y="90732"/>
                  <a:pt x="110836" y="129310"/>
                </a:cubicBezTo>
                <a:cubicBezTo>
                  <a:pt x="104678" y="147783"/>
                  <a:pt x="101071" y="167312"/>
                  <a:pt x="92363" y="184728"/>
                </a:cubicBezTo>
                <a:cubicBezTo>
                  <a:pt x="73254" y="222947"/>
                  <a:pt x="66831" y="231440"/>
                  <a:pt x="55418" y="277091"/>
                </a:cubicBezTo>
                <a:lnTo>
                  <a:pt x="36945" y="350982"/>
                </a:lnTo>
                <a:cubicBezTo>
                  <a:pt x="33866" y="394085"/>
                  <a:pt x="32481" y="437342"/>
                  <a:pt x="27709" y="480291"/>
                </a:cubicBezTo>
                <a:cubicBezTo>
                  <a:pt x="26307" y="492908"/>
                  <a:pt x="20560" y="504715"/>
                  <a:pt x="18473" y="517237"/>
                </a:cubicBezTo>
                <a:cubicBezTo>
                  <a:pt x="-3148" y="646965"/>
                  <a:pt x="20784" y="544934"/>
                  <a:pt x="0" y="628073"/>
                </a:cubicBezTo>
                <a:cubicBezTo>
                  <a:pt x="3079" y="677334"/>
                  <a:pt x="4069" y="726769"/>
                  <a:pt x="9236" y="775855"/>
                </a:cubicBezTo>
                <a:cubicBezTo>
                  <a:pt x="10255" y="785538"/>
                  <a:pt x="16564" y="794017"/>
                  <a:pt x="18473" y="803564"/>
                </a:cubicBezTo>
                <a:cubicBezTo>
                  <a:pt x="22201" y="822205"/>
                  <a:pt x="23904" y="872454"/>
                  <a:pt x="36945" y="895928"/>
                </a:cubicBezTo>
                <a:cubicBezTo>
                  <a:pt x="64564" y="945641"/>
                  <a:pt x="67943" y="945398"/>
                  <a:pt x="101600" y="979055"/>
                </a:cubicBezTo>
                <a:cubicBezTo>
                  <a:pt x="118534" y="1029858"/>
                  <a:pt x="100661" y="984339"/>
                  <a:pt x="129309" y="1034473"/>
                </a:cubicBezTo>
                <a:cubicBezTo>
                  <a:pt x="136140" y="1046428"/>
                  <a:pt x="140951" y="1059464"/>
                  <a:pt x="147782" y="1071419"/>
                </a:cubicBezTo>
                <a:cubicBezTo>
                  <a:pt x="153289" y="1081057"/>
                  <a:pt x="159802" y="1090095"/>
                  <a:pt x="166254" y="1099128"/>
                </a:cubicBezTo>
                <a:cubicBezTo>
                  <a:pt x="183515" y="1123294"/>
                  <a:pt x="198594" y="1144899"/>
                  <a:pt x="221673" y="1163782"/>
                </a:cubicBezTo>
                <a:cubicBezTo>
                  <a:pt x="245501" y="1183278"/>
                  <a:pt x="269946" y="1202122"/>
                  <a:pt x="295563" y="1219200"/>
                </a:cubicBezTo>
                <a:cubicBezTo>
                  <a:pt x="304800" y="1225358"/>
                  <a:pt x="314844" y="1230449"/>
                  <a:pt x="323273" y="1237673"/>
                </a:cubicBezTo>
                <a:cubicBezTo>
                  <a:pt x="336496" y="1249007"/>
                  <a:pt x="346618" y="1263739"/>
                  <a:pt x="360218" y="1274619"/>
                </a:cubicBezTo>
                <a:cubicBezTo>
                  <a:pt x="392950" y="1300805"/>
                  <a:pt x="432868" y="1322301"/>
                  <a:pt x="471054" y="1339273"/>
                </a:cubicBezTo>
                <a:cubicBezTo>
                  <a:pt x="479951" y="1343227"/>
                  <a:pt x="489647" y="1345091"/>
                  <a:pt x="498763" y="1348510"/>
                </a:cubicBezTo>
                <a:cubicBezTo>
                  <a:pt x="514287" y="1354332"/>
                  <a:pt x="529064" y="1362218"/>
                  <a:pt x="544945" y="1366982"/>
                </a:cubicBezTo>
                <a:cubicBezTo>
                  <a:pt x="559982" y="1371493"/>
                  <a:pt x="575802" y="1372813"/>
                  <a:pt x="591127" y="1376219"/>
                </a:cubicBezTo>
                <a:cubicBezTo>
                  <a:pt x="603519" y="1378973"/>
                  <a:pt x="615758" y="1382376"/>
                  <a:pt x="628073" y="1385455"/>
                </a:cubicBezTo>
                <a:cubicBezTo>
                  <a:pt x="680412" y="1379297"/>
                  <a:pt x="732920" y="1374435"/>
                  <a:pt x="785091" y="1366982"/>
                </a:cubicBezTo>
                <a:cubicBezTo>
                  <a:pt x="797657" y="1365187"/>
                  <a:pt x="809589" y="1360235"/>
                  <a:pt x="822036" y="1357746"/>
                </a:cubicBezTo>
                <a:cubicBezTo>
                  <a:pt x="840400" y="1354073"/>
                  <a:pt x="858981" y="1351589"/>
                  <a:pt x="877454" y="1348510"/>
                </a:cubicBezTo>
                <a:cubicBezTo>
                  <a:pt x="940793" y="1327395"/>
                  <a:pt x="862179" y="1352329"/>
                  <a:pt x="951345" y="1330037"/>
                </a:cubicBezTo>
                <a:cubicBezTo>
                  <a:pt x="960790" y="1327676"/>
                  <a:pt x="969609" y="1323161"/>
                  <a:pt x="979054" y="1320800"/>
                </a:cubicBezTo>
                <a:lnTo>
                  <a:pt x="1052945" y="1302328"/>
                </a:lnTo>
                <a:cubicBezTo>
                  <a:pt x="1062181" y="1296170"/>
                  <a:pt x="1070725" y="1288819"/>
                  <a:pt x="1080654" y="1283855"/>
                </a:cubicBezTo>
                <a:cubicBezTo>
                  <a:pt x="1089362" y="1279501"/>
                  <a:pt x="1100262" y="1280019"/>
                  <a:pt x="1108363" y="1274619"/>
                </a:cubicBezTo>
                <a:cubicBezTo>
                  <a:pt x="1119232" y="1267373"/>
                  <a:pt x="1123152" y="1248824"/>
                  <a:pt x="1136073" y="1246910"/>
                </a:cubicBezTo>
                <a:cubicBezTo>
                  <a:pt x="1209229" y="1236072"/>
                  <a:pt x="1283854" y="1240752"/>
                  <a:pt x="1357745" y="1237673"/>
                </a:cubicBezTo>
                <a:cubicBezTo>
                  <a:pt x="1366981" y="1228437"/>
                  <a:pt x="1377092" y="1219999"/>
                  <a:pt x="1385454" y="1209964"/>
                </a:cubicBezTo>
                <a:cubicBezTo>
                  <a:pt x="1392561" y="1201436"/>
                  <a:pt x="1398419" y="1191893"/>
                  <a:pt x="1403927" y="1182255"/>
                </a:cubicBezTo>
                <a:cubicBezTo>
                  <a:pt x="1415679" y="1161690"/>
                  <a:pt x="1425878" y="1140632"/>
                  <a:pt x="1431636" y="1117600"/>
                </a:cubicBezTo>
                <a:cubicBezTo>
                  <a:pt x="1435444" y="1102370"/>
                  <a:pt x="1437343" y="1086716"/>
                  <a:pt x="1440873" y="1071419"/>
                </a:cubicBezTo>
                <a:cubicBezTo>
                  <a:pt x="1446582" y="1046681"/>
                  <a:pt x="1459345" y="997528"/>
                  <a:pt x="1459345" y="997528"/>
                </a:cubicBezTo>
                <a:cubicBezTo>
                  <a:pt x="1456266" y="945189"/>
                  <a:pt x="1461247" y="891743"/>
                  <a:pt x="1450109" y="840510"/>
                </a:cubicBezTo>
                <a:cubicBezTo>
                  <a:pt x="1443350" y="809419"/>
                  <a:pt x="1413464" y="780624"/>
                  <a:pt x="1385454" y="766619"/>
                </a:cubicBezTo>
                <a:cubicBezTo>
                  <a:pt x="1376746" y="762265"/>
                  <a:pt x="1366694" y="761217"/>
                  <a:pt x="1357745" y="757382"/>
                </a:cubicBezTo>
                <a:cubicBezTo>
                  <a:pt x="1345090" y="751958"/>
                  <a:pt x="1333584" y="744023"/>
                  <a:pt x="1320800" y="738910"/>
                </a:cubicBezTo>
                <a:cubicBezTo>
                  <a:pt x="1283321" y="723919"/>
                  <a:pt x="1264726" y="720273"/>
                  <a:pt x="1228436" y="711200"/>
                </a:cubicBezTo>
                <a:lnTo>
                  <a:pt x="1163782" y="68349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66"/>
          <p:cNvSpPr/>
          <p:nvPr/>
        </p:nvSpPr>
        <p:spPr>
          <a:xfrm>
            <a:off x="2335234" y="4095164"/>
            <a:ext cx="1385551" cy="877471"/>
          </a:xfrm>
          <a:custGeom>
            <a:avLst/>
            <a:gdLst>
              <a:gd name="connsiteX0" fmla="*/ 1191587 w 1385551"/>
              <a:gd name="connsiteY0" fmla="*/ 775871 h 877471"/>
              <a:gd name="connsiteX1" fmla="*/ 1191587 w 1385551"/>
              <a:gd name="connsiteY1" fmla="*/ 775871 h 877471"/>
              <a:gd name="connsiteX2" fmla="*/ 1080751 w 1385551"/>
              <a:gd name="connsiteY2" fmla="*/ 812816 h 877471"/>
              <a:gd name="connsiteX3" fmla="*/ 1006860 w 1385551"/>
              <a:gd name="connsiteY3" fmla="*/ 840525 h 877471"/>
              <a:gd name="connsiteX4" fmla="*/ 960678 w 1385551"/>
              <a:gd name="connsiteY4" fmla="*/ 858998 h 877471"/>
              <a:gd name="connsiteX5" fmla="*/ 923732 w 1385551"/>
              <a:gd name="connsiteY5" fmla="*/ 868234 h 877471"/>
              <a:gd name="connsiteX6" fmla="*/ 896023 w 1385551"/>
              <a:gd name="connsiteY6" fmla="*/ 877471 h 877471"/>
              <a:gd name="connsiteX7" fmla="*/ 785187 w 1385551"/>
              <a:gd name="connsiteY7" fmla="*/ 794343 h 877471"/>
              <a:gd name="connsiteX8" fmla="*/ 702060 w 1385551"/>
              <a:gd name="connsiteY8" fmla="*/ 748162 h 877471"/>
              <a:gd name="connsiteX9" fmla="*/ 628169 w 1385551"/>
              <a:gd name="connsiteY9" fmla="*/ 701980 h 877471"/>
              <a:gd name="connsiteX10" fmla="*/ 600460 w 1385551"/>
              <a:gd name="connsiteY10" fmla="*/ 692743 h 877471"/>
              <a:gd name="connsiteX11" fmla="*/ 517332 w 1385551"/>
              <a:gd name="connsiteY11" fmla="*/ 655798 h 877471"/>
              <a:gd name="connsiteX12" fmla="*/ 323369 w 1385551"/>
              <a:gd name="connsiteY12" fmla="*/ 665034 h 877471"/>
              <a:gd name="connsiteX13" fmla="*/ 221769 w 1385551"/>
              <a:gd name="connsiteY13" fmla="*/ 674271 h 877471"/>
              <a:gd name="connsiteX14" fmla="*/ 120169 w 1385551"/>
              <a:gd name="connsiteY14" fmla="*/ 665034 h 877471"/>
              <a:gd name="connsiteX15" fmla="*/ 55514 w 1385551"/>
              <a:gd name="connsiteY15" fmla="*/ 646562 h 877471"/>
              <a:gd name="connsiteX16" fmla="*/ 9332 w 1385551"/>
              <a:gd name="connsiteY16" fmla="*/ 591143 h 877471"/>
              <a:gd name="connsiteX17" fmla="*/ 96 w 1385551"/>
              <a:gd name="connsiteY17" fmla="*/ 544962 h 877471"/>
              <a:gd name="connsiteX18" fmla="*/ 9332 w 1385551"/>
              <a:gd name="connsiteY18" fmla="*/ 397180 h 877471"/>
              <a:gd name="connsiteX19" fmla="*/ 46278 w 1385551"/>
              <a:gd name="connsiteY19" fmla="*/ 341762 h 877471"/>
              <a:gd name="connsiteX20" fmla="*/ 64751 w 1385551"/>
              <a:gd name="connsiteY20" fmla="*/ 314052 h 877471"/>
              <a:gd name="connsiteX21" fmla="*/ 101696 w 1385551"/>
              <a:gd name="connsiteY21" fmla="*/ 286343 h 877471"/>
              <a:gd name="connsiteX22" fmla="*/ 129405 w 1385551"/>
              <a:gd name="connsiteY22" fmla="*/ 267871 h 877471"/>
              <a:gd name="connsiteX23" fmla="*/ 184823 w 1385551"/>
              <a:gd name="connsiteY23" fmla="*/ 212452 h 877471"/>
              <a:gd name="connsiteX24" fmla="*/ 212532 w 1385551"/>
              <a:gd name="connsiteY24" fmla="*/ 184743 h 877471"/>
              <a:gd name="connsiteX25" fmla="*/ 231005 w 1385551"/>
              <a:gd name="connsiteY25" fmla="*/ 147798 h 877471"/>
              <a:gd name="connsiteX26" fmla="*/ 286423 w 1385551"/>
              <a:gd name="connsiteY26" fmla="*/ 110852 h 877471"/>
              <a:gd name="connsiteX27" fmla="*/ 314132 w 1385551"/>
              <a:gd name="connsiteY27" fmla="*/ 83143 h 877471"/>
              <a:gd name="connsiteX28" fmla="*/ 341841 w 1385551"/>
              <a:gd name="connsiteY28" fmla="*/ 73907 h 877471"/>
              <a:gd name="connsiteX29" fmla="*/ 369551 w 1385551"/>
              <a:gd name="connsiteY29" fmla="*/ 46198 h 877471"/>
              <a:gd name="connsiteX30" fmla="*/ 406496 w 1385551"/>
              <a:gd name="connsiteY30" fmla="*/ 36962 h 877471"/>
              <a:gd name="connsiteX31" fmla="*/ 600460 w 1385551"/>
              <a:gd name="connsiteY31" fmla="*/ 18489 h 877471"/>
              <a:gd name="connsiteX32" fmla="*/ 665114 w 1385551"/>
              <a:gd name="connsiteY32" fmla="*/ 9252 h 877471"/>
              <a:gd name="connsiteX33" fmla="*/ 692823 w 1385551"/>
              <a:gd name="connsiteY33" fmla="*/ 16 h 877471"/>
              <a:gd name="connsiteX34" fmla="*/ 877551 w 1385551"/>
              <a:gd name="connsiteY34" fmla="*/ 18489 h 877471"/>
              <a:gd name="connsiteX35" fmla="*/ 914496 w 1385551"/>
              <a:gd name="connsiteY35" fmla="*/ 27725 h 877471"/>
              <a:gd name="connsiteX36" fmla="*/ 960678 w 1385551"/>
              <a:gd name="connsiteY36" fmla="*/ 46198 h 877471"/>
              <a:gd name="connsiteX37" fmla="*/ 1006860 w 1385551"/>
              <a:gd name="connsiteY37" fmla="*/ 55434 h 877471"/>
              <a:gd name="connsiteX38" fmla="*/ 1071514 w 1385551"/>
              <a:gd name="connsiteY38" fmla="*/ 83143 h 877471"/>
              <a:gd name="connsiteX39" fmla="*/ 1089987 w 1385551"/>
              <a:gd name="connsiteY39" fmla="*/ 110852 h 877471"/>
              <a:gd name="connsiteX40" fmla="*/ 1099223 w 1385551"/>
              <a:gd name="connsiteY40" fmla="*/ 323289 h 877471"/>
              <a:gd name="connsiteX41" fmla="*/ 1117696 w 1385551"/>
              <a:gd name="connsiteY41" fmla="*/ 350998 h 877471"/>
              <a:gd name="connsiteX42" fmla="*/ 1145405 w 1385551"/>
              <a:gd name="connsiteY42" fmla="*/ 360234 h 877471"/>
              <a:gd name="connsiteX43" fmla="*/ 1163878 w 1385551"/>
              <a:gd name="connsiteY43" fmla="*/ 387943 h 877471"/>
              <a:gd name="connsiteX44" fmla="*/ 1200823 w 1385551"/>
              <a:gd name="connsiteY44" fmla="*/ 397180 h 877471"/>
              <a:gd name="connsiteX45" fmla="*/ 1228532 w 1385551"/>
              <a:gd name="connsiteY45" fmla="*/ 406416 h 877471"/>
              <a:gd name="connsiteX46" fmla="*/ 1256241 w 1385551"/>
              <a:gd name="connsiteY46" fmla="*/ 424889 h 877471"/>
              <a:gd name="connsiteX47" fmla="*/ 1302423 w 1385551"/>
              <a:gd name="connsiteY47" fmla="*/ 452598 h 877471"/>
              <a:gd name="connsiteX48" fmla="*/ 1357841 w 1385551"/>
              <a:gd name="connsiteY48" fmla="*/ 508016 h 877471"/>
              <a:gd name="connsiteX49" fmla="*/ 1376314 w 1385551"/>
              <a:gd name="connsiteY49" fmla="*/ 563434 h 877471"/>
              <a:gd name="connsiteX50" fmla="*/ 1385551 w 1385551"/>
              <a:gd name="connsiteY50" fmla="*/ 591143 h 877471"/>
              <a:gd name="connsiteX51" fmla="*/ 1376314 w 1385551"/>
              <a:gd name="connsiteY51" fmla="*/ 646562 h 877471"/>
              <a:gd name="connsiteX52" fmla="*/ 1302423 w 1385551"/>
              <a:gd name="connsiteY52" fmla="*/ 720452 h 877471"/>
              <a:gd name="connsiteX53" fmla="*/ 1237769 w 1385551"/>
              <a:gd name="connsiteY53" fmla="*/ 775871 h 877471"/>
              <a:gd name="connsiteX54" fmla="*/ 1210060 w 1385551"/>
              <a:gd name="connsiteY54" fmla="*/ 785107 h 877471"/>
              <a:gd name="connsiteX55" fmla="*/ 1191587 w 1385551"/>
              <a:gd name="connsiteY55" fmla="*/ 775871 h 8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5551" h="877471">
                <a:moveTo>
                  <a:pt x="1191587" y="775871"/>
                </a:moveTo>
                <a:lnTo>
                  <a:pt x="1191587" y="775871"/>
                </a:lnTo>
                <a:cubicBezTo>
                  <a:pt x="1154642" y="788186"/>
                  <a:pt x="1116909" y="798353"/>
                  <a:pt x="1080751" y="812816"/>
                </a:cubicBezTo>
                <a:cubicBezTo>
                  <a:pt x="985619" y="850869"/>
                  <a:pt x="1140800" y="813738"/>
                  <a:pt x="1006860" y="840525"/>
                </a:cubicBezTo>
                <a:cubicBezTo>
                  <a:pt x="991466" y="846683"/>
                  <a:pt x="976407" y="853755"/>
                  <a:pt x="960678" y="858998"/>
                </a:cubicBezTo>
                <a:cubicBezTo>
                  <a:pt x="948635" y="863012"/>
                  <a:pt x="935938" y="864747"/>
                  <a:pt x="923732" y="868234"/>
                </a:cubicBezTo>
                <a:cubicBezTo>
                  <a:pt x="914371" y="870909"/>
                  <a:pt x="905259" y="874392"/>
                  <a:pt x="896023" y="877471"/>
                </a:cubicBezTo>
                <a:cubicBezTo>
                  <a:pt x="801124" y="853744"/>
                  <a:pt x="934353" y="893786"/>
                  <a:pt x="785187" y="794343"/>
                </a:cubicBezTo>
                <a:cubicBezTo>
                  <a:pt x="721668" y="751998"/>
                  <a:pt x="750831" y="764418"/>
                  <a:pt x="702060" y="748162"/>
                </a:cubicBezTo>
                <a:cubicBezTo>
                  <a:pt x="666697" y="721639"/>
                  <a:pt x="667616" y="718886"/>
                  <a:pt x="628169" y="701980"/>
                </a:cubicBezTo>
                <a:cubicBezTo>
                  <a:pt x="619220" y="698145"/>
                  <a:pt x="609168" y="697097"/>
                  <a:pt x="600460" y="692743"/>
                </a:cubicBezTo>
                <a:cubicBezTo>
                  <a:pt x="520570" y="652798"/>
                  <a:pt x="587832" y="673422"/>
                  <a:pt x="517332" y="655798"/>
                </a:cubicBezTo>
                <a:lnTo>
                  <a:pt x="323369" y="665034"/>
                </a:lnTo>
                <a:cubicBezTo>
                  <a:pt x="289429" y="667155"/>
                  <a:pt x="255775" y="674271"/>
                  <a:pt x="221769" y="674271"/>
                </a:cubicBezTo>
                <a:cubicBezTo>
                  <a:pt x="187763" y="674271"/>
                  <a:pt x="154036" y="668113"/>
                  <a:pt x="120169" y="665034"/>
                </a:cubicBezTo>
                <a:cubicBezTo>
                  <a:pt x="115243" y="663803"/>
                  <a:pt x="63464" y="651862"/>
                  <a:pt x="55514" y="646562"/>
                </a:cubicBezTo>
                <a:cubicBezTo>
                  <a:pt x="34181" y="632340"/>
                  <a:pt x="22962" y="611588"/>
                  <a:pt x="9332" y="591143"/>
                </a:cubicBezTo>
                <a:cubicBezTo>
                  <a:pt x="6253" y="575749"/>
                  <a:pt x="96" y="560661"/>
                  <a:pt x="96" y="544962"/>
                </a:cubicBezTo>
                <a:cubicBezTo>
                  <a:pt x="96" y="495605"/>
                  <a:pt x="-1607" y="445309"/>
                  <a:pt x="9332" y="397180"/>
                </a:cubicBezTo>
                <a:cubicBezTo>
                  <a:pt x="14252" y="375531"/>
                  <a:pt x="33963" y="360235"/>
                  <a:pt x="46278" y="341762"/>
                </a:cubicBezTo>
                <a:cubicBezTo>
                  <a:pt x="52436" y="332525"/>
                  <a:pt x="55870" y="320713"/>
                  <a:pt x="64751" y="314052"/>
                </a:cubicBezTo>
                <a:cubicBezTo>
                  <a:pt x="77066" y="304816"/>
                  <a:pt x="89170" y="295290"/>
                  <a:pt x="101696" y="286343"/>
                </a:cubicBezTo>
                <a:cubicBezTo>
                  <a:pt x="110729" y="279891"/>
                  <a:pt x="121108" y="275246"/>
                  <a:pt x="129405" y="267871"/>
                </a:cubicBezTo>
                <a:cubicBezTo>
                  <a:pt x="148931" y="250515"/>
                  <a:pt x="166350" y="230925"/>
                  <a:pt x="184823" y="212452"/>
                </a:cubicBezTo>
                <a:cubicBezTo>
                  <a:pt x="194059" y="203216"/>
                  <a:pt x="206690" y="196426"/>
                  <a:pt x="212532" y="184743"/>
                </a:cubicBezTo>
                <a:cubicBezTo>
                  <a:pt x="218690" y="172428"/>
                  <a:pt x="221269" y="157534"/>
                  <a:pt x="231005" y="147798"/>
                </a:cubicBezTo>
                <a:cubicBezTo>
                  <a:pt x="246704" y="132099"/>
                  <a:pt x="270724" y="126551"/>
                  <a:pt x="286423" y="110852"/>
                </a:cubicBezTo>
                <a:cubicBezTo>
                  <a:pt x="295659" y="101616"/>
                  <a:pt x="303264" y="90389"/>
                  <a:pt x="314132" y="83143"/>
                </a:cubicBezTo>
                <a:cubicBezTo>
                  <a:pt x="322233" y="77743"/>
                  <a:pt x="332605" y="76986"/>
                  <a:pt x="341841" y="73907"/>
                </a:cubicBezTo>
                <a:cubicBezTo>
                  <a:pt x="351078" y="64671"/>
                  <a:pt x="358210" y="52679"/>
                  <a:pt x="369551" y="46198"/>
                </a:cubicBezTo>
                <a:cubicBezTo>
                  <a:pt x="380573" y="39900"/>
                  <a:pt x="394290" y="40449"/>
                  <a:pt x="406496" y="36962"/>
                </a:cubicBezTo>
                <a:cubicBezTo>
                  <a:pt x="503493" y="9248"/>
                  <a:pt x="329664" y="33533"/>
                  <a:pt x="600460" y="18489"/>
                </a:cubicBezTo>
                <a:cubicBezTo>
                  <a:pt x="622011" y="15410"/>
                  <a:pt x="643767" y="13522"/>
                  <a:pt x="665114" y="9252"/>
                </a:cubicBezTo>
                <a:cubicBezTo>
                  <a:pt x="674661" y="7343"/>
                  <a:pt x="683096" y="-407"/>
                  <a:pt x="692823" y="16"/>
                </a:cubicBezTo>
                <a:cubicBezTo>
                  <a:pt x="754648" y="2704"/>
                  <a:pt x="815975" y="12331"/>
                  <a:pt x="877551" y="18489"/>
                </a:cubicBezTo>
                <a:cubicBezTo>
                  <a:pt x="889866" y="21568"/>
                  <a:pt x="902453" y="23711"/>
                  <a:pt x="914496" y="27725"/>
                </a:cubicBezTo>
                <a:cubicBezTo>
                  <a:pt x="930225" y="32968"/>
                  <a:pt x="944797" y="41434"/>
                  <a:pt x="960678" y="46198"/>
                </a:cubicBezTo>
                <a:cubicBezTo>
                  <a:pt x="975715" y="50709"/>
                  <a:pt x="991630" y="51626"/>
                  <a:pt x="1006860" y="55434"/>
                </a:cubicBezTo>
                <a:cubicBezTo>
                  <a:pt x="1034036" y="62228"/>
                  <a:pt x="1045086" y="69929"/>
                  <a:pt x="1071514" y="83143"/>
                </a:cubicBezTo>
                <a:cubicBezTo>
                  <a:pt x="1077672" y="92379"/>
                  <a:pt x="1088715" y="99824"/>
                  <a:pt x="1089987" y="110852"/>
                </a:cubicBezTo>
                <a:cubicBezTo>
                  <a:pt x="1098111" y="181264"/>
                  <a:pt x="1091099" y="252877"/>
                  <a:pt x="1099223" y="323289"/>
                </a:cubicBezTo>
                <a:cubicBezTo>
                  <a:pt x="1100495" y="334317"/>
                  <a:pt x="1109028" y="344063"/>
                  <a:pt x="1117696" y="350998"/>
                </a:cubicBezTo>
                <a:cubicBezTo>
                  <a:pt x="1125299" y="357080"/>
                  <a:pt x="1136169" y="357155"/>
                  <a:pt x="1145405" y="360234"/>
                </a:cubicBezTo>
                <a:cubicBezTo>
                  <a:pt x="1151563" y="369470"/>
                  <a:pt x="1154642" y="381785"/>
                  <a:pt x="1163878" y="387943"/>
                </a:cubicBezTo>
                <a:cubicBezTo>
                  <a:pt x="1174440" y="394984"/>
                  <a:pt x="1188617" y="393693"/>
                  <a:pt x="1200823" y="397180"/>
                </a:cubicBezTo>
                <a:cubicBezTo>
                  <a:pt x="1210184" y="399855"/>
                  <a:pt x="1219296" y="403337"/>
                  <a:pt x="1228532" y="406416"/>
                </a:cubicBezTo>
                <a:cubicBezTo>
                  <a:pt x="1237768" y="412574"/>
                  <a:pt x="1246828" y="419006"/>
                  <a:pt x="1256241" y="424889"/>
                </a:cubicBezTo>
                <a:cubicBezTo>
                  <a:pt x="1271465" y="434404"/>
                  <a:pt x="1288529" y="441230"/>
                  <a:pt x="1302423" y="452598"/>
                </a:cubicBezTo>
                <a:cubicBezTo>
                  <a:pt x="1322642" y="469141"/>
                  <a:pt x="1357841" y="508016"/>
                  <a:pt x="1357841" y="508016"/>
                </a:cubicBezTo>
                <a:lnTo>
                  <a:pt x="1376314" y="563434"/>
                </a:lnTo>
                <a:lnTo>
                  <a:pt x="1385551" y="591143"/>
                </a:lnTo>
                <a:cubicBezTo>
                  <a:pt x="1382472" y="609616"/>
                  <a:pt x="1383517" y="629275"/>
                  <a:pt x="1376314" y="646562"/>
                </a:cubicBezTo>
                <a:cubicBezTo>
                  <a:pt x="1352849" y="702878"/>
                  <a:pt x="1346130" y="698600"/>
                  <a:pt x="1302423" y="720452"/>
                </a:cubicBezTo>
                <a:cubicBezTo>
                  <a:pt x="1280585" y="742290"/>
                  <a:pt x="1265417" y="760072"/>
                  <a:pt x="1237769" y="775871"/>
                </a:cubicBezTo>
                <a:cubicBezTo>
                  <a:pt x="1229316" y="780701"/>
                  <a:pt x="1219296" y="782028"/>
                  <a:pt x="1210060" y="785107"/>
                </a:cubicBezTo>
                <a:lnTo>
                  <a:pt x="1191587" y="77587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a:off x="3743924" y="4775175"/>
            <a:ext cx="1385551" cy="877471"/>
          </a:xfrm>
          <a:custGeom>
            <a:avLst/>
            <a:gdLst>
              <a:gd name="connsiteX0" fmla="*/ 1191587 w 1385551"/>
              <a:gd name="connsiteY0" fmla="*/ 775871 h 877471"/>
              <a:gd name="connsiteX1" fmla="*/ 1191587 w 1385551"/>
              <a:gd name="connsiteY1" fmla="*/ 775871 h 877471"/>
              <a:gd name="connsiteX2" fmla="*/ 1080751 w 1385551"/>
              <a:gd name="connsiteY2" fmla="*/ 812816 h 877471"/>
              <a:gd name="connsiteX3" fmla="*/ 1006860 w 1385551"/>
              <a:gd name="connsiteY3" fmla="*/ 840525 h 877471"/>
              <a:gd name="connsiteX4" fmla="*/ 960678 w 1385551"/>
              <a:gd name="connsiteY4" fmla="*/ 858998 h 877471"/>
              <a:gd name="connsiteX5" fmla="*/ 923732 w 1385551"/>
              <a:gd name="connsiteY5" fmla="*/ 868234 h 877471"/>
              <a:gd name="connsiteX6" fmla="*/ 896023 w 1385551"/>
              <a:gd name="connsiteY6" fmla="*/ 877471 h 877471"/>
              <a:gd name="connsiteX7" fmla="*/ 785187 w 1385551"/>
              <a:gd name="connsiteY7" fmla="*/ 794343 h 877471"/>
              <a:gd name="connsiteX8" fmla="*/ 702060 w 1385551"/>
              <a:gd name="connsiteY8" fmla="*/ 748162 h 877471"/>
              <a:gd name="connsiteX9" fmla="*/ 628169 w 1385551"/>
              <a:gd name="connsiteY9" fmla="*/ 701980 h 877471"/>
              <a:gd name="connsiteX10" fmla="*/ 600460 w 1385551"/>
              <a:gd name="connsiteY10" fmla="*/ 692743 h 877471"/>
              <a:gd name="connsiteX11" fmla="*/ 517332 w 1385551"/>
              <a:gd name="connsiteY11" fmla="*/ 655798 h 877471"/>
              <a:gd name="connsiteX12" fmla="*/ 323369 w 1385551"/>
              <a:gd name="connsiteY12" fmla="*/ 665034 h 877471"/>
              <a:gd name="connsiteX13" fmla="*/ 221769 w 1385551"/>
              <a:gd name="connsiteY13" fmla="*/ 674271 h 877471"/>
              <a:gd name="connsiteX14" fmla="*/ 120169 w 1385551"/>
              <a:gd name="connsiteY14" fmla="*/ 665034 h 877471"/>
              <a:gd name="connsiteX15" fmla="*/ 55514 w 1385551"/>
              <a:gd name="connsiteY15" fmla="*/ 646562 h 877471"/>
              <a:gd name="connsiteX16" fmla="*/ 9332 w 1385551"/>
              <a:gd name="connsiteY16" fmla="*/ 591143 h 877471"/>
              <a:gd name="connsiteX17" fmla="*/ 96 w 1385551"/>
              <a:gd name="connsiteY17" fmla="*/ 544962 h 877471"/>
              <a:gd name="connsiteX18" fmla="*/ 9332 w 1385551"/>
              <a:gd name="connsiteY18" fmla="*/ 397180 h 877471"/>
              <a:gd name="connsiteX19" fmla="*/ 46278 w 1385551"/>
              <a:gd name="connsiteY19" fmla="*/ 341762 h 877471"/>
              <a:gd name="connsiteX20" fmla="*/ 64751 w 1385551"/>
              <a:gd name="connsiteY20" fmla="*/ 314052 h 877471"/>
              <a:gd name="connsiteX21" fmla="*/ 101696 w 1385551"/>
              <a:gd name="connsiteY21" fmla="*/ 286343 h 877471"/>
              <a:gd name="connsiteX22" fmla="*/ 129405 w 1385551"/>
              <a:gd name="connsiteY22" fmla="*/ 267871 h 877471"/>
              <a:gd name="connsiteX23" fmla="*/ 184823 w 1385551"/>
              <a:gd name="connsiteY23" fmla="*/ 212452 h 877471"/>
              <a:gd name="connsiteX24" fmla="*/ 212532 w 1385551"/>
              <a:gd name="connsiteY24" fmla="*/ 184743 h 877471"/>
              <a:gd name="connsiteX25" fmla="*/ 231005 w 1385551"/>
              <a:gd name="connsiteY25" fmla="*/ 147798 h 877471"/>
              <a:gd name="connsiteX26" fmla="*/ 286423 w 1385551"/>
              <a:gd name="connsiteY26" fmla="*/ 110852 h 877471"/>
              <a:gd name="connsiteX27" fmla="*/ 314132 w 1385551"/>
              <a:gd name="connsiteY27" fmla="*/ 83143 h 877471"/>
              <a:gd name="connsiteX28" fmla="*/ 341841 w 1385551"/>
              <a:gd name="connsiteY28" fmla="*/ 73907 h 877471"/>
              <a:gd name="connsiteX29" fmla="*/ 369551 w 1385551"/>
              <a:gd name="connsiteY29" fmla="*/ 46198 h 877471"/>
              <a:gd name="connsiteX30" fmla="*/ 406496 w 1385551"/>
              <a:gd name="connsiteY30" fmla="*/ 36962 h 877471"/>
              <a:gd name="connsiteX31" fmla="*/ 600460 w 1385551"/>
              <a:gd name="connsiteY31" fmla="*/ 18489 h 877471"/>
              <a:gd name="connsiteX32" fmla="*/ 665114 w 1385551"/>
              <a:gd name="connsiteY32" fmla="*/ 9252 h 877471"/>
              <a:gd name="connsiteX33" fmla="*/ 692823 w 1385551"/>
              <a:gd name="connsiteY33" fmla="*/ 16 h 877471"/>
              <a:gd name="connsiteX34" fmla="*/ 877551 w 1385551"/>
              <a:gd name="connsiteY34" fmla="*/ 18489 h 877471"/>
              <a:gd name="connsiteX35" fmla="*/ 914496 w 1385551"/>
              <a:gd name="connsiteY35" fmla="*/ 27725 h 877471"/>
              <a:gd name="connsiteX36" fmla="*/ 960678 w 1385551"/>
              <a:gd name="connsiteY36" fmla="*/ 46198 h 877471"/>
              <a:gd name="connsiteX37" fmla="*/ 1006860 w 1385551"/>
              <a:gd name="connsiteY37" fmla="*/ 55434 h 877471"/>
              <a:gd name="connsiteX38" fmla="*/ 1071514 w 1385551"/>
              <a:gd name="connsiteY38" fmla="*/ 83143 h 877471"/>
              <a:gd name="connsiteX39" fmla="*/ 1089987 w 1385551"/>
              <a:gd name="connsiteY39" fmla="*/ 110852 h 877471"/>
              <a:gd name="connsiteX40" fmla="*/ 1099223 w 1385551"/>
              <a:gd name="connsiteY40" fmla="*/ 323289 h 877471"/>
              <a:gd name="connsiteX41" fmla="*/ 1117696 w 1385551"/>
              <a:gd name="connsiteY41" fmla="*/ 350998 h 877471"/>
              <a:gd name="connsiteX42" fmla="*/ 1145405 w 1385551"/>
              <a:gd name="connsiteY42" fmla="*/ 360234 h 877471"/>
              <a:gd name="connsiteX43" fmla="*/ 1163878 w 1385551"/>
              <a:gd name="connsiteY43" fmla="*/ 387943 h 877471"/>
              <a:gd name="connsiteX44" fmla="*/ 1200823 w 1385551"/>
              <a:gd name="connsiteY44" fmla="*/ 397180 h 877471"/>
              <a:gd name="connsiteX45" fmla="*/ 1228532 w 1385551"/>
              <a:gd name="connsiteY45" fmla="*/ 406416 h 877471"/>
              <a:gd name="connsiteX46" fmla="*/ 1256241 w 1385551"/>
              <a:gd name="connsiteY46" fmla="*/ 424889 h 877471"/>
              <a:gd name="connsiteX47" fmla="*/ 1302423 w 1385551"/>
              <a:gd name="connsiteY47" fmla="*/ 452598 h 877471"/>
              <a:gd name="connsiteX48" fmla="*/ 1357841 w 1385551"/>
              <a:gd name="connsiteY48" fmla="*/ 508016 h 877471"/>
              <a:gd name="connsiteX49" fmla="*/ 1376314 w 1385551"/>
              <a:gd name="connsiteY49" fmla="*/ 563434 h 877471"/>
              <a:gd name="connsiteX50" fmla="*/ 1385551 w 1385551"/>
              <a:gd name="connsiteY50" fmla="*/ 591143 h 877471"/>
              <a:gd name="connsiteX51" fmla="*/ 1376314 w 1385551"/>
              <a:gd name="connsiteY51" fmla="*/ 646562 h 877471"/>
              <a:gd name="connsiteX52" fmla="*/ 1302423 w 1385551"/>
              <a:gd name="connsiteY52" fmla="*/ 720452 h 877471"/>
              <a:gd name="connsiteX53" fmla="*/ 1237769 w 1385551"/>
              <a:gd name="connsiteY53" fmla="*/ 775871 h 877471"/>
              <a:gd name="connsiteX54" fmla="*/ 1210060 w 1385551"/>
              <a:gd name="connsiteY54" fmla="*/ 785107 h 877471"/>
              <a:gd name="connsiteX55" fmla="*/ 1191587 w 1385551"/>
              <a:gd name="connsiteY55" fmla="*/ 775871 h 8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5551" h="877471">
                <a:moveTo>
                  <a:pt x="1191587" y="775871"/>
                </a:moveTo>
                <a:lnTo>
                  <a:pt x="1191587" y="775871"/>
                </a:lnTo>
                <a:cubicBezTo>
                  <a:pt x="1154642" y="788186"/>
                  <a:pt x="1116909" y="798353"/>
                  <a:pt x="1080751" y="812816"/>
                </a:cubicBezTo>
                <a:cubicBezTo>
                  <a:pt x="985619" y="850869"/>
                  <a:pt x="1140800" y="813738"/>
                  <a:pt x="1006860" y="840525"/>
                </a:cubicBezTo>
                <a:cubicBezTo>
                  <a:pt x="991466" y="846683"/>
                  <a:pt x="976407" y="853755"/>
                  <a:pt x="960678" y="858998"/>
                </a:cubicBezTo>
                <a:cubicBezTo>
                  <a:pt x="948635" y="863012"/>
                  <a:pt x="935938" y="864747"/>
                  <a:pt x="923732" y="868234"/>
                </a:cubicBezTo>
                <a:cubicBezTo>
                  <a:pt x="914371" y="870909"/>
                  <a:pt x="905259" y="874392"/>
                  <a:pt x="896023" y="877471"/>
                </a:cubicBezTo>
                <a:cubicBezTo>
                  <a:pt x="801124" y="853744"/>
                  <a:pt x="934353" y="893786"/>
                  <a:pt x="785187" y="794343"/>
                </a:cubicBezTo>
                <a:cubicBezTo>
                  <a:pt x="721668" y="751998"/>
                  <a:pt x="750831" y="764418"/>
                  <a:pt x="702060" y="748162"/>
                </a:cubicBezTo>
                <a:cubicBezTo>
                  <a:pt x="666697" y="721639"/>
                  <a:pt x="667616" y="718886"/>
                  <a:pt x="628169" y="701980"/>
                </a:cubicBezTo>
                <a:cubicBezTo>
                  <a:pt x="619220" y="698145"/>
                  <a:pt x="609168" y="697097"/>
                  <a:pt x="600460" y="692743"/>
                </a:cubicBezTo>
                <a:cubicBezTo>
                  <a:pt x="520570" y="652798"/>
                  <a:pt x="587832" y="673422"/>
                  <a:pt x="517332" y="655798"/>
                </a:cubicBezTo>
                <a:lnTo>
                  <a:pt x="323369" y="665034"/>
                </a:lnTo>
                <a:cubicBezTo>
                  <a:pt x="289429" y="667155"/>
                  <a:pt x="255775" y="674271"/>
                  <a:pt x="221769" y="674271"/>
                </a:cubicBezTo>
                <a:cubicBezTo>
                  <a:pt x="187763" y="674271"/>
                  <a:pt x="154036" y="668113"/>
                  <a:pt x="120169" y="665034"/>
                </a:cubicBezTo>
                <a:cubicBezTo>
                  <a:pt x="115243" y="663803"/>
                  <a:pt x="63464" y="651862"/>
                  <a:pt x="55514" y="646562"/>
                </a:cubicBezTo>
                <a:cubicBezTo>
                  <a:pt x="34181" y="632340"/>
                  <a:pt x="22962" y="611588"/>
                  <a:pt x="9332" y="591143"/>
                </a:cubicBezTo>
                <a:cubicBezTo>
                  <a:pt x="6253" y="575749"/>
                  <a:pt x="96" y="560661"/>
                  <a:pt x="96" y="544962"/>
                </a:cubicBezTo>
                <a:cubicBezTo>
                  <a:pt x="96" y="495605"/>
                  <a:pt x="-1607" y="445309"/>
                  <a:pt x="9332" y="397180"/>
                </a:cubicBezTo>
                <a:cubicBezTo>
                  <a:pt x="14252" y="375531"/>
                  <a:pt x="33963" y="360235"/>
                  <a:pt x="46278" y="341762"/>
                </a:cubicBezTo>
                <a:cubicBezTo>
                  <a:pt x="52436" y="332525"/>
                  <a:pt x="55870" y="320713"/>
                  <a:pt x="64751" y="314052"/>
                </a:cubicBezTo>
                <a:cubicBezTo>
                  <a:pt x="77066" y="304816"/>
                  <a:pt x="89170" y="295290"/>
                  <a:pt x="101696" y="286343"/>
                </a:cubicBezTo>
                <a:cubicBezTo>
                  <a:pt x="110729" y="279891"/>
                  <a:pt x="121108" y="275246"/>
                  <a:pt x="129405" y="267871"/>
                </a:cubicBezTo>
                <a:cubicBezTo>
                  <a:pt x="148931" y="250515"/>
                  <a:pt x="166350" y="230925"/>
                  <a:pt x="184823" y="212452"/>
                </a:cubicBezTo>
                <a:cubicBezTo>
                  <a:pt x="194059" y="203216"/>
                  <a:pt x="206690" y="196426"/>
                  <a:pt x="212532" y="184743"/>
                </a:cubicBezTo>
                <a:cubicBezTo>
                  <a:pt x="218690" y="172428"/>
                  <a:pt x="221269" y="157534"/>
                  <a:pt x="231005" y="147798"/>
                </a:cubicBezTo>
                <a:cubicBezTo>
                  <a:pt x="246704" y="132099"/>
                  <a:pt x="270724" y="126551"/>
                  <a:pt x="286423" y="110852"/>
                </a:cubicBezTo>
                <a:cubicBezTo>
                  <a:pt x="295659" y="101616"/>
                  <a:pt x="303264" y="90389"/>
                  <a:pt x="314132" y="83143"/>
                </a:cubicBezTo>
                <a:cubicBezTo>
                  <a:pt x="322233" y="77743"/>
                  <a:pt x="332605" y="76986"/>
                  <a:pt x="341841" y="73907"/>
                </a:cubicBezTo>
                <a:cubicBezTo>
                  <a:pt x="351078" y="64671"/>
                  <a:pt x="358210" y="52679"/>
                  <a:pt x="369551" y="46198"/>
                </a:cubicBezTo>
                <a:cubicBezTo>
                  <a:pt x="380573" y="39900"/>
                  <a:pt x="394290" y="40449"/>
                  <a:pt x="406496" y="36962"/>
                </a:cubicBezTo>
                <a:cubicBezTo>
                  <a:pt x="503493" y="9248"/>
                  <a:pt x="329664" y="33533"/>
                  <a:pt x="600460" y="18489"/>
                </a:cubicBezTo>
                <a:cubicBezTo>
                  <a:pt x="622011" y="15410"/>
                  <a:pt x="643767" y="13522"/>
                  <a:pt x="665114" y="9252"/>
                </a:cubicBezTo>
                <a:cubicBezTo>
                  <a:pt x="674661" y="7343"/>
                  <a:pt x="683096" y="-407"/>
                  <a:pt x="692823" y="16"/>
                </a:cubicBezTo>
                <a:cubicBezTo>
                  <a:pt x="754648" y="2704"/>
                  <a:pt x="815975" y="12331"/>
                  <a:pt x="877551" y="18489"/>
                </a:cubicBezTo>
                <a:cubicBezTo>
                  <a:pt x="889866" y="21568"/>
                  <a:pt x="902453" y="23711"/>
                  <a:pt x="914496" y="27725"/>
                </a:cubicBezTo>
                <a:cubicBezTo>
                  <a:pt x="930225" y="32968"/>
                  <a:pt x="944797" y="41434"/>
                  <a:pt x="960678" y="46198"/>
                </a:cubicBezTo>
                <a:cubicBezTo>
                  <a:pt x="975715" y="50709"/>
                  <a:pt x="991630" y="51626"/>
                  <a:pt x="1006860" y="55434"/>
                </a:cubicBezTo>
                <a:cubicBezTo>
                  <a:pt x="1034036" y="62228"/>
                  <a:pt x="1045086" y="69929"/>
                  <a:pt x="1071514" y="83143"/>
                </a:cubicBezTo>
                <a:cubicBezTo>
                  <a:pt x="1077672" y="92379"/>
                  <a:pt x="1088715" y="99824"/>
                  <a:pt x="1089987" y="110852"/>
                </a:cubicBezTo>
                <a:cubicBezTo>
                  <a:pt x="1098111" y="181264"/>
                  <a:pt x="1091099" y="252877"/>
                  <a:pt x="1099223" y="323289"/>
                </a:cubicBezTo>
                <a:cubicBezTo>
                  <a:pt x="1100495" y="334317"/>
                  <a:pt x="1109028" y="344063"/>
                  <a:pt x="1117696" y="350998"/>
                </a:cubicBezTo>
                <a:cubicBezTo>
                  <a:pt x="1125299" y="357080"/>
                  <a:pt x="1136169" y="357155"/>
                  <a:pt x="1145405" y="360234"/>
                </a:cubicBezTo>
                <a:cubicBezTo>
                  <a:pt x="1151563" y="369470"/>
                  <a:pt x="1154642" y="381785"/>
                  <a:pt x="1163878" y="387943"/>
                </a:cubicBezTo>
                <a:cubicBezTo>
                  <a:pt x="1174440" y="394984"/>
                  <a:pt x="1188617" y="393693"/>
                  <a:pt x="1200823" y="397180"/>
                </a:cubicBezTo>
                <a:cubicBezTo>
                  <a:pt x="1210184" y="399855"/>
                  <a:pt x="1219296" y="403337"/>
                  <a:pt x="1228532" y="406416"/>
                </a:cubicBezTo>
                <a:cubicBezTo>
                  <a:pt x="1237768" y="412574"/>
                  <a:pt x="1246828" y="419006"/>
                  <a:pt x="1256241" y="424889"/>
                </a:cubicBezTo>
                <a:cubicBezTo>
                  <a:pt x="1271465" y="434404"/>
                  <a:pt x="1288529" y="441230"/>
                  <a:pt x="1302423" y="452598"/>
                </a:cubicBezTo>
                <a:cubicBezTo>
                  <a:pt x="1322642" y="469141"/>
                  <a:pt x="1357841" y="508016"/>
                  <a:pt x="1357841" y="508016"/>
                </a:cubicBezTo>
                <a:lnTo>
                  <a:pt x="1376314" y="563434"/>
                </a:lnTo>
                <a:lnTo>
                  <a:pt x="1385551" y="591143"/>
                </a:lnTo>
                <a:cubicBezTo>
                  <a:pt x="1382472" y="609616"/>
                  <a:pt x="1383517" y="629275"/>
                  <a:pt x="1376314" y="646562"/>
                </a:cubicBezTo>
                <a:cubicBezTo>
                  <a:pt x="1352849" y="702878"/>
                  <a:pt x="1346130" y="698600"/>
                  <a:pt x="1302423" y="720452"/>
                </a:cubicBezTo>
                <a:cubicBezTo>
                  <a:pt x="1280585" y="742290"/>
                  <a:pt x="1265417" y="760072"/>
                  <a:pt x="1237769" y="775871"/>
                </a:cubicBezTo>
                <a:cubicBezTo>
                  <a:pt x="1229316" y="780701"/>
                  <a:pt x="1219296" y="782028"/>
                  <a:pt x="1210060" y="785107"/>
                </a:cubicBezTo>
                <a:lnTo>
                  <a:pt x="1191587" y="77587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a:off x="5161754" y="4634345"/>
            <a:ext cx="1385551" cy="877471"/>
          </a:xfrm>
          <a:custGeom>
            <a:avLst/>
            <a:gdLst>
              <a:gd name="connsiteX0" fmla="*/ 1191587 w 1385551"/>
              <a:gd name="connsiteY0" fmla="*/ 775871 h 877471"/>
              <a:gd name="connsiteX1" fmla="*/ 1191587 w 1385551"/>
              <a:gd name="connsiteY1" fmla="*/ 775871 h 877471"/>
              <a:gd name="connsiteX2" fmla="*/ 1080751 w 1385551"/>
              <a:gd name="connsiteY2" fmla="*/ 812816 h 877471"/>
              <a:gd name="connsiteX3" fmla="*/ 1006860 w 1385551"/>
              <a:gd name="connsiteY3" fmla="*/ 840525 h 877471"/>
              <a:gd name="connsiteX4" fmla="*/ 960678 w 1385551"/>
              <a:gd name="connsiteY4" fmla="*/ 858998 h 877471"/>
              <a:gd name="connsiteX5" fmla="*/ 923732 w 1385551"/>
              <a:gd name="connsiteY5" fmla="*/ 868234 h 877471"/>
              <a:gd name="connsiteX6" fmla="*/ 896023 w 1385551"/>
              <a:gd name="connsiteY6" fmla="*/ 877471 h 877471"/>
              <a:gd name="connsiteX7" fmla="*/ 785187 w 1385551"/>
              <a:gd name="connsiteY7" fmla="*/ 794343 h 877471"/>
              <a:gd name="connsiteX8" fmla="*/ 702060 w 1385551"/>
              <a:gd name="connsiteY8" fmla="*/ 748162 h 877471"/>
              <a:gd name="connsiteX9" fmla="*/ 628169 w 1385551"/>
              <a:gd name="connsiteY9" fmla="*/ 701980 h 877471"/>
              <a:gd name="connsiteX10" fmla="*/ 600460 w 1385551"/>
              <a:gd name="connsiteY10" fmla="*/ 692743 h 877471"/>
              <a:gd name="connsiteX11" fmla="*/ 517332 w 1385551"/>
              <a:gd name="connsiteY11" fmla="*/ 655798 h 877471"/>
              <a:gd name="connsiteX12" fmla="*/ 323369 w 1385551"/>
              <a:gd name="connsiteY12" fmla="*/ 665034 h 877471"/>
              <a:gd name="connsiteX13" fmla="*/ 221769 w 1385551"/>
              <a:gd name="connsiteY13" fmla="*/ 674271 h 877471"/>
              <a:gd name="connsiteX14" fmla="*/ 120169 w 1385551"/>
              <a:gd name="connsiteY14" fmla="*/ 665034 h 877471"/>
              <a:gd name="connsiteX15" fmla="*/ 55514 w 1385551"/>
              <a:gd name="connsiteY15" fmla="*/ 646562 h 877471"/>
              <a:gd name="connsiteX16" fmla="*/ 9332 w 1385551"/>
              <a:gd name="connsiteY16" fmla="*/ 591143 h 877471"/>
              <a:gd name="connsiteX17" fmla="*/ 96 w 1385551"/>
              <a:gd name="connsiteY17" fmla="*/ 544962 h 877471"/>
              <a:gd name="connsiteX18" fmla="*/ 9332 w 1385551"/>
              <a:gd name="connsiteY18" fmla="*/ 397180 h 877471"/>
              <a:gd name="connsiteX19" fmla="*/ 46278 w 1385551"/>
              <a:gd name="connsiteY19" fmla="*/ 341762 h 877471"/>
              <a:gd name="connsiteX20" fmla="*/ 64751 w 1385551"/>
              <a:gd name="connsiteY20" fmla="*/ 314052 h 877471"/>
              <a:gd name="connsiteX21" fmla="*/ 101696 w 1385551"/>
              <a:gd name="connsiteY21" fmla="*/ 286343 h 877471"/>
              <a:gd name="connsiteX22" fmla="*/ 129405 w 1385551"/>
              <a:gd name="connsiteY22" fmla="*/ 267871 h 877471"/>
              <a:gd name="connsiteX23" fmla="*/ 184823 w 1385551"/>
              <a:gd name="connsiteY23" fmla="*/ 212452 h 877471"/>
              <a:gd name="connsiteX24" fmla="*/ 212532 w 1385551"/>
              <a:gd name="connsiteY24" fmla="*/ 184743 h 877471"/>
              <a:gd name="connsiteX25" fmla="*/ 231005 w 1385551"/>
              <a:gd name="connsiteY25" fmla="*/ 147798 h 877471"/>
              <a:gd name="connsiteX26" fmla="*/ 286423 w 1385551"/>
              <a:gd name="connsiteY26" fmla="*/ 110852 h 877471"/>
              <a:gd name="connsiteX27" fmla="*/ 314132 w 1385551"/>
              <a:gd name="connsiteY27" fmla="*/ 83143 h 877471"/>
              <a:gd name="connsiteX28" fmla="*/ 341841 w 1385551"/>
              <a:gd name="connsiteY28" fmla="*/ 73907 h 877471"/>
              <a:gd name="connsiteX29" fmla="*/ 369551 w 1385551"/>
              <a:gd name="connsiteY29" fmla="*/ 46198 h 877471"/>
              <a:gd name="connsiteX30" fmla="*/ 406496 w 1385551"/>
              <a:gd name="connsiteY30" fmla="*/ 36962 h 877471"/>
              <a:gd name="connsiteX31" fmla="*/ 600460 w 1385551"/>
              <a:gd name="connsiteY31" fmla="*/ 18489 h 877471"/>
              <a:gd name="connsiteX32" fmla="*/ 665114 w 1385551"/>
              <a:gd name="connsiteY32" fmla="*/ 9252 h 877471"/>
              <a:gd name="connsiteX33" fmla="*/ 692823 w 1385551"/>
              <a:gd name="connsiteY33" fmla="*/ 16 h 877471"/>
              <a:gd name="connsiteX34" fmla="*/ 877551 w 1385551"/>
              <a:gd name="connsiteY34" fmla="*/ 18489 h 877471"/>
              <a:gd name="connsiteX35" fmla="*/ 914496 w 1385551"/>
              <a:gd name="connsiteY35" fmla="*/ 27725 h 877471"/>
              <a:gd name="connsiteX36" fmla="*/ 960678 w 1385551"/>
              <a:gd name="connsiteY36" fmla="*/ 46198 h 877471"/>
              <a:gd name="connsiteX37" fmla="*/ 1006860 w 1385551"/>
              <a:gd name="connsiteY37" fmla="*/ 55434 h 877471"/>
              <a:gd name="connsiteX38" fmla="*/ 1071514 w 1385551"/>
              <a:gd name="connsiteY38" fmla="*/ 83143 h 877471"/>
              <a:gd name="connsiteX39" fmla="*/ 1089987 w 1385551"/>
              <a:gd name="connsiteY39" fmla="*/ 110852 h 877471"/>
              <a:gd name="connsiteX40" fmla="*/ 1099223 w 1385551"/>
              <a:gd name="connsiteY40" fmla="*/ 323289 h 877471"/>
              <a:gd name="connsiteX41" fmla="*/ 1117696 w 1385551"/>
              <a:gd name="connsiteY41" fmla="*/ 350998 h 877471"/>
              <a:gd name="connsiteX42" fmla="*/ 1145405 w 1385551"/>
              <a:gd name="connsiteY42" fmla="*/ 360234 h 877471"/>
              <a:gd name="connsiteX43" fmla="*/ 1163878 w 1385551"/>
              <a:gd name="connsiteY43" fmla="*/ 387943 h 877471"/>
              <a:gd name="connsiteX44" fmla="*/ 1200823 w 1385551"/>
              <a:gd name="connsiteY44" fmla="*/ 397180 h 877471"/>
              <a:gd name="connsiteX45" fmla="*/ 1228532 w 1385551"/>
              <a:gd name="connsiteY45" fmla="*/ 406416 h 877471"/>
              <a:gd name="connsiteX46" fmla="*/ 1256241 w 1385551"/>
              <a:gd name="connsiteY46" fmla="*/ 424889 h 877471"/>
              <a:gd name="connsiteX47" fmla="*/ 1302423 w 1385551"/>
              <a:gd name="connsiteY47" fmla="*/ 452598 h 877471"/>
              <a:gd name="connsiteX48" fmla="*/ 1357841 w 1385551"/>
              <a:gd name="connsiteY48" fmla="*/ 508016 h 877471"/>
              <a:gd name="connsiteX49" fmla="*/ 1376314 w 1385551"/>
              <a:gd name="connsiteY49" fmla="*/ 563434 h 877471"/>
              <a:gd name="connsiteX50" fmla="*/ 1385551 w 1385551"/>
              <a:gd name="connsiteY50" fmla="*/ 591143 h 877471"/>
              <a:gd name="connsiteX51" fmla="*/ 1376314 w 1385551"/>
              <a:gd name="connsiteY51" fmla="*/ 646562 h 877471"/>
              <a:gd name="connsiteX52" fmla="*/ 1302423 w 1385551"/>
              <a:gd name="connsiteY52" fmla="*/ 720452 h 877471"/>
              <a:gd name="connsiteX53" fmla="*/ 1237769 w 1385551"/>
              <a:gd name="connsiteY53" fmla="*/ 775871 h 877471"/>
              <a:gd name="connsiteX54" fmla="*/ 1210060 w 1385551"/>
              <a:gd name="connsiteY54" fmla="*/ 785107 h 877471"/>
              <a:gd name="connsiteX55" fmla="*/ 1191587 w 1385551"/>
              <a:gd name="connsiteY55" fmla="*/ 775871 h 8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5551" h="877471">
                <a:moveTo>
                  <a:pt x="1191587" y="775871"/>
                </a:moveTo>
                <a:lnTo>
                  <a:pt x="1191587" y="775871"/>
                </a:lnTo>
                <a:cubicBezTo>
                  <a:pt x="1154642" y="788186"/>
                  <a:pt x="1116909" y="798353"/>
                  <a:pt x="1080751" y="812816"/>
                </a:cubicBezTo>
                <a:cubicBezTo>
                  <a:pt x="985619" y="850869"/>
                  <a:pt x="1140800" y="813738"/>
                  <a:pt x="1006860" y="840525"/>
                </a:cubicBezTo>
                <a:cubicBezTo>
                  <a:pt x="991466" y="846683"/>
                  <a:pt x="976407" y="853755"/>
                  <a:pt x="960678" y="858998"/>
                </a:cubicBezTo>
                <a:cubicBezTo>
                  <a:pt x="948635" y="863012"/>
                  <a:pt x="935938" y="864747"/>
                  <a:pt x="923732" y="868234"/>
                </a:cubicBezTo>
                <a:cubicBezTo>
                  <a:pt x="914371" y="870909"/>
                  <a:pt x="905259" y="874392"/>
                  <a:pt x="896023" y="877471"/>
                </a:cubicBezTo>
                <a:cubicBezTo>
                  <a:pt x="801124" y="853744"/>
                  <a:pt x="934353" y="893786"/>
                  <a:pt x="785187" y="794343"/>
                </a:cubicBezTo>
                <a:cubicBezTo>
                  <a:pt x="721668" y="751998"/>
                  <a:pt x="750831" y="764418"/>
                  <a:pt x="702060" y="748162"/>
                </a:cubicBezTo>
                <a:cubicBezTo>
                  <a:pt x="666697" y="721639"/>
                  <a:pt x="667616" y="718886"/>
                  <a:pt x="628169" y="701980"/>
                </a:cubicBezTo>
                <a:cubicBezTo>
                  <a:pt x="619220" y="698145"/>
                  <a:pt x="609168" y="697097"/>
                  <a:pt x="600460" y="692743"/>
                </a:cubicBezTo>
                <a:cubicBezTo>
                  <a:pt x="520570" y="652798"/>
                  <a:pt x="587832" y="673422"/>
                  <a:pt x="517332" y="655798"/>
                </a:cubicBezTo>
                <a:lnTo>
                  <a:pt x="323369" y="665034"/>
                </a:lnTo>
                <a:cubicBezTo>
                  <a:pt x="289429" y="667155"/>
                  <a:pt x="255775" y="674271"/>
                  <a:pt x="221769" y="674271"/>
                </a:cubicBezTo>
                <a:cubicBezTo>
                  <a:pt x="187763" y="674271"/>
                  <a:pt x="154036" y="668113"/>
                  <a:pt x="120169" y="665034"/>
                </a:cubicBezTo>
                <a:cubicBezTo>
                  <a:pt x="115243" y="663803"/>
                  <a:pt x="63464" y="651862"/>
                  <a:pt x="55514" y="646562"/>
                </a:cubicBezTo>
                <a:cubicBezTo>
                  <a:pt x="34181" y="632340"/>
                  <a:pt x="22962" y="611588"/>
                  <a:pt x="9332" y="591143"/>
                </a:cubicBezTo>
                <a:cubicBezTo>
                  <a:pt x="6253" y="575749"/>
                  <a:pt x="96" y="560661"/>
                  <a:pt x="96" y="544962"/>
                </a:cubicBezTo>
                <a:cubicBezTo>
                  <a:pt x="96" y="495605"/>
                  <a:pt x="-1607" y="445309"/>
                  <a:pt x="9332" y="397180"/>
                </a:cubicBezTo>
                <a:cubicBezTo>
                  <a:pt x="14252" y="375531"/>
                  <a:pt x="33963" y="360235"/>
                  <a:pt x="46278" y="341762"/>
                </a:cubicBezTo>
                <a:cubicBezTo>
                  <a:pt x="52436" y="332525"/>
                  <a:pt x="55870" y="320713"/>
                  <a:pt x="64751" y="314052"/>
                </a:cubicBezTo>
                <a:cubicBezTo>
                  <a:pt x="77066" y="304816"/>
                  <a:pt x="89170" y="295290"/>
                  <a:pt x="101696" y="286343"/>
                </a:cubicBezTo>
                <a:cubicBezTo>
                  <a:pt x="110729" y="279891"/>
                  <a:pt x="121108" y="275246"/>
                  <a:pt x="129405" y="267871"/>
                </a:cubicBezTo>
                <a:cubicBezTo>
                  <a:pt x="148931" y="250515"/>
                  <a:pt x="166350" y="230925"/>
                  <a:pt x="184823" y="212452"/>
                </a:cubicBezTo>
                <a:cubicBezTo>
                  <a:pt x="194059" y="203216"/>
                  <a:pt x="206690" y="196426"/>
                  <a:pt x="212532" y="184743"/>
                </a:cubicBezTo>
                <a:cubicBezTo>
                  <a:pt x="218690" y="172428"/>
                  <a:pt x="221269" y="157534"/>
                  <a:pt x="231005" y="147798"/>
                </a:cubicBezTo>
                <a:cubicBezTo>
                  <a:pt x="246704" y="132099"/>
                  <a:pt x="270724" y="126551"/>
                  <a:pt x="286423" y="110852"/>
                </a:cubicBezTo>
                <a:cubicBezTo>
                  <a:pt x="295659" y="101616"/>
                  <a:pt x="303264" y="90389"/>
                  <a:pt x="314132" y="83143"/>
                </a:cubicBezTo>
                <a:cubicBezTo>
                  <a:pt x="322233" y="77743"/>
                  <a:pt x="332605" y="76986"/>
                  <a:pt x="341841" y="73907"/>
                </a:cubicBezTo>
                <a:cubicBezTo>
                  <a:pt x="351078" y="64671"/>
                  <a:pt x="358210" y="52679"/>
                  <a:pt x="369551" y="46198"/>
                </a:cubicBezTo>
                <a:cubicBezTo>
                  <a:pt x="380573" y="39900"/>
                  <a:pt x="394290" y="40449"/>
                  <a:pt x="406496" y="36962"/>
                </a:cubicBezTo>
                <a:cubicBezTo>
                  <a:pt x="503493" y="9248"/>
                  <a:pt x="329664" y="33533"/>
                  <a:pt x="600460" y="18489"/>
                </a:cubicBezTo>
                <a:cubicBezTo>
                  <a:pt x="622011" y="15410"/>
                  <a:pt x="643767" y="13522"/>
                  <a:pt x="665114" y="9252"/>
                </a:cubicBezTo>
                <a:cubicBezTo>
                  <a:pt x="674661" y="7343"/>
                  <a:pt x="683096" y="-407"/>
                  <a:pt x="692823" y="16"/>
                </a:cubicBezTo>
                <a:cubicBezTo>
                  <a:pt x="754648" y="2704"/>
                  <a:pt x="815975" y="12331"/>
                  <a:pt x="877551" y="18489"/>
                </a:cubicBezTo>
                <a:cubicBezTo>
                  <a:pt x="889866" y="21568"/>
                  <a:pt x="902453" y="23711"/>
                  <a:pt x="914496" y="27725"/>
                </a:cubicBezTo>
                <a:cubicBezTo>
                  <a:pt x="930225" y="32968"/>
                  <a:pt x="944797" y="41434"/>
                  <a:pt x="960678" y="46198"/>
                </a:cubicBezTo>
                <a:cubicBezTo>
                  <a:pt x="975715" y="50709"/>
                  <a:pt x="991630" y="51626"/>
                  <a:pt x="1006860" y="55434"/>
                </a:cubicBezTo>
                <a:cubicBezTo>
                  <a:pt x="1034036" y="62228"/>
                  <a:pt x="1045086" y="69929"/>
                  <a:pt x="1071514" y="83143"/>
                </a:cubicBezTo>
                <a:cubicBezTo>
                  <a:pt x="1077672" y="92379"/>
                  <a:pt x="1088715" y="99824"/>
                  <a:pt x="1089987" y="110852"/>
                </a:cubicBezTo>
                <a:cubicBezTo>
                  <a:pt x="1098111" y="181264"/>
                  <a:pt x="1091099" y="252877"/>
                  <a:pt x="1099223" y="323289"/>
                </a:cubicBezTo>
                <a:cubicBezTo>
                  <a:pt x="1100495" y="334317"/>
                  <a:pt x="1109028" y="344063"/>
                  <a:pt x="1117696" y="350998"/>
                </a:cubicBezTo>
                <a:cubicBezTo>
                  <a:pt x="1125299" y="357080"/>
                  <a:pt x="1136169" y="357155"/>
                  <a:pt x="1145405" y="360234"/>
                </a:cubicBezTo>
                <a:cubicBezTo>
                  <a:pt x="1151563" y="369470"/>
                  <a:pt x="1154642" y="381785"/>
                  <a:pt x="1163878" y="387943"/>
                </a:cubicBezTo>
                <a:cubicBezTo>
                  <a:pt x="1174440" y="394984"/>
                  <a:pt x="1188617" y="393693"/>
                  <a:pt x="1200823" y="397180"/>
                </a:cubicBezTo>
                <a:cubicBezTo>
                  <a:pt x="1210184" y="399855"/>
                  <a:pt x="1219296" y="403337"/>
                  <a:pt x="1228532" y="406416"/>
                </a:cubicBezTo>
                <a:cubicBezTo>
                  <a:pt x="1237768" y="412574"/>
                  <a:pt x="1246828" y="419006"/>
                  <a:pt x="1256241" y="424889"/>
                </a:cubicBezTo>
                <a:cubicBezTo>
                  <a:pt x="1271465" y="434404"/>
                  <a:pt x="1288529" y="441230"/>
                  <a:pt x="1302423" y="452598"/>
                </a:cubicBezTo>
                <a:cubicBezTo>
                  <a:pt x="1322642" y="469141"/>
                  <a:pt x="1357841" y="508016"/>
                  <a:pt x="1357841" y="508016"/>
                </a:cubicBezTo>
                <a:lnTo>
                  <a:pt x="1376314" y="563434"/>
                </a:lnTo>
                <a:lnTo>
                  <a:pt x="1385551" y="591143"/>
                </a:lnTo>
                <a:cubicBezTo>
                  <a:pt x="1382472" y="609616"/>
                  <a:pt x="1383517" y="629275"/>
                  <a:pt x="1376314" y="646562"/>
                </a:cubicBezTo>
                <a:cubicBezTo>
                  <a:pt x="1352849" y="702878"/>
                  <a:pt x="1346130" y="698600"/>
                  <a:pt x="1302423" y="720452"/>
                </a:cubicBezTo>
                <a:cubicBezTo>
                  <a:pt x="1280585" y="742290"/>
                  <a:pt x="1265417" y="760072"/>
                  <a:pt x="1237769" y="775871"/>
                </a:cubicBezTo>
                <a:cubicBezTo>
                  <a:pt x="1229316" y="780701"/>
                  <a:pt x="1219296" y="782028"/>
                  <a:pt x="1210060" y="785107"/>
                </a:cubicBezTo>
                <a:lnTo>
                  <a:pt x="1191587" y="77587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Freeform 75"/>
          <p:cNvSpPr/>
          <p:nvPr/>
        </p:nvSpPr>
        <p:spPr>
          <a:xfrm>
            <a:off x="3131128" y="3841172"/>
            <a:ext cx="1459345" cy="1385455"/>
          </a:xfrm>
          <a:custGeom>
            <a:avLst/>
            <a:gdLst>
              <a:gd name="connsiteX0" fmla="*/ 1163782 w 1459345"/>
              <a:gd name="connsiteY0" fmla="*/ 683491 h 1385455"/>
              <a:gd name="connsiteX1" fmla="*/ 1163782 w 1459345"/>
              <a:gd name="connsiteY1" fmla="*/ 683491 h 1385455"/>
              <a:gd name="connsiteX2" fmla="*/ 1080654 w 1459345"/>
              <a:gd name="connsiteY2" fmla="*/ 618837 h 1385455"/>
              <a:gd name="connsiteX3" fmla="*/ 1052945 w 1459345"/>
              <a:gd name="connsiteY3" fmla="*/ 600364 h 1385455"/>
              <a:gd name="connsiteX4" fmla="*/ 1006763 w 1459345"/>
              <a:gd name="connsiteY4" fmla="*/ 544946 h 1385455"/>
              <a:gd name="connsiteX5" fmla="*/ 997527 w 1459345"/>
              <a:gd name="connsiteY5" fmla="*/ 517237 h 1385455"/>
              <a:gd name="connsiteX6" fmla="*/ 932873 w 1459345"/>
              <a:gd name="connsiteY6" fmla="*/ 461819 h 1385455"/>
              <a:gd name="connsiteX7" fmla="*/ 886691 w 1459345"/>
              <a:gd name="connsiteY7" fmla="*/ 378691 h 1385455"/>
              <a:gd name="connsiteX8" fmla="*/ 868218 w 1459345"/>
              <a:gd name="connsiteY8" fmla="*/ 350982 h 1385455"/>
              <a:gd name="connsiteX9" fmla="*/ 831273 w 1459345"/>
              <a:gd name="connsiteY9" fmla="*/ 295564 h 1385455"/>
              <a:gd name="connsiteX10" fmla="*/ 785091 w 1459345"/>
              <a:gd name="connsiteY10" fmla="*/ 240146 h 1385455"/>
              <a:gd name="connsiteX11" fmla="*/ 757382 w 1459345"/>
              <a:gd name="connsiteY11" fmla="*/ 184728 h 1385455"/>
              <a:gd name="connsiteX12" fmla="*/ 720436 w 1459345"/>
              <a:gd name="connsiteY12" fmla="*/ 157019 h 1385455"/>
              <a:gd name="connsiteX13" fmla="*/ 692727 w 1459345"/>
              <a:gd name="connsiteY13" fmla="*/ 129310 h 1385455"/>
              <a:gd name="connsiteX14" fmla="*/ 637309 w 1459345"/>
              <a:gd name="connsiteY14" fmla="*/ 101600 h 1385455"/>
              <a:gd name="connsiteX15" fmla="*/ 572654 w 1459345"/>
              <a:gd name="connsiteY15" fmla="*/ 73891 h 1385455"/>
              <a:gd name="connsiteX16" fmla="*/ 544945 w 1459345"/>
              <a:gd name="connsiteY16" fmla="*/ 55419 h 1385455"/>
              <a:gd name="connsiteX17" fmla="*/ 461818 w 1459345"/>
              <a:gd name="connsiteY17" fmla="*/ 27710 h 1385455"/>
              <a:gd name="connsiteX18" fmla="*/ 434109 w 1459345"/>
              <a:gd name="connsiteY18" fmla="*/ 18473 h 1385455"/>
              <a:gd name="connsiteX19" fmla="*/ 397163 w 1459345"/>
              <a:gd name="connsiteY19" fmla="*/ 0 h 1385455"/>
              <a:gd name="connsiteX20" fmla="*/ 240145 w 1459345"/>
              <a:gd name="connsiteY20" fmla="*/ 9237 h 1385455"/>
              <a:gd name="connsiteX21" fmla="*/ 157018 w 1459345"/>
              <a:gd name="connsiteY21" fmla="*/ 73891 h 1385455"/>
              <a:gd name="connsiteX22" fmla="*/ 110836 w 1459345"/>
              <a:gd name="connsiteY22" fmla="*/ 129310 h 1385455"/>
              <a:gd name="connsiteX23" fmla="*/ 92363 w 1459345"/>
              <a:gd name="connsiteY23" fmla="*/ 184728 h 1385455"/>
              <a:gd name="connsiteX24" fmla="*/ 55418 w 1459345"/>
              <a:gd name="connsiteY24" fmla="*/ 277091 h 1385455"/>
              <a:gd name="connsiteX25" fmla="*/ 36945 w 1459345"/>
              <a:gd name="connsiteY25" fmla="*/ 350982 h 1385455"/>
              <a:gd name="connsiteX26" fmla="*/ 27709 w 1459345"/>
              <a:gd name="connsiteY26" fmla="*/ 480291 h 1385455"/>
              <a:gd name="connsiteX27" fmla="*/ 18473 w 1459345"/>
              <a:gd name="connsiteY27" fmla="*/ 517237 h 1385455"/>
              <a:gd name="connsiteX28" fmla="*/ 0 w 1459345"/>
              <a:gd name="connsiteY28" fmla="*/ 628073 h 1385455"/>
              <a:gd name="connsiteX29" fmla="*/ 9236 w 1459345"/>
              <a:gd name="connsiteY29" fmla="*/ 775855 h 1385455"/>
              <a:gd name="connsiteX30" fmla="*/ 18473 w 1459345"/>
              <a:gd name="connsiteY30" fmla="*/ 803564 h 1385455"/>
              <a:gd name="connsiteX31" fmla="*/ 36945 w 1459345"/>
              <a:gd name="connsiteY31" fmla="*/ 895928 h 1385455"/>
              <a:gd name="connsiteX32" fmla="*/ 101600 w 1459345"/>
              <a:gd name="connsiteY32" fmla="*/ 979055 h 1385455"/>
              <a:gd name="connsiteX33" fmla="*/ 129309 w 1459345"/>
              <a:gd name="connsiteY33" fmla="*/ 1034473 h 1385455"/>
              <a:gd name="connsiteX34" fmla="*/ 147782 w 1459345"/>
              <a:gd name="connsiteY34" fmla="*/ 1071419 h 1385455"/>
              <a:gd name="connsiteX35" fmla="*/ 166254 w 1459345"/>
              <a:gd name="connsiteY35" fmla="*/ 1099128 h 1385455"/>
              <a:gd name="connsiteX36" fmla="*/ 221673 w 1459345"/>
              <a:gd name="connsiteY36" fmla="*/ 1163782 h 1385455"/>
              <a:gd name="connsiteX37" fmla="*/ 295563 w 1459345"/>
              <a:gd name="connsiteY37" fmla="*/ 1219200 h 1385455"/>
              <a:gd name="connsiteX38" fmla="*/ 323273 w 1459345"/>
              <a:gd name="connsiteY38" fmla="*/ 1237673 h 1385455"/>
              <a:gd name="connsiteX39" fmla="*/ 360218 w 1459345"/>
              <a:gd name="connsiteY39" fmla="*/ 1274619 h 1385455"/>
              <a:gd name="connsiteX40" fmla="*/ 471054 w 1459345"/>
              <a:gd name="connsiteY40" fmla="*/ 1339273 h 1385455"/>
              <a:gd name="connsiteX41" fmla="*/ 498763 w 1459345"/>
              <a:gd name="connsiteY41" fmla="*/ 1348510 h 1385455"/>
              <a:gd name="connsiteX42" fmla="*/ 544945 w 1459345"/>
              <a:gd name="connsiteY42" fmla="*/ 1366982 h 1385455"/>
              <a:gd name="connsiteX43" fmla="*/ 591127 w 1459345"/>
              <a:gd name="connsiteY43" fmla="*/ 1376219 h 1385455"/>
              <a:gd name="connsiteX44" fmla="*/ 628073 w 1459345"/>
              <a:gd name="connsiteY44" fmla="*/ 1385455 h 1385455"/>
              <a:gd name="connsiteX45" fmla="*/ 785091 w 1459345"/>
              <a:gd name="connsiteY45" fmla="*/ 1366982 h 1385455"/>
              <a:gd name="connsiteX46" fmla="*/ 822036 w 1459345"/>
              <a:gd name="connsiteY46" fmla="*/ 1357746 h 1385455"/>
              <a:gd name="connsiteX47" fmla="*/ 877454 w 1459345"/>
              <a:gd name="connsiteY47" fmla="*/ 1348510 h 1385455"/>
              <a:gd name="connsiteX48" fmla="*/ 951345 w 1459345"/>
              <a:gd name="connsiteY48" fmla="*/ 1330037 h 1385455"/>
              <a:gd name="connsiteX49" fmla="*/ 979054 w 1459345"/>
              <a:gd name="connsiteY49" fmla="*/ 1320800 h 1385455"/>
              <a:gd name="connsiteX50" fmla="*/ 1052945 w 1459345"/>
              <a:gd name="connsiteY50" fmla="*/ 1302328 h 1385455"/>
              <a:gd name="connsiteX51" fmla="*/ 1080654 w 1459345"/>
              <a:gd name="connsiteY51" fmla="*/ 1283855 h 1385455"/>
              <a:gd name="connsiteX52" fmla="*/ 1108363 w 1459345"/>
              <a:gd name="connsiteY52" fmla="*/ 1274619 h 1385455"/>
              <a:gd name="connsiteX53" fmla="*/ 1136073 w 1459345"/>
              <a:gd name="connsiteY53" fmla="*/ 1246910 h 1385455"/>
              <a:gd name="connsiteX54" fmla="*/ 1357745 w 1459345"/>
              <a:gd name="connsiteY54" fmla="*/ 1237673 h 1385455"/>
              <a:gd name="connsiteX55" fmla="*/ 1385454 w 1459345"/>
              <a:gd name="connsiteY55" fmla="*/ 1209964 h 1385455"/>
              <a:gd name="connsiteX56" fmla="*/ 1403927 w 1459345"/>
              <a:gd name="connsiteY56" fmla="*/ 1182255 h 1385455"/>
              <a:gd name="connsiteX57" fmla="*/ 1431636 w 1459345"/>
              <a:gd name="connsiteY57" fmla="*/ 1117600 h 1385455"/>
              <a:gd name="connsiteX58" fmla="*/ 1440873 w 1459345"/>
              <a:gd name="connsiteY58" fmla="*/ 1071419 h 1385455"/>
              <a:gd name="connsiteX59" fmla="*/ 1459345 w 1459345"/>
              <a:gd name="connsiteY59" fmla="*/ 997528 h 1385455"/>
              <a:gd name="connsiteX60" fmla="*/ 1450109 w 1459345"/>
              <a:gd name="connsiteY60" fmla="*/ 840510 h 1385455"/>
              <a:gd name="connsiteX61" fmla="*/ 1385454 w 1459345"/>
              <a:gd name="connsiteY61" fmla="*/ 766619 h 1385455"/>
              <a:gd name="connsiteX62" fmla="*/ 1357745 w 1459345"/>
              <a:gd name="connsiteY62" fmla="*/ 757382 h 1385455"/>
              <a:gd name="connsiteX63" fmla="*/ 1320800 w 1459345"/>
              <a:gd name="connsiteY63" fmla="*/ 738910 h 1385455"/>
              <a:gd name="connsiteX64" fmla="*/ 1228436 w 1459345"/>
              <a:gd name="connsiteY64" fmla="*/ 711200 h 1385455"/>
              <a:gd name="connsiteX65" fmla="*/ 1163782 w 1459345"/>
              <a:gd name="connsiteY65" fmla="*/ 683491 h 138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59345" h="1385455">
                <a:moveTo>
                  <a:pt x="1163782" y="683491"/>
                </a:moveTo>
                <a:lnTo>
                  <a:pt x="1163782" y="683491"/>
                </a:lnTo>
                <a:cubicBezTo>
                  <a:pt x="1136073" y="661940"/>
                  <a:pt x="1108737" y="639899"/>
                  <a:pt x="1080654" y="618837"/>
                </a:cubicBezTo>
                <a:cubicBezTo>
                  <a:pt x="1071773" y="612177"/>
                  <a:pt x="1060051" y="608892"/>
                  <a:pt x="1052945" y="600364"/>
                </a:cubicBezTo>
                <a:cubicBezTo>
                  <a:pt x="994354" y="530054"/>
                  <a:pt x="1074273" y="589952"/>
                  <a:pt x="1006763" y="544946"/>
                </a:cubicBezTo>
                <a:cubicBezTo>
                  <a:pt x="1003684" y="535710"/>
                  <a:pt x="1002927" y="525338"/>
                  <a:pt x="997527" y="517237"/>
                </a:cubicBezTo>
                <a:cubicBezTo>
                  <a:pt x="984663" y="497940"/>
                  <a:pt x="949945" y="474623"/>
                  <a:pt x="932873" y="461819"/>
                </a:cubicBezTo>
                <a:cubicBezTo>
                  <a:pt x="916615" y="413049"/>
                  <a:pt x="929036" y="442209"/>
                  <a:pt x="886691" y="378691"/>
                </a:cubicBezTo>
                <a:lnTo>
                  <a:pt x="868218" y="350982"/>
                </a:lnTo>
                <a:cubicBezTo>
                  <a:pt x="851987" y="302287"/>
                  <a:pt x="869710" y="341688"/>
                  <a:pt x="831273" y="295564"/>
                </a:cubicBezTo>
                <a:cubicBezTo>
                  <a:pt x="766977" y="218409"/>
                  <a:pt x="866043" y="321098"/>
                  <a:pt x="785091" y="240146"/>
                </a:cubicBezTo>
                <a:cubicBezTo>
                  <a:pt x="777579" y="217612"/>
                  <a:pt x="775285" y="202631"/>
                  <a:pt x="757382" y="184728"/>
                </a:cubicBezTo>
                <a:cubicBezTo>
                  <a:pt x="746497" y="173843"/>
                  <a:pt x="732124" y="167037"/>
                  <a:pt x="720436" y="157019"/>
                </a:cubicBezTo>
                <a:cubicBezTo>
                  <a:pt x="710518" y="148518"/>
                  <a:pt x="702762" y="137672"/>
                  <a:pt x="692727" y="129310"/>
                </a:cubicBezTo>
                <a:cubicBezTo>
                  <a:pt x="653025" y="96224"/>
                  <a:pt x="678963" y="122427"/>
                  <a:pt x="637309" y="101600"/>
                </a:cubicBezTo>
                <a:cubicBezTo>
                  <a:pt x="573525" y="69708"/>
                  <a:pt x="649544" y="93115"/>
                  <a:pt x="572654" y="73891"/>
                </a:cubicBezTo>
                <a:cubicBezTo>
                  <a:pt x="563418" y="67734"/>
                  <a:pt x="555089" y="59927"/>
                  <a:pt x="544945" y="55419"/>
                </a:cubicBezTo>
                <a:cubicBezTo>
                  <a:pt x="544930" y="55412"/>
                  <a:pt x="475680" y="32331"/>
                  <a:pt x="461818" y="27710"/>
                </a:cubicBezTo>
                <a:cubicBezTo>
                  <a:pt x="452582" y="24631"/>
                  <a:pt x="442817" y="22827"/>
                  <a:pt x="434109" y="18473"/>
                </a:cubicBezTo>
                <a:lnTo>
                  <a:pt x="397163" y="0"/>
                </a:lnTo>
                <a:cubicBezTo>
                  <a:pt x="344824" y="3079"/>
                  <a:pt x="292315" y="4020"/>
                  <a:pt x="240145" y="9237"/>
                </a:cubicBezTo>
                <a:cubicBezTo>
                  <a:pt x="201261" y="13125"/>
                  <a:pt x="182805" y="48104"/>
                  <a:pt x="157018" y="73891"/>
                </a:cubicBezTo>
                <a:cubicBezTo>
                  <a:pt x="121459" y="109450"/>
                  <a:pt x="136554" y="90732"/>
                  <a:pt x="110836" y="129310"/>
                </a:cubicBezTo>
                <a:cubicBezTo>
                  <a:pt x="104678" y="147783"/>
                  <a:pt x="101071" y="167312"/>
                  <a:pt x="92363" y="184728"/>
                </a:cubicBezTo>
                <a:cubicBezTo>
                  <a:pt x="73254" y="222947"/>
                  <a:pt x="66831" y="231440"/>
                  <a:pt x="55418" y="277091"/>
                </a:cubicBezTo>
                <a:lnTo>
                  <a:pt x="36945" y="350982"/>
                </a:lnTo>
                <a:cubicBezTo>
                  <a:pt x="33866" y="394085"/>
                  <a:pt x="32481" y="437342"/>
                  <a:pt x="27709" y="480291"/>
                </a:cubicBezTo>
                <a:cubicBezTo>
                  <a:pt x="26307" y="492908"/>
                  <a:pt x="20560" y="504715"/>
                  <a:pt x="18473" y="517237"/>
                </a:cubicBezTo>
                <a:cubicBezTo>
                  <a:pt x="-3148" y="646965"/>
                  <a:pt x="20784" y="544934"/>
                  <a:pt x="0" y="628073"/>
                </a:cubicBezTo>
                <a:cubicBezTo>
                  <a:pt x="3079" y="677334"/>
                  <a:pt x="4069" y="726769"/>
                  <a:pt x="9236" y="775855"/>
                </a:cubicBezTo>
                <a:cubicBezTo>
                  <a:pt x="10255" y="785538"/>
                  <a:pt x="16564" y="794017"/>
                  <a:pt x="18473" y="803564"/>
                </a:cubicBezTo>
                <a:cubicBezTo>
                  <a:pt x="22201" y="822205"/>
                  <a:pt x="23904" y="872454"/>
                  <a:pt x="36945" y="895928"/>
                </a:cubicBezTo>
                <a:cubicBezTo>
                  <a:pt x="64564" y="945641"/>
                  <a:pt x="67943" y="945398"/>
                  <a:pt x="101600" y="979055"/>
                </a:cubicBezTo>
                <a:cubicBezTo>
                  <a:pt x="118534" y="1029858"/>
                  <a:pt x="100661" y="984339"/>
                  <a:pt x="129309" y="1034473"/>
                </a:cubicBezTo>
                <a:cubicBezTo>
                  <a:pt x="136140" y="1046428"/>
                  <a:pt x="140951" y="1059464"/>
                  <a:pt x="147782" y="1071419"/>
                </a:cubicBezTo>
                <a:cubicBezTo>
                  <a:pt x="153289" y="1081057"/>
                  <a:pt x="159802" y="1090095"/>
                  <a:pt x="166254" y="1099128"/>
                </a:cubicBezTo>
                <a:cubicBezTo>
                  <a:pt x="183515" y="1123294"/>
                  <a:pt x="198594" y="1144899"/>
                  <a:pt x="221673" y="1163782"/>
                </a:cubicBezTo>
                <a:cubicBezTo>
                  <a:pt x="245501" y="1183278"/>
                  <a:pt x="269946" y="1202122"/>
                  <a:pt x="295563" y="1219200"/>
                </a:cubicBezTo>
                <a:cubicBezTo>
                  <a:pt x="304800" y="1225358"/>
                  <a:pt x="314844" y="1230449"/>
                  <a:pt x="323273" y="1237673"/>
                </a:cubicBezTo>
                <a:cubicBezTo>
                  <a:pt x="336496" y="1249007"/>
                  <a:pt x="346618" y="1263739"/>
                  <a:pt x="360218" y="1274619"/>
                </a:cubicBezTo>
                <a:cubicBezTo>
                  <a:pt x="392950" y="1300805"/>
                  <a:pt x="432868" y="1322301"/>
                  <a:pt x="471054" y="1339273"/>
                </a:cubicBezTo>
                <a:cubicBezTo>
                  <a:pt x="479951" y="1343227"/>
                  <a:pt x="489647" y="1345091"/>
                  <a:pt x="498763" y="1348510"/>
                </a:cubicBezTo>
                <a:cubicBezTo>
                  <a:pt x="514287" y="1354332"/>
                  <a:pt x="529064" y="1362218"/>
                  <a:pt x="544945" y="1366982"/>
                </a:cubicBezTo>
                <a:cubicBezTo>
                  <a:pt x="559982" y="1371493"/>
                  <a:pt x="575802" y="1372813"/>
                  <a:pt x="591127" y="1376219"/>
                </a:cubicBezTo>
                <a:cubicBezTo>
                  <a:pt x="603519" y="1378973"/>
                  <a:pt x="615758" y="1382376"/>
                  <a:pt x="628073" y="1385455"/>
                </a:cubicBezTo>
                <a:cubicBezTo>
                  <a:pt x="680412" y="1379297"/>
                  <a:pt x="732920" y="1374435"/>
                  <a:pt x="785091" y="1366982"/>
                </a:cubicBezTo>
                <a:cubicBezTo>
                  <a:pt x="797657" y="1365187"/>
                  <a:pt x="809589" y="1360235"/>
                  <a:pt x="822036" y="1357746"/>
                </a:cubicBezTo>
                <a:cubicBezTo>
                  <a:pt x="840400" y="1354073"/>
                  <a:pt x="858981" y="1351589"/>
                  <a:pt x="877454" y="1348510"/>
                </a:cubicBezTo>
                <a:cubicBezTo>
                  <a:pt x="940793" y="1327395"/>
                  <a:pt x="862179" y="1352329"/>
                  <a:pt x="951345" y="1330037"/>
                </a:cubicBezTo>
                <a:cubicBezTo>
                  <a:pt x="960790" y="1327676"/>
                  <a:pt x="969609" y="1323161"/>
                  <a:pt x="979054" y="1320800"/>
                </a:cubicBezTo>
                <a:lnTo>
                  <a:pt x="1052945" y="1302328"/>
                </a:lnTo>
                <a:cubicBezTo>
                  <a:pt x="1062181" y="1296170"/>
                  <a:pt x="1070725" y="1288819"/>
                  <a:pt x="1080654" y="1283855"/>
                </a:cubicBezTo>
                <a:cubicBezTo>
                  <a:pt x="1089362" y="1279501"/>
                  <a:pt x="1100262" y="1280019"/>
                  <a:pt x="1108363" y="1274619"/>
                </a:cubicBezTo>
                <a:cubicBezTo>
                  <a:pt x="1119232" y="1267373"/>
                  <a:pt x="1123152" y="1248824"/>
                  <a:pt x="1136073" y="1246910"/>
                </a:cubicBezTo>
                <a:cubicBezTo>
                  <a:pt x="1209229" y="1236072"/>
                  <a:pt x="1283854" y="1240752"/>
                  <a:pt x="1357745" y="1237673"/>
                </a:cubicBezTo>
                <a:cubicBezTo>
                  <a:pt x="1366981" y="1228437"/>
                  <a:pt x="1377092" y="1219999"/>
                  <a:pt x="1385454" y="1209964"/>
                </a:cubicBezTo>
                <a:cubicBezTo>
                  <a:pt x="1392561" y="1201436"/>
                  <a:pt x="1398419" y="1191893"/>
                  <a:pt x="1403927" y="1182255"/>
                </a:cubicBezTo>
                <a:cubicBezTo>
                  <a:pt x="1415679" y="1161690"/>
                  <a:pt x="1425878" y="1140632"/>
                  <a:pt x="1431636" y="1117600"/>
                </a:cubicBezTo>
                <a:cubicBezTo>
                  <a:pt x="1435444" y="1102370"/>
                  <a:pt x="1437343" y="1086716"/>
                  <a:pt x="1440873" y="1071419"/>
                </a:cubicBezTo>
                <a:cubicBezTo>
                  <a:pt x="1446582" y="1046681"/>
                  <a:pt x="1459345" y="997528"/>
                  <a:pt x="1459345" y="997528"/>
                </a:cubicBezTo>
                <a:cubicBezTo>
                  <a:pt x="1456266" y="945189"/>
                  <a:pt x="1461247" y="891743"/>
                  <a:pt x="1450109" y="840510"/>
                </a:cubicBezTo>
                <a:cubicBezTo>
                  <a:pt x="1443350" y="809419"/>
                  <a:pt x="1413464" y="780624"/>
                  <a:pt x="1385454" y="766619"/>
                </a:cubicBezTo>
                <a:cubicBezTo>
                  <a:pt x="1376746" y="762265"/>
                  <a:pt x="1366694" y="761217"/>
                  <a:pt x="1357745" y="757382"/>
                </a:cubicBezTo>
                <a:cubicBezTo>
                  <a:pt x="1345090" y="751958"/>
                  <a:pt x="1333584" y="744023"/>
                  <a:pt x="1320800" y="738910"/>
                </a:cubicBezTo>
                <a:cubicBezTo>
                  <a:pt x="1283321" y="723919"/>
                  <a:pt x="1264726" y="720273"/>
                  <a:pt x="1228436" y="711200"/>
                </a:cubicBezTo>
                <a:lnTo>
                  <a:pt x="1163782" y="68349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76"/>
          <p:cNvSpPr/>
          <p:nvPr/>
        </p:nvSpPr>
        <p:spPr>
          <a:xfrm>
            <a:off x="2261440" y="3211944"/>
            <a:ext cx="1459345" cy="1385455"/>
          </a:xfrm>
          <a:custGeom>
            <a:avLst/>
            <a:gdLst>
              <a:gd name="connsiteX0" fmla="*/ 1163782 w 1459345"/>
              <a:gd name="connsiteY0" fmla="*/ 683491 h 1385455"/>
              <a:gd name="connsiteX1" fmla="*/ 1163782 w 1459345"/>
              <a:gd name="connsiteY1" fmla="*/ 683491 h 1385455"/>
              <a:gd name="connsiteX2" fmla="*/ 1080654 w 1459345"/>
              <a:gd name="connsiteY2" fmla="*/ 618837 h 1385455"/>
              <a:gd name="connsiteX3" fmla="*/ 1052945 w 1459345"/>
              <a:gd name="connsiteY3" fmla="*/ 600364 h 1385455"/>
              <a:gd name="connsiteX4" fmla="*/ 1006763 w 1459345"/>
              <a:gd name="connsiteY4" fmla="*/ 544946 h 1385455"/>
              <a:gd name="connsiteX5" fmla="*/ 997527 w 1459345"/>
              <a:gd name="connsiteY5" fmla="*/ 517237 h 1385455"/>
              <a:gd name="connsiteX6" fmla="*/ 932873 w 1459345"/>
              <a:gd name="connsiteY6" fmla="*/ 461819 h 1385455"/>
              <a:gd name="connsiteX7" fmla="*/ 886691 w 1459345"/>
              <a:gd name="connsiteY7" fmla="*/ 378691 h 1385455"/>
              <a:gd name="connsiteX8" fmla="*/ 868218 w 1459345"/>
              <a:gd name="connsiteY8" fmla="*/ 350982 h 1385455"/>
              <a:gd name="connsiteX9" fmla="*/ 831273 w 1459345"/>
              <a:gd name="connsiteY9" fmla="*/ 295564 h 1385455"/>
              <a:gd name="connsiteX10" fmla="*/ 785091 w 1459345"/>
              <a:gd name="connsiteY10" fmla="*/ 240146 h 1385455"/>
              <a:gd name="connsiteX11" fmla="*/ 757382 w 1459345"/>
              <a:gd name="connsiteY11" fmla="*/ 184728 h 1385455"/>
              <a:gd name="connsiteX12" fmla="*/ 720436 w 1459345"/>
              <a:gd name="connsiteY12" fmla="*/ 157019 h 1385455"/>
              <a:gd name="connsiteX13" fmla="*/ 692727 w 1459345"/>
              <a:gd name="connsiteY13" fmla="*/ 129310 h 1385455"/>
              <a:gd name="connsiteX14" fmla="*/ 637309 w 1459345"/>
              <a:gd name="connsiteY14" fmla="*/ 101600 h 1385455"/>
              <a:gd name="connsiteX15" fmla="*/ 572654 w 1459345"/>
              <a:gd name="connsiteY15" fmla="*/ 73891 h 1385455"/>
              <a:gd name="connsiteX16" fmla="*/ 544945 w 1459345"/>
              <a:gd name="connsiteY16" fmla="*/ 55419 h 1385455"/>
              <a:gd name="connsiteX17" fmla="*/ 461818 w 1459345"/>
              <a:gd name="connsiteY17" fmla="*/ 27710 h 1385455"/>
              <a:gd name="connsiteX18" fmla="*/ 434109 w 1459345"/>
              <a:gd name="connsiteY18" fmla="*/ 18473 h 1385455"/>
              <a:gd name="connsiteX19" fmla="*/ 397163 w 1459345"/>
              <a:gd name="connsiteY19" fmla="*/ 0 h 1385455"/>
              <a:gd name="connsiteX20" fmla="*/ 240145 w 1459345"/>
              <a:gd name="connsiteY20" fmla="*/ 9237 h 1385455"/>
              <a:gd name="connsiteX21" fmla="*/ 157018 w 1459345"/>
              <a:gd name="connsiteY21" fmla="*/ 73891 h 1385455"/>
              <a:gd name="connsiteX22" fmla="*/ 110836 w 1459345"/>
              <a:gd name="connsiteY22" fmla="*/ 129310 h 1385455"/>
              <a:gd name="connsiteX23" fmla="*/ 92363 w 1459345"/>
              <a:gd name="connsiteY23" fmla="*/ 184728 h 1385455"/>
              <a:gd name="connsiteX24" fmla="*/ 55418 w 1459345"/>
              <a:gd name="connsiteY24" fmla="*/ 277091 h 1385455"/>
              <a:gd name="connsiteX25" fmla="*/ 36945 w 1459345"/>
              <a:gd name="connsiteY25" fmla="*/ 350982 h 1385455"/>
              <a:gd name="connsiteX26" fmla="*/ 27709 w 1459345"/>
              <a:gd name="connsiteY26" fmla="*/ 480291 h 1385455"/>
              <a:gd name="connsiteX27" fmla="*/ 18473 w 1459345"/>
              <a:gd name="connsiteY27" fmla="*/ 517237 h 1385455"/>
              <a:gd name="connsiteX28" fmla="*/ 0 w 1459345"/>
              <a:gd name="connsiteY28" fmla="*/ 628073 h 1385455"/>
              <a:gd name="connsiteX29" fmla="*/ 9236 w 1459345"/>
              <a:gd name="connsiteY29" fmla="*/ 775855 h 1385455"/>
              <a:gd name="connsiteX30" fmla="*/ 18473 w 1459345"/>
              <a:gd name="connsiteY30" fmla="*/ 803564 h 1385455"/>
              <a:gd name="connsiteX31" fmla="*/ 36945 w 1459345"/>
              <a:gd name="connsiteY31" fmla="*/ 895928 h 1385455"/>
              <a:gd name="connsiteX32" fmla="*/ 101600 w 1459345"/>
              <a:gd name="connsiteY32" fmla="*/ 979055 h 1385455"/>
              <a:gd name="connsiteX33" fmla="*/ 129309 w 1459345"/>
              <a:gd name="connsiteY33" fmla="*/ 1034473 h 1385455"/>
              <a:gd name="connsiteX34" fmla="*/ 147782 w 1459345"/>
              <a:gd name="connsiteY34" fmla="*/ 1071419 h 1385455"/>
              <a:gd name="connsiteX35" fmla="*/ 166254 w 1459345"/>
              <a:gd name="connsiteY35" fmla="*/ 1099128 h 1385455"/>
              <a:gd name="connsiteX36" fmla="*/ 221673 w 1459345"/>
              <a:gd name="connsiteY36" fmla="*/ 1163782 h 1385455"/>
              <a:gd name="connsiteX37" fmla="*/ 295563 w 1459345"/>
              <a:gd name="connsiteY37" fmla="*/ 1219200 h 1385455"/>
              <a:gd name="connsiteX38" fmla="*/ 323273 w 1459345"/>
              <a:gd name="connsiteY38" fmla="*/ 1237673 h 1385455"/>
              <a:gd name="connsiteX39" fmla="*/ 360218 w 1459345"/>
              <a:gd name="connsiteY39" fmla="*/ 1274619 h 1385455"/>
              <a:gd name="connsiteX40" fmla="*/ 471054 w 1459345"/>
              <a:gd name="connsiteY40" fmla="*/ 1339273 h 1385455"/>
              <a:gd name="connsiteX41" fmla="*/ 498763 w 1459345"/>
              <a:gd name="connsiteY41" fmla="*/ 1348510 h 1385455"/>
              <a:gd name="connsiteX42" fmla="*/ 544945 w 1459345"/>
              <a:gd name="connsiteY42" fmla="*/ 1366982 h 1385455"/>
              <a:gd name="connsiteX43" fmla="*/ 591127 w 1459345"/>
              <a:gd name="connsiteY43" fmla="*/ 1376219 h 1385455"/>
              <a:gd name="connsiteX44" fmla="*/ 628073 w 1459345"/>
              <a:gd name="connsiteY44" fmla="*/ 1385455 h 1385455"/>
              <a:gd name="connsiteX45" fmla="*/ 785091 w 1459345"/>
              <a:gd name="connsiteY45" fmla="*/ 1366982 h 1385455"/>
              <a:gd name="connsiteX46" fmla="*/ 822036 w 1459345"/>
              <a:gd name="connsiteY46" fmla="*/ 1357746 h 1385455"/>
              <a:gd name="connsiteX47" fmla="*/ 877454 w 1459345"/>
              <a:gd name="connsiteY47" fmla="*/ 1348510 h 1385455"/>
              <a:gd name="connsiteX48" fmla="*/ 951345 w 1459345"/>
              <a:gd name="connsiteY48" fmla="*/ 1330037 h 1385455"/>
              <a:gd name="connsiteX49" fmla="*/ 979054 w 1459345"/>
              <a:gd name="connsiteY49" fmla="*/ 1320800 h 1385455"/>
              <a:gd name="connsiteX50" fmla="*/ 1052945 w 1459345"/>
              <a:gd name="connsiteY50" fmla="*/ 1302328 h 1385455"/>
              <a:gd name="connsiteX51" fmla="*/ 1080654 w 1459345"/>
              <a:gd name="connsiteY51" fmla="*/ 1283855 h 1385455"/>
              <a:gd name="connsiteX52" fmla="*/ 1108363 w 1459345"/>
              <a:gd name="connsiteY52" fmla="*/ 1274619 h 1385455"/>
              <a:gd name="connsiteX53" fmla="*/ 1136073 w 1459345"/>
              <a:gd name="connsiteY53" fmla="*/ 1246910 h 1385455"/>
              <a:gd name="connsiteX54" fmla="*/ 1357745 w 1459345"/>
              <a:gd name="connsiteY54" fmla="*/ 1237673 h 1385455"/>
              <a:gd name="connsiteX55" fmla="*/ 1385454 w 1459345"/>
              <a:gd name="connsiteY55" fmla="*/ 1209964 h 1385455"/>
              <a:gd name="connsiteX56" fmla="*/ 1403927 w 1459345"/>
              <a:gd name="connsiteY56" fmla="*/ 1182255 h 1385455"/>
              <a:gd name="connsiteX57" fmla="*/ 1431636 w 1459345"/>
              <a:gd name="connsiteY57" fmla="*/ 1117600 h 1385455"/>
              <a:gd name="connsiteX58" fmla="*/ 1440873 w 1459345"/>
              <a:gd name="connsiteY58" fmla="*/ 1071419 h 1385455"/>
              <a:gd name="connsiteX59" fmla="*/ 1459345 w 1459345"/>
              <a:gd name="connsiteY59" fmla="*/ 997528 h 1385455"/>
              <a:gd name="connsiteX60" fmla="*/ 1450109 w 1459345"/>
              <a:gd name="connsiteY60" fmla="*/ 840510 h 1385455"/>
              <a:gd name="connsiteX61" fmla="*/ 1385454 w 1459345"/>
              <a:gd name="connsiteY61" fmla="*/ 766619 h 1385455"/>
              <a:gd name="connsiteX62" fmla="*/ 1357745 w 1459345"/>
              <a:gd name="connsiteY62" fmla="*/ 757382 h 1385455"/>
              <a:gd name="connsiteX63" fmla="*/ 1320800 w 1459345"/>
              <a:gd name="connsiteY63" fmla="*/ 738910 h 1385455"/>
              <a:gd name="connsiteX64" fmla="*/ 1228436 w 1459345"/>
              <a:gd name="connsiteY64" fmla="*/ 711200 h 1385455"/>
              <a:gd name="connsiteX65" fmla="*/ 1163782 w 1459345"/>
              <a:gd name="connsiteY65" fmla="*/ 683491 h 138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59345" h="1385455">
                <a:moveTo>
                  <a:pt x="1163782" y="683491"/>
                </a:moveTo>
                <a:lnTo>
                  <a:pt x="1163782" y="683491"/>
                </a:lnTo>
                <a:cubicBezTo>
                  <a:pt x="1136073" y="661940"/>
                  <a:pt x="1108737" y="639899"/>
                  <a:pt x="1080654" y="618837"/>
                </a:cubicBezTo>
                <a:cubicBezTo>
                  <a:pt x="1071773" y="612177"/>
                  <a:pt x="1060051" y="608892"/>
                  <a:pt x="1052945" y="600364"/>
                </a:cubicBezTo>
                <a:cubicBezTo>
                  <a:pt x="994354" y="530054"/>
                  <a:pt x="1074273" y="589952"/>
                  <a:pt x="1006763" y="544946"/>
                </a:cubicBezTo>
                <a:cubicBezTo>
                  <a:pt x="1003684" y="535710"/>
                  <a:pt x="1002927" y="525338"/>
                  <a:pt x="997527" y="517237"/>
                </a:cubicBezTo>
                <a:cubicBezTo>
                  <a:pt x="984663" y="497940"/>
                  <a:pt x="949945" y="474623"/>
                  <a:pt x="932873" y="461819"/>
                </a:cubicBezTo>
                <a:cubicBezTo>
                  <a:pt x="916615" y="413049"/>
                  <a:pt x="929036" y="442209"/>
                  <a:pt x="886691" y="378691"/>
                </a:cubicBezTo>
                <a:lnTo>
                  <a:pt x="868218" y="350982"/>
                </a:lnTo>
                <a:cubicBezTo>
                  <a:pt x="851987" y="302287"/>
                  <a:pt x="869710" y="341688"/>
                  <a:pt x="831273" y="295564"/>
                </a:cubicBezTo>
                <a:cubicBezTo>
                  <a:pt x="766977" y="218409"/>
                  <a:pt x="866043" y="321098"/>
                  <a:pt x="785091" y="240146"/>
                </a:cubicBezTo>
                <a:cubicBezTo>
                  <a:pt x="777579" y="217612"/>
                  <a:pt x="775285" y="202631"/>
                  <a:pt x="757382" y="184728"/>
                </a:cubicBezTo>
                <a:cubicBezTo>
                  <a:pt x="746497" y="173843"/>
                  <a:pt x="732124" y="167037"/>
                  <a:pt x="720436" y="157019"/>
                </a:cubicBezTo>
                <a:cubicBezTo>
                  <a:pt x="710518" y="148518"/>
                  <a:pt x="702762" y="137672"/>
                  <a:pt x="692727" y="129310"/>
                </a:cubicBezTo>
                <a:cubicBezTo>
                  <a:pt x="653025" y="96224"/>
                  <a:pt x="678963" y="122427"/>
                  <a:pt x="637309" y="101600"/>
                </a:cubicBezTo>
                <a:cubicBezTo>
                  <a:pt x="573525" y="69708"/>
                  <a:pt x="649544" y="93115"/>
                  <a:pt x="572654" y="73891"/>
                </a:cubicBezTo>
                <a:cubicBezTo>
                  <a:pt x="563418" y="67734"/>
                  <a:pt x="555089" y="59927"/>
                  <a:pt x="544945" y="55419"/>
                </a:cubicBezTo>
                <a:cubicBezTo>
                  <a:pt x="544930" y="55412"/>
                  <a:pt x="475680" y="32331"/>
                  <a:pt x="461818" y="27710"/>
                </a:cubicBezTo>
                <a:cubicBezTo>
                  <a:pt x="452582" y="24631"/>
                  <a:pt x="442817" y="22827"/>
                  <a:pt x="434109" y="18473"/>
                </a:cubicBezTo>
                <a:lnTo>
                  <a:pt x="397163" y="0"/>
                </a:lnTo>
                <a:cubicBezTo>
                  <a:pt x="344824" y="3079"/>
                  <a:pt x="292315" y="4020"/>
                  <a:pt x="240145" y="9237"/>
                </a:cubicBezTo>
                <a:cubicBezTo>
                  <a:pt x="201261" y="13125"/>
                  <a:pt x="182805" y="48104"/>
                  <a:pt x="157018" y="73891"/>
                </a:cubicBezTo>
                <a:cubicBezTo>
                  <a:pt x="121459" y="109450"/>
                  <a:pt x="136554" y="90732"/>
                  <a:pt x="110836" y="129310"/>
                </a:cubicBezTo>
                <a:cubicBezTo>
                  <a:pt x="104678" y="147783"/>
                  <a:pt x="101071" y="167312"/>
                  <a:pt x="92363" y="184728"/>
                </a:cubicBezTo>
                <a:cubicBezTo>
                  <a:pt x="73254" y="222947"/>
                  <a:pt x="66831" y="231440"/>
                  <a:pt x="55418" y="277091"/>
                </a:cubicBezTo>
                <a:lnTo>
                  <a:pt x="36945" y="350982"/>
                </a:lnTo>
                <a:cubicBezTo>
                  <a:pt x="33866" y="394085"/>
                  <a:pt x="32481" y="437342"/>
                  <a:pt x="27709" y="480291"/>
                </a:cubicBezTo>
                <a:cubicBezTo>
                  <a:pt x="26307" y="492908"/>
                  <a:pt x="20560" y="504715"/>
                  <a:pt x="18473" y="517237"/>
                </a:cubicBezTo>
                <a:cubicBezTo>
                  <a:pt x="-3148" y="646965"/>
                  <a:pt x="20784" y="544934"/>
                  <a:pt x="0" y="628073"/>
                </a:cubicBezTo>
                <a:cubicBezTo>
                  <a:pt x="3079" y="677334"/>
                  <a:pt x="4069" y="726769"/>
                  <a:pt x="9236" y="775855"/>
                </a:cubicBezTo>
                <a:cubicBezTo>
                  <a:pt x="10255" y="785538"/>
                  <a:pt x="16564" y="794017"/>
                  <a:pt x="18473" y="803564"/>
                </a:cubicBezTo>
                <a:cubicBezTo>
                  <a:pt x="22201" y="822205"/>
                  <a:pt x="23904" y="872454"/>
                  <a:pt x="36945" y="895928"/>
                </a:cubicBezTo>
                <a:cubicBezTo>
                  <a:pt x="64564" y="945641"/>
                  <a:pt x="67943" y="945398"/>
                  <a:pt x="101600" y="979055"/>
                </a:cubicBezTo>
                <a:cubicBezTo>
                  <a:pt x="118534" y="1029858"/>
                  <a:pt x="100661" y="984339"/>
                  <a:pt x="129309" y="1034473"/>
                </a:cubicBezTo>
                <a:cubicBezTo>
                  <a:pt x="136140" y="1046428"/>
                  <a:pt x="140951" y="1059464"/>
                  <a:pt x="147782" y="1071419"/>
                </a:cubicBezTo>
                <a:cubicBezTo>
                  <a:pt x="153289" y="1081057"/>
                  <a:pt x="159802" y="1090095"/>
                  <a:pt x="166254" y="1099128"/>
                </a:cubicBezTo>
                <a:cubicBezTo>
                  <a:pt x="183515" y="1123294"/>
                  <a:pt x="198594" y="1144899"/>
                  <a:pt x="221673" y="1163782"/>
                </a:cubicBezTo>
                <a:cubicBezTo>
                  <a:pt x="245501" y="1183278"/>
                  <a:pt x="269946" y="1202122"/>
                  <a:pt x="295563" y="1219200"/>
                </a:cubicBezTo>
                <a:cubicBezTo>
                  <a:pt x="304800" y="1225358"/>
                  <a:pt x="314844" y="1230449"/>
                  <a:pt x="323273" y="1237673"/>
                </a:cubicBezTo>
                <a:cubicBezTo>
                  <a:pt x="336496" y="1249007"/>
                  <a:pt x="346618" y="1263739"/>
                  <a:pt x="360218" y="1274619"/>
                </a:cubicBezTo>
                <a:cubicBezTo>
                  <a:pt x="392950" y="1300805"/>
                  <a:pt x="432868" y="1322301"/>
                  <a:pt x="471054" y="1339273"/>
                </a:cubicBezTo>
                <a:cubicBezTo>
                  <a:pt x="479951" y="1343227"/>
                  <a:pt x="489647" y="1345091"/>
                  <a:pt x="498763" y="1348510"/>
                </a:cubicBezTo>
                <a:cubicBezTo>
                  <a:pt x="514287" y="1354332"/>
                  <a:pt x="529064" y="1362218"/>
                  <a:pt x="544945" y="1366982"/>
                </a:cubicBezTo>
                <a:cubicBezTo>
                  <a:pt x="559982" y="1371493"/>
                  <a:pt x="575802" y="1372813"/>
                  <a:pt x="591127" y="1376219"/>
                </a:cubicBezTo>
                <a:cubicBezTo>
                  <a:pt x="603519" y="1378973"/>
                  <a:pt x="615758" y="1382376"/>
                  <a:pt x="628073" y="1385455"/>
                </a:cubicBezTo>
                <a:cubicBezTo>
                  <a:pt x="680412" y="1379297"/>
                  <a:pt x="732920" y="1374435"/>
                  <a:pt x="785091" y="1366982"/>
                </a:cubicBezTo>
                <a:cubicBezTo>
                  <a:pt x="797657" y="1365187"/>
                  <a:pt x="809589" y="1360235"/>
                  <a:pt x="822036" y="1357746"/>
                </a:cubicBezTo>
                <a:cubicBezTo>
                  <a:pt x="840400" y="1354073"/>
                  <a:pt x="858981" y="1351589"/>
                  <a:pt x="877454" y="1348510"/>
                </a:cubicBezTo>
                <a:cubicBezTo>
                  <a:pt x="940793" y="1327395"/>
                  <a:pt x="862179" y="1352329"/>
                  <a:pt x="951345" y="1330037"/>
                </a:cubicBezTo>
                <a:cubicBezTo>
                  <a:pt x="960790" y="1327676"/>
                  <a:pt x="969609" y="1323161"/>
                  <a:pt x="979054" y="1320800"/>
                </a:cubicBezTo>
                <a:lnTo>
                  <a:pt x="1052945" y="1302328"/>
                </a:lnTo>
                <a:cubicBezTo>
                  <a:pt x="1062181" y="1296170"/>
                  <a:pt x="1070725" y="1288819"/>
                  <a:pt x="1080654" y="1283855"/>
                </a:cubicBezTo>
                <a:cubicBezTo>
                  <a:pt x="1089362" y="1279501"/>
                  <a:pt x="1100262" y="1280019"/>
                  <a:pt x="1108363" y="1274619"/>
                </a:cubicBezTo>
                <a:cubicBezTo>
                  <a:pt x="1119232" y="1267373"/>
                  <a:pt x="1123152" y="1248824"/>
                  <a:pt x="1136073" y="1246910"/>
                </a:cubicBezTo>
                <a:cubicBezTo>
                  <a:pt x="1209229" y="1236072"/>
                  <a:pt x="1283854" y="1240752"/>
                  <a:pt x="1357745" y="1237673"/>
                </a:cubicBezTo>
                <a:cubicBezTo>
                  <a:pt x="1366981" y="1228437"/>
                  <a:pt x="1377092" y="1219999"/>
                  <a:pt x="1385454" y="1209964"/>
                </a:cubicBezTo>
                <a:cubicBezTo>
                  <a:pt x="1392561" y="1201436"/>
                  <a:pt x="1398419" y="1191893"/>
                  <a:pt x="1403927" y="1182255"/>
                </a:cubicBezTo>
                <a:cubicBezTo>
                  <a:pt x="1415679" y="1161690"/>
                  <a:pt x="1425878" y="1140632"/>
                  <a:pt x="1431636" y="1117600"/>
                </a:cubicBezTo>
                <a:cubicBezTo>
                  <a:pt x="1435444" y="1102370"/>
                  <a:pt x="1437343" y="1086716"/>
                  <a:pt x="1440873" y="1071419"/>
                </a:cubicBezTo>
                <a:cubicBezTo>
                  <a:pt x="1446582" y="1046681"/>
                  <a:pt x="1459345" y="997528"/>
                  <a:pt x="1459345" y="997528"/>
                </a:cubicBezTo>
                <a:cubicBezTo>
                  <a:pt x="1456266" y="945189"/>
                  <a:pt x="1461247" y="891743"/>
                  <a:pt x="1450109" y="840510"/>
                </a:cubicBezTo>
                <a:cubicBezTo>
                  <a:pt x="1443350" y="809419"/>
                  <a:pt x="1413464" y="780624"/>
                  <a:pt x="1385454" y="766619"/>
                </a:cubicBezTo>
                <a:cubicBezTo>
                  <a:pt x="1376746" y="762265"/>
                  <a:pt x="1366694" y="761217"/>
                  <a:pt x="1357745" y="757382"/>
                </a:cubicBezTo>
                <a:cubicBezTo>
                  <a:pt x="1345090" y="751958"/>
                  <a:pt x="1333584" y="744023"/>
                  <a:pt x="1320800" y="738910"/>
                </a:cubicBezTo>
                <a:cubicBezTo>
                  <a:pt x="1283321" y="723919"/>
                  <a:pt x="1264726" y="720273"/>
                  <a:pt x="1228436" y="711200"/>
                </a:cubicBezTo>
                <a:lnTo>
                  <a:pt x="1163782" y="68349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77"/>
          <p:cNvSpPr/>
          <p:nvPr/>
        </p:nvSpPr>
        <p:spPr>
          <a:xfrm>
            <a:off x="4036290" y="3805356"/>
            <a:ext cx="1459345" cy="1385455"/>
          </a:xfrm>
          <a:custGeom>
            <a:avLst/>
            <a:gdLst>
              <a:gd name="connsiteX0" fmla="*/ 1163782 w 1459345"/>
              <a:gd name="connsiteY0" fmla="*/ 683491 h 1385455"/>
              <a:gd name="connsiteX1" fmla="*/ 1163782 w 1459345"/>
              <a:gd name="connsiteY1" fmla="*/ 683491 h 1385455"/>
              <a:gd name="connsiteX2" fmla="*/ 1080654 w 1459345"/>
              <a:gd name="connsiteY2" fmla="*/ 618837 h 1385455"/>
              <a:gd name="connsiteX3" fmla="*/ 1052945 w 1459345"/>
              <a:gd name="connsiteY3" fmla="*/ 600364 h 1385455"/>
              <a:gd name="connsiteX4" fmla="*/ 1006763 w 1459345"/>
              <a:gd name="connsiteY4" fmla="*/ 544946 h 1385455"/>
              <a:gd name="connsiteX5" fmla="*/ 997527 w 1459345"/>
              <a:gd name="connsiteY5" fmla="*/ 517237 h 1385455"/>
              <a:gd name="connsiteX6" fmla="*/ 932873 w 1459345"/>
              <a:gd name="connsiteY6" fmla="*/ 461819 h 1385455"/>
              <a:gd name="connsiteX7" fmla="*/ 886691 w 1459345"/>
              <a:gd name="connsiteY7" fmla="*/ 378691 h 1385455"/>
              <a:gd name="connsiteX8" fmla="*/ 868218 w 1459345"/>
              <a:gd name="connsiteY8" fmla="*/ 350982 h 1385455"/>
              <a:gd name="connsiteX9" fmla="*/ 831273 w 1459345"/>
              <a:gd name="connsiteY9" fmla="*/ 295564 h 1385455"/>
              <a:gd name="connsiteX10" fmla="*/ 785091 w 1459345"/>
              <a:gd name="connsiteY10" fmla="*/ 240146 h 1385455"/>
              <a:gd name="connsiteX11" fmla="*/ 757382 w 1459345"/>
              <a:gd name="connsiteY11" fmla="*/ 184728 h 1385455"/>
              <a:gd name="connsiteX12" fmla="*/ 720436 w 1459345"/>
              <a:gd name="connsiteY12" fmla="*/ 157019 h 1385455"/>
              <a:gd name="connsiteX13" fmla="*/ 692727 w 1459345"/>
              <a:gd name="connsiteY13" fmla="*/ 129310 h 1385455"/>
              <a:gd name="connsiteX14" fmla="*/ 637309 w 1459345"/>
              <a:gd name="connsiteY14" fmla="*/ 101600 h 1385455"/>
              <a:gd name="connsiteX15" fmla="*/ 572654 w 1459345"/>
              <a:gd name="connsiteY15" fmla="*/ 73891 h 1385455"/>
              <a:gd name="connsiteX16" fmla="*/ 544945 w 1459345"/>
              <a:gd name="connsiteY16" fmla="*/ 55419 h 1385455"/>
              <a:gd name="connsiteX17" fmla="*/ 461818 w 1459345"/>
              <a:gd name="connsiteY17" fmla="*/ 27710 h 1385455"/>
              <a:gd name="connsiteX18" fmla="*/ 434109 w 1459345"/>
              <a:gd name="connsiteY18" fmla="*/ 18473 h 1385455"/>
              <a:gd name="connsiteX19" fmla="*/ 397163 w 1459345"/>
              <a:gd name="connsiteY19" fmla="*/ 0 h 1385455"/>
              <a:gd name="connsiteX20" fmla="*/ 240145 w 1459345"/>
              <a:gd name="connsiteY20" fmla="*/ 9237 h 1385455"/>
              <a:gd name="connsiteX21" fmla="*/ 157018 w 1459345"/>
              <a:gd name="connsiteY21" fmla="*/ 73891 h 1385455"/>
              <a:gd name="connsiteX22" fmla="*/ 110836 w 1459345"/>
              <a:gd name="connsiteY22" fmla="*/ 129310 h 1385455"/>
              <a:gd name="connsiteX23" fmla="*/ 92363 w 1459345"/>
              <a:gd name="connsiteY23" fmla="*/ 184728 h 1385455"/>
              <a:gd name="connsiteX24" fmla="*/ 55418 w 1459345"/>
              <a:gd name="connsiteY24" fmla="*/ 277091 h 1385455"/>
              <a:gd name="connsiteX25" fmla="*/ 36945 w 1459345"/>
              <a:gd name="connsiteY25" fmla="*/ 350982 h 1385455"/>
              <a:gd name="connsiteX26" fmla="*/ 27709 w 1459345"/>
              <a:gd name="connsiteY26" fmla="*/ 480291 h 1385455"/>
              <a:gd name="connsiteX27" fmla="*/ 18473 w 1459345"/>
              <a:gd name="connsiteY27" fmla="*/ 517237 h 1385455"/>
              <a:gd name="connsiteX28" fmla="*/ 0 w 1459345"/>
              <a:gd name="connsiteY28" fmla="*/ 628073 h 1385455"/>
              <a:gd name="connsiteX29" fmla="*/ 9236 w 1459345"/>
              <a:gd name="connsiteY29" fmla="*/ 775855 h 1385455"/>
              <a:gd name="connsiteX30" fmla="*/ 18473 w 1459345"/>
              <a:gd name="connsiteY30" fmla="*/ 803564 h 1385455"/>
              <a:gd name="connsiteX31" fmla="*/ 36945 w 1459345"/>
              <a:gd name="connsiteY31" fmla="*/ 895928 h 1385455"/>
              <a:gd name="connsiteX32" fmla="*/ 101600 w 1459345"/>
              <a:gd name="connsiteY32" fmla="*/ 979055 h 1385455"/>
              <a:gd name="connsiteX33" fmla="*/ 129309 w 1459345"/>
              <a:gd name="connsiteY33" fmla="*/ 1034473 h 1385455"/>
              <a:gd name="connsiteX34" fmla="*/ 147782 w 1459345"/>
              <a:gd name="connsiteY34" fmla="*/ 1071419 h 1385455"/>
              <a:gd name="connsiteX35" fmla="*/ 166254 w 1459345"/>
              <a:gd name="connsiteY35" fmla="*/ 1099128 h 1385455"/>
              <a:gd name="connsiteX36" fmla="*/ 221673 w 1459345"/>
              <a:gd name="connsiteY36" fmla="*/ 1163782 h 1385455"/>
              <a:gd name="connsiteX37" fmla="*/ 295563 w 1459345"/>
              <a:gd name="connsiteY37" fmla="*/ 1219200 h 1385455"/>
              <a:gd name="connsiteX38" fmla="*/ 323273 w 1459345"/>
              <a:gd name="connsiteY38" fmla="*/ 1237673 h 1385455"/>
              <a:gd name="connsiteX39" fmla="*/ 360218 w 1459345"/>
              <a:gd name="connsiteY39" fmla="*/ 1274619 h 1385455"/>
              <a:gd name="connsiteX40" fmla="*/ 471054 w 1459345"/>
              <a:gd name="connsiteY40" fmla="*/ 1339273 h 1385455"/>
              <a:gd name="connsiteX41" fmla="*/ 498763 w 1459345"/>
              <a:gd name="connsiteY41" fmla="*/ 1348510 h 1385455"/>
              <a:gd name="connsiteX42" fmla="*/ 544945 w 1459345"/>
              <a:gd name="connsiteY42" fmla="*/ 1366982 h 1385455"/>
              <a:gd name="connsiteX43" fmla="*/ 591127 w 1459345"/>
              <a:gd name="connsiteY43" fmla="*/ 1376219 h 1385455"/>
              <a:gd name="connsiteX44" fmla="*/ 628073 w 1459345"/>
              <a:gd name="connsiteY44" fmla="*/ 1385455 h 1385455"/>
              <a:gd name="connsiteX45" fmla="*/ 785091 w 1459345"/>
              <a:gd name="connsiteY45" fmla="*/ 1366982 h 1385455"/>
              <a:gd name="connsiteX46" fmla="*/ 822036 w 1459345"/>
              <a:gd name="connsiteY46" fmla="*/ 1357746 h 1385455"/>
              <a:gd name="connsiteX47" fmla="*/ 877454 w 1459345"/>
              <a:gd name="connsiteY47" fmla="*/ 1348510 h 1385455"/>
              <a:gd name="connsiteX48" fmla="*/ 951345 w 1459345"/>
              <a:gd name="connsiteY48" fmla="*/ 1330037 h 1385455"/>
              <a:gd name="connsiteX49" fmla="*/ 979054 w 1459345"/>
              <a:gd name="connsiteY49" fmla="*/ 1320800 h 1385455"/>
              <a:gd name="connsiteX50" fmla="*/ 1052945 w 1459345"/>
              <a:gd name="connsiteY50" fmla="*/ 1302328 h 1385455"/>
              <a:gd name="connsiteX51" fmla="*/ 1080654 w 1459345"/>
              <a:gd name="connsiteY51" fmla="*/ 1283855 h 1385455"/>
              <a:gd name="connsiteX52" fmla="*/ 1108363 w 1459345"/>
              <a:gd name="connsiteY52" fmla="*/ 1274619 h 1385455"/>
              <a:gd name="connsiteX53" fmla="*/ 1136073 w 1459345"/>
              <a:gd name="connsiteY53" fmla="*/ 1246910 h 1385455"/>
              <a:gd name="connsiteX54" fmla="*/ 1357745 w 1459345"/>
              <a:gd name="connsiteY54" fmla="*/ 1237673 h 1385455"/>
              <a:gd name="connsiteX55" fmla="*/ 1385454 w 1459345"/>
              <a:gd name="connsiteY55" fmla="*/ 1209964 h 1385455"/>
              <a:gd name="connsiteX56" fmla="*/ 1403927 w 1459345"/>
              <a:gd name="connsiteY56" fmla="*/ 1182255 h 1385455"/>
              <a:gd name="connsiteX57" fmla="*/ 1431636 w 1459345"/>
              <a:gd name="connsiteY57" fmla="*/ 1117600 h 1385455"/>
              <a:gd name="connsiteX58" fmla="*/ 1440873 w 1459345"/>
              <a:gd name="connsiteY58" fmla="*/ 1071419 h 1385455"/>
              <a:gd name="connsiteX59" fmla="*/ 1459345 w 1459345"/>
              <a:gd name="connsiteY59" fmla="*/ 997528 h 1385455"/>
              <a:gd name="connsiteX60" fmla="*/ 1450109 w 1459345"/>
              <a:gd name="connsiteY60" fmla="*/ 840510 h 1385455"/>
              <a:gd name="connsiteX61" fmla="*/ 1385454 w 1459345"/>
              <a:gd name="connsiteY61" fmla="*/ 766619 h 1385455"/>
              <a:gd name="connsiteX62" fmla="*/ 1357745 w 1459345"/>
              <a:gd name="connsiteY62" fmla="*/ 757382 h 1385455"/>
              <a:gd name="connsiteX63" fmla="*/ 1320800 w 1459345"/>
              <a:gd name="connsiteY63" fmla="*/ 738910 h 1385455"/>
              <a:gd name="connsiteX64" fmla="*/ 1228436 w 1459345"/>
              <a:gd name="connsiteY64" fmla="*/ 711200 h 1385455"/>
              <a:gd name="connsiteX65" fmla="*/ 1163782 w 1459345"/>
              <a:gd name="connsiteY65" fmla="*/ 683491 h 138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59345" h="1385455">
                <a:moveTo>
                  <a:pt x="1163782" y="683491"/>
                </a:moveTo>
                <a:lnTo>
                  <a:pt x="1163782" y="683491"/>
                </a:lnTo>
                <a:cubicBezTo>
                  <a:pt x="1136073" y="661940"/>
                  <a:pt x="1108737" y="639899"/>
                  <a:pt x="1080654" y="618837"/>
                </a:cubicBezTo>
                <a:cubicBezTo>
                  <a:pt x="1071773" y="612177"/>
                  <a:pt x="1060051" y="608892"/>
                  <a:pt x="1052945" y="600364"/>
                </a:cubicBezTo>
                <a:cubicBezTo>
                  <a:pt x="994354" y="530054"/>
                  <a:pt x="1074273" y="589952"/>
                  <a:pt x="1006763" y="544946"/>
                </a:cubicBezTo>
                <a:cubicBezTo>
                  <a:pt x="1003684" y="535710"/>
                  <a:pt x="1002927" y="525338"/>
                  <a:pt x="997527" y="517237"/>
                </a:cubicBezTo>
                <a:cubicBezTo>
                  <a:pt x="984663" y="497940"/>
                  <a:pt x="949945" y="474623"/>
                  <a:pt x="932873" y="461819"/>
                </a:cubicBezTo>
                <a:cubicBezTo>
                  <a:pt x="916615" y="413049"/>
                  <a:pt x="929036" y="442209"/>
                  <a:pt x="886691" y="378691"/>
                </a:cubicBezTo>
                <a:lnTo>
                  <a:pt x="868218" y="350982"/>
                </a:lnTo>
                <a:cubicBezTo>
                  <a:pt x="851987" y="302287"/>
                  <a:pt x="869710" y="341688"/>
                  <a:pt x="831273" y="295564"/>
                </a:cubicBezTo>
                <a:cubicBezTo>
                  <a:pt x="766977" y="218409"/>
                  <a:pt x="866043" y="321098"/>
                  <a:pt x="785091" y="240146"/>
                </a:cubicBezTo>
                <a:cubicBezTo>
                  <a:pt x="777579" y="217612"/>
                  <a:pt x="775285" y="202631"/>
                  <a:pt x="757382" y="184728"/>
                </a:cubicBezTo>
                <a:cubicBezTo>
                  <a:pt x="746497" y="173843"/>
                  <a:pt x="732124" y="167037"/>
                  <a:pt x="720436" y="157019"/>
                </a:cubicBezTo>
                <a:cubicBezTo>
                  <a:pt x="710518" y="148518"/>
                  <a:pt x="702762" y="137672"/>
                  <a:pt x="692727" y="129310"/>
                </a:cubicBezTo>
                <a:cubicBezTo>
                  <a:pt x="653025" y="96224"/>
                  <a:pt x="678963" y="122427"/>
                  <a:pt x="637309" y="101600"/>
                </a:cubicBezTo>
                <a:cubicBezTo>
                  <a:pt x="573525" y="69708"/>
                  <a:pt x="649544" y="93115"/>
                  <a:pt x="572654" y="73891"/>
                </a:cubicBezTo>
                <a:cubicBezTo>
                  <a:pt x="563418" y="67734"/>
                  <a:pt x="555089" y="59927"/>
                  <a:pt x="544945" y="55419"/>
                </a:cubicBezTo>
                <a:cubicBezTo>
                  <a:pt x="544930" y="55412"/>
                  <a:pt x="475680" y="32331"/>
                  <a:pt x="461818" y="27710"/>
                </a:cubicBezTo>
                <a:cubicBezTo>
                  <a:pt x="452582" y="24631"/>
                  <a:pt x="442817" y="22827"/>
                  <a:pt x="434109" y="18473"/>
                </a:cubicBezTo>
                <a:lnTo>
                  <a:pt x="397163" y="0"/>
                </a:lnTo>
                <a:cubicBezTo>
                  <a:pt x="344824" y="3079"/>
                  <a:pt x="292315" y="4020"/>
                  <a:pt x="240145" y="9237"/>
                </a:cubicBezTo>
                <a:cubicBezTo>
                  <a:pt x="201261" y="13125"/>
                  <a:pt x="182805" y="48104"/>
                  <a:pt x="157018" y="73891"/>
                </a:cubicBezTo>
                <a:cubicBezTo>
                  <a:pt x="121459" y="109450"/>
                  <a:pt x="136554" y="90732"/>
                  <a:pt x="110836" y="129310"/>
                </a:cubicBezTo>
                <a:cubicBezTo>
                  <a:pt x="104678" y="147783"/>
                  <a:pt x="101071" y="167312"/>
                  <a:pt x="92363" y="184728"/>
                </a:cubicBezTo>
                <a:cubicBezTo>
                  <a:pt x="73254" y="222947"/>
                  <a:pt x="66831" y="231440"/>
                  <a:pt x="55418" y="277091"/>
                </a:cubicBezTo>
                <a:lnTo>
                  <a:pt x="36945" y="350982"/>
                </a:lnTo>
                <a:cubicBezTo>
                  <a:pt x="33866" y="394085"/>
                  <a:pt x="32481" y="437342"/>
                  <a:pt x="27709" y="480291"/>
                </a:cubicBezTo>
                <a:cubicBezTo>
                  <a:pt x="26307" y="492908"/>
                  <a:pt x="20560" y="504715"/>
                  <a:pt x="18473" y="517237"/>
                </a:cubicBezTo>
                <a:cubicBezTo>
                  <a:pt x="-3148" y="646965"/>
                  <a:pt x="20784" y="544934"/>
                  <a:pt x="0" y="628073"/>
                </a:cubicBezTo>
                <a:cubicBezTo>
                  <a:pt x="3079" y="677334"/>
                  <a:pt x="4069" y="726769"/>
                  <a:pt x="9236" y="775855"/>
                </a:cubicBezTo>
                <a:cubicBezTo>
                  <a:pt x="10255" y="785538"/>
                  <a:pt x="16564" y="794017"/>
                  <a:pt x="18473" y="803564"/>
                </a:cubicBezTo>
                <a:cubicBezTo>
                  <a:pt x="22201" y="822205"/>
                  <a:pt x="23904" y="872454"/>
                  <a:pt x="36945" y="895928"/>
                </a:cubicBezTo>
                <a:cubicBezTo>
                  <a:pt x="64564" y="945641"/>
                  <a:pt x="67943" y="945398"/>
                  <a:pt x="101600" y="979055"/>
                </a:cubicBezTo>
                <a:cubicBezTo>
                  <a:pt x="118534" y="1029858"/>
                  <a:pt x="100661" y="984339"/>
                  <a:pt x="129309" y="1034473"/>
                </a:cubicBezTo>
                <a:cubicBezTo>
                  <a:pt x="136140" y="1046428"/>
                  <a:pt x="140951" y="1059464"/>
                  <a:pt x="147782" y="1071419"/>
                </a:cubicBezTo>
                <a:cubicBezTo>
                  <a:pt x="153289" y="1081057"/>
                  <a:pt x="159802" y="1090095"/>
                  <a:pt x="166254" y="1099128"/>
                </a:cubicBezTo>
                <a:cubicBezTo>
                  <a:pt x="183515" y="1123294"/>
                  <a:pt x="198594" y="1144899"/>
                  <a:pt x="221673" y="1163782"/>
                </a:cubicBezTo>
                <a:cubicBezTo>
                  <a:pt x="245501" y="1183278"/>
                  <a:pt x="269946" y="1202122"/>
                  <a:pt x="295563" y="1219200"/>
                </a:cubicBezTo>
                <a:cubicBezTo>
                  <a:pt x="304800" y="1225358"/>
                  <a:pt x="314844" y="1230449"/>
                  <a:pt x="323273" y="1237673"/>
                </a:cubicBezTo>
                <a:cubicBezTo>
                  <a:pt x="336496" y="1249007"/>
                  <a:pt x="346618" y="1263739"/>
                  <a:pt x="360218" y="1274619"/>
                </a:cubicBezTo>
                <a:cubicBezTo>
                  <a:pt x="392950" y="1300805"/>
                  <a:pt x="432868" y="1322301"/>
                  <a:pt x="471054" y="1339273"/>
                </a:cubicBezTo>
                <a:cubicBezTo>
                  <a:pt x="479951" y="1343227"/>
                  <a:pt x="489647" y="1345091"/>
                  <a:pt x="498763" y="1348510"/>
                </a:cubicBezTo>
                <a:cubicBezTo>
                  <a:pt x="514287" y="1354332"/>
                  <a:pt x="529064" y="1362218"/>
                  <a:pt x="544945" y="1366982"/>
                </a:cubicBezTo>
                <a:cubicBezTo>
                  <a:pt x="559982" y="1371493"/>
                  <a:pt x="575802" y="1372813"/>
                  <a:pt x="591127" y="1376219"/>
                </a:cubicBezTo>
                <a:cubicBezTo>
                  <a:pt x="603519" y="1378973"/>
                  <a:pt x="615758" y="1382376"/>
                  <a:pt x="628073" y="1385455"/>
                </a:cubicBezTo>
                <a:cubicBezTo>
                  <a:pt x="680412" y="1379297"/>
                  <a:pt x="732920" y="1374435"/>
                  <a:pt x="785091" y="1366982"/>
                </a:cubicBezTo>
                <a:cubicBezTo>
                  <a:pt x="797657" y="1365187"/>
                  <a:pt x="809589" y="1360235"/>
                  <a:pt x="822036" y="1357746"/>
                </a:cubicBezTo>
                <a:cubicBezTo>
                  <a:pt x="840400" y="1354073"/>
                  <a:pt x="858981" y="1351589"/>
                  <a:pt x="877454" y="1348510"/>
                </a:cubicBezTo>
                <a:cubicBezTo>
                  <a:pt x="940793" y="1327395"/>
                  <a:pt x="862179" y="1352329"/>
                  <a:pt x="951345" y="1330037"/>
                </a:cubicBezTo>
                <a:cubicBezTo>
                  <a:pt x="960790" y="1327676"/>
                  <a:pt x="969609" y="1323161"/>
                  <a:pt x="979054" y="1320800"/>
                </a:cubicBezTo>
                <a:lnTo>
                  <a:pt x="1052945" y="1302328"/>
                </a:lnTo>
                <a:cubicBezTo>
                  <a:pt x="1062181" y="1296170"/>
                  <a:pt x="1070725" y="1288819"/>
                  <a:pt x="1080654" y="1283855"/>
                </a:cubicBezTo>
                <a:cubicBezTo>
                  <a:pt x="1089362" y="1279501"/>
                  <a:pt x="1100262" y="1280019"/>
                  <a:pt x="1108363" y="1274619"/>
                </a:cubicBezTo>
                <a:cubicBezTo>
                  <a:pt x="1119232" y="1267373"/>
                  <a:pt x="1123152" y="1248824"/>
                  <a:pt x="1136073" y="1246910"/>
                </a:cubicBezTo>
                <a:cubicBezTo>
                  <a:pt x="1209229" y="1236072"/>
                  <a:pt x="1283854" y="1240752"/>
                  <a:pt x="1357745" y="1237673"/>
                </a:cubicBezTo>
                <a:cubicBezTo>
                  <a:pt x="1366981" y="1228437"/>
                  <a:pt x="1377092" y="1219999"/>
                  <a:pt x="1385454" y="1209964"/>
                </a:cubicBezTo>
                <a:cubicBezTo>
                  <a:pt x="1392561" y="1201436"/>
                  <a:pt x="1398419" y="1191893"/>
                  <a:pt x="1403927" y="1182255"/>
                </a:cubicBezTo>
                <a:cubicBezTo>
                  <a:pt x="1415679" y="1161690"/>
                  <a:pt x="1425878" y="1140632"/>
                  <a:pt x="1431636" y="1117600"/>
                </a:cubicBezTo>
                <a:cubicBezTo>
                  <a:pt x="1435444" y="1102370"/>
                  <a:pt x="1437343" y="1086716"/>
                  <a:pt x="1440873" y="1071419"/>
                </a:cubicBezTo>
                <a:cubicBezTo>
                  <a:pt x="1446582" y="1046681"/>
                  <a:pt x="1459345" y="997528"/>
                  <a:pt x="1459345" y="997528"/>
                </a:cubicBezTo>
                <a:cubicBezTo>
                  <a:pt x="1456266" y="945189"/>
                  <a:pt x="1461247" y="891743"/>
                  <a:pt x="1450109" y="840510"/>
                </a:cubicBezTo>
                <a:cubicBezTo>
                  <a:pt x="1443350" y="809419"/>
                  <a:pt x="1413464" y="780624"/>
                  <a:pt x="1385454" y="766619"/>
                </a:cubicBezTo>
                <a:cubicBezTo>
                  <a:pt x="1376746" y="762265"/>
                  <a:pt x="1366694" y="761217"/>
                  <a:pt x="1357745" y="757382"/>
                </a:cubicBezTo>
                <a:cubicBezTo>
                  <a:pt x="1345090" y="751958"/>
                  <a:pt x="1333584" y="744023"/>
                  <a:pt x="1320800" y="738910"/>
                </a:cubicBezTo>
                <a:cubicBezTo>
                  <a:pt x="1283321" y="723919"/>
                  <a:pt x="1264726" y="720273"/>
                  <a:pt x="1228436" y="711200"/>
                </a:cubicBezTo>
                <a:lnTo>
                  <a:pt x="1163782" y="68349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78"/>
          <p:cNvSpPr/>
          <p:nvPr/>
        </p:nvSpPr>
        <p:spPr>
          <a:xfrm>
            <a:off x="4507153" y="3142306"/>
            <a:ext cx="1385551" cy="877471"/>
          </a:xfrm>
          <a:custGeom>
            <a:avLst/>
            <a:gdLst>
              <a:gd name="connsiteX0" fmla="*/ 1191587 w 1385551"/>
              <a:gd name="connsiteY0" fmla="*/ 775871 h 877471"/>
              <a:gd name="connsiteX1" fmla="*/ 1191587 w 1385551"/>
              <a:gd name="connsiteY1" fmla="*/ 775871 h 877471"/>
              <a:gd name="connsiteX2" fmla="*/ 1080751 w 1385551"/>
              <a:gd name="connsiteY2" fmla="*/ 812816 h 877471"/>
              <a:gd name="connsiteX3" fmla="*/ 1006860 w 1385551"/>
              <a:gd name="connsiteY3" fmla="*/ 840525 h 877471"/>
              <a:gd name="connsiteX4" fmla="*/ 960678 w 1385551"/>
              <a:gd name="connsiteY4" fmla="*/ 858998 h 877471"/>
              <a:gd name="connsiteX5" fmla="*/ 923732 w 1385551"/>
              <a:gd name="connsiteY5" fmla="*/ 868234 h 877471"/>
              <a:gd name="connsiteX6" fmla="*/ 896023 w 1385551"/>
              <a:gd name="connsiteY6" fmla="*/ 877471 h 877471"/>
              <a:gd name="connsiteX7" fmla="*/ 785187 w 1385551"/>
              <a:gd name="connsiteY7" fmla="*/ 794343 h 877471"/>
              <a:gd name="connsiteX8" fmla="*/ 702060 w 1385551"/>
              <a:gd name="connsiteY8" fmla="*/ 748162 h 877471"/>
              <a:gd name="connsiteX9" fmla="*/ 628169 w 1385551"/>
              <a:gd name="connsiteY9" fmla="*/ 701980 h 877471"/>
              <a:gd name="connsiteX10" fmla="*/ 600460 w 1385551"/>
              <a:gd name="connsiteY10" fmla="*/ 692743 h 877471"/>
              <a:gd name="connsiteX11" fmla="*/ 517332 w 1385551"/>
              <a:gd name="connsiteY11" fmla="*/ 655798 h 877471"/>
              <a:gd name="connsiteX12" fmla="*/ 323369 w 1385551"/>
              <a:gd name="connsiteY12" fmla="*/ 665034 h 877471"/>
              <a:gd name="connsiteX13" fmla="*/ 221769 w 1385551"/>
              <a:gd name="connsiteY13" fmla="*/ 674271 h 877471"/>
              <a:gd name="connsiteX14" fmla="*/ 120169 w 1385551"/>
              <a:gd name="connsiteY14" fmla="*/ 665034 h 877471"/>
              <a:gd name="connsiteX15" fmla="*/ 55514 w 1385551"/>
              <a:gd name="connsiteY15" fmla="*/ 646562 h 877471"/>
              <a:gd name="connsiteX16" fmla="*/ 9332 w 1385551"/>
              <a:gd name="connsiteY16" fmla="*/ 591143 h 877471"/>
              <a:gd name="connsiteX17" fmla="*/ 96 w 1385551"/>
              <a:gd name="connsiteY17" fmla="*/ 544962 h 877471"/>
              <a:gd name="connsiteX18" fmla="*/ 9332 w 1385551"/>
              <a:gd name="connsiteY18" fmla="*/ 397180 h 877471"/>
              <a:gd name="connsiteX19" fmla="*/ 46278 w 1385551"/>
              <a:gd name="connsiteY19" fmla="*/ 341762 h 877471"/>
              <a:gd name="connsiteX20" fmla="*/ 64751 w 1385551"/>
              <a:gd name="connsiteY20" fmla="*/ 314052 h 877471"/>
              <a:gd name="connsiteX21" fmla="*/ 101696 w 1385551"/>
              <a:gd name="connsiteY21" fmla="*/ 286343 h 877471"/>
              <a:gd name="connsiteX22" fmla="*/ 129405 w 1385551"/>
              <a:gd name="connsiteY22" fmla="*/ 267871 h 877471"/>
              <a:gd name="connsiteX23" fmla="*/ 184823 w 1385551"/>
              <a:gd name="connsiteY23" fmla="*/ 212452 h 877471"/>
              <a:gd name="connsiteX24" fmla="*/ 212532 w 1385551"/>
              <a:gd name="connsiteY24" fmla="*/ 184743 h 877471"/>
              <a:gd name="connsiteX25" fmla="*/ 231005 w 1385551"/>
              <a:gd name="connsiteY25" fmla="*/ 147798 h 877471"/>
              <a:gd name="connsiteX26" fmla="*/ 286423 w 1385551"/>
              <a:gd name="connsiteY26" fmla="*/ 110852 h 877471"/>
              <a:gd name="connsiteX27" fmla="*/ 314132 w 1385551"/>
              <a:gd name="connsiteY27" fmla="*/ 83143 h 877471"/>
              <a:gd name="connsiteX28" fmla="*/ 341841 w 1385551"/>
              <a:gd name="connsiteY28" fmla="*/ 73907 h 877471"/>
              <a:gd name="connsiteX29" fmla="*/ 369551 w 1385551"/>
              <a:gd name="connsiteY29" fmla="*/ 46198 h 877471"/>
              <a:gd name="connsiteX30" fmla="*/ 406496 w 1385551"/>
              <a:gd name="connsiteY30" fmla="*/ 36962 h 877471"/>
              <a:gd name="connsiteX31" fmla="*/ 600460 w 1385551"/>
              <a:gd name="connsiteY31" fmla="*/ 18489 h 877471"/>
              <a:gd name="connsiteX32" fmla="*/ 665114 w 1385551"/>
              <a:gd name="connsiteY32" fmla="*/ 9252 h 877471"/>
              <a:gd name="connsiteX33" fmla="*/ 692823 w 1385551"/>
              <a:gd name="connsiteY33" fmla="*/ 16 h 877471"/>
              <a:gd name="connsiteX34" fmla="*/ 877551 w 1385551"/>
              <a:gd name="connsiteY34" fmla="*/ 18489 h 877471"/>
              <a:gd name="connsiteX35" fmla="*/ 914496 w 1385551"/>
              <a:gd name="connsiteY35" fmla="*/ 27725 h 877471"/>
              <a:gd name="connsiteX36" fmla="*/ 960678 w 1385551"/>
              <a:gd name="connsiteY36" fmla="*/ 46198 h 877471"/>
              <a:gd name="connsiteX37" fmla="*/ 1006860 w 1385551"/>
              <a:gd name="connsiteY37" fmla="*/ 55434 h 877471"/>
              <a:gd name="connsiteX38" fmla="*/ 1071514 w 1385551"/>
              <a:gd name="connsiteY38" fmla="*/ 83143 h 877471"/>
              <a:gd name="connsiteX39" fmla="*/ 1089987 w 1385551"/>
              <a:gd name="connsiteY39" fmla="*/ 110852 h 877471"/>
              <a:gd name="connsiteX40" fmla="*/ 1099223 w 1385551"/>
              <a:gd name="connsiteY40" fmla="*/ 323289 h 877471"/>
              <a:gd name="connsiteX41" fmla="*/ 1117696 w 1385551"/>
              <a:gd name="connsiteY41" fmla="*/ 350998 h 877471"/>
              <a:gd name="connsiteX42" fmla="*/ 1145405 w 1385551"/>
              <a:gd name="connsiteY42" fmla="*/ 360234 h 877471"/>
              <a:gd name="connsiteX43" fmla="*/ 1163878 w 1385551"/>
              <a:gd name="connsiteY43" fmla="*/ 387943 h 877471"/>
              <a:gd name="connsiteX44" fmla="*/ 1200823 w 1385551"/>
              <a:gd name="connsiteY44" fmla="*/ 397180 h 877471"/>
              <a:gd name="connsiteX45" fmla="*/ 1228532 w 1385551"/>
              <a:gd name="connsiteY45" fmla="*/ 406416 h 877471"/>
              <a:gd name="connsiteX46" fmla="*/ 1256241 w 1385551"/>
              <a:gd name="connsiteY46" fmla="*/ 424889 h 877471"/>
              <a:gd name="connsiteX47" fmla="*/ 1302423 w 1385551"/>
              <a:gd name="connsiteY47" fmla="*/ 452598 h 877471"/>
              <a:gd name="connsiteX48" fmla="*/ 1357841 w 1385551"/>
              <a:gd name="connsiteY48" fmla="*/ 508016 h 877471"/>
              <a:gd name="connsiteX49" fmla="*/ 1376314 w 1385551"/>
              <a:gd name="connsiteY49" fmla="*/ 563434 h 877471"/>
              <a:gd name="connsiteX50" fmla="*/ 1385551 w 1385551"/>
              <a:gd name="connsiteY50" fmla="*/ 591143 h 877471"/>
              <a:gd name="connsiteX51" fmla="*/ 1376314 w 1385551"/>
              <a:gd name="connsiteY51" fmla="*/ 646562 h 877471"/>
              <a:gd name="connsiteX52" fmla="*/ 1302423 w 1385551"/>
              <a:gd name="connsiteY52" fmla="*/ 720452 h 877471"/>
              <a:gd name="connsiteX53" fmla="*/ 1237769 w 1385551"/>
              <a:gd name="connsiteY53" fmla="*/ 775871 h 877471"/>
              <a:gd name="connsiteX54" fmla="*/ 1210060 w 1385551"/>
              <a:gd name="connsiteY54" fmla="*/ 785107 h 877471"/>
              <a:gd name="connsiteX55" fmla="*/ 1191587 w 1385551"/>
              <a:gd name="connsiteY55" fmla="*/ 775871 h 8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5551" h="877471">
                <a:moveTo>
                  <a:pt x="1191587" y="775871"/>
                </a:moveTo>
                <a:lnTo>
                  <a:pt x="1191587" y="775871"/>
                </a:lnTo>
                <a:cubicBezTo>
                  <a:pt x="1154642" y="788186"/>
                  <a:pt x="1116909" y="798353"/>
                  <a:pt x="1080751" y="812816"/>
                </a:cubicBezTo>
                <a:cubicBezTo>
                  <a:pt x="985619" y="850869"/>
                  <a:pt x="1140800" y="813738"/>
                  <a:pt x="1006860" y="840525"/>
                </a:cubicBezTo>
                <a:cubicBezTo>
                  <a:pt x="991466" y="846683"/>
                  <a:pt x="976407" y="853755"/>
                  <a:pt x="960678" y="858998"/>
                </a:cubicBezTo>
                <a:cubicBezTo>
                  <a:pt x="948635" y="863012"/>
                  <a:pt x="935938" y="864747"/>
                  <a:pt x="923732" y="868234"/>
                </a:cubicBezTo>
                <a:cubicBezTo>
                  <a:pt x="914371" y="870909"/>
                  <a:pt x="905259" y="874392"/>
                  <a:pt x="896023" y="877471"/>
                </a:cubicBezTo>
                <a:cubicBezTo>
                  <a:pt x="801124" y="853744"/>
                  <a:pt x="934353" y="893786"/>
                  <a:pt x="785187" y="794343"/>
                </a:cubicBezTo>
                <a:cubicBezTo>
                  <a:pt x="721668" y="751998"/>
                  <a:pt x="750831" y="764418"/>
                  <a:pt x="702060" y="748162"/>
                </a:cubicBezTo>
                <a:cubicBezTo>
                  <a:pt x="666697" y="721639"/>
                  <a:pt x="667616" y="718886"/>
                  <a:pt x="628169" y="701980"/>
                </a:cubicBezTo>
                <a:cubicBezTo>
                  <a:pt x="619220" y="698145"/>
                  <a:pt x="609168" y="697097"/>
                  <a:pt x="600460" y="692743"/>
                </a:cubicBezTo>
                <a:cubicBezTo>
                  <a:pt x="520570" y="652798"/>
                  <a:pt x="587832" y="673422"/>
                  <a:pt x="517332" y="655798"/>
                </a:cubicBezTo>
                <a:lnTo>
                  <a:pt x="323369" y="665034"/>
                </a:lnTo>
                <a:cubicBezTo>
                  <a:pt x="289429" y="667155"/>
                  <a:pt x="255775" y="674271"/>
                  <a:pt x="221769" y="674271"/>
                </a:cubicBezTo>
                <a:cubicBezTo>
                  <a:pt x="187763" y="674271"/>
                  <a:pt x="154036" y="668113"/>
                  <a:pt x="120169" y="665034"/>
                </a:cubicBezTo>
                <a:cubicBezTo>
                  <a:pt x="115243" y="663803"/>
                  <a:pt x="63464" y="651862"/>
                  <a:pt x="55514" y="646562"/>
                </a:cubicBezTo>
                <a:cubicBezTo>
                  <a:pt x="34181" y="632340"/>
                  <a:pt x="22962" y="611588"/>
                  <a:pt x="9332" y="591143"/>
                </a:cubicBezTo>
                <a:cubicBezTo>
                  <a:pt x="6253" y="575749"/>
                  <a:pt x="96" y="560661"/>
                  <a:pt x="96" y="544962"/>
                </a:cubicBezTo>
                <a:cubicBezTo>
                  <a:pt x="96" y="495605"/>
                  <a:pt x="-1607" y="445309"/>
                  <a:pt x="9332" y="397180"/>
                </a:cubicBezTo>
                <a:cubicBezTo>
                  <a:pt x="14252" y="375531"/>
                  <a:pt x="33963" y="360235"/>
                  <a:pt x="46278" y="341762"/>
                </a:cubicBezTo>
                <a:cubicBezTo>
                  <a:pt x="52436" y="332525"/>
                  <a:pt x="55870" y="320713"/>
                  <a:pt x="64751" y="314052"/>
                </a:cubicBezTo>
                <a:cubicBezTo>
                  <a:pt x="77066" y="304816"/>
                  <a:pt x="89170" y="295290"/>
                  <a:pt x="101696" y="286343"/>
                </a:cubicBezTo>
                <a:cubicBezTo>
                  <a:pt x="110729" y="279891"/>
                  <a:pt x="121108" y="275246"/>
                  <a:pt x="129405" y="267871"/>
                </a:cubicBezTo>
                <a:cubicBezTo>
                  <a:pt x="148931" y="250515"/>
                  <a:pt x="166350" y="230925"/>
                  <a:pt x="184823" y="212452"/>
                </a:cubicBezTo>
                <a:cubicBezTo>
                  <a:pt x="194059" y="203216"/>
                  <a:pt x="206690" y="196426"/>
                  <a:pt x="212532" y="184743"/>
                </a:cubicBezTo>
                <a:cubicBezTo>
                  <a:pt x="218690" y="172428"/>
                  <a:pt x="221269" y="157534"/>
                  <a:pt x="231005" y="147798"/>
                </a:cubicBezTo>
                <a:cubicBezTo>
                  <a:pt x="246704" y="132099"/>
                  <a:pt x="270724" y="126551"/>
                  <a:pt x="286423" y="110852"/>
                </a:cubicBezTo>
                <a:cubicBezTo>
                  <a:pt x="295659" y="101616"/>
                  <a:pt x="303264" y="90389"/>
                  <a:pt x="314132" y="83143"/>
                </a:cubicBezTo>
                <a:cubicBezTo>
                  <a:pt x="322233" y="77743"/>
                  <a:pt x="332605" y="76986"/>
                  <a:pt x="341841" y="73907"/>
                </a:cubicBezTo>
                <a:cubicBezTo>
                  <a:pt x="351078" y="64671"/>
                  <a:pt x="358210" y="52679"/>
                  <a:pt x="369551" y="46198"/>
                </a:cubicBezTo>
                <a:cubicBezTo>
                  <a:pt x="380573" y="39900"/>
                  <a:pt x="394290" y="40449"/>
                  <a:pt x="406496" y="36962"/>
                </a:cubicBezTo>
                <a:cubicBezTo>
                  <a:pt x="503493" y="9248"/>
                  <a:pt x="329664" y="33533"/>
                  <a:pt x="600460" y="18489"/>
                </a:cubicBezTo>
                <a:cubicBezTo>
                  <a:pt x="622011" y="15410"/>
                  <a:pt x="643767" y="13522"/>
                  <a:pt x="665114" y="9252"/>
                </a:cubicBezTo>
                <a:cubicBezTo>
                  <a:pt x="674661" y="7343"/>
                  <a:pt x="683096" y="-407"/>
                  <a:pt x="692823" y="16"/>
                </a:cubicBezTo>
                <a:cubicBezTo>
                  <a:pt x="754648" y="2704"/>
                  <a:pt x="815975" y="12331"/>
                  <a:pt x="877551" y="18489"/>
                </a:cubicBezTo>
                <a:cubicBezTo>
                  <a:pt x="889866" y="21568"/>
                  <a:pt x="902453" y="23711"/>
                  <a:pt x="914496" y="27725"/>
                </a:cubicBezTo>
                <a:cubicBezTo>
                  <a:pt x="930225" y="32968"/>
                  <a:pt x="944797" y="41434"/>
                  <a:pt x="960678" y="46198"/>
                </a:cubicBezTo>
                <a:cubicBezTo>
                  <a:pt x="975715" y="50709"/>
                  <a:pt x="991630" y="51626"/>
                  <a:pt x="1006860" y="55434"/>
                </a:cubicBezTo>
                <a:cubicBezTo>
                  <a:pt x="1034036" y="62228"/>
                  <a:pt x="1045086" y="69929"/>
                  <a:pt x="1071514" y="83143"/>
                </a:cubicBezTo>
                <a:cubicBezTo>
                  <a:pt x="1077672" y="92379"/>
                  <a:pt x="1088715" y="99824"/>
                  <a:pt x="1089987" y="110852"/>
                </a:cubicBezTo>
                <a:cubicBezTo>
                  <a:pt x="1098111" y="181264"/>
                  <a:pt x="1091099" y="252877"/>
                  <a:pt x="1099223" y="323289"/>
                </a:cubicBezTo>
                <a:cubicBezTo>
                  <a:pt x="1100495" y="334317"/>
                  <a:pt x="1109028" y="344063"/>
                  <a:pt x="1117696" y="350998"/>
                </a:cubicBezTo>
                <a:cubicBezTo>
                  <a:pt x="1125299" y="357080"/>
                  <a:pt x="1136169" y="357155"/>
                  <a:pt x="1145405" y="360234"/>
                </a:cubicBezTo>
                <a:cubicBezTo>
                  <a:pt x="1151563" y="369470"/>
                  <a:pt x="1154642" y="381785"/>
                  <a:pt x="1163878" y="387943"/>
                </a:cubicBezTo>
                <a:cubicBezTo>
                  <a:pt x="1174440" y="394984"/>
                  <a:pt x="1188617" y="393693"/>
                  <a:pt x="1200823" y="397180"/>
                </a:cubicBezTo>
                <a:cubicBezTo>
                  <a:pt x="1210184" y="399855"/>
                  <a:pt x="1219296" y="403337"/>
                  <a:pt x="1228532" y="406416"/>
                </a:cubicBezTo>
                <a:cubicBezTo>
                  <a:pt x="1237768" y="412574"/>
                  <a:pt x="1246828" y="419006"/>
                  <a:pt x="1256241" y="424889"/>
                </a:cubicBezTo>
                <a:cubicBezTo>
                  <a:pt x="1271465" y="434404"/>
                  <a:pt x="1288529" y="441230"/>
                  <a:pt x="1302423" y="452598"/>
                </a:cubicBezTo>
                <a:cubicBezTo>
                  <a:pt x="1322642" y="469141"/>
                  <a:pt x="1357841" y="508016"/>
                  <a:pt x="1357841" y="508016"/>
                </a:cubicBezTo>
                <a:lnTo>
                  <a:pt x="1376314" y="563434"/>
                </a:lnTo>
                <a:lnTo>
                  <a:pt x="1385551" y="591143"/>
                </a:lnTo>
                <a:cubicBezTo>
                  <a:pt x="1382472" y="609616"/>
                  <a:pt x="1383517" y="629275"/>
                  <a:pt x="1376314" y="646562"/>
                </a:cubicBezTo>
                <a:cubicBezTo>
                  <a:pt x="1352849" y="702878"/>
                  <a:pt x="1346130" y="698600"/>
                  <a:pt x="1302423" y="720452"/>
                </a:cubicBezTo>
                <a:cubicBezTo>
                  <a:pt x="1280585" y="742290"/>
                  <a:pt x="1265417" y="760072"/>
                  <a:pt x="1237769" y="775871"/>
                </a:cubicBezTo>
                <a:cubicBezTo>
                  <a:pt x="1229316" y="780701"/>
                  <a:pt x="1219296" y="782028"/>
                  <a:pt x="1210060" y="785107"/>
                </a:cubicBezTo>
                <a:lnTo>
                  <a:pt x="1191587" y="77587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79"/>
          <p:cNvSpPr/>
          <p:nvPr/>
        </p:nvSpPr>
        <p:spPr>
          <a:xfrm>
            <a:off x="3539534" y="3112622"/>
            <a:ext cx="1385551" cy="877471"/>
          </a:xfrm>
          <a:custGeom>
            <a:avLst/>
            <a:gdLst>
              <a:gd name="connsiteX0" fmla="*/ 1191587 w 1385551"/>
              <a:gd name="connsiteY0" fmla="*/ 775871 h 877471"/>
              <a:gd name="connsiteX1" fmla="*/ 1191587 w 1385551"/>
              <a:gd name="connsiteY1" fmla="*/ 775871 h 877471"/>
              <a:gd name="connsiteX2" fmla="*/ 1080751 w 1385551"/>
              <a:gd name="connsiteY2" fmla="*/ 812816 h 877471"/>
              <a:gd name="connsiteX3" fmla="*/ 1006860 w 1385551"/>
              <a:gd name="connsiteY3" fmla="*/ 840525 h 877471"/>
              <a:gd name="connsiteX4" fmla="*/ 960678 w 1385551"/>
              <a:gd name="connsiteY4" fmla="*/ 858998 h 877471"/>
              <a:gd name="connsiteX5" fmla="*/ 923732 w 1385551"/>
              <a:gd name="connsiteY5" fmla="*/ 868234 h 877471"/>
              <a:gd name="connsiteX6" fmla="*/ 896023 w 1385551"/>
              <a:gd name="connsiteY6" fmla="*/ 877471 h 877471"/>
              <a:gd name="connsiteX7" fmla="*/ 785187 w 1385551"/>
              <a:gd name="connsiteY7" fmla="*/ 794343 h 877471"/>
              <a:gd name="connsiteX8" fmla="*/ 702060 w 1385551"/>
              <a:gd name="connsiteY8" fmla="*/ 748162 h 877471"/>
              <a:gd name="connsiteX9" fmla="*/ 628169 w 1385551"/>
              <a:gd name="connsiteY9" fmla="*/ 701980 h 877471"/>
              <a:gd name="connsiteX10" fmla="*/ 600460 w 1385551"/>
              <a:gd name="connsiteY10" fmla="*/ 692743 h 877471"/>
              <a:gd name="connsiteX11" fmla="*/ 517332 w 1385551"/>
              <a:gd name="connsiteY11" fmla="*/ 655798 h 877471"/>
              <a:gd name="connsiteX12" fmla="*/ 323369 w 1385551"/>
              <a:gd name="connsiteY12" fmla="*/ 665034 h 877471"/>
              <a:gd name="connsiteX13" fmla="*/ 221769 w 1385551"/>
              <a:gd name="connsiteY13" fmla="*/ 674271 h 877471"/>
              <a:gd name="connsiteX14" fmla="*/ 120169 w 1385551"/>
              <a:gd name="connsiteY14" fmla="*/ 665034 h 877471"/>
              <a:gd name="connsiteX15" fmla="*/ 55514 w 1385551"/>
              <a:gd name="connsiteY15" fmla="*/ 646562 h 877471"/>
              <a:gd name="connsiteX16" fmla="*/ 9332 w 1385551"/>
              <a:gd name="connsiteY16" fmla="*/ 591143 h 877471"/>
              <a:gd name="connsiteX17" fmla="*/ 96 w 1385551"/>
              <a:gd name="connsiteY17" fmla="*/ 544962 h 877471"/>
              <a:gd name="connsiteX18" fmla="*/ 9332 w 1385551"/>
              <a:gd name="connsiteY18" fmla="*/ 397180 h 877471"/>
              <a:gd name="connsiteX19" fmla="*/ 46278 w 1385551"/>
              <a:gd name="connsiteY19" fmla="*/ 341762 h 877471"/>
              <a:gd name="connsiteX20" fmla="*/ 64751 w 1385551"/>
              <a:gd name="connsiteY20" fmla="*/ 314052 h 877471"/>
              <a:gd name="connsiteX21" fmla="*/ 101696 w 1385551"/>
              <a:gd name="connsiteY21" fmla="*/ 286343 h 877471"/>
              <a:gd name="connsiteX22" fmla="*/ 129405 w 1385551"/>
              <a:gd name="connsiteY22" fmla="*/ 267871 h 877471"/>
              <a:gd name="connsiteX23" fmla="*/ 184823 w 1385551"/>
              <a:gd name="connsiteY23" fmla="*/ 212452 h 877471"/>
              <a:gd name="connsiteX24" fmla="*/ 212532 w 1385551"/>
              <a:gd name="connsiteY24" fmla="*/ 184743 h 877471"/>
              <a:gd name="connsiteX25" fmla="*/ 231005 w 1385551"/>
              <a:gd name="connsiteY25" fmla="*/ 147798 h 877471"/>
              <a:gd name="connsiteX26" fmla="*/ 286423 w 1385551"/>
              <a:gd name="connsiteY26" fmla="*/ 110852 h 877471"/>
              <a:gd name="connsiteX27" fmla="*/ 314132 w 1385551"/>
              <a:gd name="connsiteY27" fmla="*/ 83143 h 877471"/>
              <a:gd name="connsiteX28" fmla="*/ 341841 w 1385551"/>
              <a:gd name="connsiteY28" fmla="*/ 73907 h 877471"/>
              <a:gd name="connsiteX29" fmla="*/ 369551 w 1385551"/>
              <a:gd name="connsiteY29" fmla="*/ 46198 h 877471"/>
              <a:gd name="connsiteX30" fmla="*/ 406496 w 1385551"/>
              <a:gd name="connsiteY30" fmla="*/ 36962 h 877471"/>
              <a:gd name="connsiteX31" fmla="*/ 600460 w 1385551"/>
              <a:gd name="connsiteY31" fmla="*/ 18489 h 877471"/>
              <a:gd name="connsiteX32" fmla="*/ 665114 w 1385551"/>
              <a:gd name="connsiteY32" fmla="*/ 9252 h 877471"/>
              <a:gd name="connsiteX33" fmla="*/ 692823 w 1385551"/>
              <a:gd name="connsiteY33" fmla="*/ 16 h 877471"/>
              <a:gd name="connsiteX34" fmla="*/ 877551 w 1385551"/>
              <a:gd name="connsiteY34" fmla="*/ 18489 h 877471"/>
              <a:gd name="connsiteX35" fmla="*/ 914496 w 1385551"/>
              <a:gd name="connsiteY35" fmla="*/ 27725 h 877471"/>
              <a:gd name="connsiteX36" fmla="*/ 960678 w 1385551"/>
              <a:gd name="connsiteY36" fmla="*/ 46198 h 877471"/>
              <a:gd name="connsiteX37" fmla="*/ 1006860 w 1385551"/>
              <a:gd name="connsiteY37" fmla="*/ 55434 h 877471"/>
              <a:gd name="connsiteX38" fmla="*/ 1071514 w 1385551"/>
              <a:gd name="connsiteY38" fmla="*/ 83143 h 877471"/>
              <a:gd name="connsiteX39" fmla="*/ 1089987 w 1385551"/>
              <a:gd name="connsiteY39" fmla="*/ 110852 h 877471"/>
              <a:gd name="connsiteX40" fmla="*/ 1099223 w 1385551"/>
              <a:gd name="connsiteY40" fmla="*/ 323289 h 877471"/>
              <a:gd name="connsiteX41" fmla="*/ 1117696 w 1385551"/>
              <a:gd name="connsiteY41" fmla="*/ 350998 h 877471"/>
              <a:gd name="connsiteX42" fmla="*/ 1145405 w 1385551"/>
              <a:gd name="connsiteY42" fmla="*/ 360234 h 877471"/>
              <a:gd name="connsiteX43" fmla="*/ 1163878 w 1385551"/>
              <a:gd name="connsiteY43" fmla="*/ 387943 h 877471"/>
              <a:gd name="connsiteX44" fmla="*/ 1200823 w 1385551"/>
              <a:gd name="connsiteY44" fmla="*/ 397180 h 877471"/>
              <a:gd name="connsiteX45" fmla="*/ 1228532 w 1385551"/>
              <a:gd name="connsiteY45" fmla="*/ 406416 h 877471"/>
              <a:gd name="connsiteX46" fmla="*/ 1256241 w 1385551"/>
              <a:gd name="connsiteY46" fmla="*/ 424889 h 877471"/>
              <a:gd name="connsiteX47" fmla="*/ 1302423 w 1385551"/>
              <a:gd name="connsiteY47" fmla="*/ 452598 h 877471"/>
              <a:gd name="connsiteX48" fmla="*/ 1357841 w 1385551"/>
              <a:gd name="connsiteY48" fmla="*/ 508016 h 877471"/>
              <a:gd name="connsiteX49" fmla="*/ 1376314 w 1385551"/>
              <a:gd name="connsiteY49" fmla="*/ 563434 h 877471"/>
              <a:gd name="connsiteX50" fmla="*/ 1385551 w 1385551"/>
              <a:gd name="connsiteY50" fmla="*/ 591143 h 877471"/>
              <a:gd name="connsiteX51" fmla="*/ 1376314 w 1385551"/>
              <a:gd name="connsiteY51" fmla="*/ 646562 h 877471"/>
              <a:gd name="connsiteX52" fmla="*/ 1302423 w 1385551"/>
              <a:gd name="connsiteY52" fmla="*/ 720452 h 877471"/>
              <a:gd name="connsiteX53" fmla="*/ 1237769 w 1385551"/>
              <a:gd name="connsiteY53" fmla="*/ 775871 h 877471"/>
              <a:gd name="connsiteX54" fmla="*/ 1210060 w 1385551"/>
              <a:gd name="connsiteY54" fmla="*/ 785107 h 877471"/>
              <a:gd name="connsiteX55" fmla="*/ 1191587 w 1385551"/>
              <a:gd name="connsiteY55" fmla="*/ 775871 h 8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5551" h="877471">
                <a:moveTo>
                  <a:pt x="1191587" y="775871"/>
                </a:moveTo>
                <a:lnTo>
                  <a:pt x="1191587" y="775871"/>
                </a:lnTo>
                <a:cubicBezTo>
                  <a:pt x="1154642" y="788186"/>
                  <a:pt x="1116909" y="798353"/>
                  <a:pt x="1080751" y="812816"/>
                </a:cubicBezTo>
                <a:cubicBezTo>
                  <a:pt x="985619" y="850869"/>
                  <a:pt x="1140800" y="813738"/>
                  <a:pt x="1006860" y="840525"/>
                </a:cubicBezTo>
                <a:cubicBezTo>
                  <a:pt x="991466" y="846683"/>
                  <a:pt x="976407" y="853755"/>
                  <a:pt x="960678" y="858998"/>
                </a:cubicBezTo>
                <a:cubicBezTo>
                  <a:pt x="948635" y="863012"/>
                  <a:pt x="935938" y="864747"/>
                  <a:pt x="923732" y="868234"/>
                </a:cubicBezTo>
                <a:cubicBezTo>
                  <a:pt x="914371" y="870909"/>
                  <a:pt x="905259" y="874392"/>
                  <a:pt x="896023" y="877471"/>
                </a:cubicBezTo>
                <a:cubicBezTo>
                  <a:pt x="801124" y="853744"/>
                  <a:pt x="934353" y="893786"/>
                  <a:pt x="785187" y="794343"/>
                </a:cubicBezTo>
                <a:cubicBezTo>
                  <a:pt x="721668" y="751998"/>
                  <a:pt x="750831" y="764418"/>
                  <a:pt x="702060" y="748162"/>
                </a:cubicBezTo>
                <a:cubicBezTo>
                  <a:pt x="666697" y="721639"/>
                  <a:pt x="667616" y="718886"/>
                  <a:pt x="628169" y="701980"/>
                </a:cubicBezTo>
                <a:cubicBezTo>
                  <a:pt x="619220" y="698145"/>
                  <a:pt x="609168" y="697097"/>
                  <a:pt x="600460" y="692743"/>
                </a:cubicBezTo>
                <a:cubicBezTo>
                  <a:pt x="520570" y="652798"/>
                  <a:pt x="587832" y="673422"/>
                  <a:pt x="517332" y="655798"/>
                </a:cubicBezTo>
                <a:lnTo>
                  <a:pt x="323369" y="665034"/>
                </a:lnTo>
                <a:cubicBezTo>
                  <a:pt x="289429" y="667155"/>
                  <a:pt x="255775" y="674271"/>
                  <a:pt x="221769" y="674271"/>
                </a:cubicBezTo>
                <a:cubicBezTo>
                  <a:pt x="187763" y="674271"/>
                  <a:pt x="154036" y="668113"/>
                  <a:pt x="120169" y="665034"/>
                </a:cubicBezTo>
                <a:cubicBezTo>
                  <a:pt x="115243" y="663803"/>
                  <a:pt x="63464" y="651862"/>
                  <a:pt x="55514" y="646562"/>
                </a:cubicBezTo>
                <a:cubicBezTo>
                  <a:pt x="34181" y="632340"/>
                  <a:pt x="22962" y="611588"/>
                  <a:pt x="9332" y="591143"/>
                </a:cubicBezTo>
                <a:cubicBezTo>
                  <a:pt x="6253" y="575749"/>
                  <a:pt x="96" y="560661"/>
                  <a:pt x="96" y="544962"/>
                </a:cubicBezTo>
                <a:cubicBezTo>
                  <a:pt x="96" y="495605"/>
                  <a:pt x="-1607" y="445309"/>
                  <a:pt x="9332" y="397180"/>
                </a:cubicBezTo>
                <a:cubicBezTo>
                  <a:pt x="14252" y="375531"/>
                  <a:pt x="33963" y="360235"/>
                  <a:pt x="46278" y="341762"/>
                </a:cubicBezTo>
                <a:cubicBezTo>
                  <a:pt x="52436" y="332525"/>
                  <a:pt x="55870" y="320713"/>
                  <a:pt x="64751" y="314052"/>
                </a:cubicBezTo>
                <a:cubicBezTo>
                  <a:pt x="77066" y="304816"/>
                  <a:pt x="89170" y="295290"/>
                  <a:pt x="101696" y="286343"/>
                </a:cubicBezTo>
                <a:cubicBezTo>
                  <a:pt x="110729" y="279891"/>
                  <a:pt x="121108" y="275246"/>
                  <a:pt x="129405" y="267871"/>
                </a:cubicBezTo>
                <a:cubicBezTo>
                  <a:pt x="148931" y="250515"/>
                  <a:pt x="166350" y="230925"/>
                  <a:pt x="184823" y="212452"/>
                </a:cubicBezTo>
                <a:cubicBezTo>
                  <a:pt x="194059" y="203216"/>
                  <a:pt x="206690" y="196426"/>
                  <a:pt x="212532" y="184743"/>
                </a:cubicBezTo>
                <a:cubicBezTo>
                  <a:pt x="218690" y="172428"/>
                  <a:pt x="221269" y="157534"/>
                  <a:pt x="231005" y="147798"/>
                </a:cubicBezTo>
                <a:cubicBezTo>
                  <a:pt x="246704" y="132099"/>
                  <a:pt x="270724" y="126551"/>
                  <a:pt x="286423" y="110852"/>
                </a:cubicBezTo>
                <a:cubicBezTo>
                  <a:pt x="295659" y="101616"/>
                  <a:pt x="303264" y="90389"/>
                  <a:pt x="314132" y="83143"/>
                </a:cubicBezTo>
                <a:cubicBezTo>
                  <a:pt x="322233" y="77743"/>
                  <a:pt x="332605" y="76986"/>
                  <a:pt x="341841" y="73907"/>
                </a:cubicBezTo>
                <a:cubicBezTo>
                  <a:pt x="351078" y="64671"/>
                  <a:pt x="358210" y="52679"/>
                  <a:pt x="369551" y="46198"/>
                </a:cubicBezTo>
                <a:cubicBezTo>
                  <a:pt x="380573" y="39900"/>
                  <a:pt x="394290" y="40449"/>
                  <a:pt x="406496" y="36962"/>
                </a:cubicBezTo>
                <a:cubicBezTo>
                  <a:pt x="503493" y="9248"/>
                  <a:pt x="329664" y="33533"/>
                  <a:pt x="600460" y="18489"/>
                </a:cubicBezTo>
                <a:cubicBezTo>
                  <a:pt x="622011" y="15410"/>
                  <a:pt x="643767" y="13522"/>
                  <a:pt x="665114" y="9252"/>
                </a:cubicBezTo>
                <a:cubicBezTo>
                  <a:pt x="674661" y="7343"/>
                  <a:pt x="683096" y="-407"/>
                  <a:pt x="692823" y="16"/>
                </a:cubicBezTo>
                <a:cubicBezTo>
                  <a:pt x="754648" y="2704"/>
                  <a:pt x="815975" y="12331"/>
                  <a:pt x="877551" y="18489"/>
                </a:cubicBezTo>
                <a:cubicBezTo>
                  <a:pt x="889866" y="21568"/>
                  <a:pt x="902453" y="23711"/>
                  <a:pt x="914496" y="27725"/>
                </a:cubicBezTo>
                <a:cubicBezTo>
                  <a:pt x="930225" y="32968"/>
                  <a:pt x="944797" y="41434"/>
                  <a:pt x="960678" y="46198"/>
                </a:cubicBezTo>
                <a:cubicBezTo>
                  <a:pt x="975715" y="50709"/>
                  <a:pt x="991630" y="51626"/>
                  <a:pt x="1006860" y="55434"/>
                </a:cubicBezTo>
                <a:cubicBezTo>
                  <a:pt x="1034036" y="62228"/>
                  <a:pt x="1045086" y="69929"/>
                  <a:pt x="1071514" y="83143"/>
                </a:cubicBezTo>
                <a:cubicBezTo>
                  <a:pt x="1077672" y="92379"/>
                  <a:pt x="1088715" y="99824"/>
                  <a:pt x="1089987" y="110852"/>
                </a:cubicBezTo>
                <a:cubicBezTo>
                  <a:pt x="1098111" y="181264"/>
                  <a:pt x="1091099" y="252877"/>
                  <a:pt x="1099223" y="323289"/>
                </a:cubicBezTo>
                <a:cubicBezTo>
                  <a:pt x="1100495" y="334317"/>
                  <a:pt x="1109028" y="344063"/>
                  <a:pt x="1117696" y="350998"/>
                </a:cubicBezTo>
                <a:cubicBezTo>
                  <a:pt x="1125299" y="357080"/>
                  <a:pt x="1136169" y="357155"/>
                  <a:pt x="1145405" y="360234"/>
                </a:cubicBezTo>
                <a:cubicBezTo>
                  <a:pt x="1151563" y="369470"/>
                  <a:pt x="1154642" y="381785"/>
                  <a:pt x="1163878" y="387943"/>
                </a:cubicBezTo>
                <a:cubicBezTo>
                  <a:pt x="1174440" y="394984"/>
                  <a:pt x="1188617" y="393693"/>
                  <a:pt x="1200823" y="397180"/>
                </a:cubicBezTo>
                <a:cubicBezTo>
                  <a:pt x="1210184" y="399855"/>
                  <a:pt x="1219296" y="403337"/>
                  <a:pt x="1228532" y="406416"/>
                </a:cubicBezTo>
                <a:cubicBezTo>
                  <a:pt x="1237768" y="412574"/>
                  <a:pt x="1246828" y="419006"/>
                  <a:pt x="1256241" y="424889"/>
                </a:cubicBezTo>
                <a:cubicBezTo>
                  <a:pt x="1271465" y="434404"/>
                  <a:pt x="1288529" y="441230"/>
                  <a:pt x="1302423" y="452598"/>
                </a:cubicBezTo>
                <a:cubicBezTo>
                  <a:pt x="1322642" y="469141"/>
                  <a:pt x="1357841" y="508016"/>
                  <a:pt x="1357841" y="508016"/>
                </a:cubicBezTo>
                <a:lnTo>
                  <a:pt x="1376314" y="563434"/>
                </a:lnTo>
                <a:lnTo>
                  <a:pt x="1385551" y="591143"/>
                </a:lnTo>
                <a:cubicBezTo>
                  <a:pt x="1382472" y="609616"/>
                  <a:pt x="1383517" y="629275"/>
                  <a:pt x="1376314" y="646562"/>
                </a:cubicBezTo>
                <a:cubicBezTo>
                  <a:pt x="1352849" y="702878"/>
                  <a:pt x="1346130" y="698600"/>
                  <a:pt x="1302423" y="720452"/>
                </a:cubicBezTo>
                <a:cubicBezTo>
                  <a:pt x="1280585" y="742290"/>
                  <a:pt x="1265417" y="760072"/>
                  <a:pt x="1237769" y="775871"/>
                </a:cubicBezTo>
                <a:cubicBezTo>
                  <a:pt x="1229316" y="780701"/>
                  <a:pt x="1219296" y="782028"/>
                  <a:pt x="1210060" y="785107"/>
                </a:cubicBezTo>
                <a:lnTo>
                  <a:pt x="1191587" y="77587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80"/>
          <p:cNvSpPr/>
          <p:nvPr/>
        </p:nvSpPr>
        <p:spPr>
          <a:xfrm>
            <a:off x="4964353" y="3923129"/>
            <a:ext cx="1385551" cy="877471"/>
          </a:xfrm>
          <a:custGeom>
            <a:avLst/>
            <a:gdLst>
              <a:gd name="connsiteX0" fmla="*/ 1191587 w 1385551"/>
              <a:gd name="connsiteY0" fmla="*/ 775871 h 877471"/>
              <a:gd name="connsiteX1" fmla="*/ 1191587 w 1385551"/>
              <a:gd name="connsiteY1" fmla="*/ 775871 h 877471"/>
              <a:gd name="connsiteX2" fmla="*/ 1080751 w 1385551"/>
              <a:gd name="connsiteY2" fmla="*/ 812816 h 877471"/>
              <a:gd name="connsiteX3" fmla="*/ 1006860 w 1385551"/>
              <a:gd name="connsiteY3" fmla="*/ 840525 h 877471"/>
              <a:gd name="connsiteX4" fmla="*/ 960678 w 1385551"/>
              <a:gd name="connsiteY4" fmla="*/ 858998 h 877471"/>
              <a:gd name="connsiteX5" fmla="*/ 923732 w 1385551"/>
              <a:gd name="connsiteY5" fmla="*/ 868234 h 877471"/>
              <a:gd name="connsiteX6" fmla="*/ 896023 w 1385551"/>
              <a:gd name="connsiteY6" fmla="*/ 877471 h 877471"/>
              <a:gd name="connsiteX7" fmla="*/ 785187 w 1385551"/>
              <a:gd name="connsiteY7" fmla="*/ 794343 h 877471"/>
              <a:gd name="connsiteX8" fmla="*/ 702060 w 1385551"/>
              <a:gd name="connsiteY8" fmla="*/ 748162 h 877471"/>
              <a:gd name="connsiteX9" fmla="*/ 628169 w 1385551"/>
              <a:gd name="connsiteY9" fmla="*/ 701980 h 877471"/>
              <a:gd name="connsiteX10" fmla="*/ 600460 w 1385551"/>
              <a:gd name="connsiteY10" fmla="*/ 692743 h 877471"/>
              <a:gd name="connsiteX11" fmla="*/ 517332 w 1385551"/>
              <a:gd name="connsiteY11" fmla="*/ 655798 h 877471"/>
              <a:gd name="connsiteX12" fmla="*/ 323369 w 1385551"/>
              <a:gd name="connsiteY12" fmla="*/ 665034 h 877471"/>
              <a:gd name="connsiteX13" fmla="*/ 221769 w 1385551"/>
              <a:gd name="connsiteY13" fmla="*/ 674271 h 877471"/>
              <a:gd name="connsiteX14" fmla="*/ 120169 w 1385551"/>
              <a:gd name="connsiteY14" fmla="*/ 665034 h 877471"/>
              <a:gd name="connsiteX15" fmla="*/ 55514 w 1385551"/>
              <a:gd name="connsiteY15" fmla="*/ 646562 h 877471"/>
              <a:gd name="connsiteX16" fmla="*/ 9332 w 1385551"/>
              <a:gd name="connsiteY16" fmla="*/ 591143 h 877471"/>
              <a:gd name="connsiteX17" fmla="*/ 96 w 1385551"/>
              <a:gd name="connsiteY17" fmla="*/ 544962 h 877471"/>
              <a:gd name="connsiteX18" fmla="*/ 9332 w 1385551"/>
              <a:gd name="connsiteY18" fmla="*/ 397180 h 877471"/>
              <a:gd name="connsiteX19" fmla="*/ 46278 w 1385551"/>
              <a:gd name="connsiteY19" fmla="*/ 341762 h 877471"/>
              <a:gd name="connsiteX20" fmla="*/ 64751 w 1385551"/>
              <a:gd name="connsiteY20" fmla="*/ 314052 h 877471"/>
              <a:gd name="connsiteX21" fmla="*/ 101696 w 1385551"/>
              <a:gd name="connsiteY21" fmla="*/ 286343 h 877471"/>
              <a:gd name="connsiteX22" fmla="*/ 129405 w 1385551"/>
              <a:gd name="connsiteY22" fmla="*/ 267871 h 877471"/>
              <a:gd name="connsiteX23" fmla="*/ 184823 w 1385551"/>
              <a:gd name="connsiteY23" fmla="*/ 212452 h 877471"/>
              <a:gd name="connsiteX24" fmla="*/ 212532 w 1385551"/>
              <a:gd name="connsiteY24" fmla="*/ 184743 h 877471"/>
              <a:gd name="connsiteX25" fmla="*/ 231005 w 1385551"/>
              <a:gd name="connsiteY25" fmla="*/ 147798 h 877471"/>
              <a:gd name="connsiteX26" fmla="*/ 286423 w 1385551"/>
              <a:gd name="connsiteY26" fmla="*/ 110852 h 877471"/>
              <a:gd name="connsiteX27" fmla="*/ 314132 w 1385551"/>
              <a:gd name="connsiteY27" fmla="*/ 83143 h 877471"/>
              <a:gd name="connsiteX28" fmla="*/ 341841 w 1385551"/>
              <a:gd name="connsiteY28" fmla="*/ 73907 h 877471"/>
              <a:gd name="connsiteX29" fmla="*/ 369551 w 1385551"/>
              <a:gd name="connsiteY29" fmla="*/ 46198 h 877471"/>
              <a:gd name="connsiteX30" fmla="*/ 406496 w 1385551"/>
              <a:gd name="connsiteY30" fmla="*/ 36962 h 877471"/>
              <a:gd name="connsiteX31" fmla="*/ 600460 w 1385551"/>
              <a:gd name="connsiteY31" fmla="*/ 18489 h 877471"/>
              <a:gd name="connsiteX32" fmla="*/ 665114 w 1385551"/>
              <a:gd name="connsiteY32" fmla="*/ 9252 h 877471"/>
              <a:gd name="connsiteX33" fmla="*/ 692823 w 1385551"/>
              <a:gd name="connsiteY33" fmla="*/ 16 h 877471"/>
              <a:gd name="connsiteX34" fmla="*/ 877551 w 1385551"/>
              <a:gd name="connsiteY34" fmla="*/ 18489 h 877471"/>
              <a:gd name="connsiteX35" fmla="*/ 914496 w 1385551"/>
              <a:gd name="connsiteY35" fmla="*/ 27725 h 877471"/>
              <a:gd name="connsiteX36" fmla="*/ 960678 w 1385551"/>
              <a:gd name="connsiteY36" fmla="*/ 46198 h 877471"/>
              <a:gd name="connsiteX37" fmla="*/ 1006860 w 1385551"/>
              <a:gd name="connsiteY37" fmla="*/ 55434 h 877471"/>
              <a:gd name="connsiteX38" fmla="*/ 1071514 w 1385551"/>
              <a:gd name="connsiteY38" fmla="*/ 83143 h 877471"/>
              <a:gd name="connsiteX39" fmla="*/ 1089987 w 1385551"/>
              <a:gd name="connsiteY39" fmla="*/ 110852 h 877471"/>
              <a:gd name="connsiteX40" fmla="*/ 1099223 w 1385551"/>
              <a:gd name="connsiteY40" fmla="*/ 323289 h 877471"/>
              <a:gd name="connsiteX41" fmla="*/ 1117696 w 1385551"/>
              <a:gd name="connsiteY41" fmla="*/ 350998 h 877471"/>
              <a:gd name="connsiteX42" fmla="*/ 1145405 w 1385551"/>
              <a:gd name="connsiteY42" fmla="*/ 360234 h 877471"/>
              <a:gd name="connsiteX43" fmla="*/ 1163878 w 1385551"/>
              <a:gd name="connsiteY43" fmla="*/ 387943 h 877471"/>
              <a:gd name="connsiteX44" fmla="*/ 1200823 w 1385551"/>
              <a:gd name="connsiteY44" fmla="*/ 397180 h 877471"/>
              <a:gd name="connsiteX45" fmla="*/ 1228532 w 1385551"/>
              <a:gd name="connsiteY45" fmla="*/ 406416 h 877471"/>
              <a:gd name="connsiteX46" fmla="*/ 1256241 w 1385551"/>
              <a:gd name="connsiteY46" fmla="*/ 424889 h 877471"/>
              <a:gd name="connsiteX47" fmla="*/ 1302423 w 1385551"/>
              <a:gd name="connsiteY47" fmla="*/ 452598 h 877471"/>
              <a:gd name="connsiteX48" fmla="*/ 1357841 w 1385551"/>
              <a:gd name="connsiteY48" fmla="*/ 508016 h 877471"/>
              <a:gd name="connsiteX49" fmla="*/ 1376314 w 1385551"/>
              <a:gd name="connsiteY49" fmla="*/ 563434 h 877471"/>
              <a:gd name="connsiteX50" fmla="*/ 1385551 w 1385551"/>
              <a:gd name="connsiteY50" fmla="*/ 591143 h 877471"/>
              <a:gd name="connsiteX51" fmla="*/ 1376314 w 1385551"/>
              <a:gd name="connsiteY51" fmla="*/ 646562 h 877471"/>
              <a:gd name="connsiteX52" fmla="*/ 1302423 w 1385551"/>
              <a:gd name="connsiteY52" fmla="*/ 720452 h 877471"/>
              <a:gd name="connsiteX53" fmla="*/ 1237769 w 1385551"/>
              <a:gd name="connsiteY53" fmla="*/ 775871 h 877471"/>
              <a:gd name="connsiteX54" fmla="*/ 1210060 w 1385551"/>
              <a:gd name="connsiteY54" fmla="*/ 785107 h 877471"/>
              <a:gd name="connsiteX55" fmla="*/ 1191587 w 1385551"/>
              <a:gd name="connsiteY55" fmla="*/ 775871 h 8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5551" h="877471">
                <a:moveTo>
                  <a:pt x="1191587" y="775871"/>
                </a:moveTo>
                <a:lnTo>
                  <a:pt x="1191587" y="775871"/>
                </a:lnTo>
                <a:cubicBezTo>
                  <a:pt x="1154642" y="788186"/>
                  <a:pt x="1116909" y="798353"/>
                  <a:pt x="1080751" y="812816"/>
                </a:cubicBezTo>
                <a:cubicBezTo>
                  <a:pt x="985619" y="850869"/>
                  <a:pt x="1140800" y="813738"/>
                  <a:pt x="1006860" y="840525"/>
                </a:cubicBezTo>
                <a:cubicBezTo>
                  <a:pt x="991466" y="846683"/>
                  <a:pt x="976407" y="853755"/>
                  <a:pt x="960678" y="858998"/>
                </a:cubicBezTo>
                <a:cubicBezTo>
                  <a:pt x="948635" y="863012"/>
                  <a:pt x="935938" y="864747"/>
                  <a:pt x="923732" y="868234"/>
                </a:cubicBezTo>
                <a:cubicBezTo>
                  <a:pt x="914371" y="870909"/>
                  <a:pt x="905259" y="874392"/>
                  <a:pt x="896023" y="877471"/>
                </a:cubicBezTo>
                <a:cubicBezTo>
                  <a:pt x="801124" y="853744"/>
                  <a:pt x="934353" y="893786"/>
                  <a:pt x="785187" y="794343"/>
                </a:cubicBezTo>
                <a:cubicBezTo>
                  <a:pt x="721668" y="751998"/>
                  <a:pt x="750831" y="764418"/>
                  <a:pt x="702060" y="748162"/>
                </a:cubicBezTo>
                <a:cubicBezTo>
                  <a:pt x="666697" y="721639"/>
                  <a:pt x="667616" y="718886"/>
                  <a:pt x="628169" y="701980"/>
                </a:cubicBezTo>
                <a:cubicBezTo>
                  <a:pt x="619220" y="698145"/>
                  <a:pt x="609168" y="697097"/>
                  <a:pt x="600460" y="692743"/>
                </a:cubicBezTo>
                <a:cubicBezTo>
                  <a:pt x="520570" y="652798"/>
                  <a:pt x="587832" y="673422"/>
                  <a:pt x="517332" y="655798"/>
                </a:cubicBezTo>
                <a:lnTo>
                  <a:pt x="323369" y="665034"/>
                </a:lnTo>
                <a:cubicBezTo>
                  <a:pt x="289429" y="667155"/>
                  <a:pt x="255775" y="674271"/>
                  <a:pt x="221769" y="674271"/>
                </a:cubicBezTo>
                <a:cubicBezTo>
                  <a:pt x="187763" y="674271"/>
                  <a:pt x="154036" y="668113"/>
                  <a:pt x="120169" y="665034"/>
                </a:cubicBezTo>
                <a:cubicBezTo>
                  <a:pt x="115243" y="663803"/>
                  <a:pt x="63464" y="651862"/>
                  <a:pt x="55514" y="646562"/>
                </a:cubicBezTo>
                <a:cubicBezTo>
                  <a:pt x="34181" y="632340"/>
                  <a:pt x="22962" y="611588"/>
                  <a:pt x="9332" y="591143"/>
                </a:cubicBezTo>
                <a:cubicBezTo>
                  <a:pt x="6253" y="575749"/>
                  <a:pt x="96" y="560661"/>
                  <a:pt x="96" y="544962"/>
                </a:cubicBezTo>
                <a:cubicBezTo>
                  <a:pt x="96" y="495605"/>
                  <a:pt x="-1607" y="445309"/>
                  <a:pt x="9332" y="397180"/>
                </a:cubicBezTo>
                <a:cubicBezTo>
                  <a:pt x="14252" y="375531"/>
                  <a:pt x="33963" y="360235"/>
                  <a:pt x="46278" y="341762"/>
                </a:cubicBezTo>
                <a:cubicBezTo>
                  <a:pt x="52436" y="332525"/>
                  <a:pt x="55870" y="320713"/>
                  <a:pt x="64751" y="314052"/>
                </a:cubicBezTo>
                <a:cubicBezTo>
                  <a:pt x="77066" y="304816"/>
                  <a:pt x="89170" y="295290"/>
                  <a:pt x="101696" y="286343"/>
                </a:cubicBezTo>
                <a:cubicBezTo>
                  <a:pt x="110729" y="279891"/>
                  <a:pt x="121108" y="275246"/>
                  <a:pt x="129405" y="267871"/>
                </a:cubicBezTo>
                <a:cubicBezTo>
                  <a:pt x="148931" y="250515"/>
                  <a:pt x="166350" y="230925"/>
                  <a:pt x="184823" y="212452"/>
                </a:cubicBezTo>
                <a:cubicBezTo>
                  <a:pt x="194059" y="203216"/>
                  <a:pt x="206690" y="196426"/>
                  <a:pt x="212532" y="184743"/>
                </a:cubicBezTo>
                <a:cubicBezTo>
                  <a:pt x="218690" y="172428"/>
                  <a:pt x="221269" y="157534"/>
                  <a:pt x="231005" y="147798"/>
                </a:cubicBezTo>
                <a:cubicBezTo>
                  <a:pt x="246704" y="132099"/>
                  <a:pt x="270724" y="126551"/>
                  <a:pt x="286423" y="110852"/>
                </a:cubicBezTo>
                <a:cubicBezTo>
                  <a:pt x="295659" y="101616"/>
                  <a:pt x="303264" y="90389"/>
                  <a:pt x="314132" y="83143"/>
                </a:cubicBezTo>
                <a:cubicBezTo>
                  <a:pt x="322233" y="77743"/>
                  <a:pt x="332605" y="76986"/>
                  <a:pt x="341841" y="73907"/>
                </a:cubicBezTo>
                <a:cubicBezTo>
                  <a:pt x="351078" y="64671"/>
                  <a:pt x="358210" y="52679"/>
                  <a:pt x="369551" y="46198"/>
                </a:cubicBezTo>
                <a:cubicBezTo>
                  <a:pt x="380573" y="39900"/>
                  <a:pt x="394290" y="40449"/>
                  <a:pt x="406496" y="36962"/>
                </a:cubicBezTo>
                <a:cubicBezTo>
                  <a:pt x="503493" y="9248"/>
                  <a:pt x="329664" y="33533"/>
                  <a:pt x="600460" y="18489"/>
                </a:cubicBezTo>
                <a:cubicBezTo>
                  <a:pt x="622011" y="15410"/>
                  <a:pt x="643767" y="13522"/>
                  <a:pt x="665114" y="9252"/>
                </a:cubicBezTo>
                <a:cubicBezTo>
                  <a:pt x="674661" y="7343"/>
                  <a:pt x="683096" y="-407"/>
                  <a:pt x="692823" y="16"/>
                </a:cubicBezTo>
                <a:cubicBezTo>
                  <a:pt x="754648" y="2704"/>
                  <a:pt x="815975" y="12331"/>
                  <a:pt x="877551" y="18489"/>
                </a:cubicBezTo>
                <a:cubicBezTo>
                  <a:pt x="889866" y="21568"/>
                  <a:pt x="902453" y="23711"/>
                  <a:pt x="914496" y="27725"/>
                </a:cubicBezTo>
                <a:cubicBezTo>
                  <a:pt x="930225" y="32968"/>
                  <a:pt x="944797" y="41434"/>
                  <a:pt x="960678" y="46198"/>
                </a:cubicBezTo>
                <a:cubicBezTo>
                  <a:pt x="975715" y="50709"/>
                  <a:pt x="991630" y="51626"/>
                  <a:pt x="1006860" y="55434"/>
                </a:cubicBezTo>
                <a:cubicBezTo>
                  <a:pt x="1034036" y="62228"/>
                  <a:pt x="1045086" y="69929"/>
                  <a:pt x="1071514" y="83143"/>
                </a:cubicBezTo>
                <a:cubicBezTo>
                  <a:pt x="1077672" y="92379"/>
                  <a:pt x="1088715" y="99824"/>
                  <a:pt x="1089987" y="110852"/>
                </a:cubicBezTo>
                <a:cubicBezTo>
                  <a:pt x="1098111" y="181264"/>
                  <a:pt x="1091099" y="252877"/>
                  <a:pt x="1099223" y="323289"/>
                </a:cubicBezTo>
                <a:cubicBezTo>
                  <a:pt x="1100495" y="334317"/>
                  <a:pt x="1109028" y="344063"/>
                  <a:pt x="1117696" y="350998"/>
                </a:cubicBezTo>
                <a:cubicBezTo>
                  <a:pt x="1125299" y="357080"/>
                  <a:pt x="1136169" y="357155"/>
                  <a:pt x="1145405" y="360234"/>
                </a:cubicBezTo>
                <a:cubicBezTo>
                  <a:pt x="1151563" y="369470"/>
                  <a:pt x="1154642" y="381785"/>
                  <a:pt x="1163878" y="387943"/>
                </a:cubicBezTo>
                <a:cubicBezTo>
                  <a:pt x="1174440" y="394984"/>
                  <a:pt x="1188617" y="393693"/>
                  <a:pt x="1200823" y="397180"/>
                </a:cubicBezTo>
                <a:cubicBezTo>
                  <a:pt x="1210184" y="399855"/>
                  <a:pt x="1219296" y="403337"/>
                  <a:pt x="1228532" y="406416"/>
                </a:cubicBezTo>
                <a:cubicBezTo>
                  <a:pt x="1237768" y="412574"/>
                  <a:pt x="1246828" y="419006"/>
                  <a:pt x="1256241" y="424889"/>
                </a:cubicBezTo>
                <a:cubicBezTo>
                  <a:pt x="1271465" y="434404"/>
                  <a:pt x="1288529" y="441230"/>
                  <a:pt x="1302423" y="452598"/>
                </a:cubicBezTo>
                <a:cubicBezTo>
                  <a:pt x="1322642" y="469141"/>
                  <a:pt x="1357841" y="508016"/>
                  <a:pt x="1357841" y="508016"/>
                </a:cubicBezTo>
                <a:lnTo>
                  <a:pt x="1376314" y="563434"/>
                </a:lnTo>
                <a:lnTo>
                  <a:pt x="1385551" y="591143"/>
                </a:lnTo>
                <a:cubicBezTo>
                  <a:pt x="1382472" y="609616"/>
                  <a:pt x="1383517" y="629275"/>
                  <a:pt x="1376314" y="646562"/>
                </a:cubicBezTo>
                <a:cubicBezTo>
                  <a:pt x="1352849" y="702878"/>
                  <a:pt x="1346130" y="698600"/>
                  <a:pt x="1302423" y="720452"/>
                </a:cubicBezTo>
                <a:cubicBezTo>
                  <a:pt x="1280585" y="742290"/>
                  <a:pt x="1265417" y="760072"/>
                  <a:pt x="1237769" y="775871"/>
                </a:cubicBezTo>
                <a:cubicBezTo>
                  <a:pt x="1229316" y="780701"/>
                  <a:pt x="1219296" y="782028"/>
                  <a:pt x="1210060" y="785107"/>
                </a:cubicBezTo>
                <a:lnTo>
                  <a:pt x="1191587" y="77587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81"/>
          <p:cNvSpPr/>
          <p:nvPr/>
        </p:nvSpPr>
        <p:spPr>
          <a:xfrm>
            <a:off x="3327659" y="3581042"/>
            <a:ext cx="936336" cy="647258"/>
          </a:xfrm>
          <a:custGeom>
            <a:avLst/>
            <a:gdLst>
              <a:gd name="connsiteX0" fmla="*/ 409876 w 936336"/>
              <a:gd name="connsiteY0" fmla="*/ 27160 h 647258"/>
              <a:gd name="connsiteX1" fmla="*/ 409876 w 936336"/>
              <a:gd name="connsiteY1" fmla="*/ 27160 h 647258"/>
              <a:gd name="connsiteX2" fmla="*/ 174486 w 936336"/>
              <a:gd name="connsiteY2" fmla="*/ 0 h 647258"/>
              <a:gd name="connsiteX3" fmla="*/ 111112 w 936336"/>
              <a:gd name="connsiteY3" fmla="*/ 27160 h 647258"/>
              <a:gd name="connsiteX4" fmla="*/ 102059 w 936336"/>
              <a:gd name="connsiteY4" fmla="*/ 54321 h 647258"/>
              <a:gd name="connsiteX5" fmla="*/ 93005 w 936336"/>
              <a:gd name="connsiteY5" fmla="*/ 90534 h 647258"/>
              <a:gd name="connsiteX6" fmla="*/ 74898 w 936336"/>
              <a:gd name="connsiteY6" fmla="*/ 190123 h 647258"/>
              <a:gd name="connsiteX7" fmla="*/ 65845 w 936336"/>
              <a:gd name="connsiteY7" fmla="*/ 226336 h 647258"/>
              <a:gd name="connsiteX8" fmla="*/ 29631 w 936336"/>
              <a:gd name="connsiteY8" fmla="*/ 271604 h 647258"/>
              <a:gd name="connsiteX9" fmla="*/ 20577 w 936336"/>
              <a:gd name="connsiteY9" fmla="*/ 298764 h 647258"/>
              <a:gd name="connsiteX10" fmla="*/ 2471 w 936336"/>
              <a:gd name="connsiteY10" fmla="*/ 344031 h 647258"/>
              <a:gd name="connsiteX11" fmla="*/ 38684 w 936336"/>
              <a:gd name="connsiteY11" fmla="*/ 416459 h 647258"/>
              <a:gd name="connsiteX12" fmla="*/ 102059 w 936336"/>
              <a:gd name="connsiteY12" fmla="*/ 425513 h 647258"/>
              <a:gd name="connsiteX13" fmla="*/ 246914 w 936336"/>
              <a:gd name="connsiteY13" fmla="*/ 434566 h 647258"/>
              <a:gd name="connsiteX14" fmla="*/ 283128 w 936336"/>
              <a:gd name="connsiteY14" fmla="*/ 452673 h 647258"/>
              <a:gd name="connsiteX15" fmla="*/ 310288 w 936336"/>
              <a:gd name="connsiteY15" fmla="*/ 461727 h 647258"/>
              <a:gd name="connsiteX16" fmla="*/ 328395 w 936336"/>
              <a:gd name="connsiteY16" fmla="*/ 488887 h 647258"/>
              <a:gd name="connsiteX17" fmla="*/ 364609 w 936336"/>
              <a:gd name="connsiteY17" fmla="*/ 561315 h 647258"/>
              <a:gd name="connsiteX18" fmla="*/ 400823 w 936336"/>
              <a:gd name="connsiteY18" fmla="*/ 606582 h 647258"/>
              <a:gd name="connsiteX19" fmla="*/ 427983 w 936336"/>
              <a:gd name="connsiteY19" fmla="*/ 615635 h 647258"/>
              <a:gd name="connsiteX20" fmla="*/ 464197 w 936336"/>
              <a:gd name="connsiteY20" fmla="*/ 633742 h 647258"/>
              <a:gd name="connsiteX21" fmla="*/ 817282 w 936336"/>
              <a:gd name="connsiteY21" fmla="*/ 624689 h 647258"/>
              <a:gd name="connsiteX22" fmla="*/ 916871 w 936336"/>
              <a:gd name="connsiteY22" fmla="*/ 615635 h 647258"/>
              <a:gd name="connsiteX23" fmla="*/ 880657 w 936336"/>
              <a:gd name="connsiteY23" fmla="*/ 434566 h 647258"/>
              <a:gd name="connsiteX24" fmla="*/ 853496 w 936336"/>
              <a:gd name="connsiteY24" fmla="*/ 380245 h 647258"/>
              <a:gd name="connsiteX25" fmla="*/ 835389 w 936336"/>
              <a:gd name="connsiteY25" fmla="*/ 325925 h 647258"/>
              <a:gd name="connsiteX26" fmla="*/ 880657 w 936336"/>
              <a:gd name="connsiteY26" fmla="*/ 253497 h 647258"/>
              <a:gd name="connsiteX27" fmla="*/ 826336 w 936336"/>
              <a:gd name="connsiteY27" fmla="*/ 208230 h 647258"/>
              <a:gd name="connsiteX28" fmla="*/ 699587 w 936336"/>
              <a:gd name="connsiteY28" fmla="*/ 153909 h 647258"/>
              <a:gd name="connsiteX29" fmla="*/ 645267 w 936336"/>
              <a:gd name="connsiteY29" fmla="*/ 135802 h 647258"/>
              <a:gd name="connsiteX30" fmla="*/ 527571 w 936336"/>
              <a:gd name="connsiteY30" fmla="*/ 117695 h 647258"/>
              <a:gd name="connsiteX31" fmla="*/ 518518 w 936336"/>
              <a:gd name="connsiteY31" fmla="*/ 63374 h 647258"/>
              <a:gd name="connsiteX32" fmla="*/ 509465 w 936336"/>
              <a:gd name="connsiteY32" fmla="*/ 36214 h 647258"/>
              <a:gd name="connsiteX33" fmla="*/ 409876 w 936336"/>
              <a:gd name="connsiteY33" fmla="*/ 27160 h 64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6336" h="647258">
                <a:moveTo>
                  <a:pt x="409876" y="27160"/>
                </a:moveTo>
                <a:lnTo>
                  <a:pt x="409876" y="27160"/>
                </a:lnTo>
                <a:cubicBezTo>
                  <a:pt x="331413" y="18107"/>
                  <a:pt x="253470" y="0"/>
                  <a:pt x="174486" y="0"/>
                </a:cubicBezTo>
                <a:cubicBezTo>
                  <a:pt x="151503" y="0"/>
                  <a:pt x="129498" y="13370"/>
                  <a:pt x="111112" y="27160"/>
                </a:cubicBezTo>
                <a:cubicBezTo>
                  <a:pt x="103477" y="32886"/>
                  <a:pt x="104681" y="45145"/>
                  <a:pt x="102059" y="54321"/>
                </a:cubicBezTo>
                <a:cubicBezTo>
                  <a:pt x="98641" y="66285"/>
                  <a:pt x="95445" y="78333"/>
                  <a:pt x="93005" y="90534"/>
                </a:cubicBezTo>
                <a:cubicBezTo>
                  <a:pt x="86388" y="123619"/>
                  <a:pt x="81515" y="157038"/>
                  <a:pt x="74898" y="190123"/>
                </a:cubicBezTo>
                <a:cubicBezTo>
                  <a:pt x="72458" y="202324"/>
                  <a:pt x="71888" y="215459"/>
                  <a:pt x="65845" y="226336"/>
                </a:cubicBezTo>
                <a:cubicBezTo>
                  <a:pt x="56461" y="243228"/>
                  <a:pt x="41702" y="256515"/>
                  <a:pt x="29631" y="271604"/>
                </a:cubicBezTo>
                <a:cubicBezTo>
                  <a:pt x="26613" y="280657"/>
                  <a:pt x="23928" y="289828"/>
                  <a:pt x="20577" y="298764"/>
                </a:cubicBezTo>
                <a:cubicBezTo>
                  <a:pt x="14871" y="313981"/>
                  <a:pt x="0" y="327969"/>
                  <a:pt x="2471" y="344031"/>
                </a:cubicBezTo>
                <a:cubicBezTo>
                  <a:pt x="6575" y="370709"/>
                  <a:pt x="17793" y="399366"/>
                  <a:pt x="38684" y="416459"/>
                </a:cubicBezTo>
                <a:cubicBezTo>
                  <a:pt x="55200" y="429972"/>
                  <a:pt x="80800" y="423664"/>
                  <a:pt x="102059" y="425513"/>
                </a:cubicBezTo>
                <a:cubicBezTo>
                  <a:pt x="150256" y="429704"/>
                  <a:pt x="198629" y="431548"/>
                  <a:pt x="246914" y="434566"/>
                </a:cubicBezTo>
                <a:cubicBezTo>
                  <a:pt x="258985" y="440602"/>
                  <a:pt x="270723" y="447356"/>
                  <a:pt x="283128" y="452673"/>
                </a:cubicBezTo>
                <a:cubicBezTo>
                  <a:pt x="291899" y="456432"/>
                  <a:pt x="302836" y="455765"/>
                  <a:pt x="310288" y="461727"/>
                </a:cubicBezTo>
                <a:cubicBezTo>
                  <a:pt x="318784" y="468524"/>
                  <a:pt x="323185" y="479335"/>
                  <a:pt x="328395" y="488887"/>
                </a:cubicBezTo>
                <a:cubicBezTo>
                  <a:pt x="341320" y="512583"/>
                  <a:pt x="347747" y="540238"/>
                  <a:pt x="364609" y="561315"/>
                </a:cubicBezTo>
                <a:cubicBezTo>
                  <a:pt x="376680" y="576404"/>
                  <a:pt x="386151" y="594007"/>
                  <a:pt x="400823" y="606582"/>
                </a:cubicBezTo>
                <a:cubicBezTo>
                  <a:pt x="408069" y="612792"/>
                  <a:pt x="419212" y="611876"/>
                  <a:pt x="427983" y="615635"/>
                </a:cubicBezTo>
                <a:cubicBezTo>
                  <a:pt x="440388" y="620951"/>
                  <a:pt x="452126" y="627706"/>
                  <a:pt x="464197" y="633742"/>
                </a:cubicBezTo>
                <a:lnTo>
                  <a:pt x="817282" y="624689"/>
                </a:lnTo>
                <a:cubicBezTo>
                  <a:pt x="850589" y="623357"/>
                  <a:pt x="906330" y="647258"/>
                  <a:pt x="916871" y="615635"/>
                </a:cubicBezTo>
                <a:cubicBezTo>
                  <a:pt x="936336" y="557242"/>
                  <a:pt x="896659" y="494001"/>
                  <a:pt x="880657" y="434566"/>
                </a:cubicBezTo>
                <a:cubicBezTo>
                  <a:pt x="875394" y="415018"/>
                  <a:pt x="861282" y="398932"/>
                  <a:pt x="853496" y="380245"/>
                </a:cubicBezTo>
                <a:cubicBezTo>
                  <a:pt x="846155" y="362627"/>
                  <a:pt x="835389" y="325925"/>
                  <a:pt x="835389" y="325925"/>
                </a:cubicBezTo>
                <a:cubicBezTo>
                  <a:pt x="846128" y="311607"/>
                  <a:pt x="877733" y="273966"/>
                  <a:pt x="880657" y="253497"/>
                </a:cubicBezTo>
                <a:cubicBezTo>
                  <a:pt x="885811" y="217413"/>
                  <a:pt x="847517" y="218821"/>
                  <a:pt x="826336" y="208230"/>
                </a:cubicBezTo>
                <a:cubicBezTo>
                  <a:pt x="714621" y="152372"/>
                  <a:pt x="865932" y="209357"/>
                  <a:pt x="699587" y="153909"/>
                </a:cubicBezTo>
                <a:cubicBezTo>
                  <a:pt x="681480" y="147873"/>
                  <a:pt x="664206" y="138169"/>
                  <a:pt x="645267" y="135802"/>
                </a:cubicBezTo>
                <a:cubicBezTo>
                  <a:pt x="557570" y="124839"/>
                  <a:pt x="596697" y="131519"/>
                  <a:pt x="527571" y="117695"/>
                </a:cubicBezTo>
                <a:cubicBezTo>
                  <a:pt x="524553" y="99588"/>
                  <a:pt x="522500" y="81294"/>
                  <a:pt x="518518" y="63374"/>
                </a:cubicBezTo>
                <a:cubicBezTo>
                  <a:pt x="516448" y="54058"/>
                  <a:pt x="517230" y="41761"/>
                  <a:pt x="509465" y="36214"/>
                </a:cubicBezTo>
                <a:cubicBezTo>
                  <a:pt x="480107" y="15244"/>
                  <a:pt x="426474" y="28669"/>
                  <a:pt x="409876" y="27160"/>
                </a:cubicBezTo>
                <a:close/>
              </a:path>
            </a:pathLst>
          </a:custGeom>
          <a:blipFill>
            <a:blip r:embed="rId6" cstate="print"/>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Freeform 82"/>
          <p:cNvSpPr/>
          <p:nvPr/>
        </p:nvSpPr>
        <p:spPr>
          <a:xfrm>
            <a:off x="4456917" y="3661653"/>
            <a:ext cx="936336" cy="647258"/>
          </a:xfrm>
          <a:custGeom>
            <a:avLst/>
            <a:gdLst>
              <a:gd name="connsiteX0" fmla="*/ 409876 w 936336"/>
              <a:gd name="connsiteY0" fmla="*/ 27160 h 647258"/>
              <a:gd name="connsiteX1" fmla="*/ 409876 w 936336"/>
              <a:gd name="connsiteY1" fmla="*/ 27160 h 647258"/>
              <a:gd name="connsiteX2" fmla="*/ 174486 w 936336"/>
              <a:gd name="connsiteY2" fmla="*/ 0 h 647258"/>
              <a:gd name="connsiteX3" fmla="*/ 111112 w 936336"/>
              <a:gd name="connsiteY3" fmla="*/ 27160 h 647258"/>
              <a:gd name="connsiteX4" fmla="*/ 102059 w 936336"/>
              <a:gd name="connsiteY4" fmla="*/ 54321 h 647258"/>
              <a:gd name="connsiteX5" fmla="*/ 93005 w 936336"/>
              <a:gd name="connsiteY5" fmla="*/ 90534 h 647258"/>
              <a:gd name="connsiteX6" fmla="*/ 74898 w 936336"/>
              <a:gd name="connsiteY6" fmla="*/ 190123 h 647258"/>
              <a:gd name="connsiteX7" fmla="*/ 65845 w 936336"/>
              <a:gd name="connsiteY7" fmla="*/ 226336 h 647258"/>
              <a:gd name="connsiteX8" fmla="*/ 29631 w 936336"/>
              <a:gd name="connsiteY8" fmla="*/ 271604 h 647258"/>
              <a:gd name="connsiteX9" fmla="*/ 20577 w 936336"/>
              <a:gd name="connsiteY9" fmla="*/ 298764 h 647258"/>
              <a:gd name="connsiteX10" fmla="*/ 2471 w 936336"/>
              <a:gd name="connsiteY10" fmla="*/ 344031 h 647258"/>
              <a:gd name="connsiteX11" fmla="*/ 38684 w 936336"/>
              <a:gd name="connsiteY11" fmla="*/ 416459 h 647258"/>
              <a:gd name="connsiteX12" fmla="*/ 102059 w 936336"/>
              <a:gd name="connsiteY12" fmla="*/ 425513 h 647258"/>
              <a:gd name="connsiteX13" fmla="*/ 246914 w 936336"/>
              <a:gd name="connsiteY13" fmla="*/ 434566 h 647258"/>
              <a:gd name="connsiteX14" fmla="*/ 283128 w 936336"/>
              <a:gd name="connsiteY14" fmla="*/ 452673 h 647258"/>
              <a:gd name="connsiteX15" fmla="*/ 310288 w 936336"/>
              <a:gd name="connsiteY15" fmla="*/ 461727 h 647258"/>
              <a:gd name="connsiteX16" fmla="*/ 328395 w 936336"/>
              <a:gd name="connsiteY16" fmla="*/ 488887 h 647258"/>
              <a:gd name="connsiteX17" fmla="*/ 364609 w 936336"/>
              <a:gd name="connsiteY17" fmla="*/ 561315 h 647258"/>
              <a:gd name="connsiteX18" fmla="*/ 400823 w 936336"/>
              <a:gd name="connsiteY18" fmla="*/ 606582 h 647258"/>
              <a:gd name="connsiteX19" fmla="*/ 427983 w 936336"/>
              <a:gd name="connsiteY19" fmla="*/ 615635 h 647258"/>
              <a:gd name="connsiteX20" fmla="*/ 464197 w 936336"/>
              <a:gd name="connsiteY20" fmla="*/ 633742 h 647258"/>
              <a:gd name="connsiteX21" fmla="*/ 817282 w 936336"/>
              <a:gd name="connsiteY21" fmla="*/ 624689 h 647258"/>
              <a:gd name="connsiteX22" fmla="*/ 916871 w 936336"/>
              <a:gd name="connsiteY22" fmla="*/ 615635 h 647258"/>
              <a:gd name="connsiteX23" fmla="*/ 880657 w 936336"/>
              <a:gd name="connsiteY23" fmla="*/ 434566 h 647258"/>
              <a:gd name="connsiteX24" fmla="*/ 853496 w 936336"/>
              <a:gd name="connsiteY24" fmla="*/ 380245 h 647258"/>
              <a:gd name="connsiteX25" fmla="*/ 835389 w 936336"/>
              <a:gd name="connsiteY25" fmla="*/ 325925 h 647258"/>
              <a:gd name="connsiteX26" fmla="*/ 880657 w 936336"/>
              <a:gd name="connsiteY26" fmla="*/ 253497 h 647258"/>
              <a:gd name="connsiteX27" fmla="*/ 826336 w 936336"/>
              <a:gd name="connsiteY27" fmla="*/ 208230 h 647258"/>
              <a:gd name="connsiteX28" fmla="*/ 699587 w 936336"/>
              <a:gd name="connsiteY28" fmla="*/ 153909 h 647258"/>
              <a:gd name="connsiteX29" fmla="*/ 645267 w 936336"/>
              <a:gd name="connsiteY29" fmla="*/ 135802 h 647258"/>
              <a:gd name="connsiteX30" fmla="*/ 527571 w 936336"/>
              <a:gd name="connsiteY30" fmla="*/ 117695 h 647258"/>
              <a:gd name="connsiteX31" fmla="*/ 518518 w 936336"/>
              <a:gd name="connsiteY31" fmla="*/ 63374 h 647258"/>
              <a:gd name="connsiteX32" fmla="*/ 509465 w 936336"/>
              <a:gd name="connsiteY32" fmla="*/ 36214 h 647258"/>
              <a:gd name="connsiteX33" fmla="*/ 409876 w 936336"/>
              <a:gd name="connsiteY33" fmla="*/ 27160 h 64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6336" h="647258">
                <a:moveTo>
                  <a:pt x="409876" y="27160"/>
                </a:moveTo>
                <a:lnTo>
                  <a:pt x="409876" y="27160"/>
                </a:lnTo>
                <a:cubicBezTo>
                  <a:pt x="331413" y="18107"/>
                  <a:pt x="253470" y="0"/>
                  <a:pt x="174486" y="0"/>
                </a:cubicBezTo>
                <a:cubicBezTo>
                  <a:pt x="151503" y="0"/>
                  <a:pt x="129498" y="13370"/>
                  <a:pt x="111112" y="27160"/>
                </a:cubicBezTo>
                <a:cubicBezTo>
                  <a:pt x="103477" y="32886"/>
                  <a:pt x="104681" y="45145"/>
                  <a:pt x="102059" y="54321"/>
                </a:cubicBezTo>
                <a:cubicBezTo>
                  <a:pt x="98641" y="66285"/>
                  <a:pt x="95445" y="78333"/>
                  <a:pt x="93005" y="90534"/>
                </a:cubicBezTo>
                <a:cubicBezTo>
                  <a:pt x="86388" y="123619"/>
                  <a:pt x="81515" y="157038"/>
                  <a:pt x="74898" y="190123"/>
                </a:cubicBezTo>
                <a:cubicBezTo>
                  <a:pt x="72458" y="202324"/>
                  <a:pt x="71888" y="215459"/>
                  <a:pt x="65845" y="226336"/>
                </a:cubicBezTo>
                <a:cubicBezTo>
                  <a:pt x="56461" y="243228"/>
                  <a:pt x="41702" y="256515"/>
                  <a:pt x="29631" y="271604"/>
                </a:cubicBezTo>
                <a:cubicBezTo>
                  <a:pt x="26613" y="280657"/>
                  <a:pt x="23928" y="289828"/>
                  <a:pt x="20577" y="298764"/>
                </a:cubicBezTo>
                <a:cubicBezTo>
                  <a:pt x="14871" y="313981"/>
                  <a:pt x="0" y="327969"/>
                  <a:pt x="2471" y="344031"/>
                </a:cubicBezTo>
                <a:cubicBezTo>
                  <a:pt x="6575" y="370709"/>
                  <a:pt x="17793" y="399366"/>
                  <a:pt x="38684" y="416459"/>
                </a:cubicBezTo>
                <a:cubicBezTo>
                  <a:pt x="55200" y="429972"/>
                  <a:pt x="80800" y="423664"/>
                  <a:pt x="102059" y="425513"/>
                </a:cubicBezTo>
                <a:cubicBezTo>
                  <a:pt x="150256" y="429704"/>
                  <a:pt x="198629" y="431548"/>
                  <a:pt x="246914" y="434566"/>
                </a:cubicBezTo>
                <a:cubicBezTo>
                  <a:pt x="258985" y="440602"/>
                  <a:pt x="270723" y="447356"/>
                  <a:pt x="283128" y="452673"/>
                </a:cubicBezTo>
                <a:cubicBezTo>
                  <a:pt x="291899" y="456432"/>
                  <a:pt x="302836" y="455765"/>
                  <a:pt x="310288" y="461727"/>
                </a:cubicBezTo>
                <a:cubicBezTo>
                  <a:pt x="318784" y="468524"/>
                  <a:pt x="323185" y="479335"/>
                  <a:pt x="328395" y="488887"/>
                </a:cubicBezTo>
                <a:cubicBezTo>
                  <a:pt x="341320" y="512583"/>
                  <a:pt x="347747" y="540238"/>
                  <a:pt x="364609" y="561315"/>
                </a:cubicBezTo>
                <a:cubicBezTo>
                  <a:pt x="376680" y="576404"/>
                  <a:pt x="386151" y="594007"/>
                  <a:pt x="400823" y="606582"/>
                </a:cubicBezTo>
                <a:cubicBezTo>
                  <a:pt x="408069" y="612792"/>
                  <a:pt x="419212" y="611876"/>
                  <a:pt x="427983" y="615635"/>
                </a:cubicBezTo>
                <a:cubicBezTo>
                  <a:pt x="440388" y="620951"/>
                  <a:pt x="452126" y="627706"/>
                  <a:pt x="464197" y="633742"/>
                </a:cubicBezTo>
                <a:lnTo>
                  <a:pt x="817282" y="624689"/>
                </a:lnTo>
                <a:cubicBezTo>
                  <a:pt x="850589" y="623357"/>
                  <a:pt x="906330" y="647258"/>
                  <a:pt x="916871" y="615635"/>
                </a:cubicBezTo>
                <a:cubicBezTo>
                  <a:pt x="936336" y="557242"/>
                  <a:pt x="896659" y="494001"/>
                  <a:pt x="880657" y="434566"/>
                </a:cubicBezTo>
                <a:cubicBezTo>
                  <a:pt x="875394" y="415018"/>
                  <a:pt x="861282" y="398932"/>
                  <a:pt x="853496" y="380245"/>
                </a:cubicBezTo>
                <a:cubicBezTo>
                  <a:pt x="846155" y="362627"/>
                  <a:pt x="835389" y="325925"/>
                  <a:pt x="835389" y="325925"/>
                </a:cubicBezTo>
                <a:cubicBezTo>
                  <a:pt x="846128" y="311607"/>
                  <a:pt x="877733" y="273966"/>
                  <a:pt x="880657" y="253497"/>
                </a:cubicBezTo>
                <a:cubicBezTo>
                  <a:pt x="885811" y="217413"/>
                  <a:pt x="847517" y="218821"/>
                  <a:pt x="826336" y="208230"/>
                </a:cubicBezTo>
                <a:cubicBezTo>
                  <a:pt x="714621" y="152372"/>
                  <a:pt x="865932" y="209357"/>
                  <a:pt x="699587" y="153909"/>
                </a:cubicBezTo>
                <a:cubicBezTo>
                  <a:pt x="681480" y="147873"/>
                  <a:pt x="664206" y="138169"/>
                  <a:pt x="645267" y="135802"/>
                </a:cubicBezTo>
                <a:cubicBezTo>
                  <a:pt x="557570" y="124839"/>
                  <a:pt x="596697" y="131519"/>
                  <a:pt x="527571" y="117695"/>
                </a:cubicBezTo>
                <a:cubicBezTo>
                  <a:pt x="524553" y="99588"/>
                  <a:pt x="522500" y="81294"/>
                  <a:pt x="518518" y="63374"/>
                </a:cubicBezTo>
                <a:cubicBezTo>
                  <a:pt x="516448" y="54058"/>
                  <a:pt x="517230" y="41761"/>
                  <a:pt x="509465" y="36214"/>
                </a:cubicBezTo>
                <a:cubicBezTo>
                  <a:pt x="480107" y="15244"/>
                  <a:pt x="426474" y="28669"/>
                  <a:pt x="409876" y="27160"/>
                </a:cubicBezTo>
                <a:close/>
              </a:path>
            </a:pathLst>
          </a:custGeom>
          <a:blipFill>
            <a:blip r:embed="rId6" cstate="print"/>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4" name="Freeform 83"/>
          <p:cNvSpPr/>
          <p:nvPr/>
        </p:nvSpPr>
        <p:spPr>
          <a:xfrm>
            <a:off x="2528714" y="2600028"/>
            <a:ext cx="1459345" cy="1385455"/>
          </a:xfrm>
          <a:custGeom>
            <a:avLst/>
            <a:gdLst>
              <a:gd name="connsiteX0" fmla="*/ 1163782 w 1459345"/>
              <a:gd name="connsiteY0" fmla="*/ 683491 h 1385455"/>
              <a:gd name="connsiteX1" fmla="*/ 1163782 w 1459345"/>
              <a:gd name="connsiteY1" fmla="*/ 683491 h 1385455"/>
              <a:gd name="connsiteX2" fmla="*/ 1080654 w 1459345"/>
              <a:gd name="connsiteY2" fmla="*/ 618837 h 1385455"/>
              <a:gd name="connsiteX3" fmla="*/ 1052945 w 1459345"/>
              <a:gd name="connsiteY3" fmla="*/ 600364 h 1385455"/>
              <a:gd name="connsiteX4" fmla="*/ 1006763 w 1459345"/>
              <a:gd name="connsiteY4" fmla="*/ 544946 h 1385455"/>
              <a:gd name="connsiteX5" fmla="*/ 997527 w 1459345"/>
              <a:gd name="connsiteY5" fmla="*/ 517237 h 1385455"/>
              <a:gd name="connsiteX6" fmla="*/ 932873 w 1459345"/>
              <a:gd name="connsiteY6" fmla="*/ 461819 h 1385455"/>
              <a:gd name="connsiteX7" fmla="*/ 886691 w 1459345"/>
              <a:gd name="connsiteY7" fmla="*/ 378691 h 1385455"/>
              <a:gd name="connsiteX8" fmla="*/ 868218 w 1459345"/>
              <a:gd name="connsiteY8" fmla="*/ 350982 h 1385455"/>
              <a:gd name="connsiteX9" fmla="*/ 831273 w 1459345"/>
              <a:gd name="connsiteY9" fmla="*/ 295564 h 1385455"/>
              <a:gd name="connsiteX10" fmla="*/ 785091 w 1459345"/>
              <a:gd name="connsiteY10" fmla="*/ 240146 h 1385455"/>
              <a:gd name="connsiteX11" fmla="*/ 757382 w 1459345"/>
              <a:gd name="connsiteY11" fmla="*/ 184728 h 1385455"/>
              <a:gd name="connsiteX12" fmla="*/ 720436 w 1459345"/>
              <a:gd name="connsiteY12" fmla="*/ 157019 h 1385455"/>
              <a:gd name="connsiteX13" fmla="*/ 692727 w 1459345"/>
              <a:gd name="connsiteY13" fmla="*/ 129310 h 1385455"/>
              <a:gd name="connsiteX14" fmla="*/ 637309 w 1459345"/>
              <a:gd name="connsiteY14" fmla="*/ 101600 h 1385455"/>
              <a:gd name="connsiteX15" fmla="*/ 572654 w 1459345"/>
              <a:gd name="connsiteY15" fmla="*/ 73891 h 1385455"/>
              <a:gd name="connsiteX16" fmla="*/ 544945 w 1459345"/>
              <a:gd name="connsiteY16" fmla="*/ 55419 h 1385455"/>
              <a:gd name="connsiteX17" fmla="*/ 461818 w 1459345"/>
              <a:gd name="connsiteY17" fmla="*/ 27710 h 1385455"/>
              <a:gd name="connsiteX18" fmla="*/ 434109 w 1459345"/>
              <a:gd name="connsiteY18" fmla="*/ 18473 h 1385455"/>
              <a:gd name="connsiteX19" fmla="*/ 397163 w 1459345"/>
              <a:gd name="connsiteY19" fmla="*/ 0 h 1385455"/>
              <a:gd name="connsiteX20" fmla="*/ 240145 w 1459345"/>
              <a:gd name="connsiteY20" fmla="*/ 9237 h 1385455"/>
              <a:gd name="connsiteX21" fmla="*/ 157018 w 1459345"/>
              <a:gd name="connsiteY21" fmla="*/ 73891 h 1385455"/>
              <a:gd name="connsiteX22" fmla="*/ 110836 w 1459345"/>
              <a:gd name="connsiteY22" fmla="*/ 129310 h 1385455"/>
              <a:gd name="connsiteX23" fmla="*/ 92363 w 1459345"/>
              <a:gd name="connsiteY23" fmla="*/ 184728 h 1385455"/>
              <a:gd name="connsiteX24" fmla="*/ 55418 w 1459345"/>
              <a:gd name="connsiteY24" fmla="*/ 277091 h 1385455"/>
              <a:gd name="connsiteX25" fmla="*/ 36945 w 1459345"/>
              <a:gd name="connsiteY25" fmla="*/ 350982 h 1385455"/>
              <a:gd name="connsiteX26" fmla="*/ 27709 w 1459345"/>
              <a:gd name="connsiteY26" fmla="*/ 480291 h 1385455"/>
              <a:gd name="connsiteX27" fmla="*/ 18473 w 1459345"/>
              <a:gd name="connsiteY27" fmla="*/ 517237 h 1385455"/>
              <a:gd name="connsiteX28" fmla="*/ 0 w 1459345"/>
              <a:gd name="connsiteY28" fmla="*/ 628073 h 1385455"/>
              <a:gd name="connsiteX29" fmla="*/ 9236 w 1459345"/>
              <a:gd name="connsiteY29" fmla="*/ 775855 h 1385455"/>
              <a:gd name="connsiteX30" fmla="*/ 18473 w 1459345"/>
              <a:gd name="connsiteY30" fmla="*/ 803564 h 1385455"/>
              <a:gd name="connsiteX31" fmla="*/ 36945 w 1459345"/>
              <a:gd name="connsiteY31" fmla="*/ 895928 h 1385455"/>
              <a:gd name="connsiteX32" fmla="*/ 101600 w 1459345"/>
              <a:gd name="connsiteY32" fmla="*/ 979055 h 1385455"/>
              <a:gd name="connsiteX33" fmla="*/ 129309 w 1459345"/>
              <a:gd name="connsiteY33" fmla="*/ 1034473 h 1385455"/>
              <a:gd name="connsiteX34" fmla="*/ 147782 w 1459345"/>
              <a:gd name="connsiteY34" fmla="*/ 1071419 h 1385455"/>
              <a:gd name="connsiteX35" fmla="*/ 166254 w 1459345"/>
              <a:gd name="connsiteY35" fmla="*/ 1099128 h 1385455"/>
              <a:gd name="connsiteX36" fmla="*/ 221673 w 1459345"/>
              <a:gd name="connsiteY36" fmla="*/ 1163782 h 1385455"/>
              <a:gd name="connsiteX37" fmla="*/ 295563 w 1459345"/>
              <a:gd name="connsiteY37" fmla="*/ 1219200 h 1385455"/>
              <a:gd name="connsiteX38" fmla="*/ 323273 w 1459345"/>
              <a:gd name="connsiteY38" fmla="*/ 1237673 h 1385455"/>
              <a:gd name="connsiteX39" fmla="*/ 360218 w 1459345"/>
              <a:gd name="connsiteY39" fmla="*/ 1274619 h 1385455"/>
              <a:gd name="connsiteX40" fmla="*/ 471054 w 1459345"/>
              <a:gd name="connsiteY40" fmla="*/ 1339273 h 1385455"/>
              <a:gd name="connsiteX41" fmla="*/ 498763 w 1459345"/>
              <a:gd name="connsiteY41" fmla="*/ 1348510 h 1385455"/>
              <a:gd name="connsiteX42" fmla="*/ 544945 w 1459345"/>
              <a:gd name="connsiteY42" fmla="*/ 1366982 h 1385455"/>
              <a:gd name="connsiteX43" fmla="*/ 591127 w 1459345"/>
              <a:gd name="connsiteY43" fmla="*/ 1376219 h 1385455"/>
              <a:gd name="connsiteX44" fmla="*/ 628073 w 1459345"/>
              <a:gd name="connsiteY44" fmla="*/ 1385455 h 1385455"/>
              <a:gd name="connsiteX45" fmla="*/ 785091 w 1459345"/>
              <a:gd name="connsiteY45" fmla="*/ 1366982 h 1385455"/>
              <a:gd name="connsiteX46" fmla="*/ 822036 w 1459345"/>
              <a:gd name="connsiteY46" fmla="*/ 1357746 h 1385455"/>
              <a:gd name="connsiteX47" fmla="*/ 877454 w 1459345"/>
              <a:gd name="connsiteY47" fmla="*/ 1348510 h 1385455"/>
              <a:gd name="connsiteX48" fmla="*/ 951345 w 1459345"/>
              <a:gd name="connsiteY48" fmla="*/ 1330037 h 1385455"/>
              <a:gd name="connsiteX49" fmla="*/ 979054 w 1459345"/>
              <a:gd name="connsiteY49" fmla="*/ 1320800 h 1385455"/>
              <a:gd name="connsiteX50" fmla="*/ 1052945 w 1459345"/>
              <a:gd name="connsiteY50" fmla="*/ 1302328 h 1385455"/>
              <a:gd name="connsiteX51" fmla="*/ 1080654 w 1459345"/>
              <a:gd name="connsiteY51" fmla="*/ 1283855 h 1385455"/>
              <a:gd name="connsiteX52" fmla="*/ 1108363 w 1459345"/>
              <a:gd name="connsiteY52" fmla="*/ 1274619 h 1385455"/>
              <a:gd name="connsiteX53" fmla="*/ 1136073 w 1459345"/>
              <a:gd name="connsiteY53" fmla="*/ 1246910 h 1385455"/>
              <a:gd name="connsiteX54" fmla="*/ 1357745 w 1459345"/>
              <a:gd name="connsiteY54" fmla="*/ 1237673 h 1385455"/>
              <a:gd name="connsiteX55" fmla="*/ 1385454 w 1459345"/>
              <a:gd name="connsiteY55" fmla="*/ 1209964 h 1385455"/>
              <a:gd name="connsiteX56" fmla="*/ 1403927 w 1459345"/>
              <a:gd name="connsiteY56" fmla="*/ 1182255 h 1385455"/>
              <a:gd name="connsiteX57" fmla="*/ 1431636 w 1459345"/>
              <a:gd name="connsiteY57" fmla="*/ 1117600 h 1385455"/>
              <a:gd name="connsiteX58" fmla="*/ 1440873 w 1459345"/>
              <a:gd name="connsiteY58" fmla="*/ 1071419 h 1385455"/>
              <a:gd name="connsiteX59" fmla="*/ 1459345 w 1459345"/>
              <a:gd name="connsiteY59" fmla="*/ 997528 h 1385455"/>
              <a:gd name="connsiteX60" fmla="*/ 1450109 w 1459345"/>
              <a:gd name="connsiteY60" fmla="*/ 840510 h 1385455"/>
              <a:gd name="connsiteX61" fmla="*/ 1385454 w 1459345"/>
              <a:gd name="connsiteY61" fmla="*/ 766619 h 1385455"/>
              <a:gd name="connsiteX62" fmla="*/ 1357745 w 1459345"/>
              <a:gd name="connsiteY62" fmla="*/ 757382 h 1385455"/>
              <a:gd name="connsiteX63" fmla="*/ 1320800 w 1459345"/>
              <a:gd name="connsiteY63" fmla="*/ 738910 h 1385455"/>
              <a:gd name="connsiteX64" fmla="*/ 1228436 w 1459345"/>
              <a:gd name="connsiteY64" fmla="*/ 711200 h 1385455"/>
              <a:gd name="connsiteX65" fmla="*/ 1163782 w 1459345"/>
              <a:gd name="connsiteY65" fmla="*/ 683491 h 138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59345" h="1385455">
                <a:moveTo>
                  <a:pt x="1163782" y="683491"/>
                </a:moveTo>
                <a:lnTo>
                  <a:pt x="1163782" y="683491"/>
                </a:lnTo>
                <a:cubicBezTo>
                  <a:pt x="1136073" y="661940"/>
                  <a:pt x="1108737" y="639899"/>
                  <a:pt x="1080654" y="618837"/>
                </a:cubicBezTo>
                <a:cubicBezTo>
                  <a:pt x="1071773" y="612177"/>
                  <a:pt x="1060051" y="608892"/>
                  <a:pt x="1052945" y="600364"/>
                </a:cubicBezTo>
                <a:cubicBezTo>
                  <a:pt x="994354" y="530054"/>
                  <a:pt x="1074273" y="589952"/>
                  <a:pt x="1006763" y="544946"/>
                </a:cubicBezTo>
                <a:cubicBezTo>
                  <a:pt x="1003684" y="535710"/>
                  <a:pt x="1002927" y="525338"/>
                  <a:pt x="997527" y="517237"/>
                </a:cubicBezTo>
                <a:cubicBezTo>
                  <a:pt x="984663" y="497940"/>
                  <a:pt x="949945" y="474623"/>
                  <a:pt x="932873" y="461819"/>
                </a:cubicBezTo>
                <a:cubicBezTo>
                  <a:pt x="916615" y="413049"/>
                  <a:pt x="929036" y="442209"/>
                  <a:pt x="886691" y="378691"/>
                </a:cubicBezTo>
                <a:lnTo>
                  <a:pt x="868218" y="350982"/>
                </a:lnTo>
                <a:cubicBezTo>
                  <a:pt x="851987" y="302287"/>
                  <a:pt x="869710" y="341688"/>
                  <a:pt x="831273" y="295564"/>
                </a:cubicBezTo>
                <a:cubicBezTo>
                  <a:pt x="766977" y="218409"/>
                  <a:pt x="866043" y="321098"/>
                  <a:pt x="785091" y="240146"/>
                </a:cubicBezTo>
                <a:cubicBezTo>
                  <a:pt x="777579" y="217612"/>
                  <a:pt x="775285" y="202631"/>
                  <a:pt x="757382" y="184728"/>
                </a:cubicBezTo>
                <a:cubicBezTo>
                  <a:pt x="746497" y="173843"/>
                  <a:pt x="732124" y="167037"/>
                  <a:pt x="720436" y="157019"/>
                </a:cubicBezTo>
                <a:cubicBezTo>
                  <a:pt x="710518" y="148518"/>
                  <a:pt x="702762" y="137672"/>
                  <a:pt x="692727" y="129310"/>
                </a:cubicBezTo>
                <a:cubicBezTo>
                  <a:pt x="653025" y="96224"/>
                  <a:pt x="678963" y="122427"/>
                  <a:pt x="637309" y="101600"/>
                </a:cubicBezTo>
                <a:cubicBezTo>
                  <a:pt x="573525" y="69708"/>
                  <a:pt x="649544" y="93115"/>
                  <a:pt x="572654" y="73891"/>
                </a:cubicBezTo>
                <a:cubicBezTo>
                  <a:pt x="563418" y="67734"/>
                  <a:pt x="555089" y="59927"/>
                  <a:pt x="544945" y="55419"/>
                </a:cubicBezTo>
                <a:cubicBezTo>
                  <a:pt x="544930" y="55412"/>
                  <a:pt x="475680" y="32331"/>
                  <a:pt x="461818" y="27710"/>
                </a:cubicBezTo>
                <a:cubicBezTo>
                  <a:pt x="452582" y="24631"/>
                  <a:pt x="442817" y="22827"/>
                  <a:pt x="434109" y="18473"/>
                </a:cubicBezTo>
                <a:lnTo>
                  <a:pt x="397163" y="0"/>
                </a:lnTo>
                <a:cubicBezTo>
                  <a:pt x="344824" y="3079"/>
                  <a:pt x="292315" y="4020"/>
                  <a:pt x="240145" y="9237"/>
                </a:cubicBezTo>
                <a:cubicBezTo>
                  <a:pt x="201261" y="13125"/>
                  <a:pt x="182805" y="48104"/>
                  <a:pt x="157018" y="73891"/>
                </a:cubicBezTo>
                <a:cubicBezTo>
                  <a:pt x="121459" y="109450"/>
                  <a:pt x="136554" y="90732"/>
                  <a:pt x="110836" y="129310"/>
                </a:cubicBezTo>
                <a:cubicBezTo>
                  <a:pt x="104678" y="147783"/>
                  <a:pt x="101071" y="167312"/>
                  <a:pt x="92363" y="184728"/>
                </a:cubicBezTo>
                <a:cubicBezTo>
                  <a:pt x="73254" y="222947"/>
                  <a:pt x="66831" y="231440"/>
                  <a:pt x="55418" y="277091"/>
                </a:cubicBezTo>
                <a:lnTo>
                  <a:pt x="36945" y="350982"/>
                </a:lnTo>
                <a:cubicBezTo>
                  <a:pt x="33866" y="394085"/>
                  <a:pt x="32481" y="437342"/>
                  <a:pt x="27709" y="480291"/>
                </a:cubicBezTo>
                <a:cubicBezTo>
                  <a:pt x="26307" y="492908"/>
                  <a:pt x="20560" y="504715"/>
                  <a:pt x="18473" y="517237"/>
                </a:cubicBezTo>
                <a:cubicBezTo>
                  <a:pt x="-3148" y="646965"/>
                  <a:pt x="20784" y="544934"/>
                  <a:pt x="0" y="628073"/>
                </a:cubicBezTo>
                <a:cubicBezTo>
                  <a:pt x="3079" y="677334"/>
                  <a:pt x="4069" y="726769"/>
                  <a:pt x="9236" y="775855"/>
                </a:cubicBezTo>
                <a:cubicBezTo>
                  <a:pt x="10255" y="785538"/>
                  <a:pt x="16564" y="794017"/>
                  <a:pt x="18473" y="803564"/>
                </a:cubicBezTo>
                <a:cubicBezTo>
                  <a:pt x="22201" y="822205"/>
                  <a:pt x="23904" y="872454"/>
                  <a:pt x="36945" y="895928"/>
                </a:cubicBezTo>
                <a:cubicBezTo>
                  <a:pt x="64564" y="945641"/>
                  <a:pt x="67943" y="945398"/>
                  <a:pt x="101600" y="979055"/>
                </a:cubicBezTo>
                <a:cubicBezTo>
                  <a:pt x="118534" y="1029858"/>
                  <a:pt x="100661" y="984339"/>
                  <a:pt x="129309" y="1034473"/>
                </a:cubicBezTo>
                <a:cubicBezTo>
                  <a:pt x="136140" y="1046428"/>
                  <a:pt x="140951" y="1059464"/>
                  <a:pt x="147782" y="1071419"/>
                </a:cubicBezTo>
                <a:cubicBezTo>
                  <a:pt x="153289" y="1081057"/>
                  <a:pt x="159802" y="1090095"/>
                  <a:pt x="166254" y="1099128"/>
                </a:cubicBezTo>
                <a:cubicBezTo>
                  <a:pt x="183515" y="1123294"/>
                  <a:pt x="198594" y="1144899"/>
                  <a:pt x="221673" y="1163782"/>
                </a:cubicBezTo>
                <a:cubicBezTo>
                  <a:pt x="245501" y="1183278"/>
                  <a:pt x="269946" y="1202122"/>
                  <a:pt x="295563" y="1219200"/>
                </a:cubicBezTo>
                <a:cubicBezTo>
                  <a:pt x="304800" y="1225358"/>
                  <a:pt x="314844" y="1230449"/>
                  <a:pt x="323273" y="1237673"/>
                </a:cubicBezTo>
                <a:cubicBezTo>
                  <a:pt x="336496" y="1249007"/>
                  <a:pt x="346618" y="1263739"/>
                  <a:pt x="360218" y="1274619"/>
                </a:cubicBezTo>
                <a:cubicBezTo>
                  <a:pt x="392950" y="1300805"/>
                  <a:pt x="432868" y="1322301"/>
                  <a:pt x="471054" y="1339273"/>
                </a:cubicBezTo>
                <a:cubicBezTo>
                  <a:pt x="479951" y="1343227"/>
                  <a:pt x="489647" y="1345091"/>
                  <a:pt x="498763" y="1348510"/>
                </a:cubicBezTo>
                <a:cubicBezTo>
                  <a:pt x="514287" y="1354332"/>
                  <a:pt x="529064" y="1362218"/>
                  <a:pt x="544945" y="1366982"/>
                </a:cubicBezTo>
                <a:cubicBezTo>
                  <a:pt x="559982" y="1371493"/>
                  <a:pt x="575802" y="1372813"/>
                  <a:pt x="591127" y="1376219"/>
                </a:cubicBezTo>
                <a:cubicBezTo>
                  <a:pt x="603519" y="1378973"/>
                  <a:pt x="615758" y="1382376"/>
                  <a:pt x="628073" y="1385455"/>
                </a:cubicBezTo>
                <a:cubicBezTo>
                  <a:pt x="680412" y="1379297"/>
                  <a:pt x="732920" y="1374435"/>
                  <a:pt x="785091" y="1366982"/>
                </a:cubicBezTo>
                <a:cubicBezTo>
                  <a:pt x="797657" y="1365187"/>
                  <a:pt x="809589" y="1360235"/>
                  <a:pt x="822036" y="1357746"/>
                </a:cubicBezTo>
                <a:cubicBezTo>
                  <a:pt x="840400" y="1354073"/>
                  <a:pt x="858981" y="1351589"/>
                  <a:pt x="877454" y="1348510"/>
                </a:cubicBezTo>
                <a:cubicBezTo>
                  <a:pt x="940793" y="1327395"/>
                  <a:pt x="862179" y="1352329"/>
                  <a:pt x="951345" y="1330037"/>
                </a:cubicBezTo>
                <a:cubicBezTo>
                  <a:pt x="960790" y="1327676"/>
                  <a:pt x="969609" y="1323161"/>
                  <a:pt x="979054" y="1320800"/>
                </a:cubicBezTo>
                <a:lnTo>
                  <a:pt x="1052945" y="1302328"/>
                </a:lnTo>
                <a:cubicBezTo>
                  <a:pt x="1062181" y="1296170"/>
                  <a:pt x="1070725" y="1288819"/>
                  <a:pt x="1080654" y="1283855"/>
                </a:cubicBezTo>
                <a:cubicBezTo>
                  <a:pt x="1089362" y="1279501"/>
                  <a:pt x="1100262" y="1280019"/>
                  <a:pt x="1108363" y="1274619"/>
                </a:cubicBezTo>
                <a:cubicBezTo>
                  <a:pt x="1119232" y="1267373"/>
                  <a:pt x="1123152" y="1248824"/>
                  <a:pt x="1136073" y="1246910"/>
                </a:cubicBezTo>
                <a:cubicBezTo>
                  <a:pt x="1209229" y="1236072"/>
                  <a:pt x="1283854" y="1240752"/>
                  <a:pt x="1357745" y="1237673"/>
                </a:cubicBezTo>
                <a:cubicBezTo>
                  <a:pt x="1366981" y="1228437"/>
                  <a:pt x="1377092" y="1219999"/>
                  <a:pt x="1385454" y="1209964"/>
                </a:cubicBezTo>
                <a:cubicBezTo>
                  <a:pt x="1392561" y="1201436"/>
                  <a:pt x="1398419" y="1191893"/>
                  <a:pt x="1403927" y="1182255"/>
                </a:cubicBezTo>
                <a:cubicBezTo>
                  <a:pt x="1415679" y="1161690"/>
                  <a:pt x="1425878" y="1140632"/>
                  <a:pt x="1431636" y="1117600"/>
                </a:cubicBezTo>
                <a:cubicBezTo>
                  <a:pt x="1435444" y="1102370"/>
                  <a:pt x="1437343" y="1086716"/>
                  <a:pt x="1440873" y="1071419"/>
                </a:cubicBezTo>
                <a:cubicBezTo>
                  <a:pt x="1446582" y="1046681"/>
                  <a:pt x="1459345" y="997528"/>
                  <a:pt x="1459345" y="997528"/>
                </a:cubicBezTo>
                <a:cubicBezTo>
                  <a:pt x="1456266" y="945189"/>
                  <a:pt x="1461247" y="891743"/>
                  <a:pt x="1450109" y="840510"/>
                </a:cubicBezTo>
                <a:cubicBezTo>
                  <a:pt x="1443350" y="809419"/>
                  <a:pt x="1413464" y="780624"/>
                  <a:pt x="1385454" y="766619"/>
                </a:cubicBezTo>
                <a:cubicBezTo>
                  <a:pt x="1376746" y="762265"/>
                  <a:pt x="1366694" y="761217"/>
                  <a:pt x="1357745" y="757382"/>
                </a:cubicBezTo>
                <a:cubicBezTo>
                  <a:pt x="1345090" y="751958"/>
                  <a:pt x="1333584" y="744023"/>
                  <a:pt x="1320800" y="738910"/>
                </a:cubicBezTo>
                <a:cubicBezTo>
                  <a:pt x="1283321" y="723919"/>
                  <a:pt x="1264726" y="720273"/>
                  <a:pt x="1228436" y="711200"/>
                </a:cubicBezTo>
                <a:lnTo>
                  <a:pt x="1163782" y="68349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Freeform 84"/>
          <p:cNvSpPr/>
          <p:nvPr/>
        </p:nvSpPr>
        <p:spPr>
          <a:xfrm>
            <a:off x="7036029" y="5327072"/>
            <a:ext cx="1459345" cy="1385455"/>
          </a:xfrm>
          <a:custGeom>
            <a:avLst/>
            <a:gdLst>
              <a:gd name="connsiteX0" fmla="*/ 1163782 w 1459345"/>
              <a:gd name="connsiteY0" fmla="*/ 683491 h 1385455"/>
              <a:gd name="connsiteX1" fmla="*/ 1163782 w 1459345"/>
              <a:gd name="connsiteY1" fmla="*/ 683491 h 1385455"/>
              <a:gd name="connsiteX2" fmla="*/ 1080654 w 1459345"/>
              <a:gd name="connsiteY2" fmla="*/ 618837 h 1385455"/>
              <a:gd name="connsiteX3" fmla="*/ 1052945 w 1459345"/>
              <a:gd name="connsiteY3" fmla="*/ 600364 h 1385455"/>
              <a:gd name="connsiteX4" fmla="*/ 1006763 w 1459345"/>
              <a:gd name="connsiteY4" fmla="*/ 544946 h 1385455"/>
              <a:gd name="connsiteX5" fmla="*/ 997527 w 1459345"/>
              <a:gd name="connsiteY5" fmla="*/ 517237 h 1385455"/>
              <a:gd name="connsiteX6" fmla="*/ 932873 w 1459345"/>
              <a:gd name="connsiteY6" fmla="*/ 461819 h 1385455"/>
              <a:gd name="connsiteX7" fmla="*/ 886691 w 1459345"/>
              <a:gd name="connsiteY7" fmla="*/ 378691 h 1385455"/>
              <a:gd name="connsiteX8" fmla="*/ 868218 w 1459345"/>
              <a:gd name="connsiteY8" fmla="*/ 350982 h 1385455"/>
              <a:gd name="connsiteX9" fmla="*/ 831273 w 1459345"/>
              <a:gd name="connsiteY9" fmla="*/ 295564 h 1385455"/>
              <a:gd name="connsiteX10" fmla="*/ 785091 w 1459345"/>
              <a:gd name="connsiteY10" fmla="*/ 240146 h 1385455"/>
              <a:gd name="connsiteX11" fmla="*/ 757382 w 1459345"/>
              <a:gd name="connsiteY11" fmla="*/ 184728 h 1385455"/>
              <a:gd name="connsiteX12" fmla="*/ 720436 w 1459345"/>
              <a:gd name="connsiteY12" fmla="*/ 157019 h 1385455"/>
              <a:gd name="connsiteX13" fmla="*/ 692727 w 1459345"/>
              <a:gd name="connsiteY13" fmla="*/ 129310 h 1385455"/>
              <a:gd name="connsiteX14" fmla="*/ 637309 w 1459345"/>
              <a:gd name="connsiteY14" fmla="*/ 101600 h 1385455"/>
              <a:gd name="connsiteX15" fmla="*/ 572654 w 1459345"/>
              <a:gd name="connsiteY15" fmla="*/ 73891 h 1385455"/>
              <a:gd name="connsiteX16" fmla="*/ 544945 w 1459345"/>
              <a:gd name="connsiteY16" fmla="*/ 55419 h 1385455"/>
              <a:gd name="connsiteX17" fmla="*/ 461818 w 1459345"/>
              <a:gd name="connsiteY17" fmla="*/ 27710 h 1385455"/>
              <a:gd name="connsiteX18" fmla="*/ 434109 w 1459345"/>
              <a:gd name="connsiteY18" fmla="*/ 18473 h 1385455"/>
              <a:gd name="connsiteX19" fmla="*/ 397163 w 1459345"/>
              <a:gd name="connsiteY19" fmla="*/ 0 h 1385455"/>
              <a:gd name="connsiteX20" fmla="*/ 240145 w 1459345"/>
              <a:gd name="connsiteY20" fmla="*/ 9237 h 1385455"/>
              <a:gd name="connsiteX21" fmla="*/ 157018 w 1459345"/>
              <a:gd name="connsiteY21" fmla="*/ 73891 h 1385455"/>
              <a:gd name="connsiteX22" fmla="*/ 110836 w 1459345"/>
              <a:gd name="connsiteY22" fmla="*/ 129310 h 1385455"/>
              <a:gd name="connsiteX23" fmla="*/ 92363 w 1459345"/>
              <a:gd name="connsiteY23" fmla="*/ 184728 h 1385455"/>
              <a:gd name="connsiteX24" fmla="*/ 55418 w 1459345"/>
              <a:gd name="connsiteY24" fmla="*/ 277091 h 1385455"/>
              <a:gd name="connsiteX25" fmla="*/ 36945 w 1459345"/>
              <a:gd name="connsiteY25" fmla="*/ 350982 h 1385455"/>
              <a:gd name="connsiteX26" fmla="*/ 27709 w 1459345"/>
              <a:gd name="connsiteY26" fmla="*/ 480291 h 1385455"/>
              <a:gd name="connsiteX27" fmla="*/ 18473 w 1459345"/>
              <a:gd name="connsiteY27" fmla="*/ 517237 h 1385455"/>
              <a:gd name="connsiteX28" fmla="*/ 0 w 1459345"/>
              <a:gd name="connsiteY28" fmla="*/ 628073 h 1385455"/>
              <a:gd name="connsiteX29" fmla="*/ 9236 w 1459345"/>
              <a:gd name="connsiteY29" fmla="*/ 775855 h 1385455"/>
              <a:gd name="connsiteX30" fmla="*/ 18473 w 1459345"/>
              <a:gd name="connsiteY30" fmla="*/ 803564 h 1385455"/>
              <a:gd name="connsiteX31" fmla="*/ 36945 w 1459345"/>
              <a:gd name="connsiteY31" fmla="*/ 895928 h 1385455"/>
              <a:gd name="connsiteX32" fmla="*/ 101600 w 1459345"/>
              <a:gd name="connsiteY32" fmla="*/ 979055 h 1385455"/>
              <a:gd name="connsiteX33" fmla="*/ 129309 w 1459345"/>
              <a:gd name="connsiteY33" fmla="*/ 1034473 h 1385455"/>
              <a:gd name="connsiteX34" fmla="*/ 147782 w 1459345"/>
              <a:gd name="connsiteY34" fmla="*/ 1071419 h 1385455"/>
              <a:gd name="connsiteX35" fmla="*/ 166254 w 1459345"/>
              <a:gd name="connsiteY35" fmla="*/ 1099128 h 1385455"/>
              <a:gd name="connsiteX36" fmla="*/ 221673 w 1459345"/>
              <a:gd name="connsiteY36" fmla="*/ 1163782 h 1385455"/>
              <a:gd name="connsiteX37" fmla="*/ 295563 w 1459345"/>
              <a:gd name="connsiteY37" fmla="*/ 1219200 h 1385455"/>
              <a:gd name="connsiteX38" fmla="*/ 323273 w 1459345"/>
              <a:gd name="connsiteY38" fmla="*/ 1237673 h 1385455"/>
              <a:gd name="connsiteX39" fmla="*/ 360218 w 1459345"/>
              <a:gd name="connsiteY39" fmla="*/ 1274619 h 1385455"/>
              <a:gd name="connsiteX40" fmla="*/ 471054 w 1459345"/>
              <a:gd name="connsiteY40" fmla="*/ 1339273 h 1385455"/>
              <a:gd name="connsiteX41" fmla="*/ 498763 w 1459345"/>
              <a:gd name="connsiteY41" fmla="*/ 1348510 h 1385455"/>
              <a:gd name="connsiteX42" fmla="*/ 544945 w 1459345"/>
              <a:gd name="connsiteY42" fmla="*/ 1366982 h 1385455"/>
              <a:gd name="connsiteX43" fmla="*/ 591127 w 1459345"/>
              <a:gd name="connsiteY43" fmla="*/ 1376219 h 1385455"/>
              <a:gd name="connsiteX44" fmla="*/ 628073 w 1459345"/>
              <a:gd name="connsiteY44" fmla="*/ 1385455 h 1385455"/>
              <a:gd name="connsiteX45" fmla="*/ 785091 w 1459345"/>
              <a:gd name="connsiteY45" fmla="*/ 1366982 h 1385455"/>
              <a:gd name="connsiteX46" fmla="*/ 822036 w 1459345"/>
              <a:gd name="connsiteY46" fmla="*/ 1357746 h 1385455"/>
              <a:gd name="connsiteX47" fmla="*/ 877454 w 1459345"/>
              <a:gd name="connsiteY47" fmla="*/ 1348510 h 1385455"/>
              <a:gd name="connsiteX48" fmla="*/ 951345 w 1459345"/>
              <a:gd name="connsiteY48" fmla="*/ 1330037 h 1385455"/>
              <a:gd name="connsiteX49" fmla="*/ 979054 w 1459345"/>
              <a:gd name="connsiteY49" fmla="*/ 1320800 h 1385455"/>
              <a:gd name="connsiteX50" fmla="*/ 1052945 w 1459345"/>
              <a:gd name="connsiteY50" fmla="*/ 1302328 h 1385455"/>
              <a:gd name="connsiteX51" fmla="*/ 1080654 w 1459345"/>
              <a:gd name="connsiteY51" fmla="*/ 1283855 h 1385455"/>
              <a:gd name="connsiteX52" fmla="*/ 1108363 w 1459345"/>
              <a:gd name="connsiteY52" fmla="*/ 1274619 h 1385455"/>
              <a:gd name="connsiteX53" fmla="*/ 1136073 w 1459345"/>
              <a:gd name="connsiteY53" fmla="*/ 1246910 h 1385455"/>
              <a:gd name="connsiteX54" fmla="*/ 1357745 w 1459345"/>
              <a:gd name="connsiteY54" fmla="*/ 1237673 h 1385455"/>
              <a:gd name="connsiteX55" fmla="*/ 1385454 w 1459345"/>
              <a:gd name="connsiteY55" fmla="*/ 1209964 h 1385455"/>
              <a:gd name="connsiteX56" fmla="*/ 1403927 w 1459345"/>
              <a:gd name="connsiteY56" fmla="*/ 1182255 h 1385455"/>
              <a:gd name="connsiteX57" fmla="*/ 1431636 w 1459345"/>
              <a:gd name="connsiteY57" fmla="*/ 1117600 h 1385455"/>
              <a:gd name="connsiteX58" fmla="*/ 1440873 w 1459345"/>
              <a:gd name="connsiteY58" fmla="*/ 1071419 h 1385455"/>
              <a:gd name="connsiteX59" fmla="*/ 1459345 w 1459345"/>
              <a:gd name="connsiteY59" fmla="*/ 997528 h 1385455"/>
              <a:gd name="connsiteX60" fmla="*/ 1450109 w 1459345"/>
              <a:gd name="connsiteY60" fmla="*/ 840510 h 1385455"/>
              <a:gd name="connsiteX61" fmla="*/ 1385454 w 1459345"/>
              <a:gd name="connsiteY61" fmla="*/ 766619 h 1385455"/>
              <a:gd name="connsiteX62" fmla="*/ 1357745 w 1459345"/>
              <a:gd name="connsiteY62" fmla="*/ 757382 h 1385455"/>
              <a:gd name="connsiteX63" fmla="*/ 1320800 w 1459345"/>
              <a:gd name="connsiteY63" fmla="*/ 738910 h 1385455"/>
              <a:gd name="connsiteX64" fmla="*/ 1228436 w 1459345"/>
              <a:gd name="connsiteY64" fmla="*/ 711200 h 1385455"/>
              <a:gd name="connsiteX65" fmla="*/ 1163782 w 1459345"/>
              <a:gd name="connsiteY65" fmla="*/ 683491 h 138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59345" h="1385455">
                <a:moveTo>
                  <a:pt x="1163782" y="683491"/>
                </a:moveTo>
                <a:lnTo>
                  <a:pt x="1163782" y="683491"/>
                </a:lnTo>
                <a:cubicBezTo>
                  <a:pt x="1136073" y="661940"/>
                  <a:pt x="1108737" y="639899"/>
                  <a:pt x="1080654" y="618837"/>
                </a:cubicBezTo>
                <a:cubicBezTo>
                  <a:pt x="1071773" y="612177"/>
                  <a:pt x="1060051" y="608892"/>
                  <a:pt x="1052945" y="600364"/>
                </a:cubicBezTo>
                <a:cubicBezTo>
                  <a:pt x="994354" y="530054"/>
                  <a:pt x="1074273" y="589952"/>
                  <a:pt x="1006763" y="544946"/>
                </a:cubicBezTo>
                <a:cubicBezTo>
                  <a:pt x="1003684" y="535710"/>
                  <a:pt x="1002927" y="525338"/>
                  <a:pt x="997527" y="517237"/>
                </a:cubicBezTo>
                <a:cubicBezTo>
                  <a:pt x="984663" y="497940"/>
                  <a:pt x="949945" y="474623"/>
                  <a:pt x="932873" y="461819"/>
                </a:cubicBezTo>
                <a:cubicBezTo>
                  <a:pt x="916615" y="413049"/>
                  <a:pt x="929036" y="442209"/>
                  <a:pt x="886691" y="378691"/>
                </a:cubicBezTo>
                <a:lnTo>
                  <a:pt x="868218" y="350982"/>
                </a:lnTo>
                <a:cubicBezTo>
                  <a:pt x="851987" y="302287"/>
                  <a:pt x="869710" y="341688"/>
                  <a:pt x="831273" y="295564"/>
                </a:cubicBezTo>
                <a:cubicBezTo>
                  <a:pt x="766977" y="218409"/>
                  <a:pt x="866043" y="321098"/>
                  <a:pt x="785091" y="240146"/>
                </a:cubicBezTo>
                <a:cubicBezTo>
                  <a:pt x="777579" y="217612"/>
                  <a:pt x="775285" y="202631"/>
                  <a:pt x="757382" y="184728"/>
                </a:cubicBezTo>
                <a:cubicBezTo>
                  <a:pt x="746497" y="173843"/>
                  <a:pt x="732124" y="167037"/>
                  <a:pt x="720436" y="157019"/>
                </a:cubicBezTo>
                <a:cubicBezTo>
                  <a:pt x="710518" y="148518"/>
                  <a:pt x="702762" y="137672"/>
                  <a:pt x="692727" y="129310"/>
                </a:cubicBezTo>
                <a:cubicBezTo>
                  <a:pt x="653025" y="96224"/>
                  <a:pt x="678963" y="122427"/>
                  <a:pt x="637309" y="101600"/>
                </a:cubicBezTo>
                <a:cubicBezTo>
                  <a:pt x="573525" y="69708"/>
                  <a:pt x="649544" y="93115"/>
                  <a:pt x="572654" y="73891"/>
                </a:cubicBezTo>
                <a:cubicBezTo>
                  <a:pt x="563418" y="67734"/>
                  <a:pt x="555089" y="59927"/>
                  <a:pt x="544945" y="55419"/>
                </a:cubicBezTo>
                <a:cubicBezTo>
                  <a:pt x="544930" y="55412"/>
                  <a:pt x="475680" y="32331"/>
                  <a:pt x="461818" y="27710"/>
                </a:cubicBezTo>
                <a:cubicBezTo>
                  <a:pt x="452582" y="24631"/>
                  <a:pt x="442817" y="22827"/>
                  <a:pt x="434109" y="18473"/>
                </a:cubicBezTo>
                <a:lnTo>
                  <a:pt x="397163" y="0"/>
                </a:lnTo>
                <a:cubicBezTo>
                  <a:pt x="344824" y="3079"/>
                  <a:pt x="292315" y="4020"/>
                  <a:pt x="240145" y="9237"/>
                </a:cubicBezTo>
                <a:cubicBezTo>
                  <a:pt x="201261" y="13125"/>
                  <a:pt x="182805" y="48104"/>
                  <a:pt x="157018" y="73891"/>
                </a:cubicBezTo>
                <a:cubicBezTo>
                  <a:pt x="121459" y="109450"/>
                  <a:pt x="136554" y="90732"/>
                  <a:pt x="110836" y="129310"/>
                </a:cubicBezTo>
                <a:cubicBezTo>
                  <a:pt x="104678" y="147783"/>
                  <a:pt x="101071" y="167312"/>
                  <a:pt x="92363" y="184728"/>
                </a:cubicBezTo>
                <a:cubicBezTo>
                  <a:pt x="73254" y="222947"/>
                  <a:pt x="66831" y="231440"/>
                  <a:pt x="55418" y="277091"/>
                </a:cubicBezTo>
                <a:lnTo>
                  <a:pt x="36945" y="350982"/>
                </a:lnTo>
                <a:cubicBezTo>
                  <a:pt x="33866" y="394085"/>
                  <a:pt x="32481" y="437342"/>
                  <a:pt x="27709" y="480291"/>
                </a:cubicBezTo>
                <a:cubicBezTo>
                  <a:pt x="26307" y="492908"/>
                  <a:pt x="20560" y="504715"/>
                  <a:pt x="18473" y="517237"/>
                </a:cubicBezTo>
                <a:cubicBezTo>
                  <a:pt x="-3148" y="646965"/>
                  <a:pt x="20784" y="544934"/>
                  <a:pt x="0" y="628073"/>
                </a:cubicBezTo>
                <a:cubicBezTo>
                  <a:pt x="3079" y="677334"/>
                  <a:pt x="4069" y="726769"/>
                  <a:pt x="9236" y="775855"/>
                </a:cubicBezTo>
                <a:cubicBezTo>
                  <a:pt x="10255" y="785538"/>
                  <a:pt x="16564" y="794017"/>
                  <a:pt x="18473" y="803564"/>
                </a:cubicBezTo>
                <a:cubicBezTo>
                  <a:pt x="22201" y="822205"/>
                  <a:pt x="23904" y="872454"/>
                  <a:pt x="36945" y="895928"/>
                </a:cubicBezTo>
                <a:cubicBezTo>
                  <a:pt x="64564" y="945641"/>
                  <a:pt x="67943" y="945398"/>
                  <a:pt x="101600" y="979055"/>
                </a:cubicBezTo>
                <a:cubicBezTo>
                  <a:pt x="118534" y="1029858"/>
                  <a:pt x="100661" y="984339"/>
                  <a:pt x="129309" y="1034473"/>
                </a:cubicBezTo>
                <a:cubicBezTo>
                  <a:pt x="136140" y="1046428"/>
                  <a:pt x="140951" y="1059464"/>
                  <a:pt x="147782" y="1071419"/>
                </a:cubicBezTo>
                <a:cubicBezTo>
                  <a:pt x="153289" y="1081057"/>
                  <a:pt x="159802" y="1090095"/>
                  <a:pt x="166254" y="1099128"/>
                </a:cubicBezTo>
                <a:cubicBezTo>
                  <a:pt x="183515" y="1123294"/>
                  <a:pt x="198594" y="1144899"/>
                  <a:pt x="221673" y="1163782"/>
                </a:cubicBezTo>
                <a:cubicBezTo>
                  <a:pt x="245501" y="1183278"/>
                  <a:pt x="269946" y="1202122"/>
                  <a:pt x="295563" y="1219200"/>
                </a:cubicBezTo>
                <a:cubicBezTo>
                  <a:pt x="304800" y="1225358"/>
                  <a:pt x="314844" y="1230449"/>
                  <a:pt x="323273" y="1237673"/>
                </a:cubicBezTo>
                <a:cubicBezTo>
                  <a:pt x="336496" y="1249007"/>
                  <a:pt x="346618" y="1263739"/>
                  <a:pt x="360218" y="1274619"/>
                </a:cubicBezTo>
                <a:cubicBezTo>
                  <a:pt x="392950" y="1300805"/>
                  <a:pt x="432868" y="1322301"/>
                  <a:pt x="471054" y="1339273"/>
                </a:cubicBezTo>
                <a:cubicBezTo>
                  <a:pt x="479951" y="1343227"/>
                  <a:pt x="489647" y="1345091"/>
                  <a:pt x="498763" y="1348510"/>
                </a:cubicBezTo>
                <a:cubicBezTo>
                  <a:pt x="514287" y="1354332"/>
                  <a:pt x="529064" y="1362218"/>
                  <a:pt x="544945" y="1366982"/>
                </a:cubicBezTo>
                <a:cubicBezTo>
                  <a:pt x="559982" y="1371493"/>
                  <a:pt x="575802" y="1372813"/>
                  <a:pt x="591127" y="1376219"/>
                </a:cubicBezTo>
                <a:cubicBezTo>
                  <a:pt x="603519" y="1378973"/>
                  <a:pt x="615758" y="1382376"/>
                  <a:pt x="628073" y="1385455"/>
                </a:cubicBezTo>
                <a:cubicBezTo>
                  <a:pt x="680412" y="1379297"/>
                  <a:pt x="732920" y="1374435"/>
                  <a:pt x="785091" y="1366982"/>
                </a:cubicBezTo>
                <a:cubicBezTo>
                  <a:pt x="797657" y="1365187"/>
                  <a:pt x="809589" y="1360235"/>
                  <a:pt x="822036" y="1357746"/>
                </a:cubicBezTo>
                <a:cubicBezTo>
                  <a:pt x="840400" y="1354073"/>
                  <a:pt x="858981" y="1351589"/>
                  <a:pt x="877454" y="1348510"/>
                </a:cubicBezTo>
                <a:cubicBezTo>
                  <a:pt x="940793" y="1327395"/>
                  <a:pt x="862179" y="1352329"/>
                  <a:pt x="951345" y="1330037"/>
                </a:cubicBezTo>
                <a:cubicBezTo>
                  <a:pt x="960790" y="1327676"/>
                  <a:pt x="969609" y="1323161"/>
                  <a:pt x="979054" y="1320800"/>
                </a:cubicBezTo>
                <a:lnTo>
                  <a:pt x="1052945" y="1302328"/>
                </a:lnTo>
                <a:cubicBezTo>
                  <a:pt x="1062181" y="1296170"/>
                  <a:pt x="1070725" y="1288819"/>
                  <a:pt x="1080654" y="1283855"/>
                </a:cubicBezTo>
                <a:cubicBezTo>
                  <a:pt x="1089362" y="1279501"/>
                  <a:pt x="1100262" y="1280019"/>
                  <a:pt x="1108363" y="1274619"/>
                </a:cubicBezTo>
                <a:cubicBezTo>
                  <a:pt x="1119232" y="1267373"/>
                  <a:pt x="1123152" y="1248824"/>
                  <a:pt x="1136073" y="1246910"/>
                </a:cubicBezTo>
                <a:cubicBezTo>
                  <a:pt x="1209229" y="1236072"/>
                  <a:pt x="1283854" y="1240752"/>
                  <a:pt x="1357745" y="1237673"/>
                </a:cubicBezTo>
                <a:cubicBezTo>
                  <a:pt x="1366981" y="1228437"/>
                  <a:pt x="1377092" y="1219999"/>
                  <a:pt x="1385454" y="1209964"/>
                </a:cubicBezTo>
                <a:cubicBezTo>
                  <a:pt x="1392561" y="1201436"/>
                  <a:pt x="1398419" y="1191893"/>
                  <a:pt x="1403927" y="1182255"/>
                </a:cubicBezTo>
                <a:cubicBezTo>
                  <a:pt x="1415679" y="1161690"/>
                  <a:pt x="1425878" y="1140632"/>
                  <a:pt x="1431636" y="1117600"/>
                </a:cubicBezTo>
                <a:cubicBezTo>
                  <a:pt x="1435444" y="1102370"/>
                  <a:pt x="1437343" y="1086716"/>
                  <a:pt x="1440873" y="1071419"/>
                </a:cubicBezTo>
                <a:cubicBezTo>
                  <a:pt x="1446582" y="1046681"/>
                  <a:pt x="1459345" y="997528"/>
                  <a:pt x="1459345" y="997528"/>
                </a:cubicBezTo>
                <a:cubicBezTo>
                  <a:pt x="1456266" y="945189"/>
                  <a:pt x="1461247" y="891743"/>
                  <a:pt x="1450109" y="840510"/>
                </a:cubicBezTo>
                <a:cubicBezTo>
                  <a:pt x="1443350" y="809419"/>
                  <a:pt x="1413464" y="780624"/>
                  <a:pt x="1385454" y="766619"/>
                </a:cubicBezTo>
                <a:cubicBezTo>
                  <a:pt x="1376746" y="762265"/>
                  <a:pt x="1366694" y="761217"/>
                  <a:pt x="1357745" y="757382"/>
                </a:cubicBezTo>
                <a:cubicBezTo>
                  <a:pt x="1345090" y="751958"/>
                  <a:pt x="1333584" y="744023"/>
                  <a:pt x="1320800" y="738910"/>
                </a:cubicBezTo>
                <a:cubicBezTo>
                  <a:pt x="1283321" y="723919"/>
                  <a:pt x="1264726" y="720273"/>
                  <a:pt x="1228436" y="711200"/>
                </a:cubicBezTo>
                <a:lnTo>
                  <a:pt x="1163782" y="683491"/>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2161309" y="2392218"/>
            <a:ext cx="1958109" cy="1357746"/>
          </a:xfrm>
          <a:custGeom>
            <a:avLst/>
            <a:gdLst>
              <a:gd name="connsiteX0" fmla="*/ 101600 w 1958109"/>
              <a:gd name="connsiteY0" fmla="*/ 120073 h 1357746"/>
              <a:gd name="connsiteX1" fmla="*/ 101600 w 1958109"/>
              <a:gd name="connsiteY1" fmla="*/ 120073 h 1357746"/>
              <a:gd name="connsiteX2" fmla="*/ 267855 w 1958109"/>
              <a:gd name="connsiteY2" fmla="*/ 9237 h 1357746"/>
              <a:gd name="connsiteX3" fmla="*/ 295564 w 1958109"/>
              <a:gd name="connsiteY3" fmla="*/ 0 h 1357746"/>
              <a:gd name="connsiteX4" fmla="*/ 360218 w 1958109"/>
              <a:gd name="connsiteY4" fmla="*/ 9237 h 1357746"/>
              <a:gd name="connsiteX5" fmla="*/ 387927 w 1958109"/>
              <a:gd name="connsiteY5" fmla="*/ 18473 h 1357746"/>
              <a:gd name="connsiteX6" fmla="*/ 489527 w 1958109"/>
              <a:gd name="connsiteY6" fmla="*/ 46182 h 1357746"/>
              <a:gd name="connsiteX7" fmla="*/ 544946 w 1958109"/>
              <a:gd name="connsiteY7" fmla="*/ 36946 h 1357746"/>
              <a:gd name="connsiteX8" fmla="*/ 674255 w 1958109"/>
              <a:gd name="connsiteY8" fmla="*/ 18473 h 1357746"/>
              <a:gd name="connsiteX9" fmla="*/ 720436 w 1958109"/>
              <a:gd name="connsiteY9" fmla="*/ 27709 h 1357746"/>
              <a:gd name="connsiteX10" fmla="*/ 775855 w 1958109"/>
              <a:gd name="connsiteY10" fmla="*/ 46182 h 1357746"/>
              <a:gd name="connsiteX11" fmla="*/ 1071418 w 1958109"/>
              <a:gd name="connsiteY11" fmla="*/ 36946 h 1357746"/>
              <a:gd name="connsiteX12" fmla="*/ 1173018 w 1958109"/>
              <a:gd name="connsiteY12" fmla="*/ 18473 h 1357746"/>
              <a:gd name="connsiteX13" fmla="*/ 1246909 w 1958109"/>
              <a:gd name="connsiteY13" fmla="*/ 27709 h 1357746"/>
              <a:gd name="connsiteX14" fmla="*/ 1302327 w 1958109"/>
              <a:gd name="connsiteY14" fmla="*/ 46182 h 1357746"/>
              <a:gd name="connsiteX15" fmla="*/ 1330036 w 1958109"/>
              <a:gd name="connsiteY15" fmla="*/ 55418 h 1357746"/>
              <a:gd name="connsiteX16" fmla="*/ 1376218 w 1958109"/>
              <a:gd name="connsiteY16" fmla="*/ 64655 h 1357746"/>
              <a:gd name="connsiteX17" fmla="*/ 1403927 w 1958109"/>
              <a:gd name="connsiteY17" fmla="*/ 73891 h 1357746"/>
              <a:gd name="connsiteX18" fmla="*/ 1505527 w 1958109"/>
              <a:gd name="connsiteY18" fmla="*/ 83127 h 1357746"/>
              <a:gd name="connsiteX19" fmla="*/ 1847273 w 1958109"/>
              <a:gd name="connsiteY19" fmla="*/ 101600 h 1357746"/>
              <a:gd name="connsiteX20" fmla="*/ 1884218 w 1958109"/>
              <a:gd name="connsiteY20" fmla="*/ 110837 h 1357746"/>
              <a:gd name="connsiteX21" fmla="*/ 1921164 w 1958109"/>
              <a:gd name="connsiteY21" fmla="*/ 138546 h 1357746"/>
              <a:gd name="connsiteX22" fmla="*/ 1958109 w 1958109"/>
              <a:gd name="connsiteY22" fmla="*/ 193964 h 1357746"/>
              <a:gd name="connsiteX23" fmla="*/ 1939636 w 1958109"/>
              <a:gd name="connsiteY23" fmla="*/ 249382 h 1357746"/>
              <a:gd name="connsiteX24" fmla="*/ 1874982 w 1958109"/>
              <a:gd name="connsiteY24" fmla="*/ 341746 h 1357746"/>
              <a:gd name="connsiteX25" fmla="*/ 1865746 w 1958109"/>
              <a:gd name="connsiteY25" fmla="*/ 369455 h 1357746"/>
              <a:gd name="connsiteX26" fmla="*/ 1828800 w 1958109"/>
              <a:gd name="connsiteY26" fmla="*/ 434109 h 1357746"/>
              <a:gd name="connsiteX27" fmla="*/ 1810327 w 1958109"/>
              <a:gd name="connsiteY27" fmla="*/ 498764 h 1357746"/>
              <a:gd name="connsiteX28" fmla="*/ 1828800 w 1958109"/>
              <a:gd name="connsiteY28" fmla="*/ 646546 h 1357746"/>
              <a:gd name="connsiteX29" fmla="*/ 1810327 w 1958109"/>
              <a:gd name="connsiteY29" fmla="*/ 720437 h 1357746"/>
              <a:gd name="connsiteX30" fmla="*/ 1782618 w 1958109"/>
              <a:gd name="connsiteY30" fmla="*/ 785091 h 1357746"/>
              <a:gd name="connsiteX31" fmla="*/ 1773382 w 1958109"/>
              <a:gd name="connsiteY31" fmla="*/ 849746 h 1357746"/>
              <a:gd name="connsiteX32" fmla="*/ 1745673 w 1958109"/>
              <a:gd name="connsiteY32" fmla="*/ 868218 h 1357746"/>
              <a:gd name="connsiteX33" fmla="*/ 1533236 w 1958109"/>
              <a:gd name="connsiteY33" fmla="*/ 886691 h 1357746"/>
              <a:gd name="connsiteX34" fmla="*/ 1450109 w 1958109"/>
              <a:gd name="connsiteY34" fmla="*/ 914400 h 1357746"/>
              <a:gd name="connsiteX35" fmla="*/ 1413164 w 1958109"/>
              <a:gd name="connsiteY35" fmla="*/ 969818 h 1357746"/>
              <a:gd name="connsiteX36" fmla="*/ 1376218 w 1958109"/>
              <a:gd name="connsiteY36" fmla="*/ 1025237 h 1357746"/>
              <a:gd name="connsiteX37" fmla="*/ 1339273 w 1958109"/>
              <a:gd name="connsiteY37" fmla="*/ 1099127 h 1357746"/>
              <a:gd name="connsiteX38" fmla="*/ 1320800 w 1958109"/>
              <a:gd name="connsiteY38" fmla="*/ 1126837 h 1357746"/>
              <a:gd name="connsiteX39" fmla="*/ 1293091 w 1958109"/>
              <a:gd name="connsiteY39" fmla="*/ 1136073 h 1357746"/>
              <a:gd name="connsiteX40" fmla="*/ 1145309 w 1958109"/>
              <a:gd name="connsiteY40" fmla="*/ 1117600 h 1357746"/>
              <a:gd name="connsiteX41" fmla="*/ 1080655 w 1958109"/>
              <a:gd name="connsiteY41" fmla="*/ 1089891 h 1357746"/>
              <a:gd name="connsiteX42" fmla="*/ 1034473 w 1958109"/>
              <a:gd name="connsiteY42" fmla="*/ 1080655 h 1357746"/>
              <a:gd name="connsiteX43" fmla="*/ 932873 w 1958109"/>
              <a:gd name="connsiteY43" fmla="*/ 1062182 h 1357746"/>
              <a:gd name="connsiteX44" fmla="*/ 905164 w 1958109"/>
              <a:gd name="connsiteY44" fmla="*/ 1052946 h 1357746"/>
              <a:gd name="connsiteX45" fmla="*/ 868218 w 1958109"/>
              <a:gd name="connsiteY45" fmla="*/ 1071418 h 1357746"/>
              <a:gd name="connsiteX46" fmla="*/ 812800 w 1958109"/>
              <a:gd name="connsiteY46" fmla="*/ 1089891 h 1357746"/>
              <a:gd name="connsiteX47" fmla="*/ 738909 w 1958109"/>
              <a:gd name="connsiteY47" fmla="*/ 1126837 h 1357746"/>
              <a:gd name="connsiteX48" fmla="*/ 701964 w 1958109"/>
              <a:gd name="connsiteY48" fmla="*/ 1145309 h 1357746"/>
              <a:gd name="connsiteX49" fmla="*/ 628073 w 1958109"/>
              <a:gd name="connsiteY49" fmla="*/ 1182255 h 1357746"/>
              <a:gd name="connsiteX50" fmla="*/ 600364 w 1958109"/>
              <a:gd name="connsiteY50" fmla="*/ 1200727 h 1357746"/>
              <a:gd name="connsiteX51" fmla="*/ 572655 w 1958109"/>
              <a:gd name="connsiteY51" fmla="*/ 1209964 h 1357746"/>
              <a:gd name="connsiteX52" fmla="*/ 424873 w 1958109"/>
              <a:gd name="connsiteY52" fmla="*/ 1209964 h 1357746"/>
              <a:gd name="connsiteX53" fmla="*/ 360218 w 1958109"/>
              <a:gd name="connsiteY53" fmla="*/ 1237673 h 1357746"/>
              <a:gd name="connsiteX54" fmla="*/ 286327 w 1958109"/>
              <a:gd name="connsiteY54" fmla="*/ 1265382 h 1357746"/>
              <a:gd name="connsiteX55" fmla="*/ 258618 w 1958109"/>
              <a:gd name="connsiteY55" fmla="*/ 1283855 h 1357746"/>
              <a:gd name="connsiteX56" fmla="*/ 230909 w 1958109"/>
              <a:gd name="connsiteY56" fmla="*/ 1293091 h 1357746"/>
              <a:gd name="connsiteX57" fmla="*/ 166255 w 1958109"/>
              <a:gd name="connsiteY57" fmla="*/ 1348509 h 1357746"/>
              <a:gd name="connsiteX58" fmla="*/ 138546 w 1958109"/>
              <a:gd name="connsiteY58" fmla="*/ 1357746 h 1357746"/>
              <a:gd name="connsiteX59" fmla="*/ 110836 w 1958109"/>
              <a:gd name="connsiteY59" fmla="*/ 1339273 h 1357746"/>
              <a:gd name="connsiteX60" fmla="*/ 64655 w 1958109"/>
              <a:gd name="connsiteY60" fmla="*/ 1256146 h 1357746"/>
              <a:gd name="connsiteX61" fmla="*/ 46182 w 1958109"/>
              <a:gd name="connsiteY61" fmla="*/ 1228437 h 1357746"/>
              <a:gd name="connsiteX62" fmla="*/ 0 w 1958109"/>
              <a:gd name="connsiteY62" fmla="*/ 692727 h 1357746"/>
              <a:gd name="connsiteX63" fmla="*/ 46182 w 1958109"/>
              <a:gd name="connsiteY63" fmla="*/ 628073 h 1357746"/>
              <a:gd name="connsiteX64" fmla="*/ 64655 w 1958109"/>
              <a:gd name="connsiteY64" fmla="*/ 563418 h 1357746"/>
              <a:gd name="connsiteX65" fmla="*/ 55418 w 1958109"/>
              <a:gd name="connsiteY65" fmla="*/ 434109 h 1357746"/>
              <a:gd name="connsiteX66" fmla="*/ 46182 w 1958109"/>
              <a:gd name="connsiteY66" fmla="*/ 397164 h 1357746"/>
              <a:gd name="connsiteX67" fmla="*/ 27709 w 1958109"/>
              <a:gd name="connsiteY67" fmla="*/ 341746 h 1357746"/>
              <a:gd name="connsiteX68" fmla="*/ 46182 w 1958109"/>
              <a:gd name="connsiteY68" fmla="*/ 212437 h 1357746"/>
              <a:gd name="connsiteX69" fmla="*/ 101600 w 1958109"/>
              <a:gd name="connsiteY69" fmla="*/ 120073 h 13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58109" h="1357746">
                <a:moveTo>
                  <a:pt x="101600" y="120073"/>
                </a:moveTo>
                <a:lnTo>
                  <a:pt x="101600" y="120073"/>
                </a:lnTo>
                <a:cubicBezTo>
                  <a:pt x="268702" y="-11221"/>
                  <a:pt x="171289" y="36828"/>
                  <a:pt x="267855" y="9237"/>
                </a:cubicBezTo>
                <a:cubicBezTo>
                  <a:pt x="277216" y="6562"/>
                  <a:pt x="286328" y="3079"/>
                  <a:pt x="295564" y="0"/>
                </a:cubicBezTo>
                <a:cubicBezTo>
                  <a:pt x="317115" y="3079"/>
                  <a:pt x="338871" y="4967"/>
                  <a:pt x="360218" y="9237"/>
                </a:cubicBezTo>
                <a:cubicBezTo>
                  <a:pt x="369765" y="11146"/>
                  <a:pt x="378534" y="15911"/>
                  <a:pt x="387927" y="18473"/>
                </a:cubicBezTo>
                <a:cubicBezTo>
                  <a:pt x="502514" y="49724"/>
                  <a:pt x="425748" y="24923"/>
                  <a:pt x="489527" y="46182"/>
                </a:cubicBezTo>
                <a:cubicBezTo>
                  <a:pt x="508000" y="43103"/>
                  <a:pt x="526346" y="39134"/>
                  <a:pt x="544946" y="36946"/>
                </a:cubicBezTo>
                <a:cubicBezTo>
                  <a:pt x="670037" y="22229"/>
                  <a:pt x="610335" y="39779"/>
                  <a:pt x="674255" y="18473"/>
                </a:cubicBezTo>
                <a:cubicBezTo>
                  <a:pt x="689649" y="21552"/>
                  <a:pt x="705291" y="23578"/>
                  <a:pt x="720436" y="27709"/>
                </a:cubicBezTo>
                <a:cubicBezTo>
                  <a:pt x="739222" y="32832"/>
                  <a:pt x="775855" y="46182"/>
                  <a:pt x="775855" y="46182"/>
                </a:cubicBezTo>
                <a:lnTo>
                  <a:pt x="1071418" y="36946"/>
                </a:lnTo>
                <a:cubicBezTo>
                  <a:pt x="1132850" y="33874"/>
                  <a:pt x="1130437" y="32666"/>
                  <a:pt x="1173018" y="18473"/>
                </a:cubicBezTo>
                <a:cubicBezTo>
                  <a:pt x="1197648" y="21552"/>
                  <a:pt x="1222638" y="22508"/>
                  <a:pt x="1246909" y="27709"/>
                </a:cubicBezTo>
                <a:cubicBezTo>
                  <a:pt x="1265949" y="31789"/>
                  <a:pt x="1283854" y="40024"/>
                  <a:pt x="1302327" y="46182"/>
                </a:cubicBezTo>
                <a:cubicBezTo>
                  <a:pt x="1311563" y="49261"/>
                  <a:pt x="1320489" y="53509"/>
                  <a:pt x="1330036" y="55418"/>
                </a:cubicBezTo>
                <a:cubicBezTo>
                  <a:pt x="1345430" y="58497"/>
                  <a:pt x="1360988" y="60847"/>
                  <a:pt x="1376218" y="64655"/>
                </a:cubicBezTo>
                <a:cubicBezTo>
                  <a:pt x="1385663" y="67016"/>
                  <a:pt x="1394289" y="72514"/>
                  <a:pt x="1403927" y="73891"/>
                </a:cubicBezTo>
                <a:cubicBezTo>
                  <a:pt x="1437592" y="78700"/>
                  <a:pt x="1471660" y="80048"/>
                  <a:pt x="1505527" y="83127"/>
                </a:cubicBezTo>
                <a:cubicBezTo>
                  <a:pt x="1635075" y="126313"/>
                  <a:pt x="1496722" y="83150"/>
                  <a:pt x="1847273" y="101600"/>
                </a:cubicBezTo>
                <a:cubicBezTo>
                  <a:pt x="1859950" y="102267"/>
                  <a:pt x="1871903" y="107758"/>
                  <a:pt x="1884218" y="110837"/>
                </a:cubicBezTo>
                <a:cubicBezTo>
                  <a:pt x="1896533" y="120073"/>
                  <a:pt x="1910937" y="127040"/>
                  <a:pt x="1921164" y="138546"/>
                </a:cubicBezTo>
                <a:cubicBezTo>
                  <a:pt x="1935914" y="155139"/>
                  <a:pt x="1958109" y="193964"/>
                  <a:pt x="1958109" y="193964"/>
                </a:cubicBezTo>
                <a:cubicBezTo>
                  <a:pt x="1951951" y="212437"/>
                  <a:pt x="1950437" y="233180"/>
                  <a:pt x="1939636" y="249382"/>
                </a:cubicBezTo>
                <a:cubicBezTo>
                  <a:pt x="1894152" y="317609"/>
                  <a:pt x="1916012" y="287039"/>
                  <a:pt x="1874982" y="341746"/>
                </a:cubicBezTo>
                <a:cubicBezTo>
                  <a:pt x="1871903" y="350982"/>
                  <a:pt x="1869581" y="360506"/>
                  <a:pt x="1865746" y="369455"/>
                </a:cubicBezTo>
                <a:cubicBezTo>
                  <a:pt x="1851685" y="402265"/>
                  <a:pt x="1847351" y="406283"/>
                  <a:pt x="1828800" y="434109"/>
                </a:cubicBezTo>
                <a:cubicBezTo>
                  <a:pt x="1824445" y="447174"/>
                  <a:pt x="1810327" y="487169"/>
                  <a:pt x="1810327" y="498764"/>
                </a:cubicBezTo>
                <a:cubicBezTo>
                  <a:pt x="1810327" y="598592"/>
                  <a:pt x="1809292" y="588019"/>
                  <a:pt x="1828800" y="646546"/>
                </a:cubicBezTo>
                <a:cubicBezTo>
                  <a:pt x="1822642" y="671176"/>
                  <a:pt x="1821681" y="697729"/>
                  <a:pt x="1810327" y="720437"/>
                </a:cubicBezTo>
                <a:cubicBezTo>
                  <a:pt x="1787501" y="766090"/>
                  <a:pt x="1796209" y="744320"/>
                  <a:pt x="1782618" y="785091"/>
                </a:cubicBezTo>
                <a:cubicBezTo>
                  <a:pt x="1779539" y="806643"/>
                  <a:pt x="1782224" y="829852"/>
                  <a:pt x="1773382" y="849746"/>
                </a:cubicBezTo>
                <a:cubicBezTo>
                  <a:pt x="1768874" y="859890"/>
                  <a:pt x="1756442" y="865526"/>
                  <a:pt x="1745673" y="868218"/>
                </a:cubicBezTo>
                <a:cubicBezTo>
                  <a:pt x="1717649" y="875224"/>
                  <a:pt x="1538375" y="886324"/>
                  <a:pt x="1533236" y="886691"/>
                </a:cubicBezTo>
                <a:cubicBezTo>
                  <a:pt x="1509886" y="891361"/>
                  <a:pt x="1469229" y="895280"/>
                  <a:pt x="1450109" y="914400"/>
                </a:cubicBezTo>
                <a:cubicBezTo>
                  <a:pt x="1434410" y="930099"/>
                  <a:pt x="1425479" y="951345"/>
                  <a:pt x="1413164" y="969818"/>
                </a:cubicBezTo>
                <a:cubicBezTo>
                  <a:pt x="1413160" y="969823"/>
                  <a:pt x="1376221" y="1025232"/>
                  <a:pt x="1376218" y="1025237"/>
                </a:cubicBezTo>
                <a:cubicBezTo>
                  <a:pt x="1363903" y="1049867"/>
                  <a:pt x="1354548" y="1076215"/>
                  <a:pt x="1339273" y="1099127"/>
                </a:cubicBezTo>
                <a:cubicBezTo>
                  <a:pt x="1333115" y="1108364"/>
                  <a:pt x="1329468" y="1119902"/>
                  <a:pt x="1320800" y="1126837"/>
                </a:cubicBezTo>
                <a:cubicBezTo>
                  <a:pt x="1313198" y="1132919"/>
                  <a:pt x="1302327" y="1132994"/>
                  <a:pt x="1293091" y="1136073"/>
                </a:cubicBezTo>
                <a:cubicBezTo>
                  <a:pt x="1264261" y="1132870"/>
                  <a:pt x="1178268" y="1124192"/>
                  <a:pt x="1145309" y="1117600"/>
                </a:cubicBezTo>
                <a:cubicBezTo>
                  <a:pt x="1104949" y="1109528"/>
                  <a:pt x="1125726" y="1104915"/>
                  <a:pt x="1080655" y="1089891"/>
                </a:cubicBezTo>
                <a:cubicBezTo>
                  <a:pt x="1065762" y="1084927"/>
                  <a:pt x="1049703" y="1084463"/>
                  <a:pt x="1034473" y="1080655"/>
                </a:cubicBezTo>
                <a:cubicBezTo>
                  <a:pt x="949038" y="1059296"/>
                  <a:pt x="1103560" y="1083517"/>
                  <a:pt x="932873" y="1062182"/>
                </a:cubicBezTo>
                <a:cubicBezTo>
                  <a:pt x="923637" y="1059103"/>
                  <a:pt x="914802" y="1051569"/>
                  <a:pt x="905164" y="1052946"/>
                </a:cubicBezTo>
                <a:cubicBezTo>
                  <a:pt x="891534" y="1054893"/>
                  <a:pt x="881002" y="1066304"/>
                  <a:pt x="868218" y="1071418"/>
                </a:cubicBezTo>
                <a:cubicBezTo>
                  <a:pt x="850139" y="1078650"/>
                  <a:pt x="830216" y="1081183"/>
                  <a:pt x="812800" y="1089891"/>
                </a:cubicBezTo>
                <a:lnTo>
                  <a:pt x="738909" y="1126837"/>
                </a:lnTo>
                <a:lnTo>
                  <a:pt x="701964" y="1145309"/>
                </a:lnTo>
                <a:cubicBezTo>
                  <a:pt x="649412" y="1197861"/>
                  <a:pt x="703579" y="1153940"/>
                  <a:pt x="628073" y="1182255"/>
                </a:cubicBezTo>
                <a:cubicBezTo>
                  <a:pt x="617679" y="1186153"/>
                  <a:pt x="610293" y="1195763"/>
                  <a:pt x="600364" y="1200727"/>
                </a:cubicBezTo>
                <a:cubicBezTo>
                  <a:pt x="591656" y="1205081"/>
                  <a:pt x="581891" y="1206885"/>
                  <a:pt x="572655" y="1209964"/>
                </a:cubicBezTo>
                <a:cubicBezTo>
                  <a:pt x="501326" y="1195697"/>
                  <a:pt x="524347" y="1195753"/>
                  <a:pt x="424873" y="1209964"/>
                </a:cubicBezTo>
                <a:cubicBezTo>
                  <a:pt x="403904" y="1212960"/>
                  <a:pt x="377867" y="1229829"/>
                  <a:pt x="360218" y="1237673"/>
                </a:cubicBezTo>
                <a:cubicBezTo>
                  <a:pt x="327081" y="1252401"/>
                  <a:pt x="316797" y="1255226"/>
                  <a:pt x="286327" y="1265382"/>
                </a:cubicBezTo>
                <a:cubicBezTo>
                  <a:pt x="277091" y="1271540"/>
                  <a:pt x="268547" y="1278891"/>
                  <a:pt x="258618" y="1283855"/>
                </a:cubicBezTo>
                <a:cubicBezTo>
                  <a:pt x="249910" y="1288209"/>
                  <a:pt x="239362" y="1288261"/>
                  <a:pt x="230909" y="1293091"/>
                </a:cubicBezTo>
                <a:cubicBezTo>
                  <a:pt x="113209" y="1360348"/>
                  <a:pt x="264506" y="1283007"/>
                  <a:pt x="166255" y="1348509"/>
                </a:cubicBezTo>
                <a:cubicBezTo>
                  <a:pt x="158154" y="1353910"/>
                  <a:pt x="147782" y="1354667"/>
                  <a:pt x="138546" y="1357746"/>
                </a:cubicBezTo>
                <a:cubicBezTo>
                  <a:pt x="129309" y="1351588"/>
                  <a:pt x="115801" y="1349202"/>
                  <a:pt x="110836" y="1339273"/>
                </a:cubicBezTo>
                <a:cubicBezTo>
                  <a:pt x="65001" y="1247603"/>
                  <a:pt x="126037" y="1276606"/>
                  <a:pt x="64655" y="1256146"/>
                </a:cubicBezTo>
                <a:lnTo>
                  <a:pt x="46182" y="1228437"/>
                </a:lnTo>
                <a:lnTo>
                  <a:pt x="0" y="692727"/>
                </a:lnTo>
                <a:cubicBezTo>
                  <a:pt x="15394" y="671176"/>
                  <a:pt x="32556" y="650783"/>
                  <a:pt x="46182" y="628073"/>
                </a:cubicBezTo>
                <a:cubicBezTo>
                  <a:pt x="51859" y="618611"/>
                  <a:pt x="62931" y="570315"/>
                  <a:pt x="64655" y="563418"/>
                </a:cubicBezTo>
                <a:cubicBezTo>
                  <a:pt x="61576" y="520315"/>
                  <a:pt x="60190" y="477058"/>
                  <a:pt x="55418" y="434109"/>
                </a:cubicBezTo>
                <a:cubicBezTo>
                  <a:pt x="54016" y="421493"/>
                  <a:pt x="49830" y="409323"/>
                  <a:pt x="46182" y="397164"/>
                </a:cubicBezTo>
                <a:cubicBezTo>
                  <a:pt x="40587" y="378513"/>
                  <a:pt x="27709" y="341746"/>
                  <a:pt x="27709" y="341746"/>
                </a:cubicBezTo>
                <a:cubicBezTo>
                  <a:pt x="28007" y="338767"/>
                  <a:pt x="33627" y="237547"/>
                  <a:pt x="46182" y="212437"/>
                </a:cubicBezTo>
                <a:cubicBezTo>
                  <a:pt x="67072" y="170657"/>
                  <a:pt x="92364" y="135467"/>
                  <a:pt x="101600" y="120073"/>
                </a:cubicBez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44"/>
          <p:cNvSpPr/>
          <p:nvPr/>
        </p:nvSpPr>
        <p:spPr>
          <a:xfrm>
            <a:off x="2078182" y="2309091"/>
            <a:ext cx="1006763" cy="932873"/>
          </a:xfrm>
          <a:custGeom>
            <a:avLst/>
            <a:gdLst>
              <a:gd name="connsiteX0" fmla="*/ 0 w 1006763"/>
              <a:gd name="connsiteY0" fmla="*/ 83127 h 932873"/>
              <a:gd name="connsiteX1" fmla="*/ 0 w 1006763"/>
              <a:gd name="connsiteY1" fmla="*/ 83127 h 932873"/>
              <a:gd name="connsiteX2" fmla="*/ 83127 w 1006763"/>
              <a:gd name="connsiteY2" fmla="*/ 64654 h 932873"/>
              <a:gd name="connsiteX3" fmla="*/ 120073 w 1006763"/>
              <a:gd name="connsiteY3" fmla="*/ 55418 h 932873"/>
              <a:gd name="connsiteX4" fmla="*/ 175491 w 1006763"/>
              <a:gd name="connsiteY4" fmla="*/ 46182 h 932873"/>
              <a:gd name="connsiteX5" fmla="*/ 286327 w 1006763"/>
              <a:gd name="connsiteY5" fmla="*/ 55418 h 932873"/>
              <a:gd name="connsiteX6" fmla="*/ 350982 w 1006763"/>
              <a:gd name="connsiteY6" fmla="*/ 64654 h 932873"/>
              <a:gd name="connsiteX7" fmla="*/ 489527 w 1006763"/>
              <a:gd name="connsiteY7" fmla="*/ 46182 h 932873"/>
              <a:gd name="connsiteX8" fmla="*/ 554182 w 1006763"/>
              <a:gd name="connsiteY8" fmla="*/ 18473 h 932873"/>
              <a:gd name="connsiteX9" fmla="*/ 609600 w 1006763"/>
              <a:gd name="connsiteY9" fmla="*/ 0 h 932873"/>
              <a:gd name="connsiteX10" fmla="*/ 720436 w 1006763"/>
              <a:gd name="connsiteY10" fmla="*/ 9236 h 932873"/>
              <a:gd name="connsiteX11" fmla="*/ 831273 w 1006763"/>
              <a:gd name="connsiteY11" fmla="*/ 36945 h 932873"/>
              <a:gd name="connsiteX12" fmla="*/ 868218 w 1006763"/>
              <a:gd name="connsiteY12" fmla="*/ 55418 h 932873"/>
              <a:gd name="connsiteX13" fmla="*/ 895927 w 1006763"/>
              <a:gd name="connsiteY13" fmla="*/ 64654 h 932873"/>
              <a:gd name="connsiteX14" fmla="*/ 923636 w 1006763"/>
              <a:gd name="connsiteY14" fmla="*/ 83127 h 932873"/>
              <a:gd name="connsiteX15" fmla="*/ 960582 w 1006763"/>
              <a:gd name="connsiteY15" fmla="*/ 120073 h 932873"/>
              <a:gd name="connsiteX16" fmla="*/ 1006763 w 1006763"/>
              <a:gd name="connsiteY16" fmla="*/ 175491 h 932873"/>
              <a:gd name="connsiteX17" fmla="*/ 969818 w 1006763"/>
              <a:gd name="connsiteY17" fmla="*/ 212436 h 932873"/>
              <a:gd name="connsiteX18" fmla="*/ 932873 w 1006763"/>
              <a:gd name="connsiteY18" fmla="*/ 221673 h 932873"/>
              <a:gd name="connsiteX19" fmla="*/ 868218 w 1006763"/>
              <a:gd name="connsiteY19" fmla="*/ 258618 h 932873"/>
              <a:gd name="connsiteX20" fmla="*/ 840509 w 1006763"/>
              <a:gd name="connsiteY20" fmla="*/ 267854 h 932873"/>
              <a:gd name="connsiteX21" fmla="*/ 766618 w 1006763"/>
              <a:gd name="connsiteY21" fmla="*/ 323273 h 932873"/>
              <a:gd name="connsiteX22" fmla="*/ 701963 w 1006763"/>
              <a:gd name="connsiteY22" fmla="*/ 369454 h 932873"/>
              <a:gd name="connsiteX23" fmla="*/ 674254 w 1006763"/>
              <a:gd name="connsiteY23" fmla="*/ 397164 h 932873"/>
              <a:gd name="connsiteX24" fmla="*/ 618836 w 1006763"/>
              <a:gd name="connsiteY24" fmla="*/ 526473 h 932873"/>
              <a:gd name="connsiteX25" fmla="*/ 591127 w 1006763"/>
              <a:gd name="connsiteY25" fmla="*/ 554182 h 932873"/>
              <a:gd name="connsiteX26" fmla="*/ 563418 w 1006763"/>
              <a:gd name="connsiteY26" fmla="*/ 600364 h 932873"/>
              <a:gd name="connsiteX27" fmla="*/ 498763 w 1006763"/>
              <a:gd name="connsiteY27" fmla="*/ 637309 h 932873"/>
              <a:gd name="connsiteX28" fmla="*/ 471054 w 1006763"/>
              <a:gd name="connsiteY28" fmla="*/ 701964 h 932873"/>
              <a:gd name="connsiteX29" fmla="*/ 434109 w 1006763"/>
              <a:gd name="connsiteY29" fmla="*/ 785091 h 932873"/>
              <a:gd name="connsiteX30" fmla="*/ 387927 w 1006763"/>
              <a:gd name="connsiteY30" fmla="*/ 868218 h 932873"/>
              <a:gd name="connsiteX31" fmla="*/ 360218 w 1006763"/>
              <a:gd name="connsiteY31" fmla="*/ 895927 h 932873"/>
              <a:gd name="connsiteX32" fmla="*/ 314036 w 1006763"/>
              <a:gd name="connsiteY32" fmla="*/ 932873 h 932873"/>
              <a:gd name="connsiteX33" fmla="*/ 221673 w 1006763"/>
              <a:gd name="connsiteY33" fmla="*/ 905164 h 932873"/>
              <a:gd name="connsiteX34" fmla="*/ 184727 w 1006763"/>
              <a:gd name="connsiteY34" fmla="*/ 886691 h 932873"/>
              <a:gd name="connsiteX35" fmla="*/ 157018 w 1006763"/>
              <a:gd name="connsiteY35" fmla="*/ 858982 h 932873"/>
              <a:gd name="connsiteX36" fmla="*/ 138545 w 1006763"/>
              <a:gd name="connsiteY36" fmla="*/ 803564 h 932873"/>
              <a:gd name="connsiteX37" fmla="*/ 110836 w 1006763"/>
              <a:gd name="connsiteY37" fmla="*/ 775854 h 932873"/>
              <a:gd name="connsiteX38" fmla="*/ 73891 w 1006763"/>
              <a:gd name="connsiteY38" fmla="*/ 738909 h 932873"/>
              <a:gd name="connsiteX39" fmla="*/ 0 w 1006763"/>
              <a:gd name="connsiteY39" fmla="*/ 83127 h 9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6763" h="932873">
                <a:moveTo>
                  <a:pt x="0" y="83127"/>
                </a:moveTo>
                <a:lnTo>
                  <a:pt x="0" y="83127"/>
                </a:lnTo>
                <a:lnTo>
                  <a:pt x="83127" y="64654"/>
                </a:lnTo>
                <a:cubicBezTo>
                  <a:pt x="95496" y="61800"/>
                  <a:pt x="107625" y="57907"/>
                  <a:pt x="120073" y="55418"/>
                </a:cubicBezTo>
                <a:cubicBezTo>
                  <a:pt x="138437" y="51745"/>
                  <a:pt x="157018" y="49261"/>
                  <a:pt x="175491" y="46182"/>
                </a:cubicBezTo>
                <a:cubicBezTo>
                  <a:pt x="212436" y="49261"/>
                  <a:pt x="249457" y="51537"/>
                  <a:pt x="286327" y="55418"/>
                </a:cubicBezTo>
                <a:cubicBezTo>
                  <a:pt x="307978" y="57697"/>
                  <a:pt x="329212" y="64654"/>
                  <a:pt x="350982" y="64654"/>
                </a:cubicBezTo>
                <a:cubicBezTo>
                  <a:pt x="404973" y="64654"/>
                  <a:pt x="440399" y="56007"/>
                  <a:pt x="489527" y="46182"/>
                </a:cubicBezTo>
                <a:cubicBezTo>
                  <a:pt x="533489" y="16873"/>
                  <a:pt x="499959" y="34740"/>
                  <a:pt x="554182" y="18473"/>
                </a:cubicBezTo>
                <a:cubicBezTo>
                  <a:pt x="572833" y="12878"/>
                  <a:pt x="609600" y="0"/>
                  <a:pt x="609600" y="0"/>
                </a:cubicBezTo>
                <a:cubicBezTo>
                  <a:pt x="646545" y="3079"/>
                  <a:pt x="683867" y="3141"/>
                  <a:pt x="720436" y="9236"/>
                </a:cubicBezTo>
                <a:cubicBezTo>
                  <a:pt x="758001" y="15497"/>
                  <a:pt x="831273" y="36945"/>
                  <a:pt x="831273" y="36945"/>
                </a:cubicBezTo>
                <a:cubicBezTo>
                  <a:pt x="843588" y="43103"/>
                  <a:pt x="855563" y="49994"/>
                  <a:pt x="868218" y="55418"/>
                </a:cubicBezTo>
                <a:cubicBezTo>
                  <a:pt x="877167" y="59253"/>
                  <a:pt x="887219" y="60300"/>
                  <a:pt x="895927" y="64654"/>
                </a:cubicBezTo>
                <a:cubicBezTo>
                  <a:pt x="905856" y="69618"/>
                  <a:pt x="914400" y="76969"/>
                  <a:pt x="923636" y="83127"/>
                </a:cubicBezTo>
                <a:cubicBezTo>
                  <a:pt x="941230" y="135906"/>
                  <a:pt x="918358" y="91923"/>
                  <a:pt x="960582" y="120073"/>
                </a:cubicBezTo>
                <a:cubicBezTo>
                  <a:pt x="981918" y="134297"/>
                  <a:pt x="993132" y="155044"/>
                  <a:pt x="1006763" y="175491"/>
                </a:cubicBezTo>
                <a:cubicBezTo>
                  <a:pt x="994448" y="187806"/>
                  <a:pt x="984587" y="203205"/>
                  <a:pt x="969818" y="212436"/>
                </a:cubicBezTo>
                <a:cubicBezTo>
                  <a:pt x="959053" y="219164"/>
                  <a:pt x="944759" y="217216"/>
                  <a:pt x="932873" y="221673"/>
                </a:cubicBezTo>
                <a:cubicBezTo>
                  <a:pt x="868088" y="245967"/>
                  <a:pt x="921823" y="231815"/>
                  <a:pt x="868218" y="258618"/>
                </a:cubicBezTo>
                <a:cubicBezTo>
                  <a:pt x="859510" y="262972"/>
                  <a:pt x="849745" y="264775"/>
                  <a:pt x="840509" y="267854"/>
                </a:cubicBezTo>
                <a:cubicBezTo>
                  <a:pt x="815879" y="286327"/>
                  <a:pt x="792236" y="306195"/>
                  <a:pt x="766618" y="323273"/>
                </a:cubicBezTo>
                <a:cubicBezTo>
                  <a:pt x="744689" y="337892"/>
                  <a:pt x="722011" y="352270"/>
                  <a:pt x="701963" y="369454"/>
                </a:cubicBezTo>
                <a:cubicBezTo>
                  <a:pt x="692045" y="377955"/>
                  <a:pt x="683490" y="387927"/>
                  <a:pt x="674254" y="397164"/>
                </a:cubicBezTo>
                <a:cubicBezTo>
                  <a:pt x="663214" y="430286"/>
                  <a:pt x="641665" y="503644"/>
                  <a:pt x="618836" y="526473"/>
                </a:cubicBezTo>
                <a:cubicBezTo>
                  <a:pt x="609600" y="535709"/>
                  <a:pt x="598964" y="543732"/>
                  <a:pt x="591127" y="554182"/>
                </a:cubicBezTo>
                <a:cubicBezTo>
                  <a:pt x="580356" y="568544"/>
                  <a:pt x="575240" y="586853"/>
                  <a:pt x="563418" y="600364"/>
                </a:cubicBezTo>
                <a:cubicBezTo>
                  <a:pt x="540392" y="626679"/>
                  <a:pt x="527347" y="627782"/>
                  <a:pt x="498763" y="637309"/>
                </a:cubicBezTo>
                <a:cubicBezTo>
                  <a:pt x="474331" y="735040"/>
                  <a:pt x="507503" y="619952"/>
                  <a:pt x="471054" y="701964"/>
                </a:cubicBezTo>
                <a:cubicBezTo>
                  <a:pt x="427090" y="800885"/>
                  <a:pt x="475915" y="722383"/>
                  <a:pt x="434109" y="785091"/>
                </a:cubicBezTo>
                <a:cubicBezTo>
                  <a:pt x="422495" y="819936"/>
                  <a:pt x="419688" y="836457"/>
                  <a:pt x="387927" y="868218"/>
                </a:cubicBezTo>
                <a:cubicBezTo>
                  <a:pt x="378691" y="877454"/>
                  <a:pt x="368580" y="885892"/>
                  <a:pt x="360218" y="895927"/>
                </a:cubicBezTo>
                <a:cubicBezTo>
                  <a:pt x="328081" y="934492"/>
                  <a:pt x="359524" y="917709"/>
                  <a:pt x="314036" y="932873"/>
                </a:cubicBezTo>
                <a:cubicBezTo>
                  <a:pt x="287524" y="926245"/>
                  <a:pt x="244153" y="916404"/>
                  <a:pt x="221673" y="905164"/>
                </a:cubicBezTo>
                <a:cubicBezTo>
                  <a:pt x="209358" y="899006"/>
                  <a:pt x="195931" y="894694"/>
                  <a:pt x="184727" y="886691"/>
                </a:cubicBezTo>
                <a:cubicBezTo>
                  <a:pt x="174098" y="879099"/>
                  <a:pt x="166254" y="868218"/>
                  <a:pt x="157018" y="858982"/>
                </a:cubicBezTo>
                <a:cubicBezTo>
                  <a:pt x="150860" y="840509"/>
                  <a:pt x="152313" y="817333"/>
                  <a:pt x="138545" y="803564"/>
                </a:cubicBezTo>
                <a:cubicBezTo>
                  <a:pt x="129309" y="794327"/>
                  <a:pt x="120871" y="784216"/>
                  <a:pt x="110836" y="775854"/>
                </a:cubicBezTo>
                <a:cubicBezTo>
                  <a:pt x="72622" y="744008"/>
                  <a:pt x="91054" y="773237"/>
                  <a:pt x="73891" y="738909"/>
                </a:cubicBezTo>
                <a:lnTo>
                  <a:pt x="0" y="83127"/>
                </a:lnTo>
                <a:close/>
              </a:path>
            </a:pathLst>
          </a:custGeom>
          <a:blipFill>
            <a:blip r:embed="rId6"/>
            <a:tile tx="0" ty="0" sx="100000" sy="100000" flip="none" algn="tl"/>
          </a:bli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6" name="Straight Connector 85"/>
          <p:cNvCxnSpPr/>
          <p:nvPr/>
        </p:nvCxnSpPr>
        <p:spPr>
          <a:xfrm>
            <a:off x="1981200" y="1219200"/>
            <a:ext cx="702425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8763000" y="2526145"/>
            <a:ext cx="276" cy="3513434"/>
          </a:xfrm>
          <a:prstGeom prst="straightConnector1">
            <a:avLst/>
          </a:prstGeom>
          <a:ln w="15875">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876800" y="1621135"/>
            <a:ext cx="0" cy="97905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2057400" y="1946564"/>
            <a:ext cx="2819400" cy="2"/>
          </a:xfrm>
          <a:prstGeom prst="straightConnector1">
            <a:avLst/>
          </a:prstGeom>
          <a:ln w="15875">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920953" y="1640037"/>
            <a:ext cx="1447718" cy="369332"/>
          </a:xfrm>
          <a:prstGeom prst="rect">
            <a:avLst/>
          </a:prstGeom>
          <a:noFill/>
        </p:spPr>
        <p:txBody>
          <a:bodyPr wrap="square" rtlCol="0">
            <a:spAutoFit/>
          </a:bodyPr>
          <a:lstStyle/>
          <a:p>
            <a:r>
              <a:rPr lang="en-US" b="1" dirty="0" smtClean="0">
                <a:solidFill>
                  <a:prstClr val="black"/>
                </a:solidFill>
              </a:rPr>
              <a:t>Berm Width</a:t>
            </a:r>
          </a:p>
        </p:txBody>
      </p:sp>
      <p:pic>
        <p:nvPicPr>
          <p:cNvPr id="97"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495374" y="1733550"/>
            <a:ext cx="390525" cy="476250"/>
          </a:xfrm>
          <a:prstGeom prst="rect">
            <a:avLst/>
          </a:prstGeom>
          <a:noFill/>
        </p:spPr>
      </p:pic>
      <p:cxnSp>
        <p:nvCxnSpPr>
          <p:cNvPr id="100" name="Straight Connector 99"/>
          <p:cNvCxnSpPr/>
          <p:nvPr/>
        </p:nvCxnSpPr>
        <p:spPr>
          <a:xfrm>
            <a:off x="3917372" y="2516059"/>
            <a:ext cx="4968527" cy="1008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Rectangle 106"/>
              <p:cNvSpPr/>
              <p:nvPr/>
            </p:nvSpPr>
            <p:spPr>
              <a:xfrm>
                <a:off x="8169579" y="3990093"/>
                <a:ext cx="65158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1" i="1">
                              <a:latin typeface="Cambria Math"/>
                            </a:rPr>
                          </m:ctrlPr>
                        </m:sSubPr>
                        <m:e>
                          <m:r>
                            <a:rPr lang="en-US" sz="2800" b="1" i="1">
                              <a:latin typeface="Cambria Math"/>
                            </a:rPr>
                            <m:t>𝑨</m:t>
                          </m:r>
                        </m:e>
                        <m:sub>
                          <m:r>
                            <a:rPr lang="en-US" sz="2800" b="1" i="1">
                              <a:latin typeface="Cambria Math"/>
                            </a:rPr>
                            <m:t>𝒄</m:t>
                          </m:r>
                        </m:sub>
                      </m:sSub>
                    </m:oMath>
                  </m:oMathPara>
                </a14:m>
                <a:endParaRPr lang="en-US" sz="2800" dirty="0"/>
              </a:p>
            </p:txBody>
          </p:sp>
        </mc:Choice>
        <mc:Fallback xmlns="">
          <p:sp>
            <p:nvSpPr>
              <p:cNvPr id="107" name="Rectangle 106"/>
              <p:cNvSpPr>
                <a:spLocks noRot="1" noChangeAspect="1" noMove="1" noResize="1" noEditPoints="1" noAdjustHandles="1" noChangeArrowheads="1" noChangeShapeType="1" noTextEdit="1"/>
              </p:cNvSpPr>
              <p:nvPr/>
            </p:nvSpPr>
            <p:spPr>
              <a:xfrm>
                <a:off x="8169579" y="3990093"/>
                <a:ext cx="651589" cy="523220"/>
              </a:xfrm>
              <a:prstGeom prst="rect">
                <a:avLst/>
              </a:prstGeom>
              <a:blipFill rotWithShape="1">
                <a:blip r:embed="rId8"/>
                <a:stretch>
                  <a:fillRect/>
                </a:stretch>
              </a:blipFill>
            </p:spPr>
            <p:txBody>
              <a:bodyPr/>
              <a:lstStyle/>
              <a:p>
                <a:r>
                  <a:rPr lang="en-US">
                    <a:noFill/>
                  </a:rPr>
                  <a:t> </a:t>
                </a:r>
              </a:p>
            </p:txBody>
          </p:sp>
        </mc:Fallback>
      </mc:AlternateContent>
      <p:sp>
        <p:nvSpPr>
          <p:cNvPr id="108" name="Rectangle 107"/>
          <p:cNvSpPr/>
          <p:nvPr/>
        </p:nvSpPr>
        <p:spPr>
          <a:xfrm>
            <a:off x="1976582" y="1301483"/>
            <a:ext cx="885852" cy="523220"/>
          </a:xfrm>
          <a:prstGeom prst="rect">
            <a:avLst/>
          </a:prstGeom>
        </p:spPr>
        <p:txBody>
          <a:bodyPr wrap="square">
            <a:spAutoFit/>
          </a:bodyPr>
          <a:lstStyle/>
          <a:p>
            <a:pPr algn="ctr"/>
            <a:r>
              <a:rPr lang="en-US" sz="1400" b="1" dirty="0" smtClean="0">
                <a:solidFill>
                  <a:prstClr val="black"/>
                </a:solidFill>
                <a:latin typeface="Arial" pitchFamily="34" charset="0"/>
                <a:cs typeface="Arial" pitchFamily="34" charset="0"/>
              </a:rPr>
              <a:t>Crown </a:t>
            </a:r>
            <a:r>
              <a:rPr lang="en-US" sz="1400" b="1" dirty="0">
                <a:solidFill>
                  <a:prstClr val="black"/>
                </a:solidFill>
                <a:latin typeface="Arial" pitchFamily="34" charset="0"/>
                <a:cs typeface="Arial" pitchFamily="34" charset="0"/>
              </a:rPr>
              <a:t/>
            </a:r>
            <a:br>
              <a:rPr lang="en-US" sz="1400" b="1" dirty="0">
                <a:solidFill>
                  <a:prstClr val="black"/>
                </a:solidFill>
                <a:latin typeface="Arial" pitchFamily="34" charset="0"/>
                <a:cs typeface="Arial" pitchFamily="34" charset="0"/>
              </a:rPr>
            </a:br>
            <a:r>
              <a:rPr lang="en-US" sz="1400" b="1" dirty="0" smtClean="0">
                <a:solidFill>
                  <a:prstClr val="black"/>
                </a:solidFill>
                <a:latin typeface="Arial" pitchFamily="34" charset="0"/>
                <a:cs typeface="Arial" pitchFamily="34" charset="0"/>
              </a:rPr>
              <a:t>Wall</a:t>
            </a:r>
            <a:endParaRPr lang="en-US" sz="1400" dirty="0">
              <a:solidFill>
                <a:prstClr val="black"/>
              </a:solidFill>
            </a:endParaRPr>
          </a:p>
        </p:txBody>
      </p:sp>
      <p:cxnSp>
        <p:nvCxnSpPr>
          <p:cNvPr id="109" name="Straight Connector 108"/>
          <p:cNvCxnSpPr>
            <a:stCxn id="2" idx="36"/>
            <a:endCxn id="85" idx="63"/>
          </p:cNvCxnSpPr>
          <p:nvPr/>
        </p:nvCxnSpPr>
        <p:spPr>
          <a:xfrm>
            <a:off x="4727597" y="2562257"/>
            <a:ext cx="3629232" cy="35037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Rectangle 114"/>
              <p:cNvSpPr/>
              <p:nvPr/>
            </p:nvSpPr>
            <p:spPr>
              <a:xfrm>
                <a:off x="7337895" y="5727693"/>
                <a:ext cx="7393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𝒄𝒐𝒕</m:t>
                      </m:r>
                      <m:r>
                        <a:rPr lang="en-US" b="1" i="1">
                          <a:latin typeface="Cambria Math"/>
                        </a:rPr>
                        <m:t>𝜶</m:t>
                      </m:r>
                    </m:oMath>
                  </m:oMathPara>
                </a14:m>
                <a:endParaRPr lang="en-US" dirty="0"/>
              </a:p>
            </p:txBody>
          </p:sp>
        </mc:Choice>
        <mc:Fallback xmlns="">
          <p:sp>
            <p:nvSpPr>
              <p:cNvPr id="115" name="Rectangle 114"/>
              <p:cNvSpPr>
                <a:spLocks noRot="1" noChangeAspect="1" noMove="1" noResize="1" noEditPoints="1" noAdjustHandles="1" noChangeArrowheads="1" noChangeShapeType="1" noTextEdit="1"/>
              </p:cNvSpPr>
              <p:nvPr/>
            </p:nvSpPr>
            <p:spPr>
              <a:xfrm>
                <a:off x="7337895" y="5727693"/>
                <a:ext cx="739305" cy="369332"/>
              </a:xfrm>
              <a:prstGeom prst="rect">
                <a:avLst/>
              </a:prstGeom>
              <a:blipFill rotWithShape="1">
                <a:blip r:embed="rId9"/>
                <a:stretch>
                  <a:fillRect/>
                </a:stretch>
              </a:blipFill>
            </p:spPr>
            <p:txBody>
              <a:bodyPr/>
              <a:lstStyle/>
              <a:p>
                <a:r>
                  <a:rPr lang="en-US">
                    <a:noFill/>
                  </a:rPr>
                  <a:t> </a:t>
                </a:r>
              </a:p>
            </p:txBody>
          </p:sp>
        </mc:Fallback>
      </mc:AlternateContent>
      <p:cxnSp>
        <p:nvCxnSpPr>
          <p:cNvPr id="116" name="Straight Connector 115"/>
          <p:cNvCxnSpPr/>
          <p:nvPr/>
        </p:nvCxnSpPr>
        <p:spPr>
          <a:xfrm>
            <a:off x="7518340" y="6065982"/>
            <a:ext cx="808699" cy="1008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6526009" y="3948757"/>
            <a:ext cx="1245871" cy="646331"/>
          </a:xfrm>
          <a:prstGeom prst="rect">
            <a:avLst/>
          </a:prstGeom>
          <a:noFill/>
        </p:spPr>
        <p:txBody>
          <a:bodyPr wrap="square" rtlCol="0">
            <a:spAutoFit/>
          </a:bodyPr>
          <a:lstStyle/>
          <a:p>
            <a:r>
              <a:rPr lang="en-US" b="1" dirty="0" smtClean="0">
                <a:solidFill>
                  <a:prstClr val="black"/>
                </a:solidFill>
              </a:rPr>
              <a:t>Revetment</a:t>
            </a:r>
          </a:p>
          <a:p>
            <a:pPr algn="ctr"/>
            <a:r>
              <a:rPr lang="en-US" b="1" dirty="0" smtClean="0">
                <a:solidFill>
                  <a:prstClr val="black"/>
                </a:solidFill>
              </a:rPr>
              <a:t>Slope</a:t>
            </a:r>
          </a:p>
        </p:txBody>
      </p:sp>
    </p:spTree>
    <p:extLst>
      <p:ext uri="{BB962C8B-B14F-4D97-AF65-F5344CB8AC3E}">
        <p14:creationId xmlns:p14="http://schemas.microsoft.com/office/powerpoint/2010/main" val="286547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1371600" y="1683583"/>
                <a:ext cx="6409512" cy="1156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a:latin typeface="Cambria Math"/>
                        </a:rPr>
                        <m:t>𝑸</m:t>
                      </m:r>
                      <m:r>
                        <a:rPr lang="en-US" sz="2800" b="1" i="1">
                          <a:latin typeface="Cambria Math"/>
                        </a:rPr>
                        <m:t>=</m:t>
                      </m:r>
                      <m:r>
                        <a:rPr lang="en-US" sz="2800" b="1" i="1">
                          <a:latin typeface="Cambria Math"/>
                        </a:rPr>
                        <m:t>𝟑</m:t>
                      </m:r>
                      <m:r>
                        <a:rPr lang="en-US" sz="2800" b="1" i="1">
                          <a:latin typeface="Cambria Math"/>
                        </a:rPr>
                        <m:t>.</m:t>
                      </m:r>
                      <m:r>
                        <a:rPr lang="en-US" sz="2800" b="1" i="1">
                          <a:latin typeface="Cambria Math"/>
                        </a:rPr>
                        <m:t>𝟐</m:t>
                      </m:r>
                      <m:r>
                        <a:rPr lang="en-US" sz="2800" b="1" i="1">
                          <a:latin typeface="Cambria Math"/>
                        </a:rPr>
                        <m:t> </m:t>
                      </m:r>
                      <m:r>
                        <a:rPr lang="en-US" sz="2800" b="1" i="1">
                          <a:latin typeface="Cambria Math"/>
                        </a:rPr>
                        <m:t>𝑿</m:t>
                      </m:r>
                      <m:r>
                        <a:rPr lang="en-US" sz="2800" b="1" i="1">
                          <a:latin typeface="Cambria Math"/>
                        </a:rPr>
                        <m:t> </m:t>
                      </m:r>
                      <m:sSup>
                        <m:sSupPr>
                          <m:ctrlPr>
                            <a:rPr lang="en-US" sz="2800" b="1" i="1">
                              <a:latin typeface="Cambria Math"/>
                            </a:rPr>
                          </m:ctrlPr>
                        </m:sSupPr>
                        <m:e>
                          <m:r>
                            <a:rPr lang="en-US" sz="2800" b="1" i="1">
                              <a:latin typeface="Cambria Math"/>
                            </a:rPr>
                            <m:t>𝟏𝟎</m:t>
                          </m:r>
                        </m:e>
                        <m:sup>
                          <m:r>
                            <a:rPr lang="en-US" sz="2800" b="1" i="1">
                              <a:latin typeface="Cambria Math"/>
                            </a:rPr>
                            <m:t>−</m:t>
                          </m:r>
                          <m:r>
                            <a:rPr lang="en-US" sz="2800" b="1" i="1">
                              <a:latin typeface="Cambria Math"/>
                            </a:rPr>
                            <m:t>𝟓</m:t>
                          </m:r>
                        </m:sup>
                      </m:sSup>
                      <m:d>
                        <m:dPr>
                          <m:ctrlPr>
                            <a:rPr lang="en-US" sz="2800" b="1" i="1">
                              <a:latin typeface="Cambria Math"/>
                            </a:rPr>
                          </m:ctrlPr>
                        </m:dPr>
                        <m:e>
                          <m:f>
                            <m:fPr>
                              <m:ctrlPr>
                                <a:rPr lang="en-US" sz="2800" b="1" i="1">
                                  <a:latin typeface="Cambria Math"/>
                                </a:rPr>
                              </m:ctrlPr>
                            </m:fPr>
                            <m:num>
                              <m:sSubSup>
                                <m:sSubSupPr>
                                  <m:ctrlPr>
                                    <a:rPr lang="en-US" sz="2800" b="1" i="1">
                                      <a:latin typeface="Cambria Math"/>
                                    </a:rPr>
                                  </m:ctrlPr>
                                </m:sSubSupPr>
                                <m:e>
                                  <m:r>
                                    <a:rPr lang="en-US" sz="2800" b="1" i="1">
                                      <a:latin typeface="Cambria Math"/>
                                    </a:rPr>
                                    <m:t>𝑳</m:t>
                                  </m:r>
                                </m:e>
                                <m:sub>
                                  <m:r>
                                    <a:rPr lang="en-US" sz="2800" b="1" i="1">
                                      <a:latin typeface="Cambria Math"/>
                                    </a:rPr>
                                    <m:t>𝒐𝒎</m:t>
                                  </m:r>
                                </m:sub>
                                <m:sup>
                                  <m:r>
                                    <a:rPr lang="en-US" sz="2800" b="1" i="1">
                                      <a:latin typeface="Cambria Math"/>
                                    </a:rPr>
                                    <m:t>𝟐</m:t>
                                  </m:r>
                                </m:sup>
                              </m:sSubSup>
                            </m:num>
                            <m:den>
                              <m:sSub>
                                <m:sSubPr>
                                  <m:ctrlPr>
                                    <a:rPr lang="en-US" sz="2800" b="1" i="1">
                                      <a:latin typeface="Cambria Math"/>
                                    </a:rPr>
                                  </m:ctrlPr>
                                </m:sSubPr>
                                <m:e>
                                  <m:r>
                                    <a:rPr lang="en-US" sz="2800" b="1" i="1">
                                      <a:latin typeface="Cambria Math"/>
                                    </a:rPr>
                                    <m:t>𝑻</m:t>
                                  </m:r>
                                </m:e>
                                <m:sub>
                                  <m:r>
                                    <a:rPr lang="en-US" sz="2800" b="1" i="1">
                                      <a:latin typeface="Cambria Math"/>
                                    </a:rPr>
                                    <m:t>𝒐𝒎</m:t>
                                  </m:r>
                                </m:sub>
                              </m:sSub>
                            </m:den>
                          </m:f>
                        </m:e>
                      </m:d>
                      <m:sSup>
                        <m:sSupPr>
                          <m:ctrlPr>
                            <a:rPr lang="en-US" sz="2800" b="1" i="1">
                              <a:latin typeface="Cambria Math"/>
                            </a:rPr>
                          </m:ctrlPr>
                        </m:sSupPr>
                        <m:e>
                          <m:d>
                            <m:dPr>
                              <m:ctrlPr>
                                <a:rPr lang="en-US" sz="2800" b="1" i="1">
                                  <a:latin typeface="Cambria Math"/>
                                </a:rPr>
                              </m:ctrlPr>
                            </m:dPr>
                            <m:e>
                              <m:f>
                                <m:fPr>
                                  <m:ctrlPr>
                                    <a:rPr lang="en-US" sz="2800" b="1" i="1">
                                      <a:latin typeface="Cambria Math"/>
                                    </a:rPr>
                                  </m:ctrlPr>
                                </m:fPr>
                                <m:num>
                                  <m:sSub>
                                    <m:sSubPr>
                                      <m:ctrlPr>
                                        <a:rPr lang="en-US" sz="2800" b="1" i="1">
                                          <a:latin typeface="Cambria Math"/>
                                        </a:rPr>
                                      </m:ctrlPr>
                                    </m:sSubPr>
                                    <m:e>
                                      <m:r>
                                        <a:rPr lang="en-US" sz="2800" b="1" i="1">
                                          <a:latin typeface="Cambria Math"/>
                                        </a:rPr>
                                        <m:t>𝑯</m:t>
                                      </m:r>
                                    </m:e>
                                    <m:sub>
                                      <m:r>
                                        <a:rPr lang="en-US" sz="2800" b="1" i="1">
                                          <a:latin typeface="Cambria Math"/>
                                        </a:rPr>
                                        <m:t>𝒔</m:t>
                                      </m:r>
                                    </m:sub>
                                  </m:sSub>
                                </m:num>
                                <m:den>
                                  <m:sSub>
                                    <m:sSubPr>
                                      <m:ctrlPr>
                                        <a:rPr lang="en-US" sz="2800" b="1" i="1">
                                          <a:latin typeface="Cambria Math"/>
                                        </a:rPr>
                                      </m:ctrlPr>
                                    </m:sSubPr>
                                    <m:e>
                                      <m:r>
                                        <a:rPr lang="en-US" sz="2800" b="1" i="1">
                                          <a:latin typeface="Cambria Math"/>
                                        </a:rPr>
                                        <m:t>𝑹</m:t>
                                      </m:r>
                                    </m:e>
                                    <m:sub>
                                      <m:r>
                                        <a:rPr lang="en-US" sz="2800" b="1" i="1">
                                          <a:latin typeface="Cambria Math"/>
                                        </a:rPr>
                                        <m:t>𝒄</m:t>
                                      </m:r>
                                    </m:sub>
                                  </m:sSub>
                                </m:den>
                              </m:f>
                            </m:e>
                          </m:d>
                        </m:e>
                        <m:sup>
                          <m:r>
                            <a:rPr lang="en-US" sz="2800" b="1" i="1">
                              <a:latin typeface="Cambria Math"/>
                            </a:rPr>
                            <m:t>𝟑</m:t>
                          </m:r>
                        </m:sup>
                      </m:sSup>
                      <m:f>
                        <m:fPr>
                          <m:ctrlPr>
                            <a:rPr lang="en-US" sz="2800" b="1" i="1">
                              <a:latin typeface="Cambria Math"/>
                            </a:rPr>
                          </m:ctrlPr>
                        </m:fPr>
                        <m:num>
                          <m:sSubSup>
                            <m:sSubSupPr>
                              <m:ctrlPr>
                                <a:rPr lang="en-US" sz="2800" b="1" i="1">
                                  <a:latin typeface="Cambria Math"/>
                                </a:rPr>
                              </m:ctrlPr>
                            </m:sSubSupPr>
                            <m:e>
                              <m:r>
                                <a:rPr lang="en-US" sz="2800" b="1" i="1">
                                  <a:latin typeface="Cambria Math"/>
                                </a:rPr>
                                <m:t>𝑯</m:t>
                              </m:r>
                            </m:e>
                            <m:sub>
                              <m:r>
                                <a:rPr lang="en-US" sz="2800" b="1" i="1">
                                  <a:latin typeface="Cambria Math"/>
                                </a:rPr>
                                <m:t>𝒔</m:t>
                              </m:r>
                            </m:sub>
                            <m:sup>
                              <m:r>
                                <a:rPr lang="en-US" sz="2800" b="1" i="1">
                                  <a:latin typeface="Cambria Math"/>
                                </a:rPr>
                                <m:t>𝟐</m:t>
                              </m:r>
                            </m:sup>
                          </m:sSubSup>
                        </m:num>
                        <m:den>
                          <m:sSub>
                            <m:sSubPr>
                              <m:ctrlPr>
                                <a:rPr lang="en-US" sz="2800" b="1" i="1">
                                  <a:latin typeface="Cambria Math"/>
                                </a:rPr>
                              </m:ctrlPr>
                            </m:sSubPr>
                            <m:e>
                              <m:r>
                                <a:rPr lang="en-US" sz="2800" b="1" i="1">
                                  <a:latin typeface="Cambria Math"/>
                                </a:rPr>
                                <m:t>𝑨</m:t>
                              </m:r>
                            </m:e>
                            <m:sub>
                              <m:r>
                                <a:rPr lang="en-US" sz="2800" b="1" i="1">
                                  <a:latin typeface="Cambria Math"/>
                                </a:rPr>
                                <m:t>𝒄</m:t>
                              </m:r>
                            </m:sub>
                          </m:sSub>
                          <m:r>
                            <a:rPr lang="en-US" sz="2800" b="1" i="1">
                              <a:latin typeface="Cambria Math"/>
                            </a:rPr>
                            <m:t>𝜷</m:t>
                          </m:r>
                          <m:r>
                            <a:rPr lang="en-US" sz="2800" b="1" i="1">
                              <a:latin typeface="Cambria Math"/>
                            </a:rPr>
                            <m:t>𝒄𝒐𝒕</m:t>
                          </m:r>
                          <m:r>
                            <a:rPr lang="en-US" sz="2800" b="1" i="1">
                              <a:latin typeface="Cambria Math"/>
                            </a:rPr>
                            <m:t>𝜶</m:t>
                          </m:r>
                        </m:den>
                      </m:f>
                    </m:oMath>
                  </m:oMathPara>
                </a14:m>
                <a:endParaRPr lang="en-US" sz="2800" dirty="0"/>
              </a:p>
            </p:txBody>
          </p:sp>
        </mc:Choice>
        <mc:Fallback xmlns="">
          <p:sp>
            <p:nvSpPr>
              <p:cNvPr id="8" name="Rectangle 7"/>
              <p:cNvSpPr>
                <a:spLocks noRot="1" noChangeAspect="1" noMove="1" noResize="1" noEditPoints="1" noAdjustHandles="1" noChangeArrowheads="1" noChangeShapeType="1" noTextEdit="1"/>
              </p:cNvSpPr>
              <p:nvPr/>
            </p:nvSpPr>
            <p:spPr>
              <a:xfrm>
                <a:off x="1371600" y="1683583"/>
                <a:ext cx="6409512" cy="1156599"/>
              </a:xfrm>
              <a:prstGeom prst="rect">
                <a:avLst/>
              </a:prstGeom>
              <a:blipFill rotWithShape="1">
                <a:blip r:embed="rId3"/>
                <a:stretch>
                  <a:fillRect/>
                </a:stretch>
              </a:blipFill>
            </p:spPr>
            <p:txBody>
              <a:bodyPr/>
              <a:lstStyle/>
              <a:p>
                <a:r>
                  <a:rPr lang="en-US">
                    <a:noFill/>
                  </a:rPr>
                  <a:t> </a:t>
                </a:r>
              </a:p>
            </p:txBody>
          </p:sp>
        </mc:Fallback>
      </mc:AlternateContent>
      <p:sp>
        <p:nvSpPr>
          <p:cNvPr id="9" name="Rectangle 1"/>
          <p:cNvSpPr>
            <a:spLocks noChangeArrowheads="1"/>
          </p:cNvSpPr>
          <p:nvPr/>
        </p:nvSpPr>
        <p:spPr bwMode="auto">
          <a:xfrm>
            <a:off x="1183890" y="87124"/>
            <a:ext cx="6776214" cy="89255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tabLst>
                <a:tab pos="2971800" algn="ctr"/>
                <a:tab pos="5943600" algn="r"/>
              </a:tabLst>
            </a:pPr>
            <a:r>
              <a:rPr lang="en-US" sz="3600" b="1" dirty="0">
                <a:solidFill>
                  <a:prstClr val="black"/>
                </a:solidFill>
                <a:effectLst>
                  <a:outerShdw blurRad="38100" dist="38100" dir="2700000" algn="tl">
                    <a:srgbClr val="000000">
                      <a:alpha val="43137"/>
                    </a:srgbClr>
                  </a:outerShdw>
                </a:effectLst>
                <a:latin typeface="Arial" pitchFamily="34" charset="0"/>
                <a:ea typeface="Calibri" pitchFamily="34" charset="0"/>
                <a:cs typeface="Arial" pitchFamily="34" charset="0"/>
              </a:rPr>
              <a:t>Overtopping Parameterization</a:t>
            </a:r>
            <a:endParaRPr lang="en-US" sz="3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algn="ctr" eaLnBrk="0" fontAlgn="base" hangingPunct="0">
              <a:spcBef>
                <a:spcPct val="0"/>
              </a:spcBef>
              <a:spcAft>
                <a:spcPct val="0"/>
              </a:spcAft>
              <a:tabLst>
                <a:tab pos="2971800" algn="ctr"/>
                <a:tab pos="5943600" algn="r"/>
              </a:tabLst>
            </a:pPr>
            <a:r>
              <a:rPr lang="en-US" sz="16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Jan Pedersen</a:t>
            </a:r>
            <a:endPar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1600200" y="3200400"/>
                <a:ext cx="4572000" cy="2031325"/>
              </a:xfrm>
              <a:prstGeom prst="rect">
                <a:avLst/>
              </a:prstGeom>
            </p:spPr>
            <p:txBody>
              <a:bodyPr>
                <a:spAutoFit/>
              </a:bodyPr>
              <a:lstStyle/>
              <a:p>
                <a14:m>
                  <m:oMath xmlns:m="http://schemas.openxmlformats.org/officeDocument/2006/math">
                    <m:sSub>
                      <m:sSubPr>
                        <m:ctrlPr>
                          <a:rPr lang="en-US" b="1" i="1">
                            <a:latin typeface="Cambria Math"/>
                          </a:rPr>
                        </m:ctrlPr>
                      </m:sSubPr>
                      <m:e>
                        <m:r>
                          <a:rPr lang="en-US" b="1" i="1">
                            <a:latin typeface="Cambria Math"/>
                          </a:rPr>
                          <m:t>𝑻</m:t>
                        </m:r>
                      </m:e>
                      <m:sub>
                        <m:r>
                          <a:rPr lang="en-US" b="1" i="1">
                            <a:latin typeface="Cambria Math"/>
                          </a:rPr>
                          <m:t>𝒐𝒎</m:t>
                        </m:r>
                      </m:sub>
                    </m:sSub>
                  </m:oMath>
                </a14:m>
                <a:r>
                  <a:rPr lang="en-US" b="1" dirty="0"/>
                  <a:t> = Mean Wave Period</a:t>
                </a:r>
                <a:endParaRPr lang="en-US" dirty="0"/>
              </a:p>
              <a:p>
                <a14:m>
                  <m:oMath xmlns:m="http://schemas.openxmlformats.org/officeDocument/2006/math">
                    <m:sSub>
                      <m:sSubPr>
                        <m:ctrlPr>
                          <a:rPr lang="en-US" b="1" i="1">
                            <a:latin typeface="Cambria Math"/>
                          </a:rPr>
                        </m:ctrlPr>
                      </m:sSubPr>
                      <m:e>
                        <m:r>
                          <a:rPr lang="en-US" b="1" i="1">
                            <a:latin typeface="Cambria Math"/>
                          </a:rPr>
                          <m:t>𝑳</m:t>
                        </m:r>
                      </m:e>
                      <m:sub>
                        <m:r>
                          <a:rPr lang="en-US" b="1" i="1">
                            <a:latin typeface="Cambria Math"/>
                          </a:rPr>
                          <m:t>𝒐𝒎</m:t>
                        </m:r>
                      </m:sub>
                    </m:sSub>
                  </m:oMath>
                </a14:m>
                <a:r>
                  <a:rPr lang="en-US" b="1" dirty="0"/>
                  <a:t> = Wave Length</a:t>
                </a:r>
                <a:endParaRPr lang="en-US" dirty="0"/>
              </a:p>
              <a:p>
                <a:r>
                  <a:rPr lang="en-US" b="1" dirty="0"/>
                  <a:t> </a:t>
                </a:r>
                <a14:m>
                  <m:oMath xmlns:m="http://schemas.openxmlformats.org/officeDocument/2006/math">
                    <m:sSub>
                      <m:sSubPr>
                        <m:ctrlPr>
                          <a:rPr lang="en-US" b="1" i="1">
                            <a:latin typeface="Cambria Math"/>
                          </a:rPr>
                        </m:ctrlPr>
                      </m:sSubPr>
                      <m:e>
                        <m:r>
                          <a:rPr lang="en-US" b="1" i="1">
                            <a:latin typeface="Cambria Math"/>
                          </a:rPr>
                          <m:t>𝑯</m:t>
                        </m:r>
                      </m:e>
                      <m:sub>
                        <m:r>
                          <a:rPr lang="en-US" b="1" i="1">
                            <a:latin typeface="Cambria Math"/>
                          </a:rPr>
                          <m:t>𝒔</m:t>
                        </m:r>
                      </m:sub>
                    </m:sSub>
                  </m:oMath>
                </a14:m>
                <a:r>
                  <a:rPr lang="en-US" b="1" dirty="0"/>
                  <a:t> = Wave Height at Toe of Revetment</a:t>
                </a:r>
                <a:endParaRPr lang="en-US" dirty="0"/>
              </a:p>
              <a:p>
                <a:r>
                  <a:rPr lang="en-US" b="1" dirty="0"/>
                  <a:t> </a:t>
                </a:r>
                <a14:m>
                  <m:oMath xmlns:m="http://schemas.openxmlformats.org/officeDocument/2006/math">
                    <m:sSub>
                      <m:sSubPr>
                        <m:ctrlPr>
                          <a:rPr lang="en-US" b="1" i="1">
                            <a:latin typeface="Cambria Math"/>
                          </a:rPr>
                        </m:ctrlPr>
                      </m:sSubPr>
                      <m:e>
                        <m:r>
                          <a:rPr lang="en-US" b="1" i="1">
                            <a:latin typeface="Cambria Math"/>
                          </a:rPr>
                          <m:t>𝑹</m:t>
                        </m:r>
                      </m:e>
                      <m:sub>
                        <m:r>
                          <a:rPr lang="en-US" b="1" i="1">
                            <a:latin typeface="Cambria Math"/>
                          </a:rPr>
                          <m:t>𝒄</m:t>
                        </m:r>
                      </m:sub>
                    </m:sSub>
                  </m:oMath>
                </a14:m>
                <a:r>
                  <a:rPr lang="en-US" b="1" dirty="0"/>
                  <a:t> = Free board</a:t>
                </a:r>
                <a:endParaRPr lang="en-US" dirty="0"/>
              </a:p>
              <a:p>
                <a14:m>
                  <m:oMath xmlns:m="http://schemas.openxmlformats.org/officeDocument/2006/math">
                    <m:sSub>
                      <m:sSubPr>
                        <m:ctrlPr>
                          <a:rPr lang="en-US" b="1" i="1">
                            <a:latin typeface="Cambria Math"/>
                          </a:rPr>
                        </m:ctrlPr>
                      </m:sSubPr>
                      <m:e>
                        <m:r>
                          <a:rPr lang="en-US" b="1" i="1">
                            <a:latin typeface="Cambria Math"/>
                          </a:rPr>
                          <m:t>𝑨</m:t>
                        </m:r>
                      </m:e>
                      <m:sub>
                        <m:r>
                          <a:rPr lang="en-US" b="1" i="1">
                            <a:latin typeface="Cambria Math"/>
                          </a:rPr>
                          <m:t>𝒄</m:t>
                        </m:r>
                      </m:sub>
                    </m:sSub>
                  </m:oMath>
                </a14:m>
                <a:r>
                  <a:rPr lang="en-US" b="1" dirty="0"/>
                  <a:t> = Berm Elevation</a:t>
                </a:r>
                <a:endParaRPr lang="en-US" dirty="0"/>
              </a:p>
              <a:p>
                <a:r>
                  <a:rPr lang="en-US" b="1" dirty="0"/>
                  <a:t> </a:t>
                </a:r>
                <a14:m>
                  <m:oMath xmlns:m="http://schemas.openxmlformats.org/officeDocument/2006/math">
                    <m:r>
                      <a:rPr lang="en-US" b="1" i="1">
                        <a:latin typeface="Cambria Math"/>
                      </a:rPr>
                      <m:t>𝜷</m:t>
                    </m:r>
                  </m:oMath>
                </a14:m>
                <a:r>
                  <a:rPr lang="en-US" b="1" dirty="0"/>
                  <a:t> = Berm Width</a:t>
                </a:r>
                <a:endParaRPr lang="en-US" dirty="0"/>
              </a:p>
              <a:p>
                <a:r>
                  <a:rPr lang="en-US" b="1" dirty="0"/>
                  <a:t> </a:t>
                </a:r>
                <a14:m>
                  <m:oMath xmlns:m="http://schemas.openxmlformats.org/officeDocument/2006/math">
                    <m:r>
                      <a:rPr lang="en-US" b="1" i="1">
                        <a:latin typeface="Cambria Math"/>
                      </a:rPr>
                      <m:t>𝒄𝒐𝒕</m:t>
                    </m:r>
                    <m:r>
                      <a:rPr lang="en-US" b="1" i="1">
                        <a:latin typeface="Cambria Math"/>
                      </a:rPr>
                      <m:t>𝜶</m:t>
                    </m:r>
                  </m:oMath>
                </a14:m>
                <a:r>
                  <a:rPr lang="en-US" b="1" dirty="0"/>
                  <a:t> = Revetment Slope</a:t>
                </a:r>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600200" y="3200400"/>
                <a:ext cx="4572000" cy="2031325"/>
              </a:xfrm>
              <a:prstGeom prst="rect">
                <a:avLst/>
              </a:prstGeom>
              <a:blipFill rotWithShape="1">
                <a:blip r:embed="rId4"/>
                <a:stretch>
                  <a:fillRect t="-1502" b="-3904"/>
                </a:stretch>
              </a:blipFill>
            </p:spPr>
            <p:txBody>
              <a:bodyPr/>
              <a:lstStyle/>
              <a:p>
                <a:r>
                  <a:rPr lang="en-US">
                    <a:noFill/>
                  </a:rPr>
                  <a:t> </a:t>
                </a:r>
              </a:p>
            </p:txBody>
          </p:sp>
        </mc:Fallback>
      </mc:AlternateContent>
      <p:sp>
        <p:nvSpPr>
          <p:cNvPr id="13" name="5-Point Star 12"/>
          <p:cNvSpPr/>
          <p:nvPr/>
        </p:nvSpPr>
        <p:spPr>
          <a:xfrm>
            <a:off x="3771900" y="4343400"/>
            <a:ext cx="228600" cy="2286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3352800" y="4573155"/>
            <a:ext cx="228600" cy="2286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4191000" y="4914900"/>
            <a:ext cx="228600" cy="2286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5486400" y="3810000"/>
            <a:ext cx="228600" cy="2286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696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Tonys Projects\BOX Area\Scituate Seawall\Basins\Avenues Basin\Data Logger Events\2015.01.27 Event\WP_20150127_07_54_22_Pro.jp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a:ln w="38100">
            <a:noFill/>
          </a:ln>
        </p:spPr>
      </p:pic>
      <p:sp>
        <p:nvSpPr>
          <p:cNvPr id="3" name="TextBox 2"/>
          <p:cNvSpPr txBox="1"/>
          <p:nvPr/>
        </p:nvSpPr>
        <p:spPr>
          <a:xfrm>
            <a:off x="381000" y="2362200"/>
            <a:ext cx="762000" cy="276999"/>
          </a:xfrm>
          <a:prstGeom prst="rect">
            <a:avLst/>
          </a:prstGeom>
          <a:noFill/>
        </p:spPr>
        <p:txBody>
          <a:bodyPr wrap="square" rtlCol="0">
            <a:spAutoFit/>
          </a:bodyPr>
          <a:lstStyle/>
          <a:p>
            <a:r>
              <a:rPr lang="en-US" sz="1200" b="1" dirty="0">
                <a:solidFill>
                  <a:prstClr val="black"/>
                </a:solidFill>
                <a:latin typeface="Arial" pitchFamily="34" charset="0"/>
                <a:cs typeface="Arial" pitchFamily="34" charset="0"/>
              </a:rPr>
              <a:t>Seawall</a:t>
            </a:r>
          </a:p>
        </p:txBody>
      </p:sp>
      <p:cxnSp>
        <p:nvCxnSpPr>
          <p:cNvPr id="4" name="Straight Arrow Connector 3"/>
          <p:cNvCxnSpPr/>
          <p:nvPr/>
        </p:nvCxnSpPr>
        <p:spPr>
          <a:xfrm>
            <a:off x="762000" y="2590800"/>
            <a:ext cx="0" cy="228600"/>
          </a:xfrm>
          <a:prstGeom prst="straightConnector1">
            <a:avLst/>
          </a:prstGeom>
          <a:ln w="158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3400" y="914400"/>
            <a:ext cx="2438400" cy="461665"/>
          </a:xfrm>
          <a:prstGeom prst="rect">
            <a:avLst/>
          </a:prstGeom>
          <a:noFill/>
        </p:spPr>
        <p:txBody>
          <a:bodyPr wrap="square" rtlCol="0">
            <a:spAutoFit/>
          </a:bodyPr>
          <a:lstStyle/>
          <a:p>
            <a:r>
              <a:rPr lang="en-US" sz="1200" b="1" dirty="0">
                <a:solidFill>
                  <a:prstClr val="black"/>
                </a:solidFill>
                <a:latin typeface="Arial" pitchFamily="34" charset="0"/>
                <a:cs typeface="Arial" pitchFamily="34" charset="0"/>
              </a:rPr>
              <a:t>Time Stamp = 27</a:t>
            </a:r>
            <a:r>
              <a:rPr lang="en-US" sz="1200" b="1" baseline="30000" dirty="0">
                <a:solidFill>
                  <a:prstClr val="black"/>
                </a:solidFill>
                <a:latin typeface="Arial" pitchFamily="34" charset="0"/>
                <a:cs typeface="Arial" pitchFamily="34" charset="0"/>
              </a:rPr>
              <a:t>th</a:t>
            </a:r>
            <a:r>
              <a:rPr lang="en-US" sz="1200" b="1" dirty="0">
                <a:solidFill>
                  <a:prstClr val="black"/>
                </a:solidFill>
                <a:latin typeface="Arial" pitchFamily="34" charset="0"/>
                <a:cs typeface="Arial" pitchFamily="34" charset="0"/>
              </a:rPr>
              <a:t>/0754 EST</a:t>
            </a:r>
          </a:p>
          <a:p>
            <a:r>
              <a:rPr lang="en-US" sz="1200" b="1" dirty="0">
                <a:solidFill>
                  <a:prstClr val="black"/>
                </a:solidFill>
                <a:latin typeface="Arial" pitchFamily="34" charset="0"/>
                <a:cs typeface="Arial" pitchFamily="34" charset="0"/>
              </a:rPr>
              <a:t>Water Level = 15.476 feet</a:t>
            </a:r>
          </a:p>
        </p:txBody>
      </p:sp>
      <p:sp>
        <p:nvSpPr>
          <p:cNvPr id="6" name="TextBox 5"/>
          <p:cNvSpPr txBox="1"/>
          <p:nvPr/>
        </p:nvSpPr>
        <p:spPr>
          <a:xfrm>
            <a:off x="2514600" y="2209800"/>
            <a:ext cx="762000" cy="276999"/>
          </a:xfrm>
          <a:prstGeom prst="rect">
            <a:avLst/>
          </a:prstGeom>
          <a:noFill/>
        </p:spPr>
        <p:txBody>
          <a:bodyPr wrap="square" rtlCol="0">
            <a:spAutoFit/>
          </a:bodyPr>
          <a:lstStyle/>
          <a:p>
            <a:r>
              <a:rPr lang="en-US" sz="1200" b="1" dirty="0">
                <a:solidFill>
                  <a:prstClr val="black"/>
                </a:solidFill>
                <a:latin typeface="Arial" pitchFamily="34" charset="0"/>
                <a:cs typeface="Arial" pitchFamily="34" charset="0"/>
              </a:rPr>
              <a:t>Seawall</a:t>
            </a:r>
          </a:p>
        </p:txBody>
      </p:sp>
      <p:cxnSp>
        <p:nvCxnSpPr>
          <p:cNvPr id="7" name="Straight Arrow Connector 6"/>
          <p:cNvCxnSpPr/>
          <p:nvPr/>
        </p:nvCxnSpPr>
        <p:spPr>
          <a:xfrm>
            <a:off x="2895600" y="2438400"/>
            <a:ext cx="0" cy="228600"/>
          </a:xfrm>
          <a:prstGeom prst="straightConnector1">
            <a:avLst/>
          </a:prstGeom>
          <a:ln w="158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67200" y="2057400"/>
            <a:ext cx="762000" cy="276999"/>
          </a:xfrm>
          <a:prstGeom prst="rect">
            <a:avLst/>
          </a:prstGeom>
          <a:noFill/>
        </p:spPr>
        <p:txBody>
          <a:bodyPr wrap="square" rtlCol="0">
            <a:spAutoFit/>
          </a:bodyPr>
          <a:lstStyle/>
          <a:p>
            <a:r>
              <a:rPr lang="en-US" sz="1200" b="1" dirty="0">
                <a:solidFill>
                  <a:prstClr val="black"/>
                </a:solidFill>
                <a:latin typeface="Arial" pitchFamily="34" charset="0"/>
                <a:cs typeface="Arial" pitchFamily="34" charset="0"/>
              </a:rPr>
              <a:t>Seawall</a:t>
            </a:r>
          </a:p>
        </p:txBody>
      </p:sp>
      <p:cxnSp>
        <p:nvCxnSpPr>
          <p:cNvPr id="9" name="Straight Arrow Connector 8"/>
          <p:cNvCxnSpPr/>
          <p:nvPr/>
        </p:nvCxnSpPr>
        <p:spPr>
          <a:xfrm>
            <a:off x="4648200" y="2286000"/>
            <a:ext cx="0" cy="228600"/>
          </a:xfrm>
          <a:prstGeom prst="straightConnector1">
            <a:avLst/>
          </a:prstGeom>
          <a:ln w="158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52800" y="2895600"/>
            <a:ext cx="1371600" cy="461665"/>
          </a:xfrm>
          <a:prstGeom prst="rect">
            <a:avLst/>
          </a:prstGeom>
          <a:noFill/>
        </p:spPr>
        <p:txBody>
          <a:bodyPr wrap="square" rtlCol="0">
            <a:spAutoFit/>
          </a:bodyPr>
          <a:lstStyle/>
          <a:p>
            <a:r>
              <a:rPr lang="en-US" sz="1200" b="1" dirty="0">
                <a:solidFill>
                  <a:prstClr val="black"/>
                </a:solidFill>
                <a:latin typeface="Arial" pitchFamily="34" charset="0"/>
                <a:cs typeface="Arial" pitchFamily="34" charset="0"/>
              </a:rPr>
              <a:t>Stop Sign 7</a:t>
            </a:r>
            <a:r>
              <a:rPr lang="en-US" sz="1200" b="1" baseline="30000" dirty="0">
                <a:solidFill>
                  <a:prstClr val="black"/>
                </a:solidFill>
                <a:latin typeface="Arial" pitchFamily="34" charset="0"/>
                <a:cs typeface="Arial" pitchFamily="34" charset="0"/>
              </a:rPr>
              <a:t>th</a:t>
            </a:r>
            <a:r>
              <a:rPr lang="en-US" sz="1200" b="1" dirty="0">
                <a:solidFill>
                  <a:prstClr val="black"/>
                </a:solidFill>
                <a:latin typeface="Arial" pitchFamily="34" charset="0"/>
                <a:cs typeface="Arial" pitchFamily="34" charset="0"/>
              </a:rPr>
              <a:t> &amp; </a:t>
            </a:r>
          </a:p>
          <a:p>
            <a:r>
              <a:rPr lang="en-US" sz="1200" b="1" dirty="0">
                <a:solidFill>
                  <a:prstClr val="black"/>
                </a:solidFill>
                <a:latin typeface="Arial" pitchFamily="34" charset="0"/>
                <a:cs typeface="Arial" pitchFamily="34" charset="0"/>
              </a:rPr>
              <a:t>Ocean Side Dr.</a:t>
            </a:r>
          </a:p>
        </p:txBody>
      </p:sp>
      <p:cxnSp>
        <p:nvCxnSpPr>
          <p:cNvPr id="11" name="Straight Arrow Connector 10"/>
          <p:cNvCxnSpPr/>
          <p:nvPr/>
        </p:nvCxnSpPr>
        <p:spPr>
          <a:xfrm flipH="1" flipV="1">
            <a:off x="2743200" y="2895600"/>
            <a:ext cx="762000" cy="228600"/>
          </a:xfrm>
          <a:prstGeom prst="straightConnector1">
            <a:avLst/>
          </a:prstGeom>
          <a:ln w="158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76200"/>
            <a:ext cx="9144000" cy="584775"/>
          </a:xfrm>
          <a:prstGeom prst="rect">
            <a:avLst/>
          </a:prstGeom>
        </p:spPr>
        <p:txBody>
          <a:bodyPr wrap="square">
            <a:spAutoFit/>
          </a:bodyPr>
          <a:lstStyle/>
          <a:p>
            <a:pPr algn="ctr"/>
            <a:r>
              <a:rPr lang="en-US" sz="3200" b="1" dirty="0">
                <a:solidFill>
                  <a:prstClr val="black"/>
                </a:solidFill>
                <a:effectLst>
                  <a:outerShdw blurRad="38100" dist="38100" dir="2700000" algn="tl">
                    <a:srgbClr val="000000">
                      <a:alpha val="43137"/>
                    </a:srgbClr>
                  </a:outerShdw>
                </a:effectLst>
                <a:latin typeface="Arial" pitchFamily="34" charset="0"/>
                <a:cs typeface="Arial" pitchFamily="34" charset="0"/>
              </a:rPr>
              <a:t>Avenues Basin Flooded from Overtopping</a:t>
            </a:r>
          </a:p>
        </p:txBody>
      </p:sp>
      <p:sp>
        <p:nvSpPr>
          <p:cNvPr id="13" name="Rectangle 12"/>
          <p:cNvSpPr/>
          <p:nvPr/>
        </p:nvSpPr>
        <p:spPr>
          <a:xfrm>
            <a:off x="0" y="6096000"/>
            <a:ext cx="9144000" cy="584775"/>
          </a:xfrm>
          <a:prstGeom prst="rect">
            <a:avLst/>
          </a:prstGeom>
        </p:spPr>
        <p:txBody>
          <a:bodyPr wrap="square">
            <a:spAutoFit/>
          </a:bodyPr>
          <a:lstStyle/>
          <a:p>
            <a:pPr algn="ctr"/>
            <a:r>
              <a:rPr lang="en-US" sz="3200" b="1" dirty="0">
                <a:solidFill>
                  <a:prstClr val="black"/>
                </a:solidFill>
                <a:effectLst>
                  <a:outerShdw blurRad="38100" dist="38100" dir="2700000" algn="tl">
                    <a:srgbClr val="000000">
                      <a:alpha val="43137"/>
                    </a:srgbClr>
                  </a:outerShdw>
                </a:effectLst>
                <a:latin typeface="Arial" pitchFamily="34" charset="0"/>
                <a:cs typeface="Arial" pitchFamily="34" charset="0"/>
              </a:rPr>
              <a:t>January 27, 2015</a:t>
            </a:r>
          </a:p>
        </p:txBody>
      </p:sp>
    </p:spTree>
    <p:extLst>
      <p:ext uri="{BB962C8B-B14F-4D97-AF65-F5344CB8AC3E}">
        <p14:creationId xmlns:p14="http://schemas.microsoft.com/office/powerpoint/2010/main" val="549908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7856" y="304800"/>
            <a:ext cx="9144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971800" algn="ctr"/>
                <a:tab pos="5943600" algn="r"/>
              </a:tabLst>
            </a:pPr>
            <a:r>
              <a:rPr lang="en-US" sz="2800" b="1" dirty="0" smtClean="0">
                <a:solidFill>
                  <a:prstClr val="black"/>
                </a:solidFill>
                <a:effectLst>
                  <a:outerShdw blurRad="38100" dist="38100" dir="2700000" algn="tl">
                    <a:srgbClr val="000000">
                      <a:alpha val="43137"/>
                    </a:srgbClr>
                  </a:outerShdw>
                </a:effectLst>
                <a:latin typeface="Arial" pitchFamily="34" charset="0"/>
                <a:ea typeface="Calibri" pitchFamily="34" charset="0"/>
                <a:cs typeface="Arial" pitchFamily="34" charset="0"/>
              </a:rPr>
              <a:t>Common Runup &amp; Overtopping Parameterization </a:t>
            </a:r>
          </a:p>
          <a:p>
            <a:pPr algn="ctr" fontAlgn="base">
              <a:spcBef>
                <a:spcPct val="0"/>
              </a:spcBef>
              <a:spcAft>
                <a:spcPct val="0"/>
              </a:spcAft>
              <a:tabLst>
                <a:tab pos="2971800" algn="ctr"/>
                <a:tab pos="5943600" algn="r"/>
              </a:tabLst>
            </a:pPr>
            <a:r>
              <a:rPr lang="en-US" sz="2800" b="1" dirty="0" smtClean="0">
                <a:solidFill>
                  <a:prstClr val="black"/>
                </a:solidFill>
                <a:effectLst>
                  <a:outerShdw blurRad="38100" dist="38100" dir="2700000" algn="tl">
                    <a:srgbClr val="000000">
                      <a:alpha val="43137"/>
                    </a:srgbClr>
                  </a:outerShdw>
                </a:effectLst>
                <a:latin typeface="Arial" pitchFamily="34" charset="0"/>
                <a:ea typeface="Calibri" pitchFamily="34" charset="0"/>
                <a:cs typeface="Arial" pitchFamily="34" charset="0"/>
              </a:rPr>
              <a:t>Data Points</a:t>
            </a:r>
            <a:endPar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1447800" y="2209800"/>
            <a:ext cx="6553200" cy="3539430"/>
          </a:xfrm>
          <a:prstGeom prst="rect">
            <a:avLst/>
          </a:prstGeom>
          <a:noFill/>
        </p:spPr>
        <p:txBody>
          <a:bodyPr wrap="square" rtlCol="0">
            <a:spAutoFit/>
          </a:bodyPr>
          <a:lstStyle/>
          <a:p>
            <a:pPr marL="342900" indent="-342900">
              <a:buFont typeface="Wingdings" panose="05000000000000000000" pitchFamily="2" charset="2"/>
              <a:buChar char="Ø"/>
            </a:pPr>
            <a:endParaRPr lang="en-US" sz="2800" b="1" dirty="0" smtClean="0">
              <a:solidFill>
                <a:prstClr val="black"/>
              </a:solidFill>
              <a:effectLst>
                <a:outerShdw blurRad="38100" dist="38100" dir="2700000" algn="tl">
                  <a:srgbClr val="000000">
                    <a:alpha val="43137"/>
                  </a:srgbClr>
                </a:outerShdw>
              </a:effectLst>
              <a:latin typeface="Arial" pitchFamily="34" charset="0"/>
              <a:cs typeface="Arial" pitchFamily="34" charset="0"/>
            </a:endParaRPr>
          </a:p>
          <a:p>
            <a:pPr marL="457200" indent="-457200">
              <a:buFont typeface="Wingdings" panose="05000000000000000000" pitchFamily="2" charset="2"/>
              <a:buChar char="Ø"/>
            </a:pPr>
            <a:r>
              <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rPr>
              <a:t>Deep water outside Surface Zone</a:t>
            </a:r>
          </a:p>
          <a:p>
            <a:endParaRPr lang="en-US" sz="2800" b="1" dirty="0" smtClean="0">
              <a:solidFill>
                <a:prstClr val="black"/>
              </a:solidFill>
              <a:effectLst>
                <a:outerShdw blurRad="38100" dist="38100" dir="2700000" algn="tl">
                  <a:srgbClr val="000000">
                    <a:alpha val="43137"/>
                  </a:srgbClr>
                </a:outerShdw>
              </a:effectLst>
              <a:latin typeface="Arial" pitchFamily="34" charset="0"/>
              <a:cs typeface="Arial" pitchFamily="34" charset="0"/>
            </a:endParaRPr>
          </a:p>
          <a:p>
            <a:pPr marL="457200" indent="-457200">
              <a:buFont typeface="Wingdings" panose="05000000000000000000" pitchFamily="2" charset="2"/>
              <a:buChar char="Ø"/>
            </a:pPr>
            <a:r>
              <a:rPr lang="en-US" sz="28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At the toe of the foreshore</a:t>
            </a:r>
          </a:p>
          <a:p>
            <a:endPar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marL="457200" indent="-457200">
              <a:buFont typeface="Wingdings" panose="05000000000000000000" pitchFamily="2" charset="2"/>
              <a:buChar char="Ø"/>
            </a:pPr>
            <a:r>
              <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rPr>
              <a:t>At the toe of the Structure</a:t>
            </a:r>
          </a:p>
          <a:p>
            <a:pPr marL="342900" indent="-342900">
              <a:buFont typeface="Wingdings" panose="05000000000000000000" pitchFamily="2" charset="2"/>
              <a:buChar char="Ø"/>
            </a:pPr>
            <a:endParaRPr lang="en-US" sz="2800" b="1" dirty="0" smtClean="0">
              <a:solidFill>
                <a:prstClr val="black"/>
              </a:solidFill>
              <a:effectLst>
                <a:outerShdw blurRad="38100" dist="38100" dir="2700000" algn="tl">
                  <a:srgbClr val="000000">
                    <a:alpha val="43137"/>
                  </a:srgbClr>
                </a:outerShdw>
              </a:effectLst>
              <a:latin typeface="Arial" pitchFamily="34" charset="0"/>
              <a:cs typeface="Arial" pitchFamily="34" charset="0"/>
            </a:endParaRPr>
          </a:p>
          <a:p>
            <a:pPr marL="342900" indent="-342900">
              <a:buFont typeface="Wingdings" panose="05000000000000000000" pitchFamily="2" charset="2"/>
              <a:buChar char="Ø"/>
            </a:pPr>
            <a:endParaRPr lang="en-US" sz="2800" b="1" dirty="0">
              <a:solidFill>
                <a:prstClr val="black"/>
              </a:solidFill>
              <a:latin typeface="Arial" pitchFamily="34" charset="0"/>
              <a:cs typeface="Arial" pitchFamily="34" charset="0"/>
            </a:endParaRPr>
          </a:p>
        </p:txBody>
      </p:sp>
      <p:sp>
        <p:nvSpPr>
          <p:cNvPr id="4" name="5-Point Star 3"/>
          <p:cNvSpPr/>
          <p:nvPr/>
        </p:nvSpPr>
        <p:spPr>
          <a:xfrm>
            <a:off x="6545118" y="4419600"/>
            <a:ext cx="381000" cy="3810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137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0" y="228600"/>
            <a:ext cx="9144000" cy="707886"/>
          </a:xfrm>
          <a:prstGeom prst="rect">
            <a:avLst/>
          </a:prstGeom>
        </p:spPr>
        <p:txBody>
          <a:bodyPr wrap="square">
            <a:spAutoFit/>
          </a:bodyPr>
          <a:lstStyle/>
          <a:p>
            <a:pPr algn="ctr"/>
            <a:r>
              <a:rPr lang="en-US" sz="40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Goda Equations</a:t>
            </a:r>
            <a:endParaRPr lang="en-US" sz="40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18836" y="1219200"/>
                <a:ext cx="7924800" cy="4305281"/>
              </a:xfrm>
              <a:prstGeom prst="rect">
                <a:avLst/>
              </a:prstGeom>
            </p:spPr>
            <p:txBody>
              <a:bodyPr wrap="square">
                <a:spAutoFit/>
              </a:bodyPr>
              <a:lstStyle/>
              <a:p>
                <a14:m>
                  <m:oMath xmlns:m="http://schemas.openxmlformats.org/officeDocument/2006/math">
                    <m:sSub>
                      <m:sSubPr>
                        <m:ctrlPr>
                          <a:rPr lang="en-US" b="1" i="1">
                            <a:latin typeface="Cambria Math"/>
                          </a:rPr>
                        </m:ctrlPr>
                      </m:sSubPr>
                      <m:e>
                        <m:r>
                          <a:rPr lang="en-US" b="1" i="1">
                            <a:latin typeface="Cambria Math"/>
                          </a:rPr>
                          <m:t>𝑯</m:t>
                        </m:r>
                      </m:e>
                      <m:sub>
                        <m:f>
                          <m:fPr>
                            <m:ctrlPr>
                              <a:rPr lang="en-US" b="1" i="1">
                                <a:latin typeface="Cambria Math"/>
                              </a:rPr>
                            </m:ctrlPr>
                          </m:fPr>
                          <m:num>
                            <m:r>
                              <a:rPr lang="en-US" b="1" i="1">
                                <a:latin typeface="Cambria Math"/>
                              </a:rPr>
                              <m:t>𝟏</m:t>
                            </m:r>
                          </m:num>
                          <m:den>
                            <m:r>
                              <a:rPr lang="en-US" b="1" i="1">
                                <a:latin typeface="Cambria Math"/>
                              </a:rPr>
                              <m:t>𝟑</m:t>
                            </m:r>
                          </m:den>
                        </m:f>
                      </m:sub>
                    </m:sSub>
                    <m:r>
                      <a:rPr lang="en-US" b="1" i="1">
                        <a:latin typeface="Cambria Math"/>
                      </a:rPr>
                      <m:t>= </m:t>
                    </m:r>
                    <m:d>
                      <m:dPr>
                        <m:begChr m:val="{"/>
                        <m:endChr m:val=""/>
                        <m:ctrlPr>
                          <a:rPr lang="en-US" b="1" i="1">
                            <a:latin typeface="Cambria Math"/>
                          </a:rPr>
                        </m:ctrlPr>
                      </m:dPr>
                      <m:e>
                        <m:eqArr>
                          <m:eqArrPr>
                            <m:ctrlPr>
                              <a:rPr lang="en-US" b="1" i="1">
                                <a:latin typeface="Cambria Math"/>
                              </a:rPr>
                            </m:ctrlPr>
                          </m:eqArrPr>
                          <m:e>
                            <m:sSub>
                              <m:sSubPr>
                                <m:ctrlPr>
                                  <a:rPr lang="en-US" b="1" i="1">
                                    <a:latin typeface="Cambria Math"/>
                                  </a:rPr>
                                </m:ctrlPr>
                              </m:sSubPr>
                              <m:e>
                                <m:r>
                                  <a:rPr lang="en-US" b="1" i="1">
                                    <a:latin typeface="Cambria Math"/>
                                  </a:rPr>
                                  <m:t>𝑲</m:t>
                                </m:r>
                              </m:e>
                              <m:sub>
                                <m:r>
                                  <a:rPr lang="en-US" b="1" i="1">
                                    <a:latin typeface="Cambria Math"/>
                                  </a:rPr>
                                  <m:t>𝒔</m:t>
                                </m:r>
                              </m:sub>
                            </m:sSub>
                            <m:sSub>
                              <m:sSubPr>
                                <m:ctrlPr>
                                  <a:rPr lang="en-US" b="1" i="1">
                                    <a:latin typeface="Cambria Math"/>
                                  </a:rPr>
                                </m:ctrlPr>
                              </m:sSubPr>
                              <m:e>
                                <m:r>
                                  <a:rPr lang="en-US" b="1" i="1">
                                    <a:latin typeface="Cambria Math"/>
                                  </a:rPr>
                                  <m:t>𝑯</m:t>
                                </m:r>
                              </m:e>
                              <m:sub>
                                <m:r>
                                  <a:rPr lang="en-US" b="1" i="1">
                                    <a:latin typeface="Cambria Math"/>
                                  </a:rPr>
                                  <m:t>𝒐</m:t>
                                </m:r>
                              </m:sub>
                            </m:sSub>
                            <m:r>
                              <a:rPr lang="en-US" b="1" i="1">
                                <a:latin typeface="Cambria Math"/>
                              </a:rPr>
                              <m:t>                                                                           : </m:t>
                            </m:r>
                            <m:f>
                              <m:fPr>
                                <m:type m:val="skw"/>
                                <m:ctrlPr>
                                  <a:rPr lang="en-US" b="1" i="1">
                                    <a:latin typeface="Cambria Math"/>
                                  </a:rPr>
                                </m:ctrlPr>
                              </m:fPr>
                              <m:num>
                                <m:r>
                                  <a:rPr lang="en-US" b="1" i="1">
                                    <a:latin typeface="Cambria Math"/>
                                  </a:rPr>
                                  <m:t>𝒉</m:t>
                                </m:r>
                              </m:num>
                              <m:den>
                                <m:sSub>
                                  <m:sSubPr>
                                    <m:ctrlPr>
                                      <a:rPr lang="en-US" b="1" i="1">
                                        <a:latin typeface="Cambria Math"/>
                                      </a:rPr>
                                    </m:ctrlPr>
                                  </m:sSubPr>
                                  <m:e>
                                    <m:r>
                                      <a:rPr lang="en-US" b="1" i="1">
                                        <a:latin typeface="Cambria Math"/>
                                      </a:rPr>
                                      <m:t>𝑳</m:t>
                                    </m:r>
                                  </m:e>
                                  <m:sub>
                                    <m:r>
                                      <a:rPr lang="en-US" b="1" i="1">
                                        <a:latin typeface="Cambria Math"/>
                                      </a:rPr>
                                      <m:t>𝒐</m:t>
                                    </m:r>
                                  </m:sub>
                                </m:sSub>
                              </m:den>
                            </m:f>
                            <m:r>
                              <a:rPr lang="en-US" b="1" i="1">
                                <a:latin typeface="Cambria Math"/>
                              </a:rPr>
                              <m:t>≥</m:t>
                            </m:r>
                            <m:r>
                              <a:rPr lang="en-US" b="1" i="1">
                                <a:latin typeface="Cambria Math"/>
                              </a:rPr>
                              <m:t>𝟎</m:t>
                            </m:r>
                            <m:r>
                              <a:rPr lang="en-US" b="1" i="1">
                                <a:latin typeface="Cambria Math"/>
                              </a:rPr>
                              <m:t>.</m:t>
                            </m:r>
                            <m:r>
                              <a:rPr lang="en-US" b="1" i="1">
                                <a:latin typeface="Cambria Math"/>
                              </a:rPr>
                              <m:t>𝟐𝟎</m:t>
                            </m:r>
                          </m:e>
                          <m:e>
                            <m:r>
                              <a:rPr lang="en-US" b="1" i="1">
                                <a:latin typeface="Cambria Math"/>
                              </a:rPr>
                              <m:t>𝒎𝒊𝒏</m:t>
                            </m:r>
                            <m:d>
                              <m:dPr>
                                <m:begChr m:val="{"/>
                                <m:endChr m:val=""/>
                                <m:ctrlPr>
                                  <a:rPr lang="en-US" b="1" i="1">
                                    <a:latin typeface="Cambria Math"/>
                                  </a:rPr>
                                </m:ctrlPr>
                              </m:dPr>
                              <m:e>
                                <m:d>
                                  <m:dPr>
                                    <m:ctrlPr>
                                      <a:rPr lang="en-US" b="1" i="1">
                                        <a:latin typeface="Cambria Math"/>
                                      </a:rPr>
                                    </m:ctrlPr>
                                  </m:dPr>
                                  <m:e>
                                    <m:sSub>
                                      <m:sSubPr>
                                        <m:ctrlPr>
                                          <a:rPr lang="en-US" b="1" i="1">
                                            <a:latin typeface="Cambria Math"/>
                                          </a:rPr>
                                        </m:ctrlPr>
                                      </m:sSubPr>
                                      <m:e>
                                        <m:r>
                                          <a:rPr lang="en-US" b="1" i="1">
                                            <a:latin typeface="Cambria Math"/>
                                          </a:rPr>
                                          <m:t>𝜷</m:t>
                                        </m:r>
                                      </m:e>
                                      <m:sub>
                                        <m:r>
                                          <a:rPr lang="en-US" b="1" i="1">
                                            <a:latin typeface="Cambria Math"/>
                                          </a:rPr>
                                          <m:t>𝒐</m:t>
                                        </m:r>
                                      </m:sub>
                                    </m:sSub>
                                    <m:sSub>
                                      <m:sSubPr>
                                        <m:ctrlPr>
                                          <a:rPr lang="en-US" b="1" i="1">
                                            <a:latin typeface="Cambria Math"/>
                                          </a:rPr>
                                        </m:ctrlPr>
                                      </m:sSubPr>
                                      <m:e>
                                        <m:r>
                                          <a:rPr lang="en-US" b="1" i="1">
                                            <a:latin typeface="Cambria Math"/>
                                          </a:rPr>
                                          <m:t>𝑯</m:t>
                                        </m:r>
                                      </m:e>
                                      <m:sub>
                                        <m:r>
                                          <a:rPr lang="en-US" b="1" i="1">
                                            <a:latin typeface="Cambria Math"/>
                                          </a:rPr>
                                          <m:t>𝑶</m:t>
                                        </m:r>
                                      </m:sub>
                                    </m:sSub>
                                    <m:r>
                                      <a:rPr lang="en-US" b="1" i="1">
                                        <a:latin typeface="Cambria Math"/>
                                      </a:rPr>
                                      <m:t>+</m:t>
                                    </m:r>
                                    <m:sSub>
                                      <m:sSubPr>
                                        <m:ctrlPr>
                                          <a:rPr lang="en-US" b="1" i="1">
                                            <a:latin typeface="Cambria Math"/>
                                          </a:rPr>
                                        </m:ctrlPr>
                                      </m:sSubPr>
                                      <m:e>
                                        <m:r>
                                          <a:rPr lang="en-US" b="1" i="1">
                                            <a:latin typeface="Cambria Math"/>
                                          </a:rPr>
                                          <m:t>𝜷</m:t>
                                        </m:r>
                                      </m:e>
                                      <m:sub>
                                        <m:r>
                                          <a:rPr lang="en-US" b="1" i="1">
                                            <a:latin typeface="Cambria Math"/>
                                          </a:rPr>
                                          <m:t>𝟏</m:t>
                                        </m:r>
                                      </m:sub>
                                    </m:sSub>
                                    <m:sSub>
                                      <m:sSubPr>
                                        <m:ctrlPr>
                                          <a:rPr lang="en-US" b="1" i="1">
                                            <a:latin typeface="Cambria Math"/>
                                          </a:rPr>
                                        </m:ctrlPr>
                                      </m:sSubPr>
                                      <m:e>
                                        <m:r>
                                          <a:rPr lang="en-US" b="1" i="1">
                                            <a:latin typeface="Cambria Math"/>
                                          </a:rPr>
                                          <m:t>𝑯</m:t>
                                        </m:r>
                                      </m:e>
                                      <m:sub>
                                        <m:r>
                                          <a:rPr lang="en-US" b="1" i="1">
                                            <a:latin typeface="Cambria Math"/>
                                          </a:rPr>
                                          <m:t>𝟏</m:t>
                                        </m:r>
                                      </m:sub>
                                    </m:sSub>
                                  </m:e>
                                </m:d>
                                <m:r>
                                  <a:rPr lang="en-US" b="1" i="1">
                                    <a:latin typeface="Cambria Math"/>
                                  </a:rPr>
                                  <m:t>,   </m:t>
                                </m:r>
                                <m:sSub>
                                  <m:sSubPr>
                                    <m:ctrlPr>
                                      <a:rPr lang="en-US" b="1" i="1">
                                        <a:latin typeface="Cambria Math"/>
                                      </a:rPr>
                                    </m:ctrlPr>
                                  </m:sSubPr>
                                  <m:e>
                                    <m:r>
                                      <a:rPr lang="en-US" b="1" i="1">
                                        <a:latin typeface="Cambria Math"/>
                                      </a:rPr>
                                      <m:t>𝜷</m:t>
                                    </m:r>
                                  </m:e>
                                  <m:sub>
                                    <m:r>
                                      <a:rPr lang="en-US" b="1" i="1">
                                        <a:latin typeface="Cambria Math"/>
                                      </a:rPr>
                                      <m:t>𝒎𝒂𝒙</m:t>
                                    </m:r>
                                    <m:r>
                                      <a:rPr lang="en-US" b="1" i="1">
                                        <a:latin typeface="Cambria Math"/>
                                      </a:rPr>
                                      <m:t> </m:t>
                                    </m:r>
                                  </m:sub>
                                </m:sSub>
                                <m:sSub>
                                  <m:sSubPr>
                                    <m:ctrlPr>
                                      <a:rPr lang="en-US" b="1" i="1">
                                        <a:latin typeface="Cambria Math"/>
                                      </a:rPr>
                                    </m:ctrlPr>
                                  </m:sSubPr>
                                  <m:e>
                                    <m:r>
                                      <a:rPr lang="en-US" b="1" i="1">
                                        <a:latin typeface="Cambria Math"/>
                                      </a:rPr>
                                      <m:t>𝑯</m:t>
                                    </m:r>
                                  </m:e>
                                  <m:sub>
                                    <m:r>
                                      <a:rPr lang="en-US" b="1" i="1">
                                        <a:latin typeface="Cambria Math"/>
                                      </a:rPr>
                                      <m:t>𝒐</m:t>
                                    </m:r>
                                  </m:sub>
                                </m:sSub>
                                <m:r>
                                  <a:rPr lang="en-US" b="1" i="1">
                                    <a:latin typeface="Cambria Math"/>
                                  </a:rPr>
                                  <m:t>, </m:t>
                                </m:r>
                                <m:sSub>
                                  <m:sSubPr>
                                    <m:ctrlPr>
                                      <a:rPr lang="en-US" b="1" i="1">
                                        <a:latin typeface="Cambria Math"/>
                                      </a:rPr>
                                    </m:ctrlPr>
                                  </m:sSubPr>
                                  <m:e>
                                    <m:r>
                                      <a:rPr lang="en-US" b="1" i="1">
                                        <a:latin typeface="Cambria Math"/>
                                      </a:rPr>
                                      <m:t>𝑲</m:t>
                                    </m:r>
                                  </m:e>
                                  <m:sub>
                                    <m:r>
                                      <a:rPr lang="en-US" b="1" i="1">
                                        <a:latin typeface="Cambria Math"/>
                                      </a:rPr>
                                      <m:t>𝒔</m:t>
                                    </m:r>
                                  </m:sub>
                                </m:sSub>
                                <m:sSub>
                                  <m:sSubPr>
                                    <m:ctrlPr>
                                      <a:rPr lang="en-US" b="1" i="1">
                                        <a:latin typeface="Cambria Math"/>
                                      </a:rPr>
                                    </m:ctrlPr>
                                  </m:sSubPr>
                                  <m:e>
                                    <m:r>
                                      <a:rPr lang="en-US" b="1" i="1">
                                        <a:latin typeface="Cambria Math"/>
                                      </a:rPr>
                                      <m:t>𝑲</m:t>
                                    </m:r>
                                  </m:e>
                                  <m:sub>
                                    <m:r>
                                      <a:rPr lang="en-US" b="1" i="1">
                                        <a:latin typeface="Cambria Math"/>
                                      </a:rPr>
                                      <m:t>𝒐</m:t>
                                    </m:r>
                                  </m:sub>
                                </m:sSub>
                                <m:r>
                                  <a:rPr lang="en-US" b="1" i="1">
                                    <a:latin typeface="Cambria Math"/>
                                  </a:rPr>
                                  <m:t>            :</m:t>
                                </m:r>
                                <m:f>
                                  <m:fPr>
                                    <m:type m:val="skw"/>
                                    <m:ctrlPr>
                                      <a:rPr lang="en-US" b="1" i="1">
                                        <a:latin typeface="Cambria Math"/>
                                      </a:rPr>
                                    </m:ctrlPr>
                                  </m:fPr>
                                  <m:num>
                                    <m:r>
                                      <a:rPr lang="en-US" b="1" i="1">
                                        <a:latin typeface="Cambria Math"/>
                                      </a:rPr>
                                      <m:t>𝒉</m:t>
                                    </m:r>
                                  </m:num>
                                  <m:den>
                                    <m:sSub>
                                      <m:sSubPr>
                                        <m:ctrlPr>
                                          <a:rPr lang="en-US" b="1" i="1">
                                            <a:latin typeface="Cambria Math"/>
                                          </a:rPr>
                                        </m:ctrlPr>
                                      </m:sSubPr>
                                      <m:e>
                                        <m:r>
                                          <a:rPr lang="en-US" b="1" i="1">
                                            <a:latin typeface="Cambria Math"/>
                                          </a:rPr>
                                          <m:t>𝑳</m:t>
                                        </m:r>
                                      </m:e>
                                      <m:sub>
                                        <m:r>
                                          <a:rPr lang="en-US" b="1" i="1">
                                            <a:latin typeface="Cambria Math"/>
                                          </a:rPr>
                                          <m:t>𝒐</m:t>
                                        </m:r>
                                      </m:sub>
                                    </m:sSub>
                                  </m:den>
                                </m:f>
                                <m:r>
                                  <a:rPr lang="en-US" b="1" i="1">
                                    <a:latin typeface="Cambria Math"/>
                                  </a:rPr>
                                  <m:t>&lt;.</m:t>
                                </m:r>
                                <m:r>
                                  <a:rPr lang="en-US" b="1" i="1">
                                    <a:latin typeface="Cambria Math"/>
                                  </a:rPr>
                                  <m:t>𝟎</m:t>
                                </m:r>
                                <m:r>
                                  <a:rPr lang="en-US" b="1" i="1">
                                    <a:latin typeface="Cambria Math"/>
                                  </a:rPr>
                                  <m:t>.</m:t>
                                </m:r>
                                <m:r>
                                  <a:rPr lang="en-US" b="1" i="1">
                                    <a:latin typeface="Cambria Math"/>
                                  </a:rPr>
                                  <m:t>𝟐𝟎</m:t>
                                </m:r>
                                <m:r>
                                  <a:rPr lang="en-US" b="1" i="1">
                                    <a:latin typeface="Cambria Math"/>
                                  </a:rPr>
                                  <m:t> </m:t>
                                </m:r>
                              </m:e>
                            </m:d>
                          </m:e>
                        </m:eqArr>
                      </m:e>
                    </m:d>
                  </m:oMath>
                </a14:m>
                <a:r>
                  <a:rPr lang="en-US" b="1" dirty="0"/>
                  <a:t> </a:t>
                </a:r>
                <a:endParaRPr lang="en-US" dirty="0"/>
              </a:p>
              <a:p>
                <a:r>
                  <a:rPr lang="en-US" b="1" dirty="0"/>
                  <a:t> </a:t>
                </a:r>
                <a:endParaRPr lang="en-US" dirty="0"/>
              </a:p>
              <a:p>
                <a14:m>
                  <m:oMath xmlns:m="http://schemas.openxmlformats.org/officeDocument/2006/math">
                    <m:sSub>
                      <m:sSubPr>
                        <m:ctrlPr>
                          <a:rPr lang="en-US" b="1" i="1">
                            <a:latin typeface="Cambria Math"/>
                          </a:rPr>
                        </m:ctrlPr>
                      </m:sSubPr>
                      <m:e>
                        <m:r>
                          <a:rPr lang="en-US" b="1" i="1">
                            <a:latin typeface="Cambria Math"/>
                          </a:rPr>
                          <m:t>𝜷</m:t>
                        </m:r>
                      </m:e>
                      <m:sub>
                        <m:r>
                          <a:rPr lang="en-US" b="1" i="1">
                            <a:latin typeface="Cambria Math"/>
                          </a:rPr>
                          <m:t>𝒐</m:t>
                        </m:r>
                      </m:sub>
                    </m:sSub>
                    <m:r>
                      <a:rPr lang="en-US" b="1" i="1">
                        <a:latin typeface="Cambria Math"/>
                      </a:rPr>
                      <m:t>=</m:t>
                    </m:r>
                    <m:r>
                      <a:rPr lang="en-US" b="1" i="1">
                        <a:latin typeface="Cambria Math"/>
                      </a:rPr>
                      <m:t>𝟎</m:t>
                    </m:r>
                    <m:r>
                      <a:rPr lang="en-US" b="1" i="1">
                        <a:latin typeface="Cambria Math"/>
                      </a:rPr>
                      <m:t>.</m:t>
                    </m:r>
                    <m:r>
                      <a:rPr lang="en-US" b="1" i="1">
                        <a:latin typeface="Cambria Math"/>
                      </a:rPr>
                      <m:t>𝟎𝟐𝟖</m:t>
                    </m:r>
                    <m:sSup>
                      <m:sSupPr>
                        <m:ctrlPr>
                          <a:rPr lang="en-US" b="1" i="1">
                            <a:latin typeface="Cambria Math"/>
                          </a:rPr>
                        </m:ctrlPr>
                      </m:sSupPr>
                      <m:e>
                        <m:f>
                          <m:fPr>
                            <m:ctrlPr>
                              <a:rPr lang="en-US" b="1" i="1">
                                <a:latin typeface="Cambria Math"/>
                              </a:rPr>
                            </m:ctrlPr>
                          </m:fPr>
                          <m:num>
                            <m:sSub>
                              <m:sSubPr>
                                <m:ctrlPr>
                                  <a:rPr lang="en-US" b="1" i="1">
                                    <a:latin typeface="Cambria Math"/>
                                  </a:rPr>
                                </m:ctrlPr>
                              </m:sSubPr>
                              <m:e>
                                <m:r>
                                  <a:rPr lang="en-US" b="1" i="1">
                                    <a:latin typeface="Cambria Math"/>
                                  </a:rPr>
                                  <m:t>𝑯</m:t>
                                </m:r>
                              </m:e>
                              <m:sub>
                                <m:r>
                                  <a:rPr lang="en-US" b="1" i="1">
                                    <a:latin typeface="Cambria Math"/>
                                  </a:rPr>
                                  <m:t>𝒐</m:t>
                                </m:r>
                              </m:sub>
                            </m:sSub>
                          </m:num>
                          <m:den>
                            <m:sSub>
                              <m:sSubPr>
                                <m:ctrlPr>
                                  <a:rPr lang="en-US" b="1" i="1">
                                    <a:latin typeface="Cambria Math"/>
                                  </a:rPr>
                                </m:ctrlPr>
                              </m:sSubPr>
                              <m:e>
                                <m:r>
                                  <a:rPr lang="en-US" b="1" i="1">
                                    <a:latin typeface="Cambria Math"/>
                                  </a:rPr>
                                  <m:t>𝑳</m:t>
                                </m:r>
                              </m:e>
                              <m:sub>
                                <m:r>
                                  <a:rPr lang="en-US" b="1" i="1">
                                    <a:latin typeface="Cambria Math"/>
                                  </a:rPr>
                                  <m:t>𝒐</m:t>
                                </m:r>
                              </m:sub>
                            </m:sSub>
                          </m:den>
                        </m:f>
                      </m:e>
                      <m:sup>
                        <m:r>
                          <a:rPr lang="en-US" b="1" i="1">
                            <a:latin typeface="Cambria Math"/>
                          </a:rPr>
                          <m:t>−</m:t>
                        </m:r>
                        <m:r>
                          <a:rPr lang="en-US" b="1" i="1">
                            <a:latin typeface="Cambria Math"/>
                          </a:rPr>
                          <m:t>𝟎</m:t>
                        </m:r>
                        <m:r>
                          <a:rPr lang="en-US" b="1" i="1">
                            <a:latin typeface="Cambria Math"/>
                          </a:rPr>
                          <m:t>.</m:t>
                        </m:r>
                        <m:r>
                          <a:rPr lang="en-US" b="1" i="1">
                            <a:latin typeface="Cambria Math"/>
                          </a:rPr>
                          <m:t>𝟑𝟖</m:t>
                        </m:r>
                      </m:sup>
                    </m:sSup>
                    <m:r>
                      <a:rPr lang="en-US" b="1" i="1">
                        <a:latin typeface="Cambria Math"/>
                      </a:rPr>
                      <m:t> </m:t>
                    </m:r>
                    <m:sSup>
                      <m:sSupPr>
                        <m:ctrlPr>
                          <a:rPr lang="en-US" b="1" i="1">
                            <a:latin typeface="Cambria Math"/>
                          </a:rPr>
                        </m:ctrlPr>
                      </m:sSupPr>
                      <m:e>
                        <m:r>
                          <a:rPr lang="en-US" b="1" i="1">
                            <a:latin typeface="Cambria Math"/>
                          </a:rPr>
                          <m:t>𝒆</m:t>
                        </m:r>
                      </m:e>
                      <m:sup>
                        <m:d>
                          <m:dPr>
                            <m:begChr m:val="["/>
                            <m:endChr m:val="]"/>
                            <m:ctrlPr>
                              <a:rPr lang="en-US" b="1" i="1">
                                <a:latin typeface="Cambria Math"/>
                              </a:rPr>
                            </m:ctrlPr>
                          </m:dPr>
                          <m:e>
                            <m:r>
                              <a:rPr lang="en-US" b="1" i="1">
                                <a:latin typeface="Cambria Math"/>
                              </a:rPr>
                              <m:t>𝟐𝟎</m:t>
                            </m:r>
                            <m:sSup>
                              <m:sSupPr>
                                <m:ctrlPr>
                                  <a:rPr lang="en-US" b="1" i="1">
                                    <a:latin typeface="Cambria Math"/>
                                  </a:rPr>
                                </m:ctrlPr>
                              </m:sSupPr>
                              <m:e>
                                <m:r>
                                  <a:rPr lang="en-US" b="1" i="1">
                                    <a:latin typeface="Cambria Math"/>
                                  </a:rPr>
                                  <m:t>𝒕𝒂𝒏</m:t>
                                </m:r>
                              </m:e>
                              <m:sup>
                                <m:r>
                                  <a:rPr lang="en-US" b="1" i="1">
                                    <a:latin typeface="Cambria Math"/>
                                  </a:rPr>
                                  <m:t>𝟏</m:t>
                                </m:r>
                                <m:r>
                                  <a:rPr lang="en-US" b="1" i="1">
                                    <a:latin typeface="Cambria Math"/>
                                  </a:rPr>
                                  <m:t>.</m:t>
                                </m:r>
                                <m:r>
                                  <a:rPr lang="en-US" b="1" i="1">
                                    <a:latin typeface="Cambria Math"/>
                                  </a:rPr>
                                  <m:t>𝟓</m:t>
                                </m:r>
                              </m:sup>
                            </m:sSup>
                          </m:e>
                        </m:d>
                      </m:sup>
                    </m:sSup>
                  </m:oMath>
                </a14:m>
                <a:r>
                  <a:rPr lang="en-US" b="1" dirty="0"/>
                  <a:t> </a:t>
                </a:r>
                <a:endParaRPr lang="en-US" dirty="0"/>
              </a:p>
              <a:p>
                <a:r>
                  <a:rPr lang="en-US" b="1" dirty="0"/>
                  <a:t> </a:t>
                </a:r>
                <a:endParaRPr lang="en-US" dirty="0"/>
              </a:p>
              <a:p>
                <a14:m>
                  <m:oMath xmlns:m="http://schemas.openxmlformats.org/officeDocument/2006/math">
                    <m:sSub>
                      <m:sSubPr>
                        <m:ctrlPr>
                          <a:rPr lang="en-US" b="1" i="1">
                            <a:latin typeface="Cambria Math"/>
                          </a:rPr>
                        </m:ctrlPr>
                      </m:sSubPr>
                      <m:e>
                        <m:r>
                          <a:rPr lang="en-US" b="1" i="1">
                            <a:latin typeface="Cambria Math"/>
                          </a:rPr>
                          <m:t>𝜷</m:t>
                        </m:r>
                      </m:e>
                      <m:sub>
                        <m:r>
                          <a:rPr lang="en-US" b="1" i="1">
                            <a:latin typeface="Cambria Math"/>
                          </a:rPr>
                          <m:t>𝟏</m:t>
                        </m:r>
                      </m:sub>
                    </m:sSub>
                    <m:r>
                      <a:rPr lang="en-US" b="1" i="1">
                        <a:latin typeface="Cambria Math"/>
                      </a:rPr>
                      <m:t>=</m:t>
                    </m:r>
                    <m:r>
                      <a:rPr lang="en-US" b="1" i="1">
                        <a:latin typeface="Cambria Math"/>
                      </a:rPr>
                      <m:t>𝟎</m:t>
                    </m:r>
                    <m:r>
                      <a:rPr lang="en-US" b="1" i="1">
                        <a:latin typeface="Cambria Math"/>
                      </a:rPr>
                      <m:t>.</m:t>
                    </m:r>
                    <m:r>
                      <a:rPr lang="en-US" b="1" i="1">
                        <a:latin typeface="Cambria Math"/>
                      </a:rPr>
                      <m:t>𝟓𝟐</m:t>
                    </m:r>
                    <m:sSup>
                      <m:sSupPr>
                        <m:ctrlPr>
                          <a:rPr lang="en-US" b="1" i="1">
                            <a:latin typeface="Cambria Math"/>
                          </a:rPr>
                        </m:ctrlPr>
                      </m:sSupPr>
                      <m:e>
                        <m:r>
                          <a:rPr lang="en-US" b="1" i="1">
                            <a:latin typeface="Cambria Math"/>
                          </a:rPr>
                          <m:t>𝒆</m:t>
                        </m:r>
                      </m:e>
                      <m:sup>
                        <m:d>
                          <m:dPr>
                            <m:begChr m:val="["/>
                            <m:endChr m:val="]"/>
                            <m:ctrlPr>
                              <a:rPr lang="en-US" b="1" i="1">
                                <a:latin typeface="Cambria Math"/>
                              </a:rPr>
                            </m:ctrlPr>
                          </m:dPr>
                          <m:e>
                            <m:r>
                              <a:rPr lang="en-US" b="1" i="1">
                                <a:latin typeface="Cambria Math"/>
                              </a:rPr>
                              <m:t>𝟒</m:t>
                            </m:r>
                            <m:r>
                              <a:rPr lang="en-US" b="1" i="1">
                                <a:latin typeface="Cambria Math"/>
                              </a:rPr>
                              <m:t>.</m:t>
                            </m:r>
                            <m:r>
                              <a:rPr lang="en-US" b="1" i="1">
                                <a:latin typeface="Cambria Math"/>
                              </a:rPr>
                              <m:t>𝟐</m:t>
                            </m:r>
                            <m:r>
                              <a:rPr lang="en-US" b="1" i="1">
                                <a:latin typeface="Cambria Math"/>
                              </a:rPr>
                              <m:t>𝒕𝒂𝒏</m:t>
                            </m:r>
                            <m:r>
                              <a:rPr lang="en-US" b="1" i="1">
                                <a:latin typeface="Cambria Math"/>
                              </a:rPr>
                              <m:t>𝜽</m:t>
                            </m:r>
                          </m:e>
                        </m:d>
                      </m:sup>
                    </m:sSup>
                  </m:oMath>
                </a14:m>
                <a:r>
                  <a:rPr lang="en-US" b="1" dirty="0"/>
                  <a:t> </a:t>
                </a:r>
                <a:endParaRPr lang="en-US" dirty="0"/>
              </a:p>
              <a:p>
                <a:r>
                  <a:rPr lang="en-US" b="1" dirty="0"/>
                  <a:t> </a:t>
                </a:r>
                <a:endParaRPr lang="en-US" dirty="0"/>
              </a:p>
              <a:p>
                <a14:m>
                  <m:oMath xmlns:m="http://schemas.openxmlformats.org/officeDocument/2006/math">
                    <m:sSub>
                      <m:sSubPr>
                        <m:ctrlPr>
                          <a:rPr lang="en-US" b="1" i="1">
                            <a:latin typeface="Cambria Math"/>
                          </a:rPr>
                        </m:ctrlPr>
                      </m:sSubPr>
                      <m:e>
                        <m:r>
                          <a:rPr lang="en-US" b="1" i="1">
                            <a:latin typeface="Cambria Math"/>
                          </a:rPr>
                          <m:t>𝜷</m:t>
                        </m:r>
                      </m:e>
                      <m:sub>
                        <m:r>
                          <a:rPr lang="en-US" b="1" i="1">
                            <a:latin typeface="Cambria Math"/>
                          </a:rPr>
                          <m:t>𝒎𝒂𝒙</m:t>
                        </m:r>
                      </m:sub>
                    </m:sSub>
                    <m:r>
                      <a:rPr lang="en-US" b="1" i="1">
                        <a:latin typeface="Cambria Math"/>
                      </a:rPr>
                      <m:t>= </m:t>
                    </m:r>
                    <m:d>
                      <m:dPr>
                        <m:begChr m:val="{"/>
                        <m:endChr m:val=""/>
                        <m:ctrlPr>
                          <a:rPr lang="en-US" b="1" i="1">
                            <a:latin typeface="Cambria Math"/>
                          </a:rPr>
                        </m:ctrlPr>
                      </m:dPr>
                      <m:e>
                        <m:r>
                          <a:rPr lang="en-US" b="1" i="1">
                            <a:latin typeface="Cambria Math"/>
                          </a:rPr>
                          <m:t>𝟎</m:t>
                        </m:r>
                        <m:r>
                          <a:rPr lang="en-US" b="1" i="1">
                            <a:latin typeface="Cambria Math"/>
                          </a:rPr>
                          <m:t>.</m:t>
                        </m:r>
                        <m:r>
                          <a:rPr lang="en-US" b="1" i="1">
                            <a:latin typeface="Cambria Math"/>
                          </a:rPr>
                          <m:t>𝟗𝟐</m:t>
                        </m:r>
                        <m:r>
                          <a:rPr lang="en-US" b="1" i="1">
                            <a:latin typeface="Cambria Math"/>
                          </a:rPr>
                          <m:t>, </m:t>
                        </m:r>
                        <m:r>
                          <a:rPr lang="en-US" b="1" i="1">
                            <a:latin typeface="Cambria Math"/>
                          </a:rPr>
                          <m:t>𝟎</m:t>
                        </m:r>
                        <m:r>
                          <a:rPr lang="en-US" b="1" i="1">
                            <a:latin typeface="Cambria Math"/>
                          </a:rPr>
                          <m:t>.</m:t>
                        </m:r>
                        <m:r>
                          <a:rPr lang="en-US" b="1" i="1">
                            <a:latin typeface="Cambria Math"/>
                          </a:rPr>
                          <m:t>𝟑𝟐</m:t>
                        </m:r>
                        <m:sSup>
                          <m:sSupPr>
                            <m:ctrlPr>
                              <a:rPr lang="en-US" b="1" i="1">
                                <a:latin typeface="Cambria Math"/>
                              </a:rPr>
                            </m:ctrlPr>
                          </m:sSupPr>
                          <m:e>
                            <m:d>
                              <m:dPr>
                                <m:ctrlPr>
                                  <a:rPr lang="en-US" b="1" i="1">
                                    <a:latin typeface="Cambria Math"/>
                                  </a:rPr>
                                </m:ctrlPr>
                              </m:dPr>
                              <m:e>
                                <m:f>
                                  <m:fPr>
                                    <m:ctrlPr>
                                      <a:rPr lang="en-US" b="1" i="1">
                                        <a:latin typeface="Cambria Math"/>
                                      </a:rPr>
                                    </m:ctrlPr>
                                  </m:fPr>
                                  <m:num>
                                    <m:sSub>
                                      <m:sSubPr>
                                        <m:ctrlPr>
                                          <a:rPr lang="en-US" b="1" i="1">
                                            <a:latin typeface="Cambria Math"/>
                                          </a:rPr>
                                        </m:ctrlPr>
                                      </m:sSubPr>
                                      <m:e>
                                        <m:r>
                                          <a:rPr lang="en-US" b="1" i="1">
                                            <a:latin typeface="Cambria Math"/>
                                          </a:rPr>
                                          <m:t>𝑯</m:t>
                                        </m:r>
                                      </m:e>
                                      <m:sub>
                                        <m:r>
                                          <a:rPr lang="en-US" b="1" i="1">
                                            <a:latin typeface="Cambria Math"/>
                                          </a:rPr>
                                          <m:t>𝒐</m:t>
                                        </m:r>
                                      </m:sub>
                                    </m:sSub>
                                  </m:num>
                                  <m:den>
                                    <m:sSub>
                                      <m:sSubPr>
                                        <m:ctrlPr>
                                          <a:rPr lang="en-US" b="1" i="1">
                                            <a:latin typeface="Cambria Math"/>
                                          </a:rPr>
                                        </m:ctrlPr>
                                      </m:sSubPr>
                                      <m:e>
                                        <m:r>
                                          <a:rPr lang="en-US" b="1" i="1">
                                            <a:latin typeface="Cambria Math"/>
                                          </a:rPr>
                                          <m:t>𝑳</m:t>
                                        </m:r>
                                      </m:e>
                                      <m:sub>
                                        <m:r>
                                          <a:rPr lang="en-US" b="1" i="1">
                                            <a:latin typeface="Cambria Math"/>
                                          </a:rPr>
                                          <m:t>𝒐</m:t>
                                        </m:r>
                                      </m:sub>
                                    </m:sSub>
                                  </m:den>
                                </m:f>
                              </m:e>
                            </m:d>
                          </m:e>
                          <m:sup>
                            <m:r>
                              <a:rPr lang="en-US" b="1" i="1">
                                <a:latin typeface="Cambria Math"/>
                              </a:rPr>
                              <m:t>−</m:t>
                            </m:r>
                            <m:r>
                              <a:rPr lang="en-US" b="1" i="1">
                                <a:latin typeface="Cambria Math"/>
                              </a:rPr>
                              <m:t>𝟎</m:t>
                            </m:r>
                            <m:r>
                              <a:rPr lang="en-US" b="1" i="1">
                                <a:latin typeface="Cambria Math"/>
                              </a:rPr>
                              <m:t>.</m:t>
                            </m:r>
                            <m:r>
                              <a:rPr lang="en-US" b="1" i="1">
                                <a:latin typeface="Cambria Math"/>
                              </a:rPr>
                              <m:t>𝟐𝟗</m:t>
                            </m:r>
                          </m:sup>
                        </m:sSup>
                      </m:e>
                    </m:d>
                    <m:sSup>
                      <m:sSupPr>
                        <m:ctrlPr>
                          <a:rPr lang="en-US" b="1" i="1">
                            <a:latin typeface="Cambria Math"/>
                          </a:rPr>
                        </m:ctrlPr>
                      </m:sSupPr>
                      <m:e>
                        <m:r>
                          <a:rPr lang="en-US" b="1" i="1">
                            <a:latin typeface="Cambria Math"/>
                          </a:rPr>
                          <m:t>𝒆</m:t>
                        </m:r>
                      </m:e>
                      <m:sup>
                        <m:d>
                          <m:dPr>
                            <m:begChr m:val="["/>
                            <m:endChr m:val="]"/>
                            <m:ctrlPr>
                              <a:rPr lang="en-US" b="1" i="1">
                                <a:latin typeface="Cambria Math"/>
                              </a:rPr>
                            </m:ctrlPr>
                          </m:dPr>
                          <m:e>
                            <m:r>
                              <a:rPr lang="en-US" b="1" i="1">
                                <a:latin typeface="Cambria Math"/>
                              </a:rPr>
                              <m:t>𝟐</m:t>
                            </m:r>
                            <m:r>
                              <a:rPr lang="en-US" b="1" i="1">
                                <a:latin typeface="Cambria Math"/>
                              </a:rPr>
                              <m:t>.</m:t>
                            </m:r>
                            <m:r>
                              <a:rPr lang="en-US" b="1" i="1">
                                <a:latin typeface="Cambria Math"/>
                              </a:rPr>
                              <m:t>𝟒</m:t>
                            </m:r>
                            <m:r>
                              <a:rPr lang="en-US" b="1" i="1">
                                <a:latin typeface="Cambria Math"/>
                              </a:rPr>
                              <m:t>𝒕𝒂𝒏</m:t>
                            </m:r>
                            <m:r>
                              <a:rPr lang="en-US" b="1" i="1">
                                <a:latin typeface="Cambria Math"/>
                              </a:rPr>
                              <m:t>𝜽</m:t>
                            </m:r>
                          </m:e>
                        </m:d>
                      </m:sup>
                    </m:sSup>
                  </m:oMath>
                </a14:m>
                <a:r>
                  <a:rPr lang="en-US" b="1" dirty="0"/>
                  <a:t> </a:t>
                </a:r>
                <a:endParaRPr lang="en-US" dirty="0"/>
              </a:p>
              <a:p>
                <a:r>
                  <a:rPr lang="en-US" b="1" dirty="0"/>
                  <a:t> </a:t>
                </a:r>
                <a:endParaRPr lang="en-US" dirty="0"/>
              </a:p>
              <a:p>
                <a14:m>
                  <m:oMath xmlns:m="http://schemas.openxmlformats.org/officeDocument/2006/math">
                    <m:sSubSup>
                      <m:sSubSupPr>
                        <m:ctrlPr>
                          <a:rPr lang="en-US" b="1" i="1">
                            <a:latin typeface="Cambria Math"/>
                          </a:rPr>
                        </m:ctrlPr>
                      </m:sSubSupPr>
                      <m:e>
                        <m:r>
                          <a:rPr lang="en-US" b="1" i="1">
                            <a:latin typeface="Cambria Math"/>
                          </a:rPr>
                          <m:t>𝜷</m:t>
                        </m:r>
                      </m:e>
                      <m:sub>
                        <m:r>
                          <a:rPr lang="en-US" b="1" i="1">
                            <a:latin typeface="Cambria Math"/>
                          </a:rPr>
                          <m:t>𝟎</m:t>
                        </m:r>
                      </m:sub>
                      <m:sup>
                        <m:r>
                          <a:rPr lang="en-US" b="1" i="1">
                            <a:latin typeface="Cambria Math"/>
                          </a:rPr>
                          <m:t>∗</m:t>
                        </m:r>
                      </m:sup>
                    </m:sSubSup>
                  </m:oMath>
                </a14:m>
                <a:r>
                  <a:rPr lang="en-US" b="1" dirty="0"/>
                  <a:t> = 0.052</a:t>
                </a:r>
                <a14:m>
                  <m:oMath xmlns:m="http://schemas.openxmlformats.org/officeDocument/2006/math">
                    <m:sSup>
                      <m:sSupPr>
                        <m:ctrlPr>
                          <a:rPr lang="en-US" b="1" i="1">
                            <a:latin typeface="Cambria Math"/>
                          </a:rPr>
                        </m:ctrlPr>
                      </m:sSupPr>
                      <m:e>
                        <m:d>
                          <m:dPr>
                            <m:ctrlPr>
                              <a:rPr lang="en-US" b="1" i="1">
                                <a:latin typeface="Cambria Math"/>
                              </a:rPr>
                            </m:ctrlPr>
                          </m:dPr>
                          <m:e>
                            <m:f>
                              <m:fPr>
                                <m:ctrlPr>
                                  <a:rPr lang="en-US" b="1" i="1">
                                    <a:latin typeface="Cambria Math"/>
                                  </a:rPr>
                                </m:ctrlPr>
                              </m:fPr>
                              <m:num>
                                <m:sSub>
                                  <m:sSubPr>
                                    <m:ctrlPr>
                                      <a:rPr lang="en-US" b="1" i="1">
                                        <a:latin typeface="Cambria Math"/>
                                      </a:rPr>
                                    </m:ctrlPr>
                                  </m:sSubPr>
                                  <m:e>
                                    <m:r>
                                      <a:rPr lang="en-US" b="1" i="1">
                                        <a:latin typeface="Cambria Math"/>
                                      </a:rPr>
                                      <m:t>𝑯</m:t>
                                    </m:r>
                                  </m:e>
                                  <m:sub>
                                    <m:r>
                                      <a:rPr lang="en-US" b="1" i="1">
                                        <a:latin typeface="Cambria Math"/>
                                      </a:rPr>
                                      <m:t>𝟎</m:t>
                                    </m:r>
                                  </m:sub>
                                </m:sSub>
                              </m:num>
                              <m:den>
                                <m:sSub>
                                  <m:sSubPr>
                                    <m:ctrlPr>
                                      <a:rPr lang="en-US" b="1" i="1">
                                        <a:latin typeface="Cambria Math"/>
                                      </a:rPr>
                                    </m:ctrlPr>
                                  </m:sSubPr>
                                  <m:e>
                                    <m:r>
                                      <a:rPr lang="en-US" b="1" i="1">
                                        <a:latin typeface="Cambria Math"/>
                                      </a:rPr>
                                      <m:t>𝑳</m:t>
                                    </m:r>
                                  </m:e>
                                  <m:sub>
                                    <m:r>
                                      <a:rPr lang="en-US" b="1" i="1">
                                        <a:latin typeface="Cambria Math"/>
                                      </a:rPr>
                                      <m:t>𝟎</m:t>
                                    </m:r>
                                  </m:sub>
                                </m:sSub>
                              </m:den>
                            </m:f>
                          </m:e>
                        </m:d>
                      </m:e>
                      <m:sup>
                        <m:r>
                          <a:rPr lang="en-US" b="1" i="1">
                            <a:latin typeface="Cambria Math"/>
                          </a:rPr>
                          <m:t>−</m:t>
                        </m:r>
                        <m:r>
                          <a:rPr lang="en-US" b="1" i="1">
                            <a:latin typeface="Cambria Math"/>
                          </a:rPr>
                          <m:t>𝟎</m:t>
                        </m:r>
                        <m:r>
                          <a:rPr lang="en-US" b="1" i="1">
                            <a:latin typeface="Cambria Math"/>
                          </a:rPr>
                          <m:t>.</m:t>
                        </m:r>
                        <m:r>
                          <a:rPr lang="en-US" b="1" i="1">
                            <a:latin typeface="Cambria Math"/>
                          </a:rPr>
                          <m:t>𝟑𝟖</m:t>
                        </m:r>
                      </m:sup>
                    </m:sSup>
                    <m:sSup>
                      <m:sSupPr>
                        <m:ctrlPr>
                          <a:rPr lang="en-US" b="1" i="1">
                            <a:latin typeface="Cambria Math"/>
                          </a:rPr>
                        </m:ctrlPr>
                      </m:sSupPr>
                      <m:e>
                        <m:r>
                          <a:rPr lang="en-US" b="1" i="1">
                            <a:latin typeface="Cambria Math"/>
                          </a:rPr>
                          <m:t>𝒆</m:t>
                        </m:r>
                      </m:e>
                      <m:sup>
                        <m:d>
                          <m:dPr>
                            <m:begChr m:val="["/>
                            <m:endChr m:val="]"/>
                            <m:ctrlPr>
                              <a:rPr lang="en-US" b="1" i="1">
                                <a:latin typeface="Cambria Math"/>
                              </a:rPr>
                            </m:ctrlPr>
                          </m:dPr>
                          <m:e>
                            <m:r>
                              <a:rPr lang="en-US" b="1" i="1">
                                <a:latin typeface="Cambria Math"/>
                              </a:rPr>
                              <m:t>𝟐𝟎</m:t>
                            </m:r>
                            <m:sSup>
                              <m:sSupPr>
                                <m:ctrlPr>
                                  <a:rPr lang="en-US" b="1" i="1">
                                    <a:latin typeface="Cambria Math"/>
                                  </a:rPr>
                                </m:ctrlPr>
                              </m:sSupPr>
                              <m:e>
                                <m:r>
                                  <a:rPr lang="en-US" b="1" i="1">
                                    <a:latin typeface="Cambria Math"/>
                                  </a:rPr>
                                  <m:t>𝒕𝒂𝒏</m:t>
                                </m:r>
                              </m:e>
                              <m:sup>
                                <m:r>
                                  <a:rPr lang="en-US" b="1" i="1">
                                    <a:latin typeface="Cambria Math"/>
                                  </a:rPr>
                                  <m:t>𝟏</m:t>
                                </m:r>
                                <m:r>
                                  <a:rPr lang="en-US" b="1" i="1">
                                    <a:latin typeface="Cambria Math"/>
                                  </a:rPr>
                                  <m:t>.</m:t>
                                </m:r>
                                <m:r>
                                  <a:rPr lang="en-US" b="1" i="1">
                                    <a:latin typeface="Cambria Math"/>
                                  </a:rPr>
                                  <m:t>𝟓</m:t>
                                </m:r>
                              </m:sup>
                            </m:sSup>
                          </m:e>
                        </m:d>
                      </m:sup>
                    </m:sSup>
                    <m:r>
                      <a:rPr lang="en-US" b="1" i="1">
                        <a:latin typeface="Cambria Math"/>
                      </a:rPr>
                      <m:t>𝜽</m:t>
                    </m:r>
                  </m:oMath>
                </a14:m>
                <a:endParaRPr lang="en-US" dirty="0"/>
              </a:p>
              <a:p>
                <a:r>
                  <a:rPr lang="en-US" b="1" dirty="0"/>
                  <a:t> </a:t>
                </a:r>
                <a:endParaRPr lang="en-US" dirty="0"/>
              </a:p>
              <a:p>
                <a14:m>
                  <m:oMath xmlns:m="http://schemas.openxmlformats.org/officeDocument/2006/math">
                    <m:sSub>
                      <m:sSubPr>
                        <m:ctrlPr>
                          <a:rPr lang="en-US" b="1" i="1">
                            <a:latin typeface="Cambria Math"/>
                          </a:rPr>
                        </m:ctrlPr>
                      </m:sSubPr>
                      <m:e>
                        <m:r>
                          <a:rPr lang="en-US" b="1" i="1">
                            <a:latin typeface="Cambria Math"/>
                          </a:rPr>
                          <m:t>𝑳</m:t>
                        </m:r>
                      </m:e>
                      <m:sub>
                        <m:r>
                          <a:rPr lang="en-US" b="1" i="1">
                            <a:latin typeface="Cambria Math"/>
                          </a:rPr>
                          <m:t>𝟎</m:t>
                        </m:r>
                      </m:sub>
                    </m:sSub>
                    <m:r>
                      <a:rPr lang="en-US" b="1" i="1">
                        <a:latin typeface="Cambria Math"/>
                      </a:rPr>
                      <m:t>=</m:t>
                    </m:r>
                    <m:r>
                      <a:rPr lang="en-US" b="1" i="1">
                        <a:latin typeface="Cambria Math"/>
                      </a:rPr>
                      <m:t>𝟏</m:t>
                    </m:r>
                    <m:r>
                      <a:rPr lang="en-US" b="1" i="1">
                        <a:latin typeface="Cambria Math"/>
                      </a:rPr>
                      <m:t>.</m:t>
                    </m:r>
                    <m:r>
                      <a:rPr lang="en-US" b="1" i="1">
                        <a:latin typeface="Cambria Math"/>
                      </a:rPr>
                      <m:t>𝟓𝟔</m:t>
                    </m:r>
                    <m:sSup>
                      <m:sSupPr>
                        <m:ctrlPr>
                          <a:rPr lang="en-US" b="1" i="1">
                            <a:latin typeface="Cambria Math"/>
                          </a:rPr>
                        </m:ctrlPr>
                      </m:sSupPr>
                      <m:e>
                        <m:r>
                          <a:rPr lang="en-US" b="1" i="1">
                            <a:latin typeface="Cambria Math"/>
                          </a:rPr>
                          <m:t>𝑻</m:t>
                        </m:r>
                      </m:e>
                      <m:sup>
                        <m:r>
                          <a:rPr lang="en-US" b="1" i="1">
                            <a:latin typeface="Cambria Math"/>
                          </a:rPr>
                          <m:t>𝟐</m:t>
                        </m:r>
                      </m:sup>
                    </m:sSup>
                  </m:oMath>
                </a14:m>
                <a:r>
                  <a:rPr lang="en-US" b="1" dirty="0"/>
                  <a:t> </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618836" y="1219200"/>
                <a:ext cx="7924800" cy="4305281"/>
              </a:xfrm>
              <a:prstGeom prst="rect">
                <a:avLst/>
              </a:prstGeom>
              <a:blipFill rotWithShape="1">
                <a:blip r:embed="rId3"/>
                <a:stretch>
                  <a:fillRect l="-231"/>
                </a:stretch>
              </a:blipFill>
            </p:spPr>
            <p:txBody>
              <a:bodyPr/>
              <a:lstStyle/>
              <a:p>
                <a:r>
                  <a:rPr lang="en-US">
                    <a:noFill/>
                  </a:rPr>
                  <a:t> </a:t>
                </a:r>
              </a:p>
            </p:txBody>
          </p:sp>
        </mc:Fallback>
      </mc:AlternateContent>
    </p:spTree>
    <p:extLst>
      <p:ext uri="{BB962C8B-B14F-4D97-AF65-F5344CB8AC3E}">
        <p14:creationId xmlns:p14="http://schemas.microsoft.com/office/powerpoint/2010/main" val="2716553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27" y="0"/>
            <a:ext cx="9144000" cy="707886"/>
          </a:xfrm>
          <a:prstGeom prst="rect">
            <a:avLst/>
          </a:prstGeom>
        </p:spPr>
        <p:txBody>
          <a:bodyPr wrap="square">
            <a:spAutoFit/>
          </a:bodyPr>
          <a:lstStyle/>
          <a:p>
            <a:pPr algn="ctr"/>
            <a:r>
              <a:rPr lang="en-US" sz="40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Campobello in our NWPS Domain</a:t>
            </a:r>
            <a:endParaRPr lang="en-US" sz="40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838200"/>
            <a:ext cx="6629400" cy="5833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00200" y="1981200"/>
            <a:ext cx="4876800" cy="4114800"/>
          </a:xfrm>
          <a:prstGeom prst="rect">
            <a:avLst/>
          </a:prstGeom>
          <a:solidFill>
            <a:schemeClr val="bg1">
              <a:lumMod val="75000"/>
              <a:alpha val="38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Or 4"/>
          <p:cNvSpPr/>
          <p:nvPr/>
        </p:nvSpPr>
        <p:spPr>
          <a:xfrm>
            <a:off x="6400800" y="4953000"/>
            <a:ext cx="152400" cy="152400"/>
          </a:xfrm>
          <a:prstGeom prst="flowChartOr">
            <a:avLst/>
          </a:prstGeom>
          <a:solidFill>
            <a:srgbClr val="C0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14800" y="4736068"/>
            <a:ext cx="1662126" cy="738664"/>
          </a:xfrm>
          <a:prstGeom prst="rect">
            <a:avLst/>
          </a:prstGeom>
        </p:spPr>
        <p:txBody>
          <a:bodyPr wrap="square">
            <a:spAutoFit/>
          </a:bodyPr>
          <a:lstStyle/>
          <a:p>
            <a:pPr algn="ctr"/>
            <a:r>
              <a:rPr lang="en-US" sz="1400" b="1" dirty="0" smtClean="0">
                <a:solidFill>
                  <a:prstClr val="black"/>
                </a:solidFill>
                <a:latin typeface="Arial" pitchFamily="34" charset="0"/>
                <a:cs typeface="Arial" pitchFamily="34" charset="0"/>
              </a:rPr>
              <a:t>Model Boundary </a:t>
            </a:r>
            <a:r>
              <a:rPr lang="en-US" sz="1400" b="1" dirty="0">
                <a:solidFill>
                  <a:prstClr val="black"/>
                </a:solidFill>
                <a:latin typeface="Arial" pitchFamily="34" charset="0"/>
                <a:cs typeface="Arial" pitchFamily="34" charset="0"/>
              </a:rPr>
              <a:t/>
            </a:r>
            <a:br>
              <a:rPr lang="en-US" sz="1400" b="1" dirty="0">
                <a:solidFill>
                  <a:prstClr val="black"/>
                </a:solidFill>
                <a:latin typeface="Arial" pitchFamily="34" charset="0"/>
                <a:cs typeface="Arial" pitchFamily="34" charset="0"/>
              </a:rPr>
            </a:br>
            <a:r>
              <a:rPr lang="en-US" sz="1400" b="1" dirty="0" smtClean="0">
                <a:solidFill>
                  <a:prstClr val="black"/>
                </a:solidFill>
                <a:latin typeface="Arial" pitchFamily="34" charset="0"/>
                <a:cs typeface="Arial" pitchFamily="34" charset="0"/>
              </a:rPr>
              <a:t>Spectral Point</a:t>
            </a:r>
          </a:p>
          <a:p>
            <a:pPr algn="ctr"/>
            <a:r>
              <a:rPr lang="en-US" sz="1400" b="1" dirty="0" smtClean="0">
                <a:solidFill>
                  <a:prstClr val="black"/>
                </a:solidFill>
                <a:latin typeface="Arial" pitchFamily="34" charset="0"/>
                <a:cs typeface="Arial" pitchFamily="34" charset="0"/>
              </a:rPr>
              <a:t>CAR59</a:t>
            </a:r>
            <a:endParaRPr lang="en-US" sz="1400" dirty="0">
              <a:solidFill>
                <a:prstClr val="black"/>
              </a:solidFill>
            </a:endParaRPr>
          </a:p>
        </p:txBody>
      </p:sp>
      <p:cxnSp>
        <p:nvCxnSpPr>
          <p:cNvPr id="9" name="Straight Arrow Connector 8"/>
          <p:cNvCxnSpPr/>
          <p:nvPr/>
        </p:nvCxnSpPr>
        <p:spPr>
          <a:xfrm>
            <a:off x="5638800" y="5029200"/>
            <a:ext cx="671526" cy="0"/>
          </a:xfrm>
          <a:prstGeom prst="straightConnector1">
            <a:avLst/>
          </a:prstGeom>
          <a:ln w="25400">
            <a:solidFill>
              <a:srgbClr val="C0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595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0"/>
            <a:ext cx="9144000" cy="1015663"/>
          </a:xfrm>
          <a:prstGeom prst="rect">
            <a:avLst/>
          </a:prstGeom>
        </p:spPr>
        <p:txBody>
          <a:bodyPr wrap="square">
            <a:spAutoFit/>
          </a:bodyPr>
          <a:lstStyle/>
          <a:p>
            <a:pPr algn="ctr"/>
            <a:r>
              <a:rPr lang="en-US" sz="6000"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Questions ??</a:t>
            </a:r>
          </a:p>
        </p:txBody>
      </p:sp>
    </p:spTree>
    <p:extLst>
      <p:ext uri="{BB962C8B-B14F-4D97-AF65-F5344CB8AC3E}">
        <p14:creationId xmlns:p14="http://schemas.microsoft.com/office/powerpoint/2010/main" val="2848002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371013" cy="7523163"/>
          </a:xfrm>
          <a:prstGeom prst="rect">
            <a:avLst/>
          </a:prstGeom>
          <a:noFill/>
          <a:ln w="9525">
            <a:noFill/>
            <a:miter lim="800000"/>
            <a:headEnd/>
            <a:tailEnd/>
          </a:ln>
        </p:spPr>
      </p:pic>
      <p:sp>
        <p:nvSpPr>
          <p:cNvPr id="3" name="Freeform 2"/>
          <p:cNvSpPr/>
          <p:nvPr/>
        </p:nvSpPr>
        <p:spPr>
          <a:xfrm>
            <a:off x="1708150" y="876300"/>
            <a:ext cx="1701800" cy="2718052"/>
          </a:xfrm>
          <a:custGeom>
            <a:avLst/>
            <a:gdLst>
              <a:gd name="connsiteX0" fmla="*/ 1368425 w 1701800"/>
              <a:gd name="connsiteY0" fmla="*/ 1066800 h 2718052"/>
              <a:gd name="connsiteX1" fmla="*/ 1368425 w 1701800"/>
              <a:gd name="connsiteY1" fmla="*/ 1066800 h 2718052"/>
              <a:gd name="connsiteX2" fmla="*/ 1320800 w 1701800"/>
              <a:gd name="connsiteY2" fmla="*/ 1000125 h 2718052"/>
              <a:gd name="connsiteX3" fmla="*/ 1292225 w 1701800"/>
              <a:gd name="connsiteY3" fmla="*/ 971550 h 2718052"/>
              <a:gd name="connsiteX4" fmla="*/ 1244600 w 1701800"/>
              <a:gd name="connsiteY4" fmla="*/ 923925 h 2718052"/>
              <a:gd name="connsiteX5" fmla="*/ 1196975 w 1701800"/>
              <a:gd name="connsiteY5" fmla="*/ 914400 h 2718052"/>
              <a:gd name="connsiteX6" fmla="*/ 1196975 w 1701800"/>
              <a:gd name="connsiteY6" fmla="*/ 838200 h 2718052"/>
              <a:gd name="connsiteX7" fmla="*/ 1168400 w 1701800"/>
              <a:gd name="connsiteY7" fmla="*/ 828675 h 2718052"/>
              <a:gd name="connsiteX8" fmla="*/ 1139825 w 1701800"/>
              <a:gd name="connsiteY8" fmla="*/ 800100 h 2718052"/>
              <a:gd name="connsiteX9" fmla="*/ 1111250 w 1701800"/>
              <a:gd name="connsiteY9" fmla="*/ 790575 h 2718052"/>
              <a:gd name="connsiteX10" fmla="*/ 1101725 w 1701800"/>
              <a:gd name="connsiteY10" fmla="*/ 762000 h 2718052"/>
              <a:gd name="connsiteX11" fmla="*/ 1082675 w 1701800"/>
              <a:gd name="connsiteY11" fmla="*/ 733425 h 2718052"/>
              <a:gd name="connsiteX12" fmla="*/ 1025525 w 1701800"/>
              <a:gd name="connsiteY12" fmla="*/ 695325 h 2718052"/>
              <a:gd name="connsiteX13" fmla="*/ 1006475 w 1701800"/>
              <a:gd name="connsiteY13" fmla="*/ 666750 h 2718052"/>
              <a:gd name="connsiteX14" fmla="*/ 996950 w 1701800"/>
              <a:gd name="connsiteY14" fmla="*/ 638175 h 2718052"/>
              <a:gd name="connsiteX15" fmla="*/ 968375 w 1701800"/>
              <a:gd name="connsiteY15" fmla="*/ 609600 h 2718052"/>
              <a:gd name="connsiteX16" fmla="*/ 958850 w 1701800"/>
              <a:gd name="connsiteY16" fmla="*/ 581025 h 2718052"/>
              <a:gd name="connsiteX17" fmla="*/ 949325 w 1701800"/>
              <a:gd name="connsiteY17" fmla="*/ 542925 h 2718052"/>
              <a:gd name="connsiteX18" fmla="*/ 873125 w 1701800"/>
              <a:gd name="connsiteY18" fmla="*/ 514350 h 2718052"/>
              <a:gd name="connsiteX19" fmla="*/ 825500 w 1701800"/>
              <a:gd name="connsiteY19" fmla="*/ 457200 h 2718052"/>
              <a:gd name="connsiteX20" fmla="*/ 815975 w 1701800"/>
              <a:gd name="connsiteY20" fmla="*/ 428625 h 2718052"/>
              <a:gd name="connsiteX21" fmla="*/ 787400 w 1701800"/>
              <a:gd name="connsiteY21" fmla="*/ 371475 h 2718052"/>
              <a:gd name="connsiteX22" fmla="*/ 796925 w 1701800"/>
              <a:gd name="connsiteY22" fmla="*/ 342900 h 2718052"/>
              <a:gd name="connsiteX23" fmla="*/ 739775 w 1701800"/>
              <a:gd name="connsiteY23" fmla="*/ 323850 h 2718052"/>
              <a:gd name="connsiteX24" fmla="*/ 711200 w 1701800"/>
              <a:gd name="connsiteY24" fmla="*/ 266700 h 2718052"/>
              <a:gd name="connsiteX25" fmla="*/ 654050 w 1701800"/>
              <a:gd name="connsiteY25" fmla="*/ 228600 h 2718052"/>
              <a:gd name="connsiteX26" fmla="*/ 644525 w 1701800"/>
              <a:gd name="connsiteY26" fmla="*/ 190500 h 2718052"/>
              <a:gd name="connsiteX27" fmla="*/ 625475 w 1701800"/>
              <a:gd name="connsiteY27" fmla="*/ 152400 h 2718052"/>
              <a:gd name="connsiteX28" fmla="*/ 615950 w 1701800"/>
              <a:gd name="connsiteY28" fmla="*/ 104775 h 2718052"/>
              <a:gd name="connsiteX29" fmla="*/ 539750 w 1701800"/>
              <a:gd name="connsiteY29" fmla="*/ 85725 h 2718052"/>
              <a:gd name="connsiteX30" fmla="*/ 501650 w 1701800"/>
              <a:gd name="connsiteY30" fmla="*/ 28575 h 2718052"/>
              <a:gd name="connsiteX31" fmla="*/ 482600 w 1701800"/>
              <a:gd name="connsiteY31" fmla="*/ 0 h 2718052"/>
              <a:gd name="connsiteX32" fmla="*/ 454025 w 1701800"/>
              <a:gd name="connsiteY32" fmla="*/ 28575 h 2718052"/>
              <a:gd name="connsiteX33" fmla="*/ 434975 w 1701800"/>
              <a:gd name="connsiteY33" fmla="*/ 57150 h 2718052"/>
              <a:gd name="connsiteX34" fmla="*/ 406400 w 1701800"/>
              <a:gd name="connsiteY34" fmla="*/ 66675 h 2718052"/>
              <a:gd name="connsiteX35" fmla="*/ 368300 w 1701800"/>
              <a:gd name="connsiteY35" fmla="*/ 142875 h 2718052"/>
              <a:gd name="connsiteX36" fmla="*/ 349250 w 1701800"/>
              <a:gd name="connsiteY36" fmla="*/ 200025 h 2718052"/>
              <a:gd name="connsiteX37" fmla="*/ 358775 w 1701800"/>
              <a:gd name="connsiteY37" fmla="*/ 238125 h 2718052"/>
              <a:gd name="connsiteX38" fmla="*/ 396875 w 1701800"/>
              <a:gd name="connsiteY38" fmla="*/ 295275 h 2718052"/>
              <a:gd name="connsiteX39" fmla="*/ 377825 w 1701800"/>
              <a:gd name="connsiteY39" fmla="*/ 352425 h 2718052"/>
              <a:gd name="connsiteX40" fmla="*/ 368300 w 1701800"/>
              <a:gd name="connsiteY40" fmla="*/ 381000 h 2718052"/>
              <a:gd name="connsiteX41" fmla="*/ 349250 w 1701800"/>
              <a:gd name="connsiteY41" fmla="*/ 409575 h 2718052"/>
              <a:gd name="connsiteX42" fmla="*/ 339725 w 1701800"/>
              <a:gd name="connsiteY42" fmla="*/ 447675 h 2718052"/>
              <a:gd name="connsiteX43" fmla="*/ 387350 w 1701800"/>
              <a:gd name="connsiteY43" fmla="*/ 400050 h 2718052"/>
              <a:gd name="connsiteX44" fmla="*/ 415925 w 1701800"/>
              <a:gd name="connsiteY44" fmla="*/ 409575 h 2718052"/>
              <a:gd name="connsiteX45" fmla="*/ 473075 w 1701800"/>
              <a:gd name="connsiteY45" fmla="*/ 447675 h 2718052"/>
              <a:gd name="connsiteX46" fmla="*/ 473075 w 1701800"/>
              <a:gd name="connsiteY46" fmla="*/ 504825 h 2718052"/>
              <a:gd name="connsiteX47" fmla="*/ 415925 w 1701800"/>
              <a:gd name="connsiteY47" fmla="*/ 523875 h 2718052"/>
              <a:gd name="connsiteX48" fmla="*/ 396875 w 1701800"/>
              <a:gd name="connsiteY48" fmla="*/ 552450 h 2718052"/>
              <a:gd name="connsiteX49" fmla="*/ 377825 w 1701800"/>
              <a:gd name="connsiteY49" fmla="*/ 590550 h 2718052"/>
              <a:gd name="connsiteX50" fmla="*/ 349250 w 1701800"/>
              <a:gd name="connsiteY50" fmla="*/ 600075 h 2718052"/>
              <a:gd name="connsiteX51" fmla="*/ 339725 w 1701800"/>
              <a:gd name="connsiteY51" fmla="*/ 657225 h 2718052"/>
              <a:gd name="connsiteX52" fmla="*/ 311150 w 1701800"/>
              <a:gd name="connsiteY52" fmla="*/ 666750 h 2718052"/>
              <a:gd name="connsiteX53" fmla="*/ 273050 w 1701800"/>
              <a:gd name="connsiteY53" fmla="*/ 676275 h 2718052"/>
              <a:gd name="connsiteX54" fmla="*/ 263525 w 1701800"/>
              <a:gd name="connsiteY54" fmla="*/ 704850 h 2718052"/>
              <a:gd name="connsiteX55" fmla="*/ 168275 w 1701800"/>
              <a:gd name="connsiteY55" fmla="*/ 752475 h 2718052"/>
              <a:gd name="connsiteX56" fmla="*/ 149225 w 1701800"/>
              <a:gd name="connsiteY56" fmla="*/ 809625 h 2718052"/>
              <a:gd name="connsiteX57" fmla="*/ 92075 w 1701800"/>
              <a:gd name="connsiteY57" fmla="*/ 828675 h 2718052"/>
              <a:gd name="connsiteX58" fmla="*/ 63500 w 1701800"/>
              <a:gd name="connsiteY58" fmla="*/ 819150 h 2718052"/>
              <a:gd name="connsiteX59" fmla="*/ 63500 w 1701800"/>
              <a:gd name="connsiteY59" fmla="*/ 885825 h 2718052"/>
              <a:gd name="connsiteX60" fmla="*/ 6350 w 1701800"/>
              <a:gd name="connsiteY60" fmla="*/ 904875 h 2718052"/>
              <a:gd name="connsiteX61" fmla="*/ 15875 w 1701800"/>
              <a:gd name="connsiteY61" fmla="*/ 933450 h 2718052"/>
              <a:gd name="connsiteX62" fmla="*/ 73025 w 1701800"/>
              <a:gd name="connsiteY62" fmla="*/ 962025 h 2718052"/>
              <a:gd name="connsiteX63" fmla="*/ 101600 w 1701800"/>
              <a:gd name="connsiteY63" fmla="*/ 981075 h 2718052"/>
              <a:gd name="connsiteX64" fmla="*/ 92075 w 1701800"/>
              <a:gd name="connsiteY64" fmla="*/ 1104900 h 2718052"/>
              <a:gd name="connsiteX65" fmla="*/ 120650 w 1701800"/>
              <a:gd name="connsiteY65" fmla="*/ 1095375 h 2718052"/>
              <a:gd name="connsiteX66" fmla="*/ 158750 w 1701800"/>
              <a:gd name="connsiteY66" fmla="*/ 1143000 h 2718052"/>
              <a:gd name="connsiteX67" fmla="*/ 234950 w 1701800"/>
              <a:gd name="connsiteY67" fmla="*/ 1162050 h 2718052"/>
              <a:gd name="connsiteX68" fmla="*/ 244475 w 1701800"/>
              <a:gd name="connsiteY68" fmla="*/ 1190625 h 2718052"/>
              <a:gd name="connsiteX69" fmla="*/ 273050 w 1701800"/>
              <a:gd name="connsiteY69" fmla="*/ 1200150 h 2718052"/>
              <a:gd name="connsiteX70" fmla="*/ 301625 w 1701800"/>
              <a:gd name="connsiteY70" fmla="*/ 1219200 h 2718052"/>
              <a:gd name="connsiteX71" fmla="*/ 368300 w 1701800"/>
              <a:gd name="connsiteY71" fmla="*/ 1304925 h 2718052"/>
              <a:gd name="connsiteX72" fmla="*/ 415925 w 1701800"/>
              <a:gd name="connsiteY72" fmla="*/ 1381125 h 2718052"/>
              <a:gd name="connsiteX73" fmla="*/ 434975 w 1701800"/>
              <a:gd name="connsiteY73" fmla="*/ 1409700 h 2718052"/>
              <a:gd name="connsiteX74" fmla="*/ 463550 w 1701800"/>
              <a:gd name="connsiteY74" fmla="*/ 1466850 h 2718052"/>
              <a:gd name="connsiteX75" fmla="*/ 492125 w 1701800"/>
              <a:gd name="connsiteY75" fmla="*/ 1485900 h 2718052"/>
              <a:gd name="connsiteX76" fmla="*/ 501650 w 1701800"/>
              <a:gd name="connsiteY76" fmla="*/ 1514475 h 2718052"/>
              <a:gd name="connsiteX77" fmla="*/ 654050 w 1701800"/>
              <a:gd name="connsiteY77" fmla="*/ 1543050 h 2718052"/>
              <a:gd name="connsiteX78" fmla="*/ 635000 w 1701800"/>
              <a:gd name="connsiteY78" fmla="*/ 1571625 h 2718052"/>
              <a:gd name="connsiteX79" fmla="*/ 596900 w 1701800"/>
              <a:gd name="connsiteY79" fmla="*/ 1581150 h 2718052"/>
              <a:gd name="connsiteX80" fmla="*/ 625475 w 1701800"/>
              <a:gd name="connsiteY80" fmla="*/ 1666875 h 2718052"/>
              <a:gd name="connsiteX81" fmla="*/ 644525 w 1701800"/>
              <a:gd name="connsiteY81" fmla="*/ 1724025 h 2718052"/>
              <a:gd name="connsiteX82" fmla="*/ 673100 w 1701800"/>
              <a:gd name="connsiteY82" fmla="*/ 1743075 h 2718052"/>
              <a:gd name="connsiteX83" fmla="*/ 701675 w 1701800"/>
              <a:gd name="connsiteY83" fmla="*/ 1800225 h 2718052"/>
              <a:gd name="connsiteX84" fmla="*/ 730250 w 1701800"/>
              <a:gd name="connsiteY84" fmla="*/ 1819275 h 2718052"/>
              <a:gd name="connsiteX85" fmla="*/ 758825 w 1701800"/>
              <a:gd name="connsiteY85" fmla="*/ 1885950 h 2718052"/>
              <a:gd name="connsiteX86" fmla="*/ 768350 w 1701800"/>
              <a:gd name="connsiteY86" fmla="*/ 1914525 h 2718052"/>
              <a:gd name="connsiteX87" fmla="*/ 796925 w 1701800"/>
              <a:gd name="connsiteY87" fmla="*/ 1924050 h 2718052"/>
              <a:gd name="connsiteX88" fmla="*/ 863600 w 1701800"/>
              <a:gd name="connsiteY88" fmla="*/ 1933575 h 2718052"/>
              <a:gd name="connsiteX89" fmla="*/ 892175 w 1701800"/>
              <a:gd name="connsiteY89" fmla="*/ 1943100 h 2718052"/>
              <a:gd name="connsiteX90" fmla="*/ 892175 w 1701800"/>
              <a:gd name="connsiteY90" fmla="*/ 2000250 h 2718052"/>
              <a:gd name="connsiteX91" fmla="*/ 939800 w 1701800"/>
              <a:gd name="connsiteY91" fmla="*/ 2105025 h 2718052"/>
              <a:gd name="connsiteX92" fmla="*/ 939800 w 1701800"/>
              <a:gd name="connsiteY92" fmla="*/ 2105025 h 2718052"/>
              <a:gd name="connsiteX93" fmla="*/ 958850 w 1701800"/>
              <a:gd name="connsiteY93" fmla="*/ 2162175 h 2718052"/>
              <a:gd name="connsiteX94" fmla="*/ 968375 w 1701800"/>
              <a:gd name="connsiteY94" fmla="*/ 2200275 h 2718052"/>
              <a:gd name="connsiteX95" fmla="*/ 987425 w 1701800"/>
              <a:gd name="connsiteY95" fmla="*/ 2228850 h 2718052"/>
              <a:gd name="connsiteX96" fmla="*/ 1092200 w 1701800"/>
              <a:gd name="connsiteY96" fmla="*/ 2219325 h 2718052"/>
              <a:gd name="connsiteX97" fmla="*/ 1101725 w 1701800"/>
              <a:gd name="connsiteY97" fmla="*/ 2181225 h 2718052"/>
              <a:gd name="connsiteX98" fmla="*/ 1130300 w 1701800"/>
              <a:gd name="connsiteY98" fmla="*/ 2162175 h 2718052"/>
              <a:gd name="connsiteX99" fmla="*/ 1168400 w 1701800"/>
              <a:gd name="connsiteY99" fmla="*/ 2105025 h 2718052"/>
              <a:gd name="connsiteX100" fmla="*/ 1177925 w 1701800"/>
              <a:gd name="connsiteY100" fmla="*/ 2066925 h 2718052"/>
              <a:gd name="connsiteX101" fmla="*/ 1216025 w 1701800"/>
              <a:gd name="connsiteY101" fmla="*/ 2057400 h 2718052"/>
              <a:gd name="connsiteX102" fmla="*/ 1244600 w 1701800"/>
              <a:gd name="connsiteY102" fmla="*/ 2124075 h 2718052"/>
              <a:gd name="connsiteX103" fmla="*/ 1273175 w 1701800"/>
              <a:gd name="connsiteY103" fmla="*/ 2143125 h 2718052"/>
              <a:gd name="connsiteX104" fmla="*/ 1282700 w 1701800"/>
              <a:gd name="connsiteY104" fmla="*/ 2200275 h 2718052"/>
              <a:gd name="connsiteX105" fmla="*/ 1254125 w 1701800"/>
              <a:gd name="connsiteY105" fmla="*/ 2209800 h 2718052"/>
              <a:gd name="connsiteX106" fmla="*/ 1168400 w 1701800"/>
              <a:gd name="connsiteY106" fmla="*/ 2247900 h 2718052"/>
              <a:gd name="connsiteX107" fmla="*/ 1149350 w 1701800"/>
              <a:gd name="connsiteY107" fmla="*/ 2276475 h 2718052"/>
              <a:gd name="connsiteX108" fmla="*/ 1120775 w 1701800"/>
              <a:gd name="connsiteY108" fmla="*/ 2371725 h 2718052"/>
              <a:gd name="connsiteX109" fmla="*/ 1168400 w 1701800"/>
              <a:gd name="connsiteY109" fmla="*/ 2409825 h 2718052"/>
              <a:gd name="connsiteX110" fmla="*/ 1225550 w 1701800"/>
              <a:gd name="connsiteY110" fmla="*/ 2371725 h 2718052"/>
              <a:gd name="connsiteX111" fmla="*/ 1263650 w 1701800"/>
              <a:gd name="connsiteY111" fmla="*/ 2381250 h 2718052"/>
              <a:gd name="connsiteX112" fmla="*/ 1292225 w 1701800"/>
              <a:gd name="connsiteY112" fmla="*/ 2390775 h 2718052"/>
              <a:gd name="connsiteX113" fmla="*/ 1282700 w 1701800"/>
              <a:gd name="connsiteY113" fmla="*/ 2428875 h 2718052"/>
              <a:gd name="connsiteX114" fmla="*/ 1206500 w 1701800"/>
              <a:gd name="connsiteY114" fmla="*/ 2457450 h 2718052"/>
              <a:gd name="connsiteX115" fmla="*/ 1177925 w 1701800"/>
              <a:gd name="connsiteY115" fmla="*/ 2476500 h 2718052"/>
              <a:gd name="connsiteX116" fmla="*/ 1187450 w 1701800"/>
              <a:gd name="connsiteY116" fmla="*/ 2514600 h 2718052"/>
              <a:gd name="connsiteX117" fmla="*/ 1206500 w 1701800"/>
              <a:gd name="connsiteY117" fmla="*/ 2571750 h 2718052"/>
              <a:gd name="connsiteX118" fmla="*/ 1244600 w 1701800"/>
              <a:gd name="connsiteY118" fmla="*/ 2581275 h 2718052"/>
              <a:gd name="connsiteX119" fmla="*/ 1244600 w 1701800"/>
              <a:gd name="connsiteY119" fmla="*/ 2705100 h 2718052"/>
              <a:gd name="connsiteX120" fmla="*/ 1292225 w 1701800"/>
              <a:gd name="connsiteY120" fmla="*/ 2695575 h 2718052"/>
              <a:gd name="connsiteX121" fmla="*/ 1311275 w 1701800"/>
              <a:gd name="connsiteY121" fmla="*/ 2667000 h 2718052"/>
              <a:gd name="connsiteX122" fmla="*/ 1368425 w 1701800"/>
              <a:gd name="connsiteY122" fmla="*/ 2647950 h 2718052"/>
              <a:gd name="connsiteX123" fmla="*/ 1397000 w 1701800"/>
              <a:gd name="connsiteY123" fmla="*/ 2628900 h 2718052"/>
              <a:gd name="connsiteX124" fmla="*/ 1425575 w 1701800"/>
              <a:gd name="connsiteY124" fmla="*/ 2600325 h 2718052"/>
              <a:gd name="connsiteX125" fmla="*/ 1454150 w 1701800"/>
              <a:gd name="connsiteY125" fmla="*/ 2590800 h 2718052"/>
              <a:gd name="connsiteX126" fmla="*/ 1501775 w 1701800"/>
              <a:gd name="connsiteY126" fmla="*/ 2543175 h 2718052"/>
              <a:gd name="connsiteX127" fmla="*/ 1501775 w 1701800"/>
              <a:gd name="connsiteY127" fmla="*/ 2543175 h 2718052"/>
              <a:gd name="connsiteX128" fmla="*/ 1539875 w 1701800"/>
              <a:gd name="connsiteY128" fmla="*/ 2533650 h 2718052"/>
              <a:gd name="connsiteX129" fmla="*/ 1616075 w 1701800"/>
              <a:gd name="connsiteY129" fmla="*/ 2486025 h 2718052"/>
              <a:gd name="connsiteX130" fmla="*/ 1644650 w 1701800"/>
              <a:gd name="connsiteY130" fmla="*/ 2476500 h 2718052"/>
              <a:gd name="connsiteX131" fmla="*/ 1682750 w 1701800"/>
              <a:gd name="connsiteY131" fmla="*/ 2409825 h 2718052"/>
              <a:gd name="connsiteX132" fmla="*/ 1701800 w 1701800"/>
              <a:gd name="connsiteY132" fmla="*/ 2381250 h 2718052"/>
              <a:gd name="connsiteX133" fmla="*/ 1682750 w 1701800"/>
              <a:gd name="connsiteY133" fmla="*/ 2324100 h 2718052"/>
              <a:gd name="connsiteX134" fmla="*/ 1673225 w 1701800"/>
              <a:gd name="connsiteY134" fmla="*/ 2295525 h 2718052"/>
              <a:gd name="connsiteX135" fmla="*/ 1654175 w 1701800"/>
              <a:gd name="connsiteY135" fmla="*/ 2038350 h 2718052"/>
              <a:gd name="connsiteX136" fmla="*/ 1644650 w 1701800"/>
              <a:gd name="connsiteY136" fmla="*/ 1990725 h 2718052"/>
              <a:gd name="connsiteX137" fmla="*/ 1625600 w 1701800"/>
              <a:gd name="connsiteY137" fmla="*/ 1962150 h 2718052"/>
              <a:gd name="connsiteX138" fmla="*/ 1616075 w 1701800"/>
              <a:gd name="connsiteY138" fmla="*/ 1933575 h 2718052"/>
              <a:gd name="connsiteX139" fmla="*/ 1587500 w 1701800"/>
              <a:gd name="connsiteY139" fmla="*/ 1905000 h 2718052"/>
              <a:gd name="connsiteX140" fmla="*/ 1568450 w 1701800"/>
              <a:gd name="connsiteY140" fmla="*/ 1876425 h 2718052"/>
              <a:gd name="connsiteX141" fmla="*/ 1577975 w 1701800"/>
              <a:gd name="connsiteY141" fmla="*/ 1838325 h 2718052"/>
              <a:gd name="connsiteX142" fmla="*/ 1644650 w 1701800"/>
              <a:gd name="connsiteY142" fmla="*/ 1800225 h 2718052"/>
              <a:gd name="connsiteX143" fmla="*/ 1635125 w 1701800"/>
              <a:gd name="connsiteY143" fmla="*/ 1562100 h 2718052"/>
              <a:gd name="connsiteX144" fmla="*/ 1625600 w 1701800"/>
              <a:gd name="connsiteY144" fmla="*/ 1514475 h 2718052"/>
              <a:gd name="connsiteX145" fmla="*/ 1597025 w 1701800"/>
              <a:gd name="connsiteY145" fmla="*/ 1504950 h 2718052"/>
              <a:gd name="connsiteX146" fmla="*/ 1577975 w 1701800"/>
              <a:gd name="connsiteY146" fmla="*/ 1476375 h 2718052"/>
              <a:gd name="connsiteX147" fmla="*/ 1568450 w 1701800"/>
              <a:gd name="connsiteY147" fmla="*/ 1400175 h 2718052"/>
              <a:gd name="connsiteX148" fmla="*/ 1539875 w 1701800"/>
              <a:gd name="connsiteY148" fmla="*/ 1381125 h 2718052"/>
              <a:gd name="connsiteX149" fmla="*/ 1492250 w 1701800"/>
              <a:gd name="connsiteY149" fmla="*/ 1295400 h 2718052"/>
              <a:gd name="connsiteX150" fmla="*/ 1444625 w 1701800"/>
              <a:gd name="connsiteY150" fmla="*/ 1209675 h 2718052"/>
              <a:gd name="connsiteX151" fmla="*/ 1463675 w 1701800"/>
              <a:gd name="connsiteY151" fmla="*/ 1181100 h 2718052"/>
              <a:gd name="connsiteX152" fmla="*/ 1435100 w 1701800"/>
              <a:gd name="connsiteY152" fmla="*/ 1152525 h 2718052"/>
              <a:gd name="connsiteX153" fmla="*/ 1416050 w 1701800"/>
              <a:gd name="connsiteY153" fmla="*/ 1123950 h 2718052"/>
              <a:gd name="connsiteX154" fmla="*/ 1406525 w 1701800"/>
              <a:gd name="connsiteY154" fmla="*/ 1066800 h 2718052"/>
              <a:gd name="connsiteX155" fmla="*/ 1397000 w 1701800"/>
              <a:gd name="connsiteY155" fmla="*/ 1038225 h 2718052"/>
              <a:gd name="connsiteX156" fmla="*/ 1368425 w 1701800"/>
              <a:gd name="connsiteY156" fmla="*/ 1028700 h 2718052"/>
              <a:gd name="connsiteX157" fmla="*/ 1368425 w 1701800"/>
              <a:gd name="connsiteY157" fmla="*/ 1066800 h 271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701800" h="2718052">
                <a:moveTo>
                  <a:pt x="1368425" y="1066800"/>
                </a:moveTo>
                <a:lnTo>
                  <a:pt x="1368425" y="1066800"/>
                </a:lnTo>
                <a:cubicBezTo>
                  <a:pt x="1352550" y="1044575"/>
                  <a:pt x="1337862" y="1021452"/>
                  <a:pt x="1320800" y="1000125"/>
                </a:cubicBezTo>
                <a:cubicBezTo>
                  <a:pt x="1312385" y="989606"/>
                  <a:pt x="1300849" y="981898"/>
                  <a:pt x="1292225" y="971550"/>
                </a:cubicBezTo>
                <a:cubicBezTo>
                  <a:pt x="1271058" y="946150"/>
                  <a:pt x="1278467" y="936625"/>
                  <a:pt x="1244600" y="923925"/>
                </a:cubicBezTo>
                <a:cubicBezTo>
                  <a:pt x="1229441" y="918241"/>
                  <a:pt x="1212850" y="917575"/>
                  <a:pt x="1196975" y="914400"/>
                </a:cubicBezTo>
                <a:cubicBezTo>
                  <a:pt x="1200598" y="896286"/>
                  <a:pt x="1216501" y="857726"/>
                  <a:pt x="1196975" y="838200"/>
                </a:cubicBezTo>
                <a:cubicBezTo>
                  <a:pt x="1189875" y="831100"/>
                  <a:pt x="1177925" y="831850"/>
                  <a:pt x="1168400" y="828675"/>
                </a:cubicBezTo>
                <a:cubicBezTo>
                  <a:pt x="1158875" y="819150"/>
                  <a:pt x="1151033" y="807572"/>
                  <a:pt x="1139825" y="800100"/>
                </a:cubicBezTo>
                <a:cubicBezTo>
                  <a:pt x="1131471" y="794531"/>
                  <a:pt x="1118350" y="797675"/>
                  <a:pt x="1111250" y="790575"/>
                </a:cubicBezTo>
                <a:cubicBezTo>
                  <a:pt x="1104150" y="783475"/>
                  <a:pt x="1106215" y="770980"/>
                  <a:pt x="1101725" y="762000"/>
                </a:cubicBezTo>
                <a:cubicBezTo>
                  <a:pt x="1096605" y="751761"/>
                  <a:pt x="1091290" y="740963"/>
                  <a:pt x="1082675" y="733425"/>
                </a:cubicBezTo>
                <a:cubicBezTo>
                  <a:pt x="1065445" y="718348"/>
                  <a:pt x="1025525" y="695325"/>
                  <a:pt x="1025525" y="695325"/>
                </a:cubicBezTo>
                <a:cubicBezTo>
                  <a:pt x="1019175" y="685800"/>
                  <a:pt x="1011595" y="676989"/>
                  <a:pt x="1006475" y="666750"/>
                </a:cubicBezTo>
                <a:cubicBezTo>
                  <a:pt x="1001985" y="657770"/>
                  <a:pt x="1002519" y="646529"/>
                  <a:pt x="996950" y="638175"/>
                </a:cubicBezTo>
                <a:cubicBezTo>
                  <a:pt x="989478" y="626967"/>
                  <a:pt x="977900" y="619125"/>
                  <a:pt x="968375" y="609600"/>
                </a:cubicBezTo>
                <a:cubicBezTo>
                  <a:pt x="965200" y="600075"/>
                  <a:pt x="961608" y="590679"/>
                  <a:pt x="958850" y="581025"/>
                </a:cubicBezTo>
                <a:cubicBezTo>
                  <a:pt x="955254" y="568438"/>
                  <a:pt x="956587" y="553817"/>
                  <a:pt x="949325" y="542925"/>
                </a:cubicBezTo>
                <a:cubicBezTo>
                  <a:pt x="934232" y="520285"/>
                  <a:pt x="893859" y="518497"/>
                  <a:pt x="873125" y="514350"/>
                </a:cubicBezTo>
                <a:cubicBezTo>
                  <a:pt x="852503" y="431861"/>
                  <a:pt x="883610" y="515310"/>
                  <a:pt x="825500" y="457200"/>
                </a:cubicBezTo>
                <a:cubicBezTo>
                  <a:pt x="818400" y="450100"/>
                  <a:pt x="820465" y="437605"/>
                  <a:pt x="815975" y="428625"/>
                </a:cubicBezTo>
                <a:cubicBezTo>
                  <a:pt x="779046" y="354767"/>
                  <a:pt x="811341" y="443299"/>
                  <a:pt x="787400" y="371475"/>
                </a:cubicBezTo>
                <a:cubicBezTo>
                  <a:pt x="790575" y="361950"/>
                  <a:pt x="804025" y="350000"/>
                  <a:pt x="796925" y="342900"/>
                </a:cubicBezTo>
                <a:cubicBezTo>
                  <a:pt x="782726" y="328701"/>
                  <a:pt x="739775" y="323850"/>
                  <a:pt x="739775" y="323850"/>
                </a:cubicBezTo>
                <a:cubicBezTo>
                  <a:pt x="732981" y="303467"/>
                  <a:pt x="728578" y="281906"/>
                  <a:pt x="711200" y="266700"/>
                </a:cubicBezTo>
                <a:cubicBezTo>
                  <a:pt x="693970" y="251623"/>
                  <a:pt x="654050" y="228600"/>
                  <a:pt x="654050" y="228600"/>
                </a:cubicBezTo>
                <a:cubicBezTo>
                  <a:pt x="650875" y="215900"/>
                  <a:pt x="649122" y="202757"/>
                  <a:pt x="644525" y="190500"/>
                </a:cubicBezTo>
                <a:cubicBezTo>
                  <a:pt x="639539" y="177205"/>
                  <a:pt x="629965" y="165870"/>
                  <a:pt x="625475" y="152400"/>
                </a:cubicBezTo>
                <a:cubicBezTo>
                  <a:pt x="620355" y="137041"/>
                  <a:pt x="628729" y="114714"/>
                  <a:pt x="615950" y="104775"/>
                </a:cubicBezTo>
                <a:cubicBezTo>
                  <a:pt x="595283" y="88701"/>
                  <a:pt x="539750" y="85725"/>
                  <a:pt x="539750" y="85725"/>
                </a:cubicBezTo>
                <a:lnTo>
                  <a:pt x="501650" y="28575"/>
                </a:lnTo>
                <a:lnTo>
                  <a:pt x="482600" y="0"/>
                </a:lnTo>
                <a:cubicBezTo>
                  <a:pt x="473075" y="9525"/>
                  <a:pt x="462649" y="18227"/>
                  <a:pt x="454025" y="28575"/>
                </a:cubicBezTo>
                <a:cubicBezTo>
                  <a:pt x="446696" y="37369"/>
                  <a:pt x="443914" y="49999"/>
                  <a:pt x="434975" y="57150"/>
                </a:cubicBezTo>
                <a:cubicBezTo>
                  <a:pt x="427135" y="63422"/>
                  <a:pt x="415925" y="63500"/>
                  <a:pt x="406400" y="66675"/>
                </a:cubicBezTo>
                <a:cubicBezTo>
                  <a:pt x="361316" y="111759"/>
                  <a:pt x="386550" y="75958"/>
                  <a:pt x="368300" y="142875"/>
                </a:cubicBezTo>
                <a:cubicBezTo>
                  <a:pt x="363016" y="162248"/>
                  <a:pt x="349250" y="200025"/>
                  <a:pt x="349250" y="200025"/>
                </a:cubicBezTo>
                <a:cubicBezTo>
                  <a:pt x="352425" y="212725"/>
                  <a:pt x="352280" y="226759"/>
                  <a:pt x="358775" y="238125"/>
                </a:cubicBezTo>
                <a:cubicBezTo>
                  <a:pt x="415854" y="338014"/>
                  <a:pt x="367136" y="206058"/>
                  <a:pt x="396875" y="295275"/>
                </a:cubicBezTo>
                <a:lnTo>
                  <a:pt x="377825" y="352425"/>
                </a:lnTo>
                <a:cubicBezTo>
                  <a:pt x="374650" y="361950"/>
                  <a:pt x="373869" y="372646"/>
                  <a:pt x="368300" y="381000"/>
                </a:cubicBezTo>
                <a:lnTo>
                  <a:pt x="349250" y="409575"/>
                </a:lnTo>
                <a:cubicBezTo>
                  <a:pt x="346075" y="422275"/>
                  <a:pt x="330468" y="438418"/>
                  <a:pt x="339725" y="447675"/>
                </a:cubicBezTo>
                <a:lnTo>
                  <a:pt x="387350" y="400050"/>
                </a:lnTo>
                <a:cubicBezTo>
                  <a:pt x="396875" y="403225"/>
                  <a:pt x="407148" y="404699"/>
                  <a:pt x="415925" y="409575"/>
                </a:cubicBezTo>
                <a:cubicBezTo>
                  <a:pt x="435939" y="420694"/>
                  <a:pt x="473075" y="447675"/>
                  <a:pt x="473075" y="447675"/>
                </a:cubicBezTo>
                <a:cubicBezTo>
                  <a:pt x="488016" y="470087"/>
                  <a:pt x="508934" y="482413"/>
                  <a:pt x="473075" y="504825"/>
                </a:cubicBezTo>
                <a:cubicBezTo>
                  <a:pt x="456047" y="515468"/>
                  <a:pt x="415925" y="523875"/>
                  <a:pt x="415925" y="523875"/>
                </a:cubicBezTo>
                <a:cubicBezTo>
                  <a:pt x="409575" y="533400"/>
                  <a:pt x="402555" y="542511"/>
                  <a:pt x="396875" y="552450"/>
                </a:cubicBezTo>
                <a:cubicBezTo>
                  <a:pt x="389830" y="564778"/>
                  <a:pt x="387865" y="580510"/>
                  <a:pt x="377825" y="590550"/>
                </a:cubicBezTo>
                <a:cubicBezTo>
                  <a:pt x="370725" y="597650"/>
                  <a:pt x="358775" y="596900"/>
                  <a:pt x="349250" y="600075"/>
                </a:cubicBezTo>
                <a:cubicBezTo>
                  <a:pt x="346075" y="619125"/>
                  <a:pt x="349307" y="640457"/>
                  <a:pt x="339725" y="657225"/>
                </a:cubicBezTo>
                <a:cubicBezTo>
                  <a:pt x="334744" y="665942"/>
                  <a:pt x="320804" y="663992"/>
                  <a:pt x="311150" y="666750"/>
                </a:cubicBezTo>
                <a:cubicBezTo>
                  <a:pt x="298563" y="670346"/>
                  <a:pt x="285750" y="673100"/>
                  <a:pt x="273050" y="676275"/>
                </a:cubicBezTo>
                <a:cubicBezTo>
                  <a:pt x="269875" y="685800"/>
                  <a:pt x="270625" y="697750"/>
                  <a:pt x="263525" y="704850"/>
                </a:cubicBezTo>
                <a:cubicBezTo>
                  <a:pt x="225724" y="742651"/>
                  <a:pt x="211296" y="741720"/>
                  <a:pt x="168275" y="752475"/>
                </a:cubicBezTo>
                <a:cubicBezTo>
                  <a:pt x="161925" y="771525"/>
                  <a:pt x="168275" y="803275"/>
                  <a:pt x="149225" y="809625"/>
                </a:cubicBezTo>
                <a:lnTo>
                  <a:pt x="92075" y="828675"/>
                </a:lnTo>
                <a:cubicBezTo>
                  <a:pt x="82550" y="825500"/>
                  <a:pt x="71532" y="813126"/>
                  <a:pt x="63500" y="819150"/>
                </a:cubicBezTo>
                <a:cubicBezTo>
                  <a:pt x="41174" y="835894"/>
                  <a:pt x="57785" y="868681"/>
                  <a:pt x="63500" y="885825"/>
                </a:cubicBezTo>
                <a:cubicBezTo>
                  <a:pt x="44450" y="892175"/>
                  <a:pt x="0" y="885825"/>
                  <a:pt x="6350" y="904875"/>
                </a:cubicBezTo>
                <a:cubicBezTo>
                  <a:pt x="9525" y="914400"/>
                  <a:pt x="9603" y="925610"/>
                  <a:pt x="15875" y="933450"/>
                </a:cubicBezTo>
                <a:cubicBezTo>
                  <a:pt x="34073" y="956198"/>
                  <a:pt x="50018" y="950521"/>
                  <a:pt x="73025" y="962025"/>
                </a:cubicBezTo>
                <a:cubicBezTo>
                  <a:pt x="83264" y="967145"/>
                  <a:pt x="92075" y="974725"/>
                  <a:pt x="101600" y="981075"/>
                </a:cubicBezTo>
                <a:cubicBezTo>
                  <a:pt x="75450" y="1059524"/>
                  <a:pt x="79710" y="1018346"/>
                  <a:pt x="92075" y="1104900"/>
                </a:cubicBezTo>
                <a:cubicBezTo>
                  <a:pt x="101600" y="1101725"/>
                  <a:pt x="110746" y="1093724"/>
                  <a:pt x="120650" y="1095375"/>
                </a:cubicBezTo>
                <a:cubicBezTo>
                  <a:pt x="151062" y="1100444"/>
                  <a:pt x="151321" y="1120712"/>
                  <a:pt x="158750" y="1143000"/>
                </a:cubicBezTo>
                <a:cubicBezTo>
                  <a:pt x="215605" y="1133524"/>
                  <a:pt x="212056" y="1116261"/>
                  <a:pt x="234950" y="1162050"/>
                </a:cubicBezTo>
                <a:cubicBezTo>
                  <a:pt x="239440" y="1171030"/>
                  <a:pt x="237375" y="1183525"/>
                  <a:pt x="244475" y="1190625"/>
                </a:cubicBezTo>
                <a:cubicBezTo>
                  <a:pt x="251575" y="1197725"/>
                  <a:pt x="264070" y="1195660"/>
                  <a:pt x="273050" y="1200150"/>
                </a:cubicBezTo>
                <a:cubicBezTo>
                  <a:pt x="283289" y="1205270"/>
                  <a:pt x="292100" y="1212850"/>
                  <a:pt x="301625" y="1219200"/>
                </a:cubicBezTo>
                <a:cubicBezTo>
                  <a:pt x="347197" y="1287558"/>
                  <a:pt x="323536" y="1260161"/>
                  <a:pt x="368300" y="1304925"/>
                </a:cubicBezTo>
                <a:cubicBezTo>
                  <a:pt x="390970" y="1372935"/>
                  <a:pt x="370642" y="1350936"/>
                  <a:pt x="415925" y="1381125"/>
                </a:cubicBezTo>
                <a:cubicBezTo>
                  <a:pt x="422275" y="1390650"/>
                  <a:pt x="429855" y="1399461"/>
                  <a:pt x="434975" y="1409700"/>
                </a:cubicBezTo>
                <a:cubicBezTo>
                  <a:pt x="450469" y="1440688"/>
                  <a:pt x="436253" y="1439553"/>
                  <a:pt x="463550" y="1466850"/>
                </a:cubicBezTo>
                <a:cubicBezTo>
                  <a:pt x="471645" y="1474945"/>
                  <a:pt x="482600" y="1479550"/>
                  <a:pt x="492125" y="1485900"/>
                </a:cubicBezTo>
                <a:cubicBezTo>
                  <a:pt x="495300" y="1495425"/>
                  <a:pt x="495378" y="1506635"/>
                  <a:pt x="501650" y="1514475"/>
                </a:cubicBezTo>
                <a:cubicBezTo>
                  <a:pt x="533332" y="1554077"/>
                  <a:pt x="632134" y="1541364"/>
                  <a:pt x="654050" y="1543050"/>
                </a:cubicBezTo>
                <a:cubicBezTo>
                  <a:pt x="647700" y="1552575"/>
                  <a:pt x="644525" y="1565275"/>
                  <a:pt x="635000" y="1571625"/>
                </a:cubicBezTo>
                <a:cubicBezTo>
                  <a:pt x="624108" y="1578887"/>
                  <a:pt x="602057" y="1569118"/>
                  <a:pt x="596900" y="1581150"/>
                </a:cubicBezTo>
                <a:cubicBezTo>
                  <a:pt x="579351" y="1622099"/>
                  <a:pt x="612876" y="1638527"/>
                  <a:pt x="625475" y="1666875"/>
                </a:cubicBezTo>
                <a:cubicBezTo>
                  <a:pt x="633630" y="1685225"/>
                  <a:pt x="633882" y="1706997"/>
                  <a:pt x="644525" y="1724025"/>
                </a:cubicBezTo>
                <a:cubicBezTo>
                  <a:pt x="650592" y="1733733"/>
                  <a:pt x="663575" y="1736725"/>
                  <a:pt x="673100" y="1743075"/>
                </a:cubicBezTo>
                <a:cubicBezTo>
                  <a:pt x="680847" y="1766316"/>
                  <a:pt x="683211" y="1781761"/>
                  <a:pt x="701675" y="1800225"/>
                </a:cubicBezTo>
                <a:cubicBezTo>
                  <a:pt x="709770" y="1808320"/>
                  <a:pt x="720725" y="1812925"/>
                  <a:pt x="730250" y="1819275"/>
                </a:cubicBezTo>
                <a:cubicBezTo>
                  <a:pt x="750074" y="1898569"/>
                  <a:pt x="725936" y="1820171"/>
                  <a:pt x="758825" y="1885950"/>
                </a:cubicBezTo>
                <a:cubicBezTo>
                  <a:pt x="763315" y="1894930"/>
                  <a:pt x="761250" y="1907425"/>
                  <a:pt x="768350" y="1914525"/>
                </a:cubicBezTo>
                <a:cubicBezTo>
                  <a:pt x="775450" y="1921625"/>
                  <a:pt x="787080" y="1922081"/>
                  <a:pt x="796925" y="1924050"/>
                </a:cubicBezTo>
                <a:cubicBezTo>
                  <a:pt x="818940" y="1928453"/>
                  <a:pt x="841375" y="1930400"/>
                  <a:pt x="863600" y="1933575"/>
                </a:cubicBezTo>
                <a:cubicBezTo>
                  <a:pt x="873125" y="1936750"/>
                  <a:pt x="885075" y="1936000"/>
                  <a:pt x="892175" y="1943100"/>
                </a:cubicBezTo>
                <a:cubicBezTo>
                  <a:pt x="911225" y="1962150"/>
                  <a:pt x="898525" y="1981200"/>
                  <a:pt x="892175" y="2000250"/>
                </a:cubicBezTo>
                <a:cubicBezTo>
                  <a:pt x="906190" y="2070326"/>
                  <a:pt x="892720" y="2034405"/>
                  <a:pt x="939800" y="2105025"/>
                </a:cubicBezTo>
                <a:lnTo>
                  <a:pt x="939800" y="2105025"/>
                </a:lnTo>
                <a:cubicBezTo>
                  <a:pt x="946150" y="2124075"/>
                  <a:pt x="953980" y="2142694"/>
                  <a:pt x="958850" y="2162175"/>
                </a:cubicBezTo>
                <a:cubicBezTo>
                  <a:pt x="962025" y="2174875"/>
                  <a:pt x="963218" y="2188243"/>
                  <a:pt x="968375" y="2200275"/>
                </a:cubicBezTo>
                <a:cubicBezTo>
                  <a:pt x="972884" y="2210797"/>
                  <a:pt x="981075" y="2219325"/>
                  <a:pt x="987425" y="2228850"/>
                </a:cubicBezTo>
                <a:cubicBezTo>
                  <a:pt x="1022350" y="2225675"/>
                  <a:pt x="1059829" y="2232813"/>
                  <a:pt x="1092200" y="2219325"/>
                </a:cubicBezTo>
                <a:cubicBezTo>
                  <a:pt x="1104284" y="2214290"/>
                  <a:pt x="1094463" y="2192117"/>
                  <a:pt x="1101725" y="2181225"/>
                </a:cubicBezTo>
                <a:cubicBezTo>
                  <a:pt x="1108075" y="2171700"/>
                  <a:pt x="1120775" y="2168525"/>
                  <a:pt x="1130300" y="2162175"/>
                </a:cubicBezTo>
                <a:cubicBezTo>
                  <a:pt x="1143000" y="2143125"/>
                  <a:pt x="1162847" y="2127237"/>
                  <a:pt x="1168400" y="2105025"/>
                </a:cubicBezTo>
                <a:cubicBezTo>
                  <a:pt x="1171575" y="2092325"/>
                  <a:pt x="1168668" y="2076182"/>
                  <a:pt x="1177925" y="2066925"/>
                </a:cubicBezTo>
                <a:cubicBezTo>
                  <a:pt x="1187182" y="2057668"/>
                  <a:pt x="1203325" y="2060575"/>
                  <a:pt x="1216025" y="2057400"/>
                </a:cubicBezTo>
                <a:cubicBezTo>
                  <a:pt x="1222642" y="2077252"/>
                  <a:pt x="1231522" y="2108382"/>
                  <a:pt x="1244600" y="2124075"/>
                </a:cubicBezTo>
                <a:cubicBezTo>
                  <a:pt x="1251929" y="2132869"/>
                  <a:pt x="1263650" y="2136775"/>
                  <a:pt x="1273175" y="2143125"/>
                </a:cubicBezTo>
                <a:cubicBezTo>
                  <a:pt x="1285804" y="2162069"/>
                  <a:pt x="1306361" y="2176614"/>
                  <a:pt x="1282700" y="2200275"/>
                </a:cubicBezTo>
                <a:cubicBezTo>
                  <a:pt x="1275600" y="2207375"/>
                  <a:pt x="1263650" y="2206625"/>
                  <a:pt x="1254125" y="2209800"/>
                </a:cubicBezTo>
                <a:cubicBezTo>
                  <a:pt x="1211257" y="2274102"/>
                  <a:pt x="1268695" y="2203324"/>
                  <a:pt x="1168400" y="2247900"/>
                </a:cubicBezTo>
                <a:cubicBezTo>
                  <a:pt x="1157939" y="2252549"/>
                  <a:pt x="1153999" y="2266014"/>
                  <a:pt x="1149350" y="2276475"/>
                </a:cubicBezTo>
                <a:cubicBezTo>
                  <a:pt x="1136099" y="2306290"/>
                  <a:pt x="1128691" y="2340060"/>
                  <a:pt x="1120775" y="2371725"/>
                </a:cubicBezTo>
                <a:cubicBezTo>
                  <a:pt x="1129044" y="2384129"/>
                  <a:pt x="1143305" y="2418190"/>
                  <a:pt x="1168400" y="2409825"/>
                </a:cubicBezTo>
                <a:cubicBezTo>
                  <a:pt x="1190120" y="2402585"/>
                  <a:pt x="1225550" y="2371725"/>
                  <a:pt x="1225550" y="2371725"/>
                </a:cubicBezTo>
                <a:cubicBezTo>
                  <a:pt x="1238250" y="2374900"/>
                  <a:pt x="1251063" y="2377654"/>
                  <a:pt x="1263650" y="2381250"/>
                </a:cubicBezTo>
                <a:cubicBezTo>
                  <a:pt x="1273304" y="2384008"/>
                  <a:pt x="1288496" y="2381453"/>
                  <a:pt x="1292225" y="2390775"/>
                </a:cubicBezTo>
                <a:cubicBezTo>
                  <a:pt x="1297087" y="2402930"/>
                  <a:pt x="1289962" y="2417983"/>
                  <a:pt x="1282700" y="2428875"/>
                </a:cubicBezTo>
                <a:cubicBezTo>
                  <a:pt x="1267607" y="2451515"/>
                  <a:pt x="1227234" y="2453303"/>
                  <a:pt x="1206500" y="2457450"/>
                </a:cubicBezTo>
                <a:cubicBezTo>
                  <a:pt x="1196975" y="2463800"/>
                  <a:pt x="1181545" y="2465640"/>
                  <a:pt x="1177925" y="2476500"/>
                </a:cubicBezTo>
                <a:cubicBezTo>
                  <a:pt x="1173785" y="2488919"/>
                  <a:pt x="1183688" y="2502061"/>
                  <a:pt x="1187450" y="2514600"/>
                </a:cubicBezTo>
                <a:cubicBezTo>
                  <a:pt x="1193220" y="2533834"/>
                  <a:pt x="1187019" y="2566880"/>
                  <a:pt x="1206500" y="2571750"/>
                </a:cubicBezTo>
                <a:lnTo>
                  <a:pt x="1244600" y="2581275"/>
                </a:lnTo>
                <a:cubicBezTo>
                  <a:pt x="1235282" y="2618545"/>
                  <a:pt x="1217859" y="2669445"/>
                  <a:pt x="1244600" y="2705100"/>
                </a:cubicBezTo>
                <a:cubicBezTo>
                  <a:pt x="1254314" y="2718052"/>
                  <a:pt x="1276350" y="2698750"/>
                  <a:pt x="1292225" y="2695575"/>
                </a:cubicBezTo>
                <a:cubicBezTo>
                  <a:pt x="1298575" y="2686050"/>
                  <a:pt x="1301567" y="2673067"/>
                  <a:pt x="1311275" y="2667000"/>
                </a:cubicBezTo>
                <a:cubicBezTo>
                  <a:pt x="1328303" y="2656357"/>
                  <a:pt x="1351717" y="2659089"/>
                  <a:pt x="1368425" y="2647950"/>
                </a:cubicBezTo>
                <a:cubicBezTo>
                  <a:pt x="1377950" y="2641600"/>
                  <a:pt x="1388206" y="2636229"/>
                  <a:pt x="1397000" y="2628900"/>
                </a:cubicBezTo>
                <a:cubicBezTo>
                  <a:pt x="1407348" y="2620276"/>
                  <a:pt x="1414367" y="2607797"/>
                  <a:pt x="1425575" y="2600325"/>
                </a:cubicBezTo>
                <a:cubicBezTo>
                  <a:pt x="1433929" y="2594756"/>
                  <a:pt x="1444625" y="2593975"/>
                  <a:pt x="1454150" y="2590800"/>
                </a:cubicBezTo>
                <a:cubicBezTo>
                  <a:pt x="1501775" y="2606675"/>
                  <a:pt x="1479550" y="2609850"/>
                  <a:pt x="1501775" y="2543175"/>
                </a:cubicBezTo>
                <a:lnTo>
                  <a:pt x="1501775" y="2543175"/>
                </a:lnTo>
                <a:lnTo>
                  <a:pt x="1539875" y="2533650"/>
                </a:lnTo>
                <a:cubicBezTo>
                  <a:pt x="1570064" y="2488367"/>
                  <a:pt x="1548065" y="2508695"/>
                  <a:pt x="1616075" y="2486025"/>
                </a:cubicBezTo>
                <a:lnTo>
                  <a:pt x="1644650" y="2476500"/>
                </a:lnTo>
                <a:cubicBezTo>
                  <a:pt x="1691062" y="2406882"/>
                  <a:pt x="1634411" y="2494418"/>
                  <a:pt x="1682750" y="2409825"/>
                </a:cubicBezTo>
                <a:cubicBezTo>
                  <a:pt x="1688430" y="2399886"/>
                  <a:pt x="1695450" y="2390775"/>
                  <a:pt x="1701800" y="2381250"/>
                </a:cubicBezTo>
                <a:lnTo>
                  <a:pt x="1682750" y="2324100"/>
                </a:lnTo>
                <a:lnTo>
                  <a:pt x="1673225" y="2295525"/>
                </a:lnTo>
                <a:cubicBezTo>
                  <a:pt x="1666875" y="2209800"/>
                  <a:pt x="1671033" y="2122641"/>
                  <a:pt x="1654175" y="2038350"/>
                </a:cubicBezTo>
                <a:cubicBezTo>
                  <a:pt x="1651000" y="2022475"/>
                  <a:pt x="1650334" y="2005884"/>
                  <a:pt x="1644650" y="1990725"/>
                </a:cubicBezTo>
                <a:cubicBezTo>
                  <a:pt x="1640630" y="1980006"/>
                  <a:pt x="1630720" y="1972389"/>
                  <a:pt x="1625600" y="1962150"/>
                </a:cubicBezTo>
                <a:cubicBezTo>
                  <a:pt x="1621110" y="1953170"/>
                  <a:pt x="1621644" y="1941929"/>
                  <a:pt x="1616075" y="1933575"/>
                </a:cubicBezTo>
                <a:cubicBezTo>
                  <a:pt x="1608603" y="1922367"/>
                  <a:pt x="1596124" y="1915348"/>
                  <a:pt x="1587500" y="1905000"/>
                </a:cubicBezTo>
                <a:cubicBezTo>
                  <a:pt x="1580171" y="1896206"/>
                  <a:pt x="1574800" y="1885950"/>
                  <a:pt x="1568450" y="1876425"/>
                </a:cubicBezTo>
                <a:cubicBezTo>
                  <a:pt x="1571625" y="1863725"/>
                  <a:pt x="1567323" y="1845934"/>
                  <a:pt x="1577975" y="1838325"/>
                </a:cubicBezTo>
                <a:cubicBezTo>
                  <a:pt x="1661094" y="1778955"/>
                  <a:pt x="1620666" y="1872177"/>
                  <a:pt x="1644650" y="1800225"/>
                </a:cubicBezTo>
                <a:cubicBezTo>
                  <a:pt x="1624359" y="1587168"/>
                  <a:pt x="1609356" y="1665177"/>
                  <a:pt x="1635125" y="1562100"/>
                </a:cubicBezTo>
                <a:cubicBezTo>
                  <a:pt x="1631950" y="1546225"/>
                  <a:pt x="1634580" y="1527945"/>
                  <a:pt x="1625600" y="1514475"/>
                </a:cubicBezTo>
                <a:cubicBezTo>
                  <a:pt x="1620031" y="1506121"/>
                  <a:pt x="1604865" y="1511222"/>
                  <a:pt x="1597025" y="1504950"/>
                </a:cubicBezTo>
                <a:cubicBezTo>
                  <a:pt x="1588086" y="1497799"/>
                  <a:pt x="1584325" y="1485900"/>
                  <a:pt x="1577975" y="1476375"/>
                </a:cubicBezTo>
                <a:cubicBezTo>
                  <a:pt x="1574800" y="1450975"/>
                  <a:pt x="1577957" y="1423942"/>
                  <a:pt x="1568450" y="1400175"/>
                </a:cubicBezTo>
                <a:cubicBezTo>
                  <a:pt x="1564198" y="1389546"/>
                  <a:pt x="1547413" y="1389740"/>
                  <a:pt x="1539875" y="1381125"/>
                </a:cubicBezTo>
                <a:cubicBezTo>
                  <a:pt x="1450127" y="1278556"/>
                  <a:pt x="1529222" y="1361949"/>
                  <a:pt x="1492250" y="1295400"/>
                </a:cubicBezTo>
                <a:cubicBezTo>
                  <a:pt x="1437663" y="1197144"/>
                  <a:pt x="1466178" y="1274333"/>
                  <a:pt x="1444625" y="1209675"/>
                </a:cubicBezTo>
                <a:cubicBezTo>
                  <a:pt x="1450975" y="1200150"/>
                  <a:pt x="1465557" y="1192392"/>
                  <a:pt x="1463675" y="1181100"/>
                </a:cubicBezTo>
                <a:cubicBezTo>
                  <a:pt x="1461460" y="1167813"/>
                  <a:pt x="1443724" y="1162873"/>
                  <a:pt x="1435100" y="1152525"/>
                </a:cubicBezTo>
                <a:cubicBezTo>
                  <a:pt x="1427771" y="1143731"/>
                  <a:pt x="1422400" y="1133475"/>
                  <a:pt x="1416050" y="1123950"/>
                </a:cubicBezTo>
                <a:cubicBezTo>
                  <a:pt x="1412875" y="1104900"/>
                  <a:pt x="1410715" y="1085653"/>
                  <a:pt x="1406525" y="1066800"/>
                </a:cubicBezTo>
                <a:cubicBezTo>
                  <a:pt x="1404347" y="1056999"/>
                  <a:pt x="1404100" y="1045325"/>
                  <a:pt x="1397000" y="1038225"/>
                </a:cubicBezTo>
                <a:cubicBezTo>
                  <a:pt x="1389900" y="1031125"/>
                  <a:pt x="1377950" y="1031875"/>
                  <a:pt x="1368425" y="1028700"/>
                </a:cubicBezTo>
                <a:cubicBezTo>
                  <a:pt x="1357896" y="1060287"/>
                  <a:pt x="1368425" y="1060450"/>
                  <a:pt x="1368425" y="1066800"/>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Freeform 3"/>
          <p:cNvSpPr/>
          <p:nvPr/>
        </p:nvSpPr>
        <p:spPr>
          <a:xfrm>
            <a:off x="5156733" y="3584448"/>
            <a:ext cx="3109443" cy="2715207"/>
          </a:xfrm>
          <a:custGeom>
            <a:avLst/>
            <a:gdLst>
              <a:gd name="connsiteX0" fmla="*/ 2641270 w 3109443"/>
              <a:gd name="connsiteY0" fmla="*/ 1923898 h 2715207"/>
              <a:gd name="connsiteX1" fmla="*/ 2641270 w 3109443"/>
              <a:gd name="connsiteY1" fmla="*/ 1923898 h 2715207"/>
              <a:gd name="connsiteX2" fmla="*/ 2692477 w 3109443"/>
              <a:gd name="connsiteY2" fmla="*/ 1887322 h 2715207"/>
              <a:gd name="connsiteX3" fmla="*/ 2736368 w 3109443"/>
              <a:gd name="connsiteY3" fmla="*/ 1901952 h 2715207"/>
              <a:gd name="connsiteX4" fmla="*/ 2758313 w 3109443"/>
              <a:gd name="connsiteY4" fmla="*/ 1916582 h 2715207"/>
              <a:gd name="connsiteX5" fmla="*/ 2809520 w 3109443"/>
              <a:gd name="connsiteY5" fmla="*/ 1901952 h 2715207"/>
              <a:gd name="connsiteX6" fmla="*/ 2838781 w 3109443"/>
              <a:gd name="connsiteY6" fmla="*/ 1909267 h 2715207"/>
              <a:gd name="connsiteX7" fmla="*/ 2853411 w 3109443"/>
              <a:gd name="connsiteY7" fmla="*/ 1923898 h 2715207"/>
              <a:gd name="connsiteX8" fmla="*/ 2919248 w 3109443"/>
              <a:gd name="connsiteY8" fmla="*/ 1909267 h 2715207"/>
              <a:gd name="connsiteX9" fmla="*/ 2985085 w 3109443"/>
              <a:gd name="connsiteY9" fmla="*/ 1901952 h 2715207"/>
              <a:gd name="connsiteX10" fmla="*/ 2992400 w 3109443"/>
              <a:gd name="connsiteY10" fmla="*/ 1880006 h 2715207"/>
              <a:gd name="connsiteX11" fmla="*/ 2985085 w 3109443"/>
              <a:gd name="connsiteY11" fmla="*/ 1858061 h 2715207"/>
              <a:gd name="connsiteX12" fmla="*/ 3028976 w 3109443"/>
              <a:gd name="connsiteY12" fmla="*/ 1836115 h 2715207"/>
              <a:gd name="connsiteX13" fmla="*/ 3050921 w 3109443"/>
              <a:gd name="connsiteY13" fmla="*/ 1821485 h 2715207"/>
              <a:gd name="connsiteX14" fmla="*/ 3065552 w 3109443"/>
              <a:gd name="connsiteY14" fmla="*/ 1770278 h 2715207"/>
              <a:gd name="connsiteX15" fmla="*/ 3109443 w 3109443"/>
              <a:gd name="connsiteY15" fmla="*/ 1741018 h 2715207"/>
              <a:gd name="connsiteX16" fmla="*/ 3102128 w 3109443"/>
              <a:gd name="connsiteY16" fmla="*/ 1719072 h 2715207"/>
              <a:gd name="connsiteX17" fmla="*/ 3065552 w 3109443"/>
              <a:gd name="connsiteY17" fmla="*/ 1675181 h 2715207"/>
              <a:gd name="connsiteX18" fmla="*/ 3058237 w 3109443"/>
              <a:gd name="connsiteY18" fmla="*/ 1653235 h 2715207"/>
              <a:gd name="connsiteX19" fmla="*/ 3021661 w 3109443"/>
              <a:gd name="connsiteY19" fmla="*/ 1631290 h 2715207"/>
              <a:gd name="connsiteX20" fmla="*/ 2999715 w 3109443"/>
              <a:gd name="connsiteY20" fmla="*/ 1587398 h 2715207"/>
              <a:gd name="connsiteX21" fmla="*/ 2955824 w 3109443"/>
              <a:gd name="connsiteY21" fmla="*/ 1572768 h 2715207"/>
              <a:gd name="connsiteX22" fmla="*/ 2933878 w 3109443"/>
              <a:gd name="connsiteY22" fmla="*/ 1580083 h 2715207"/>
              <a:gd name="connsiteX23" fmla="*/ 2904617 w 3109443"/>
              <a:gd name="connsiteY23" fmla="*/ 1609344 h 2715207"/>
              <a:gd name="connsiteX24" fmla="*/ 2882672 w 3109443"/>
              <a:gd name="connsiteY24" fmla="*/ 1623974 h 2715207"/>
              <a:gd name="connsiteX25" fmla="*/ 2860726 w 3109443"/>
              <a:gd name="connsiteY25" fmla="*/ 1616659 h 2715207"/>
              <a:gd name="connsiteX26" fmla="*/ 2838781 w 3109443"/>
              <a:gd name="connsiteY26" fmla="*/ 1572768 h 2715207"/>
              <a:gd name="connsiteX27" fmla="*/ 2802205 w 3109443"/>
              <a:gd name="connsiteY27" fmla="*/ 1536192 h 2715207"/>
              <a:gd name="connsiteX28" fmla="*/ 2787574 w 3109443"/>
              <a:gd name="connsiteY28" fmla="*/ 1521562 h 2715207"/>
              <a:gd name="connsiteX29" fmla="*/ 2772944 w 3109443"/>
              <a:gd name="connsiteY29" fmla="*/ 1506931 h 2715207"/>
              <a:gd name="connsiteX30" fmla="*/ 2765629 w 3109443"/>
              <a:gd name="connsiteY30" fmla="*/ 1484986 h 2715207"/>
              <a:gd name="connsiteX31" fmla="*/ 2772944 w 3109443"/>
              <a:gd name="connsiteY31" fmla="*/ 1433779 h 2715207"/>
              <a:gd name="connsiteX32" fmla="*/ 2758313 w 3109443"/>
              <a:gd name="connsiteY32" fmla="*/ 1411834 h 2715207"/>
              <a:gd name="connsiteX33" fmla="*/ 2677846 w 3109443"/>
              <a:gd name="connsiteY33" fmla="*/ 1389888 h 2715207"/>
              <a:gd name="connsiteX34" fmla="*/ 2655901 w 3109443"/>
              <a:gd name="connsiteY34" fmla="*/ 1382573 h 2715207"/>
              <a:gd name="connsiteX35" fmla="*/ 2655901 w 3109443"/>
              <a:gd name="connsiteY35" fmla="*/ 1316736 h 2715207"/>
              <a:gd name="connsiteX36" fmla="*/ 2648585 w 3109443"/>
              <a:gd name="connsiteY36" fmla="*/ 1287475 h 2715207"/>
              <a:gd name="connsiteX37" fmla="*/ 2619325 w 3109443"/>
              <a:gd name="connsiteY37" fmla="*/ 1280160 h 2715207"/>
              <a:gd name="connsiteX38" fmla="*/ 2597379 w 3109443"/>
              <a:gd name="connsiteY38" fmla="*/ 1199693 h 2715207"/>
              <a:gd name="connsiteX39" fmla="*/ 2553488 w 3109443"/>
              <a:gd name="connsiteY39" fmla="*/ 1185062 h 2715207"/>
              <a:gd name="connsiteX40" fmla="*/ 2531542 w 3109443"/>
              <a:gd name="connsiteY40" fmla="*/ 1177747 h 2715207"/>
              <a:gd name="connsiteX41" fmla="*/ 2509597 w 3109443"/>
              <a:gd name="connsiteY41" fmla="*/ 1155802 h 2715207"/>
              <a:gd name="connsiteX42" fmla="*/ 2377923 w 3109443"/>
              <a:gd name="connsiteY42" fmla="*/ 1148486 h 2715207"/>
              <a:gd name="connsiteX43" fmla="*/ 2355977 w 3109443"/>
              <a:gd name="connsiteY43" fmla="*/ 1155802 h 2715207"/>
              <a:gd name="connsiteX44" fmla="*/ 2326717 w 3109443"/>
              <a:gd name="connsiteY44" fmla="*/ 1170432 h 2715207"/>
              <a:gd name="connsiteX45" fmla="*/ 2341347 w 3109443"/>
              <a:gd name="connsiteY45" fmla="*/ 1082650 h 2715207"/>
              <a:gd name="connsiteX46" fmla="*/ 2355977 w 3109443"/>
              <a:gd name="connsiteY46" fmla="*/ 1068019 h 2715207"/>
              <a:gd name="connsiteX47" fmla="*/ 2326717 w 3109443"/>
              <a:gd name="connsiteY47" fmla="*/ 1046074 h 2715207"/>
              <a:gd name="connsiteX48" fmla="*/ 2319401 w 3109443"/>
              <a:gd name="connsiteY48" fmla="*/ 1024128 h 2715207"/>
              <a:gd name="connsiteX49" fmla="*/ 2290141 w 3109443"/>
              <a:gd name="connsiteY49" fmla="*/ 1016813 h 2715207"/>
              <a:gd name="connsiteX50" fmla="*/ 2268195 w 3109443"/>
              <a:gd name="connsiteY50" fmla="*/ 1009498 h 2715207"/>
              <a:gd name="connsiteX51" fmla="*/ 2275510 w 3109443"/>
              <a:gd name="connsiteY51" fmla="*/ 987552 h 2715207"/>
              <a:gd name="connsiteX52" fmla="*/ 2282825 w 3109443"/>
              <a:gd name="connsiteY52" fmla="*/ 936346 h 2715207"/>
              <a:gd name="connsiteX53" fmla="*/ 2260880 w 3109443"/>
              <a:gd name="connsiteY53" fmla="*/ 929030 h 2715207"/>
              <a:gd name="connsiteX54" fmla="*/ 2216989 w 3109443"/>
              <a:gd name="connsiteY54" fmla="*/ 950976 h 2715207"/>
              <a:gd name="connsiteX55" fmla="*/ 2195043 w 3109443"/>
              <a:gd name="connsiteY55" fmla="*/ 943661 h 2715207"/>
              <a:gd name="connsiteX56" fmla="*/ 2187728 w 3109443"/>
              <a:gd name="connsiteY56" fmla="*/ 914400 h 2715207"/>
              <a:gd name="connsiteX57" fmla="*/ 2143837 w 3109443"/>
              <a:gd name="connsiteY57" fmla="*/ 885139 h 2715207"/>
              <a:gd name="connsiteX58" fmla="*/ 2114576 w 3109443"/>
              <a:gd name="connsiteY58" fmla="*/ 855878 h 2715207"/>
              <a:gd name="connsiteX59" fmla="*/ 2099945 w 3109443"/>
              <a:gd name="connsiteY59" fmla="*/ 841248 h 2715207"/>
              <a:gd name="connsiteX60" fmla="*/ 2078000 w 3109443"/>
              <a:gd name="connsiteY60" fmla="*/ 826618 h 2715207"/>
              <a:gd name="connsiteX61" fmla="*/ 2048739 w 3109443"/>
              <a:gd name="connsiteY61" fmla="*/ 790042 h 2715207"/>
              <a:gd name="connsiteX62" fmla="*/ 2034109 w 3109443"/>
              <a:gd name="connsiteY62" fmla="*/ 775411 h 2715207"/>
              <a:gd name="connsiteX63" fmla="*/ 1997533 w 3109443"/>
              <a:gd name="connsiteY63" fmla="*/ 768096 h 2715207"/>
              <a:gd name="connsiteX64" fmla="*/ 1953641 w 3109443"/>
              <a:gd name="connsiteY64" fmla="*/ 753466 h 2715207"/>
              <a:gd name="connsiteX65" fmla="*/ 1931696 w 3109443"/>
              <a:gd name="connsiteY65" fmla="*/ 746150 h 2715207"/>
              <a:gd name="connsiteX66" fmla="*/ 1924381 w 3109443"/>
              <a:gd name="connsiteY66" fmla="*/ 724205 h 2715207"/>
              <a:gd name="connsiteX67" fmla="*/ 1902435 w 3109443"/>
              <a:gd name="connsiteY67" fmla="*/ 636422 h 2715207"/>
              <a:gd name="connsiteX68" fmla="*/ 1880489 w 3109443"/>
              <a:gd name="connsiteY68" fmla="*/ 629107 h 2715207"/>
              <a:gd name="connsiteX69" fmla="*/ 1851229 w 3109443"/>
              <a:gd name="connsiteY69" fmla="*/ 592531 h 2715207"/>
              <a:gd name="connsiteX70" fmla="*/ 1807337 w 3109443"/>
              <a:gd name="connsiteY70" fmla="*/ 577901 h 2715207"/>
              <a:gd name="connsiteX71" fmla="*/ 1785392 w 3109443"/>
              <a:gd name="connsiteY71" fmla="*/ 585216 h 2715207"/>
              <a:gd name="connsiteX72" fmla="*/ 1770761 w 3109443"/>
              <a:gd name="connsiteY72" fmla="*/ 599846 h 2715207"/>
              <a:gd name="connsiteX73" fmla="*/ 1726870 w 3109443"/>
              <a:gd name="connsiteY73" fmla="*/ 585216 h 2715207"/>
              <a:gd name="connsiteX74" fmla="*/ 1704925 w 3109443"/>
              <a:gd name="connsiteY74" fmla="*/ 577901 h 2715207"/>
              <a:gd name="connsiteX75" fmla="*/ 1682979 w 3109443"/>
              <a:gd name="connsiteY75" fmla="*/ 563270 h 2715207"/>
              <a:gd name="connsiteX76" fmla="*/ 1675664 w 3109443"/>
              <a:gd name="connsiteY76" fmla="*/ 541325 h 2715207"/>
              <a:gd name="connsiteX77" fmla="*/ 1668349 w 3109443"/>
              <a:gd name="connsiteY77" fmla="*/ 475488 h 2715207"/>
              <a:gd name="connsiteX78" fmla="*/ 1646403 w 3109443"/>
              <a:gd name="connsiteY78" fmla="*/ 468173 h 2715207"/>
              <a:gd name="connsiteX79" fmla="*/ 1587881 w 3109443"/>
              <a:gd name="connsiteY79" fmla="*/ 490118 h 2715207"/>
              <a:gd name="connsiteX80" fmla="*/ 1558621 w 3109443"/>
              <a:gd name="connsiteY80" fmla="*/ 526694 h 2715207"/>
              <a:gd name="connsiteX81" fmla="*/ 1536675 w 3109443"/>
              <a:gd name="connsiteY81" fmla="*/ 512064 h 2715207"/>
              <a:gd name="connsiteX82" fmla="*/ 1529360 w 3109443"/>
              <a:gd name="connsiteY82" fmla="*/ 482803 h 2715207"/>
              <a:gd name="connsiteX83" fmla="*/ 1514729 w 3109443"/>
              <a:gd name="connsiteY83" fmla="*/ 468173 h 2715207"/>
              <a:gd name="connsiteX84" fmla="*/ 1500099 w 3109443"/>
              <a:gd name="connsiteY84" fmla="*/ 446227 h 2715207"/>
              <a:gd name="connsiteX85" fmla="*/ 1463523 w 3109443"/>
              <a:gd name="connsiteY85" fmla="*/ 438912 h 2715207"/>
              <a:gd name="connsiteX86" fmla="*/ 1419632 w 3109443"/>
              <a:gd name="connsiteY86" fmla="*/ 424282 h 2715207"/>
              <a:gd name="connsiteX87" fmla="*/ 1375741 w 3109443"/>
              <a:gd name="connsiteY87" fmla="*/ 402336 h 2715207"/>
              <a:gd name="connsiteX88" fmla="*/ 1317219 w 3109443"/>
              <a:gd name="connsiteY88" fmla="*/ 387706 h 2715207"/>
              <a:gd name="connsiteX89" fmla="*/ 1295273 w 3109443"/>
              <a:gd name="connsiteY89" fmla="*/ 380390 h 2715207"/>
              <a:gd name="connsiteX90" fmla="*/ 1258697 w 3109443"/>
              <a:gd name="connsiteY90" fmla="*/ 373075 h 2715207"/>
              <a:gd name="connsiteX91" fmla="*/ 1251382 w 3109443"/>
              <a:gd name="connsiteY91" fmla="*/ 307238 h 2715207"/>
              <a:gd name="connsiteX92" fmla="*/ 1236752 w 3109443"/>
              <a:gd name="connsiteY92" fmla="*/ 285293 h 2715207"/>
              <a:gd name="connsiteX93" fmla="*/ 1090448 w 3109443"/>
              <a:gd name="connsiteY93" fmla="*/ 299923 h 2715207"/>
              <a:gd name="connsiteX94" fmla="*/ 1068502 w 3109443"/>
              <a:gd name="connsiteY94" fmla="*/ 314554 h 2715207"/>
              <a:gd name="connsiteX95" fmla="*/ 1017296 w 3109443"/>
              <a:gd name="connsiteY95" fmla="*/ 329184 h 2715207"/>
              <a:gd name="connsiteX96" fmla="*/ 980720 w 3109443"/>
              <a:gd name="connsiteY96" fmla="*/ 321869 h 2715207"/>
              <a:gd name="connsiteX97" fmla="*/ 966089 w 3109443"/>
              <a:gd name="connsiteY97" fmla="*/ 307238 h 2715207"/>
              <a:gd name="connsiteX98" fmla="*/ 944144 w 3109443"/>
              <a:gd name="connsiteY98" fmla="*/ 299923 h 2715207"/>
              <a:gd name="connsiteX99" fmla="*/ 929513 w 3109443"/>
              <a:gd name="connsiteY99" fmla="*/ 285293 h 2715207"/>
              <a:gd name="connsiteX100" fmla="*/ 849046 w 3109443"/>
              <a:gd name="connsiteY100" fmla="*/ 285293 h 2715207"/>
              <a:gd name="connsiteX101" fmla="*/ 841731 w 3109443"/>
              <a:gd name="connsiteY101" fmla="*/ 321869 h 2715207"/>
              <a:gd name="connsiteX102" fmla="*/ 834416 w 3109443"/>
              <a:gd name="connsiteY102" fmla="*/ 343814 h 2715207"/>
              <a:gd name="connsiteX103" fmla="*/ 819785 w 3109443"/>
              <a:gd name="connsiteY103" fmla="*/ 329184 h 2715207"/>
              <a:gd name="connsiteX104" fmla="*/ 827101 w 3109443"/>
              <a:gd name="connsiteY104" fmla="*/ 307238 h 2715207"/>
              <a:gd name="connsiteX105" fmla="*/ 812470 w 3109443"/>
              <a:gd name="connsiteY105" fmla="*/ 329184 h 2715207"/>
              <a:gd name="connsiteX106" fmla="*/ 783209 w 3109443"/>
              <a:gd name="connsiteY106" fmla="*/ 387706 h 2715207"/>
              <a:gd name="connsiteX107" fmla="*/ 753949 w 3109443"/>
              <a:gd name="connsiteY107" fmla="*/ 380390 h 2715207"/>
              <a:gd name="connsiteX108" fmla="*/ 739318 w 3109443"/>
              <a:gd name="connsiteY108" fmla="*/ 365760 h 2715207"/>
              <a:gd name="connsiteX109" fmla="*/ 717373 w 3109443"/>
              <a:gd name="connsiteY109" fmla="*/ 387706 h 2715207"/>
              <a:gd name="connsiteX110" fmla="*/ 710057 w 3109443"/>
              <a:gd name="connsiteY110" fmla="*/ 416966 h 2715207"/>
              <a:gd name="connsiteX111" fmla="*/ 644221 w 3109443"/>
              <a:gd name="connsiteY111" fmla="*/ 416966 h 2715207"/>
              <a:gd name="connsiteX112" fmla="*/ 629590 w 3109443"/>
              <a:gd name="connsiteY112" fmla="*/ 395021 h 2715207"/>
              <a:gd name="connsiteX113" fmla="*/ 636905 w 3109443"/>
              <a:gd name="connsiteY113" fmla="*/ 343814 h 2715207"/>
              <a:gd name="connsiteX114" fmla="*/ 658851 w 3109443"/>
              <a:gd name="connsiteY114" fmla="*/ 285293 h 2715207"/>
              <a:gd name="connsiteX115" fmla="*/ 680797 w 3109443"/>
              <a:gd name="connsiteY115" fmla="*/ 277978 h 2715207"/>
              <a:gd name="connsiteX116" fmla="*/ 600329 w 3109443"/>
              <a:gd name="connsiteY116" fmla="*/ 241402 h 2715207"/>
              <a:gd name="connsiteX117" fmla="*/ 585699 w 3109443"/>
              <a:gd name="connsiteY117" fmla="*/ 226771 h 2715207"/>
              <a:gd name="connsiteX118" fmla="*/ 563753 w 3109443"/>
              <a:gd name="connsiteY118" fmla="*/ 219456 h 2715207"/>
              <a:gd name="connsiteX119" fmla="*/ 519862 w 3109443"/>
              <a:gd name="connsiteY119" fmla="*/ 190195 h 2715207"/>
              <a:gd name="connsiteX120" fmla="*/ 468656 w 3109443"/>
              <a:gd name="connsiteY120" fmla="*/ 175565 h 2715207"/>
              <a:gd name="connsiteX121" fmla="*/ 454025 w 3109443"/>
              <a:gd name="connsiteY121" fmla="*/ 160934 h 2715207"/>
              <a:gd name="connsiteX122" fmla="*/ 395504 w 3109443"/>
              <a:gd name="connsiteY122" fmla="*/ 146304 h 2715207"/>
              <a:gd name="connsiteX123" fmla="*/ 373558 w 3109443"/>
              <a:gd name="connsiteY123" fmla="*/ 138989 h 2715207"/>
              <a:gd name="connsiteX124" fmla="*/ 366243 w 3109443"/>
              <a:gd name="connsiteY124" fmla="*/ 87782 h 2715207"/>
              <a:gd name="connsiteX125" fmla="*/ 358928 w 3109443"/>
              <a:gd name="connsiteY125" fmla="*/ 65837 h 2715207"/>
              <a:gd name="connsiteX126" fmla="*/ 336982 w 3109443"/>
              <a:gd name="connsiteY126" fmla="*/ 58522 h 2715207"/>
              <a:gd name="connsiteX127" fmla="*/ 271145 w 3109443"/>
              <a:gd name="connsiteY127" fmla="*/ 65837 h 2715207"/>
              <a:gd name="connsiteX128" fmla="*/ 234569 w 3109443"/>
              <a:gd name="connsiteY128" fmla="*/ 95098 h 2715207"/>
              <a:gd name="connsiteX129" fmla="*/ 212624 w 3109443"/>
              <a:gd name="connsiteY129" fmla="*/ 102413 h 2715207"/>
              <a:gd name="connsiteX130" fmla="*/ 176048 w 3109443"/>
              <a:gd name="connsiteY130" fmla="*/ 80467 h 2715207"/>
              <a:gd name="connsiteX131" fmla="*/ 161417 w 3109443"/>
              <a:gd name="connsiteY131" fmla="*/ 58522 h 2715207"/>
              <a:gd name="connsiteX132" fmla="*/ 132157 w 3109443"/>
              <a:gd name="connsiteY132" fmla="*/ 51206 h 2715207"/>
              <a:gd name="connsiteX133" fmla="*/ 124841 w 3109443"/>
              <a:gd name="connsiteY133" fmla="*/ 21946 h 2715207"/>
              <a:gd name="connsiteX134" fmla="*/ 102896 w 3109443"/>
              <a:gd name="connsiteY134" fmla="*/ 14630 h 2715207"/>
              <a:gd name="connsiteX135" fmla="*/ 88265 w 3109443"/>
              <a:gd name="connsiteY135" fmla="*/ 0 h 2715207"/>
              <a:gd name="connsiteX136" fmla="*/ 66320 w 3109443"/>
              <a:gd name="connsiteY136" fmla="*/ 14630 h 2715207"/>
              <a:gd name="connsiteX137" fmla="*/ 37059 w 3109443"/>
              <a:gd name="connsiteY137" fmla="*/ 51206 h 2715207"/>
              <a:gd name="connsiteX138" fmla="*/ 29744 w 3109443"/>
              <a:gd name="connsiteY138" fmla="*/ 73152 h 2715207"/>
              <a:gd name="connsiteX139" fmla="*/ 22429 w 3109443"/>
              <a:gd name="connsiteY139" fmla="*/ 131674 h 2715207"/>
              <a:gd name="connsiteX140" fmla="*/ 44374 w 3109443"/>
              <a:gd name="connsiteY140" fmla="*/ 138989 h 2715207"/>
              <a:gd name="connsiteX141" fmla="*/ 102896 w 3109443"/>
              <a:gd name="connsiteY141" fmla="*/ 131674 h 2715207"/>
              <a:gd name="connsiteX142" fmla="*/ 132157 w 3109443"/>
              <a:gd name="connsiteY142" fmla="*/ 102413 h 2715207"/>
              <a:gd name="connsiteX143" fmla="*/ 88265 w 3109443"/>
              <a:gd name="connsiteY143" fmla="*/ 124358 h 2715207"/>
              <a:gd name="connsiteX144" fmla="*/ 66320 w 3109443"/>
              <a:gd name="connsiteY144" fmla="*/ 175565 h 2715207"/>
              <a:gd name="connsiteX145" fmla="*/ 51689 w 3109443"/>
              <a:gd name="connsiteY145" fmla="*/ 219456 h 2715207"/>
              <a:gd name="connsiteX146" fmla="*/ 80950 w 3109443"/>
              <a:gd name="connsiteY146" fmla="*/ 226771 h 2715207"/>
              <a:gd name="connsiteX147" fmla="*/ 212624 w 3109443"/>
              <a:gd name="connsiteY147" fmla="*/ 248717 h 2715207"/>
              <a:gd name="connsiteX148" fmla="*/ 241885 w 3109443"/>
              <a:gd name="connsiteY148" fmla="*/ 329184 h 2715207"/>
              <a:gd name="connsiteX149" fmla="*/ 249200 w 3109443"/>
              <a:gd name="connsiteY149" fmla="*/ 351130 h 2715207"/>
              <a:gd name="connsiteX150" fmla="*/ 205309 w 3109443"/>
              <a:gd name="connsiteY150" fmla="*/ 365760 h 2715207"/>
              <a:gd name="connsiteX151" fmla="*/ 168733 w 3109443"/>
              <a:gd name="connsiteY151" fmla="*/ 395021 h 2715207"/>
              <a:gd name="connsiteX152" fmla="*/ 161417 w 3109443"/>
              <a:gd name="connsiteY152" fmla="*/ 416966 h 2715207"/>
              <a:gd name="connsiteX153" fmla="*/ 176048 w 3109443"/>
              <a:gd name="connsiteY153" fmla="*/ 431597 h 2715207"/>
              <a:gd name="connsiteX154" fmla="*/ 190678 w 3109443"/>
              <a:gd name="connsiteY154" fmla="*/ 490118 h 2715207"/>
              <a:gd name="connsiteX155" fmla="*/ 205309 w 3109443"/>
              <a:gd name="connsiteY155" fmla="*/ 504749 h 2715207"/>
              <a:gd name="connsiteX156" fmla="*/ 234569 w 3109443"/>
              <a:gd name="connsiteY156" fmla="*/ 541325 h 2715207"/>
              <a:gd name="connsiteX157" fmla="*/ 249200 w 3109443"/>
              <a:gd name="connsiteY157" fmla="*/ 526694 h 2715207"/>
              <a:gd name="connsiteX158" fmla="*/ 271145 w 3109443"/>
              <a:gd name="connsiteY158" fmla="*/ 512064 h 2715207"/>
              <a:gd name="connsiteX159" fmla="*/ 307721 w 3109443"/>
              <a:gd name="connsiteY159" fmla="*/ 519379 h 2715207"/>
              <a:gd name="connsiteX160" fmla="*/ 300406 w 3109443"/>
              <a:gd name="connsiteY160" fmla="*/ 541325 h 2715207"/>
              <a:gd name="connsiteX161" fmla="*/ 293091 w 3109443"/>
              <a:gd name="connsiteY161" fmla="*/ 614477 h 2715207"/>
              <a:gd name="connsiteX162" fmla="*/ 278461 w 3109443"/>
              <a:gd name="connsiteY162" fmla="*/ 636422 h 2715207"/>
              <a:gd name="connsiteX163" fmla="*/ 271145 w 3109443"/>
              <a:gd name="connsiteY163" fmla="*/ 658368 h 2715207"/>
              <a:gd name="connsiteX164" fmla="*/ 278461 w 3109443"/>
              <a:gd name="connsiteY164" fmla="*/ 724205 h 2715207"/>
              <a:gd name="connsiteX165" fmla="*/ 285776 w 3109443"/>
              <a:gd name="connsiteY165" fmla="*/ 753466 h 2715207"/>
              <a:gd name="connsiteX166" fmla="*/ 351613 w 3109443"/>
              <a:gd name="connsiteY166" fmla="*/ 760781 h 2715207"/>
              <a:gd name="connsiteX167" fmla="*/ 358928 w 3109443"/>
              <a:gd name="connsiteY167" fmla="*/ 782726 h 2715207"/>
              <a:gd name="connsiteX168" fmla="*/ 373558 w 3109443"/>
              <a:gd name="connsiteY168" fmla="*/ 804672 h 2715207"/>
              <a:gd name="connsiteX169" fmla="*/ 402819 w 3109443"/>
              <a:gd name="connsiteY169" fmla="*/ 833933 h 2715207"/>
              <a:gd name="connsiteX170" fmla="*/ 417449 w 3109443"/>
              <a:gd name="connsiteY170" fmla="*/ 819302 h 2715207"/>
              <a:gd name="connsiteX171" fmla="*/ 432080 w 3109443"/>
              <a:gd name="connsiteY171" fmla="*/ 797357 h 2715207"/>
              <a:gd name="connsiteX172" fmla="*/ 468656 w 3109443"/>
              <a:gd name="connsiteY172" fmla="*/ 804672 h 2715207"/>
              <a:gd name="connsiteX173" fmla="*/ 483286 w 3109443"/>
              <a:gd name="connsiteY173" fmla="*/ 907085 h 2715207"/>
              <a:gd name="connsiteX174" fmla="*/ 519862 w 3109443"/>
              <a:gd name="connsiteY174" fmla="*/ 899770 h 2715207"/>
              <a:gd name="connsiteX175" fmla="*/ 541808 w 3109443"/>
              <a:gd name="connsiteY175" fmla="*/ 885139 h 2715207"/>
              <a:gd name="connsiteX176" fmla="*/ 614960 w 3109443"/>
              <a:gd name="connsiteY176" fmla="*/ 863194 h 2715207"/>
              <a:gd name="connsiteX177" fmla="*/ 702742 w 3109443"/>
              <a:gd name="connsiteY177" fmla="*/ 870509 h 2715207"/>
              <a:gd name="connsiteX178" fmla="*/ 695427 w 3109443"/>
              <a:gd name="connsiteY178" fmla="*/ 892454 h 2715207"/>
              <a:gd name="connsiteX179" fmla="*/ 680797 w 3109443"/>
              <a:gd name="connsiteY179" fmla="*/ 907085 h 2715207"/>
              <a:gd name="connsiteX180" fmla="*/ 636905 w 3109443"/>
              <a:gd name="connsiteY180" fmla="*/ 921715 h 2715207"/>
              <a:gd name="connsiteX181" fmla="*/ 614960 w 3109443"/>
              <a:gd name="connsiteY181" fmla="*/ 965606 h 2715207"/>
              <a:gd name="connsiteX182" fmla="*/ 607645 w 3109443"/>
              <a:gd name="connsiteY182" fmla="*/ 987552 h 2715207"/>
              <a:gd name="connsiteX183" fmla="*/ 673481 w 3109443"/>
              <a:gd name="connsiteY183" fmla="*/ 1002182 h 2715207"/>
              <a:gd name="connsiteX184" fmla="*/ 695427 w 3109443"/>
              <a:gd name="connsiteY184" fmla="*/ 1009498 h 2715207"/>
              <a:gd name="connsiteX185" fmla="*/ 761264 w 3109443"/>
              <a:gd name="connsiteY185" fmla="*/ 1009498 h 2715207"/>
              <a:gd name="connsiteX186" fmla="*/ 775894 w 3109443"/>
              <a:gd name="connsiteY186" fmla="*/ 1031443 h 2715207"/>
              <a:gd name="connsiteX187" fmla="*/ 790525 w 3109443"/>
              <a:gd name="connsiteY187" fmla="*/ 1046074 h 2715207"/>
              <a:gd name="connsiteX188" fmla="*/ 797840 w 3109443"/>
              <a:gd name="connsiteY188" fmla="*/ 1068019 h 2715207"/>
              <a:gd name="connsiteX189" fmla="*/ 797840 w 3109443"/>
              <a:gd name="connsiteY189" fmla="*/ 1148486 h 2715207"/>
              <a:gd name="connsiteX190" fmla="*/ 863677 w 3109443"/>
              <a:gd name="connsiteY190" fmla="*/ 1141171 h 2715207"/>
              <a:gd name="connsiteX191" fmla="*/ 885622 w 3109443"/>
              <a:gd name="connsiteY191" fmla="*/ 1133856 h 2715207"/>
              <a:gd name="connsiteX192" fmla="*/ 922198 w 3109443"/>
              <a:gd name="connsiteY192" fmla="*/ 1104595 h 2715207"/>
              <a:gd name="connsiteX193" fmla="*/ 944144 w 3109443"/>
              <a:gd name="connsiteY193" fmla="*/ 1024128 h 2715207"/>
              <a:gd name="connsiteX194" fmla="*/ 988035 w 3109443"/>
              <a:gd name="connsiteY194" fmla="*/ 1002182 h 2715207"/>
              <a:gd name="connsiteX195" fmla="*/ 1024611 w 3109443"/>
              <a:gd name="connsiteY195" fmla="*/ 1053389 h 2715207"/>
              <a:gd name="connsiteX196" fmla="*/ 1053872 w 3109443"/>
              <a:gd name="connsiteY196" fmla="*/ 1089965 h 2715207"/>
              <a:gd name="connsiteX197" fmla="*/ 1090448 w 3109443"/>
              <a:gd name="connsiteY197" fmla="*/ 1068019 h 2715207"/>
              <a:gd name="connsiteX198" fmla="*/ 1112393 w 3109443"/>
              <a:gd name="connsiteY198" fmla="*/ 1060704 h 2715207"/>
              <a:gd name="connsiteX199" fmla="*/ 1156285 w 3109443"/>
              <a:gd name="connsiteY199" fmla="*/ 1082650 h 2715207"/>
              <a:gd name="connsiteX200" fmla="*/ 1163600 w 3109443"/>
              <a:gd name="connsiteY200" fmla="*/ 1104595 h 2715207"/>
              <a:gd name="connsiteX201" fmla="*/ 1192861 w 3109443"/>
              <a:gd name="connsiteY201" fmla="*/ 1133856 h 2715207"/>
              <a:gd name="connsiteX202" fmla="*/ 1178230 w 3109443"/>
              <a:gd name="connsiteY202" fmla="*/ 1163117 h 2715207"/>
              <a:gd name="connsiteX203" fmla="*/ 1163600 w 3109443"/>
              <a:gd name="connsiteY203" fmla="*/ 1185062 h 2715207"/>
              <a:gd name="connsiteX204" fmla="*/ 1178230 w 3109443"/>
              <a:gd name="connsiteY204" fmla="*/ 1199693 h 2715207"/>
              <a:gd name="connsiteX205" fmla="*/ 1222121 w 3109443"/>
              <a:gd name="connsiteY205" fmla="*/ 1214323 h 2715207"/>
              <a:gd name="connsiteX206" fmla="*/ 1251382 w 3109443"/>
              <a:gd name="connsiteY206" fmla="*/ 1207008 h 2715207"/>
              <a:gd name="connsiteX207" fmla="*/ 1266013 w 3109443"/>
              <a:gd name="connsiteY207" fmla="*/ 1192378 h 2715207"/>
              <a:gd name="connsiteX208" fmla="*/ 1287958 w 3109443"/>
              <a:gd name="connsiteY208" fmla="*/ 1185062 h 2715207"/>
              <a:gd name="connsiteX209" fmla="*/ 1324534 w 3109443"/>
              <a:gd name="connsiteY209" fmla="*/ 1192378 h 2715207"/>
              <a:gd name="connsiteX210" fmla="*/ 1339165 w 3109443"/>
              <a:gd name="connsiteY210" fmla="*/ 1207008 h 2715207"/>
              <a:gd name="connsiteX211" fmla="*/ 1361110 w 3109443"/>
              <a:gd name="connsiteY211" fmla="*/ 1214323 h 2715207"/>
              <a:gd name="connsiteX212" fmla="*/ 1375741 w 3109443"/>
              <a:gd name="connsiteY212" fmla="*/ 1228954 h 2715207"/>
              <a:gd name="connsiteX213" fmla="*/ 1397686 w 3109443"/>
              <a:gd name="connsiteY213" fmla="*/ 1272845 h 2715207"/>
              <a:gd name="connsiteX214" fmla="*/ 1412317 w 3109443"/>
              <a:gd name="connsiteY214" fmla="*/ 1287475 h 2715207"/>
              <a:gd name="connsiteX215" fmla="*/ 1463523 w 3109443"/>
              <a:gd name="connsiteY215" fmla="*/ 1294790 h 2715207"/>
              <a:gd name="connsiteX216" fmla="*/ 1485469 w 3109443"/>
              <a:gd name="connsiteY216" fmla="*/ 1353312 h 2715207"/>
              <a:gd name="connsiteX217" fmla="*/ 1507414 w 3109443"/>
              <a:gd name="connsiteY217" fmla="*/ 1367942 h 2715207"/>
              <a:gd name="connsiteX218" fmla="*/ 1507414 w 3109443"/>
              <a:gd name="connsiteY218" fmla="*/ 1455725 h 2715207"/>
              <a:gd name="connsiteX219" fmla="*/ 1492784 w 3109443"/>
              <a:gd name="connsiteY219" fmla="*/ 1499616 h 2715207"/>
              <a:gd name="connsiteX220" fmla="*/ 1485469 w 3109443"/>
              <a:gd name="connsiteY220" fmla="*/ 1521562 h 2715207"/>
              <a:gd name="connsiteX221" fmla="*/ 1595197 w 3109443"/>
              <a:gd name="connsiteY221" fmla="*/ 1521562 h 2715207"/>
              <a:gd name="connsiteX222" fmla="*/ 1609827 w 3109443"/>
              <a:gd name="connsiteY222" fmla="*/ 1506931 h 2715207"/>
              <a:gd name="connsiteX223" fmla="*/ 1631773 w 3109443"/>
              <a:gd name="connsiteY223" fmla="*/ 1492301 h 2715207"/>
              <a:gd name="connsiteX224" fmla="*/ 1675664 w 3109443"/>
              <a:gd name="connsiteY224" fmla="*/ 1477670 h 2715207"/>
              <a:gd name="connsiteX225" fmla="*/ 1697609 w 3109443"/>
              <a:gd name="connsiteY225" fmla="*/ 1470355 h 2715207"/>
              <a:gd name="connsiteX226" fmla="*/ 1726870 w 3109443"/>
              <a:gd name="connsiteY226" fmla="*/ 1477670 h 2715207"/>
              <a:gd name="connsiteX227" fmla="*/ 1734185 w 3109443"/>
              <a:gd name="connsiteY227" fmla="*/ 1550822 h 2715207"/>
              <a:gd name="connsiteX228" fmla="*/ 1726870 w 3109443"/>
              <a:gd name="connsiteY228" fmla="*/ 1572768 h 2715207"/>
              <a:gd name="connsiteX229" fmla="*/ 1712240 w 3109443"/>
              <a:gd name="connsiteY229" fmla="*/ 1594714 h 2715207"/>
              <a:gd name="connsiteX230" fmla="*/ 1719555 w 3109443"/>
              <a:gd name="connsiteY230" fmla="*/ 1660550 h 2715207"/>
              <a:gd name="connsiteX231" fmla="*/ 1734185 w 3109443"/>
              <a:gd name="connsiteY231" fmla="*/ 1682496 h 2715207"/>
              <a:gd name="connsiteX232" fmla="*/ 1800022 w 3109443"/>
              <a:gd name="connsiteY232" fmla="*/ 1719072 h 2715207"/>
              <a:gd name="connsiteX233" fmla="*/ 1807337 w 3109443"/>
              <a:gd name="connsiteY233" fmla="*/ 1755648 h 2715207"/>
              <a:gd name="connsiteX234" fmla="*/ 1821968 w 3109443"/>
              <a:gd name="connsiteY234" fmla="*/ 1733702 h 2715207"/>
              <a:gd name="connsiteX235" fmla="*/ 1865859 w 3109443"/>
              <a:gd name="connsiteY235" fmla="*/ 1719072 h 2715207"/>
              <a:gd name="connsiteX236" fmla="*/ 1887805 w 3109443"/>
              <a:gd name="connsiteY236" fmla="*/ 1726387 h 2715207"/>
              <a:gd name="connsiteX237" fmla="*/ 1865859 w 3109443"/>
              <a:gd name="connsiteY237" fmla="*/ 1784909 h 2715207"/>
              <a:gd name="connsiteX238" fmla="*/ 1843913 w 3109443"/>
              <a:gd name="connsiteY238" fmla="*/ 1799539 h 2715207"/>
              <a:gd name="connsiteX239" fmla="*/ 1829283 w 3109443"/>
              <a:gd name="connsiteY239" fmla="*/ 1821485 h 2715207"/>
              <a:gd name="connsiteX240" fmla="*/ 1829283 w 3109443"/>
              <a:gd name="connsiteY240" fmla="*/ 1923898 h 2715207"/>
              <a:gd name="connsiteX241" fmla="*/ 1836598 w 3109443"/>
              <a:gd name="connsiteY241" fmla="*/ 1945843 h 2715207"/>
              <a:gd name="connsiteX242" fmla="*/ 1865859 w 3109443"/>
              <a:gd name="connsiteY242" fmla="*/ 1953158 h 2715207"/>
              <a:gd name="connsiteX243" fmla="*/ 1887805 w 3109443"/>
              <a:gd name="connsiteY243" fmla="*/ 1960474 h 2715207"/>
              <a:gd name="connsiteX244" fmla="*/ 1895120 w 3109443"/>
              <a:gd name="connsiteY244" fmla="*/ 2084832 h 2715207"/>
              <a:gd name="connsiteX245" fmla="*/ 1865859 w 3109443"/>
              <a:gd name="connsiteY245" fmla="*/ 2099462 h 2715207"/>
              <a:gd name="connsiteX246" fmla="*/ 1865859 w 3109443"/>
              <a:gd name="connsiteY246" fmla="*/ 2179930 h 2715207"/>
              <a:gd name="connsiteX247" fmla="*/ 1880489 w 3109443"/>
              <a:gd name="connsiteY247" fmla="*/ 2201875 h 2715207"/>
              <a:gd name="connsiteX248" fmla="*/ 1902435 w 3109443"/>
              <a:gd name="connsiteY248" fmla="*/ 2209190 h 2715207"/>
              <a:gd name="connsiteX249" fmla="*/ 1931696 w 3109443"/>
              <a:gd name="connsiteY249" fmla="*/ 2245766 h 2715207"/>
              <a:gd name="connsiteX250" fmla="*/ 1946326 w 3109443"/>
              <a:gd name="connsiteY250" fmla="*/ 2260397 h 2715207"/>
              <a:gd name="connsiteX251" fmla="*/ 1990217 w 3109443"/>
              <a:gd name="connsiteY251" fmla="*/ 2282342 h 2715207"/>
              <a:gd name="connsiteX252" fmla="*/ 1997533 w 3109443"/>
              <a:gd name="connsiteY252" fmla="*/ 2304288 h 2715207"/>
              <a:gd name="connsiteX253" fmla="*/ 2004848 w 3109443"/>
              <a:gd name="connsiteY253" fmla="*/ 2348179 h 2715207"/>
              <a:gd name="connsiteX254" fmla="*/ 2034109 w 3109443"/>
              <a:gd name="connsiteY254" fmla="*/ 2355494 h 2715207"/>
              <a:gd name="connsiteX255" fmla="*/ 2026793 w 3109443"/>
              <a:gd name="connsiteY255" fmla="*/ 2428646 h 2715207"/>
              <a:gd name="connsiteX256" fmla="*/ 2012163 w 3109443"/>
              <a:gd name="connsiteY256" fmla="*/ 2472538 h 2715207"/>
              <a:gd name="connsiteX257" fmla="*/ 2063369 w 3109443"/>
              <a:gd name="connsiteY257" fmla="*/ 2516429 h 2715207"/>
              <a:gd name="connsiteX258" fmla="*/ 2085315 w 3109443"/>
              <a:gd name="connsiteY258" fmla="*/ 2523744 h 2715207"/>
              <a:gd name="connsiteX259" fmla="*/ 2114576 w 3109443"/>
              <a:gd name="connsiteY259" fmla="*/ 2560320 h 2715207"/>
              <a:gd name="connsiteX260" fmla="*/ 2143837 w 3109443"/>
              <a:gd name="connsiteY260" fmla="*/ 2596896 h 2715207"/>
              <a:gd name="connsiteX261" fmla="*/ 2158467 w 3109443"/>
              <a:gd name="connsiteY261" fmla="*/ 2640787 h 2715207"/>
              <a:gd name="connsiteX262" fmla="*/ 2165782 w 3109443"/>
              <a:gd name="connsiteY262" fmla="*/ 2662733 h 2715207"/>
              <a:gd name="connsiteX263" fmla="*/ 2180413 w 3109443"/>
              <a:gd name="connsiteY263" fmla="*/ 2677363 h 2715207"/>
              <a:gd name="connsiteX264" fmla="*/ 2209673 w 3109443"/>
              <a:gd name="connsiteY264" fmla="*/ 2713939 h 2715207"/>
              <a:gd name="connsiteX265" fmla="*/ 2231619 w 3109443"/>
              <a:gd name="connsiteY265" fmla="*/ 2706624 h 2715207"/>
              <a:gd name="connsiteX266" fmla="*/ 2238934 w 3109443"/>
              <a:gd name="connsiteY266" fmla="*/ 2684678 h 2715207"/>
              <a:gd name="connsiteX267" fmla="*/ 2246249 w 3109443"/>
              <a:gd name="connsiteY267" fmla="*/ 2648102 h 2715207"/>
              <a:gd name="connsiteX268" fmla="*/ 2260880 w 3109443"/>
              <a:gd name="connsiteY268" fmla="*/ 2633472 h 2715207"/>
              <a:gd name="connsiteX269" fmla="*/ 2290141 w 3109443"/>
              <a:gd name="connsiteY269" fmla="*/ 2589581 h 2715207"/>
              <a:gd name="connsiteX270" fmla="*/ 2304771 w 3109443"/>
              <a:gd name="connsiteY270" fmla="*/ 2545690 h 2715207"/>
              <a:gd name="connsiteX271" fmla="*/ 2319401 w 3109443"/>
              <a:gd name="connsiteY271" fmla="*/ 2523744 h 2715207"/>
              <a:gd name="connsiteX272" fmla="*/ 2348662 w 3109443"/>
              <a:gd name="connsiteY272" fmla="*/ 2465222 h 2715207"/>
              <a:gd name="connsiteX273" fmla="*/ 2355977 w 3109443"/>
              <a:gd name="connsiteY273" fmla="*/ 2443277 h 2715207"/>
              <a:gd name="connsiteX274" fmla="*/ 2355977 w 3109443"/>
              <a:gd name="connsiteY274" fmla="*/ 2333549 h 2715207"/>
              <a:gd name="connsiteX275" fmla="*/ 2399869 w 3109443"/>
              <a:gd name="connsiteY275" fmla="*/ 2318918 h 2715207"/>
              <a:gd name="connsiteX276" fmla="*/ 2421814 w 3109443"/>
              <a:gd name="connsiteY276" fmla="*/ 2304288 h 2715207"/>
              <a:gd name="connsiteX277" fmla="*/ 2429129 w 3109443"/>
              <a:gd name="connsiteY277" fmla="*/ 2260397 h 2715207"/>
              <a:gd name="connsiteX278" fmla="*/ 2480336 w 3109443"/>
              <a:gd name="connsiteY278" fmla="*/ 2253082 h 2715207"/>
              <a:gd name="connsiteX279" fmla="*/ 2494966 w 3109443"/>
              <a:gd name="connsiteY279" fmla="*/ 2238451 h 2715207"/>
              <a:gd name="connsiteX280" fmla="*/ 2509597 w 3109443"/>
              <a:gd name="connsiteY280" fmla="*/ 2179930 h 2715207"/>
              <a:gd name="connsiteX281" fmla="*/ 2516912 w 3109443"/>
              <a:gd name="connsiteY281" fmla="*/ 2157984 h 2715207"/>
              <a:gd name="connsiteX282" fmla="*/ 2538857 w 3109443"/>
              <a:gd name="connsiteY282" fmla="*/ 2143354 h 2715207"/>
              <a:gd name="connsiteX283" fmla="*/ 2560803 w 3109443"/>
              <a:gd name="connsiteY283" fmla="*/ 2092147 h 2715207"/>
              <a:gd name="connsiteX284" fmla="*/ 2538857 w 3109443"/>
              <a:gd name="connsiteY284" fmla="*/ 2033626 h 2715207"/>
              <a:gd name="connsiteX285" fmla="*/ 2531542 w 3109443"/>
              <a:gd name="connsiteY285" fmla="*/ 2011680 h 2715207"/>
              <a:gd name="connsiteX286" fmla="*/ 2575433 w 3109443"/>
              <a:gd name="connsiteY286" fmla="*/ 1945843 h 2715207"/>
              <a:gd name="connsiteX287" fmla="*/ 2590064 w 3109443"/>
              <a:gd name="connsiteY287" fmla="*/ 1923898 h 2715207"/>
              <a:gd name="connsiteX288" fmla="*/ 2641270 w 3109443"/>
              <a:gd name="connsiteY288" fmla="*/ 1923898 h 271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3109443" h="2715207">
                <a:moveTo>
                  <a:pt x="2641270" y="1923898"/>
                </a:moveTo>
                <a:lnTo>
                  <a:pt x="2641270" y="1923898"/>
                </a:lnTo>
                <a:cubicBezTo>
                  <a:pt x="2658339" y="1911706"/>
                  <a:pt x="2672038" y="1892039"/>
                  <a:pt x="2692477" y="1887322"/>
                </a:cubicBezTo>
                <a:cubicBezTo>
                  <a:pt x="2707504" y="1883854"/>
                  <a:pt x="2736368" y="1901952"/>
                  <a:pt x="2736368" y="1901952"/>
                </a:cubicBezTo>
                <a:cubicBezTo>
                  <a:pt x="2743683" y="1906829"/>
                  <a:pt x="2749610" y="1915339"/>
                  <a:pt x="2758313" y="1916582"/>
                </a:cubicBezTo>
                <a:cubicBezTo>
                  <a:pt x="2764743" y="1917500"/>
                  <a:pt x="2801285" y="1904697"/>
                  <a:pt x="2809520" y="1901952"/>
                </a:cubicBezTo>
                <a:cubicBezTo>
                  <a:pt x="2819274" y="1904390"/>
                  <a:pt x="2829789" y="1904771"/>
                  <a:pt x="2838781" y="1909267"/>
                </a:cubicBezTo>
                <a:cubicBezTo>
                  <a:pt x="2844950" y="1912351"/>
                  <a:pt x="2846567" y="1923043"/>
                  <a:pt x="2853411" y="1923898"/>
                </a:cubicBezTo>
                <a:cubicBezTo>
                  <a:pt x="2892994" y="1928846"/>
                  <a:pt x="2889425" y="1914237"/>
                  <a:pt x="2919248" y="1909267"/>
                </a:cubicBezTo>
                <a:cubicBezTo>
                  <a:pt x="2941028" y="1905637"/>
                  <a:pt x="2963139" y="1904390"/>
                  <a:pt x="2985085" y="1901952"/>
                </a:cubicBezTo>
                <a:cubicBezTo>
                  <a:pt x="2987523" y="1894637"/>
                  <a:pt x="2992400" y="1887717"/>
                  <a:pt x="2992400" y="1880006"/>
                </a:cubicBezTo>
                <a:cubicBezTo>
                  <a:pt x="2992400" y="1872295"/>
                  <a:pt x="2982221" y="1865220"/>
                  <a:pt x="2985085" y="1858061"/>
                </a:cubicBezTo>
                <a:cubicBezTo>
                  <a:pt x="2989449" y="1847151"/>
                  <a:pt x="3019737" y="1839195"/>
                  <a:pt x="3028976" y="1836115"/>
                </a:cubicBezTo>
                <a:cubicBezTo>
                  <a:pt x="3036291" y="1831238"/>
                  <a:pt x="3045429" y="1828350"/>
                  <a:pt x="3050921" y="1821485"/>
                </a:cubicBezTo>
                <a:cubicBezTo>
                  <a:pt x="3056391" y="1814647"/>
                  <a:pt x="3062919" y="1774886"/>
                  <a:pt x="3065552" y="1770278"/>
                </a:cubicBezTo>
                <a:cubicBezTo>
                  <a:pt x="3078445" y="1747715"/>
                  <a:pt x="3088494" y="1748001"/>
                  <a:pt x="3109443" y="1741018"/>
                </a:cubicBezTo>
                <a:cubicBezTo>
                  <a:pt x="3107005" y="1733703"/>
                  <a:pt x="3105576" y="1725969"/>
                  <a:pt x="3102128" y="1719072"/>
                </a:cubicBezTo>
                <a:cubicBezTo>
                  <a:pt x="3091944" y="1698704"/>
                  <a:pt x="3081729" y="1691358"/>
                  <a:pt x="3065552" y="1675181"/>
                </a:cubicBezTo>
                <a:cubicBezTo>
                  <a:pt x="3063114" y="1667866"/>
                  <a:pt x="3062204" y="1659847"/>
                  <a:pt x="3058237" y="1653235"/>
                </a:cubicBezTo>
                <a:cubicBezTo>
                  <a:pt x="3048196" y="1636500"/>
                  <a:pt x="3038921" y="1637043"/>
                  <a:pt x="3021661" y="1631290"/>
                </a:cubicBezTo>
                <a:cubicBezTo>
                  <a:pt x="3017675" y="1619334"/>
                  <a:pt x="3011655" y="1594861"/>
                  <a:pt x="2999715" y="1587398"/>
                </a:cubicBezTo>
                <a:cubicBezTo>
                  <a:pt x="2986637" y="1579224"/>
                  <a:pt x="2955824" y="1572768"/>
                  <a:pt x="2955824" y="1572768"/>
                </a:cubicBezTo>
                <a:cubicBezTo>
                  <a:pt x="2948509" y="1575206"/>
                  <a:pt x="2940153" y="1575601"/>
                  <a:pt x="2933878" y="1580083"/>
                </a:cubicBezTo>
                <a:cubicBezTo>
                  <a:pt x="2922654" y="1588100"/>
                  <a:pt x="2916094" y="1601693"/>
                  <a:pt x="2904617" y="1609344"/>
                </a:cubicBezTo>
                <a:lnTo>
                  <a:pt x="2882672" y="1623974"/>
                </a:lnTo>
                <a:cubicBezTo>
                  <a:pt x="2875357" y="1621536"/>
                  <a:pt x="2866747" y="1621476"/>
                  <a:pt x="2860726" y="1616659"/>
                </a:cubicBezTo>
                <a:cubicBezTo>
                  <a:pt x="2830666" y="1592612"/>
                  <a:pt x="2858658" y="1599271"/>
                  <a:pt x="2838781" y="1572768"/>
                </a:cubicBezTo>
                <a:cubicBezTo>
                  <a:pt x="2828436" y="1558974"/>
                  <a:pt x="2814397" y="1548384"/>
                  <a:pt x="2802205" y="1536192"/>
                </a:cubicBezTo>
                <a:lnTo>
                  <a:pt x="2787574" y="1521562"/>
                </a:lnTo>
                <a:lnTo>
                  <a:pt x="2772944" y="1506931"/>
                </a:lnTo>
                <a:cubicBezTo>
                  <a:pt x="2770506" y="1499616"/>
                  <a:pt x="2764117" y="1492547"/>
                  <a:pt x="2765629" y="1484986"/>
                </a:cubicBezTo>
                <a:cubicBezTo>
                  <a:pt x="2775367" y="1436294"/>
                  <a:pt x="2806279" y="1522671"/>
                  <a:pt x="2772944" y="1433779"/>
                </a:cubicBezTo>
                <a:cubicBezTo>
                  <a:pt x="2769857" y="1425547"/>
                  <a:pt x="2765768" y="1416494"/>
                  <a:pt x="2758313" y="1411834"/>
                </a:cubicBezTo>
                <a:cubicBezTo>
                  <a:pt x="2737385" y="1398754"/>
                  <a:pt x="2701521" y="1395807"/>
                  <a:pt x="2677846" y="1389888"/>
                </a:cubicBezTo>
                <a:cubicBezTo>
                  <a:pt x="2670366" y="1388018"/>
                  <a:pt x="2663216" y="1385011"/>
                  <a:pt x="2655901" y="1382573"/>
                </a:cubicBezTo>
                <a:cubicBezTo>
                  <a:pt x="2665698" y="1323787"/>
                  <a:pt x="2667275" y="1356542"/>
                  <a:pt x="2655901" y="1316736"/>
                </a:cubicBezTo>
                <a:cubicBezTo>
                  <a:pt x="2653139" y="1307069"/>
                  <a:pt x="2655694" y="1294584"/>
                  <a:pt x="2648585" y="1287475"/>
                </a:cubicBezTo>
                <a:cubicBezTo>
                  <a:pt x="2641476" y="1280366"/>
                  <a:pt x="2629078" y="1282598"/>
                  <a:pt x="2619325" y="1280160"/>
                </a:cubicBezTo>
                <a:cubicBezTo>
                  <a:pt x="2617537" y="1271221"/>
                  <a:pt x="2605333" y="1202344"/>
                  <a:pt x="2597379" y="1199693"/>
                </a:cubicBezTo>
                <a:lnTo>
                  <a:pt x="2553488" y="1185062"/>
                </a:lnTo>
                <a:lnTo>
                  <a:pt x="2531542" y="1177747"/>
                </a:lnTo>
                <a:cubicBezTo>
                  <a:pt x="2524227" y="1170432"/>
                  <a:pt x="2517544" y="1162425"/>
                  <a:pt x="2509597" y="1155802"/>
                </a:cubicBezTo>
                <a:cubicBezTo>
                  <a:pt x="2466862" y="1120190"/>
                  <a:pt x="2455932" y="1143286"/>
                  <a:pt x="2377923" y="1148486"/>
                </a:cubicBezTo>
                <a:cubicBezTo>
                  <a:pt x="2370608" y="1150925"/>
                  <a:pt x="2361430" y="1150349"/>
                  <a:pt x="2355977" y="1155802"/>
                </a:cubicBezTo>
                <a:cubicBezTo>
                  <a:pt x="2331594" y="1180185"/>
                  <a:pt x="2370607" y="1185062"/>
                  <a:pt x="2326717" y="1170432"/>
                </a:cubicBezTo>
                <a:cubicBezTo>
                  <a:pt x="2327314" y="1166251"/>
                  <a:pt x="2336763" y="1093347"/>
                  <a:pt x="2341347" y="1082650"/>
                </a:cubicBezTo>
                <a:cubicBezTo>
                  <a:pt x="2344064" y="1076311"/>
                  <a:pt x="2351100" y="1072896"/>
                  <a:pt x="2355977" y="1068019"/>
                </a:cubicBezTo>
                <a:cubicBezTo>
                  <a:pt x="2346224" y="1060704"/>
                  <a:pt x="2334522" y="1055440"/>
                  <a:pt x="2326717" y="1046074"/>
                </a:cubicBezTo>
                <a:cubicBezTo>
                  <a:pt x="2321780" y="1040150"/>
                  <a:pt x="2325422" y="1028945"/>
                  <a:pt x="2319401" y="1024128"/>
                </a:cubicBezTo>
                <a:cubicBezTo>
                  <a:pt x="2311551" y="1017848"/>
                  <a:pt x="2299808" y="1019575"/>
                  <a:pt x="2290141" y="1016813"/>
                </a:cubicBezTo>
                <a:cubicBezTo>
                  <a:pt x="2282727" y="1014695"/>
                  <a:pt x="2275510" y="1011936"/>
                  <a:pt x="2268195" y="1009498"/>
                </a:cubicBezTo>
                <a:cubicBezTo>
                  <a:pt x="2270633" y="1002183"/>
                  <a:pt x="2271543" y="994164"/>
                  <a:pt x="2275510" y="987552"/>
                </a:cubicBezTo>
                <a:cubicBezTo>
                  <a:pt x="2288688" y="965590"/>
                  <a:pt x="2309964" y="977055"/>
                  <a:pt x="2282825" y="936346"/>
                </a:cubicBezTo>
                <a:cubicBezTo>
                  <a:pt x="2278548" y="929930"/>
                  <a:pt x="2268195" y="931469"/>
                  <a:pt x="2260880" y="929030"/>
                </a:cubicBezTo>
                <a:cubicBezTo>
                  <a:pt x="2249784" y="936427"/>
                  <a:pt x="2232132" y="950976"/>
                  <a:pt x="2216989" y="950976"/>
                </a:cubicBezTo>
                <a:cubicBezTo>
                  <a:pt x="2209278" y="950976"/>
                  <a:pt x="2202358" y="946099"/>
                  <a:pt x="2195043" y="943661"/>
                </a:cubicBezTo>
                <a:cubicBezTo>
                  <a:pt x="2192605" y="933907"/>
                  <a:pt x="2194348" y="921966"/>
                  <a:pt x="2187728" y="914400"/>
                </a:cubicBezTo>
                <a:cubicBezTo>
                  <a:pt x="2176149" y="901167"/>
                  <a:pt x="2156270" y="897572"/>
                  <a:pt x="2143837" y="885139"/>
                </a:cubicBezTo>
                <a:lnTo>
                  <a:pt x="2114576" y="855878"/>
                </a:lnTo>
                <a:cubicBezTo>
                  <a:pt x="2109699" y="851001"/>
                  <a:pt x="2105684" y="845074"/>
                  <a:pt x="2099945" y="841248"/>
                </a:cubicBezTo>
                <a:cubicBezTo>
                  <a:pt x="2092630" y="836371"/>
                  <a:pt x="2084865" y="832110"/>
                  <a:pt x="2078000" y="826618"/>
                </a:cubicBezTo>
                <a:cubicBezTo>
                  <a:pt x="2058375" y="810918"/>
                  <a:pt x="2065637" y="811165"/>
                  <a:pt x="2048739" y="790042"/>
                </a:cubicBezTo>
                <a:cubicBezTo>
                  <a:pt x="2044431" y="784656"/>
                  <a:pt x="2040448" y="778128"/>
                  <a:pt x="2034109" y="775411"/>
                </a:cubicBezTo>
                <a:cubicBezTo>
                  <a:pt x="2022681" y="770513"/>
                  <a:pt x="2009528" y="771367"/>
                  <a:pt x="1997533" y="768096"/>
                </a:cubicBezTo>
                <a:cubicBezTo>
                  <a:pt x="1982654" y="764038"/>
                  <a:pt x="1968272" y="758343"/>
                  <a:pt x="1953641" y="753466"/>
                </a:cubicBezTo>
                <a:lnTo>
                  <a:pt x="1931696" y="746150"/>
                </a:lnTo>
                <a:cubicBezTo>
                  <a:pt x="1929258" y="738835"/>
                  <a:pt x="1925554" y="731826"/>
                  <a:pt x="1924381" y="724205"/>
                </a:cubicBezTo>
                <a:cubicBezTo>
                  <a:pt x="1919332" y="691389"/>
                  <a:pt x="1933561" y="655098"/>
                  <a:pt x="1902435" y="636422"/>
                </a:cubicBezTo>
                <a:cubicBezTo>
                  <a:pt x="1895823" y="632455"/>
                  <a:pt x="1887804" y="631545"/>
                  <a:pt x="1880489" y="629107"/>
                </a:cubicBezTo>
                <a:cubicBezTo>
                  <a:pt x="1872557" y="605311"/>
                  <a:pt x="1877123" y="604039"/>
                  <a:pt x="1851229" y="592531"/>
                </a:cubicBezTo>
                <a:cubicBezTo>
                  <a:pt x="1837136" y="586268"/>
                  <a:pt x="1807337" y="577901"/>
                  <a:pt x="1807337" y="577901"/>
                </a:cubicBezTo>
                <a:cubicBezTo>
                  <a:pt x="1800022" y="580339"/>
                  <a:pt x="1792004" y="581249"/>
                  <a:pt x="1785392" y="585216"/>
                </a:cubicBezTo>
                <a:cubicBezTo>
                  <a:pt x="1779478" y="588764"/>
                  <a:pt x="1777658" y="599846"/>
                  <a:pt x="1770761" y="599846"/>
                </a:cubicBezTo>
                <a:cubicBezTo>
                  <a:pt x="1755339" y="599846"/>
                  <a:pt x="1741500" y="590093"/>
                  <a:pt x="1726870" y="585216"/>
                </a:cubicBezTo>
                <a:lnTo>
                  <a:pt x="1704925" y="577901"/>
                </a:lnTo>
                <a:cubicBezTo>
                  <a:pt x="1697610" y="573024"/>
                  <a:pt x="1688471" y="570135"/>
                  <a:pt x="1682979" y="563270"/>
                </a:cubicBezTo>
                <a:cubicBezTo>
                  <a:pt x="1678162" y="557249"/>
                  <a:pt x="1676932" y="548931"/>
                  <a:pt x="1675664" y="541325"/>
                </a:cubicBezTo>
                <a:cubicBezTo>
                  <a:pt x="1672034" y="519545"/>
                  <a:pt x="1676550" y="495989"/>
                  <a:pt x="1668349" y="475488"/>
                </a:cubicBezTo>
                <a:cubicBezTo>
                  <a:pt x="1665485" y="468329"/>
                  <a:pt x="1653718" y="470611"/>
                  <a:pt x="1646403" y="468173"/>
                </a:cubicBezTo>
                <a:cubicBezTo>
                  <a:pt x="1626577" y="472138"/>
                  <a:pt x="1602232" y="472179"/>
                  <a:pt x="1587881" y="490118"/>
                </a:cubicBezTo>
                <a:cubicBezTo>
                  <a:pt x="1547498" y="540596"/>
                  <a:pt x="1621514" y="484765"/>
                  <a:pt x="1558621" y="526694"/>
                </a:cubicBezTo>
                <a:cubicBezTo>
                  <a:pt x="1551306" y="521817"/>
                  <a:pt x="1541552" y="519379"/>
                  <a:pt x="1536675" y="512064"/>
                </a:cubicBezTo>
                <a:cubicBezTo>
                  <a:pt x="1531098" y="503699"/>
                  <a:pt x="1533856" y="491795"/>
                  <a:pt x="1529360" y="482803"/>
                </a:cubicBezTo>
                <a:cubicBezTo>
                  <a:pt x="1526276" y="476634"/>
                  <a:pt x="1519037" y="473559"/>
                  <a:pt x="1514729" y="468173"/>
                </a:cubicBezTo>
                <a:cubicBezTo>
                  <a:pt x="1509237" y="461308"/>
                  <a:pt x="1507732" y="450589"/>
                  <a:pt x="1500099" y="446227"/>
                </a:cubicBezTo>
                <a:cubicBezTo>
                  <a:pt x="1489304" y="440058"/>
                  <a:pt x="1475518" y="442183"/>
                  <a:pt x="1463523" y="438912"/>
                </a:cubicBezTo>
                <a:cubicBezTo>
                  <a:pt x="1448645" y="434854"/>
                  <a:pt x="1434262" y="429159"/>
                  <a:pt x="1419632" y="424282"/>
                </a:cubicBezTo>
                <a:cubicBezTo>
                  <a:pt x="1364471" y="405895"/>
                  <a:pt x="1432463" y="430696"/>
                  <a:pt x="1375741" y="402336"/>
                </a:cubicBezTo>
                <a:cubicBezTo>
                  <a:pt x="1359020" y="393975"/>
                  <a:pt x="1333913" y="391880"/>
                  <a:pt x="1317219" y="387706"/>
                </a:cubicBezTo>
                <a:cubicBezTo>
                  <a:pt x="1309738" y="385836"/>
                  <a:pt x="1302754" y="382260"/>
                  <a:pt x="1295273" y="380390"/>
                </a:cubicBezTo>
                <a:cubicBezTo>
                  <a:pt x="1283211" y="377374"/>
                  <a:pt x="1270889" y="375513"/>
                  <a:pt x="1258697" y="373075"/>
                </a:cubicBezTo>
                <a:cubicBezTo>
                  <a:pt x="1241629" y="321869"/>
                  <a:pt x="1239190" y="343814"/>
                  <a:pt x="1251382" y="307238"/>
                </a:cubicBezTo>
                <a:cubicBezTo>
                  <a:pt x="1246505" y="299923"/>
                  <a:pt x="1245490" y="286264"/>
                  <a:pt x="1236752" y="285293"/>
                </a:cubicBezTo>
                <a:cubicBezTo>
                  <a:pt x="1170770" y="277962"/>
                  <a:pt x="1141919" y="287056"/>
                  <a:pt x="1090448" y="299923"/>
                </a:cubicBezTo>
                <a:cubicBezTo>
                  <a:pt x="1083133" y="304800"/>
                  <a:pt x="1076366" y="310622"/>
                  <a:pt x="1068502" y="314554"/>
                </a:cubicBezTo>
                <a:cubicBezTo>
                  <a:pt x="1058007" y="319801"/>
                  <a:pt x="1026671" y="326840"/>
                  <a:pt x="1017296" y="329184"/>
                </a:cubicBezTo>
                <a:cubicBezTo>
                  <a:pt x="1005104" y="326746"/>
                  <a:pt x="992148" y="326767"/>
                  <a:pt x="980720" y="321869"/>
                </a:cubicBezTo>
                <a:cubicBezTo>
                  <a:pt x="974381" y="319152"/>
                  <a:pt x="972003" y="310787"/>
                  <a:pt x="966089" y="307238"/>
                </a:cubicBezTo>
                <a:cubicBezTo>
                  <a:pt x="959477" y="303271"/>
                  <a:pt x="951459" y="302361"/>
                  <a:pt x="944144" y="299923"/>
                </a:cubicBezTo>
                <a:cubicBezTo>
                  <a:pt x="939267" y="295046"/>
                  <a:pt x="935427" y="288841"/>
                  <a:pt x="929513" y="285293"/>
                </a:cubicBezTo>
                <a:cubicBezTo>
                  <a:pt x="903849" y="269895"/>
                  <a:pt x="877151" y="281780"/>
                  <a:pt x="849046" y="285293"/>
                </a:cubicBezTo>
                <a:cubicBezTo>
                  <a:pt x="846608" y="297485"/>
                  <a:pt x="844747" y="309807"/>
                  <a:pt x="841731" y="321869"/>
                </a:cubicBezTo>
                <a:cubicBezTo>
                  <a:pt x="839861" y="329349"/>
                  <a:pt x="841731" y="341376"/>
                  <a:pt x="834416" y="343814"/>
                </a:cubicBezTo>
                <a:cubicBezTo>
                  <a:pt x="827873" y="345995"/>
                  <a:pt x="824662" y="334061"/>
                  <a:pt x="819785" y="329184"/>
                </a:cubicBezTo>
                <a:cubicBezTo>
                  <a:pt x="822224" y="321869"/>
                  <a:pt x="834812" y="307238"/>
                  <a:pt x="827101" y="307238"/>
                </a:cubicBezTo>
                <a:cubicBezTo>
                  <a:pt x="818309" y="307238"/>
                  <a:pt x="816041" y="321150"/>
                  <a:pt x="812470" y="329184"/>
                </a:cubicBezTo>
                <a:cubicBezTo>
                  <a:pt x="785571" y="389706"/>
                  <a:pt x="813256" y="357659"/>
                  <a:pt x="783209" y="387706"/>
                </a:cubicBezTo>
                <a:cubicBezTo>
                  <a:pt x="773456" y="385267"/>
                  <a:pt x="762941" y="384886"/>
                  <a:pt x="753949" y="380390"/>
                </a:cubicBezTo>
                <a:cubicBezTo>
                  <a:pt x="747780" y="377306"/>
                  <a:pt x="746081" y="364407"/>
                  <a:pt x="739318" y="365760"/>
                </a:cubicBezTo>
                <a:cubicBezTo>
                  <a:pt x="729174" y="367789"/>
                  <a:pt x="724688" y="380391"/>
                  <a:pt x="717373" y="387706"/>
                </a:cubicBezTo>
                <a:cubicBezTo>
                  <a:pt x="714934" y="397459"/>
                  <a:pt x="716337" y="409115"/>
                  <a:pt x="710057" y="416966"/>
                </a:cubicBezTo>
                <a:cubicBezTo>
                  <a:pt x="697344" y="432857"/>
                  <a:pt x="650893" y="418078"/>
                  <a:pt x="644221" y="416966"/>
                </a:cubicBezTo>
                <a:cubicBezTo>
                  <a:pt x="639344" y="409651"/>
                  <a:pt x="630465" y="403769"/>
                  <a:pt x="629590" y="395021"/>
                </a:cubicBezTo>
                <a:cubicBezTo>
                  <a:pt x="627874" y="377864"/>
                  <a:pt x="634070" y="360822"/>
                  <a:pt x="636905" y="343814"/>
                </a:cubicBezTo>
                <a:cubicBezTo>
                  <a:pt x="640108" y="324599"/>
                  <a:pt x="641452" y="299212"/>
                  <a:pt x="658851" y="285293"/>
                </a:cubicBezTo>
                <a:cubicBezTo>
                  <a:pt x="664872" y="280476"/>
                  <a:pt x="673482" y="280416"/>
                  <a:pt x="680797" y="277978"/>
                </a:cubicBezTo>
                <a:cubicBezTo>
                  <a:pt x="650073" y="231894"/>
                  <a:pt x="684011" y="271832"/>
                  <a:pt x="600329" y="241402"/>
                </a:cubicBezTo>
                <a:cubicBezTo>
                  <a:pt x="593847" y="239045"/>
                  <a:pt x="591613" y="230319"/>
                  <a:pt x="585699" y="226771"/>
                </a:cubicBezTo>
                <a:cubicBezTo>
                  <a:pt x="579087" y="222804"/>
                  <a:pt x="571068" y="221894"/>
                  <a:pt x="563753" y="219456"/>
                </a:cubicBezTo>
                <a:cubicBezTo>
                  <a:pt x="549123" y="209702"/>
                  <a:pt x="536921" y="194459"/>
                  <a:pt x="519862" y="190195"/>
                </a:cubicBezTo>
                <a:cubicBezTo>
                  <a:pt x="483121" y="181010"/>
                  <a:pt x="500139" y="186059"/>
                  <a:pt x="468656" y="175565"/>
                </a:cubicBezTo>
                <a:cubicBezTo>
                  <a:pt x="463779" y="170688"/>
                  <a:pt x="459939" y="164483"/>
                  <a:pt x="454025" y="160934"/>
                </a:cubicBezTo>
                <a:cubicBezTo>
                  <a:pt x="442081" y="153768"/>
                  <a:pt x="404494" y="148551"/>
                  <a:pt x="395504" y="146304"/>
                </a:cubicBezTo>
                <a:cubicBezTo>
                  <a:pt x="388023" y="144434"/>
                  <a:pt x="380873" y="141427"/>
                  <a:pt x="373558" y="138989"/>
                </a:cubicBezTo>
                <a:cubicBezTo>
                  <a:pt x="371120" y="121920"/>
                  <a:pt x="369624" y="104689"/>
                  <a:pt x="366243" y="87782"/>
                </a:cubicBezTo>
                <a:cubicBezTo>
                  <a:pt x="364731" y="80221"/>
                  <a:pt x="364380" y="71289"/>
                  <a:pt x="358928" y="65837"/>
                </a:cubicBezTo>
                <a:cubicBezTo>
                  <a:pt x="353475" y="60385"/>
                  <a:pt x="344297" y="60960"/>
                  <a:pt x="336982" y="58522"/>
                </a:cubicBezTo>
                <a:cubicBezTo>
                  <a:pt x="315036" y="60960"/>
                  <a:pt x="292566" y="60482"/>
                  <a:pt x="271145" y="65837"/>
                </a:cubicBezTo>
                <a:cubicBezTo>
                  <a:pt x="246049" y="72111"/>
                  <a:pt x="253386" y="83807"/>
                  <a:pt x="234569" y="95098"/>
                </a:cubicBezTo>
                <a:cubicBezTo>
                  <a:pt x="227957" y="99065"/>
                  <a:pt x="219939" y="99975"/>
                  <a:pt x="212624" y="102413"/>
                </a:cubicBezTo>
                <a:cubicBezTo>
                  <a:pt x="190257" y="94958"/>
                  <a:pt x="190655" y="98726"/>
                  <a:pt x="176048" y="80467"/>
                </a:cubicBezTo>
                <a:cubicBezTo>
                  <a:pt x="170556" y="73602"/>
                  <a:pt x="168732" y="63399"/>
                  <a:pt x="161417" y="58522"/>
                </a:cubicBezTo>
                <a:cubicBezTo>
                  <a:pt x="153052" y="52945"/>
                  <a:pt x="141910" y="53645"/>
                  <a:pt x="132157" y="51206"/>
                </a:cubicBezTo>
                <a:cubicBezTo>
                  <a:pt x="129718" y="41453"/>
                  <a:pt x="131121" y="29797"/>
                  <a:pt x="124841" y="21946"/>
                </a:cubicBezTo>
                <a:cubicBezTo>
                  <a:pt x="120024" y="15925"/>
                  <a:pt x="109508" y="18597"/>
                  <a:pt x="102896" y="14630"/>
                </a:cubicBezTo>
                <a:cubicBezTo>
                  <a:pt x="96982" y="11082"/>
                  <a:pt x="93142" y="4877"/>
                  <a:pt x="88265" y="0"/>
                </a:cubicBezTo>
                <a:cubicBezTo>
                  <a:pt x="80950" y="4877"/>
                  <a:pt x="73185" y="9138"/>
                  <a:pt x="66320" y="14630"/>
                </a:cubicBezTo>
                <a:cubicBezTo>
                  <a:pt x="51429" y="26543"/>
                  <a:pt x="47922" y="34911"/>
                  <a:pt x="37059" y="51206"/>
                </a:cubicBezTo>
                <a:cubicBezTo>
                  <a:pt x="34621" y="58521"/>
                  <a:pt x="33192" y="66255"/>
                  <a:pt x="29744" y="73152"/>
                </a:cubicBezTo>
                <a:cubicBezTo>
                  <a:pt x="17683" y="97273"/>
                  <a:pt x="0" y="98031"/>
                  <a:pt x="22429" y="131674"/>
                </a:cubicBezTo>
                <a:cubicBezTo>
                  <a:pt x="26706" y="138090"/>
                  <a:pt x="37059" y="136551"/>
                  <a:pt x="44374" y="138989"/>
                </a:cubicBezTo>
                <a:cubicBezTo>
                  <a:pt x="63881" y="136551"/>
                  <a:pt x="84749" y="139235"/>
                  <a:pt x="102896" y="131674"/>
                </a:cubicBezTo>
                <a:cubicBezTo>
                  <a:pt x="115629" y="126369"/>
                  <a:pt x="145243" y="98051"/>
                  <a:pt x="132157" y="102413"/>
                </a:cubicBezTo>
                <a:cubicBezTo>
                  <a:pt x="101870" y="112508"/>
                  <a:pt x="116627" y="105451"/>
                  <a:pt x="88265" y="124358"/>
                </a:cubicBezTo>
                <a:cubicBezTo>
                  <a:pt x="65053" y="159177"/>
                  <a:pt x="79204" y="132619"/>
                  <a:pt x="66320" y="175565"/>
                </a:cubicBezTo>
                <a:cubicBezTo>
                  <a:pt x="61889" y="190336"/>
                  <a:pt x="51689" y="219456"/>
                  <a:pt x="51689" y="219456"/>
                </a:cubicBezTo>
                <a:cubicBezTo>
                  <a:pt x="61443" y="221894"/>
                  <a:pt x="70946" y="225771"/>
                  <a:pt x="80950" y="226771"/>
                </a:cubicBezTo>
                <a:cubicBezTo>
                  <a:pt x="210040" y="239680"/>
                  <a:pt x="169441" y="205534"/>
                  <a:pt x="212624" y="248717"/>
                </a:cubicBezTo>
                <a:cubicBezTo>
                  <a:pt x="229386" y="315767"/>
                  <a:pt x="216100" y="290508"/>
                  <a:pt x="241885" y="329184"/>
                </a:cubicBezTo>
                <a:cubicBezTo>
                  <a:pt x="244323" y="336499"/>
                  <a:pt x="254653" y="345677"/>
                  <a:pt x="249200" y="351130"/>
                </a:cubicBezTo>
                <a:cubicBezTo>
                  <a:pt x="238295" y="362035"/>
                  <a:pt x="218141" y="357206"/>
                  <a:pt x="205309" y="365760"/>
                </a:cubicBezTo>
                <a:cubicBezTo>
                  <a:pt x="177624" y="384216"/>
                  <a:pt x="189580" y="374173"/>
                  <a:pt x="168733" y="395021"/>
                </a:cubicBezTo>
                <a:cubicBezTo>
                  <a:pt x="166294" y="402336"/>
                  <a:pt x="159905" y="409405"/>
                  <a:pt x="161417" y="416966"/>
                </a:cubicBezTo>
                <a:cubicBezTo>
                  <a:pt x="162770" y="423729"/>
                  <a:pt x="172499" y="425683"/>
                  <a:pt x="176048" y="431597"/>
                </a:cubicBezTo>
                <a:cubicBezTo>
                  <a:pt x="186699" y="449348"/>
                  <a:pt x="182812" y="471764"/>
                  <a:pt x="190678" y="490118"/>
                </a:cubicBezTo>
                <a:cubicBezTo>
                  <a:pt x="193395" y="496457"/>
                  <a:pt x="200432" y="499872"/>
                  <a:pt x="205309" y="504749"/>
                </a:cubicBezTo>
                <a:cubicBezTo>
                  <a:pt x="224879" y="583032"/>
                  <a:pt x="207558" y="575089"/>
                  <a:pt x="234569" y="541325"/>
                </a:cubicBezTo>
                <a:cubicBezTo>
                  <a:pt x="238878" y="535939"/>
                  <a:pt x="243814" y="531003"/>
                  <a:pt x="249200" y="526694"/>
                </a:cubicBezTo>
                <a:cubicBezTo>
                  <a:pt x="256065" y="521202"/>
                  <a:pt x="263830" y="516941"/>
                  <a:pt x="271145" y="512064"/>
                </a:cubicBezTo>
                <a:cubicBezTo>
                  <a:pt x="283337" y="514502"/>
                  <a:pt x="298929" y="510587"/>
                  <a:pt x="307721" y="519379"/>
                </a:cubicBezTo>
                <a:cubicBezTo>
                  <a:pt x="313174" y="524832"/>
                  <a:pt x="301578" y="533704"/>
                  <a:pt x="300406" y="541325"/>
                </a:cubicBezTo>
                <a:cubicBezTo>
                  <a:pt x="296680" y="565546"/>
                  <a:pt x="298601" y="590599"/>
                  <a:pt x="293091" y="614477"/>
                </a:cubicBezTo>
                <a:cubicBezTo>
                  <a:pt x="291114" y="623043"/>
                  <a:pt x="282393" y="628559"/>
                  <a:pt x="278461" y="636422"/>
                </a:cubicBezTo>
                <a:cubicBezTo>
                  <a:pt x="275012" y="643319"/>
                  <a:pt x="273584" y="651053"/>
                  <a:pt x="271145" y="658368"/>
                </a:cubicBezTo>
                <a:cubicBezTo>
                  <a:pt x="301285" y="688506"/>
                  <a:pt x="278461" y="657881"/>
                  <a:pt x="278461" y="724205"/>
                </a:cubicBezTo>
                <a:cubicBezTo>
                  <a:pt x="278461" y="734259"/>
                  <a:pt x="283338" y="743712"/>
                  <a:pt x="285776" y="753466"/>
                </a:cubicBezTo>
                <a:cubicBezTo>
                  <a:pt x="319107" y="748704"/>
                  <a:pt x="334672" y="732546"/>
                  <a:pt x="351613" y="760781"/>
                </a:cubicBezTo>
                <a:cubicBezTo>
                  <a:pt x="355580" y="767393"/>
                  <a:pt x="355480" y="775829"/>
                  <a:pt x="358928" y="782726"/>
                </a:cubicBezTo>
                <a:cubicBezTo>
                  <a:pt x="362860" y="790590"/>
                  <a:pt x="367836" y="797997"/>
                  <a:pt x="373558" y="804672"/>
                </a:cubicBezTo>
                <a:cubicBezTo>
                  <a:pt x="382535" y="815145"/>
                  <a:pt x="402819" y="833933"/>
                  <a:pt x="402819" y="833933"/>
                </a:cubicBezTo>
                <a:cubicBezTo>
                  <a:pt x="407696" y="829056"/>
                  <a:pt x="413141" y="824688"/>
                  <a:pt x="417449" y="819302"/>
                </a:cubicBezTo>
                <a:cubicBezTo>
                  <a:pt x="422941" y="812437"/>
                  <a:pt x="423627" y="799772"/>
                  <a:pt x="432080" y="797357"/>
                </a:cubicBezTo>
                <a:cubicBezTo>
                  <a:pt x="444035" y="793941"/>
                  <a:pt x="456464" y="802234"/>
                  <a:pt x="468656" y="804672"/>
                </a:cubicBezTo>
                <a:cubicBezTo>
                  <a:pt x="473533" y="838810"/>
                  <a:pt x="466937" y="876723"/>
                  <a:pt x="483286" y="907085"/>
                </a:cubicBezTo>
                <a:cubicBezTo>
                  <a:pt x="489181" y="918032"/>
                  <a:pt x="508220" y="904136"/>
                  <a:pt x="519862" y="899770"/>
                </a:cubicBezTo>
                <a:cubicBezTo>
                  <a:pt x="528094" y="896683"/>
                  <a:pt x="533774" y="888710"/>
                  <a:pt x="541808" y="885139"/>
                </a:cubicBezTo>
                <a:cubicBezTo>
                  <a:pt x="564705" y="874962"/>
                  <a:pt x="590642" y="869273"/>
                  <a:pt x="614960" y="863194"/>
                </a:cubicBezTo>
                <a:cubicBezTo>
                  <a:pt x="644221" y="865632"/>
                  <a:pt x="675148" y="860475"/>
                  <a:pt x="702742" y="870509"/>
                </a:cubicBezTo>
                <a:cubicBezTo>
                  <a:pt x="709988" y="873144"/>
                  <a:pt x="699394" y="885842"/>
                  <a:pt x="695427" y="892454"/>
                </a:cubicBezTo>
                <a:cubicBezTo>
                  <a:pt x="691879" y="898368"/>
                  <a:pt x="686966" y="904001"/>
                  <a:pt x="680797" y="907085"/>
                </a:cubicBezTo>
                <a:cubicBezTo>
                  <a:pt x="667003" y="913982"/>
                  <a:pt x="636905" y="921715"/>
                  <a:pt x="636905" y="921715"/>
                </a:cubicBezTo>
                <a:cubicBezTo>
                  <a:pt x="618518" y="976878"/>
                  <a:pt x="643321" y="908883"/>
                  <a:pt x="614960" y="965606"/>
                </a:cubicBezTo>
                <a:cubicBezTo>
                  <a:pt x="611512" y="972503"/>
                  <a:pt x="610083" y="980237"/>
                  <a:pt x="607645" y="987552"/>
                </a:cubicBezTo>
                <a:cubicBezTo>
                  <a:pt x="632782" y="992579"/>
                  <a:pt x="649379" y="995295"/>
                  <a:pt x="673481" y="1002182"/>
                </a:cubicBezTo>
                <a:cubicBezTo>
                  <a:pt x="680895" y="1004301"/>
                  <a:pt x="688112" y="1007059"/>
                  <a:pt x="695427" y="1009498"/>
                </a:cubicBezTo>
                <a:cubicBezTo>
                  <a:pt x="720736" y="1001061"/>
                  <a:pt x="730364" y="994048"/>
                  <a:pt x="761264" y="1009498"/>
                </a:cubicBezTo>
                <a:cubicBezTo>
                  <a:pt x="769127" y="1013430"/>
                  <a:pt x="770402" y="1024578"/>
                  <a:pt x="775894" y="1031443"/>
                </a:cubicBezTo>
                <a:cubicBezTo>
                  <a:pt x="780203" y="1036829"/>
                  <a:pt x="785648" y="1041197"/>
                  <a:pt x="790525" y="1046074"/>
                </a:cubicBezTo>
                <a:cubicBezTo>
                  <a:pt x="792963" y="1053389"/>
                  <a:pt x="797840" y="1060308"/>
                  <a:pt x="797840" y="1068019"/>
                </a:cubicBezTo>
                <a:cubicBezTo>
                  <a:pt x="797840" y="1159006"/>
                  <a:pt x="781064" y="1098158"/>
                  <a:pt x="797840" y="1148486"/>
                </a:cubicBezTo>
                <a:cubicBezTo>
                  <a:pt x="819786" y="1146048"/>
                  <a:pt x="841897" y="1144801"/>
                  <a:pt x="863677" y="1141171"/>
                </a:cubicBezTo>
                <a:cubicBezTo>
                  <a:pt x="871283" y="1139903"/>
                  <a:pt x="879601" y="1138673"/>
                  <a:pt x="885622" y="1133856"/>
                </a:cubicBezTo>
                <a:cubicBezTo>
                  <a:pt x="932891" y="1096041"/>
                  <a:pt x="867040" y="1122981"/>
                  <a:pt x="922198" y="1104595"/>
                </a:cubicBezTo>
                <a:cubicBezTo>
                  <a:pt x="961452" y="1065343"/>
                  <a:pt x="907224" y="1125661"/>
                  <a:pt x="944144" y="1024128"/>
                </a:cubicBezTo>
                <a:cubicBezTo>
                  <a:pt x="948055" y="1013371"/>
                  <a:pt x="979194" y="1005129"/>
                  <a:pt x="988035" y="1002182"/>
                </a:cubicBezTo>
                <a:cubicBezTo>
                  <a:pt x="1006180" y="1056619"/>
                  <a:pt x="978327" y="983964"/>
                  <a:pt x="1024611" y="1053389"/>
                </a:cubicBezTo>
                <a:cubicBezTo>
                  <a:pt x="1043067" y="1081073"/>
                  <a:pt x="1033024" y="1069117"/>
                  <a:pt x="1053872" y="1089965"/>
                </a:cubicBezTo>
                <a:cubicBezTo>
                  <a:pt x="1116036" y="1069244"/>
                  <a:pt x="1040242" y="1098143"/>
                  <a:pt x="1090448" y="1068019"/>
                </a:cubicBezTo>
                <a:cubicBezTo>
                  <a:pt x="1097060" y="1064052"/>
                  <a:pt x="1105078" y="1063142"/>
                  <a:pt x="1112393" y="1060704"/>
                </a:cubicBezTo>
                <a:cubicBezTo>
                  <a:pt x="1133433" y="1065964"/>
                  <a:pt x="1144775" y="1063467"/>
                  <a:pt x="1156285" y="1082650"/>
                </a:cubicBezTo>
                <a:cubicBezTo>
                  <a:pt x="1160252" y="1089262"/>
                  <a:pt x="1159118" y="1098321"/>
                  <a:pt x="1163600" y="1104595"/>
                </a:cubicBezTo>
                <a:cubicBezTo>
                  <a:pt x="1171618" y="1115819"/>
                  <a:pt x="1192861" y="1133856"/>
                  <a:pt x="1192861" y="1133856"/>
                </a:cubicBezTo>
                <a:cubicBezTo>
                  <a:pt x="1206208" y="1173898"/>
                  <a:pt x="1203898" y="1142583"/>
                  <a:pt x="1178230" y="1163117"/>
                </a:cubicBezTo>
                <a:cubicBezTo>
                  <a:pt x="1171365" y="1168609"/>
                  <a:pt x="1168477" y="1177747"/>
                  <a:pt x="1163600" y="1185062"/>
                </a:cubicBezTo>
                <a:cubicBezTo>
                  <a:pt x="1168477" y="1189939"/>
                  <a:pt x="1172061" y="1196609"/>
                  <a:pt x="1178230" y="1199693"/>
                </a:cubicBezTo>
                <a:cubicBezTo>
                  <a:pt x="1192024" y="1206590"/>
                  <a:pt x="1222121" y="1214323"/>
                  <a:pt x="1222121" y="1214323"/>
                </a:cubicBezTo>
                <a:cubicBezTo>
                  <a:pt x="1231875" y="1211885"/>
                  <a:pt x="1242389" y="1211504"/>
                  <a:pt x="1251382" y="1207008"/>
                </a:cubicBezTo>
                <a:cubicBezTo>
                  <a:pt x="1257551" y="1203924"/>
                  <a:pt x="1260099" y="1195926"/>
                  <a:pt x="1266013" y="1192378"/>
                </a:cubicBezTo>
                <a:cubicBezTo>
                  <a:pt x="1272625" y="1188411"/>
                  <a:pt x="1280643" y="1187501"/>
                  <a:pt x="1287958" y="1185062"/>
                </a:cubicBezTo>
                <a:cubicBezTo>
                  <a:pt x="1300150" y="1187501"/>
                  <a:pt x="1313106" y="1187480"/>
                  <a:pt x="1324534" y="1192378"/>
                </a:cubicBezTo>
                <a:cubicBezTo>
                  <a:pt x="1330873" y="1195095"/>
                  <a:pt x="1333251" y="1203460"/>
                  <a:pt x="1339165" y="1207008"/>
                </a:cubicBezTo>
                <a:cubicBezTo>
                  <a:pt x="1345777" y="1210975"/>
                  <a:pt x="1353795" y="1211885"/>
                  <a:pt x="1361110" y="1214323"/>
                </a:cubicBezTo>
                <a:cubicBezTo>
                  <a:pt x="1365987" y="1219200"/>
                  <a:pt x="1372192" y="1223040"/>
                  <a:pt x="1375741" y="1228954"/>
                </a:cubicBezTo>
                <a:cubicBezTo>
                  <a:pt x="1408191" y="1283036"/>
                  <a:pt x="1353290" y="1217351"/>
                  <a:pt x="1397686" y="1272845"/>
                </a:cubicBezTo>
                <a:cubicBezTo>
                  <a:pt x="1401994" y="1278231"/>
                  <a:pt x="1405774" y="1285294"/>
                  <a:pt x="1412317" y="1287475"/>
                </a:cubicBezTo>
                <a:cubicBezTo>
                  <a:pt x="1428674" y="1292927"/>
                  <a:pt x="1446454" y="1292352"/>
                  <a:pt x="1463523" y="1294790"/>
                </a:cubicBezTo>
                <a:cubicBezTo>
                  <a:pt x="1499893" y="1331160"/>
                  <a:pt x="1496129" y="1310669"/>
                  <a:pt x="1485469" y="1353312"/>
                </a:cubicBezTo>
                <a:cubicBezTo>
                  <a:pt x="1492784" y="1358189"/>
                  <a:pt x="1501922" y="1361077"/>
                  <a:pt x="1507414" y="1367942"/>
                </a:cubicBezTo>
                <a:cubicBezTo>
                  <a:pt x="1523889" y="1388537"/>
                  <a:pt x="1509343" y="1446078"/>
                  <a:pt x="1507414" y="1455725"/>
                </a:cubicBezTo>
                <a:cubicBezTo>
                  <a:pt x="1504390" y="1470847"/>
                  <a:pt x="1497661" y="1484986"/>
                  <a:pt x="1492784" y="1499616"/>
                </a:cubicBezTo>
                <a:lnTo>
                  <a:pt x="1485469" y="1521562"/>
                </a:lnTo>
                <a:cubicBezTo>
                  <a:pt x="1531033" y="1532953"/>
                  <a:pt x="1531039" y="1536368"/>
                  <a:pt x="1595197" y="1521562"/>
                </a:cubicBezTo>
                <a:cubicBezTo>
                  <a:pt x="1601917" y="1520011"/>
                  <a:pt x="1604441" y="1511239"/>
                  <a:pt x="1609827" y="1506931"/>
                </a:cubicBezTo>
                <a:cubicBezTo>
                  <a:pt x="1616692" y="1501439"/>
                  <a:pt x="1623739" y="1495872"/>
                  <a:pt x="1631773" y="1492301"/>
                </a:cubicBezTo>
                <a:cubicBezTo>
                  <a:pt x="1645866" y="1486038"/>
                  <a:pt x="1661034" y="1482547"/>
                  <a:pt x="1675664" y="1477670"/>
                </a:cubicBezTo>
                <a:lnTo>
                  <a:pt x="1697609" y="1470355"/>
                </a:lnTo>
                <a:cubicBezTo>
                  <a:pt x="1707363" y="1472793"/>
                  <a:pt x="1718505" y="1472093"/>
                  <a:pt x="1726870" y="1477670"/>
                </a:cubicBezTo>
                <a:cubicBezTo>
                  <a:pt x="1753083" y="1495145"/>
                  <a:pt x="1738787" y="1527814"/>
                  <a:pt x="1734185" y="1550822"/>
                </a:cubicBezTo>
                <a:cubicBezTo>
                  <a:pt x="1732673" y="1558383"/>
                  <a:pt x="1730318" y="1565871"/>
                  <a:pt x="1726870" y="1572768"/>
                </a:cubicBezTo>
                <a:cubicBezTo>
                  <a:pt x="1722938" y="1580632"/>
                  <a:pt x="1717117" y="1587399"/>
                  <a:pt x="1712240" y="1594714"/>
                </a:cubicBezTo>
                <a:cubicBezTo>
                  <a:pt x="1714678" y="1616659"/>
                  <a:pt x="1714200" y="1639129"/>
                  <a:pt x="1719555" y="1660550"/>
                </a:cubicBezTo>
                <a:cubicBezTo>
                  <a:pt x="1721687" y="1669079"/>
                  <a:pt x="1728463" y="1675821"/>
                  <a:pt x="1734185" y="1682496"/>
                </a:cubicBezTo>
                <a:cubicBezTo>
                  <a:pt x="1765676" y="1719237"/>
                  <a:pt x="1755834" y="1710235"/>
                  <a:pt x="1800022" y="1719072"/>
                </a:cubicBezTo>
                <a:cubicBezTo>
                  <a:pt x="1802460" y="1731264"/>
                  <a:pt x="1796992" y="1748751"/>
                  <a:pt x="1807337" y="1755648"/>
                </a:cubicBezTo>
                <a:cubicBezTo>
                  <a:pt x="1814652" y="1760525"/>
                  <a:pt x="1814512" y="1738362"/>
                  <a:pt x="1821968" y="1733702"/>
                </a:cubicBezTo>
                <a:cubicBezTo>
                  <a:pt x="1835046" y="1725529"/>
                  <a:pt x="1865859" y="1719072"/>
                  <a:pt x="1865859" y="1719072"/>
                </a:cubicBezTo>
                <a:cubicBezTo>
                  <a:pt x="1873174" y="1721510"/>
                  <a:pt x="1885367" y="1719072"/>
                  <a:pt x="1887805" y="1726387"/>
                </a:cubicBezTo>
                <a:cubicBezTo>
                  <a:pt x="1893038" y="1742087"/>
                  <a:pt x="1877293" y="1773475"/>
                  <a:pt x="1865859" y="1784909"/>
                </a:cubicBezTo>
                <a:cubicBezTo>
                  <a:pt x="1859642" y="1791126"/>
                  <a:pt x="1851228" y="1794662"/>
                  <a:pt x="1843913" y="1799539"/>
                </a:cubicBezTo>
                <a:cubicBezTo>
                  <a:pt x="1839036" y="1806854"/>
                  <a:pt x="1833215" y="1813621"/>
                  <a:pt x="1829283" y="1821485"/>
                </a:cubicBezTo>
                <a:cubicBezTo>
                  <a:pt x="1812712" y="1854629"/>
                  <a:pt x="1823853" y="1885884"/>
                  <a:pt x="1829283" y="1923898"/>
                </a:cubicBezTo>
                <a:cubicBezTo>
                  <a:pt x="1830373" y="1931531"/>
                  <a:pt x="1830577" y="1941026"/>
                  <a:pt x="1836598" y="1945843"/>
                </a:cubicBezTo>
                <a:cubicBezTo>
                  <a:pt x="1844449" y="1952123"/>
                  <a:pt x="1856192" y="1950396"/>
                  <a:pt x="1865859" y="1953158"/>
                </a:cubicBezTo>
                <a:cubicBezTo>
                  <a:pt x="1873273" y="1955276"/>
                  <a:pt x="1880490" y="1958035"/>
                  <a:pt x="1887805" y="1960474"/>
                </a:cubicBezTo>
                <a:cubicBezTo>
                  <a:pt x="1916732" y="2003864"/>
                  <a:pt x="1921310" y="2001023"/>
                  <a:pt x="1895120" y="2084832"/>
                </a:cubicBezTo>
                <a:cubicBezTo>
                  <a:pt x="1891867" y="2095240"/>
                  <a:pt x="1875613" y="2094585"/>
                  <a:pt x="1865859" y="2099462"/>
                </a:cubicBezTo>
                <a:cubicBezTo>
                  <a:pt x="1854436" y="2133732"/>
                  <a:pt x="1852211" y="2129887"/>
                  <a:pt x="1865859" y="2179930"/>
                </a:cubicBezTo>
                <a:cubicBezTo>
                  <a:pt x="1868172" y="2188412"/>
                  <a:pt x="1873624" y="2196383"/>
                  <a:pt x="1880489" y="2201875"/>
                </a:cubicBezTo>
                <a:cubicBezTo>
                  <a:pt x="1886510" y="2206692"/>
                  <a:pt x="1895120" y="2206752"/>
                  <a:pt x="1902435" y="2209190"/>
                </a:cubicBezTo>
                <a:cubicBezTo>
                  <a:pt x="1946144" y="2238330"/>
                  <a:pt x="1908141" y="2206507"/>
                  <a:pt x="1931696" y="2245766"/>
                </a:cubicBezTo>
                <a:cubicBezTo>
                  <a:pt x="1935244" y="2251680"/>
                  <a:pt x="1940940" y="2256089"/>
                  <a:pt x="1946326" y="2260397"/>
                </a:cubicBezTo>
                <a:cubicBezTo>
                  <a:pt x="1966582" y="2276602"/>
                  <a:pt x="1967040" y="2274616"/>
                  <a:pt x="1990217" y="2282342"/>
                </a:cubicBezTo>
                <a:cubicBezTo>
                  <a:pt x="1992656" y="2289657"/>
                  <a:pt x="1997533" y="2296577"/>
                  <a:pt x="1997533" y="2304288"/>
                </a:cubicBezTo>
                <a:cubicBezTo>
                  <a:pt x="1997533" y="2328890"/>
                  <a:pt x="1976941" y="2334226"/>
                  <a:pt x="2004848" y="2348179"/>
                </a:cubicBezTo>
                <a:cubicBezTo>
                  <a:pt x="2013841" y="2352675"/>
                  <a:pt x="2024355" y="2353056"/>
                  <a:pt x="2034109" y="2355494"/>
                </a:cubicBezTo>
                <a:cubicBezTo>
                  <a:pt x="2031670" y="2379878"/>
                  <a:pt x="2031309" y="2404560"/>
                  <a:pt x="2026793" y="2428646"/>
                </a:cubicBezTo>
                <a:cubicBezTo>
                  <a:pt x="2023951" y="2443804"/>
                  <a:pt x="2012163" y="2472538"/>
                  <a:pt x="2012163" y="2472538"/>
                </a:cubicBezTo>
                <a:cubicBezTo>
                  <a:pt x="2023218" y="2516759"/>
                  <a:pt x="2009941" y="2498619"/>
                  <a:pt x="2063369" y="2516429"/>
                </a:cubicBezTo>
                <a:lnTo>
                  <a:pt x="2085315" y="2523744"/>
                </a:lnTo>
                <a:cubicBezTo>
                  <a:pt x="2130345" y="2591292"/>
                  <a:pt x="2072881" y="2508202"/>
                  <a:pt x="2114576" y="2560320"/>
                </a:cubicBezTo>
                <a:cubicBezTo>
                  <a:pt x="2151488" y="2606460"/>
                  <a:pt x="2108510" y="2561572"/>
                  <a:pt x="2143837" y="2596896"/>
                </a:cubicBezTo>
                <a:lnTo>
                  <a:pt x="2158467" y="2640787"/>
                </a:lnTo>
                <a:cubicBezTo>
                  <a:pt x="2160905" y="2648102"/>
                  <a:pt x="2160329" y="2657281"/>
                  <a:pt x="2165782" y="2662733"/>
                </a:cubicBezTo>
                <a:lnTo>
                  <a:pt x="2180413" y="2677363"/>
                </a:lnTo>
                <a:cubicBezTo>
                  <a:pt x="2186118" y="2694480"/>
                  <a:pt x="2186317" y="2710046"/>
                  <a:pt x="2209673" y="2713939"/>
                </a:cubicBezTo>
                <a:cubicBezTo>
                  <a:pt x="2217279" y="2715207"/>
                  <a:pt x="2224304" y="2709062"/>
                  <a:pt x="2231619" y="2706624"/>
                </a:cubicBezTo>
                <a:cubicBezTo>
                  <a:pt x="2234057" y="2699309"/>
                  <a:pt x="2237064" y="2692159"/>
                  <a:pt x="2238934" y="2684678"/>
                </a:cubicBezTo>
                <a:cubicBezTo>
                  <a:pt x="2241949" y="2672616"/>
                  <a:pt x="2241351" y="2659530"/>
                  <a:pt x="2246249" y="2648102"/>
                </a:cubicBezTo>
                <a:cubicBezTo>
                  <a:pt x="2248966" y="2641763"/>
                  <a:pt x="2256742" y="2638989"/>
                  <a:pt x="2260880" y="2633472"/>
                </a:cubicBezTo>
                <a:cubicBezTo>
                  <a:pt x="2271430" y="2619405"/>
                  <a:pt x="2290141" y="2589581"/>
                  <a:pt x="2290141" y="2589581"/>
                </a:cubicBezTo>
                <a:cubicBezTo>
                  <a:pt x="2295018" y="2574951"/>
                  <a:pt x="2296217" y="2558522"/>
                  <a:pt x="2304771" y="2545690"/>
                </a:cubicBezTo>
                <a:cubicBezTo>
                  <a:pt x="2309648" y="2538375"/>
                  <a:pt x="2315830" y="2531778"/>
                  <a:pt x="2319401" y="2523744"/>
                </a:cubicBezTo>
                <a:cubicBezTo>
                  <a:pt x="2346299" y="2463223"/>
                  <a:pt x="2318617" y="2495269"/>
                  <a:pt x="2348662" y="2465222"/>
                </a:cubicBezTo>
                <a:cubicBezTo>
                  <a:pt x="2351100" y="2457907"/>
                  <a:pt x="2355977" y="2450988"/>
                  <a:pt x="2355977" y="2443277"/>
                </a:cubicBezTo>
                <a:cubicBezTo>
                  <a:pt x="2355977" y="2390245"/>
                  <a:pt x="2310657" y="2417713"/>
                  <a:pt x="2355977" y="2333549"/>
                </a:cubicBezTo>
                <a:cubicBezTo>
                  <a:pt x="2363289" y="2319970"/>
                  <a:pt x="2387037" y="2327473"/>
                  <a:pt x="2399869" y="2318918"/>
                </a:cubicBezTo>
                <a:lnTo>
                  <a:pt x="2421814" y="2304288"/>
                </a:lnTo>
                <a:cubicBezTo>
                  <a:pt x="2424252" y="2289658"/>
                  <a:pt x="2417967" y="2270164"/>
                  <a:pt x="2429129" y="2260397"/>
                </a:cubicBezTo>
                <a:cubicBezTo>
                  <a:pt x="2442105" y="2249043"/>
                  <a:pt x="2463979" y="2258535"/>
                  <a:pt x="2480336" y="2253082"/>
                </a:cubicBezTo>
                <a:cubicBezTo>
                  <a:pt x="2486879" y="2250901"/>
                  <a:pt x="2490089" y="2243328"/>
                  <a:pt x="2494966" y="2238451"/>
                </a:cubicBezTo>
                <a:cubicBezTo>
                  <a:pt x="2511686" y="2188290"/>
                  <a:pt x="2491943" y="2250545"/>
                  <a:pt x="2509597" y="2179930"/>
                </a:cubicBezTo>
                <a:cubicBezTo>
                  <a:pt x="2511467" y="2172449"/>
                  <a:pt x="2512095" y="2164005"/>
                  <a:pt x="2516912" y="2157984"/>
                </a:cubicBezTo>
                <a:cubicBezTo>
                  <a:pt x="2522404" y="2151119"/>
                  <a:pt x="2531542" y="2148231"/>
                  <a:pt x="2538857" y="2143354"/>
                </a:cubicBezTo>
                <a:cubicBezTo>
                  <a:pt x="2550803" y="2125435"/>
                  <a:pt x="2560803" y="2115767"/>
                  <a:pt x="2560803" y="2092147"/>
                </a:cubicBezTo>
                <a:cubicBezTo>
                  <a:pt x="2560803" y="2069666"/>
                  <a:pt x="2547182" y="2053050"/>
                  <a:pt x="2538857" y="2033626"/>
                </a:cubicBezTo>
                <a:cubicBezTo>
                  <a:pt x="2535819" y="2026538"/>
                  <a:pt x="2533980" y="2018995"/>
                  <a:pt x="2531542" y="2011680"/>
                </a:cubicBezTo>
                <a:cubicBezTo>
                  <a:pt x="2548132" y="1945319"/>
                  <a:pt x="2523013" y="2024467"/>
                  <a:pt x="2575433" y="1945843"/>
                </a:cubicBezTo>
                <a:cubicBezTo>
                  <a:pt x="2580310" y="1938528"/>
                  <a:pt x="2581643" y="1926424"/>
                  <a:pt x="2590064" y="1923898"/>
                </a:cubicBezTo>
                <a:cubicBezTo>
                  <a:pt x="2608748" y="1918293"/>
                  <a:pt x="2632736" y="1923898"/>
                  <a:pt x="2641270" y="1923898"/>
                </a:cubicBezTo>
                <a:close/>
              </a:path>
            </a:pathLst>
          </a:cu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2209800" y="2209800"/>
            <a:ext cx="1143000" cy="523220"/>
          </a:xfrm>
          <a:prstGeom prst="rect">
            <a:avLst/>
          </a:prstGeom>
        </p:spPr>
        <p:txBody>
          <a:bodyPr wrap="square">
            <a:spAutoFit/>
          </a:bodyPr>
          <a:lstStyle/>
          <a:p>
            <a:pPr algn="ctr"/>
            <a:r>
              <a:rPr lang="en-US" sz="1400" b="1" dirty="0">
                <a:solidFill>
                  <a:prstClr val="black"/>
                </a:solidFill>
                <a:latin typeface="Arial" pitchFamily="34" charset="0"/>
                <a:cs typeface="Arial" pitchFamily="34" charset="0"/>
              </a:rPr>
              <a:t>7</a:t>
            </a:r>
            <a:r>
              <a:rPr lang="en-US" sz="1400" b="1" baseline="30000" dirty="0">
                <a:solidFill>
                  <a:prstClr val="black"/>
                </a:solidFill>
                <a:latin typeface="Arial" pitchFamily="34" charset="0"/>
                <a:cs typeface="Arial" pitchFamily="34" charset="0"/>
              </a:rPr>
              <a:t>th</a:t>
            </a:r>
            <a:r>
              <a:rPr lang="en-US" sz="1400" b="1" dirty="0">
                <a:solidFill>
                  <a:prstClr val="black"/>
                </a:solidFill>
                <a:latin typeface="Arial" pitchFamily="34" charset="0"/>
                <a:cs typeface="Arial" pitchFamily="34" charset="0"/>
              </a:rPr>
              <a:t> Avenue </a:t>
            </a:r>
            <a:br>
              <a:rPr lang="en-US" sz="1400" b="1" dirty="0">
                <a:solidFill>
                  <a:prstClr val="black"/>
                </a:solidFill>
                <a:latin typeface="Arial" pitchFamily="34" charset="0"/>
                <a:cs typeface="Arial" pitchFamily="34" charset="0"/>
              </a:rPr>
            </a:br>
            <a:r>
              <a:rPr lang="en-US" sz="1400" b="1" dirty="0">
                <a:solidFill>
                  <a:prstClr val="black"/>
                </a:solidFill>
                <a:latin typeface="Arial" pitchFamily="34" charset="0"/>
                <a:cs typeface="Arial" pitchFamily="34" charset="0"/>
              </a:rPr>
              <a:t>Basin</a:t>
            </a:r>
            <a:endParaRPr lang="en-US" sz="1400" dirty="0">
              <a:solidFill>
                <a:prstClr val="black"/>
              </a:solidFill>
            </a:endParaRPr>
          </a:p>
        </p:txBody>
      </p:sp>
      <p:sp>
        <p:nvSpPr>
          <p:cNvPr id="8" name="Rectangle 7"/>
          <p:cNvSpPr/>
          <p:nvPr/>
        </p:nvSpPr>
        <p:spPr>
          <a:xfrm>
            <a:off x="6781800" y="4876800"/>
            <a:ext cx="1143000" cy="738664"/>
          </a:xfrm>
          <a:prstGeom prst="rect">
            <a:avLst/>
          </a:prstGeom>
        </p:spPr>
        <p:txBody>
          <a:bodyPr wrap="square">
            <a:spAutoFit/>
          </a:bodyPr>
          <a:lstStyle/>
          <a:p>
            <a:pPr algn="ctr"/>
            <a:r>
              <a:rPr lang="en-US" sz="1400" b="1" dirty="0">
                <a:solidFill>
                  <a:prstClr val="black"/>
                </a:solidFill>
                <a:latin typeface="Arial" pitchFamily="34" charset="0"/>
                <a:cs typeface="Arial" pitchFamily="34" charset="0"/>
              </a:rPr>
              <a:t>Scituate Ave </a:t>
            </a:r>
            <a:br>
              <a:rPr lang="en-US" sz="1400" b="1" dirty="0">
                <a:solidFill>
                  <a:prstClr val="black"/>
                </a:solidFill>
                <a:latin typeface="Arial" pitchFamily="34" charset="0"/>
                <a:cs typeface="Arial" pitchFamily="34" charset="0"/>
              </a:rPr>
            </a:br>
            <a:r>
              <a:rPr lang="en-US" sz="1400" b="1" dirty="0">
                <a:solidFill>
                  <a:prstClr val="black"/>
                </a:solidFill>
                <a:latin typeface="Arial" pitchFamily="34" charset="0"/>
                <a:cs typeface="Arial" pitchFamily="34" charset="0"/>
              </a:rPr>
              <a:t>Basin</a:t>
            </a:r>
            <a:endParaRPr lang="en-US" sz="1400" dirty="0">
              <a:solidFill>
                <a:prstClr val="black"/>
              </a:solidFill>
            </a:endParaRPr>
          </a:p>
        </p:txBody>
      </p:sp>
      <p:sp>
        <p:nvSpPr>
          <p:cNvPr id="12" name="Freeform 11"/>
          <p:cNvSpPr/>
          <p:nvPr/>
        </p:nvSpPr>
        <p:spPr>
          <a:xfrm>
            <a:off x="1427584" y="9331"/>
            <a:ext cx="7445828" cy="5038530"/>
          </a:xfrm>
          <a:custGeom>
            <a:avLst/>
            <a:gdLst>
              <a:gd name="connsiteX0" fmla="*/ 7445828 w 7445828"/>
              <a:gd name="connsiteY0" fmla="*/ 5038530 h 5038530"/>
              <a:gd name="connsiteX1" fmla="*/ 7221894 w 7445828"/>
              <a:gd name="connsiteY1" fmla="*/ 5001208 h 5038530"/>
              <a:gd name="connsiteX2" fmla="*/ 7063273 w 7445828"/>
              <a:gd name="connsiteY2" fmla="*/ 4917232 h 5038530"/>
              <a:gd name="connsiteX3" fmla="*/ 6858000 w 7445828"/>
              <a:gd name="connsiteY3" fmla="*/ 4777273 h 5038530"/>
              <a:gd name="connsiteX4" fmla="*/ 6578081 w 7445828"/>
              <a:gd name="connsiteY4" fmla="*/ 4618653 h 5038530"/>
              <a:gd name="connsiteX5" fmla="*/ 6382138 w 7445828"/>
              <a:gd name="connsiteY5" fmla="*/ 4469363 h 5038530"/>
              <a:gd name="connsiteX6" fmla="*/ 6130212 w 7445828"/>
              <a:gd name="connsiteY6" fmla="*/ 4217436 h 5038530"/>
              <a:gd name="connsiteX7" fmla="*/ 5943600 w 7445828"/>
              <a:gd name="connsiteY7" fmla="*/ 4068147 h 5038530"/>
              <a:gd name="connsiteX8" fmla="*/ 5784979 w 7445828"/>
              <a:gd name="connsiteY8" fmla="*/ 3937518 h 5038530"/>
              <a:gd name="connsiteX9" fmla="*/ 5626359 w 7445828"/>
              <a:gd name="connsiteY9" fmla="*/ 3853542 h 5038530"/>
              <a:gd name="connsiteX10" fmla="*/ 5421085 w 7445828"/>
              <a:gd name="connsiteY10" fmla="*/ 3769567 h 5038530"/>
              <a:gd name="connsiteX11" fmla="*/ 5215812 w 7445828"/>
              <a:gd name="connsiteY11" fmla="*/ 3694922 h 5038530"/>
              <a:gd name="connsiteX12" fmla="*/ 4963885 w 7445828"/>
              <a:gd name="connsiteY12" fmla="*/ 3601616 h 5038530"/>
              <a:gd name="connsiteX13" fmla="*/ 4730620 w 7445828"/>
              <a:gd name="connsiteY13" fmla="*/ 3517640 h 5038530"/>
              <a:gd name="connsiteX14" fmla="*/ 4404049 w 7445828"/>
              <a:gd name="connsiteY14" fmla="*/ 3405673 h 5038530"/>
              <a:gd name="connsiteX15" fmla="*/ 3135085 w 7445828"/>
              <a:gd name="connsiteY15" fmla="*/ 2883159 h 5038530"/>
              <a:gd name="connsiteX16" fmla="*/ 2985796 w 7445828"/>
              <a:gd name="connsiteY16" fmla="*/ 2817845 h 5038530"/>
              <a:gd name="connsiteX17" fmla="*/ 2808514 w 7445828"/>
              <a:gd name="connsiteY17" fmla="*/ 2687216 h 5038530"/>
              <a:gd name="connsiteX18" fmla="*/ 2565918 w 7445828"/>
              <a:gd name="connsiteY18" fmla="*/ 2509934 h 5038530"/>
              <a:gd name="connsiteX19" fmla="*/ 2360645 w 7445828"/>
              <a:gd name="connsiteY19" fmla="*/ 2332653 h 5038530"/>
              <a:gd name="connsiteX20" fmla="*/ 2164702 w 7445828"/>
              <a:gd name="connsiteY20" fmla="*/ 2202024 h 5038530"/>
              <a:gd name="connsiteX21" fmla="*/ 2024743 w 7445828"/>
              <a:gd name="connsiteY21" fmla="*/ 2043404 h 5038530"/>
              <a:gd name="connsiteX22" fmla="*/ 1632857 w 7445828"/>
              <a:gd name="connsiteY22" fmla="*/ 1670179 h 5038530"/>
              <a:gd name="connsiteX23" fmla="*/ 1446245 w 7445828"/>
              <a:gd name="connsiteY23" fmla="*/ 1483567 h 5038530"/>
              <a:gd name="connsiteX24" fmla="*/ 1240971 w 7445828"/>
              <a:gd name="connsiteY24" fmla="*/ 1250302 h 5038530"/>
              <a:gd name="connsiteX25" fmla="*/ 1110343 w 7445828"/>
              <a:gd name="connsiteY25" fmla="*/ 1082351 h 5038530"/>
              <a:gd name="connsiteX26" fmla="*/ 998375 w 7445828"/>
              <a:gd name="connsiteY26" fmla="*/ 923730 h 5038530"/>
              <a:gd name="connsiteX27" fmla="*/ 886408 w 7445828"/>
              <a:gd name="connsiteY27" fmla="*/ 802432 h 5038530"/>
              <a:gd name="connsiteX28" fmla="*/ 774440 w 7445828"/>
              <a:gd name="connsiteY28" fmla="*/ 671804 h 5038530"/>
              <a:gd name="connsiteX29" fmla="*/ 587828 w 7445828"/>
              <a:gd name="connsiteY29" fmla="*/ 513183 h 5038530"/>
              <a:gd name="connsiteX30" fmla="*/ 429208 w 7445828"/>
              <a:gd name="connsiteY30" fmla="*/ 410547 h 5038530"/>
              <a:gd name="connsiteX31" fmla="*/ 261257 w 7445828"/>
              <a:gd name="connsiteY31" fmla="*/ 251926 h 5038530"/>
              <a:gd name="connsiteX32" fmla="*/ 139959 w 7445828"/>
              <a:gd name="connsiteY32" fmla="*/ 139959 h 5038530"/>
              <a:gd name="connsiteX33" fmla="*/ 0 w 7445828"/>
              <a:gd name="connsiteY33" fmla="*/ 0 h 503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45828" h="5038530">
                <a:moveTo>
                  <a:pt x="7445828" y="5038530"/>
                </a:moveTo>
                <a:lnTo>
                  <a:pt x="7221894" y="5001208"/>
                </a:lnTo>
                <a:lnTo>
                  <a:pt x="7063273" y="4917232"/>
                </a:lnTo>
                <a:lnTo>
                  <a:pt x="6858000" y="4777273"/>
                </a:lnTo>
                <a:lnTo>
                  <a:pt x="6578081" y="4618653"/>
                </a:lnTo>
                <a:lnTo>
                  <a:pt x="6382138" y="4469363"/>
                </a:lnTo>
                <a:lnTo>
                  <a:pt x="6130212" y="4217436"/>
                </a:lnTo>
                <a:lnTo>
                  <a:pt x="5943600" y="4068147"/>
                </a:lnTo>
                <a:lnTo>
                  <a:pt x="5784979" y="3937518"/>
                </a:lnTo>
                <a:lnTo>
                  <a:pt x="5626359" y="3853542"/>
                </a:lnTo>
                <a:lnTo>
                  <a:pt x="5421085" y="3769567"/>
                </a:lnTo>
                <a:lnTo>
                  <a:pt x="5215812" y="3694922"/>
                </a:lnTo>
                <a:lnTo>
                  <a:pt x="4963885" y="3601616"/>
                </a:lnTo>
                <a:lnTo>
                  <a:pt x="4730620" y="3517640"/>
                </a:lnTo>
                <a:lnTo>
                  <a:pt x="4404049" y="3405673"/>
                </a:lnTo>
                <a:lnTo>
                  <a:pt x="3135085" y="2883159"/>
                </a:lnTo>
                <a:lnTo>
                  <a:pt x="2985796" y="2817845"/>
                </a:lnTo>
                <a:lnTo>
                  <a:pt x="2808514" y="2687216"/>
                </a:lnTo>
                <a:lnTo>
                  <a:pt x="2565918" y="2509934"/>
                </a:lnTo>
                <a:lnTo>
                  <a:pt x="2360645" y="2332653"/>
                </a:lnTo>
                <a:lnTo>
                  <a:pt x="2164702" y="2202024"/>
                </a:lnTo>
                <a:lnTo>
                  <a:pt x="2024743" y="2043404"/>
                </a:lnTo>
                <a:lnTo>
                  <a:pt x="1632857" y="1670179"/>
                </a:lnTo>
                <a:lnTo>
                  <a:pt x="1446245" y="1483567"/>
                </a:lnTo>
                <a:lnTo>
                  <a:pt x="1240971" y="1250302"/>
                </a:lnTo>
                <a:lnTo>
                  <a:pt x="1110343" y="1082351"/>
                </a:lnTo>
                <a:lnTo>
                  <a:pt x="998375" y="923730"/>
                </a:lnTo>
                <a:lnTo>
                  <a:pt x="886408" y="802432"/>
                </a:lnTo>
                <a:lnTo>
                  <a:pt x="774440" y="671804"/>
                </a:lnTo>
                <a:lnTo>
                  <a:pt x="587828" y="513183"/>
                </a:lnTo>
                <a:lnTo>
                  <a:pt x="429208" y="410547"/>
                </a:lnTo>
                <a:lnTo>
                  <a:pt x="261257" y="251926"/>
                </a:lnTo>
                <a:lnTo>
                  <a:pt x="139959" y="139959"/>
                </a:lnTo>
                <a:lnTo>
                  <a:pt x="0" y="0"/>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3" name="TextBox 12"/>
          <p:cNvSpPr txBox="1"/>
          <p:nvPr/>
        </p:nvSpPr>
        <p:spPr>
          <a:xfrm>
            <a:off x="4953000" y="2895600"/>
            <a:ext cx="838200" cy="276999"/>
          </a:xfrm>
          <a:prstGeom prst="rect">
            <a:avLst/>
          </a:prstGeom>
          <a:noFill/>
          <a:scene3d>
            <a:camera prst="orthographicFront">
              <a:rot lat="0" lon="0" rev="20399999"/>
            </a:camera>
            <a:lightRig rig="threePt" dir="t"/>
          </a:scene3d>
        </p:spPr>
        <p:txBody>
          <a:bodyPr wrap="square" rtlCol="0">
            <a:spAutoFit/>
          </a:bodyPr>
          <a:lstStyle/>
          <a:p>
            <a:r>
              <a:rPr lang="en-US" sz="1200" b="1" dirty="0">
                <a:solidFill>
                  <a:srgbClr val="FF0000"/>
                </a:solidFill>
                <a:effectLst>
                  <a:outerShdw blurRad="38100" dist="38100" dir="2700000" algn="tl">
                    <a:srgbClr val="000000">
                      <a:alpha val="43137"/>
                    </a:srgbClr>
                  </a:outerShdw>
                </a:effectLst>
                <a:latin typeface="Arial" pitchFamily="34" charset="0"/>
                <a:cs typeface="Arial" pitchFamily="34" charset="0"/>
              </a:rPr>
              <a:t>Seawall</a:t>
            </a:r>
          </a:p>
        </p:txBody>
      </p:sp>
      <p:sp>
        <p:nvSpPr>
          <p:cNvPr id="14" name="TextBox 13"/>
          <p:cNvSpPr txBox="1"/>
          <p:nvPr/>
        </p:nvSpPr>
        <p:spPr>
          <a:xfrm>
            <a:off x="7315200" y="4038600"/>
            <a:ext cx="838200" cy="276999"/>
          </a:xfrm>
          <a:prstGeom prst="rect">
            <a:avLst/>
          </a:prstGeom>
          <a:noFill/>
          <a:scene3d>
            <a:camera prst="orthographicFront">
              <a:rot lat="0" lon="0" rev="19499999"/>
            </a:camera>
            <a:lightRig rig="threePt" dir="t"/>
          </a:scene3d>
        </p:spPr>
        <p:txBody>
          <a:bodyPr wrap="square" rtlCol="0">
            <a:spAutoFit/>
          </a:bodyPr>
          <a:lstStyle/>
          <a:p>
            <a:r>
              <a:rPr lang="en-US" sz="1200" b="1" dirty="0">
                <a:solidFill>
                  <a:srgbClr val="FF0000"/>
                </a:solidFill>
                <a:effectLst>
                  <a:outerShdw blurRad="38100" dist="38100" dir="2700000" algn="tl">
                    <a:srgbClr val="000000">
                      <a:alpha val="43137"/>
                    </a:srgbClr>
                  </a:outerShdw>
                </a:effectLst>
                <a:latin typeface="Arial" pitchFamily="34" charset="0"/>
                <a:cs typeface="Arial" pitchFamily="34" charset="0"/>
              </a:rPr>
              <a:t>Seawall</a:t>
            </a:r>
          </a:p>
        </p:txBody>
      </p:sp>
      <p:sp>
        <p:nvSpPr>
          <p:cNvPr id="15" name="TextBox 14"/>
          <p:cNvSpPr txBox="1"/>
          <p:nvPr/>
        </p:nvSpPr>
        <p:spPr>
          <a:xfrm>
            <a:off x="2819400" y="1524000"/>
            <a:ext cx="838200" cy="276999"/>
          </a:xfrm>
          <a:prstGeom prst="rect">
            <a:avLst/>
          </a:prstGeom>
          <a:noFill/>
          <a:scene3d>
            <a:camera prst="orthographicFront">
              <a:rot lat="0" lon="0" rev="18900000"/>
            </a:camera>
            <a:lightRig rig="threePt" dir="t"/>
          </a:scene3d>
        </p:spPr>
        <p:txBody>
          <a:bodyPr wrap="square" rtlCol="0">
            <a:spAutoFit/>
          </a:bodyPr>
          <a:lstStyle/>
          <a:p>
            <a:r>
              <a:rPr lang="en-US" sz="1200" b="1" dirty="0">
                <a:solidFill>
                  <a:srgbClr val="FF0000"/>
                </a:solidFill>
                <a:effectLst>
                  <a:outerShdw blurRad="38100" dist="38100" dir="2700000" algn="tl">
                    <a:srgbClr val="000000">
                      <a:alpha val="43137"/>
                    </a:srgbClr>
                  </a:outerShdw>
                </a:effectLst>
                <a:latin typeface="Arial" pitchFamily="34" charset="0"/>
                <a:cs typeface="Arial" pitchFamily="34" charset="0"/>
              </a:rPr>
              <a:t>Seawall</a:t>
            </a:r>
          </a:p>
        </p:txBody>
      </p:sp>
      <p:sp>
        <p:nvSpPr>
          <p:cNvPr id="17" name="5-Point Star 16"/>
          <p:cNvSpPr/>
          <p:nvPr/>
        </p:nvSpPr>
        <p:spPr>
          <a:xfrm>
            <a:off x="2286000" y="1524000"/>
            <a:ext cx="228600" cy="228600"/>
          </a:xfrm>
          <a:prstGeom prst="star5">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2133600" y="1752600"/>
            <a:ext cx="762000" cy="461665"/>
          </a:xfrm>
          <a:prstGeom prst="rect">
            <a:avLst/>
          </a:prstGeom>
          <a:noFill/>
          <a:scene3d>
            <a:camera prst="orthographicFront">
              <a:rot lat="0" lon="0" rev="0"/>
            </a:camera>
            <a:lightRig rig="threePt" dir="t"/>
          </a:scene3d>
        </p:spPr>
        <p:txBody>
          <a:bodyPr wrap="square" rtlCol="0">
            <a:spAutoFit/>
          </a:bodyPr>
          <a:lstStyle/>
          <a:p>
            <a:r>
              <a:rPr lang="en-US" sz="1200" b="1" dirty="0">
                <a:solidFill>
                  <a:srgbClr val="FF0000"/>
                </a:solidFill>
                <a:effectLst>
                  <a:outerShdw blurRad="38100" dist="38100" dir="2700000" algn="tl">
                    <a:srgbClr val="000000">
                      <a:alpha val="43137"/>
                    </a:srgbClr>
                  </a:outerShdw>
                </a:effectLst>
                <a:latin typeface="Arial" pitchFamily="34" charset="0"/>
                <a:cs typeface="Arial" pitchFamily="34" charset="0"/>
              </a:rPr>
              <a:t>Staff Gauge</a:t>
            </a:r>
          </a:p>
        </p:txBody>
      </p:sp>
      <p:sp>
        <p:nvSpPr>
          <p:cNvPr id="20" name="5-Point Star 19"/>
          <p:cNvSpPr/>
          <p:nvPr/>
        </p:nvSpPr>
        <p:spPr>
          <a:xfrm>
            <a:off x="6781800" y="4648200"/>
            <a:ext cx="228600" cy="228600"/>
          </a:xfrm>
          <a:prstGeom prst="star5">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6324600" y="4267200"/>
            <a:ext cx="762000" cy="461665"/>
          </a:xfrm>
          <a:prstGeom prst="rect">
            <a:avLst/>
          </a:prstGeom>
          <a:noFill/>
          <a:scene3d>
            <a:camera prst="orthographicFront">
              <a:rot lat="0" lon="0" rev="0"/>
            </a:camera>
            <a:lightRig rig="threePt" dir="t"/>
          </a:scene3d>
        </p:spPr>
        <p:txBody>
          <a:bodyPr wrap="square" rtlCol="0">
            <a:spAutoFit/>
          </a:bodyPr>
          <a:lstStyle/>
          <a:p>
            <a:r>
              <a:rPr lang="en-US" sz="1200" b="1" dirty="0">
                <a:solidFill>
                  <a:srgbClr val="FF0000"/>
                </a:solidFill>
                <a:effectLst>
                  <a:outerShdw blurRad="38100" dist="38100" dir="2700000" algn="tl">
                    <a:srgbClr val="000000">
                      <a:alpha val="43137"/>
                    </a:srgbClr>
                  </a:outerShdw>
                </a:effectLst>
                <a:latin typeface="Arial" pitchFamily="34" charset="0"/>
                <a:cs typeface="Arial" pitchFamily="34" charset="0"/>
              </a:rPr>
              <a:t>Staff Gauge</a:t>
            </a:r>
          </a:p>
        </p:txBody>
      </p:sp>
      <p:sp>
        <p:nvSpPr>
          <p:cNvPr id="19" name="Rectangle 18"/>
          <p:cNvSpPr/>
          <p:nvPr/>
        </p:nvSpPr>
        <p:spPr>
          <a:xfrm>
            <a:off x="3048000" y="76200"/>
            <a:ext cx="6248400" cy="523220"/>
          </a:xfrm>
          <a:prstGeom prst="rect">
            <a:avLst/>
          </a:prstGeom>
          <a:solidFill>
            <a:schemeClr val="tx2">
              <a:lumMod val="60000"/>
              <a:lumOff val="40000"/>
            </a:schemeClr>
          </a:solidFill>
          <a:ln w="28575">
            <a:solidFill>
              <a:schemeClr val="tx1"/>
            </a:solidFill>
          </a:ln>
        </p:spPr>
        <p:txBody>
          <a:bodyPr wrap="square">
            <a:spAutoFit/>
          </a:bodyPr>
          <a:lstStyle/>
          <a:p>
            <a:pPr algn="ctr"/>
            <a:r>
              <a:rPr lang="en-US" sz="2800" b="1" dirty="0">
                <a:solidFill>
                  <a:prstClr val="black"/>
                </a:solidFill>
                <a:effectLst>
                  <a:outerShdw blurRad="38100" dist="38100" dir="2700000" algn="tl">
                    <a:srgbClr val="000000">
                      <a:alpha val="43137"/>
                    </a:srgbClr>
                  </a:outerShdw>
                </a:effectLst>
                <a:latin typeface="Arial" pitchFamily="34" charset="0"/>
                <a:cs typeface="Arial" pitchFamily="34" charset="0"/>
              </a:rPr>
              <a:t>Seawall at Scituate Massachusetts</a:t>
            </a:r>
          </a:p>
        </p:txBody>
      </p:sp>
      <p:sp>
        <p:nvSpPr>
          <p:cNvPr id="22" name="TextBox 21"/>
          <p:cNvSpPr txBox="1"/>
          <p:nvPr/>
        </p:nvSpPr>
        <p:spPr>
          <a:xfrm>
            <a:off x="4267200" y="914400"/>
            <a:ext cx="1676400" cy="738664"/>
          </a:xfrm>
          <a:prstGeom prst="rect">
            <a:avLst/>
          </a:prstGeom>
          <a:noFill/>
          <a:scene3d>
            <a:camera prst="orthographicFront">
              <a:rot lat="0" lon="0" rev="0"/>
            </a:camera>
            <a:lightRig rig="threePt" dir="t"/>
          </a:scene3d>
        </p:spPr>
        <p:txBody>
          <a:bodyPr wrap="square" rtlCol="0">
            <a:spAutoFit/>
          </a:bodyPr>
          <a:lstStyle/>
          <a:p>
            <a:pPr algn="ctr"/>
            <a:r>
              <a:rPr lang="en-US" sz="1400" b="1" dirty="0">
                <a:solidFill>
                  <a:srgbClr val="FF0000"/>
                </a:solidFill>
                <a:effectLst>
                  <a:outerShdw blurRad="38100" dist="38100" dir="2700000" algn="tl">
                    <a:srgbClr val="000000">
                      <a:alpha val="43137"/>
                    </a:srgbClr>
                  </a:outerShdw>
                </a:effectLst>
                <a:latin typeface="Arial" pitchFamily="34" charset="0"/>
                <a:cs typeface="Arial" pitchFamily="34" charset="0"/>
              </a:rPr>
              <a:t>Length of seawall used for calculations</a:t>
            </a:r>
          </a:p>
        </p:txBody>
      </p:sp>
      <p:cxnSp>
        <p:nvCxnSpPr>
          <p:cNvPr id="23" name="Straight Arrow Connector 22"/>
          <p:cNvCxnSpPr/>
          <p:nvPr/>
        </p:nvCxnSpPr>
        <p:spPr>
          <a:xfrm flipH="1" flipV="1">
            <a:off x="2514600" y="838200"/>
            <a:ext cx="1752600" cy="457200"/>
          </a:xfrm>
          <a:prstGeom prst="straightConnector1">
            <a:avLst/>
          </a:prstGeom>
          <a:ln w="349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2" idx="2"/>
          </p:cNvCxnSpPr>
          <p:nvPr/>
        </p:nvCxnSpPr>
        <p:spPr>
          <a:xfrm flipH="1">
            <a:off x="4572000" y="1653064"/>
            <a:ext cx="533400" cy="1090136"/>
          </a:xfrm>
          <a:prstGeom prst="straightConnector1">
            <a:avLst/>
          </a:prstGeom>
          <a:ln w="349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8" name="Picture 2" descr="U:\Tonys Projects\BOX Area\Scituate Seawall\Basins\Avenues Basin\Data Logger Events\2015.01.27 Event\7th Avenue. Jan 30.JPG"/>
          <p:cNvPicPr>
            <a:picLocks noChangeAspect="1" noChangeArrowheads="1"/>
          </p:cNvPicPr>
          <p:nvPr/>
        </p:nvPicPr>
        <p:blipFill>
          <a:blip r:embed="rId3" cstate="print"/>
          <a:srcRect/>
          <a:stretch>
            <a:fillRect/>
          </a:stretch>
        </p:blipFill>
        <p:spPr bwMode="auto">
          <a:xfrm>
            <a:off x="152400" y="4191000"/>
            <a:ext cx="2400300" cy="3200400"/>
          </a:xfrm>
          <a:prstGeom prst="rect">
            <a:avLst/>
          </a:prstGeom>
          <a:noFill/>
          <a:ln w="31750">
            <a:solidFill>
              <a:schemeClr val="tx1"/>
            </a:solidFill>
          </a:ln>
        </p:spPr>
      </p:pic>
      <p:cxnSp>
        <p:nvCxnSpPr>
          <p:cNvPr id="29" name="Straight Arrow Connector 28"/>
          <p:cNvCxnSpPr/>
          <p:nvPr/>
        </p:nvCxnSpPr>
        <p:spPr>
          <a:xfrm flipH="1">
            <a:off x="1524000" y="2133600"/>
            <a:ext cx="685800" cy="2590800"/>
          </a:xfrm>
          <a:prstGeom prst="straightConnector1">
            <a:avLst/>
          </a:prstGeom>
          <a:ln w="349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8600" y="3124200"/>
            <a:ext cx="762000" cy="461665"/>
          </a:xfrm>
          <a:prstGeom prst="rect">
            <a:avLst/>
          </a:prstGeom>
          <a:noFill/>
          <a:scene3d>
            <a:camera prst="orthographicFront">
              <a:rot lat="0" lon="0" rev="0"/>
            </a:camera>
            <a:lightRig rig="threePt" dir="t"/>
          </a:scene3d>
        </p:spPr>
        <p:txBody>
          <a:bodyPr wrap="square" rtlCol="0">
            <a:spAutoFit/>
          </a:bodyPr>
          <a:lstStyle/>
          <a:p>
            <a:pPr algn="ctr"/>
            <a:r>
              <a:rPr lang="en-US" sz="1200" b="1" dirty="0">
                <a:solidFill>
                  <a:srgbClr val="FF0000"/>
                </a:solidFill>
                <a:effectLst>
                  <a:outerShdw blurRad="38100" dist="38100" dir="2700000" algn="tl">
                    <a:srgbClr val="000000">
                      <a:alpha val="43137"/>
                    </a:srgbClr>
                  </a:outerShdw>
                </a:effectLst>
                <a:latin typeface="Arial" pitchFamily="34" charset="0"/>
                <a:cs typeface="Arial" pitchFamily="34" charset="0"/>
              </a:rPr>
              <a:t>Data Logger</a:t>
            </a:r>
          </a:p>
        </p:txBody>
      </p:sp>
      <p:cxnSp>
        <p:nvCxnSpPr>
          <p:cNvPr id="26" name="Straight Arrow Connector 25"/>
          <p:cNvCxnSpPr>
            <a:stCxn id="24" idx="2"/>
          </p:cNvCxnSpPr>
          <p:nvPr/>
        </p:nvCxnSpPr>
        <p:spPr>
          <a:xfrm>
            <a:off x="609600" y="3585865"/>
            <a:ext cx="533400" cy="3043535"/>
          </a:xfrm>
          <a:prstGeom prst="straightConnector1">
            <a:avLst/>
          </a:prstGeom>
          <a:ln w="349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085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1026" name="Picture 2" descr="U:\Tonys Projects\BOX Area\Scituate Seawall\Basins\Avenues Basin\Photos\2014-06-12_15-53-44_104.jpg"/>
          <p:cNvPicPr>
            <a:picLocks noChangeAspect="1" noChangeArrowheads="1"/>
          </p:cNvPicPr>
          <p:nvPr/>
        </p:nvPicPr>
        <p:blipFill>
          <a:blip r:embed="rId2" cstate="print"/>
          <a:srcRect/>
          <a:stretch>
            <a:fillRect/>
          </a:stretch>
        </p:blipFill>
        <p:spPr bwMode="auto">
          <a:xfrm>
            <a:off x="762000" y="609600"/>
            <a:ext cx="3352800" cy="5960533"/>
          </a:xfrm>
          <a:prstGeom prst="rect">
            <a:avLst/>
          </a:prstGeom>
          <a:noFill/>
        </p:spPr>
      </p:pic>
      <p:sp>
        <p:nvSpPr>
          <p:cNvPr id="9" name="Rectangle 8"/>
          <p:cNvSpPr/>
          <p:nvPr/>
        </p:nvSpPr>
        <p:spPr>
          <a:xfrm>
            <a:off x="4191000" y="0"/>
            <a:ext cx="4953000" cy="2431435"/>
          </a:xfrm>
          <a:prstGeom prst="rect">
            <a:avLst/>
          </a:prstGeom>
        </p:spPr>
        <p:txBody>
          <a:bodyPr wrap="square">
            <a:spAutoFit/>
          </a:bodyPr>
          <a:lstStyle/>
          <a:p>
            <a:pPr algn="ctr"/>
            <a:r>
              <a:rPr lang="en-US" sz="3200" b="1" dirty="0">
                <a:solidFill>
                  <a:prstClr val="black"/>
                </a:solidFill>
                <a:effectLst>
                  <a:outerShdw blurRad="38100" dist="38100" dir="2700000" algn="tl">
                    <a:srgbClr val="000000">
                      <a:alpha val="43137"/>
                    </a:srgbClr>
                  </a:outerShdw>
                </a:effectLst>
                <a:latin typeface="Arial" pitchFamily="34" charset="0"/>
                <a:cs typeface="Arial" pitchFamily="34" charset="0"/>
              </a:rPr>
              <a:t>Test Events</a:t>
            </a:r>
          </a:p>
          <a:p>
            <a:r>
              <a:rPr lang="en-US" sz="2400" b="1" dirty="0">
                <a:solidFill>
                  <a:prstClr val="black"/>
                </a:solidFill>
                <a:effectLst>
                  <a:outerShdw blurRad="38100" dist="38100" dir="2700000" algn="tl">
                    <a:srgbClr val="000000">
                      <a:alpha val="43137"/>
                    </a:srgbClr>
                  </a:outerShdw>
                </a:effectLst>
                <a:latin typeface="Arial" pitchFamily="34" charset="0"/>
                <a:cs typeface="Arial" pitchFamily="34" charset="0"/>
              </a:rPr>
              <a:t>Deploy Water Level Pressure Gauge/Data Logger to Bottom of Staff gauge prior to expected storm event to measure water depth per unit time.</a:t>
            </a:r>
            <a:endParaRPr lang="en-US" sz="2400" dirty="0">
              <a:solidFill>
                <a:prstClr val="black"/>
              </a:solidFill>
            </a:endParaRPr>
          </a:p>
        </p:txBody>
      </p:sp>
      <p:pic>
        <p:nvPicPr>
          <p:cNvPr id="2051" name="Picture 3"/>
          <p:cNvPicPr>
            <a:picLocks noChangeAspect="1" noChangeArrowheads="1"/>
          </p:cNvPicPr>
          <p:nvPr/>
        </p:nvPicPr>
        <p:blipFill>
          <a:blip r:embed="rId3" cstate="print"/>
          <a:srcRect/>
          <a:stretch>
            <a:fillRect/>
          </a:stretch>
        </p:blipFill>
        <p:spPr bwMode="auto">
          <a:xfrm>
            <a:off x="4343400" y="2590800"/>
            <a:ext cx="4552950" cy="4010025"/>
          </a:xfrm>
          <a:prstGeom prst="rect">
            <a:avLst/>
          </a:prstGeom>
          <a:noFill/>
          <a:ln w="9525">
            <a:noFill/>
            <a:miter lim="800000"/>
            <a:headEnd/>
            <a:tailEnd/>
          </a:ln>
        </p:spPr>
      </p:pic>
      <p:cxnSp>
        <p:nvCxnSpPr>
          <p:cNvPr id="8" name="Straight Arrow Connector 7"/>
          <p:cNvCxnSpPr/>
          <p:nvPr/>
        </p:nvCxnSpPr>
        <p:spPr>
          <a:xfrm flipH="1">
            <a:off x="2743200" y="4495800"/>
            <a:ext cx="3429000" cy="838200"/>
          </a:xfrm>
          <a:prstGeom prst="straightConnector1">
            <a:avLst/>
          </a:prstGeom>
          <a:ln w="317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110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210675" cy="6943725"/>
          </a:xfrm>
          <a:prstGeom prst="rect">
            <a:avLst/>
          </a:prstGeom>
          <a:noFill/>
          <a:ln w="9525">
            <a:noFill/>
            <a:miter lim="800000"/>
            <a:headEnd/>
            <a:tailEnd/>
          </a:ln>
        </p:spPr>
      </p:pic>
    </p:spTree>
    <p:extLst>
      <p:ext uri="{BB962C8B-B14F-4D97-AF65-F5344CB8AC3E}">
        <p14:creationId xmlns:p14="http://schemas.microsoft.com/office/powerpoint/2010/main" val="760358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1133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900" dirty="0">
                <a:solidFill>
                  <a:prstClr val="black"/>
                </a:solidFill>
                <a:latin typeface="Arial" pitchFamily="34" charset="0"/>
                <a:cs typeface="Arial" pitchFamily="34" charset="0"/>
              </a:rPr>
              <a:t> </a:t>
            </a:r>
            <a:endParaRPr lang="en-US" dirty="0">
              <a:solidFill>
                <a:prstClr val="black"/>
              </a:solidFill>
              <a:latin typeface="Arial" pitchFamily="34" charset="0"/>
              <a:cs typeface="Arial" pitchFamily="34" charset="0"/>
            </a:endParaRPr>
          </a:p>
        </p:txBody>
      </p:sp>
      <p:sp>
        <p:nvSpPr>
          <p:cNvPr id="102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03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9" name="Rectangle 8"/>
          <p:cNvSpPr/>
          <p:nvPr/>
        </p:nvSpPr>
        <p:spPr>
          <a:xfrm>
            <a:off x="609600" y="1143000"/>
            <a:ext cx="8001000" cy="5181600"/>
          </a:xfrm>
          <a:prstGeom prst="rect">
            <a:avLst/>
          </a:prstGeom>
          <a:blipFill>
            <a:blip r:embed="rId3" cstate="print"/>
            <a:tile tx="0" ty="0" sx="100000" sy="100000" flip="none" algn="tl"/>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3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032"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400800" y="1371600"/>
            <a:ext cx="1876425" cy="1095375"/>
          </a:xfrm>
          <a:prstGeom prst="rect">
            <a:avLst/>
          </a:prstGeom>
          <a:noFill/>
        </p:spPr>
      </p:pic>
      <p:sp>
        <p:nvSpPr>
          <p:cNvPr id="1035"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034" name="Picture 1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324600" y="5562600"/>
            <a:ext cx="2057400" cy="352425"/>
          </a:xfrm>
          <a:prstGeom prst="rect">
            <a:avLst/>
          </a:prstGeom>
          <a:noFill/>
        </p:spPr>
      </p:pic>
      <p:sp>
        <p:nvSpPr>
          <p:cNvPr id="1037"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036" name="Picture 1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477000" y="4648200"/>
            <a:ext cx="1752600" cy="390525"/>
          </a:xfrm>
          <a:prstGeom prst="rect">
            <a:avLst/>
          </a:prstGeom>
          <a:noFill/>
        </p:spPr>
      </p:pic>
      <p:sp>
        <p:nvSpPr>
          <p:cNvPr id="16" name="Rectangle 1"/>
          <p:cNvSpPr>
            <a:spLocks noChangeArrowheads="1"/>
          </p:cNvSpPr>
          <p:nvPr/>
        </p:nvSpPr>
        <p:spPr bwMode="auto">
          <a:xfrm>
            <a:off x="1183890" y="87124"/>
            <a:ext cx="6776214" cy="89255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tabLst>
                <a:tab pos="2971800" algn="ctr"/>
                <a:tab pos="5943600" algn="r"/>
              </a:tabLst>
            </a:pPr>
            <a:r>
              <a:rPr lang="en-US" sz="3600" b="1" dirty="0">
                <a:solidFill>
                  <a:prstClr val="black"/>
                </a:solidFill>
                <a:effectLst>
                  <a:outerShdw blurRad="38100" dist="38100" dir="2700000" algn="tl">
                    <a:srgbClr val="000000">
                      <a:alpha val="43137"/>
                    </a:srgbClr>
                  </a:outerShdw>
                </a:effectLst>
                <a:latin typeface="Arial" pitchFamily="34" charset="0"/>
                <a:ea typeface="Calibri" pitchFamily="34" charset="0"/>
                <a:cs typeface="Arial" pitchFamily="34" charset="0"/>
              </a:rPr>
              <a:t>Overtopping Parameterization</a:t>
            </a:r>
            <a:endParaRPr lang="en-US" sz="3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a:p>
            <a:pPr algn="ctr" eaLnBrk="0" fontAlgn="base" hangingPunct="0">
              <a:spcBef>
                <a:spcPct val="0"/>
              </a:spcBef>
              <a:spcAft>
                <a:spcPct val="0"/>
              </a:spcAft>
              <a:tabLst>
                <a:tab pos="2971800" algn="ctr"/>
                <a:tab pos="5943600" algn="r"/>
              </a:tabLst>
            </a:pPr>
            <a:r>
              <a:rPr lang="en-US" sz="1600" b="1" dirty="0" smtClean="0">
                <a:solidFill>
                  <a:prstClr val="black"/>
                </a:solidFill>
                <a:effectLst>
                  <a:outerShdw blurRad="38100" dist="38100" dir="2700000" algn="tl">
                    <a:srgbClr val="000000">
                      <a:alpha val="43137"/>
                    </a:srgbClr>
                  </a:outerShdw>
                </a:effectLst>
                <a:latin typeface="Arial" pitchFamily="34" charset="0"/>
                <a:ea typeface="Calibri" pitchFamily="34" charset="0"/>
                <a:cs typeface="Arial" pitchFamily="34" charset="0"/>
              </a:rPr>
              <a:t>Bruce, </a:t>
            </a:r>
            <a:r>
              <a:rPr lang="en-US" sz="1600" b="1" dirty="0">
                <a:solidFill>
                  <a:prstClr val="black"/>
                </a:solidFill>
                <a:effectLst>
                  <a:outerShdw blurRad="38100" dist="38100" dir="2700000" algn="tl">
                    <a:srgbClr val="000000">
                      <a:alpha val="43137"/>
                    </a:srgbClr>
                  </a:outerShdw>
                </a:effectLst>
                <a:latin typeface="Arial" pitchFamily="34" charset="0"/>
                <a:ea typeface="Calibri" pitchFamily="34" charset="0"/>
                <a:cs typeface="Arial" pitchFamily="34" charset="0"/>
              </a:rPr>
              <a:t>van der </a:t>
            </a:r>
            <a:r>
              <a:rPr lang="en-US" sz="1600" b="1" dirty="0" smtClean="0">
                <a:solidFill>
                  <a:prstClr val="black"/>
                </a:solidFill>
                <a:effectLst>
                  <a:outerShdw blurRad="38100" dist="38100" dir="2700000" algn="tl">
                    <a:srgbClr val="000000">
                      <a:alpha val="43137"/>
                    </a:srgbClr>
                  </a:outerShdw>
                </a:effectLst>
                <a:latin typeface="Arial" pitchFamily="34" charset="0"/>
                <a:ea typeface="Calibri" pitchFamily="34" charset="0"/>
                <a:cs typeface="Arial" pitchFamily="34" charset="0"/>
              </a:rPr>
              <a:t>Meer, and Jansen</a:t>
            </a:r>
            <a:endParaRPr lang="en-US" sz="1600" b="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
        <p:nvSpPr>
          <p:cNvPr id="1039"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040" name="Rectangle 16"/>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2000" b="1" dirty="0">
                <a:solidFill>
                  <a:prstClr val="black"/>
                </a:solidFill>
                <a:ea typeface="Times New Roman" pitchFamily="18" charset="0"/>
                <a:cs typeface="Times New Roman" pitchFamily="18" charset="0"/>
              </a:rPr>
              <a:t> </a:t>
            </a:r>
            <a:endParaRPr lang="en-US" dirty="0">
              <a:solidFill>
                <a:prstClr val="black"/>
              </a:solidFill>
              <a:latin typeface="Arial" pitchFamily="34" charset="0"/>
              <a:cs typeface="Arial" pitchFamily="34" charset="0"/>
            </a:endParaRPr>
          </a:p>
        </p:txBody>
      </p:sp>
      <p:sp>
        <p:nvSpPr>
          <p:cNvPr id="1042"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041" name="Picture 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486400" y="3505200"/>
            <a:ext cx="2857500" cy="790575"/>
          </a:xfrm>
          <a:prstGeom prst="rect">
            <a:avLst/>
          </a:prstGeom>
          <a:noFill/>
        </p:spPr>
      </p:pic>
      <p:sp>
        <p:nvSpPr>
          <p:cNvPr id="1044"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043" name="Picture 1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781800" y="2667000"/>
            <a:ext cx="1390650" cy="704850"/>
          </a:xfrm>
          <a:prstGeom prst="rect">
            <a:avLst/>
          </a:prstGeom>
          <a:noFill/>
        </p:spPr>
      </p:pic>
      <p:sp>
        <p:nvSpPr>
          <p:cNvPr id="24" name="TextBox 23"/>
          <p:cNvSpPr txBox="1"/>
          <p:nvPr/>
        </p:nvSpPr>
        <p:spPr>
          <a:xfrm>
            <a:off x="685800" y="2819400"/>
            <a:ext cx="2743200" cy="338554"/>
          </a:xfrm>
          <a:prstGeom prst="rect">
            <a:avLst/>
          </a:prstGeom>
          <a:noFill/>
        </p:spPr>
        <p:txBody>
          <a:bodyPr wrap="square" rtlCol="0">
            <a:spAutoFit/>
          </a:bodyPr>
          <a:lstStyle/>
          <a:p>
            <a:r>
              <a:rPr lang="en-US" sz="1600" b="1" dirty="0">
                <a:solidFill>
                  <a:prstClr val="black"/>
                </a:solidFill>
                <a:latin typeface="Arial" pitchFamily="34" charset="0"/>
                <a:cs typeface="Arial" pitchFamily="34" charset="0"/>
              </a:rPr>
              <a:t>Off shore wave steepness</a:t>
            </a:r>
          </a:p>
        </p:txBody>
      </p:sp>
      <p:cxnSp>
        <p:nvCxnSpPr>
          <p:cNvPr id="26" name="Straight Arrow Connector 25"/>
          <p:cNvCxnSpPr/>
          <p:nvPr/>
        </p:nvCxnSpPr>
        <p:spPr>
          <a:xfrm flipV="1">
            <a:off x="3352800" y="2971800"/>
            <a:ext cx="3048000" cy="16878"/>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505200" y="3886200"/>
            <a:ext cx="1752600" cy="0"/>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62000" y="3581400"/>
            <a:ext cx="2743200" cy="584775"/>
          </a:xfrm>
          <a:prstGeom prst="rect">
            <a:avLst/>
          </a:prstGeom>
          <a:noFill/>
        </p:spPr>
        <p:txBody>
          <a:bodyPr wrap="square" rtlCol="0">
            <a:spAutoFit/>
          </a:bodyPr>
          <a:lstStyle/>
          <a:p>
            <a:r>
              <a:rPr lang="en-US" sz="1600" b="1" dirty="0">
                <a:solidFill>
                  <a:prstClr val="black"/>
                </a:solidFill>
                <a:latin typeface="Arial" pitchFamily="34" charset="0"/>
                <a:cs typeface="Arial" pitchFamily="34" charset="0"/>
              </a:rPr>
              <a:t>Dimensionless Freeboard for slopes</a:t>
            </a:r>
          </a:p>
        </p:txBody>
      </p:sp>
      <p:cxnSp>
        <p:nvCxnSpPr>
          <p:cNvPr id="32" name="Straight Arrow Connector 31"/>
          <p:cNvCxnSpPr/>
          <p:nvPr/>
        </p:nvCxnSpPr>
        <p:spPr>
          <a:xfrm>
            <a:off x="3429000" y="4800600"/>
            <a:ext cx="2743200" cy="0"/>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000" y="4495800"/>
            <a:ext cx="3048000" cy="584775"/>
          </a:xfrm>
          <a:prstGeom prst="rect">
            <a:avLst/>
          </a:prstGeom>
          <a:noFill/>
        </p:spPr>
        <p:txBody>
          <a:bodyPr wrap="square" rtlCol="0">
            <a:spAutoFit/>
          </a:bodyPr>
          <a:lstStyle/>
          <a:p>
            <a:r>
              <a:rPr lang="en-US" sz="1600" b="1" dirty="0">
                <a:solidFill>
                  <a:prstClr val="black"/>
                </a:solidFill>
                <a:latin typeface="Arial" pitchFamily="34" charset="0"/>
                <a:cs typeface="Arial" pitchFamily="34" charset="0"/>
              </a:rPr>
              <a:t>Adjusted Dimensionless Freeboard for slopes (Bruce)</a:t>
            </a:r>
          </a:p>
        </p:txBody>
      </p:sp>
      <p:sp>
        <p:nvSpPr>
          <p:cNvPr id="35" name="TextBox 34"/>
          <p:cNvSpPr txBox="1"/>
          <p:nvPr/>
        </p:nvSpPr>
        <p:spPr>
          <a:xfrm>
            <a:off x="762000" y="5410200"/>
            <a:ext cx="3200400" cy="584775"/>
          </a:xfrm>
          <a:prstGeom prst="rect">
            <a:avLst/>
          </a:prstGeom>
          <a:noFill/>
        </p:spPr>
        <p:txBody>
          <a:bodyPr wrap="square" rtlCol="0">
            <a:spAutoFit/>
          </a:bodyPr>
          <a:lstStyle/>
          <a:p>
            <a:r>
              <a:rPr lang="en-US" sz="1600" b="1" dirty="0">
                <a:solidFill>
                  <a:prstClr val="black"/>
                </a:solidFill>
                <a:latin typeface="Arial" pitchFamily="34" charset="0"/>
                <a:cs typeface="Arial" pitchFamily="34" charset="0"/>
              </a:rPr>
              <a:t>Plunging wave dimensionless discharge </a:t>
            </a:r>
          </a:p>
        </p:txBody>
      </p:sp>
      <p:cxnSp>
        <p:nvCxnSpPr>
          <p:cNvPr id="36" name="Straight Arrow Connector 35"/>
          <p:cNvCxnSpPr/>
          <p:nvPr/>
        </p:nvCxnSpPr>
        <p:spPr>
          <a:xfrm>
            <a:off x="3733800" y="5715000"/>
            <a:ext cx="2362200" cy="0"/>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62000" y="1524000"/>
            <a:ext cx="3200400" cy="584775"/>
          </a:xfrm>
          <a:prstGeom prst="rect">
            <a:avLst/>
          </a:prstGeom>
          <a:noFill/>
        </p:spPr>
        <p:txBody>
          <a:bodyPr wrap="square" rtlCol="0">
            <a:spAutoFit/>
          </a:bodyPr>
          <a:lstStyle/>
          <a:p>
            <a:r>
              <a:rPr lang="en-US" sz="1600" b="1" dirty="0">
                <a:solidFill>
                  <a:prstClr val="black"/>
                </a:solidFill>
                <a:latin typeface="Arial" pitchFamily="34" charset="0"/>
                <a:cs typeface="Arial" pitchFamily="34" charset="0"/>
              </a:rPr>
              <a:t>Mean overtopping discharge</a:t>
            </a:r>
          </a:p>
          <a:p>
            <a:r>
              <a:rPr lang="en-US" sz="1600" b="1" dirty="0">
                <a:solidFill>
                  <a:prstClr val="black"/>
                </a:solidFill>
                <a:cs typeface="Arial" pitchFamily="34" charset="0"/>
              </a:rPr>
              <a:t>m³/s per meter of structure length</a:t>
            </a:r>
            <a:endParaRPr lang="en-US" sz="1600" b="1" dirty="0">
              <a:solidFill>
                <a:prstClr val="black"/>
              </a:solidFill>
              <a:latin typeface="Arial" pitchFamily="34" charset="0"/>
              <a:cs typeface="Arial" pitchFamily="34" charset="0"/>
            </a:endParaRPr>
          </a:p>
        </p:txBody>
      </p:sp>
      <p:cxnSp>
        <p:nvCxnSpPr>
          <p:cNvPr id="40" name="Straight Arrow Connector 39"/>
          <p:cNvCxnSpPr/>
          <p:nvPr/>
        </p:nvCxnSpPr>
        <p:spPr>
          <a:xfrm>
            <a:off x="4038600" y="1828800"/>
            <a:ext cx="2057400" cy="0"/>
          </a:xfrm>
          <a:prstGeom prst="straightConnector1">
            <a:avLst/>
          </a:prstGeom>
          <a:ln w="2222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6648450" y="2778412"/>
            <a:ext cx="533400" cy="482025"/>
          </a:xfrm>
          <a:prstGeom prst="ellipse">
            <a:avLst/>
          </a:prstGeom>
          <a:solidFill>
            <a:srgbClr val="FFFF00">
              <a:alpha val="28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7905750" y="1371600"/>
            <a:ext cx="533400" cy="482025"/>
          </a:xfrm>
          <a:prstGeom prst="ellipse">
            <a:avLst/>
          </a:prstGeom>
          <a:solidFill>
            <a:srgbClr val="FFFF00">
              <a:alpha val="28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7743825" y="2916941"/>
            <a:ext cx="533400" cy="482025"/>
          </a:xfrm>
          <a:prstGeom prst="ellipse">
            <a:avLst/>
          </a:prstGeom>
          <a:solidFill>
            <a:srgbClr val="FFFF00">
              <a:alpha val="28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057900" y="3440425"/>
            <a:ext cx="533400" cy="482025"/>
          </a:xfrm>
          <a:prstGeom prst="ellipse">
            <a:avLst/>
          </a:prstGeom>
          <a:solidFill>
            <a:srgbClr val="FFFF00">
              <a:alpha val="28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6400800" y="3922449"/>
            <a:ext cx="804909" cy="373326"/>
          </a:xfrm>
          <a:prstGeom prst="ellipse">
            <a:avLst/>
          </a:prstGeom>
          <a:solidFill>
            <a:srgbClr val="FFFF00">
              <a:alpha val="28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241220" y="3900487"/>
            <a:ext cx="1295400" cy="395288"/>
          </a:xfrm>
          <a:prstGeom prst="ellipse">
            <a:avLst/>
          </a:prstGeom>
          <a:solidFill>
            <a:srgbClr val="FFFF00">
              <a:alpha val="28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7079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9331" y="4495359"/>
            <a:ext cx="9144000" cy="2362641"/>
          </a:xfrm>
          <a:custGeom>
            <a:avLst/>
            <a:gdLst>
              <a:gd name="connsiteX0" fmla="*/ 9331 w 9144000"/>
              <a:gd name="connsiteY0" fmla="*/ 76641 h 2362641"/>
              <a:gd name="connsiteX1" fmla="*/ 9331 w 9144000"/>
              <a:gd name="connsiteY1" fmla="*/ 76641 h 2362641"/>
              <a:gd name="connsiteX2" fmla="*/ 158621 w 9144000"/>
              <a:gd name="connsiteY2" fmla="*/ 85972 h 2362641"/>
              <a:gd name="connsiteX3" fmla="*/ 186613 w 9144000"/>
              <a:gd name="connsiteY3" fmla="*/ 104633 h 2362641"/>
              <a:gd name="connsiteX4" fmla="*/ 307911 w 9144000"/>
              <a:gd name="connsiteY4" fmla="*/ 95302 h 2362641"/>
              <a:gd name="connsiteX5" fmla="*/ 363894 w 9144000"/>
              <a:gd name="connsiteY5" fmla="*/ 76641 h 2362641"/>
              <a:gd name="connsiteX6" fmla="*/ 457200 w 9144000"/>
              <a:gd name="connsiteY6" fmla="*/ 95302 h 2362641"/>
              <a:gd name="connsiteX7" fmla="*/ 569168 w 9144000"/>
              <a:gd name="connsiteY7" fmla="*/ 123294 h 2362641"/>
              <a:gd name="connsiteX8" fmla="*/ 653143 w 9144000"/>
              <a:gd name="connsiteY8" fmla="*/ 113963 h 2362641"/>
              <a:gd name="connsiteX9" fmla="*/ 718458 w 9144000"/>
              <a:gd name="connsiteY9" fmla="*/ 95302 h 2362641"/>
              <a:gd name="connsiteX10" fmla="*/ 746449 w 9144000"/>
              <a:gd name="connsiteY10" fmla="*/ 76641 h 2362641"/>
              <a:gd name="connsiteX11" fmla="*/ 970384 w 9144000"/>
              <a:gd name="connsiteY11" fmla="*/ 67310 h 2362641"/>
              <a:gd name="connsiteX12" fmla="*/ 1017037 w 9144000"/>
              <a:gd name="connsiteY12" fmla="*/ 57980 h 2362641"/>
              <a:gd name="connsiteX13" fmla="*/ 1147666 w 9144000"/>
              <a:gd name="connsiteY13" fmla="*/ 85972 h 2362641"/>
              <a:gd name="connsiteX14" fmla="*/ 1222311 w 9144000"/>
              <a:gd name="connsiteY14" fmla="*/ 104633 h 2362641"/>
              <a:gd name="connsiteX15" fmla="*/ 1259633 w 9144000"/>
              <a:gd name="connsiteY15" fmla="*/ 113963 h 2362641"/>
              <a:gd name="connsiteX16" fmla="*/ 1492898 w 9144000"/>
              <a:gd name="connsiteY16" fmla="*/ 104633 h 2362641"/>
              <a:gd name="connsiteX17" fmla="*/ 1530221 w 9144000"/>
              <a:gd name="connsiteY17" fmla="*/ 95302 h 2362641"/>
              <a:gd name="connsiteX18" fmla="*/ 1586204 w 9144000"/>
              <a:gd name="connsiteY18" fmla="*/ 76641 h 2362641"/>
              <a:gd name="connsiteX19" fmla="*/ 1782147 w 9144000"/>
              <a:gd name="connsiteY19" fmla="*/ 76641 h 2362641"/>
              <a:gd name="connsiteX20" fmla="*/ 1838131 w 9144000"/>
              <a:gd name="connsiteY20" fmla="*/ 39319 h 2362641"/>
              <a:gd name="connsiteX21" fmla="*/ 1894115 w 9144000"/>
              <a:gd name="connsiteY21" fmla="*/ 11327 h 2362641"/>
              <a:gd name="connsiteX22" fmla="*/ 1931437 w 9144000"/>
              <a:gd name="connsiteY22" fmla="*/ 1996 h 2362641"/>
              <a:gd name="connsiteX23" fmla="*/ 2015413 w 9144000"/>
              <a:gd name="connsiteY23" fmla="*/ 11327 h 2362641"/>
              <a:gd name="connsiteX24" fmla="*/ 2071396 w 9144000"/>
              <a:gd name="connsiteY24" fmla="*/ 29988 h 2362641"/>
              <a:gd name="connsiteX25" fmla="*/ 2155372 w 9144000"/>
              <a:gd name="connsiteY25" fmla="*/ 57980 h 2362641"/>
              <a:gd name="connsiteX26" fmla="*/ 2192694 w 9144000"/>
              <a:gd name="connsiteY26" fmla="*/ 67310 h 2362641"/>
              <a:gd name="connsiteX27" fmla="*/ 2239347 w 9144000"/>
              <a:gd name="connsiteY27" fmla="*/ 76641 h 2362641"/>
              <a:gd name="connsiteX28" fmla="*/ 2295331 w 9144000"/>
              <a:gd name="connsiteY28" fmla="*/ 113963 h 2362641"/>
              <a:gd name="connsiteX29" fmla="*/ 2323323 w 9144000"/>
              <a:gd name="connsiteY29" fmla="*/ 141955 h 2362641"/>
              <a:gd name="connsiteX30" fmla="*/ 2341984 w 9144000"/>
              <a:gd name="connsiteY30" fmla="*/ 179278 h 2362641"/>
              <a:gd name="connsiteX31" fmla="*/ 2369976 w 9144000"/>
              <a:gd name="connsiteY31" fmla="*/ 207270 h 2362641"/>
              <a:gd name="connsiteX32" fmla="*/ 2379307 w 9144000"/>
              <a:gd name="connsiteY32" fmla="*/ 235261 h 2362641"/>
              <a:gd name="connsiteX33" fmla="*/ 2425960 w 9144000"/>
              <a:gd name="connsiteY33" fmla="*/ 281914 h 2362641"/>
              <a:gd name="connsiteX34" fmla="*/ 2444621 w 9144000"/>
              <a:gd name="connsiteY34" fmla="*/ 309906 h 2362641"/>
              <a:gd name="connsiteX35" fmla="*/ 2500604 w 9144000"/>
              <a:gd name="connsiteY35" fmla="*/ 337898 h 2362641"/>
              <a:gd name="connsiteX36" fmla="*/ 2677886 w 9144000"/>
              <a:gd name="connsiteY36" fmla="*/ 337898 h 2362641"/>
              <a:gd name="connsiteX37" fmla="*/ 2733870 w 9144000"/>
              <a:gd name="connsiteY37" fmla="*/ 403212 h 2362641"/>
              <a:gd name="connsiteX38" fmla="*/ 2780523 w 9144000"/>
              <a:gd name="connsiteY38" fmla="*/ 440535 h 2362641"/>
              <a:gd name="connsiteX39" fmla="*/ 2817845 w 9144000"/>
              <a:gd name="connsiteY39" fmla="*/ 459196 h 2362641"/>
              <a:gd name="connsiteX40" fmla="*/ 2845837 w 9144000"/>
              <a:gd name="connsiteY40" fmla="*/ 477857 h 2362641"/>
              <a:gd name="connsiteX41" fmla="*/ 2911151 w 9144000"/>
              <a:gd name="connsiteY41" fmla="*/ 543172 h 2362641"/>
              <a:gd name="connsiteX42" fmla="*/ 2948474 w 9144000"/>
              <a:gd name="connsiteY42" fmla="*/ 589825 h 2362641"/>
              <a:gd name="connsiteX43" fmla="*/ 3013788 w 9144000"/>
              <a:gd name="connsiteY43" fmla="*/ 655139 h 2362641"/>
              <a:gd name="connsiteX44" fmla="*/ 3088433 w 9144000"/>
              <a:gd name="connsiteY44" fmla="*/ 692461 h 2362641"/>
              <a:gd name="connsiteX45" fmla="*/ 3153747 w 9144000"/>
              <a:gd name="connsiteY45" fmla="*/ 720453 h 2362641"/>
              <a:gd name="connsiteX46" fmla="*/ 3247053 w 9144000"/>
              <a:gd name="connsiteY46" fmla="*/ 767106 h 2362641"/>
              <a:gd name="connsiteX47" fmla="*/ 3265715 w 9144000"/>
              <a:gd name="connsiteY47" fmla="*/ 785768 h 2362641"/>
              <a:gd name="connsiteX48" fmla="*/ 3293707 w 9144000"/>
              <a:gd name="connsiteY48" fmla="*/ 832421 h 2362641"/>
              <a:gd name="connsiteX49" fmla="*/ 3349690 w 9144000"/>
              <a:gd name="connsiteY49" fmla="*/ 851082 h 2362641"/>
              <a:gd name="connsiteX50" fmla="*/ 3405674 w 9144000"/>
              <a:gd name="connsiteY50" fmla="*/ 888404 h 2362641"/>
              <a:gd name="connsiteX51" fmla="*/ 3433666 w 9144000"/>
              <a:gd name="connsiteY51" fmla="*/ 907065 h 2362641"/>
              <a:gd name="connsiteX52" fmla="*/ 3489649 w 9144000"/>
              <a:gd name="connsiteY52" fmla="*/ 935057 h 2362641"/>
              <a:gd name="connsiteX53" fmla="*/ 3517641 w 9144000"/>
              <a:gd name="connsiteY53" fmla="*/ 944388 h 2362641"/>
              <a:gd name="connsiteX54" fmla="*/ 3554964 w 9144000"/>
              <a:gd name="connsiteY54" fmla="*/ 963049 h 2362641"/>
              <a:gd name="connsiteX55" fmla="*/ 3610947 w 9144000"/>
              <a:gd name="connsiteY55" fmla="*/ 1000372 h 2362641"/>
              <a:gd name="connsiteX56" fmla="*/ 3629609 w 9144000"/>
              <a:gd name="connsiteY56" fmla="*/ 1019033 h 2362641"/>
              <a:gd name="connsiteX57" fmla="*/ 3666931 w 9144000"/>
              <a:gd name="connsiteY57" fmla="*/ 1028363 h 2362641"/>
              <a:gd name="connsiteX58" fmla="*/ 3797560 w 9144000"/>
              <a:gd name="connsiteY58" fmla="*/ 1047025 h 2362641"/>
              <a:gd name="connsiteX59" fmla="*/ 3853543 w 9144000"/>
              <a:gd name="connsiteY59" fmla="*/ 1084347 h 2362641"/>
              <a:gd name="connsiteX60" fmla="*/ 3881535 w 9144000"/>
              <a:gd name="connsiteY60" fmla="*/ 1103008 h 2362641"/>
              <a:gd name="connsiteX61" fmla="*/ 3918858 w 9144000"/>
              <a:gd name="connsiteY61" fmla="*/ 1140331 h 2362641"/>
              <a:gd name="connsiteX62" fmla="*/ 3946849 w 9144000"/>
              <a:gd name="connsiteY62" fmla="*/ 1196314 h 2362641"/>
              <a:gd name="connsiteX63" fmla="*/ 3965511 w 9144000"/>
              <a:gd name="connsiteY63" fmla="*/ 1214976 h 2362641"/>
              <a:gd name="connsiteX64" fmla="*/ 3984172 w 9144000"/>
              <a:gd name="connsiteY64" fmla="*/ 1242968 h 2362641"/>
              <a:gd name="connsiteX65" fmla="*/ 4012164 w 9144000"/>
              <a:gd name="connsiteY65" fmla="*/ 1261629 h 2362641"/>
              <a:gd name="connsiteX66" fmla="*/ 4040155 w 9144000"/>
              <a:gd name="connsiteY66" fmla="*/ 1289621 h 2362641"/>
              <a:gd name="connsiteX67" fmla="*/ 4086809 w 9144000"/>
              <a:gd name="connsiteY67" fmla="*/ 1298951 h 2362641"/>
              <a:gd name="connsiteX68" fmla="*/ 4152123 w 9144000"/>
              <a:gd name="connsiteY68" fmla="*/ 1317612 h 2362641"/>
              <a:gd name="connsiteX69" fmla="*/ 4348066 w 9144000"/>
              <a:gd name="connsiteY69" fmla="*/ 1326943 h 2362641"/>
              <a:gd name="connsiteX70" fmla="*/ 4469364 w 9144000"/>
              <a:gd name="connsiteY70" fmla="*/ 1336274 h 2362641"/>
              <a:gd name="connsiteX71" fmla="*/ 4618653 w 9144000"/>
              <a:gd name="connsiteY71" fmla="*/ 1354935 h 2362641"/>
              <a:gd name="connsiteX72" fmla="*/ 4646645 w 9144000"/>
              <a:gd name="connsiteY72" fmla="*/ 1373596 h 2362641"/>
              <a:gd name="connsiteX73" fmla="*/ 4693298 w 9144000"/>
              <a:gd name="connsiteY73" fmla="*/ 1382927 h 2362641"/>
              <a:gd name="connsiteX74" fmla="*/ 4721290 w 9144000"/>
              <a:gd name="connsiteY74" fmla="*/ 1392257 h 2362641"/>
              <a:gd name="connsiteX75" fmla="*/ 4889241 w 9144000"/>
              <a:gd name="connsiteY75" fmla="*/ 1401588 h 2362641"/>
              <a:gd name="connsiteX76" fmla="*/ 4917233 w 9144000"/>
              <a:gd name="connsiteY76" fmla="*/ 1410919 h 2362641"/>
              <a:gd name="connsiteX77" fmla="*/ 4851919 w 9144000"/>
              <a:gd name="connsiteY77" fmla="*/ 1354935 h 2362641"/>
              <a:gd name="connsiteX78" fmla="*/ 4879911 w 9144000"/>
              <a:gd name="connsiteY78" fmla="*/ 1373596 h 2362641"/>
              <a:gd name="connsiteX79" fmla="*/ 4907902 w 9144000"/>
              <a:gd name="connsiteY79" fmla="*/ 1382927 h 2362641"/>
              <a:gd name="connsiteX80" fmla="*/ 4963886 w 9144000"/>
              <a:gd name="connsiteY80" fmla="*/ 1420249 h 2362641"/>
              <a:gd name="connsiteX81" fmla="*/ 5178490 w 9144000"/>
              <a:gd name="connsiteY81" fmla="*/ 1438910 h 2362641"/>
              <a:gd name="connsiteX82" fmla="*/ 5206482 w 9144000"/>
              <a:gd name="connsiteY82" fmla="*/ 1457572 h 2362641"/>
              <a:gd name="connsiteX83" fmla="*/ 5271796 w 9144000"/>
              <a:gd name="connsiteY83" fmla="*/ 1476233 h 2362641"/>
              <a:gd name="connsiteX84" fmla="*/ 5309119 w 9144000"/>
              <a:gd name="connsiteY84" fmla="*/ 1494894 h 2362641"/>
              <a:gd name="connsiteX85" fmla="*/ 5374433 w 9144000"/>
              <a:gd name="connsiteY85" fmla="*/ 1513555 h 2362641"/>
              <a:gd name="connsiteX86" fmla="*/ 5542384 w 9144000"/>
              <a:gd name="connsiteY86" fmla="*/ 1504225 h 2362641"/>
              <a:gd name="connsiteX87" fmla="*/ 5598368 w 9144000"/>
              <a:gd name="connsiteY87" fmla="*/ 1494894 h 2362641"/>
              <a:gd name="connsiteX88" fmla="*/ 5831633 w 9144000"/>
              <a:gd name="connsiteY88" fmla="*/ 1513555 h 2362641"/>
              <a:gd name="connsiteX89" fmla="*/ 5859625 w 9144000"/>
              <a:gd name="connsiteY89" fmla="*/ 1522886 h 2362641"/>
              <a:gd name="connsiteX90" fmla="*/ 5952931 w 9144000"/>
              <a:gd name="connsiteY90" fmla="*/ 1541547 h 2362641"/>
              <a:gd name="connsiteX91" fmla="*/ 5980923 w 9144000"/>
              <a:gd name="connsiteY91" fmla="*/ 1560208 h 2362641"/>
              <a:gd name="connsiteX92" fmla="*/ 6130213 w 9144000"/>
              <a:gd name="connsiteY92" fmla="*/ 1541547 h 2362641"/>
              <a:gd name="connsiteX93" fmla="*/ 6326155 w 9144000"/>
              <a:gd name="connsiteY93" fmla="*/ 1560208 h 2362641"/>
              <a:gd name="connsiteX94" fmla="*/ 6354147 w 9144000"/>
              <a:gd name="connsiteY94" fmla="*/ 1569539 h 2362641"/>
              <a:gd name="connsiteX95" fmla="*/ 6428792 w 9144000"/>
              <a:gd name="connsiteY95" fmla="*/ 1578870 h 2362641"/>
              <a:gd name="connsiteX96" fmla="*/ 6503437 w 9144000"/>
              <a:gd name="connsiteY96" fmla="*/ 1597531 h 2362641"/>
              <a:gd name="connsiteX97" fmla="*/ 6559421 w 9144000"/>
              <a:gd name="connsiteY97" fmla="*/ 1606861 h 2362641"/>
              <a:gd name="connsiteX98" fmla="*/ 6643396 w 9144000"/>
              <a:gd name="connsiteY98" fmla="*/ 1634853 h 2362641"/>
              <a:gd name="connsiteX99" fmla="*/ 6671388 w 9144000"/>
              <a:gd name="connsiteY99" fmla="*/ 1644184 h 2362641"/>
              <a:gd name="connsiteX100" fmla="*/ 6699380 w 9144000"/>
              <a:gd name="connsiteY100" fmla="*/ 1653514 h 2362641"/>
              <a:gd name="connsiteX101" fmla="*/ 6783355 w 9144000"/>
              <a:gd name="connsiteY101" fmla="*/ 1700168 h 2362641"/>
              <a:gd name="connsiteX102" fmla="*/ 6830009 w 9144000"/>
              <a:gd name="connsiteY102" fmla="*/ 1737490 h 2362641"/>
              <a:gd name="connsiteX103" fmla="*/ 6895323 w 9144000"/>
              <a:gd name="connsiteY103" fmla="*/ 1756151 h 2362641"/>
              <a:gd name="connsiteX104" fmla="*/ 7016621 w 9144000"/>
              <a:gd name="connsiteY104" fmla="*/ 1802804 h 2362641"/>
              <a:gd name="connsiteX105" fmla="*/ 7063274 w 9144000"/>
              <a:gd name="connsiteY105" fmla="*/ 1821465 h 2362641"/>
              <a:gd name="connsiteX106" fmla="*/ 7147249 w 9144000"/>
              <a:gd name="connsiteY106" fmla="*/ 1830796 h 2362641"/>
              <a:gd name="connsiteX107" fmla="*/ 7193902 w 9144000"/>
              <a:gd name="connsiteY107" fmla="*/ 1840127 h 2362641"/>
              <a:gd name="connsiteX108" fmla="*/ 7511143 w 9144000"/>
              <a:gd name="connsiteY108" fmla="*/ 1830796 h 2362641"/>
              <a:gd name="connsiteX109" fmla="*/ 7557796 w 9144000"/>
              <a:gd name="connsiteY109" fmla="*/ 1821465 h 2362641"/>
              <a:gd name="connsiteX110" fmla="*/ 7725747 w 9144000"/>
              <a:gd name="connsiteY110" fmla="*/ 1840127 h 2362641"/>
              <a:gd name="connsiteX111" fmla="*/ 7800392 w 9144000"/>
              <a:gd name="connsiteY111" fmla="*/ 1858788 h 2362641"/>
              <a:gd name="connsiteX112" fmla="*/ 7847045 w 9144000"/>
              <a:gd name="connsiteY112" fmla="*/ 1868119 h 2362641"/>
              <a:gd name="connsiteX113" fmla="*/ 7884368 w 9144000"/>
              <a:gd name="connsiteY113" fmla="*/ 1877449 h 2362641"/>
              <a:gd name="connsiteX114" fmla="*/ 7940351 w 9144000"/>
              <a:gd name="connsiteY114" fmla="*/ 1886780 h 2362641"/>
              <a:gd name="connsiteX115" fmla="*/ 8033658 w 9144000"/>
              <a:gd name="connsiteY115" fmla="*/ 1905441 h 2362641"/>
              <a:gd name="connsiteX116" fmla="*/ 8061649 w 9144000"/>
              <a:gd name="connsiteY116" fmla="*/ 1914772 h 2362641"/>
              <a:gd name="connsiteX117" fmla="*/ 8080311 w 9144000"/>
              <a:gd name="connsiteY117" fmla="*/ 1933433 h 2362641"/>
              <a:gd name="connsiteX118" fmla="*/ 8136294 w 9144000"/>
              <a:gd name="connsiteY118" fmla="*/ 1952094 h 2362641"/>
              <a:gd name="connsiteX119" fmla="*/ 8173617 w 9144000"/>
              <a:gd name="connsiteY119" fmla="*/ 1942763 h 2362641"/>
              <a:gd name="connsiteX120" fmla="*/ 8220270 w 9144000"/>
              <a:gd name="connsiteY120" fmla="*/ 1933433 h 2362641"/>
              <a:gd name="connsiteX121" fmla="*/ 8276253 w 9144000"/>
              <a:gd name="connsiteY121" fmla="*/ 1914772 h 2362641"/>
              <a:gd name="connsiteX122" fmla="*/ 8425543 w 9144000"/>
              <a:gd name="connsiteY122" fmla="*/ 1924102 h 2362641"/>
              <a:gd name="connsiteX123" fmla="*/ 8490858 w 9144000"/>
              <a:gd name="connsiteY123" fmla="*/ 1933433 h 2362641"/>
              <a:gd name="connsiteX124" fmla="*/ 8873413 w 9144000"/>
              <a:gd name="connsiteY124" fmla="*/ 1952094 h 2362641"/>
              <a:gd name="connsiteX125" fmla="*/ 8910735 w 9144000"/>
              <a:gd name="connsiteY125" fmla="*/ 1970755 h 2362641"/>
              <a:gd name="connsiteX126" fmla="*/ 8938727 w 9144000"/>
              <a:gd name="connsiteY126" fmla="*/ 1989417 h 2362641"/>
              <a:gd name="connsiteX127" fmla="*/ 8966719 w 9144000"/>
              <a:gd name="connsiteY127" fmla="*/ 1998747 h 2362641"/>
              <a:gd name="connsiteX128" fmla="*/ 9004041 w 9144000"/>
              <a:gd name="connsiteY128" fmla="*/ 2017408 h 2362641"/>
              <a:gd name="connsiteX129" fmla="*/ 9144000 w 9144000"/>
              <a:gd name="connsiteY129" fmla="*/ 2026739 h 2362641"/>
              <a:gd name="connsiteX130" fmla="*/ 9144000 w 9144000"/>
              <a:gd name="connsiteY130" fmla="*/ 2362641 h 2362641"/>
              <a:gd name="connsiteX131" fmla="*/ 0 w 9144000"/>
              <a:gd name="connsiteY131" fmla="*/ 2353310 h 2362641"/>
              <a:gd name="connsiteX132" fmla="*/ 9331 w 9144000"/>
              <a:gd name="connsiteY132" fmla="*/ 76641 h 236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44000" h="2362641">
                <a:moveTo>
                  <a:pt x="9331" y="76641"/>
                </a:moveTo>
                <a:lnTo>
                  <a:pt x="9331" y="76641"/>
                </a:lnTo>
                <a:cubicBezTo>
                  <a:pt x="59094" y="79751"/>
                  <a:pt x="109371" y="78196"/>
                  <a:pt x="158621" y="85972"/>
                </a:cubicBezTo>
                <a:cubicBezTo>
                  <a:pt x="169698" y="87721"/>
                  <a:pt x="175421" y="103934"/>
                  <a:pt x="186613" y="104633"/>
                </a:cubicBezTo>
                <a:cubicBezTo>
                  <a:pt x="227086" y="107162"/>
                  <a:pt x="267478" y="98412"/>
                  <a:pt x="307911" y="95302"/>
                </a:cubicBezTo>
                <a:cubicBezTo>
                  <a:pt x="326572" y="89082"/>
                  <a:pt x="344606" y="72783"/>
                  <a:pt x="363894" y="76641"/>
                </a:cubicBezTo>
                <a:lnTo>
                  <a:pt x="457200" y="95302"/>
                </a:lnTo>
                <a:cubicBezTo>
                  <a:pt x="501997" y="113221"/>
                  <a:pt x="516522" y="123294"/>
                  <a:pt x="569168" y="123294"/>
                </a:cubicBezTo>
                <a:cubicBezTo>
                  <a:pt x="597332" y="123294"/>
                  <a:pt x="625151" y="117073"/>
                  <a:pt x="653143" y="113963"/>
                </a:cubicBezTo>
                <a:cubicBezTo>
                  <a:pt x="665106" y="110972"/>
                  <a:pt x="705069" y="101997"/>
                  <a:pt x="718458" y="95302"/>
                </a:cubicBezTo>
                <a:cubicBezTo>
                  <a:pt x="728488" y="90287"/>
                  <a:pt x="735304" y="77879"/>
                  <a:pt x="746449" y="76641"/>
                </a:cubicBezTo>
                <a:cubicBezTo>
                  <a:pt x="820702" y="68391"/>
                  <a:pt x="895739" y="70420"/>
                  <a:pt x="970384" y="67310"/>
                </a:cubicBezTo>
                <a:cubicBezTo>
                  <a:pt x="985935" y="64200"/>
                  <a:pt x="1001178" y="57980"/>
                  <a:pt x="1017037" y="57980"/>
                </a:cubicBezTo>
                <a:cubicBezTo>
                  <a:pt x="1098025" y="57980"/>
                  <a:pt x="1078230" y="68613"/>
                  <a:pt x="1147666" y="85972"/>
                </a:cubicBezTo>
                <a:lnTo>
                  <a:pt x="1222311" y="104633"/>
                </a:lnTo>
                <a:lnTo>
                  <a:pt x="1259633" y="113963"/>
                </a:lnTo>
                <a:cubicBezTo>
                  <a:pt x="1337388" y="110853"/>
                  <a:pt x="1415265" y="109987"/>
                  <a:pt x="1492898" y="104633"/>
                </a:cubicBezTo>
                <a:cubicBezTo>
                  <a:pt x="1505692" y="103751"/>
                  <a:pt x="1517938" y="98987"/>
                  <a:pt x="1530221" y="95302"/>
                </a:cubicBezTo>
                <a:cubicBezTo>
                  <a:pt x="1549062" y="89650"/>
                  <a:pt x="1586204" y="76641"/>
                  <a:pt x="1586204" y="76641"/>
                </a:cubicBezTo>
                <a:cubicBezTo>
                  <a:pt x="1624572" y="79382"/>
                  <a:pt x="1731149" y="96255"/>
                  <a:pt x="1782147" y="76641"/>
                </a:cubicBezTo>
                <a:cubicBezTo>
                  <a:pt x="1803080" y="68590"/>
                  <a:pt x="1816854" y="46412"/>
                  <a:pt x="1838131" y="39319"/>
                </a:cubicBezTo>
                <a:cubicBezTo>
                  <a:pt x="1956083" y="0"/>
                  <a:pt x="1767499" y="65591"/>
                  <a:pt x="1894115" y="11327"/>
                </a:cubicBezTo>
                <a:cubicBezTo>
                  <a:pt x="1905902" y="6275"/>
                  <a:pt x="1918996" y="5106"/>
                  <a:pt x="1931437" y="1996"/>
                </a:cubicBezTo>
                <a:cubicBezTo>
                  <a:pt x="1959429" y="5106"/>
                  <a:pt x="1987796" y="5803"/>
                  <a:pt x="2015413" y="11327"/>
                </a:cubicBezTo>
                <a:cubicBezTo>
                  <a:pt x="2034701" y="15185"/>
                  <a:pt x="2071396" y="29988"/>
                  <a:pt x="2071396" y="29988"/>
                </a:cubicBezTo>
                <a:cubicBezTo>
                  <a:pt x="2107019" y="65609"/>
                  <a:pt x="2077825" y="43881"/>
                  <a:pt x="2155372" y="57980"/>
                </a:cubicBezTo>
                <a:cubicBezTo>
                  <a:pt x="2167989" y="60274"/>
                  <a:pt x="2180176" y="64528"/>
                  <a:pt x="2192694" y="67310"/>
                </a:cubicBezTo>
                <a:cubicBezTo>
                  <a:pt x="2208175" y="70750"/>
                  <a:pt x="2223796" y="73531"/>
                  <a:pt x="2239347" y="76641"/>
                </a:cubicBezTo>
                <a:cubicBezTo>
                  <a:pt x="2289285" y="126576"/>
                  <a:pt x="2216241" y="57470"/>
                  <a:pt x="2295331" y="113963"/>
                </a:cubicBezTo>
                <a:cubicBezTo>
                  <a:pt x="2306069" y="121633"/>
                  <a:pt x="2313992" y="132624"/>
                  <a:pt x="2323323" y="141955"/>
                </a:cubicBezTo>
                <a:cubicBezTo>
                  <a:pt x="2329543" y="154396"/>
                  <a:pt x="2333899" y="167959"/>
                  <a:pt x="2341984" y="179278"/>
                </a:cubicBezTo>
                <a:cubicBezTo>
                  <a:pt x="2349654" y="190016"/>
                  <a:pt x="2362656" y="196291"/>
                  <a:pt x="2369976" y="207270"/>
                </a:cubicBezTo>
                <a:cubicBezTo>
                  <a:pt x="2375432" y="215453"/>
                  <a:pt x="2373406" y="227393"/>
                  <a:pt x="2379307" y="235261"/>
                </a:cubicBezTo>
                <a:cubicBezTo>
                  <a:pt x="2392503" y="252855"/>
                  <a:pt x="2413761" y="263615"/>
                  <a:pt x="2425960" y="281914"/>
                </a:cubicBezTo>
                <a:cubicBezTo>
                  <a:pt x="2432180" y="291245"/>
                  <a:pt x="2436692" y="301976"/>
                  <a:pt x="2444621" y="309906"/>
                </a:cubicBezTo>
                <a:cubicBezTo>
                  <a:pt x="2462710" y="327995"/>
                  <a:pt x="2477836" y="330309"/>
                  <a:pt x="2500604" y="337898"/>
                </a:cubicBezTo>
                <a:cubicBezTo>
                  <a:pt x="2550003" y="333407"/>
                  <a:pt x="2626240" y="319118"/>
                  <a:pt x="2677886" y="337898"/>
                </a:cubicBezTo>
                <a:cubicBezTo>
                  <a:pt x="2692066" y="343054"/>
                  <a:pt x="2727197" y="395204"/>
                  <a:pt x="2733870" y="403212"/>
                </a:cubicBezTo>
                <a:cubicBezTo>
                  <a:pt x="2747805" y="419934"/>
                  <a:pt x="2761343" y="429575"/>
                  <a:pt x="2780523" y="440535"/>
                </a:cubicBezTo>
                <a:cubicBezTo>
                  <a:pt x="2792599" y="447436"/>
                  <a:pt x="2805769" y="452295"/>
                  <a:pt x="2817845" y="459196"/>
                </a:cubicBezTo>
                <a:cubicBezTo>
                  <a:pt x="2827582" y="464760"/>
                  <a:pt x="2836506" y="471637"/>
                  <a:pt x="2845837" y="477857"/>
                </a:cubicBezTo>
                <a:cubicBezTo>
                  <a:pt x="2866950" y="541192"/>
                  <a:pt x="2836292" y="468317"/>
                  <a:pt x="2911151" y="543172"/>
                </a:cubicBezTo>
                <a:cubicBezTo>
                  <a:pt x="2937743" y="569762"/>
                  <a:pt x="2924933" y="554513"/>
                  <a:pt x="2948474" y="589825"/>
                </a:cubicBezTo>
                <a:cubicBezTo>
                  <a:pt x="2972150" y="660853"/>
                  <a:pt x="2947847" y="641950"/>
                  <a:pt x="3013788" y="655139"/>
                </a:cubicBezTo>
                <a:cubicBezTo>
                  <a:pt x="3063360" y="688187"/>
                  <a:pt x="3019950" y="662024"/>
                  <a:pt x="3088433" y="692461"/>
                </a:cubicBezTo>
                <a:cubicBezTo>
                  <a:pt x="3157612" y="723208"/>
                  <a:pt x="3096254" y="701290"/>
                  <a:pt x="3153747" y="720453"/>
                </a:cubicBezTo>
                <a:cubicBezTo>
                  <a:pt x="3204447" y="771153"/>
                  <a:pt x="3173715" y="754884"/>
                  <a:pt x="3247053" y="767106"/>
                </a:cubicBezTo>
                <a:cubicBezTo>
                  <a:pt x="3253274" y="773327"/>
                  <a:pt x="3261189" y="778224"/>
                  <a:pt x="3265715" y="785768"/>
                </a:cubicBezTo>
                <a:cubicBezTo>
                  <a:pt x="3279397" y="808571"/>
                  <a:pt x="3266686" y="818910"/>
                  <a:pt x="3293707" y="832421"/>
                </a:cubicBezTo>
                <a:cubicBezTo>
                  <a:pt x="3311301" y="841218"/>
                  <a:pt x="3333323" y="840171"/>
                  <a:pt x="3349690" y="851082"/>
                </a:cubicBezTo>
                <a:lnTo>
                  <a:pt x="3405674" y="888404"/>
                </a:lnTo>
                <a:cubicBezTo>
                  <a:pt x="3415005" y="894624"/>
                  <a:pt x="3423027" y="903519"/>
                  <a:pt x="3433666" y="907065"/>
                </a:cubicBezTo>
                <a:cubicBezTo>
                  <a:pt x="3504026" y="930519"/>
                  <a:pt x="3417299" y="898881"/>
                  <a:pt x="3489649" y="935057"/>
                </a:cubicBezTo>
                <a:cubicBezTo>
                  <a:pt x="3498446" y="939456"/>
                  <a:pt x="3508601" y="940514"/>
                  <a:pt x="3517641" y="944388"/>
                </a:cubicBezTo>
                <a:cubicBezTo>
                  <a:pt x="3530426" y="949867"/>
                  <a:pt x="3542523" y="956829"/>
                  <a:pt x="3554964" y="963049"/>
                </a:cubicBezTo>
                <a:cubicBezTo>
                  <a:pt x="3626135" y="1034223"/>
                  <a:pt x="3543435" y="959865"/>
                  <a:pt x="3610947" y="1000372"/>
                </a:cubicBezTo>
                <a:cubicBezTo>
                  <a:pt x="3618490" y="1004898"/>
                  <a:pt x="3621741" y="1015099"/>
                  <a:pt x="3629609" y="1019033"/>
                </a:cubicBezTo>
                <a:cubicBezTo>
                  <a:pt x="3641079" y="1024768"/>
                  <a:pt x="3654357" y="1025848"/>
                  <a:pt x="3666931" y="1028363"/>
                </a:cubicBezTo>
                <a:cubicBezTo>
                  <a:pt x="3711780" y="1037333"/>
                  <a:pt x="3751684" y="1041290"/>
                  <a:pt x="3797560" y="1047025"/>
                </a:cubicBezTo>
                <a:lnTo>
                  <a:pt x="3853543" y="1084347"/>
                </a:lnTo>
                <a:cubicBezTo>
                  <a:pt x="3862874" y="1090567"/>
                  <a:pt x="3873606" y="1095079"/>
                  <a:pt x="3881535" y="1103008"/>
                </a:cubicBezTo>
                <a:lnTo>
                  <a:pt x="3918858" y="1140331"/>
                </a:lnTo>
                <a:cubicBezTo>
                  <a:pt x="3928713" y="1169897"/>
                  <a:pt x="3926177" y="1170474"/>
                  <a:pt x="3946849" y="1196314"/>
                </a:cubicBezTo>
                <a:cubicBezTo>
                  <a:pt x="3952345" y="1203184"/>
                  <a:pt x="3960015" y="1208106"/>
                  <a:pt x="3965511" y="1214976"/>
                </a:cubicBezTo>
                <a:cubicBezTo>
                  <a:pt x="3972516" y="1223733"/>
                  <a:pt x="3976243" y="1235039"/>
                  <a:pt x="3984172" y="1242968"/>
                </a:cubicBezTo>
                <a:cubicBezTo>
                  <a:pt x="3992101" y="1250897"/>
                  <a:pt x="4003549" y="1254450"/>
                  <a:pt x="4012164" y="1261629"/>
                </a:cubicBezTo>
                <a:cubicBezTo>
                  <a:pt x="4022301" y="1270076"/>
                  <a:pt x="4028353" y="1283720"/>
                  <a:pt x="4040155" y="1289621"/>
                </a:cubicBezTo>
                <a:cubicBezTo>
                  <a:pt x="4054340" y="1296713"/>
                  <a:pt x="4071423" y="1295105"/>
                  <a:pt x="4086809" y="1298951"/>
                </a:cubicBezTo>
                <a:cubicBezTo>
                  <a:pt x="4110718" y="1304928"/>
                  <a:pt x="4126443" y="1315558"/>
                  <a:pt x="4152123" y="1317612"/>
                </a:cubicBezTo>
                <a:cubicBezTo>
                  <a:pt x="4217303" y="1322826"/>
                  <a:pt x="4282752" y="1323833"/>
                  <a:pt x="4348066" y="1326943"/>
                </a:cubicBezTo>
                <a:cubicBezTo>
                  <a:pt x="4424913" y="1352559"/>
                  <a:pt x="4384576" y="1348386"/>
                  <a:pt x="4469364" y="1336274"/>
                </a:cubicBezTo>
                <a:cubicBezTo>
                  <a:pt x="4482854" y="1337398"/>
                  <a:pt x="4583092" y="1339695"/>
                  <a:pt x="4618653" y="1354935"/>
                </a:cubicBezTo>
                <a:cubicBezTo>
                  <a:pt x="4628960" y="1359352"/>
                  <a:pt x="4636145" y="1369658"/>
                  <a:pt x="4646645" y="1373596"/>
                </a:cubicBezTo>
                <a:cubicBezTo>
                  <a:pt x="4661494" y="1379164"/>
                  <a:pt x="4677913" y="1379081"/>
                  <a:pt x="4693298" y="1382927"/>
                </a:cubicBezTo>
                <a:cubicBezTo>
                  <a:pt x="4702840" y="1385312"/>
                  <a:pt x="4711499" y="1391325"/>
                  <a:pt x="4721290" y="1392257"/>
                </a:cubicBezTo>
                <a:cubicBezTo>
                  <a:pt x="4777107" y="1397573"/>
                  <a:pt x="4833257" y="1398478"/>
                  <a:pt x="4889241" y="1401588"/>
                </a:cubicBezTo>
                <a:cubicBezTo>
                  <a:pt x="4898572" y="1404698"/>
                  <a:pt x="4917233" y="1420754"/>
                  <a:pt x="4917233" y="1410919"/>
                </a:cubicBezTo>
                <a:cubicBezTo>
                  <a:pt x="4917233" y="1400763"/>
                  <a:pt x="4853850" y="1356866"/>
                  <a:pt x="4851919" y="1354935"/>
                </a:cubicBezTo>
                <a:cubicBezTo>
                  <a:pt x="4843990" y="1347005"/>
                  <a:pt x="4869881" y="1368581"/>
                  <a:pt x="4879911" y="1373596"/>
                </a:cubicBezTo>
                <a:cubicBezTo>
                  <a:pt x="4888708" y="1377994"/>
                  <a:pt x="4899305" y="1378151"/>
                  <a:pt x="4907902" y="1382927"/>
                </a:cubicBezTo>
                <a:cubicBezTo>
                  <a:pt x="4927508" y="1393819"/>
                  <a:pt x="4941524" y="1418529"/>
                  <a:pt x="4963886" y="1420249"/>
                </a:cubicBezTo>
                <a:cubicBezTo>
                  <a:pt x="5116349" y="1431977"/>
                  <a:pt x="5044833" y="1425545"/>
                  <a:pt x="5178490" y="1438910"/>
                </a:cubicBezTo>
                <a:cubicBezTo>
                  <a:pt x="5187821" y="1445131"/>
                  <a:pt x="5196452" y="1452557"/>
                  <a:pt x="5206482" y="1457572"/>
                </a:cubicBezTo>
                <a:cubicBezTo>
                  <a:pt x="5229028" y="1468845"/>
                  <a:pt x="5247895" y="1467270"/>
                  <a:pt x="5271796" y="1476233"/>
                </a:cubicBezTo>
                <a:cubicBezTo>
                  <a:pt x="5284820" y="1481117"/>
                  <a:pt x="5296334" y="1489415"/>
                  <a:pt x="5309119" y="1494894"/>
                </a:cubicBezTo>
                <a:cubicBezTo>
                  <a:pt x="5327864" y="1502927"/>
                  <a:pt x="5355487" y="1508819"/>
                  <a:pt x="5374433" y="1513555"/>
                </a:cubicBezTo>
                <a:cubicBezTo>
                  <a:pt x="5430417" y="1510445"/>
                  <a:pt x="5486508" y="1508881"/>
                  <a:pt x="5542384" y="1504225"/>
                </a:cubicBezTo>
                <a:cubicBezTo>
                  <a:pt x="5561237" y="1502654"/>
                  <a:pt x="5579449" y="1494894"/>
                  <a:pt x="5598368" y="1494894"/>
                </a:cubicBezTo>
                <a:cubicBezTo>
                  <a:pt x="5675970" y="1494894"/>
                  <a:pt x="5754473" y="1504982"/>
                  <a:pt x="5831633" y="1513555"/>
                </a:cubicBezTo>
                <a:cubicBezTo>
                  <a:pt x="5840964" y="1516665"/>
                  <a:pt x="5849981" y="1520957"/>
                  <a:pt x="5859625" y="1522886"/>
                </a:cubicBezTo>
                <a:cubicBezTo>
                  <a:pt x="5966849" y="1544332"/>
                  <a:pt x="5889687" y="1520467"/>
                  <a:pt x="5952931" y="1541547"/>
                </a:cubicBezTo>
                <a:cubicBezTo>
                  <a:pt x="5962262" y="1547767"/>
                  <a:pt x="5969742" y="1559348"/>
                  <a:pt x="5980923" y="1560208"/>
                </a:cubicBezTo>
                <a:cubicBezTo>
                  <a:pt x="6011616" y="1562569"/>
                  <a:pt x="6092689" y="1547801"/>
                  <a:pt x="6130213" y="1541547"/>
                </a:cubicBezTo>
                <a:cubicBezTo>
                  <a:pt x="6162786" y="1544262"/>
                  <a:pt x="6285768" y="1553477"/>
                  <a:pt x="6326155" y="1560208"/>
                </a:cubicBezTo>
                <a:cubicBezTo>
                  <a:pt x="6335857" y="1561825"/>
                  <a:pt x="6344470" y="1567780"/>
                  <a:pt x="6354147" y="1569539"/>
                </a:cubicBezTo>
                <a:cubicBezTo>
                  <a:pt x="6378818" y="1574025"/>
                  <a:pt x="6404146" y="1574249"/>
                  <a:pt x="6428792" y="1578870"/>
                </a:cubicBezTo>
                <a:cubicBezTo>
                  <a:pt x="6454000" y="1583597"/>
                  <a:pt x="6478138" y="1593315"/>
                  <a:pt x="6503437" y="1597531"/>
                </a:cubicBezTo>
                <a:lnTo>
                  <a:pt x="6559421" y="1606861"/>
                </a:lnTo>
                <a:lnTo>
                  <a:pt x="6643396" y="1634853"/>
                </a:lnTo>
                <a:lnTo>
                  <a:pt x="6671388" y="1644184"/>
                </a:lnTo>
                <a:lnTo>
                  <a:pt x="6699380" y="1653514"/>
                </a:lnTo>
                <a:cubicBezTo>
                  <a:pt x="6763547" y="1696293"/>
                  <a:pt x="6734087" y="1683744"/>
                  <a:pt x="6783355" y="1700168"/>
                </a:cubicBezTo>
                <a:cubicBezTo>
                  <a:pt x="6798404" y="1715216"/>
                  <a:pt x="6809411" y="1728662"/>
                  <a:pt x="6830009" y="1737490"/>
                </a:cubicBezTo>
                <a:cubicBezTo>
                  <a:pt x="6954677" y="1790920"/>
                  <a:pt x="6795492" y="1710773"/>
                  <a:pt x="6895323" y="1756151"/>
                </a:cubicBezTo>
                <a:cubicBezTo>
                  <a:pt x="7000017" y="1803739"/>
                  <a:pt x="6933645" y="1786210"/>
                  <a:pt x="7016621" y="1802804"/>
                </a:cubicBezTo>
                <a:cubicBezTo>
                  <a:pt x="7032172" y="1809024"/>
                  <a:pt x="7046897" y="1817956"/>
                  <a:pt x="7063274" y="1821465"/>
                </a:cubicBezTo>
                <a:cubicBezTo>
                  <a:pt x="7090813" y="1827366"/>
                  <a:pt x="7119368" y="1826813"/>
                  <a:pt x="7147249" y="1830796"/>
                </a:cubicBezTo>
                <a:cubicBezTo>
                  <a:pt x="7162949" y="1833039"/>
                  <a:pt x="7178351" y="1837017"/>
                  <a:pt x="7193902" y="1840127"/>
                </a:cubicBezTo>
                <a:cubicBezTo>
                  <a:pt x="7299649" y="1837017"/>
                  <a:pt x="7405489" y="1836214"/>
                  <a:pt x="7511143" y="1830796"/>
                </a:cubicBezTo>
                <a:cubicBezTo>
                  <a:pt x="7526981" y="1829984"/>
                  <a:pt x="7541937" y="1821465"/>
                  <a:pt x="7557796" y="1821465"/>
                </a:cubicBezTo>
                <a:cubicBezTo>
                  <a:pt x="7569080" y="1821465"/>
                  <a:pt x="7705903" y="1836406"/>
                  <a:pt x="7725747" y="1840127"/>
                </a:cubicBezTo>
                <a:cubicBezTo>
                  <a:pt x="7750955" y="1844854"/>
                  <a:pt x="7775243" y="1853758"/>
                  <a:pt x="7800392" y="1858788"/>
                </a:cubicBezTo>
                <a:cubicBezTo>
                  <a:pt x="7815943" y="1861898"/>
                  <a:pt x="7831564" y="1864679"/>
                  <a:pt x="7847045" y="1868119"/>
                </a:cubicBezTo>
                <a:cubicBezTo>
                  <a:pt x="7859563" y="1870901"/>
                  <a:pt x="7871793" y="1874934"/>
                  <a:pt x="7884368" y="1877449"/>
                </a:cubicBezTo>
                <a:cubicBezTo>
                  <a:pt x="7902919" y="1881159"/>
                  <a:pt x="7921800" y="1883070"/>
                  <a:pt x="7940351" y="1886780"/>
                </a:cubicBezTo>
                <a:cubicBezTo>
                  <a:pt x="8079534" y="1914616"/>
                  <a:pt x="7841830" y="1873469"/>
                  <a:pt x="8033658" y="1905441"/>
                </a:cubicBezTo>
                <a:cubicBezTo>
                  <a:pt x="8042988" y="1908551"/>
                  <a:pt x="8053215" y="1909712"/>
                  <a:pt x="8061649" y="1914772"/>
                </a:cubicBezTo>
                <a:cubicBezTo>
                  <a:pt x="8069192" y="1919298"/>
                  <a:pt x="8072443" y="1929499"/>
                  <a:pt x="8080311" y="1933433"/>
                </a:cubicBezTo>
                <a:cubicBezTo>
                  <a:pt x="8097905" y="1942230"/>
                  <a:pt x="8136294" y="1952094"/>
                  <a:pt x="8136294" y="1952094"/>
                </a:cubicBezTo>
                <a:cubicBezTo>
                  <a:pt x="8148735" y="1948984"/>
                  <a:pt x="8161098" y="1945545"/>
                  <a:pt x="8173617" y="1942763"/>
                </a:cubicBezTo>
                <a:cubicBezTo>
                  <a:pt x="8189098" y="1939323"/>
                  <a:pt x="8204970" y="1937606"/>
                  <a:pt x="8220270" y="1933433"/>
                </a:cubicBezTo>
                <a:cubicBezTo>
                  <a:pt x="8239247" y="1928257"/>
                  <a:pt x="8276253" y="1914772"/>
                  <a:pt x="8276253" y="1914772"/>
                </a:cubicBezTo>
                <a:cubicBezTo>
                  <a:pt x="8326016" y="1917882"/>
                  <a:pt x="8375870" y="1919783"/>
                  <a:pt x="8425543" y="1924102"/>
                </a:cubicBezTo>
                <a:cubicBezTo>
                  <a:pt x="8447453" y="1926007"/>
                  <a:pt x="8468941" y="1931607"/>
                  <a:pt x="8490858" y="1933433"/>
                </a:cubicBezTo>
                <a:cubicBezTo>
                  <a:pt x="8586858" y="1941433"/>
                  <a:pt x="8790089" y="1948622"/>
                  <a:pt x="8873413" y="1952094"/>
                </a:cubicBezTo>
                <a:cubicBezTo>
                  <a:pt x="8885854" y="1958314"/>
                  <a:pt x="8898659" y="1963854"/>
                  <a:pt x="8910735" y="1970755"/>
                </a:cubicBezTo>
                <a:cubicBezTo>
                  <a:pt x="8920472" y="1976319"/>
                  <a:pt x="8928697" y="1984402"/>
                  <a:pt x="8938727" y="1989417"/>
                </a:cubicBezTo>
                <a:cubicBezTo>
                  <a:pt x="8947524" y="1993815"/>
                  <a:pt x="8957679" y="1994873"/>
                  <a:pt x="8966719" y="1998747"/>
                </a:cubicBezTo>
                <a:cubicBezTo>
                  <a:pt x="8979504" y="2004226"/>
                  <a:pt x="8990302" y="2015239"/>
                  <a:pt x="9004041" y="2017408"/>
                </a:cubicBezTo>
                <a:cubicBezTo>
                  <a:pt x="9050225" y="2024700"/>
                  <a:pt x="9144000" y="2026739"/>
                  <a:pt x="9144000" y="2026739"/>
                </a:cubicBezTo>
                <a:lnTo>
                  <a:pt x="9144000" y="2362641"/>
                </a:lnTo>
                <a:lnTo>
                  <a:pt x="0" y="2353310"/>
                </a:lnTo>
                <a:cubicBezTo>
                  <a:pt x="3110" y="1597531"/>
                  <a:pt x="7776" y="456086"/>
                  <a:pt x="9331" y="76641"/>
                </a:cubicBezTo>
                <a:close/>
              </a:path>
            </a:pathLst>
          </a:cu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Freeform 4"/>
          <p:cNvSpPr/>
          <p:nvPr/>
        </p:nvSpPr>
        <p:spPr>
          <a:xfrm>
            <a:off x="550506" y="1539780"/>
            <a:ext cx="1974768" cy="3657371"/>
          </a:xfrm>
          <a:custGeom>
            <a:avLst/>
            <a:gdLst>
              <a:gd name="connsiteX0" fmla="*/ 0 w 1974768"/>
              <a:gd name="connsiteY0" fmla="*/ 3657371 h 3657371"/>
              <a:gd name="connsiteX1" fmla="*/ 1800808 w 1974768"/>
              <a:gd name="connsiteY1" fmla="*/ 3657371 h 3657371"/>
              <a:gd name="connsiteX2" fmla="*/ 1576874 w 1974768"/>
              <a:gd name="connsiteY2" fmla="*/ 326342 h 3657371"/>
              <a:gd name="connsiteX3" fmla="*/ 1819470 w 1974768"/>
              <a:gd name="connsiteY3" fmla="*/ 317012 h 3657371"/>
              <a:gd name="connsiteX4" fmla="*/ 1903445 w 1974768"/>
              <a:gd name="connsiteY4" fmla="*/ 298351 h 3657371"/>
              <a:gd name="connsiteX5" fmla="*/ 1922106 w 1974768"/>
              <a:gd name="connsiteY5" fmla="*/ 279689 h 3657371"/>
              <a:gd name="connsiteX6" fmla="*/ 1950098 w 1974768"/>
              <a:gd name="connsiteY6" fmla="*/ 223706 h 3657371"/>
              <a:gd name="connsiteX7" fmla="*/ 1922106 w 1974768"/>
              <a:gd name="connsiteY7" fmla="*/ 65085 h 3657371"/>
              <a:gd name="connsiteX8" fmla="*/ 1894114 w 1974768"/>
              <a:gd name="connsiteY8" fmla="*/ 37093 h 3657371"/>
              <a:gd name="connsiteX9" fmla="*/ 634482 w 1974768"/>
              <a:gd name="connsiteY9" fmla="*/ 46424 h 3657371"/>
              <a:gd name="connsiteX10" fmla="*/ 0 w 1974768"/>
              <a:gd name="connsiteY10" fmla="*/ 3657371 h 365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4768" h="3657371">
                <a:moveTo>
                  <a:pt x="0" y="3657371"/>
                </a:moveTo>
                <a:lnTo>
                  <a:pt x="1800808" y="3657371"/>
                </a:lnTo>
                <a:lnTo>
                  <a:pt x="1576874" y="326342"/>
                </a:lnTo>
                <a:lnTo>
                  <a:pt x="1819470" y="317012"/>
                </a:lnTo>
                <a:cubicBezTo>
                  <a:pt x="1847462" y="310792"/>
                  <a:pt x="1876497" y="308150"/>
                  <a:pt x="1903445" y="298351"/>
                </a:cubicBezTo>
                <a:cubicBezTo>
                  <a:pt x="1911712" y="295345"/>
                  <a:pt x="1916611" y="286558"/>
                  <a:pt x="1922106" y="279689"/>
                </a:cubicBezTo>
                <a:cubicBezTo>
                  <a:pt x="1942778" y="253849"/>
                  <a:pt x="1940242" y="253272"/>
                  <a:pt x="1950098" y="223706"/>
                </a:cubicBezTo>
                <a:cubicBezTo>
                  <a:pt x="1935184" y="0"/>
                  <a:pt x="1974768" y="130915"/>
                  <a:pt x="1922106" y="65085"/>
                </a:cubicBezTo>
                <a:cubicBezTo>
                  <a:pt x="1897643" y="34505"/>
                  <a:pt x="1915790" y="37093"/>
                  <a:pt x="1894114" y="37093"/>
                </a:cubicBezTo>
                <a:lnTo>
                  <a:pt x="634482" y="46424"/>
                </a:lnTo>
                <a:lnTo>
                  <a:pt x="0" y="3657371"/>
                </a:lnTo>
                <a:close/>
              </a:path>
            </a:pathLst>
          </a:cu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reeform 5"/>
          <p:cNvSpPr/>
          <p:nvPr/>
        </p:nvSpPr>
        <p:spPr>
          <a:xfrm>
            <a:off x="3890865" y="5596377"/>
            <a:ext cx="5253135" cy="935052"/>
          </a:xfrm>
          <a:custGeom>
            <a:avLst/>
            <a:gdLst>
              <a:gd name="connsiteX0" fmla="*/ 0 w 5253135"/>
              <a:gd name="connsiteY0" fmla="*/ 1990 h 935052"/>
              <a:gd name="connsiteX1" fmla="*/ 5253135 w 5253135"/>
              <a:gd name="connsiteY1" fmla="*/ 1990 h 935052"/>
              <a:gd name="connsiteX2" fmla="*/ 5253135 w 5253135"/>
              <a:gd name="connsiteY2" fmla="*/ 925721 h 935052"/>
              <a:gd name="connsiteX3" fmla="*/ 5243804 w 5253135"/>
              <a:gd name="connsiteY3" fmla="*/ 925721 h 935052"/>
              <a:gd name="connsiteX4" fmla="*/ 5159829 w 5253135"/>
              <a:gd name="connsiteY4" fmla="*/ 935052 h 935052"/>
              <a:gd name="connsiteX5" fmla="*/ 5094515 w 5253135"/>
              <a:gd name="connsiteY5" fmla="*/ 916390 h 935052"/>
              <a:gd name="connsiteX6" fmla="*/ 5066523 w 5253135"/>
              <a:gd name="connsiteY6" fmla="*/ 897729 h 935052"/>
              <a:gd name="connsiteX7" fmla="*/ 5001208 w 5253135"/>
              <a:gd name="connsiteY7" fmla="*/ 879068 h 935052"/>
              <a:gd name="connsiteX8" fmla="*/ 4973217 w 5253135"/>
              <a:gd name="connsiteY8" fmla="*/ 860407 h 935052"/>
              <a:gd name="connsiteX9" fmla="*/ 4385388 w 5253135"/>
              <a:gd name="connsiteY9" fmla="*/ 813754 h 935052"/>
              <a:gd name="connsiteX10" fmla="*/ 4385388 w 5253135"/>
              <a:gd name="connsiteY10" fmla="*/ 813754 h 935052"/>
              <a:gd name="connsiteX11" fmla="*/ 4310743 w 5253135"/>
              <a:gd name="connsiteY11" fmla="*/ 851076 h 935052"/>
              <a:gd name="connsiteX12" fmla="*/ 4282751 w 5253135"/>
              <a:gd name="connsiteY12" fmla="*/ 860407 h 935052"/>
              <a:gd name="connsiteX13" fmla="*/ 4245429 w 5253135"/>
              <a:gd name="connsiteY13" fmla="*/ 851076 h 935052"/>
              <a:gd name="connsiteX14" fmla="*/ 4198776 w 5253135"/>
              <a:gd name="connsiteY14" fmla="*/ 841745 h 935052"/>
              <a:gd name="connsiteX15" fmla="*/ 4170784 w 5253135"/>
              <a:gd name="connsiteY15" fmla="*/ 832415 h 935052"/>
              <a:gd name="connsiteX16" fmla="*/ 4124131 w 5253135"/>
              <a:gd name="connsiteY16" fmla="*/ 823084 h 935052"/>
              <a:gd name="connsiteX17" fmla="*/ 4133462 w 5253135"/>
              <a:gd name="connsiteY17" fmla="*/ 813754 h 935052"/>
              <a:gd name="connsiteX18" fmla="*/ 3666931 w 5253135"/>
              <a:gd name="connsiteY18" fmla="*/ 720447 h 935052"/>
              <a:gd name="connsiteX19" fmla="*/ 3610947 w 5253135"/>
              <a:gd name="connsiteY19" fmla="*/ 739109 h 935052"/>
              <a:gd name="connsiteX20" fmla="*/ 3228392 w 5253135"/>
              <a:gd name="connsiteY20" fmla="*/ 739109 h 935052"/>
              <a:gd name="connsiteX21" fmla="*/ 3107094 w 5253135"/>
              <a:gd name="connsiteY21" fmla="*/ 711117 h 935052"/>
              <a:gd name="connsiteX22" fmla="*/ 2948474 w 5253135"/>
              <a:gd name="connsiteY22" fmla="*/ 655133 h 935052"/>
              <a:gd name="connsiteX23" fmla="*/ 2883159 w 5253135"/>
              <a:gd name="connsiteY23" fmla="*/ 599150 h 935052"/>
              <a:gd name="connsiteX24" fmla="*/ 2808515 w 5253135"/>
              <a:gd name="connsiteY24" fmla="*/ 552496 h 935052"/>
              <a:gd name="connsiteX25" fmla="*/ 2631233 w 5253135"/>
              <a:gd name="connsiteY25" fmla="*/ 496513 h 935052"/>
              <a:gd name="connsiteX26" fmla="*/ 2379306 w 5253135"/>
              <a:gd name="connsiteY26" fmla="*/ 468521 h 935052"/>
              <a:gd name="connsiteX27" fmla="*/ 2230017 w 5253135"/>
              <a:gd name="connsiteY27" fmla="*/ 440529 h 935052"/>
              <a:gd name="connsiteX28" fmla="*/ 2090057 w 5253135"/>
              <a:gd name="connsiteY28" fmla="*/ 468521 h 935052"/>
              <a:gd name="connsiteX29" fmla="*/ 2043404 w 5253135"/>
              <a:gd name="connsiteY29" fmla="*/ 449860 h 935052"/>
              <a:gd name="connsiteX30" fmla="*/ 1716833 w 5253135"/>
              <a:gd name="connsiteY30" fmla="*/ 393876 h 935052"/>
              <a:gd name="connsiteX31" fmla="*/ 1483568 w 5253135"/>
              <a:gd name="connsiteY31" fmla="*/ 421868 h 935052"/>
              <a:gd name="connsiteX32" fmla="*/ 1455576 w 5253135"/>
              <a:gd name="connsiteY32" fmla="*/ 421868 h 935052"/>
              <a:gd name="connsiteX33" fmla="*/ 1278294 w 5253135"/>
              <a:gd name="connsiteY33" fmla="*/ 337892 h 935052"/>
              <a:gd name="connsiteX34" fmla="*/ 1017037 w 5253135"/>
              <a:gd name="connsiteY34" fmla="*/ 309901 h 935052"/>
              <a:gd name="connsiteX35" fmla="*/ 933062 w 5253135"/>
              <a:gd name="connsiteY35" fmla="*/ 300570 h 935052"/>
              <a:gd name="connsiteX36" fmla="*/ 802433 w 5253135"/>
              <a:gd name="connsiteY36" fmla="*/ 291239 h 935052"/>
              <a:gd name="connsiteX37" fmla="*/ 709127 w 5253135"/>
              <a:gd name="connsiteY37" fmla="*/ 253917 h 935052"/>
              <a:gd name="connsiteX38" fmla="*/ 681135 w 5253135"/>
              <a:gd name="connsiteY38" fmla="*/ 244586 h 935052"/>
              <a:gd name="connsiteX39" fmla="*/ 587829 w 5253135"/>
              <a:gd name="connsiteY39" fmla="*/ 253917 h 935052"/>
              <a:gd name="connsiteX40" fmla="*/ 541176 w 5253135"/>
              <a:gd name="connsiteY40" fmla="*/ 263247 h 935052"/>
              <a:gd name="connsiteX41" fmla="*/ 475862 w 5253135"/>
              <a:gd name="connsiteY41" fmla="*/ 253917 h 935052"/>
              <a:gd name="connsiteX42" fmla="*/ 466531 w 5253135"/>
              <a:gd name="connsiteY42" fmla="*/ 225925 h 935052"/>
              <a:gd name="connsiteX43" fmla="*/ 438539 w 5253135"/>
              <a:gd name="connsiteY43" fmla="*/ 216594 h 935052"/>
              <a:gd name="connsiteX44" fmla="*/ 298580 w 5253135"/>
              <a:gd name="connsiteY44" fmla="*/ 225925 h 935052"/>
              <a:gd name="connsiteX45" fmla="*/ 223935 w 5253135"/>
              <a:gd name="connsiteY45" fmla="*/ 207264 h 935052"/>
              <a:gd name="connsiteX46" fmla="*/ 195943 w 5253135"/>
              <a:gd name="connsiteY46" fmla="*/ 188603 h 935052"/>
              <a:gd name="connsiteX47" fmla="*/ 139959 w 5253135"/>
              <a:gd name="connsiteY47" fmla="*/ 179272 h 935052"/>
              <a:gd name="connsiteX48" fmla="*/ 74645 w 5253135"/>
              <a:gd name="connsiteY48" fmla="*/ 113958 h 935052"/>
              <a:gd name="connsiteX49" fmla="*/ 37323 w 5253135"/>
              <a:gd name="connsiteY49" fmla="*/ 39313 h 935052"/>
              <a:gd name="connsiteX50" fmla="*/ 0 w 5253135"/>
              <a:gd name="connsiteY50" fmla="*/ 1990 h 93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253135" h="935052">
                <a:moveTo>
                  <a:pt x="0" y="1990"/>
                </a:moveTo>
                <a:lnTo>
                  <a:pt x="5253135" y="1990"/>
                </a:lnTo>
                <a:lnTo>
                  <a:pt x="5253135" y="925721"/>
                </a:lnTo>
                <a:lnTo>
                  <a:pt x="5243804" y="925721"/>
                </a:lnTo>
                <a:cubicBezTo>
                  <a:pt x="5215812" y="928831"/>
                  <a:pt x="5187993" y="935052"/>
                  <a:pt x="5159829" y="935052"/>
                </a:cubicBezTo>
                <a:cubicBezTo>
                  <a:pt x="5153848" y="935052"/>
                  <a:pt x="5103316" y="920791"/>
                  <a:pt x="5094515" y="916390"/>
                </a:cubicBezTo>
                <a:cubicBezTo>
                  <a:pt x="5084485" y="911375"/>
                  <a:pt x="5076553" y="902744"/>
                  <a:pt x="5066523" y="897729"/>
                </a:cubicBezTo>
                <a:cubicBezTo>
                  <a:pt x="5053141" y="891038"/>
                  <a:pt x="5013161" y="882056"/>
                  <a:pt x="5001208" y="879068"/>
                </a:cubicBezTo>
                <a:lnTo>
                  <a:pt x="4973217" y="860407"/>
                </a:lnTo>
                <a:lnTo>
                  <a:pt x="4385388" y="813754"/>
                </a:lnTo>
                <a:lnTo>
                  <a:pt x="4385388" y="813754"/>
                </a:lnTo>
                <a:cubicBezTo>
                  <a:pt x="4360506" y="826195"/>
                  <a:pt x="4336068" y="839565"/>
                  <a:pt x="4310743" y="851076"/>
                </a:cubicBezTo>
                <a:cubicBezTo>
                  <a:pt x="4301789" y="855146"/>
                  <a:pt x="4292586" y="860407"/>
                  <a:pt x="4282751" y="860407"/>
                </a:cubicBezTo>
                <a:cubicBezTo>
                  <a:pt x="4269927" y="860407"/>
                  <a:pt x="4257947" y="853858"/>
                  <a:pt x="4245429" y="851076"/>
                </a:cubicBezTo>
                <a:cubicBezTo>
                  <a:pt x="4229948" y="847636"/>
                  <a:pt x="4214161" y="845591"/>
                  <a:pt x="4198776" y="841745"/>
                </a:cubicBezTo>
                <a:cubicBezTo>
                  <a:pt x="4189234" y="839360"/>
                  <a:pt x="4180326" y="834800"/>
                  <a:pt x="4170784" y="832415"/>
                </a:cubicBezTo>
                <a:cubicBezTo>
                  <a:pt x="4155399" y="828569"/>
                  <a:pt x="4138316" y="830176"/>
                  <a:pt x="4124131" y="823084"/>
                </a:cubicBezTo>
                <a:cubicBezTo>
                  <a:pt x="4120197" y="821117"/>
                  <a:pt x="4130352" y="816864"/>
                  <a:pt x="4133462" y="813754"/>
                </a:cubicBezTo>
                <a:lnTo>
                  <a:pt x="3666931" y="720447"/>
                </a:lnTo>
                <a:lnTo>
                  <a:pt x="3610947" y="739109"/>
                </a:lnTo>
                <a:lnTo>
                  <a:pt x="3228392" y="739109"/>
                </a:lnTo>
                <a:lnTo>
                  <a:pt x="3107094" y="711117"/>
                </a:lnTo>
                <a:lnTo>
                  <a:pt x="2948474" y="655133"/>
                </a:lnTo>
                <a:lnTo>
                  <a:pt x="2883159" y="599150"/>
                </a:lnTo>
                <a:cubicBezTo>
                  <a:pt x="2815314" y="550688"/>
                  <a:pt x="2844600" y="552496"/>
                  <a:pt x="2808515" y="552496"/>
                </a:cubicBezTo>
                <a:lnTo>
                  <a:pt x="2631233" y="496513"/>
                </a:lnTo>
                <a:lnTo>
                  <a:pt x="2379306" y="468521"/>
                </a:lnTo>
                <a:lnTo>
                  <a:pt x="2230017" y="440529"/>
                </a:lnTo>
                <a:lnTo>
                  <a:pt x="2090057" y="468521"/>
                </a:lnTo>
                <a:lnTo>
                  <a:pt x="2043404" y="449860"/>
                </a:lnTo>
                <a:lnTo>
                  <a:pt x="1716833" y="393876"/>
                </a:lnTo>
                <a:lnTo>
                  <a:pt x="1483568" y="421868"/>
                </a:lnTo>
                <a:lnTo>
                  <a:pt x="1455576" y="421868"/>
                </a:lnTo>
                <a:lnTo>
                  <a:pt x="1278294" y="337892"/>
                </a:lnTo>
                <a:lnTo>
                  <a:pt x="1017037" y="309901"/>
                </a:lnTo>
                <a:lnTo>
                  <a:pt x="933062" y="300570"/>
                </a:lnTo>
                <a:cubicBezTo>
                  <a:pt x="889519" y="297460"/>
                  <a:pt x="845604" y="297715"/>
                  <a:pt x="802433" y="291239"/>
                </a:cubicBezTo>
                <a:cubicBezTo>
                  <a:pt x="758867" y="284704"/>
                  <a:pt x="745932" y="269691"/>
                  <a:pt x="709127" y="253917"/>
                </a:cubicBezTo>
                <a:cubicBezTo>
                  <a:pt x="700087" y="250043"/>
                  <a:pt x="690466" y="247696"/>
                  <a:pt x="681135" y="244586"/>
                </a:cubicBezTo>
                <a:cubicBezTo>
                  <a:pt x="650033" y="247696"/>
                  <a:pt x="618812" y="249786"/>
                  <a:pt x="587829" y="253917"/>
                </a:cubicBezTo>
                <a:cubicBezTo>
                  <a:pt x="572109" y="256013"/>
                  <a:pt x="557035" y="263247"/>
                  <a:pt x="541176" y="263247"/>
                </a:cubicBezTo>
                <a:cubicBezTo>
                  <a:pt x="519184" y="263247"/>
                  <a:pt x="497633" y="257027"/>
                  <a:pt x="475862" y="253917"/>
                </a:cubicBezTo>
                <a:cubicBezTo>
                  <a:pt x="472752" y="244586"/>
                  <a:pt x="473486" y="232880"/>
                  <a:pt x="466531" y="225925"/>
                </a:cubicBezTo>
                <a:cubicBezTo>
                  <a:pt x="459576" y="218970"/>
                  <a:pt x="448374" y="216594"/>
                  <a:pt x="438539" y="216594"/>
                </a:cubicBezTo>
                <a:cubicBezTo>
                  <a:pt x="391782" y="216594"/>
                  <a:pt x="345233" y="222815"/>
                  <a:pt x="298580" y="225925"/>
                </a:cubicBezTo>
                <a:cubicBezTo>
                  <a:pt x="280841" y="222377"/>
                  <a:pt x="243060" y="216826"/>
                  <a:pt x="223935" y="207264"/>
                </a:cubicBezTo>
                <a:cubicBezTo>
                  <a:pt x="213905" y="202249"/>
                  <a:pt x="206582" y="192149"/>
                  <a:pt x="195943" y="188603"/>
                </a:cubicBezTo>
                <a:cubicBezTo>
                  <a:pt x="177995" y="182620"/>
                  <a:pt x="139959" y="179272"/>
                  <a:pt x="139959" y="179272"/>
                </a:cubicBezTo>
                <a:lnTo>
                  <a:pt x="74645" y="113958"/>
                </a:lnTo>
                <a:cubicBezTo>
                  <a:pt x="62204" y="89076"/>
                  <a:pt x="48834" y="64638"/>
                  <a:pt x="37323" y="39313"/>
                </a:cubicBezTo>
                <a:cubicBezTo>
                  <a:pt x="19454" y="0"/>
                  <a:pt x="38143" y="21473"/>
                  <a:pt x="0" y="199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1143000" y="1295400"/>
            <a:ext cx="1371600" cy="276999"/>
          </a:xfrm>
          <a:prstGeom prst="rect">
            <a:avLst/>
          </a:prstGeom>
          <a:noFill/>
        </p:spPr>
        <p:txBody>
          <a:bodyPr wrap="square" rtlCol="0">
            <a:spAutoFit/>
          </a:bodyPr>
          <a:lstStyle/>
          <a:p>
            <a:pPr algn="ctr"/>
            <a:r>
              <a:rPr lang="en-US" sz="1200" b="1" dirty="0">
                <a:solidFill>
                  <a:prstClr val="black"/>
                </a:solidFill>
                <a:latin typeface="Arial" pitchFamily="34" charset="0"/>
                <a:cs typeface="Arial" pitchFamily="34" charset="0"/>
              </a:rPr>
              <a:t>Seawall Crest</a:t>
            </a:r>
          </a:p>
        </p:txBody>
      </p:sp>
      <p:cxnSp>
        <p:nvCxnSpPr>
          <p:cNvPr id="8" name="Straight Connector 7"/>
          <p:cNvCxnSpPr/>
          <p:nvPr/>
        </p:nvCxnSpPr>
        <p:spPr>
          <a:xfrm>
            <a:off x="2590800" y="1600200"/>
            <a:ext cx="4419600"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38400" y="6553200"/>
            <a:ext cx="6705600"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362200" y="4724400"/>
            <a:ext cx="0" cy="182880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172200" y="1600200"/>
            <a:ext cx="0" cy="4038600"/>
          </a:xfrm>
          <a:prstGeom prst="straightConnector1">
            <a:avLst/>
          </a:prstGeom>
          <a:ln w="15875">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29400" y="5334000"/>
            <a:ext cx="2133600" cy="276999"/>
          </a:xfrm>
          <a:prstGeom prst="rect">
            <a:avLst/>
          </a:prstGeom>
          <a:noFill/>
        </p:spPr>
        <p:txBody>
          <a:bodyPr wrap="square" rtlCol="0">
            <a:spAutoFit/>
          </a:bodyPr>
          <a:lstStyle/>
          <a:p>
            <a:r>
              <a:rPr lang="en-US" sz="1200" b="1" dirty="0">
                <a:solidFill>
                  <a:prstClr val="black"/>
                </a:solidFill>
                <a:latin typeface="Arial" pitchFamily="34" charset="0"/>
                <a:cs typeface="Arial" pitchFamily="34" charset="0"/>
              </a:rPr>
              <a:t>Still Water Level (SWL)</a:t>
            </a:r>
          </a:p>
        </p:txBody>
      </p:sp>
      <p:sp>
        <p:nvSpPr>
          <p:cNvPr id="21" name="TextBox 20"/>
          <p:cNvSpPr txBox="1"/>
          <p:nvPr/>
        </p:nvSpPr>
        <p:spPr>
          <a:xfrm>
            <a:off x="2590800" y="3886200"/>
            <a:ext cx="914400" cy="461665"/>
          </a:xfrm>
          <a:prstGeom prst="rect">
            <a:avLst/>
          </a:prstGeom>
          <a:noFill/>
        </p:spPr>
        <p:txBody>
          <a:bodyPr wrap="square" rtlCol="0">
            <a:spAutoFit/>
          </a:bodyPr>
          <a:lstStyle/>
          <a:p>
            <a:pPr algn="ctr"/>
            <a:r>
              <a:rPr lang="en-US" sz="1200" b="1" dirty="0">
                <a:solidFill>
                  <a:prstClr val="black"/>
                </a:solidFill>
                <a:latin typeface="Arial" pitchFamily="34" charset="0"/>
                <a:cs typeface="Arial" pitchFamily="34" charset="0"/>
              </a:rPr>
              <a:t>Seawall </a:t>
            </a:r>
          </a:p>
          <a:p>
            <a:pPr algn="ctr"/>
            <a:r>
              <a:rPr lang="en-US" sz="1200" b="1" dirty="0">
                <a:solidFill>
                  <a:prstClr val="black"/>
                </a:solidFill>
                <a:latin typeface="Arial" pitchFamily="34" charset="0"/>
                <a:cs typeface="Arial" pitchFamily="34" charset="0"/>
              </a:rPr>
              <a:t>toe</a:t>
            </a:r>
          </a:p>
        </p:txBody>
      </p:sp>
      <p:cxnSp>
        <p:nvCxnSpPr>
          <p:cNvPr id="22" name="Straight Arrow Connector 21"/>
          <p:cNvCxnSpPr>
            <a:endCxn id="4" idx="31"/>
          </p:cNvCxnSpPr>
          <p:nvPr/>
        </p:nvCxnSpPr>
        <p:spPr>
          <a:xfrm flipH="1">
            <a:off x="2360645" y="4191000"/>
            <a:ext cx="534955" cy="511629"/>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029"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362200" y="5562600"/>
            <a:ext cx="466725" cy="476250"/>
          </a:xfrm>
          <a:prstGeom prst="rect">
            <a:avLst/>
          </a:prstGeom>
          <a:noFill/>
        </p:spPr>
      </p:pic>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031"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019800" y="6172200"/>
            <a:ext cx="485775" cy="476250"/>
          </a:xfrm>
          <a:prstGeom prst="rect">
            <a:avLst/>
          </a:prstGeom>
          <a:noFill/>
        </p:spPr>
      </p:pic>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033"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248400" y="3200400"/>
            <a:ext cx="390525" cy="476250"/>
          </a:xfrm>
          <a:prstGeom prst="rect">
            <a:avLst/>
          </a:prstGeom>
          <a:noFill/>
        </p:spPr>
      </p:pic>
      <p:sp>
        <p:nvSpPr>
          <p:cNvPr id="35" name="TextBox 34"/>
          <p:cNvSpPr txBox="1"/>
          <p:nvPr/>
        </p:nvSpPr>
        <p:spPr>
          <a:xfrm>
            <a:off x="0" y="152400"/>
            <a:ext cx="9144000" cy="923330"/>
          </a:xfrm>
          <a:prstGeom prst="rect">
            <a:avLst/>
          </a:prstGeom>
          <a:noFill/>
        </p:spPr>
        <p:txBody>
          <a:bodyPr wrap="square" rtlCol="0">
            <a:spAutoFit/>
          </a:bodyPr>
          <a:lstStyle/>
          <a:p>
            <a:pPr algn="ctr"/>
            <a:r>
              <a:rPr lang="en-US" sz="3600" b="1" dirty="0">
                <a:solidFill>
                  <a:prstClr val="black"/>
                </a:solidFill>
                <a:latin typeface="Arial" pitchFamily="34" charset="0"/>
                <a:cs typeface="Arial" pitchFamily="34" charset="0"/>
              </a:rPr>
              <a:t>Algorithm Parameters</a:t>
            </a:r>
          </a:p>
          <a:p>
            <a:pPr algn="ctr"/>
            <a:r>
              <a:rPr lang="en-US" b="1" dirty="0">
                <a:solidFill>
                  <a:prstClr val="black"/>
                </a:solidFill>
                <a:latin typeface="Arial" pitchFamily="34" charset="0"/>
                <a:cs typeface="Arial" pitchFamily="34" charset="0"/>
              </a:rPr>
              <a:t>Freeboard &amp; Slope</a:t>
            </a:r>
          </a:p>
        </p:txBody>
      </p:sp>
      <p:sp>
        <p:nvSpPr>
          <p:cNvPr id="36" name="TextBox 35"/>
          <p:cNvSpPr txBox="1"/>
          <p:nvPr/>
        </p:nvSpPr>
        <p:spPr>
          <a:xfrm>
            <a:off x="6477000" y="3276600"/>
            <a:ext cx="1143000" cy="276999"/>
          </a:xfrm>
          <a:prstGeom prst="rect">
            <a:avLst/>
          </a:prstGeom>
          <a:noFill/>
        </p:spPr>
        <p:txBody>
          <a:bodyPr wrap="square" rtlCol="0">
            <a:spAutoFit/>
          </a:bodyPr>
          <a:lstStyle/>
          <a:p>
            <a:pPr algn="ctr"/>
            <a:r>
              <a:rPr lang="en-US" sz="1200" b="1" dirty="0">
                <a:solidFill>
                  <a:prstClr val="black"/>
                </a:solidFill>
                <a:latin typeface="Arial" pitchFamily="34" charset="0"/>
                <a:cs typeface="Arial" pitchFamily="34" charset="0"/>
              </a:rPr>
              <a:t>Freeboard</a:t>
            </a:r>
          </a:p>
        </p:txBody>
      </p:sp>
      <p:sp>
        <p:nvSpPr>
          <p:cNvPr id="37" name="TextBox 36"/>
          <p:cNvSpPr txBox="1"/>
          <p:nvPr/>
        </p:nvSpPr>
        <p:spPr>
          <a:xfrm>
            <a:off x="7391400" y="3886200"/>
            <a:ext cx="1752600" cy="646331"/>
          </a:xfrm>
          <a:prstGeom prst="rect">
            <a:avLst/>
          </a:prstGeom>
          <a:noFill/>
        </p:spPr>
        <p:txBody>
          <a:bodyPr wrap="square" rtlCol="0">
            <a:spAutoFit/>
          </a:bodyPr>
          <a:lstStyle/>
          <a:p>
            <a:pPr algn="ctr"/>
            <a:r>
              <a:rPr lang="en-US" sz="1200" b="1" dirty="0">
                <a:solidFill>
                  <a:prstClr val="black"/>
                </a:solidFill>
                <a:latin typeface="Arial" pitchFamily="34" charset="0"/>
                <a:cs typeface="Arial" pitchFamily="34" charset="0"/>
              </a:rPr>
              <a:t>Slope measured from the +2.0 MLLW level to the seawall toe  </a:t>
            </a:r>
          </a:p>
        </p:txBody>
      </p:sp>
      <p:cxnSp>
        <p:nvCxnSpPr>
          <p:cNvPr id="38" name="Straight Arrow Connector 37"/>
          <p:cNvCxnSpPr/>
          <p:nvPr/>
        </p:nvCxnSpPr>
        <p:spPr>
          <a:xfrm flipH="1">
            <a:off x="2590800" y="4191000"/>
            <a:ext cx="4802156" cy="53340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686800" y="4495800"/>
            <a:ext cx="304800" cy="190500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4" idx="31"/>
            <a:endCxn id="4" idx="129"/>
          </p:cNvCxnSpPr>
          <p:nvPr/>
        </p:nvCxnSpPr>
        <p:spPr>
          <a:xfrm>
            <a:off x="2360645" y="4702629"/>
            <a:ext cx="6774024" cy="181947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64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219200"/>
            <a:ext cx="8001000" cy="5181600"/>
          </a:xfrm>
          <a:prstGeom prst="rect">
            <a:avLst/>
          </a:prstGeom>
          <a:blipFill>
            <a:blip r:embed="rId3" cstate="print"/>
            <a:tile tx="0" ty="0" sx="100000" sy="100000" flip="none" algn="tl"/>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0" y="228600"/>
            <a:ext cx="9144000" cy="707886"/>
          </a:xfrm>
          <a:prstGeom prst="rect">
            <a:avLst/>
          </a:prstGeom>
        </p:spPr>
        <p:txBody>
          <a:bodyPr wrap="square">
            <a:spAutoFit/>
          </a:bodyPr>
          <a:lstStyle/>
          <a:p>
            <a:pPr algn="ctr"/>
            <a:r>
              <a:rPr lang="en-US" sz="4000" b="1" dirty="0">
                <a:solidFill>
                  <a:prstClr val="black"/>
                </a:solidFill>
                <a:effectLst>
                  <a:outerShdw blurRad="38100" dist="38100" dir="2700000" algn="tl">
                    <a:srgbClr val="000000">
                      <a:alpha val="43137"/>
                    </a:srgbClr>
                  </a:outerShdw>
                </a:effectLst>
                <a:latin typeface="Arial" pitchFamily="34" charset="0"/>
                <a:cs typeface="Arial" pitchFamily="34" charset="0"/>
              </a:rPr>
              <a:t>Reduction Factors</a:t>
            </a:r>
          </a:p>
        </p:txBody>
      </p:sp>
      <p:sp>
        <p:nvSpPr>
          <p:cNvPr id="184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84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843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33600" y="2819400"/>
            <a:ext cx="476250" cy="619125"/>
          </a:xfrm>
          <a:prstGeom prst="rect">
            <a:avLst/>
          </a:prstGeom>
          <a:noFill/>
        </p:spPr>
      </p:pic>
      <p:sp>
        <p:nvSpPr>
          <p:cNvPr id="8" name="TextBox 7"/>
          <p:cNvSpPr txBox="1"/>
          <p:nvPr/>
        </p:nvSpPr>
        <p:spPr>
          <a:xfrm>
            <a:off x="2743200" y="2971800"/>
            <a:ext cx="5715000" cy="400110"/>
          </a:xfrm>
          <a:prstGeom prst="rect">
            <a:avLst/>
          </a:prstGeom>
          <a:noFill/>
        </p:spPr>
        <p:txBody>
          <a:bodyPr wrap="square" rtlCol="0">
            <a:spAutoFit/>
          </a:bodyPr>
          <a:lstStyle/>
          <a:p>
            <a:r>
              <a:rPr lang="en-US" sz="2000" b="1" dirty="0">
                <a:solidFill>
                  <a:prstClr val="black"/>
                </a:solidFill>
                <a:latin typeface="Arial" pitchFamily="34" charset="0"/>
                <a:cs typeface="Arial" pitchFamily="34" charset="0"/>
              </a:rPr>
              <a:t>=   Reduction factor for Berm/Sandbar</a:t>
            </a:r>
          </a:p>
        </p:txBody>
      </p:sp>
      <p:sp>
        <p:nvSpPr>
          <p:cNvPr id="1843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8437"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2209800"/>
            <a:ext cx="485775" cy="619125"/>
          </a:xfrm>
          <a:prstGeom prst="rect">
            <a:avLst/>
          </a:prstGeom>
          <a:noFill/>
        </p:spPr>
      </p:pic>
      <p:sp>
        <p:nvSpPr>
          <p:cNvPr id="11" name="TextBox 10"/>
          <p:cNvSpPr txBox="1"/>
          <p:nvPr/>
        </p:nvSpPr>
        <p:spPr>
          <a:xfrm>
            <a:off x="2743200" y="2362200"/>
            <a:ext cx="5029200" cy="400110"/>
          </a:xfrm>
          <a:prstGeom prst="rect">
            <a:avLst/>
          </a:prstGeom>
          <a:noFill/>
        </p:spPr>
        <p:txBody>
          <a:bodyPr wrap="square" rtlCol="0">
            <a:spAutoFit/>
          </a:bodyPr>
          <a:lstStyle/>
          <a:p>
            <a:r>
              <a:rPr lang="en-US" sz="2000" b="1" dirty="0">
                <a:solidFill>
                  <a:prstClr val="black"/>
                </a:solidFill>
                <a:latin typeface="Arial" pitchFamily="34" charset="0"/>
                <a:cs typeface="Arial" pitchFamily="34" charset="0"/>
              </a:rPr>
              <a:t>=   Reduction factor for shallow water</a:t>
            </a:r>
          </a:p>
        </p:txBody>
      </p:sp>
      <p:sp>
        <p:nvSpPr>
          <p:cNvPr id="1844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8439"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133600" y="3505200"/>
            <a:ext cx="466725" cy="676275"/>
          </a:xfrm>
          <a:prstGeom prst="rect">
            <a:avLst/>
          </a:prstGeom>
          <a:noFill/>
        </p:spPr>
      </p:pic>
      <p:sp>
        <p:nvSpPr>
          <p:cNvPr id="14" name="TextBox 13"/>
          <p:cNvSpPr txBox="1"/>
          <p:nvPr/>
        </p:nvSpPr>
        <p:spPr>
          <a:xfrm>
            <a:off x="2743200" y="3657600"/>
            <a:ext cx="5638800" cy="400110"/>
          </a:xfrm>
          <a:prstGeom prst="rect">
            <a:avLst/>
          </a:prstGeom>
          <a:noFill/>
        </p:spPr>
        <p:txBody>
          <a:bodyPr wrap="square" rtlCol="0">
            <a:spAutoFit/>
          </a:bodyPr>
          <a:lstStyle/>
          <a:p>
            <a:r>
              <a:rPr lang="en-US" sz="2000" b="1" dirty="0">
                <a:solidFill>
                  <a:prstClr val="black"/>
                </a:solidFill>
                <a:latin typeface="Arial" pitchFamily="34" charset="0"/>
                <a:cs typeface="Arial" pitchFamily="34" charset="0"/>
              </a:rPr>
              <a:t>=   Reduction factor for foreshore roughness</a:t>
            </a:r>
          </a:p>
        </p:txBody>
      </p:sp>
      <p:sp>
        <p:nvSpPr>
          <p:cNvPr id="1844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18441"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133600" y="4114800"/>
            <a:ext cx="504825" cy="676275"/>
          </a:xfrm>
          <a:prstGeom prst="rect">
            <a:avLst/>
          </a:prstGeom>
          <a:noFill/>
        </p:spPr>
      </p:pic>
      <p:sp>
        <p:nvSpPr>
          <p:cNvPr id="17" name="TextBox 16"/>
          <p:cNvSpPr txBox="1"/>
          <p:nvPr/>
        </p:nvSpPr>
        <p:spPr>
          <a:xfrm>
            <a:off x="2743200" y="4267200"/>
            <a:ext cx="5791200" cy="400110"/>
          </a:xfrm>
          <a:prstGeom prst="rect">
            <a:avLst/>
          </a:prstGeom>
          <a:noFill/>
        </p:spPr>
        <p:txBody>
          <a:bodyPr wrap="square" rtlCol="0">
            <a:spAutoFit/>
          </a:bodyPr>
          <a:lstStyle/>
          <a:p>
            <a:r>
              <a:rPr lang="en-US" sz="2000" b="1" dirty="0">
                <a:solidFill>
                  <a:prstClr val="black"/>
                </a:solidFill>
                <a:latin typeface="Arial" pitchFamily="34" charset="0"/>
                <a:cs typeface="Arial" pitchFamily="34" charset="0"/>
              </a:rPr>
              <a:t>=   Reduction factor for angle of wave attack</a:t>
            </a:r>
          </a:p>
        </p:txBody>
      </p:sp>
      <p:sp>
        <p:nvSpPr>
          <p:cNvPr id="18" name="Oval 17"/>
          <p:cNvSpPr/>
          <p:nvPr/>
        </p:nvSpPr>
        <p:spPr>
          <a:xfrm>
            <a:off x="1995487" y="2230515"/>
            <a:ext cx="762000" cy="609600"/>
          </a:xfrm>
          <a:prstGeom prst="ellipse">
            <a:avLst/>
          </a:prstGeom>
          <a:solidFill>
            <a:srgbClr val="FFFF00">
              <a:alpha val="28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974263" y="4162455"/>
            <a:ext cx="762000" cy="609600"/>
          </a:xfrm>
          <a:prstGeom prst="ellipse">
            <a:avLst/>
          </a:prstGeom>
          <a:solidFill>
            <a:srgbClr val="FFFF00">
              <a:alpha val="28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194373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60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60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1289</TotalTime>
  <Words>874</Words>
  <Application>Microsoft Office PowerPoint</Application>
  <PresentationFormat>On-screen Show (4:3)</PresentationFormat>
  <Paragraphs>189</Paragraphs>
  <Slides>33</Slides>
  <Notes>7</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33</vt:i4>
      </vt:variant>
    </vt:vector>
  </HeadingPairs>
  <TitlesOfParts>
    <vt:vector size="47" baseType="lpstr">
      <vt:lpstr>1_Office Theme</vt:lpstr>
      <vt:lpstr>Office Theme</vt:lpstr>
      <vt:lpstr>2_Office Theme</vt:lpstr>
      <vt:lpstr>3_Office Theme</vt:lpstr>
      <vt:lpstr>4_Office Theme</vt:lpstr>
      <vt:lpstr>5_Office Theme</vt:lpstr>
      <vt:lpstr>6_Office Theme</vt:lpstr>
      <vt:lpstr>7_Office Theme</vt:lpstr>
      <vt:lpstr>9_Office Theme</vt:lpstr>
      <vt:lpstr>Default Design</vt:lpstr>
      <vt:lpstr>10_Office Theme</vt:lpstr>
      <vt:lpstr>11_Office Theme</vt:lpstr>
      <vt:lpstr>8_Office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Lord’s Cove, NL  Devon Telford</vt:lpstr>
      <vt:lpstr>J.P. de Wall &amp; J.W. van der Meer Parameterizations                                                                  Devon Telford</vt:lpstr>
      <vt:lpstr>Lord’s Cove, NL  - March 22, 2015 Event   Devon Telford</vt:lpstr>
      <vt:lpstr>Lord’s Cove, NL  - March 22, 2015 Event    Devon Telford</vt:lpstr>
      <vt:lpstr>Lord’s Cove, NL  - March 22, 2015 Event   Devon Telford</vt:lpstr>
      <vt:lpstr>PowerPoint Presentation</vt:lpstr>
      <vt:lpstr>PowerPoint Presentation</vt:lpstr>
      <vt:lpstr>PowerPoint Presentation</vt:lpstr>
      <vt:lpstr>PowerPoint Presentation</vt:lpstr>
      <vt:lpstr>PowerPoint Presentation</vt:lpstr>
      <vt:lpstr>PowerPoint Presentation</vt:lpstr>
    </vt:vector>
  </TitlesOfParts>
  <Company>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R. Mignone</dc:creator>
  <cp:lastModifiedBy>anthony.mignone</cp:lastModifiedBy>
  <cp:revision>90</cp:revision>
  <dcterms:created xsi:type="dcterms:W3CDTF">2016-04-20T15:24:10Z</dcterms:created>
  <dcterms:modified xsi:type="dcterms:W3CDTF">2016-04-25T15:47:27Z</dcterms:modified>
</cp:coreProperties>
</file>