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62" r:id="rId5"/>
    <p:sldId id="292" r:id="rId6"/>
    <p:sldId id="263" r:id="rId7"/>
    <p:sldId id="264" r:id="rId8"/>
    <p:sldId id="288" r:id="rId9"/>
    <p:sldId id="281" r:id="rId10"/>
    <p:sldId id="269" r:id="rId11"/>
    <p:sldId id="270" r:id="rId12"/>
    <p:sldId id="268" r:id="rId13"/>
    <p:sldId id="282" r:id="rId14"/>
    <p:sldId id="296" r:id="rId15"/>
    <p:sldId id="293" r:id="rId16"/>
    <p:sldId id="295" r:id="rId17"/>
    <p:sldId id="291" r:id="rId18"/>
    <p:sldId id="297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square"/>
            <c:size val="10"/>
          </c:marker>
          <c:xVal>
            <c:numRef>
              <c:f>Sheet1!$B$224:$B$229</c:f>
              <c:numCache>
                <c:formatCode>General</c:formatCode>
                <c:ptCount val="6"/>
                <c:pt idx="0">
                  <c:v>0.22</c:v>
                </c:pt>
                <c:pt idx="1">
                  <c:v>0.14000000000000001</c:v>
                </c:pt>
                <c:pt idx="2">
                  <c:v>-0.08</c:v>
                </c:pt>
                <c:pt idx="3">
                  <c:v>0.04</c:v>
                </c:pt>
                <c:pt idx="4">
                  <c:v>0.03</c:v>
                </c:pt>
                <c:pt idx="5">
                  <c:v>0.31</c:v>
                </c:pt>
              </c:numCache>
            </c:numRef>
          </c:xVal>
          <c:yVal>
            <c:numRef>
              <c:f>Sheet1!$A$224:$A$229</c:f>
              <c:numCache>
                <c:formatCode>General</c:formatCode>
                <c:ptCount val="6"/>
                <c:pt idx="0">
                  <c:v>300</c:v>
                </c:pt>
                <c:pt idx="1">
                  <c:v>500</c:v>
                </c:pt>
                <c:pt idx="2">
                  <c:v>700</c:v>
                </c:pt>
                <c:pt idx="3">
                  <c:v>850</c:v>
                </c:pt>
                <c:pt idx="4">
                  <c:v>925</c:v>
                </c:pt>
                <c:pt idx="5">
                  <c:v>1000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257344"/>
        <c:axId val="33258880"/>
      </c:scatterChart>
      <c:valAx>
        <c:axId val="33257344"/>
        <c:scaling>
          <c:orientation val="minMax"/>
          <c:max val="0.35000000000000003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anchor="b" anchorCtr="0"/>
          <a:lstStyle/>
          <a:p>
            <a:pPr>
              <a:defRPr sz="1200" baseline="0"/>
            </a:pPr>
            <a:endParaRPr lang="en-US"/>
          </a:p>
        </c:txPr>
        <c:crossAx val="33258880"/>
        <c:crosses val="max"/>
        <c:crossBetween val="midCat"/>
      </c:valAx>
      <c:valAx>
        <c:axId val="33258880"/>
        <c:scaling>
          <c:orientation val="maxMin"/>
          <c:max val="1000"/>
          <c:min val="3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anchor="t" anchorCtr="0"/>
          <a:lstStyle/>
          <a:p>
            <a:pPr>
              <a:defRPr sz="1400" baseline="0"/>
            </a:pPr>
            <a:endParaRPr lang="en-US"/>
          </a:p>
        </c:txPr>
        <c:crossAx val="33257344"/>
        <c:crosses val="autoZero"/>
        <c:crossBetween val="midCat"/>
        <c:majorUnit val="100"/>
        <c:minorUnit val="1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square"/>
            <c:size val="10"/>
          </c:marker>
          <c:xVal>
            <c:numRef>
              <c:f>Sheet1!$B$182:$B$187</c:f>
              <c:numCache>
                <c:formatCode>General</c:formatCode>
                <c:ptCount val="6"/>
                <c:pt idx="0">
                  <c:v>5.5</c:v>
                </c:pt>
                <c:pt idx="1">
                  <c:v>4</c:v>
                </c:pt>
                <c:pt idx="2">
                  <c:v>2.5</c:v>
                </c:pt>
                <c:pt idx="3">
                  <c:v>0.9</c:v>
                </c:pt>
                <c:pt idx="4">
                  <c:v>0.6</c:v>
                </c:pt>
                <c:pt idx="5">
                  <c:v>0.5</c:v>
                </c:pt>
              </c:numCache>
            </c:numRef>
          </c:xVal>
          <c:yVal>
            <c:numRef>
              <c:f>Sheet1!$A$182:$A$187</c:f>
              <c:numCache>
                <c:formatCode>General</c:formatCode>
                <c:ptCount val="6"/>
                <c:pt idx="0">
                  <c:v>300</c:v>
                </c:pt>
                <c:pt idx="1">
                  <c:v>500</c:v>
                </c:pt>
                <c:pt idx="2">
                  <c:v>700</c:v>
                </c:pt>
                <c:pt idx="3">
                  <c:v>850</c:v>
                </c:pt>
                <c:pt idx="4">
                  <c:v>925</c:v>
                </c:pt>
                <c:pt idx="5">
                  <c:v>1000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577600"/>
        <c:axId val="33587584"/>
      </c:scatterChart>
      <c:valAx>
        <c:axId val="3357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33587584"/>
        <c:crosses val="max"/>
        <c:crossBetween val="midCat"/>
      </c:valAx>
      <c:valAx>
        <c:axId val="33587584"/>
        <c:scaling>
          <c:orientation val="maxMin"/>
          <c:max val="1000"/>
          <c:min val="3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33577600"/>
        <c:crosses val="autoZero"/>
        <c:crossBetween val="midCat"/>
        <c:majorUnit val="100"/>
        <c:minorUnit val="100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DD9D-90F5-466C-9531-036F70DEEEBC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F94D-6354-4B36-B91F-4854555F7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DD9D-90F5-466C-9531-036F70DEEEBC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F94D-6354-4B36-B91F-4854555F7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DD9D-90F5-466C-9531-036F70DEEEBC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F94D-6354-4B36-B91F-4854555F7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DD9D-90F5-466C-9531-036F70DEEEBC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F94D-6354-4B36-B91F-4854555F7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DD9D-90F5-466C-9531-036F70DEEEBC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F94D-6354-4B36-B91F-4854555F7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DD9D-90F5-466C-9531-036F70DEEEBC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F94D-6354-4B36-B91F-4854555F7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DD9D-90F5-466C-9531-036F70DEEEBC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F94D-6354-4B36-B91F-4854555F7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DD9D-90F5-466C-9531-036F70DEEEBC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F94D-6354-4B36-B91F-4854555F7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DD9D-90F5-466C-9531-036F70DEEEBC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F94D-6354-4B36-B91F-4854555F7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DD9D-90F5-466C-9531-036F70DEEEBC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F94D-6354-4B36-B91F-4854555F7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DD9D-90F5-466C-9531-036F70DEEEBC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F94D-6354-4B36-B91F-4854555F7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8DD9D-90F5-466C-9531-036F70DEEEBC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EF94D-6354-4B36-B91F-4854555F7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4.bp.blogspot.com/-BeAjQuwn6XQ/VWaLXWLEaSI/AAAAAAAACxA/6P06bJlAE20/s1600/5_25_2015_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37185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Preliminary Results from a Study on the Environments of Thunderstorms </a:t>
            </a:r>
            <a:r>
              <a:rPr lang="en-US" sz="3600" b="1" dirty="0" smtClean="0">
                <a:solidFill>
                  <a:schemeClr val="bg1"/>
                </a:solidFill>
              </a:rPr>
              <a:t>Over </a:t>
            </a:r>
            <a:r>
              <a:rPr lang="en-US" sz="3600" b="1" dirty="0">
                <a:solidFill>
                  <a:schemeClr val="bg1"/>
                </a:solidFill>
              </a:rPr>
              <a:t>the Northeastern Pacific Ocean and Gulf of Alaska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Jonathan Garner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National Weather Service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Juneau, AK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MUCAPE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83327" y="1283256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J kg</a:t>
            </a:r>
            <a:r>
              <a:rPr lang="en-US" baseline="30000" dirty="0">
                <a:solidFill>
                  <a:schemeClr val="dk1"/>
                </a:solidFill>
              </a:rPr>
              <a:t>-1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7102"/>
              </p:ext>
            </p:extLst>
          </p:nvPr>
        </p:nvGraphicFramePr>
        <p:xfrm>
          <a:off x="152400" y="5410200"/>
          <a:ext cx="4419600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LGTNG-WS</a:t>
                      </a:r>
                      <a:r>
                        <a:rPr lang="en-US" sz="1600" b="1" baseline="0" dirty="0" smtClean="0"/>
                        <a:t> MEAN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419 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 kg</a:t>
                      </a:r>
                      <a:r>
                        <a:rPr lang="en-US" sz="1600" b="1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(n=65)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NULL-WS MEAN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88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 kg</a:t>
                      </a:r>
                      <a:r>
                        <a:rPr lang="en-US" sz="16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sz="1600" b="1" dirty="0" smtClean="0"/>
                        <a:t> (n=41)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STATISTICALLY SIGNIFICANT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&gt;99% Confidence</a:t>
                      </a:r>
                      <a:r>
                        <a:rPr lang="en-US" sz="1600" b="1" baseline="0" dirty="0" smtClean="0"/>
                        <a:t> Level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521747"/>
              </p:ext>
            </p:extLst>
          </p:nvPr>
        </p:nvGraphicFramePr>
        <p:xfrm>
          <a:off x="4572000" y="5410200"/>
          <a:ext cx="4419600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LGTNG-CS</a:t>
                      </a:r>
                      <a:r>
                        <a:rPr lang="en-US" sz="1600" b="1" baseline="0" dirty="0" smtClean="0"/>
                        <a:t> MEAN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334 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 kg</a:t>
                      </a:r>
                      <a:r>
                        <a:rPr lang="en-US" sz="1600" b="1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(n=105)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NULL-CS MEAN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148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 kg</a:t>
                      </a:r>
                      <a:r>
                        <a:rPr lang="en-US" sz="16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sz="1600" b="1" dirty="0" smtClean="0"/>
                        <a:t> (n=72)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STATISTICALLY SIGNIFICANT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&gt;99% Confidence</a:t>
                      </a:r>
                      <a:r>
                        <a:rPr lang="en-US" sz="1600" b="1" baseline="0" dirty="0" smtClean="0"/>
                        <a:t> Level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4572000" y="5410200"/>
            <a:ext cx="0" cy="1295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652588"/>
            <a:ext cx="58483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638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Temperature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676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51264" y="1981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232993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268650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301099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09700" y="336173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83327" y="1143000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° 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82436" y="3657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47800" y="402693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62100" y="434558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705104"/>
              </p:ext>
            </p:extLst>
          </p:nvPr>
        </p:nvGraphicFramePr>
        <p:xfrm>
          <a:off x="152400" y="5410200"/>
          <a:ext cx="4419600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LGTNG-WS</a:t>
                      </a:r>
                      <a:r>
                        <a:rPr lang="en-US" sz="1600" b="1" baseline="0" dirty="0" smtClean="0"/>
                        <a:t> MEAN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-35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° C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(n=65)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NULL-WS MEAN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-16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 C</a:t>
                      </a:r>
                      <a:r>
                        <a:rPr lang="en-US" sz="1600" b="1" dirty="0" smtClean="0"/>
                        <a:t> (n=41)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STATISTICALLY SIGNIFICANT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&gt;99% Confidence</a:t>
                      </a:r>
                      <a:r>
                        <a:rPr lang="en-US" sz="1600" b="1" baseline="0" dirty="0" smtClean="0"/>
                        <a:t> Level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281291"/>
              </p:ext>
            </p:extLst>
          </p:nvPr>
        </p:nvGraphicFramePr>
        <p:xfrm>
          <a:off x="4572000" y="5410200"/>
          <a:ext cx="4419600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LGTNG-CS</a:t>
                      </a:r>
                      <a:r>
                        <a:rPr lang="en-US" sz="1600" b="1" baseline="0" dirty="0" smtClean="0"/>
                        <a:t> MEAN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-35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° C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(n=105)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NULL-CS MEAN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-32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 C</a:t>
                      </a:r>
                      <a:r>
                        <a:rPr lang="en-US" sz="1600" b="1" dirty="0" smtClean="0"/>
                        <a:t> (n=72)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NOT STATISTICALLY SIGNIFICANT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&lt;95% Confidence</a:t>
                      </a:r>
                      <a:r>
                        <a:rPr lang="en-US" sz="1600" b="1" baseline="0" dirty="0" smtClean="0"/>
                        <a:t> Level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4572000" y="5410200"/>
            <a:ext cx="0" cy="1295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51264" y="133568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32466"/>
            <a:ext cx="5791200" cy="362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 Temperature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52600" y="1297770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° C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823110"/>
              </p:ext>
            </p:extLst>
          </p:nvPr>
        </p:nvGraphicFramePr>
        <p:xfrm>
          <a:off x="152400" y="5410200"/>
          <a:ext cx="4419600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LGTNG-WS</a:t>
                      </a:r>
                      <a:r>
                        <a:rPr lang="en-US" sz="1600" b="1" baseline="0" dirty="0" smtClean="0"/>
                        <a:t> MEAN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° C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 (n=65)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NULL-WS MEAN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8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 C</a:t>
                      </a:r>
                      <a:r>
                        <a:rPr lang="en-US" sz="1600" b="1" dirty="0" smtClean="0"/>
                        <a:t> (n=41)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STATISTICALLY SIGNIFICANT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&gt;99% Confidence</a:t>
                      </a:r>
                      <a:r>
                        <a:rPr lang="en-US" sz="1600" b="1" baseline="0" dirty="0" smtClean="0"/>
                        <a:t> Level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43918"/>
              </p:ext>
            </p:extLst>
          </p:nvPr>
        </p:nvGraphicFramePr>
        <p:xfrm>
          <a:off x="4572000" y="5410200"/>
          <a:ext cx="4419600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LGTNG-CS</a:t>
                      </a:r>
                      <a:r>
                        <a:rPr lang="en-US" sz="1600" b="1" baseline="0" dirty="0" smtClean="0"/>
                        <a:t> MEAN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° C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 (n=105)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NULL-CS MEAN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 C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(n=72)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STATISTICALLY SIGNIFICANT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&gt;99% Confidence</a:t>
                      </a:r>
                      <a:r>
                        <a:rPr lang="en-US" sz="1600" b="1" baseline="0" dirty="0" smtClean="0"/>
                        <a:t> Level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4572000" y="5410200"/>
            <a:ext cx="0" cy="1295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94359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 Cloud Depth</a:t>
            </a:r>
            <a:br>
              <a:rPr lang="en-US" dirty="0" smtClean="0"/>
            </a:br>
            <a:r>
              <a:rPr lang="en-US" dirty="0" smtClean="0"/>
              <a:t>H</a:t>
            </a:r>
            <a:r>
              <a:rPr lang="en-US" sz="1600" dirty="0" smtClean="0"/>
              <a:t>FZLVL</a:t>
            </a:r>
            <a:r>
              <a:rPr lang="en-US" dirty="0" smtClean="0"/>
              <a:t>-H</a:t>
            </a:r>
            <a:r>
              <a:rPr lang="en-US" sz="1600" dirty="0" smtClean="0"/>
              <a:t>LCL</a:t>
            </a:r>
            <a:r>
              <a:rPr lang="en-US" dirty="0" smtClean="0"/>
              <a:t> (meters)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43859" y="1274619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443608"/>
              </p:ext>
            </p:extLst>
          </p:nvPr>
        </p:nvGraphicFramePr>
        <p:xfrm>
          <a:off x="152400" y="5410200"/>
          <a:ext cx="4419600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LGTNG-WS</a:t>
                      </a:r>
                      <a:r>
                        <a:rPr lang="en-US" sz="1600" b="1" baseline="0" dirty="0" smtClean="0"/>
                        <a:t> MEAN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1777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m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 (n=65)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NULL-WS MEAN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1289</a:t>
                      </a:r>
                      <a:r>
                        <a:rPr lang="en-US" sz="1600" b="1" baseline="0" dirty="0" smtClean="0"/>
                        <a:t> m</a:t>
                      </a:r>
                      <a:r>
                        <a:rPr lang="en-US" sz="1600" b="1" dirty="0" smtClean="0"/>
                        <a:t> (n=41)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STATISTICALLY SIGNIFICANT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99% Confidence</a:t>
                      </a:r>
                      <a:r>
                        <a:rPr lang="en-US" sz="1600" b="1" baseline="0" dirty="0" smtClean="0"/>
                        <a:t> Level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87941"/>
              </p:ext>
            </p:extLst>
          </p:nvPr>
        </p:nvGraphicFramePr>
        <p:xfrm>
          <a:off x="4572000" y="5410200"/>
          <a:ext cx="4419600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LGTNG-CS</a:t>
                      </a:r>
                      <a:r>
                        <a:rPr lang="en-US" sz="1600" b="1" baseline="0" dirty="0" smtClean="0"/>
                        <a:t> MEAN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723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m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 (n=105)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NULL-CS MEAN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412 m </a:t>
                      </a:r>
                      <a:r>
                        <a:rPr lang="en-US" sz="1600" b="1" dirty="0" smtClean="0"/>
                        <a:t>(n=72)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STATISTICALLY SIGNIFICANT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99</a:t>
                      </a:r>
                      <a:r>
                        <a:rPr lang="en-US" sz="1600" b="1" dirty="0" smtClean="0"/>
                        <a:t>% Confidence</a:t>
                      </a:r>
                      <a:r>
                        <a:rPr lang="en-US" sz="1600" b="1" baseline="0" dirty="0" smtClean="0"/>
                        <a:t> Level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572000" y="5410200"/>
            <a:ext cx="0" cy="1295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80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nomads.ncdc.noaa.gov/ncep-charts/hires/20151202/pace.sfcanal.12.20151202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8526"/>
            <a:ext cx="4419600" cy="44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1371599"/>
            <a:ext cx="4696691" cy="450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3814419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*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28194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*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71600"/>
            <a:ext cx="9144000" cy="4501329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724400" y="1371600"/>
            <a:ext cx="0" cy="45013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Shortwave Trough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1767"/>
              </p:ext>
            </p:extLst>
          </p:nvPr>
        </p:nvGraphicFramePr>
        <p:xfrm>
          <a:off x="2514600" y="5943600"/>
          <a:ext cx="441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LIGHTNING EVENTS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64%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NULL EVENTS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61%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1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724400" cy="450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nomads.ncdc.noaa.gov/ncep-charts/hires/20141208/pace.sfcanal.00.20141208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599"/>
            <a:ext cx="4419600" cy="450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0034" y="41910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*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7394" y="34671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*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71600"/>
            <a:ext cx="9144000" cy="4501329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724400" y="1371600"/>
            <a:ext cx="0" cy="45013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Jet Stream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723719"/>
              </p:ext>
            </p:extLst>
          </p:nvPr>
        </p:nvGraphicFramePr>
        <p:xfrm>
          <a:off x="2514600" y="5943600"/>
          <a:ext cx="441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LIGHTNING EVENTS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25%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NULL EVENTS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7%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34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nomads.ncdc.noaa.gov/ncep-charts/hires/20150403/pace.sfcanal.12.20150403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85455"/>
            <a:ext cx="4419600" cy="448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" y="1371599"/>
            <a:ext cx="4707082" cy="450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0" y="333478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*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25146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*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71600"/>
            <a:ext cx="9144000" cy="4501329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724400" y="1371600"/>
            <a:ext cx="0" cy="45013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Upper Low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503815"/>
              </p:ext>
            </p:extLst>
          </p:nvPr>
        </p:nvGraphicFramePr>
        <p:xfrm>
          <a:off x="2514600" y="5943600"/>
          <a:ext cx="441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LIGHTNING EVENTS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11%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NULL EVENTS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31%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Warm Season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Steeper lapse rates and larger MUCAPE values associated with warm season lightning</a:t>
            </a:r>
          </a:p>
          <a:p>
            <a:r>
              <a:rPr lang="en-US" dirty="0"/>
              <a:t>EL temperature ≤ -20° C strongly discriminates between lightning and null events</a:t>
            </a:r>
          </a:p>
          <a:p>
            <a:pPr lvl="1"/>
            <a:r>
              <a:rPr lang="en-US" dirty="0"/>
              <a:t>Updraft must extend through the charge reversal temperature </a:t>
            </a:r>
            <a:r>
              <a:rPr lang="en-US" dirty="0" smtClean="0"/>
              <a:t>zone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Cool Season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Cold </a:t>
            </a:r>
            <a:r>
              <a:rPr lang="en-US" dirty="0"/>
              <a:t>mid/upper-level </a:t>
            </a:r>
            <a:r>
              <a:rPr lang="en-US" dirty="0" err="1"/>
              <a:t>airmass</a:t>
            </a:r>
            <a:r>
              <a:rPr lang="en-US" dirty="0"/>
              <a:t> is usually present for steep lapse rates and sufficient </a:t>
            </a:r>
            <a:r>
              <a:rPr lang="en-US" dirty="0" smtClean="0"/>
              <a:t>MUCAPE</a:t>
            </a:r>
          </a:p>
          <a:p>
            <a:pPr lvl="1"/>
            <a:r>
              <a:rPr lang="en-US" dirty="0"/>
              <a:t>MUCAPE still larger for lightning </a:t>
            </a:r>
            <a:r>
              <a:rPr lang="en-US" dirty="0" smtClean="0"/>
              <a:t>events</a:t>
            </a:r>
            <a:endParaRPr lang="en-US" dirty="0"/>
          </a:p>
          <a:p>
            <a:r>
              <a:rPr lang="en-US" dirty="0" smtClean="0"/>
              <a:t>Null </a:t>
            </a:r>
            <a:r>
              <a:rPr lang="en-US" dirty="0"/>
              <a:t>events are associated with a cooler boundary layer </a:t>
            </a:r>
            <a:r>
              <a:rPr lang="en-US" dirty="0" err="1" smtClean="0"/>
              <a:t>airmass</a:t>
            </a:r>
            <a:endParaRPr lang="en-US" dirty="0" smtClean="0"/>
          </a:p>
          <a:p>
            <a:pPr lvl="1"/>
            <a:r>
              <a:rPr lang="en-US" dirty="0"/>
              <a:t>Less favorable for </a:t>
            </a:r>
            <a:r>
              <a:rPr lang="en-US" dirty="0" err="1"/>
              <a:t>supercooled</a:t>
            </a:r>
            <a:r>
              <a:rPr lang="en-US" dirty="0"/>
              <a:t> liquid water in the </a:t>
            </a:r>
            <a:r>
              <a:rPr lang="en-US" dirty="0" smtClean="0"/>
              <a:t>updraft</a:t>
            </a:r>
            <a:endParaRPr lang="en-US" dirty="0"/>
          </a:p>
          <a:p>
            <a:r>
              <a:rPr lang="en-US" dirty="0" err="1" smtClean="0"/>
              <a:t>Graupel</a:t>
            </a:r>
            <a:r>
              <a:rPr lang="en-US" dirty="0" smtClean="0"/>
              <a:t>, charge separation, and lightning are more probable in cool season environments with relatively warm boundary layers (deep WCD/warm LCL temperature)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0"/>
            <a:ext cx="518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86200"/>
            <a:ext cx="7924800" cy="2895600"/>
          </a:xfrm>
        </p:spPr>
        <p:txBody>
          <a:bodyPr>
            <a:normAutofit fontScale="925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600" dirty="0" smtClean="0"/>
              <a:t>Marine lightning hazard is pronounced over the Atlantic Ocean and Gulf of Mexico</a:t>
            </a:r>
          </a:p>
          <a:p>
            <a:pPr marL="742950" lvl="2" indent="-342900"/>
            <a:r>
              <a:rPr lang="en-US" dirty="0" smtClean="0"/>
              <a:t>Thunderstorms still occur frequently enough over the GOA and NERN PAC, such that forecasters must remain alert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600" dirty="0" smtClean="0"/>
              <a:t>The purpose of this study is to evaluate the thunderstorm environment specific to cool marine environments</a:t>
            </a:r>
          </a:p>
          <a:p>
            <a:pPr marL="742950" lvl="2" indent="-342900"/>
            <a:r>
              <a:rPr lang="en-US" sz="2400" dirty="0" smtClean="0"/>
              <a:t>End goal is better decision support </a:t>
            </a:r>
            <a:r>
              <a:rPr lang="en-US" dirty="0" smtClean="0"/>
              <a:t>for</a:t>
            </a:r>
            <a:r>
              <a:rPr lang="en-US" sz="2400" dirty="0" smtClean="0"/>
              <a:t> mariners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334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Introduction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3962400" y="0"/>
            <a:ext cx="5181600" cy="36576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05400" y="2971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Image courtesy of</a:t>
            </a:r>
          </a:p>
          <a:p>
            <a:r>
              <a:rPr lang="en-US" sz="1600" b="1" dirty="0" smtClean="0"/>
              <a:t>Ron </a:t>
            </a:r>
            <a:r>
              <a:rPr lang="en-US" sz="1600" b="1" dirty="0" err="1" smtClean="0"/>
              <a:t>Holle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Thunderstorm Electrification</a:t>
            </a:r>
            <a:br>
              <a:rPr lang="en-US" dirty="0" smtClean="0"/>
            </a:br>
            <a:r>
              <a:rPr lang="en-US" sz="2000" dirty="0" smtClean="0"/>
              <a:t>Bright et al. (2005)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67000" y="1143000"/>
            <a:ext cx="4191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Equilibrium Level Temperature </a:t>
            </a:r>
            <a:r>
              <a:rPr lang="en-US" b="1" dirty="0" smtClean="0">
                <a:solidFill>
                  <a:schemeClr val="dk1"/>
                </a:solidFill>
              </a:rPr>
              <a:t>≤ −20° C: </a:t>
            </a:r>
            <a:r>
              <a:rPr lang="en-US" b="1" dirty="0" smtClean="0"/>
              <a:t>Ensures updraft extends through the charge reversal temperature zone</a:t>
            </a:r>
          </a:p>
          <a:p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1000" y="2590800"/>
            <a:ext cx="0" cy="16002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1000" y="4419600"/>
            <a:ext cx="0" cy="16002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2971800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CHARGE</a:t>
            </a:r>
          </a:p>
          <a:p>
            <a:r>
              <a:rPr lang="en-US" sz="1600" b="1" dirty="0" smtClean="0">
                <a:solidFill>
                  <a:schemeClr val="tx2"/>
                </a:solidFill>
              </a:rPr>
              <a:t>REVERSAL</a:t>
            </a:r>
          </a:p>
          <a:p>
            <a:r>
              <a:rPr lang="en-US" sz="1600" b="1" dirty="0" smtClean="0">
                <a:solidFill>
                  <a:schemeClr val="tx2"/>
                </a:solidFill>
              </a:rPr>
              <a:t>TEMPERATURE</a:t>
            </a:r>
          </a:p>
          <a:p>
            <a:r>
              <a:rPr lang="en-US" sz="1600" b="1" dirty="0" smtClean="0">
                <a:solidFill>
                  <a:schemeClr val="tx2"/>
                </a:solidFill>
              </a:rPr>
              <a:t>ZONE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8006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WARM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CLOUD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LAYER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4953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Temperature at the Lifting Condensation Level ≥ −10° C: Ensures the presence of </a:t>
            </a:r>
            <a:r>
              <a:rPr lang="en-US" b="1" dirty="0" err="1" smtClean="0"/>
              <a:t>supercooled</a:t>
            </a:r>
            <a:r>
              <a:rPr lang="en-US" b="1" dirty="0" smtClean="0"/>
              <a:t> water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0" y="2971800"/>
            <a:ext cx="274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dk1"/>
                </a:solidFill>
              </a:rPr>
              <a:t>CAPE in the 0° to −20° C layer ≥ 100 to 200 J kg</a:t>
            </a:r>
            <a:r>
              <a:rPr lang="en-US" b="1" baseline="30000" dirty="0" smtClean="0"/>
              <a:t>-1</a:t>
            </a:r>
            <a:r>
              <a:rPr lang="en-US" b="1" dirty="0" smtClean="0">
                <a:solidFill>
                  <a:schemeClr val="dk1"/>
                </a:solidFill>
              </a:rPr>
              <a:t>: </a:t>
            </a:r>
            <a:r>
              <a:rPr lang="en-US" b="1" dirty="0" smtClean="0"/>
              <a:t>Ensures sufficient upward vertical motion exists through the charge reversal temperature zone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Lightning strikes (null-events) observed during operational shifts</a:t>
            </a:r>
          </a:p>
          <a:p>
            <a:pPr lvl="1"/>
            <a:r>
              <a:rPr lang="en-US" dirty="0" smtClean="0"/>
              <a:t>GLD360 lightning data</a:t>
            </a:r>
          </a:p>
          <a:p>
            <a:r>
              <a:rPr lang="en-US" dirty="0" smtClean="0"/>
              <a:t>40-km GFS proximity soundings used to analyze thermodynamic parameters</a:t>
            </a:r>
          </a:p>
          <a:p>
            <a:pPr lvl="1"/>
            <a:r>
              <a:rPr lang="en-US" dirty="0" smtClean="0"/>
              <a:t>GFS utilized due to large model domain</a:t>
            </a:r>
          </a:p>
          <a:p>
            <a:pPr lvl="1"/>
            <a:r>
              <a:rPr lang="en-US" dirty="0" smtClean="0"/>
              <a:t>Model surface temperature/</a:t>
            </a:r>
            <a:r>
              <a:rPr lang="en-US" dirty="0" err="1" smtClean="0"/>
              <a:t>dewpoint</a:t>
            </a:r>
            <a:r>
              <a:rPr lang="en-US" dirty="0" smtClean="0"/>
              <a:t> compared with closest fixed buoy…modified if difference exceeded 1</a:t>
            </a:r>
            <a:r>
              <a:rPr lang="en-US" dirty="0" smtClean="0">
                <a:solidFill>
                  <a:schemeClr val="dk1"/>
                </a:solidFill>
              </a:rPr>
              <a:t>° C</a:t>
            </a:r>
            <a:endParaRPr lang="en-US" dirty="0" smtClean="0"/>
          </a:p>
          <a:p>
            <a:r>
              <a:rPr lang="en-US" dirty="0" smtClean="0"/>
              <a:t>Model error analysis performed from the surface to 300 </a:t>
            </a:r>
            <a:r>
              <a:rPr lang="en-US" dirty="0" err="1" smtClean="0"/>
              <a:t>mb</a:t>
            </a:r>
            <a:r>
              <a:rPr lang="en-US" dirty="0" smtClean="0"/>
              <a:t> for PAYA, PANT, and KUIL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Results presented today span from August 2014 to March 2016</a:t>
            </a:r>
          </a:p>
          <a:p>
            <a:r>
              <a:rPr lang="en-US" dirty="0" smtClean="0"/>
              <a:t>Lightning and null events were classified by warm season (WS; May-Oct) and cool season (CS; Nov-April) occurrence</a:t>
            </a:r>
          </a:p>
          <a:p>
            <a:pPr lvl="1"/>
            <a:r>
              <a:rPr lang="en-US" dirty="0" smtClean="0"/>
              <a:t>Null event defined as environment with positive CAPE and convective cloud structures (observed in satellite imagery), not associated with lightning strikes occurring with the prevailing synoptic regime</a:t>
            </a:r>
          </a:p>
          <a:p>
            <a:r>
              <a:rPr lang="en-US" dirty="0" smtClean="0"/>
              <a:t>Events also classified based on synoptic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533400"/>
            <a:ext cx="43434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Domain</a:t>
            </a:r>
            <a:endParaRPr lang="en-US" sz="6600" b="1" dirty="0"/>
          </a:p>
        </p:txBody>
      </p:sp>
      <p:sp>
        <p:nvSpPr>
          <p:cNvPr id="5" name="Rectangle 4"/>
          <p:cNvSpPr/>
          <p:nvPr/>
        </p:nvSpPr>
        <p:spPr>
          <a:xfrm>
            <a:off x="3581400" y="4419600"/>
            <a:ext cx="1220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40° 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2209800"/>
            <a:ext cx="1568058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sz="3600" b="1" dirty="0"/>
              <a:t>150° 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Synoptic Classification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://2.bp.blogspot.com/-oukKzV7-4T8/Tcn7wFvaGlI/AAAAAAAAEc8/lUJGp0RzaIU/s1600/news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2895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Post Frontal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(106 Lightning Events /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75 Null Events)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3886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Warm Conveyor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Belt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(8 Lightning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Events / 8 Null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Events)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105400"/>
            <a:ext cx="2843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Frontal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(56 Lightning Events /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30 Null Events)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13962"/>
              </p:ext>
            </p:extLst>
          </p:nvPr>
        </p:nvGraphicFramePr>
        <p:xfrm>
          <a:off x="-17318" y="1752600"/>
          <a:ext cx="4894118" cy="4834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827330"/>
              </p:ext>
            </p:extLst>
          </p:nvPr>
        </p:nvGraphicFramePr>
        <p:xfrm>
          <a:off x="4495800" y="1752599"/>
          <a:ext cx="4648200" cy="4855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40-km GFS Error Analysis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809625"/>
            <a:ext cx="3810000" cy="109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Temperature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00600" y="809625"/>
            <a:ext cx="3810000" cy="109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Dewpoint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95350" y="1381125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mb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25072" y="1419225"/>
            <a:ext cx="551056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mb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76350" y="6211209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</a:rPr>
              <a:t>° 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81600" y="6217682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</a:rPr>
              <a:t>° 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Thermodynamic Parameters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11159"/>
              </p:ext>
            </p:extLst>
          </p:nvPr>
        </p:nvGraphicFramePr>
        <p:xfrm>
          <a:off x="762000" y="1752600"/>
          <a:ext cx="7620000" cy="4355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295400"/>
                <a:gridCol w="1447800"/>
                <a:gridCol w="1371600"/>
                <a:gridCol w="1447800"/>
              </a:tblGrid>
              <a:tr h="11471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LIGHTNING WARM SEASON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(mean)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NULL WARM SEASON (mean)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LIGHTNING COOL SEASON (mean)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NULL COOL SEASON (mean)</a:t>
                      </a:r>
                      <a:endParaRPr lang="en-US" dirty="0"/>
                    </a:p>
                  </a:txBody>
                  <a:tcPr/>
                </a:tc>
              </a:tr>
              <a:tr h="54691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PW (GFS)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0.96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in.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0.96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in.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0.53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in.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0.47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in.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911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SST (Satellite)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15.7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 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13.1° 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11.3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 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8.6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 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911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925-mb T (GFS)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10.3° 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8.3° 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4.6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 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 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911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500-mb T (GFS)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-21° 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-20.5° 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-29.6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 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-31.2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 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8240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925―600-mb Lapse Rate (GFS)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6.3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 C km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5.8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 C km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7.3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 C km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7.2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 C km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5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6340</TotalTime>
  <Words>816</Words>
  <Application>Microsoft Office PowerPoint</Application>
  <PresentationFormat>On-screen Show (4:3)</PresentationFormat>
  <Paragraphs>184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Preliminary Results from a Study on the Environments of Thunderstorms Over the Northeastern Pacific Ocean and Gulf of Alaska</vt:lpstr>
      <vt:lpstr>PowerPoint Presentation</vt:lpstr>
      <vt:lpstr>Thunderstorm Electrification Bright et al. (2005)</vt:lpstr>
      <vt:lpstr>Methodology</vt:lpstr>
      <vt:lpstr>Methodology</vt:lpstr>
      <vt:lpstr>Domain</vt:lpstr>
      <vt:lpstr>Synoptic Classification</vt:lpstr>
      <vt:lpstr>40-km GFS Error Analysis</vt:lpstr>
      <vt:lpstr>Thermodynamic Parameters</vt:lpstr>
      <vt:lpstr>MUCAPE</vt:lpstr>
      <vt:lpstr>EL Temperature</vt:lpstr>
      <vt:lpstr>LCL Temperature</vt:lpstr>
      <vt:lpstr>Warm Cloud Depth HFZLVL-HLCL (meters)</vt:lpstr>
      <vt:lpstr>Shortwave Trough</vt:lpstr>
      <vt:lpstr>Jet Stream</vt:lpstr>
      <vt:lpstr>Upper Low</vt:lpstr>
      <vt:lpstr>Summary – Warm Season</vt:lpstr>
      <vt:lpstr>Summary – Cool Season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Results from a Study on the Environments of Thunderstorms in the Northeastern Pacific Ocean and Gulf of Alaska</dc:title>
  <dc:creator>jayhawk</dc:creator>
  <cp:lastModifiedBy>Jonathan Garner</cp:lastModifiedBy>
  <cp:revision>411</cp:revision>
  <cp:lastPrinted>2015-10-13T17:40:29Z</cp:lastPrinted>
  <dcterms:created xsi:type="dcterms:W3CDTF">2015-03-16T01:38:14Z</dcterms:created>
  <dcterms:modified xsi:type="dcterms:W3CDTF">2016-04-19T01:09:25Z</dcterms:modified>
</cp:coreProperties>
</file>