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300" r:id="rId3"/>
    <p:sldId id="280" r:id="rId4"/>
    <p:sldId id="292" r:id="rId5"/>
    <p:sldId id="288" r:id="rId6"/>
    <p:sldId id="301" r:id="rId7"/>
    <p:sldId id="304" r:id="rId8"/>
    <p:sldId id="305" r:id="rId9"/>
    <p:sldId id="306" r:id="rId10"/>
    <p:sldId id="307" r:id="rId11"/>
    <p:sldId id="309" r:id="rId12"/>
    <p:sldId id="338" r:id="rId13"/>
    <p:sldId id="317" r:id="rId14"/>
    <p:sldId id="318" r:id="rId15"/>
    <p:sldId id="324" r:id="rId16"/>
    <p:sldId id="326" r:id="rId17"/>
    <p:sldId id="325" r:id="rId18"/>
    <p:sldId id="327" r:id="rId19"/>
    <p:sldId id="337" r:id="rId20"/>
    <p:sldId id="328" r:id="rId21"/>
    <p:sldId id="330" r:id="rId22"/>
    <p:sldId id="331" r:id="rId23"/>
    <p:sldId id="310" r:id="rId24"/>
    <p:sldId id="335" r:id="rId25"/>
    <p:sldId id="332" r:id="rId26"/>
    <p:sldId id="336" r:id="rId27"/>
    <p:sldId id="341" r:id="rId28"/>
    <p:sldId id="342" r:id="rId29"/>
    <p:sldId id="343" r:id="rId30"/>
    <p:sldId id="311" r:id="rId31"/>
    <p:sldId id="344" r:id="rId32"/>
    <p:sldId id="303" r:id="rId33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1F18A8"/>
    <a:srgbClr val="49C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099" autoAdjust="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antic.int.ec.gc.ca\Users\Dartmouth\desjardinss\DropcCool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O_Stall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Sheet3!$D$2:$D$13</c:f>
              <c:numCache>
                <c:formatCode>0.00</c:formatCode>
                <c:ptCount val="12"/>
                <c:pt idx="0">
                  <c:v>7.7713588512377347</c:v>
                </c:pt>
                <c:pt idx="1">
                  <c:v>3.8856794256188674</c:v>
                </c:pt>
                <c:pt idx="2">
                  <c:v>2.5904529504125784</c:v>
                </c:pt>
                <c:pt idx="3">
                  <c:v>1.9428397128094337</c:v>
                </c:pt>
                <c:pt idx="4">
                  <c:v>1.554271770247547</c:v>
                </c:pt>
                <c:pt idx="5">
                  <c:v>1.2952264752062892</c:v>
                </c:pt>
                <c:pt idx="6">
                  <c:v>1.1101941216053908</c:v>
                </c:pt>
                <c:pt idx="7">
                  <c:v>0.97141985640471684</c:v>
                </c:pt>
                <c:pt idx="8">
                  <c:v>0.8634843168041928</c:v>
                </c:pt>
                <c:pt idx="9">
                  <c:v>0.77713588512377352</c:v>
                </c:pt>
                <c:pt idx="10">
                  <c:v>0.70648716829433955</c:v>
                </c:pt>
                <c:pt idx="11">
                  <c:v>0.6476132376031446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M_Stall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Sheet3!$E$2:$E$13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9.3198356249999996</c:v>
                </c:pt>
                <c:pt idx="3">
                  <c:v>8.6764475000000001</c:v>
                </c:pt>
                <c:pt idx="4">
                  <c:v>8.0330593750000006</c:v>
                </c:pt>
                <c:pt idx="5">
                  <c:v>7.3896712500000001</c:v>
                </c:pt>
                <c:pt idx="6">
                  <c:v>6.7462831250000006</c:v>
                </c:pt>
                <c:pt idx="7">
                  <c:v>6.1028950000000002</c:v>
                </c:pt>
                <c:pt idx="8">
                  <c:v>5.4595068750000006</c:v>
                </c:pt>
                <c:pt idx="9">
                  <c:v>4.8161187500000002</c:v>
                </c:pt>
                <c:pt idx="10">
                  <c:v>4.1727306250000007</c:v>
                </c:pt>
                <c:pt idx="11">
                  <c:v>3.5293425000000003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Sheet3!$F$1</c:f>
              <c:strCache>
                <c:ptCount val="1"/>
                <c:pt idx="0">
                  <c:v>N2_Stall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Sheet3!$F$2:$F$13</c:f>
              <c:numCache>
                <c:formatCode>0.00</c:formatCode>
                <c:ptCount val="12"/>
                <c:pt idx="0">
                  <c:v>10.606611875</c:v>
                </c:pt>
                <c:pt idx="1">
                  <c:v>7.6603055752883105</c:v>
                </c:pt>
                <c:pt idx="2">
                  <c:v>4.2680645724878863</c:v>
                </c:pt>
                <c:pt idx="3">
                  <c:v>2.8864962502267941</c:v>
                </c:pt>
                <c:pt idx="4">
                  <c:v>2.1582119541946581</c:v>
                </c:pt>
                <c:pt idx="5">
                  <c:v>1.7146293807251163</c:v>
                </c:pt>
                <c:pt idx="6">
                  <c:v>1.4183268685171821</c:v>
                </c:pt>
                <c:pt idx="7">
                  <c:v>1.207333990759057</c:v>
                </c:pt>
                <c:pt idx="8">
                  <c:v>1.0498856081458938</c:v>
                </c:pt>
                <c:pt idx="9">
                  <c:v>0.92812093111055116</c:v>
                </c:pt>
                <c:pt idx="10">
                  <c:v>0.83126819803547813</c:v>
                </c:pt>
                <c:pt idx="11">
                  <c:v>0.75246396398285131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Sheet3!$G$1</c:f>
              <c:strCache>
                <c:ptCount val="1"/>
                <c:pt idx="0">
                  <c:v>N4_Stall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Sheet3!$G$2:$G$13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5.9456761945631946</c:v>
                </c:pt>
                <c:pt idx="3">
                  <c:v>3.8301527876441552</c:v>
                </c:pt>
                <c:pt idx="4">
                  <c:v>2.7621521381417686</c:v>
                </c:pt>
                <c:pt idx="5">
                  <c:v>2.1340322862439431</c:v>
                </c:pt>
                <c:pt idx="6">
                  <c:v>1.7264596154289733</c:v>
                </c:pt>
                <c:pt idx="7">
                  <c:v>1.4432481251133971</c:v>
                </c:pt>
                <c:pt idx="8">
                  <c:v>1.2362868994875946</c:v>
                </c:pt>
                <c:pt idx="9">
                  <c:v>1.079105977097329</c:v>
                </c:pt>
                <c:pt idx="10">
                  <c:v>0.95604922777661683</c:v>
                </c:pt>
                <c:pt idx="11">
                  <c:v>0.85731469036255814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Sheet3!$H$1</c:f>
              <c:strCache>
                <c:ptCount val="1"/>
                <c:pt idx="0">
                  <c:v>N6_Stall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Sheet3!$H$2:$H$13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7.6232878166385021</c:v>
                </c:pt>
                <c:pt idx="3">
                  <c:v>4.7738093250615155</c:v>
                </c:pt>
                <c:pt idx="4">
                  <c:v>3.3660923220888792</c:v>
                </c:pt>
                <c:pt idx="5">
                  <c:v>2.55343519176277</c:v>
                </c:pt>
                <c:pt idx="6">
                  <c:v>2.0345923623407649</c:v>
                </c:pt>
                <c:pt idx="7">
                  <c:v>1.6791622594677373</c:v>
                </c:pt>
                <c:pt idx="8">
                  <c:v>1.4226881908292954</c:v>
                </c:pt>
                <c:pt idx="9">
                  <c:v>1.2300910230841067</c:v>
                </c:pt>
                <c:pt idx="10">
                  <c:v>1.0808302575177553</c:v>
                </c:pt>
                <c:pt idx="11">
                  <c:v>0.96216541674226486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Sheet3!$I$1</c:f>
              <c:strCache>
                <c:ptCount val="1"/>
                <c:pt idx="0">
                  <c:v>N8_Stall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Sheet3!$I$2:$I$13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9.3008994387138095</c:v>
                </c:pt>
                <c:pt idx="3">
                  <c:v>5.7174658624788766</c:v>
                </c:pt>
                <c:pt idx="4">
                  <c:v>3.9700325060359902</c:v>
                </c:pt>
                <c:pt idx="5">
                  <c:v>2.9728380972815973</c:v>
                </c:pt>
                <c:pt idx="6">
                  <c:v>2.3427251092525561</c:v>
                </c:pt>
                <c:pt idx="7">
                  <c:v>1.9150763938220776</c:v>
                </c:pt>
                <c:pt idx="8">
                  <c:v>1.6090894821709965</c:v>
                </c:pt>
                <c:pt idx="9">
                  <c:v>1.3810760690708843</c:v>
                </c:pt>
                <c:pt idx="10">
                  <c:v>1.205611287258894</c:v>
                </c:pt>
                <c:pt idx="11">
                  <c:v>1.0670161431219716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Sheet3!$J$1</c:f>
              <c:strCache>
                <c:ptCount val="1"/>
                <c:pt idx="0">
                  <c:v>N10_Stall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Sheet3!$J$2:$J$13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9.3198356249999996</c:v>
                </c:pt>
                <c:pt idx="3">
                  <c:v>6.6611223998962377</c:v>
                </c:pt>
                <c:pt idx="4">
                  <c:v>4.5739726899831012</c:v>
                </c:pt>
                <c:pt idx="5">
                  <c:v>3.3922410028004242</c:v>
                </c:pt>
                <c:pt idx="6">
                  <c:v>2.6508578561643472</c:v>
                </c:pt>
                <c:pt idx="7">
                  <c:v>2.1509905281764179</c:v>
                </c:pt>
                <c:pt idx="8">
                  <c:v>1.7954907735126975</c:v>
                </c:pt>
                <c:pt idx="9">
                  <c:v>1.5320611150576622</c:v>
                </c:pt>
                <c:pt idx="10">
                  <c:v>1.3303923170000327</c:v>
                </c:pt>
                <c:pt idx="11">
                  <c:v>1.1718668695016783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Sheet3!$K$1</c:f>
              <c:strCache>
                <c:ptCount val="1"/>
                <c:pt idx="0">
                  <c:v>N12_Stall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Sheet3!$K$2:$K$13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9.3198356249999996</c:v>
                </c:pt>
                <c:pt idx="3">
                  <c:v>7.6047789373135979</c:v>
                </c:pt>
                <c:pt idx="4">
                  <c:v>5.1779128739302118</c:v>
                </c:pt>
                <c:pt idx="5">
                  <c:v>3.811643908319251</c:v>
                </c:pt>
                <c:pt idx="6">
                  <c:v>2.9589906030761388</c:v>
                </c:pt>
                <c:pt idx="7">
                  <c:v>2.3869046625307577</c:v>
                </c:pt>
                <c:pt idx="8">
                  <c:v>1.9818920648543983</c:v>
                </c:pt>
                <c:pt idx="9">
                  <c:v>1.6830461610444396</c:v>
                </c:pt>
                <c:pt idx="10">
                  <c:v>1.4551733467411712</c:v>
                </c:pt>
                <c:pt idx="11">
                  <c:v>1.276717595881385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Sheet3!$L$1</c:f>
              <c:strCache>
                <c:ptCount val="1"/>
                <c:pt idx="0">
                  <c:v>N16_Stall</c:v>
                </c:pt>
              </c:strCache>
            </c:strRef>
          </c:tx>
          <c:marker>
            <c:symbol val="none"/>
          </c:marker>
          <c:cat>
            <c:numRef>
              <c:f>Sheet3!$A$2:$A$13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Sheet3!$L$2:$L$13</c:f>
              <c:numCache>
                <c:formatCode>0.00</c:formatCode>
                <c:ptCount val="12"/>
                <c:pt idx="0">
                  <c:v>10.606611875</c:v>
                </c:pt>
                <c:pt idx="1">
                  <c:v>9.9632237500000009</c:v>
                </c:pt>
                <c:pt idx="2">
                  <c:v>9.3198356249999996</c:v>
                </c:pt>
                <c:pt idx="3">
                  <c:v>8.6764475000000001</c:v>
                </c:pt>
                <c:pt idx="4">
                  <c:v>6.3857932418244339</c:v>
                </c:pt>
                <c:pt idx="5">
                  <c:v>4.6504497193569048</c:v>
                </c:pt>
                <c:pt idx="6">
                  <c:v>3.5752560968997216</c:v>
                </c:pt>
                <c:pt idx="7">
                  <c:v>2.8587329312394383</c:v>
                </c:pt>
                <c:pt idx="8">
                  <c:v>2.3546946475378001</c:v>
                </c:pt>
                <c:pt idx="9">
                  <c:v>1.9850162530179951</c:v>
                </c:pt>
                <c:pt idx="10">
                  <c:v>1.7047354062234485</c:v>
                </c:pt>
                <c:pt idx="11">
                  <c:v>1.4864190486407987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Sheet3!$M$1</c:f>
              <c:strCache>
                <c:ptCount val="1"/>
                <c:pt idx="0">
                  <c:v>O&amp;M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val>
            <c:numRef>
              <c:f>Sheet3!$M$2:$M$13</c:f>
              <c:numCache>
                <c:formatCode>0.00</c:formatCode>
                <c:ptCount val="12"/>
                <c:pt idx="0">
                  <c:v>9.1889853631188672</c:v>
                </c:pt>
                <c:pt idx="1">
                  <c:v>6.9244515878094344</c:v>
                </c:pt>
                <c:pt idx="2">
                  <c:v>5.9551442877062888</c:v>
                </c:pt>
                <c:pt idx="3">
                  <c:v>5.309643606404717</c:v>
                </c:pt>
                <c:pt idx="4">
                  <c:v>4.793665572623774</c:v>
                </c:pt>
                <c:pt idx="5">
                  <c:v>4.3424488626031446</c:v>
                </c:pt>
                <c:pt idx="6">
                  <c:v>3.9282386233026956</c:v>
                </c:pt>
                <c:pt idx="7">
                  <c:v>3.5371574282023586</c:v>
                </c:pt>
                <c:pt idx="8">
                  <c:v>3.1614955959020969</c:v>
                </c:pt>
                <c:pt idx="9">
                  <c:v>2.796627317561887</c:v>
                </c:pt>
                <c:pt idx="10">
                  <c:v>2.4396088966471701</c:v>
                </c:pt>
                <c:pt idx="11">
                  <c:v>2.0884778688015726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89856"/>
        <c:axId val="74899840"/>
      </c:lineChart>
      <c:catAx>
        <c:axId val="748898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74899840"/>
        <c:crosses val="autoZero"/>
        <c:auto val="1"/>
        <c:lblAlgn val="ctr"/>
        <c:lblOffset val="100"/>
        <c:noMultiLvlLbl val="0"/>
      </c:catAx>
      <c:valAx>
        <c:axId val="748998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4889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5F780A8-FC3B-4600-A7AD-6F9440865D57}" type="datetimeFigureOut">
              <a:rPr lang="en-CA" smtClean="0"/>
              <a:pPr/>
              <a:t>2016-04-28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F752499-2DEE-47A7-BED9-5AFEBD1455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33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9EC7DD1-8666-4672-BE79-87405D27A11B}" type="datetimeFigureOut">
              <a:rPr lang="en-CA" smtClean="0"/>
              <a:pPr/>
              <a:t>2016-04-28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5EF4E0D-C231-4025-833E-60EA1950664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4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F4E0D-C231-4025-833E-60EA1950664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F4E0D-C231-4025-833E-60EA1950664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close to maximum extent of Freezing spray for this event.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B7EA-6A1A-4730-A1A6-1A7A2077245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15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F4E0D-C231-4025-833E-60EA19506645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5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F4E0D-C231-4025-833E-60EA19506645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51881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Update </a:t>
            </a:r>
            <a:r>
              <a:rPr lang="en-US" sz="3200" b="1" dirty="0">
                <a:solidFill>
                  <a:srgbClr val="006600"/>
                </a:solidFill>
              </a:rPr>
              <a:t>and Future of the EC/NOAA Freezing Spray Inter-Comparison</a:t>
            </a:r>
            <a:endParaRPr lang="en-CA" sz="3200" b="1" dirty="0">
              <a:solidFill>
                <a:srgbClr val="00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869976"/>
            <a:ext cx="8064896" cy="22791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</a:rPr>
              <a:t>Serge Desjardins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LT Joseph T. Phillips *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National Lab for Marine and Coastal Meteorology (aka MAC Lab)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Halifax, Nova Scotia</a:t>
            </a:r>
          </a:p>
          <a:p>
            <a:pPr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CA" sz="1600" b="1" dirty="0" smtClean="0">
                <a:solidFill>
                  <a:schemeClr val="tx1"/>
                </a:solidFill>
                <a:latin typeface="+mj-lt"/>
              </a:rPr>
              <a:t>National </a:t>
            </a:r>
            <a:r>
              <a:rPr lang="en-CA" sz="1600" b="1" dirty="0">
                <a:solidFill>
                  <a:schemeClr val="tx1"/>
                </a:solidFill>
                <a:latin typeface="+mj-lt"/>
              </a:rPr>
              <a:t>Weather Service - Ocean Prediction </a:t>
            </a:r>
            <a:r>
              <a:rPr lang="en-CA" sz="1600" b="1" dirty="0" smtClean="0">
                <a:solidFill>
                  <a:schemeClr val="tx1"/>
                </a:solidFill>
                <a:latin typeface="+mj-lt"/>
              </a:rPr>
              <a:t>Center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endParaRPr lang="en-US" sz="2000" b="1" dirty="0" smtClean="0">
              <a:solidFill>
                <a:srgbClr val="0066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EC/NOAA Marine Collaboration Workshop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02-05 May 2016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Ann </a:t>
            </a:r>
            <a:r>
              <a:rPr lang="en-US" sz="2000" b="1" dirty="0" err="1" smtClean="0">
                <a:solidFill>
                  <a:srgbClr val="006600"/>
                </a:solidFill>
                <a:latin typeface="+mj-lt"/>
              </a:rPr>
              <a:t>Harbour</a:t>
            </a:r>
            <a:r>
              <a:rPr lang="en-US" sz="2000" b="1" dirty="0" smtClean="0">
                <a:solidFill>
                  <a:srgbClr val="006600"/>
                </a:solidFill>
                <a:latin typeface="+mj-lt"/>
              </a:rPr>
              <a:t>, Michigan</a:t>
            </a:r>
            <a:endParaRPr lang="en-CA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ALGORITHM’s problems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HOW do we fix them ?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268760"/>
            <a:ext cx="8229600" cy="604663"/>
          </a:xfrm>
        </p:spPr>
        <p:txBody>
          <a:bodyPr/>
          <a:lstStyle/>
          <a:p>
            <a:r>
              <a:rPr lang="en-CA" b="1" dirty="0" smtClean="0"/>
              <a:t>Overland</a:t>
            </a:r>
            <a:r>
              <a:rPr lang="en-CA" dirty="0" smtClean="0"/>
              <a:t> : No real fix.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1280" y="1270501"/>
                <a:ext cx="23870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sSub>
                        <m:sSubPr>
                          <m:ctrlPr>
                            <a:rPr lang="en-CA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CA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𝒘</m:t>
                          </m:r>
                        </m:sub>
                      </m:sSub>
                    </m:oMath>
                  </m:oMathPara>
                </a14:m>
                <a:endParaRPr lang="en-CA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80" y="1270501"/>
                <a:ext cx="238706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372200" y="1412776"/>
            <a:ext cx="504056" cy="50057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4328" y="2276872"/>
            <a:ext cx="2728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B050"/>
                </a:solidFill>
              </a:rPr>
              <a:t>Constant freezing fraction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32240" y="1916832"/>
            <a:ext cx="432048" cy="36004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90872" y="2564904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err="1" smtClean="0"/>
              <a:t>Stallabrass</a:t>
            </a:r>
            <a:r>
              <a:rPr lang="en-CA" dirty="0" smtClean="0"/>
              <a:t> : Smaller droplet cooling time.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3212976"/>
            <a:ext cx="39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Average time for droplet cooling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60102" y="3235745"/>
                <a:ext cx="3996094" cy="387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𝝉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𝒅𝒖𝒓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𝒅𝒖𝒓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02" y="3235745"/>
                <a:ext cx="3996094" cy="387029"/>
              </a:xfrm>
              <a:prstGeom prst="rect">
                <a:avLst/>
              </a:prstGeom>
              <a:blipFill rotWithShape="1">
                <a:blip r:embed="rId3"/>
                <a:stretch>
                  <a:fillRect t="-106349" r="-11280" b="-1730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664233"/>
              </p:ext>
            </p:extLst>
          </p:nvPr>
        </p:nvGraphicFramePr>
        <p:xfrm>
          <a:off x="4050644" y="3789040"/>
          <a:ext cx="45720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5576" y="3563724"/>
                <a:ext cx="2098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𝒅𝒖𝒓</m:t>
                        </m:r>
                      </m:sub>
                    </m:sSub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𝒅𝒖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𝒓𝒕𝒐𝒕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−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63724"/>
                <a:ext cx="209852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5576" y="3923764"/>
                <a:ext cx="2836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𝒅𝒖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𝒓𝒕𝒐𝒕</m:t>
                        </m:r>
                      </m:sub>
                    </m:sSub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𝒖𝒗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𝑾𝑯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𝑽𝒓</m:t>
                            </m:r>
                          </m:e>
                        </m:d>
                      </m:e>
                      <m:sub/>
                    </m:sSub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23764"/>
                <a:ext cx="283673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5" y="4312890"/>
            <a:ext cx="3153770" cy="23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15616" y="5733256"/>
            <a:ext cx="576064" cy="432048"/>
          </a:xfrm>
          <a:prstGeom prst="ellipse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 few observations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(Analysis)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desjardinss\Documents\FRZSP\serge_maritimes2_5kmV2_se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8169" r="7904" b="10184"/>
          <a:stretch/>
        </p:blipFill>
        <p:spPr bwMode="auto">
          <a:xfrm>
            <a:off x="1165122" y="1700808"/>
            <a:ext cx="7256207" cy="47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hxlab3.dart.ns.ec.gc.ca/~pilonm/archives/2016_archive/201601/20160113/precip_types_atl/REG_GLB/NLWO/2016011300_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6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60000" y="5626800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1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Jan 13, 2016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15667"/>
              </p:ext>
            </p:extLst>
          </p:nvPr>
        </p:nvGraphicFramePr>
        <p:xfrm>
          <a:off x="395536" y="3861048"/>
          <a:ext cx="8229600" cy="920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651"/>
                <a:gridCol w="409557"/>
                <a:gridCol w="469164"/>
                <a:gridCol w="530694"/>
                <a:gridCol w="386484"/>
                <a:gridCol w="415326"/>
                <a:gridCol w="638371"/>
                <a:gridCol w="476855"/>
                <a:gridCol w="584532"/>
                <a:gridCol w="501852"/>
                <a:gridCol w="1401724"/>
                <a:gridCol w="576841"/>
                <a:gridCol w="615297"/>
                <a:gridCol w="392252"/>
              </a:tblGrid>
              <a:tr h="306012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2016-01-13 13:27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2016-01-13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10:00:00 AM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GMT -4: Atlantic Standard 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47 03N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058 08W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-1C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BF 9 &amp; BF 10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Easterly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Slight icing on deck and accommodation including bridge</a:t>
                      </a:r>
                      <a:b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front.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Easterly x 5 Meters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74" marR="5774" marT="5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74" marR="5774" marT="577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1"/>
            <a:ext cx="8460431" cy="6870202"/>
            <a:chOff x="1" y="1"/>
            <a:chExt cx="8460431" cy="687020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7" t="6772" r="15760" b="3695"/>
            <a:stretch/>
          </p:blipFill>
          <p:spPr bwMode="auto">
            <a:xfrm>
              <a:off x="1" y="1"/>
              <a:ext cx="8460431" cy="6870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5-Point Star 19"/>
            <p:cNvSpPr/>
            <p:nvPr/>
          </p:nvSpPr>
          <p:spPr>
            <a:xfrm>
              <a:off x="4028400" y="56340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4028400" y="2221389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8236800" y="22248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8236800" y="56340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2852936"/>
            <a:ext cx="1479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OVERLAND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308" y="2915652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STALLABRASS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818" y="6084004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SAWADA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9888" y="4595644"/>
            <a:ext cx="348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483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 12, 2016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51043"/>
              </p:ext>
            </p:extLst>
          </p:nvPr>
        </p:nvGraphicFramePr>
        <p:xfrm>
          <a:off x="457200" y="3267075"/>
          <a:ext cx="8229599" cy="556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664"/>
                <a:gridCol w="664028"/>
                <a:gridCol w="751114"/>
                <a:gridCol w="547007"/>
                <a:gridCol w="587829"/>
                <a:gridCol w="903515"/>
                <a:gridCol w="674914"/>
                <a:gridCol w="827314"/>
                <a:gridCol w="710293"/>
                <a:gridCol w="1983921"/>
              </a:tblGrid>
              <a:tr h="327004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12-Feb-16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42.635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-69.58333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Weather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: Freezing spray, 1/8 inch per hour</a:t>
                      </a:r>
                      <a:r>
                        <a:rPr lang="en-US" sz="1200" u="none" strike="noStrike" dirty="0">
                          <a:effectLst/>
                        </a:rPr>
                        <a:t>; Wind blowing about 45 knots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36510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UNKNOWN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3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jervis.pyr.ec.gc.ca/archive_db/201602/20160212/ANALYSIS/SUB/CAN/cmc-sfc-early/ANALYSIS_SUB_CAN_cmc-sfc-early_20160212_12Z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2" t="40821" b="16322"/>
          <a:stretch/>
        </p:blipFill>
        <p:spPr bwMode="auto">
          <a:xfrm>
            <a:off x="5804601" y="2221954"/>
            <a:ext cx="3339399" cy="40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jervis.pyr.ec.gc.ca/archive_db/201602/20160212/ANALYSIS/SUB/CAN/cmc-sfc-early/ANALYSIS_SUB_CAN_cmc-sfc-early_20160212_06Z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8" t="40980" b="15661"/>
          <a:stretch/>
        </p:blipFill>
        <p:spPr bwMode="auto">
          <a:xfrm>
            <a:off x="2987824" y="2208262"/>
            <a:ext cx="3301446" cy="40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jervis.pyr.ec.gc.ca/archive_db/201602/20160212/ANALYSIS/SUB/CAN/cmc-sfc-early/ANALYSIS_SUB_CAN_cmc-sfc-early_20160212_00Z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40647" b="15658"/>
          <a:stretch/>
        </p:blipFill>
        <p:spPr bwMode="auto">
          <a:xfrm>
            <a:off x="0" y="2247515"/>
            <a:ext cx="3301446" cy="40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26876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 FEB 12, 2016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3376171" y="126876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 FEB 12, 2016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6472515" y="126876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FEB 12, 2016</a:t>
            </a:r>
            <a:endParaRPr lang="en-CA" dirty="0"/>
          </a:p>
        </p:txBody>
      </p:sp>
      <p:sp>
        <p:nvSpPr>
          <p:cNvPr id="16" name="5-Point Star 15"/>
          <p:cNvSpPr/>
          <p:nvPr/>
        </p:nvSpPr>
        <p:spPr>
          <a:xfrm>
            <a:off x="1248097" y="4869160"/>
            <a:ext cx="155551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5-Point Star 16"/>
          <p:cNvSpPr/>
          <p:nvPr/>
        </p:nvSpPr>
        <p:spPr>
          <a:xfrm>
            <a:off x="4211960" y="4869160"/>
            <a:ext cx="122165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5-Point Star 17"/>
          <p:cNvSpPr/>
          <p:nvPr/>
        </p:nvSpPr>
        <p:spPr>
          <a:xfrm>
            <a:off x="7020272" y="486916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8800" r="13546" b="4800"/>
          <a:stretch/>
        </p:blipFill>
        <p:spPr bwMode="auto">
          <a:xfrm>
            <a:off x="23961" y="36256"/>
            <a:ext cx="8782223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3961" y="6309320"/>
            <a:ext cx="83543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5-Point Star 4"/>
          <p:cNvSpPr/>
          <p:nvPr/>
        </p:nvSpPr>
        <p:spPr>
          <a:xfrm>
            <a:off x="4374000" y="6309320"/>
            <a:ext cx="83543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-Point Star 5"/>
          <p:cNvSpPr/>
          <p:nvPr/>
        </p:nvSpPr>
        <p:spPr>
          <a:xfrm>
            <a:off x="4374000" y="2780928"/>
            <a:ext cx="83543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5-Point Star 6"/>
          <p:cNvSpPr/>
          <p:nvPr/>
        </p:nvSpPr>
        <p:spPr>
          <a:xfrm>
            <a:off x="23961" y="2780928"/>
            <a:ext cx="83543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755576" y="188640"/>
            <a:ext cx="1479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OVERLAND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308" y="251356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STALLABRASS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818" y="3419708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SAWADA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437112"/>
            <a:ext cx="348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401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Jan 05,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1479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UNKNOWN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14778"/>
              </p:ext>
            </p:extLst>
          </p:nvPr>
        </p:nvGraphicFramePr>
        <p:xfrm>
          <a:off x="531485" y="3789040"/>
          <a:ext cx="8229599" cy="747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664"/>
                <a:gridCol w="664028"/>
                <a:gridCol w="751114"/>
                <a:gridCol w="547007"/>
                <a:gridCol w="587829"/>
                <a:gridCol w="903515"/>
                <a:gridCol w="674914"/>
                <a:gridCol w="827314"/>
                <a:gridCol w="710293"/>
                <a:gridCol w="1983921"/>
              </a:tblGrid>
              <a:tr h="163502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05-Jan-16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43.67333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-67.685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Weather: </a:t>
                      </a:r>
                      <a:r>
                        <a:rPr lang="en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Freezing spray</a:t>
                      </a:r>
                      <a:endParaRPr lang="en-CA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</a:tr>
              <a:tr h="163502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05-Jan-16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43.79833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-67.75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Weather: Snow and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freezing spray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jervis.pyr.ec.gc.ca/archive_db/201601/20160105/ANALYSIS/SUB/CAN/cmc-sfc-early/ANALYSIS_SUB_CAN_cmc-sfc-early_20160105_06Z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122" b="7831"/>
          <a:stretch/>
        </p:blipFill>
        <p:spPr bwMode="auto">
          <a:xfrm>
            <a:off x="-28599" y="20563"/>
            <a:ext cx="8568635" cy="68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48680"/>
            <a:ext cx="2569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JAN 05, </a:t>
            </a:r>
            <a:r>
              <a:rPr lang="en-US" smtClean="0"/>
              <a:t>06 UTC </a:t>
            </a:r>
            <a:r>
              <a:rPr lang="en-US" dirty="0" smtClean="0"/>
              <a:t>, 2016</a:t>
            </a:r>
            <a:endParaRPr lang="en-CA" dirty="0"/>
          </a:p>
        </p:txBody>
      </p:sp>
      <p:sp>
        <p:nvSpPr>
          <p:cNvPr id="5" name="5-Point Star 4"/>
          <p:cNvSpPr/>
          <p:nvPr/>
        </p:nvSpPr>
        <p:spPr>
          <a:xfrm>
            <a:off x="5436096" y="3140968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lgerian" pitchFamily="82" charset="0"/>
              </a:rPr>
              <a:t>Return from last workshop</a:t>
            </a:r>
          </a:p>
          <a:p>
            <a:pPr lvl="2"/>
            <a:r>
              <a:rPr lang="en-US" b="1" dirty="0" smtClean="0"/>
              <a:t>Let the Equations Talk</a:t>
            </a:r>
          </a:p>
          <a:p>
            <a:pPr lvl="2"/>
            <a:r>
              <a:rPr lang="en-CA" b="1" dirty="0" smtClean="0"/>
              <a:t>POAC’15 Eirik Samuelsen report</a:t>
            </a:r>
            <a:endParaRPr lang="en-US" b="1" dirty="0" smtClean="0"/>
          </a:p>
          <a:p>
            <a:pPr lvl="2"/>
            <a:r>
              <a:rPr lang="en-CA" b="1" dirty="0" smtClean="0"/>
              <a:t>Our algorithms have problems ? How do we fix them ?</a:t>
            </a:r>
          </a:p>
          <a:p>
            <a:endParaRPr lang="en-US" b="1" dirty="0" smtClean="0">
              <a:latin typeface="Algerian" pitchFamily="82" charset="0"/>
            </a:endParaRPr>
          </a:p>
          <a:p>
            <a:r>
              <a:rPr lang="en-US" b="1" dirty="0" smtClean="0">
                <a:latin typeface="Algerian" pitchFamily="82" charset="0"/>
              </a:rPr>
              <a:t>A few observations</a:t>
            </a:r>
            <a:endParaRPr lang="en-US" b="1" dirty="0">
              <a:latin typeface="Algerian" pitchFamily="82" charset="0"/>
            </a:endParaRPr>
          </a:p>
          <a:p>
            <a:pPr lvl="2"/>
            <a:r>
              <a:rPr lang="en-CA" b="1" dirty="0" smtClean="0"/>
              <a:t>Analysis</a:t>
            </a:r>
            <a:endParaRPr lang="en-US" b="1" dirty="0"/>
          </a:p>
          <a:p>
            <a:pPr lvl="1"/>
            <a:endParaRPr lang="en-CA" u="sng" dirty="0" smtClean="0"/>
          </a:p>
          <a:p>
            <a:r>
              <a:rPr lang="en-US" b="1" dirty="0" smtClean="0">
                <a:latin typeface="Algerian" pitchFamily="82" charset="0"/>
              </a:rPr>
              <a:t>What is NEXT ? Proposing a new approach</a:t>
            </a:r>
          </a:p>
          <a:p>
            <a:pPr lvl="2"/>
            <a:r>
              <a:rPr lang="en-US" b="1" dirty="0" smtClean="0"/>
              <a:t>Probabilistic products</a:t>
            </a:r>
            <a:endParaRPr lang="en-US" b="1" dirty="0"/>
          </a:p>
          <a:p>
            <a:pPr lvl="2"/>
            <a:endParaRPr lang="en-CA" b="1" dirty="0" smtClean="0">
              <a:latin typeface="Algerian" pitchFamily="82" charset="0"/>
            </a:endParaRPr>
          </a:p>
          <a:p>
            <a:r>
              <a:rPr lang="en-US" b="1" dirty="0" err="1" smtClean="0">
                <a:latin typeface="Algerian" pitchFamily="82" charset="0"/>
              </a:rPr>
              <a:t>DiSCUSSION</a:t>
            </a:r>
            <a:r>
              <a:rPr lang="en-US" b="1" dirty="0" smtClean="0">
                <a:latin typeface="Algerian" pitchFamily="82" charset="0"/>
              </a:rPr>
              <a:t> (Where do we go from here ?)</a:t>
            </a:r>
            <a:endParaRPr lang="en-US" b="1" dirty="0">
              <a:latin typeface="Algerian" pitchFamily="82" charset="0"/>
            </a:endParaRPr>
          </a:p>
          <a:p>
            <a:pPr lvl="2"/>
            <a:r>
              <a:rPr lang="en-US" b="1" dirty="0" smtClean="0"/>
              <a:t>Overland, </a:t>
            </a:r>
            <a:r>
              <a:rPr lang="en-US" b="1" dirty="0" err="1" smtClean="0"/>
              <a:t>Stallabrass</a:t>
            </a:r>
            <a:r>
              <a:rPr lang="en-US" b="1" dirty="0" smtClean="0"/>
              <a:t>, </a:t>
            </a:r>
            <a:r>
              <a:rPr lang="en-US" b="1" dirty="0"/>
              <a:t>S</a:t>
            </a:r>
            <a:r>
              <a:rPr lang="en-US" b="1" dirty="0" smtClean="0"/>
              <a:t>awada</a:t>
            </a:r>
            <a:endParaRPr lang="en-US" b="1" dirty="0"/>
          </a:p>
          <a:p>
            <a:pPr lvl="2"/>
            <a:r>
              <a:rPr lang="en-US" b="1" dirty="0" smtClean="0"/>
              <a:t>Collaboration for next year</a:t>
            </a:r>
            <a:endParaRPr lang="en-US" b="1" dirty="0"/>
          </a:p>
          <a:p>
            <a:pPr lvl="2"/>
            <a:endParaRPr lang="en-US" b="1" dirty="0">
              <a:latin typeface="Algerian" pitchFamily="82" charset="0"/>
            </a:endParaRPr>
          </a:p>
          <a:p>
            <a:pPr lvl="1"/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96" y="45384"/>
            <a:ext cx="8529562" cy="6840000"/>
            <a:chOff x="35496" y="45384"/>
            <a:chExt cx="8529562" cy="6840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5" t="7111" r="9623" b="3645"/>
            <a:stretch/>
          </p:blipFill>
          <p:spPr bwMode="auto">
            <a:xfrm>
              <a:off x="35496" y="45384"/>
              <a:ext cx="8529562" cy="68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12"/>
            <p:cNvSpPr/>
            <p:nvPr/>
          </p:nvSpPr>
          <p:spPr>
            <a:xfrm>
              <a:off x="360000" y="2780928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4572000" y="2780928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60000" y="62028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572000" y="6202800"/>
              <a:ext cx="72008" cy="72008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88640"/>
            <a:ext cx="1479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OVERLAND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308" y="251356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STALLABRASS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818" y="3419708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SAWADA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Jan 22,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436510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UNKNOWN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31577"/>
              </p:ext>
            </p:extLst>
          </p:nvPr>
        </p:nvGraphicFramePr>
        <p:xfrm>
          <a:off x="457200" y="3132138"/>
          <a:ext cx="8229599" cy="596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664"/>
                <a:gridCol w="664028"/>
                <a:gridCol w="751114"/>
                <a:gridCol w="547007"/>
                <a:gridCol w="587829"/>
                <a:gridCol w="903515"/>
                <a:gridCol w="674914"/>
                <a:gridCol w="827314"/>
                <a:gridCol w="710293"/>
                <a:gridCol w="1983921"/>
              </a:tblGrid>
              <a:tr h="596782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22-Jan-16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41.86833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-67.68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weather was freezing spray, </a:t>
                      </a:r>
                      <a:r>
                        <a:rPr lang="en-US" sz="1200" u="none" strike="noStrike" dirty="0">
                          <a:effectLst/>
                        </a:rPr>
                        <a:t>unobserved due to rough weather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671" y="18000"/>
            <a:ext cx="8562825" cy="6746784"/>
            <a:chOff x="33671" y="18000"/>
            <a:chExt cx="8562825" cy="67467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2" t="8533" r="9696" b="4341"/>
            <a:stretch/>
          </p:blipFill>
          <p:spPr bwMode="auto">
            <a:xfrm>
              <a:off x="33671" y="18000"/>
              <a:ext cx="8562825" cy="6746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5-Point Star 11"/>
            <p:cNvSpPr/>
            <p:nvPr/>
          </p:nvSpPr>
          <p:spPr>
            <a:xfrm>
              <a:off x="323528" y="3006000"/>
              <a:ext cx="72008" cy="72008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572000" y="3006000"/>
              <a:ext cx="72008" cy="72008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4572000" y="6453336"/>
              <a:ext cx="72008" cy="72008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323528" y="6453336"/>
              <a:ext cx="72008" cy="72008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5576" y="188640"/>
            <a:ext cx="1479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OVERLAND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308" y="251356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STALLABRASS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818" y="3419708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SAWADA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976" y="4653136"/>
            <a:ext cx="348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/>
              <a:t>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94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dirty="0" smtClean="0">
                <a:solidFill>
                  <a:srgbClr val="7030A0"/>
                </a:solidFill>
              </a:rPr>
              <a:t>(The most likely &amp; the most threatening conditions)</a:t>
            </a:r>
            <a:endParaRPr lang="en-CA" sz="27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3891" r="18668" b="19127"/>
          <a:stretch/>
        </p:blipFill>
        <p:spPr bwMode="auto">
          <a:xfrm>
            <a:off x="3131840" y="1124744"/>
            <a:ext cx="3347884" cy="55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8549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endParaRPr lang="en-CA" sz="2700" b="1" dirty="0">
              <a:solidFill>
                <a:srgbClr val="7030A0"/>
              </a:solidFill>
            </a:endParaRPr>
          </a:p>
        </p:txBody>
      </p:sp>
      <p:pic>
        <p:nvPicPr>
          <p:cNvPr id="86019" name="Picture 3" descr="C:\Users\desjardinss\Pictures\ToyStory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3" y="980728"/>
            <a:ext cx="8869671" cy="49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951021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PICK ME, PICK ME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291458"/>
            <a:ext cx="11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  <a:latin typeface="Impact" panose="020B0806030902050204" pitchFamily="34" charset="0"/>
              </a:rPr>
              <a:t>OVERLAND</a:t>
            </a:r>
            <a:endParaRPr lang="en-US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4427820"/>
            <a:ext cx="14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  <a:latin typeface="Impact" panose="020B0806030902050204" pitchFamily="34" charset="0"/>
              </a:rPr>
              <a:t>STALLABRASS</a:t>
            </a:r>
            <a:endParaRPr lang="en-US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78904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  <a:latin typeface="Impact" panose="020B0806030902050204" pitchFamily="34" charset="0"/>
              </a:rPr>
              <a:t>SAWADA</a:t>
            </a:r>
            <a:endParaRPr lang="en-US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3059832" y="2708920"/>
            <a:ext cx="2736304" cy="2376264"/>
          </a:xfrm>
          <a:prstGeom prst="donut">
            <a:avLst>
              <a:gd name="adj" fmla="val 10003"/>
            </a:avLst>
          </a:prstGeom>
          <a:solidFill>
            <a:srgbClr val="7030A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9752" y="1844824"/>
            <a:ext cx="4176464" cy="3962181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59632" y="980728"/>
            <a:ext cx="6336704" cy="5544616"/>
          </a:xfrm>
          <a:prstGeom prst="ellipse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845821">
            <a:off x="1842934" y="2629443"/>
            <a:ext cx="14639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ATMOSPHERIC</a:t>
            </a:r>
          </a:p>
          <a:p>
            <a:r>
              <a:rPr lang="en-C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ENVIRONMENT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1789" y="3568370"/>
            <a:ext cx="110735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INTENSITY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8145" y="4643561"/>
            <a:ext cx="19239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VESSEL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information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0545" y="1250757"/>
            <a:ext cx="107523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SPRAY</a:t>
            </a:r>
          </a:p>
          <a:p>
            <a:pPr algn="ctr"/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FLUX</a:t>
            </a:r>
          </a:p>
        </p:txBody>
      </p:sp>
      <p:sp>
        <p:nvSpPr>
          <p:cNvPr id="18" name="Oval 17"/>
          <p:cNvSpPr/>
          <p:nvPr/>
        </p:nvSpPr>
        <p:spPr>
          <a:xfrm>
            <a:off x="1259632" y="980728"/>
            <a:ext cx="6336704" cy="5544616"/>
          </a:xfrm>
          <a:prstGeom prst="ellipse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>
                <a:latin typeface="Algerian" panose="04020705040A02060702" pitchFamily="82" charset="0"/>
              </a:rPr>
              <a:t>PROBABILITY</a:t>
            </a:r>
            <a:endParaRPr lang="en-US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dirty="0" smtClean="0">
                <a:solidFill>
                  <a:srgbClr val="7030A0"/>
                </a:solidFill>
              </a:rPr>
              <a:t>(The most likely &amp; the most threatening conditions)</a:t>
            </a:r>
            <a:endParaRPr lang="en-CA" sz="2700" b="1" dirty="0">
              <a:solidFill>
                <a:srgbClr val="7030A0"/>
              </a:solidFill>
            </a:endParaRPr>
          </a:p>
        </p:txBody>
      </p:sp>
      <p:pic>
        <p:nvPicPr>
          <p:cNvPr id="84994" name="Picture 2" descr="C:\Users\desjardinss\Documents\FRZSP\2016030700_0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b="7497"/>
          <a:stretch/>
        </p:blipFill>
        <p:spPr bwMode="auto">
          <a:xfrm>
            <a:off x="539552" y="1136337"/>
            <a:ext cx="8241030" cy="53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3717032"/>
            <a:ext cx="824103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3212976"/>
            <a:ext cx="1479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OVERLAND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308" y="3275692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STALLABRASS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818" y="6444044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SAWADA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9888" y="4955684"/>
            <a:ext cx="3486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dirty="0" smtClean="0"/>
              <a:t>X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908431" y="3830840"/>
            <a:ext cx="3967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March 08 2016- 18 UTC- 42HR </a:t>
            </a:r>
            <a:r>
              <a:rPr lang="en-US" b="1" dirty="0" err="1" smtClean="0"/>
              <a:t>Fcst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74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CA" sz="27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desjardinss\Documents\FRZSP\2016030700_0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678" b="50352"/>
          <a:stretch/>
        </p:blipFill>
        <p:spPr bwMode="auto">
          <a:xfrm>
            <a:off x="1115616" y="1188630"/>
            <a:ext cx="2943225" cy="18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\\atlantic.int.ec.gc.ca\Users\Dartmouth\desjardinss\FRZSP\stallabrass_prob_frzgspray_4pan_atl_2016030500_9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975570"/>
            <a:ext cx="4267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\\atlantic.int.ec.gc.ca\Users\Dartmouth\desjardinss\FRZSP\sawada_prob_frzgspray_4pan_atl_2016030500_9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67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1907" y="5927041"/>
            <a:ext cx="64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LGT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5907018"/>
            <a:ext cx="64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LGT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8996" y="4149080"/>
            <a:ext cx="6848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MDT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3285" y="4170621"/>
            <a:ext cx="6848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MDT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3377" y="4162841"/>
            <a:ext cx="6591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SVR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4061" y="4162485"/>
            <a:ext cx="6591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SVR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3376" y="5867980"/>
            <a:ext cx="6719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XTM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8493" y="5877272"/>
            <a:ext cx="6719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XTM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8996" y="6372036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STALLABRASS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82378" y="6381328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SAWADA</a:t>
            </a:r>
            <a:endParaRPr lang="en-US" b="1" dirty="0"/>
          </a:p>
        </p:txBody>
      </p:sp>
      <p:pic>
        <p:nvPicPr>
          <p:cNvPr id="25" name="Picture 2" descr="C:\Users\desjardinss\Documents\FRZSP\2016030700_0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3" r="50000" b="7497"/>
          <a:stretch/>
        </p:blipFill>
        <p:spPr bwMode="auto">
          <a:xfrm>
            <a:off x="5043707" y="1052736"/>
            <a:ext cx="3531870" cy="17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59832" y="620688"/>
            <a:ext cx="3967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March 08 2016- 18 UTC- 42HR </a:t>
            </a:r>
            <a:r>
              <a:rPr lang="en-US" b="1" dirty="0" err="1" smtClean="0"/>
              <a:t>Fcst</a:t>
            </a:r>
            <a:endParaRPr lang="en-C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89365" y="3284984"/>
            <a:ext cx="13773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 HR </a:t>
            </a:r>
            <a:r>
              <a:rPr lang="en-US" b="1" dirty="0" err="1" smtClean="0"/>
              <a:t>Fcst</a:t>
            </a:r>
            <a:endParaRPr lang="en-CA" b="1" dirty="0"/>
          </a:p>
        </p:txBody>
      </p:sp>
      <p:sp>
        <p:nvSpPr>
          <p:cNvPr id="3" name="Freeform 2"/>
          <p:cNvSpPr/>
          <p:nvPr/>
        </p:nvSpPr>
        <p:spPr>
          <a:xfrm>
            <a:off x="923444" y="4592782"/>
            <a:ext cx="832620" cy="519545"/>
          </a:xfrm>
          <a:custGeom>
            <a:avLst/>
            <a:gdLst>
              <a:gd name="connsiteX0" fmla="*/ 531283 w 832620"/>
              <a:gd name="connsiteY0" fmla="*/ 51954 h 519545"/>
              <a:gd name="connsiteX1" fmla="*/ 739101 w 832620"/>
              <a:gd name="connsiteY1" fmla="*/ 280554 h 519545"/>
              <a:gd name="connsiteX2" fmla="*/ 832620 w 832620"/>
              <a:gd name="connsiteY2" fmla="*/ 405245 h 519545"/>
              <a:gd name="connsiteX3" fmla="*/ 822229 w 832620"/>
              <a:gd name="connsiteY3" fmla="*/ 446809 h 519545"/>
              <a:gd name="connsiteX4" fmla="*/ 780665 w 832620"/>
              <a:gd name="connsiteY4" fmla="*/ 519545 h 519545"/>
              <a:gd name="connsiteX5" fmla="*/ 687147 w 832620"/>
              <a:gd name="connsiteY5" fmla="*/ 509154 h 519545"/>
              <a:gd name="connsiteX6" fmla="*/ 635192 w 832620"/>
              <a:gd name="connsiteY6" fmla="*/ 488373 h 519545"/>
              <a:gd name="connsiteX7" fmla="*/ 406592 w 832620"/>
              <a:gd name="connsiteY7" fmla="*/ 353291 h 519545"/>
              <a:gd name="connsiteX8" fmla="*/ 323465 w 832620"/>
              <a:gd name="connsiteY8" fmla="*/ 322118 h 519545"/>
              <a:gd name="connsiteX9" fmla="*/ 219556 w 832620"/>
              <a:gd name="connsiteY9" fmla="*/ 270163 h 519545"/>
              <a:gd name="connsiteX10" fmla="*/ 94865 w 832620"/>
              <a:gd name="connsiteY10" fmla="*/ 218209 h 519545"/>
              <a:gd name="connsiteX11" fmla="*/ 32520 w 832620"/>
              <a:gd name="connsiteY11" fmla="*/ 166254 h 519545"/>
              <a:gd name="connsiteX12" fmla="*/ 1347 w 832620"/>
              <a:gd name="connsiteY12" fmla="*/ 103909 h 519545"/>
              <a:gd name="connsiteX13" fmla="*/ 11738 w 832620"/>
              <a:gd name="connsiteY13" fmla="*/ 31173 h 519545"/>
              <a:gd name="connsiteX14" fmla="*/ 42911 w 832620"/>
              <a:gd name="connsiteY14" fmla="*/ 10391 h 519545"/>
              <a:gd name="connsiteX15" fmla="*/ 219556 w 832620"/>
              <a:gd name="connsiteY15" fmla="*/ 0 h 519545"/>
              <a:gd name="connsiteX16" fmla="*/ 396201 w 832620"/>
              <a:gd name="connsiteY16" fmla="*/ 20782 h 519545"/>
              <a:gd name="connsiteX17" fmla="*/ 468938 w 832620"/>
              <a:gd name="connsiteY17" fmla="*/ 31173 h 519545"/>
              <a:gd name="connsiteX18" fmla="*/ 541674 w 832620"/>
              <a:gd name="connsiteY18" fmla="*/ 62345 h 519545"/>
              <a:gd name="connsiteX19" fmla="*/ 583238 w 832620"/>
              <a:gd name="connsiteY19" fmla="*/ 72736 h 519545"/>
              <a:gd name="connsiteX20" fmla="*/ 645583 w 832620"/>
              <a:gd name="connsiteY20" fmla="*/ 103909 h 519545"/>
              <a:gd name="connsiteX21" fmla="*/ 666365 w 832620"/>
              <a:gd name="connsiteY21" fmla="*/ 11430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620" h="519545">
                <a:moveTo>
                  <a:pt x="531283" y="51954"/>
                </a:moveTo>
                <a:cubicBezTo>
                  <a:pt x="662332" y="104373"/>
                  <a:pt x="578099" y="60235"/>
                  <a:pt x="739101" y="280554"/>
                </a:cubicBezTo>
                <a:cubicBezTo>
                  <a:pt x="839858" y="418433"/>
                  <a:pt x="716816" y="266283"/>
                  <a:pt x="832620" y="405245"/>
                </a:cubicBezTo>
                <a:cubicBezTo>
                  <a:pt x="829156" y="419100"/>
                  <a:pt x="827243" y="433437"/>
                  <a:pt x="822229" y="446809"/>
                </a:cubicBezTo>
                <a:cubicBezTo>
                  <a:pt x="810928" y="476944"/>
                  <a:pt x="797893" y="493704"/>
                  <a:pt x="780665" y="519545"/>
                </a:cubicBezTo>
                <a:cubicBezTo>
                  <a:pt x="749492" y="516081"/>
                  <a:pt x="717815" y="515726"/>
                  <a:pt x="687147" y="509154"/>
                </a:cubicBezTo>
                <a:cubicBezTo>
                  <a:pt x="668909" y="505246"/>
                  <a:pt x="652128" y="496189"/>
                  <a:pt x="635192" y="488373"/>
                </a:cubicBezTo>
                <a:cubicBezTo>
                  <a:pt x="455260" y="405328"/>
                  <a:pt x="662315" y="492776"/>
                  <a:pt x="406592" y="353291"/>
                </a:cubicBezTo>
                <a:cubicBezTo>
                  <a:pt x="380612" y="339120"/>
                  <a:pt x="350508" y="334137"/>
                  <a:pt x="323465" y="322118"/>
                </a:cubicBezTo>
                <a:cubicBezTo>
                  <a:pt x="288078" y="306390"/>
                  <a:pt x="255034" y="285685"/>
                  <a:pt x="219556" y="270163"/>
                </a:cubicBezTo>
                <a:cubicBezTo>
                  <a:pt x="152991" y="241041"/>
                  <a:pt x="157900" y="260233"/>
                  <a:pt x="94865" y="218209"/>
                </a:cubicBezTo>
                <a:cubicBezTo>
                  <a:pt x="72357" y="203203"/>
                  <a:pt x="53302" y="183572"/>
                  <a:pt x="32520" y="166254"/>
                </a:cubicBezTo>
                <a:cubicBezTo>
                  <a:pt x="22129" y="145472"/>
                  <a:pt x="4880" y="126873"/>
                  <a:pt x="1347" y="103909"/>
                </a:cubicBezTo>
                <a:cubicBezTo>
                  <a:pt x="-2377" y="79702"/>
                  <a:pt x="1791" y="53554"/>
                  <a:pt x="11738" y="31173"/>
                </a:cubicBezTo>
                <a:cubicBezTo>
                  <a:pt x="16810" y="19761"/>
                  <a:pt x="30561" y="12244"/>
                  <a:pt x="42911" y="10391"/>
                </a:cubicBezTo>
                <a:cubicBezTo>
                  <a:pt x="101242" y="1641"/>
                  <a:pt x="160674" y="3464"/>
                  <a:pt x="219556" y="0"/>
                </a:cubicBezTo>
                <a:cubicBezTo>
                  <a:pt x="292710" y="8128"/>
                  <a:pt x="324792" y="11261"/>
                  <a:pt x="396201" y="20782"/>
                </a:cubicBezTo>
                <a:lnTo>
                  <a:pt x="468938" y="31173"/>
                </a:lnTo>
                <a:cubicBezTo>
                  <a:pt x="493183" y="41564"/>
                  <a:pt x="516884" y="53331"/>
                  <a:pt x="541674" y="62345"/>
                </a:cubicBezTo>
                <a:cubicBezTo>
                  <a:pt x="555095" y="67225"/>
                  <a:pt x="569978" y="67432"/>
                  <a:pt x="583238" y="72736"/>
                </a:cubicBezTo>
                <a:cubicBezTo>
                  <a:pt x="604811" y="81365"/>
                  <a:pt x="624801" y="93518"/>
                  <a:pt x="645583" y="103909"/>
                </a:cubicBezTo>
                <a:lnTo>
                  <a:pt x="666365" y="11430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Freeform 28"/>
          <p:cNvSpPr/>
          <p:nvPr/>
        </p:nvSpPr>
        <p:spPr>
          <a:xfrm>
            <a:off x="5652120" y="4581128"/>
            <a:ext cx="504056" cy="436846"/>
          </a:xfrm>
          <a:custGeom>
            <a:avLst/>
            <a:gdLst>
              <a:gd name="connsiteX0" fmla="*/ 531283 w 832620"/>
              <a:gd name="connsiteY0" fmla="*/ 51954 h 519545"/>
              <a:gd name="connsiteX1" fmla="*/ 739101 w 832620"/>
              <a:gd name="connsiteY1" fmla="*/ 280554 h 519545"/>
              <a:gd name="connsiteX2" fmla="*/ 832620 w 832620"/>
              <a:gd name="connsiteY2" fmla="*/ 405245 h 519545"/>
              <a:gd name="connsiteX3" fmla="*/ 822229 w 832620"/>
              <a:gd name="connsiteY3" fmla="*/ 446809 h 519545"/>
              <a:gd name="connsiteX4" fmla="*/ 780665 w 832620"/>
              <a:gd name="connsiteY4" fmla="*/ 519545 h 519545"/>
              <a:gd name="connsiteX5" fmla="*/ 687147 w 832620"/>
              <a:gd name="connsiteY5" fmla="*/ 509154 h 519545"/>
              <a:gd name="connsiteX6" fmla="*/ 635192 w 832620"/>
              <a:gd name="connsiteY6" fmla="*/ 488373 h 519545"/>
              <a:gd name="connsiteX7" fmla="*/ 406592 w 832620"/>
              <a:gd name="connsiteY7" fmla="*/ 353291 h 519545"/>
              <a:gd name="connsiteX8" fmla="*/ 323465 w 832620"/>
              <a:gd name="connsiteY8" fmla="*/ 322118 h 519545"/>
              <a:gd name="connsiteX9" fmla="*/ 219556 w 832620"/>
              <a:gd name="connsiteY9" fmla="*/ 270163 h 519545"/>
              <a:gd name="connsiteX10" fmla="*/ 94865 w 832620"/>
              <a:gd name="connsiteY10" fmla="*/ 218209 h 519545"/>
              <a:gd name="connsiteX11" fmla="*/ 32520 w 832620"/>
              <a:gd name="connsiteY11" fmla="*/ 166254 h 519545"/>
              <a:gd name="connsiteX12" fmla="*/ 1347 w 832620"/>
              <a:gd name="connsiteY12" fmla="*/ 103909 h 519545"/>
              <a:gd name="connsiteX13" fmla="*/ 11738 w 832620"/>
              <a:gd name="connsiteY13" fmla="*/ 31173 h 519545"/>
              <a:gd name="connsiteX14" fmla="*/ 42911 w 832620"/>
              <a:gd name="connsiteY14" fmla="*/ 10391 h 519545"/>
              <a:gd name="connsiteX15" fmla="*/ 219556 w 832620"/>
              <a:gd name="connsiteY15" fmla="*/ 0 h 519545"/>
              <a:gd name="connsiteX16" fmla="*/ 396201 w 832620"/>
              <a:gd name="connsiteY16" fmla="*/ 20782 h 519545"/>
              <a:gd name="connsiteX17" fmla="*/ 468938 w 832620"/>
              <a:gd name="connsiteY17" fmla="*/ 31173 h 519545"/>
              <a:gd name="connsiteX18" fmla="*/ 541674 w 832620"/>
              <a:gd name="connsiteY18" fmla="*/ 62345 h 519545"/>
              <a:gd name="connsiteX19" fmla="*/ 583238 w 832620"/>
              <a:gd name="connsiteY19" fmla="*/ 72736 h 519545"/>
              <a:gd name="connsiteX20" fmla="*/ 645583 w 832620"/>
              <a:gd name="connsiteY20" fmla="*/ 103909 h 519545"/>
              <a:gd name="connsiteX21" fmla="*/ 666365 w 832620"/>
              <a:gd name="connsiteY21" fmla="*/ 11430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620" h="519545">
                <a:moveTo>
                  <a:pt x="531283" y="51954"/>
                </a:moveTo>
                <a:cubicBezTo>
                  <a:pt x="662332" y="104373"/>
                  <a:pt x="578099" y="60235"/>
                  <a:pt x="739101" y="280554"/>
                </a:cubicBezTo>
                <a:cubicBezTo>
                  <a:pt x="839858" y="418433"/>
                  <a:pt x="716816" y="266283"/>
                  <a:pt x="832620" y="405245"/>
                </a:cubicBezTo>
                <a:cubicBezTo>
                  <a:pt x="829156" y="419100"/>
                  <a:pt x="827243" y="433437"/>
                  <a:pt x="822229" y="446809"/>
                </a:cubicBezTo>
                <a:cubicBezTo>
                  <a:pt x="810928" y="476944"/>
                  <a:pt x="797893" y="493704"/>
                  <a:pt x="780665" y="519545"/>
                </a:cubicBezTo>
                <a:cubicBezTo>
                  <a:pt x="749492" y="516081"/>
                  <a:pt x="717815" y="515726"/>
                  <a:pt x="687147" y="509154"/>
                </a:cubicBezTo>
                <a:cubicBezTo>
                  <a:pt x="668909" y="505246"/>
                  <a:pt x="652128" y="496189"/>
                  <a:pt x="635192" y="488373"/>
                </a:cubicBezTo>
                <a:cubicBezTo>
                  <a:pt x="455260" y="405328"/>
                  <a:pt x="662315" y="492776"/>
                  <a:pt x="406592" y="353291"/>
                </a:cubicBezTo>
                <a:cubicBezTo>
                  <a:pt x="380612" y="339120"/>
                  <a:pt x="350508" y="334137"/>
                  <a:pt x="323465" y="322118"/>
                </a:cubicBezTo>
                <a:cubicBezTo>
                  <a:pt x="288078" y="306390"/>
                  <a:pt x="255034" y="285685"/>
                  <a:pt x="219556" y="270163"/>
                </a:cubicBezTo>
                <a:cubicBezTo>
                  <a:pt x="152991" y="241041"/>
                  <a:pt x="157900" y="260233"/>
                  <a:pt x="94865" y="218209"/>
                </a:cubicBezTo>
                <a:cubicBezTo>
                  <a:pt x="72357" y="203203"/>
                  <a:pt x="53302" y="183572"/>
                  <a:pt x="32520" y="166254"/>
                </a:cubicBezTo>
                <a:cubicBezTo>
                  <a:pt x="22129" y="145472"/>
                  <a:pt x="4880" y="126873"/>
                  <a:pt x="1347" y="103909"/>
                </a:cubicBezTo>
                <a:cubicBezTo>
                  <a:pt x="-2377" y="79702"/>
                  <a:pt x="1791" y="53554"/>
                  <a:pt x="11738" y="31173"/>
                </a:cubicBezTo>
                <a:cubicBezTo>
                  <a:pt x="16810" y="19761"/>
                  <a:pt x="30561" y="12244"/>
                  <a:pt x="42911" y="10391"/>
                </a:cubicBezTo>
                <a:cubicBezTo>
                  <a:pt x="101242" y="1641"/>
                  <a:pt x="160674" y="3464"/>
                  <a:pt x="219556" y="0"/>
                </a:cubicBezTo>
                <a:cubicBezTo>
                  <a:pt x="292710" y="8128"/>
                  <a:pt x="324792" y="11261"/>
                  <a:pt x="396201" y="20782"/>
                </a:cubicBezTo>
                <a:lnTo>
                  <a:pt x="468938" y="31173"/>
                </a:lnTo>
                <a:cubicBezTo>
                  <a:pt x="493183" y="41564"/>
                  <a:pt x="516884" y="53331"/>
                  <a:pt x="541674" y="62345"/>
                </a:cubicBezTo>
                <a:cubicBezTo>
                  <a:pt x="555095" y="67225"/>
                  <a:pt x="569978" y="67432"/>
                  <a:pt x="583238" y="72736"/>
                </a:cubicBezTo>
                <a:cubicBezTo>
                  <a:pt x="604811" y="81365"/>
                  <a:pt x="624801" y="93518"/>
                  <a:pt x="645583" y="103909"/>
                </a:cubicBezTo>
                <a:lnTo>
                  <a:pt x="666365" y="11430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Freeform 30"/>
          <p:cNvSpPr/>
          <p:nvPr/>
        </p:nvSpPr>
        <p:spPr>
          <a:xfrm>
            <a:off x="859060" y="2909455"/>
            <a:ext cx="832620" cy="519545"/>
          </a:xfrm>
          <a:custGeom>
            <a:avLst/>
            <a:gdLst>
              <a:gd name="connsiteX0" fmla="*/ 531283 w 832620"/>
              <a:gd name="connsiteY0" fmla="*/ 51954 h 519545"/>
              <a:gd name="connsiteX1" fmla="*/ 739101 w 832620"/>
              <a:gd name="connsiteY1" fmla="*/ 280554 h 519545"/>
              <a:gd name="connsiteX2" fmla="*/ 832620 w 832620"/>
              <a:gd name="connsiteY2" fmla="*/ 405245 h 519545"/>
              <a:gd name="connsiteX3" fmla="*/ 822229 w 832620"/>
              <a:gd name="connsiteY3" fmla="*/ 446809 h 519545"/>
              <a:gd name="connsiteX4" fmla="*/ 780665 w 832620"/>
              <a:gd name="connsiteY4" fmla="*/ 519545 h 519545"/>
              <a:gd name="connsiteX5" fmla="*/ 687147 w 832620"/>
              <a:gd name="connsiteY5" fmla="*/ 509154 h 519545"/>
              <a:gd name="connsiteX6" fmla="*/ 635192 w 832620"/>
              <a:gd name="connsiteY6" fmla="*/ 488373 h 519545"/>
              <a:gd name="connsiteX7" fmla="*/ 406592 w 832620"/>
              <a:gd name="connsiteY7" fmla="*/ 353291 h 519545"/>
              <a:gd name="connsiteX8" fmla="*/ 323465 w 832620"/>
              <a:gd name="connsiteY8" fmla="*/ 322118 h 519545"/>
              <a:gd name="connsiteX9" fmla="*/ 219556 w 832620"/>
              <a:gd name="connsiteY9" fmla="*/ 270163 h 519545"/>
              <a:gd name="connsiteX10" fmla="*/ 94865 w 832620"/>
              <a:gd name="connsiteY10" fmla="*/ 218209 h 519545"/>
              <a:gd name="connsiteX11" fmla="*/ 32520 w 832620"/>
              <a:gd name="connsiteY11" fmla="*/ 166254 h 519545"/>
              <a:gd name="connsiteX12" fmla="*/ 1347 w 832620"/>
              <a:gd name="connsiteY12" fmla="*/ 103909 h 519545"/>
              <a:gd name="connsiteX13" fmla="*/ 11738 w 832620"/>
              <a:gd name="connsiteY13" fmla="*/ 31173 h 519545"/>
              <a:gd name="connsiteX14" fmla="*/ 42911 w 832620"/>
              <a:gd name="connsiteY14" fmla="*/ 10391 h 519545"/>
              <a:gd name="connsiteX15" fmla="*/ 219556 w 832620"/>
              <a:gd name="connsiteY15" fmla="*/ 0 h 519545"/>
              <a:gd name="connsiteX16" fmla="*/ 396201 w 832620"/>
              <a:gd name="connsiteY16" fmla="*/ 20782 h 519545"/>
              <a:gd name="connsiteX17" fmla="*/ 468938 w 832620"/>
              <a:gd name="connsiteY17" fmla="*/ 31173 h 519545"/>
              <a:gd name="connsiteX18" fmla="*/ 541674 w 832620"/>
              <a:gd name="connsiteY18" fmla="*/ 62345 h 519545"/>
              <a:gd name="connsiteX19" fmla="*/ 583238 w 832620"/>
              <a:gd name="connsiteY19" fmla="*/ 72736 h 519545"/>
              <a:gd name="connsiteX20" fmla="*/ 645583 w 832620"/>
              <a:gd name="connsiteY20" fmla="*/ 103909 h 519545"/>
              <a:gd name="connsiteX21" fmla="*/ 666365 w 832620"/>
              <a:gd name="connsiteY21" fmla="*/ 11430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620" h="519545">
                <a:moveTo>
                  <a:pt x="531283" y="51954"/>
                </a:moveTo>
                <a:cubicBezTo>
                  <a:pt x="662332" y="104373"/>
                  <a:pt x="578099" y="60235"/>
                  <a:pt x="739101" y="280554"/>
                </a:cubicBezTo>
                <a:cubicBezTo>
                  <a:pt x="839858" y="418433"/>
                  <a:pt x="716816" y="266283"/>
                  <a:pt x="832620" y="405245"/>
                </a:cubicBezTo>
                <a:cubicBezTo>
                  <a:pt x="829156" y="419100"/>
                  <a:pt x="827243" y="433437"/>
                  <a:pt x="822229" y="446809"/>
                </a:cubicBezTo>
                <a:cubicBezTo>
                  <a:pt x="810928" y="476944"/>
                  <a:pt x="797893" y="493704"/>
                  <a:pt x="780665" y="519545"/>
                </a:cubicBezTo>
                <a:cubicBezTo>
                  <a:pt x="749492" y="516081"/>
                  <a:pt x="717815" y="515726"/>
                  <a:pt x="687147" y="509154"/>
                </a:cubicBezTo>
                <a:cubicBezTo>
                  <a:pt x="668909" y="505246"/>
                  <a:pt x="652128" y="496189"/>
                  <a:pt x="635192" y="488373"/>
                </a:cubicBezTo>
                <a:cubicBezTo>
                  <a:pt x="455260" y="405328"/>
                  <a:pt x="662315" y="492776"/>
                  <a:pt x="406592" y="353291"/>
                </a:cubicBezTo>
                <a:cubicBezTo>
                  <a:pt x="380612" y="339120"/>
                  <a:pt x="350508" y="334137"/>
                  <a:pt x="323465" y="322118"/>
                </a:cubicBezTo>
                <a:cubicBezTo>
                  <a:pt x="288078" y="306390"/>
                  <a:pt x="255034" y="285685"/>
                  <a:pt x="219556" y="270163"/>
                </a:cubicBezTo>
                <a:cubicBezTo>
                  <a:pt x="152991" y="241041"/>
                  <a:pt x="157900" y="260233"/>
                  <a:pt x="94865" y="218209"/>
                </a:cubicBezTo>
                <a:cubicBezTo>
                  <a:pt x="72357" y="203203"/>
                  <a:pt x="53302" y="183572"/>
                  <a:pt x="32520" y="166254"/>
                </a:cubicBezTo>
                <a:cubicBezTo>
                  <a:pt x="22129" y="145472"/>
                  <a:pt x="4880" y="126873"/>
                  <a:pt x="1347" y="103909"/>
                </a:cubicBezTo>
                <a:cubicBezTo>
                  <a:pt x="-2377" y="79702"/>
                  <a:pt x="1791" y="53554"/>
                  <a:pt x="11738" y="31173"/>
                </a:cubicBezTo>
                <a:cubicBezTo>
                  <a:pt x="16810" y="19761"/>
                  <a:pt x="30561" y="12244"/>
                  <a:pt x="42911" y="10391"/>
                </a:cubicBezTo>
                <a:cubicBezTo>
                  <a:pt x="101242" y="1641"/>
                  <a:pt x="160674" y="3464"/>
                  <a:pt x="219556" y="0"/>
                </a:cubicBezTo>
                <a:cubicBezTo>
                  <a:pt x="292710" y="8128"/>
                  <a:pt x="324792" y="11261"/>
                  <a:pt x="396201" y="20782"/>
                </a:cubicBezTo>
                <a:lnTo>
                  <a:pt x="468938" y="31173"/>
                </a:lnTo>
                <a:cubicBezTo>
                  <a:pt x="493183" y="41564"/>
                  <a:pt x="516884" y="53331"/>
                  <a:pt x="541674" y="62345"/>
                </a:cubicBezTo>
                <a:cubicBezTo>
                  <a:pt x="555095" y="67225"/>
                  <a:pt x="569978" y="67432"/>
                  <a:pt x="583238" y="72736"/>
                </a:cubicBezTo>
                <a:cubicBezTo>
                  <a:pt x="604811" y="81365"/>
                  <a:pt x="624801" y="93518"/>
                  <a:pt x="645583" y="103909"/>
                </a:cubicBezTo>
                <a:lnTo>
                  <a:pt x="666365" y="11430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Freeform 31"/>
          <p:cNvSpPr/>
          <p:nvPr/>
        </p:nvSpPr>
        <p:spPr>
          <a:xfrm>
            <a:off x="5539580" y="2924944"/>
            <a:ext cx="832620" cy="519545"/>
          </a:xfrm>
          <a:custGeom>
            <a:avLst/>
            <a:gdLst>
              <a:gd name="connsiteX0" fmla="*/ 531283 w 832620"/>
              <a:gd name="connsiteY0" fmla="*/ 51954 h 519545"/>
              <a:gd name="connsiteX1" fmla="*/ 739101 w 832620"/>
              <a:gd name="connsiteY1" fmla="*/ 280554 h 519545"/>
              <a:gd name="connsiteX2" fmla="*/ 832620 w 832620"/>
              <a:gd name="connsiteY2" fmla="*/ 405245 h 519545"/>
              <a:gd name="connsiteX3" fmla="*/ 822229 w 832620"/>
              <a:gd name="connsiteY3" fmla="*/ 446809 h 519545"/>
              <a:gd name="connsiteX4" fmla="*/ 780665 w 832620"/>
              <a:gd name="connsiteY4" fmla="*/ 519545 h 519545"/>
              <a:gd name="connsiteX5" fmla="*/ 687147 w 832620"/>
              <a:gd name="connsiteY5" fmla="*/ 509154 h 519545"/>
              <a:gd name="connsiteX6" fmla="*/ 635192 w 832620"/>
              <a:gd name="connsiteY6" fmla="*/ 488373 h 519545"/>
              <a:gd name="connsiteX7" fmla="*/ 406592 w 832620"/>
              <a:gd name="connsiteY7" fmla="*/ 353291 h 519545"/>
              <a:gd name="connsiteX8" fmla="*/ 323465 w 832620"/>
              <a:gd name="connsiteY8" fmla="*/ 322118 h 519545"/>
              <a:gd name="connsiteX9" fmla="*/ 219556 w 832620"/>
              <a:gd name="connsiteY9" fmla="*/ 270163 h 519545"/>
              <a:gd name="connsiteX10" fmla="*/ 94865 w 832620"/>
              <a:gd name="connsiteY10" fmla="*/ 218209 h 519545"/>
              <a:gd name="connsiteX11" fmla="*/ 32520 w 832620"/>
              <a:gd name="connsiteY11" fmla="*/ 166254 h 519545"/>
              <a:gd name="connsiteX12" fmla="*/ 1347 w 832620"/>
              <a:gd name="connsiteY12" fmla="*/ 103909 h 519545"/>
              <a:gd name="connsiteX13" fmla="*/ 11738 w 832620"/>
              <a:gd name="connsiteY13" fmla="*/ 31173 h 519545"/>
              <a:gd name="connsiteX14" fmla="*/ 42911 w 832620"/>
              <a:gd name="connsiteY14" fmla="*/ 10391 h 519545"/>
              <a:gd name="connsiteX15" fmla="*/ 219556 w 832620"/>
              <a:gd name="connsiteY15" fmla="*/ 0 h 519545"/>
              <a:gd name="connsiteX16" fmla="*/ 396201 w 832620"/>
              <a:gd name="connsiteY16" fmla="*/ 20782 h 519545"/>
              <a:gd name="connsiteX17" fmla="*/ 468938 w 832620"/>
              <a:gd name="connsiteY17" fmla="*/ 31173 h 519545"/>
              <a:gd name="connsiteX18" fmla="*/ 541674 w 832620"/>
              <a:gd name="connsiteY18" fmla="*/ 62345 h 519545"/>
              <a:gd name="connsiteX19" fmla="*/ 583238 w 832620"/>
              <a:gd name="connsiteY19" fmla="*/ 72736 h 519545"/>
              <a:gd name="connsiteX20" fmla="*/ 645583 w 832620"/>
              <a:gd name="connsiteY20" fmla="*/ 103909 h 519545"/>
              <a:gd name="connsiteX21" fmla="*/ 666365 w 832620"/>
              <a:gd name="connsiteY21" fmla="*/ 11430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620" h="519545">
                <a:moveTo>
                  <a:pt x="531283" y="51954"/>
                </a:moveTo>
                <a:cubicBezTo>
                  <a:pt x="662332" y="104373"/>
                  <a:pt x="578099" y="60235"/>
                  <a:pt x="739101" y="280554"/>
                </a:cubicBezTo>
                <a:cubicBezTo>
                  <a:pt x="839858" y="418433"/>
                  <a:pt x="716816" y="266283"/>
                  <a:pt x="832620" y="405245"/>
                </a:cubicBezTo>
                <a:cubicBezTo>
                  <a:pt x="829156" y="419100"/>
                  <a:pt x="827243" y="433437"/>
                  <a:pt x="822229" y="446809"/>
                </a:cubicBezTo>
                <a:cubicBezTo>
                  <a:pt x="810928" y="476944"/>
                  <a:pt x="797893" y="493704"/>
                  <a:pt x="780665" y="519545"/>
                </a:cubicBezTo>
                <a:cubicBezTo>
                  <a:pt x="749492" y="516081"/>
                  <a:pt x="717815" y="515726"/>
                  <a:pt x="687147" y="509154"/>
                </a:cubicBezTo>
                <a:cubicBezTo>
                  <a:pt x="668909" y="505246"/>
                  <a:pt x="652128" y="496189"/>
                  <a:pt x="635192" y="488373"/>
                </a:cubicBezTo>
                <a:cubicBezTo>
                  <a:pt x="455260" y="405328"/>
                  <a:pt x="662315" y="492776"/>
                  <a:pt x="406592" y="353291"/>
                </a:cubicBezTo>
                <a:cubicBezTo>
                  <a:pt x="380612" y="339120"/>
                  <a:pt x="350508" y="334137"/>
                  <a:pt x="323465" y="322118"/>
                </a:cubicBezTo>
                <a:cubicBezTo>
                  <a:pt x="288078" y="306390"/>
                  <a:pt x="255034" y="285685"/>
                  <a:pt x="219556" y="270163"/>
                </a:cubicBezTo>
                <a:cubicBezTo>
                  <a:pt x="152991" y="241041"/>
                  <a:pt x="157900" y="260233"/>
                  <a:pt x="94865" y="218209"/>
                </a:cubicBezTo>
                <a:cubicBezTo>
                  <a:pt x="72357" y="203203"/>
                  <a:pt x="53302" y="183572"/>
                  <a:pt x="32520" y="166254"/>
                </a:cubicBezTo>
                <a:cubicBezTo>
                  <a:pt x="22129" y="145472"/>
                  <a:pt x="4880" y="126873"/>
                  <a:pt x="1347" y="103909"/>
                </a:cubicBezTo>
                <a:cubicBezTo>
                  <a:pt x="-2377" y="79702"/>
                  <a:pt x="1791" y="53554"/>
                  <a:pt x="11738" y="31173"/>
                </a:cubicBezTo>
                <a:cubicBezTo>
                  <a:pt x="16810" y="19761"/>
                  <a:pt x="30561" y="12244"/>
                  <a:pt x="42911" y="10391"/>
                </a:cubicBezTo>
                <a:cubicBezTo>
                  <a:pt x="101242" y="1641"/>
                  <a:pt x="160674" y="3464"/>
                  <a:pt x="219556" y="0"/>
                </a:cubicBezTo>
                <a:cubicBezTo>
                  <a:pt x="292710" y="8128"/>
                  <a:pt x="324792" y="11261"/>
                  <a:pt x="396201" y="20782"/>
                </a:cubicBezTo>
                <a:lnTo>
                  <a:pt x="468938" y="31173"/>
                </a:lnTo>
                <a:cubicBezTo>
                  <a:pt x="493183" y="41564"/>
                  <a:pt x="516884" y="53331"/>
                  <a:pt x="541674" y="62345"/>
                </a:cubicBezTo>
                <a:cubicBezTo>
                  <a:pt x="555095" y="67225"/>
                  <a:pt x="569978" y="67432"/>
                  <a:pt x="583238" y="72736"/>
                </a:cubicBezTo>
                <a:cubicBezTo>
                  <a:pt x="604811" y="81365"/>
                  <a:pt x="624801" y="93518"/>
                  <a:pt x="645583" y="103909"/>
                </a:cubicBezTo>
                <a:lnTo>
                  <a:pt x="666365" y="11430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reeform 32"/>
          <p:cNvSpPr/>
          <p:nvPr/>
        </p:nvSpPr>
        <p:spPr>
          <a:xfrm>
            <a:off x="7627812" y="2909455"/>
            <a:ext cx="832620" cy="519545"/>
          </a:xfrm>
          <a:custGeom>
            <a:avLst/>
            <a:gdLst>
              <a:gd name="connsiteX0" fmla="*/ 531283 w 832620"/>
              <a:gd name="connsiteY0" fmla="*/ 51954 h 519545"/>
              <a:gd name="connsiteX1" fmla="*/ 739101 w 832620"/>
              <a:gd name="connsiteY1" fmla="*/ 280554 h 519545"/>
              <a:gd name="connsiteX2" fmla="*/ 832620 w 832620"/>
              <a:gd name="connsiteY2" fmla="*/ 405245 h 519545"/>
              <a:gd name="connsiteX3" fmla="*/ 822229 w 832620"/>
              <a:gd name="connsiteY3" fmla="*/ 446809 h 519545"/>
              <a:gd name="connsiteX4" fmla="*/ 780665 w 832620"/>
              <a:gd name="connsiteY4" fmla="*/ 519545 h 519545"/>
              <a:gd name="connsiteX5" fmla="*/ 687147 w 832620"/>
              <a:gd name="connsiteY5" fmla="*/ 509154 h 519545"/>
              <a:gd name="connsiteX6" fmla="*/ 635192 w 832620"/>
              <a:gd name="connsiteY6" fmla="*/ 488373 h 519545"/>
              <a:gd name="connsiteX7" fmla="*/ 406592 w 832620"/>
              <a:gd name="connsiteY7" fmla="*/ 353291 h 519545"/>
              <a:gd name="connsiteX8" fmla="*/ 323465 w 832620"/>
              <a:gd name="connsiteY8" fmla="*/ 322118 h 519545"/>
              <a:gd name="connsiteX9" fmla="*/ 219556 w 832620"/>
              <a:gd name="connsiteY9" fmla="*/ 270163 h 519545"/>
              <a:gd name="connsiteX10" fmla="*/ 94865 w 832620"/>
              <a:gd name="connsiteY10" fmla="*/ 218209 h 519545"/>
              <a:gd name="connsiteX11" fmla="*/ 32520 w 832620"/>
              <a:gd name="connsiteY11" fmla="*/ 166254 h 519545"/>
              <a:gd name="connsiteX12" fmla="*/ 1347 w 832620"/>
              <a:gd name="connsiteY12" fmla="*/ 103909 h 519545"/>
              <a:gd name="connsiteX13" fmla="*/ 11738 w 832620"/>
              <a:gd name="connsiteY13" fmla="*/ 31173 h 519545"/>
              <a:gd name="connsiteX14" fmla="*/ 42911 w 832620"/>
              <a:gd name="connsiteY14" fmla="*/ 10391 h 519545"/>
              <a:gd name="connsiteX15" fmla="*/ 219556 w 832620"/>
              <a:gd name="connsiteY15" fmla="*/ 0 h 519545"/>
              <a:gd name="connsiteX16" fmla="*/ 396201 w 832620"/>
              <a:gd name="connsiteY16" fmla="*/ 20782 h 519545"/>
              <a:gd name="connsiteX17" fmla="*/ 468938 w 832620"/>
              <a:gd name="connsiteY17" fmla="*/ 31173 h 519545"/>
              <a:gd name="connsiteX18" fmla="*/ 541674 w 832620"/>
              <a:gd name="connsiteY18" fmla="*/ 62345 h 519545"/>
              <a:gd name="connsiteX19" fmla="*/ 583238 w 832620"/>
              <a:gd name="connsiteY19" fmla="*/ 72736 h 519545"/>
              <a:gd name="connsiteX20" fmla="*/ 645583 w 832620"/>
              <a:gd name="connsiteY20" fmla="*/ 103909 h 519545"/>
              <a:gd name="connsiteX21" fmla="*/ 666365 w 832620"/>
              <a:gd name="connsiteY21" fmla="*/ 11430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2620" h="519545">
                <a:moveTo>
                  <a:pt x="531283" y="51954"/>
                </a:moveTo>
                <a:cubicBezTo>
                  <a:pt x="662332" y="104373"/>
                  <a:pt x="578099" y="60235"/>
                  <a:pt x="739101" y="280554"/>
                </a:cubicBezTo>
                <a:cubicBezTo>
                  <a:pt x="839858" y="418433"/>
                  <a:pt x="716816" y="266283"/>
                  <a:pt x="832620" y="405245"/>
                </a:cubicBezTo>
                <a:cubicBezTo>
                  <a:pt x="829156" y="419100"/>
                  <a:pt x="827243" y="433437"/>
                  <a:pt x="822229" y="446809"/>
                </a:cubicBezTo>
                <a:cubicBezTo>
                  <a:pt x="810928" y="476944"/>
                  <a:pt x="797893" y="493704"/>
                  <a:pt x="780665" y="519545"/>
                </a:cubicBezTo>
                <a:cubicBezTo>
                  <a:pt x="749492" y="516081"/>
                  <a:pt x="717815" y="515726"/>
                  <a:pt x="687147" y="509154"/>
                </a:cubicBezTo>
                <a:cubicBezTo>
                  <a:pt x="668909" y="505246"/>
                  <a:pt x="652128" y="496189"/>
                  <a:pt x="635192" y="488373"/>
                </a:cubicBezTo>
                <a:cubicBezTo>
                  <a:pt x="455260" y="405328"/>
                  <a:pt x="662315" y="492776"/>
                  <a:pt x="406592" y="353291"/>
                </a:cubicBezTo>
                <a:cubicBezTo>
                  <a:pt x="380612" y="339120"/>
                  <a:pt x="350508" y="334137"/>
                  <a:pt x="323465" y="322118"/>
                </a:cubicBezTo>
                <a:cubicBezTo>
                  <a:pt x="288078" y="306390"/>
                  <a:pt x="255034" y="285685"/>
                  <a:pt x="219556" y="270163"/>
                </a:cubicBezTo>
                <a:cubicBezTo>
                  <a:pt x="152991" y="241041"/>
                  <a:pt x="157900" y="260233"/>
                  <a:pt x="94865" y="218209"/>
                </a:cubicBezTo>
                <a:cubicBezTo>
                  <a:pt x="72357" y="203203"/>
                  <a:pt x="53302" y="183572"/>
                  <a:pt x="32520" y="166254"/>
                </a:cubicBezTo>
                <a:cubicBezTo>
                  <a:pt x="22129" y="145472"/>
                  <a:pt x="4880" y="126873"/>
                  <a:pt x="1347" y="103909"/>
                </a:cubicBezTo>
                <a:cubicBezTo>
                  <a:pt x="-2377" y="79702"/>
                  <a:pt x="1791" y="53554"/>
                  <a:pt x="11738" y="31173"/>
                </a:cubicBezTo>
                <a:cubicBezTo>
                  <a:pt x="16810" y="19761"/>
                  <a:pt x="30561" y="12244"/>
                  <a:pt x="42911" y="10391"/>
                </a:cubicBezTo>
                <a:cubicBezTo>
                  <a:pt x="101242" y="1641"/>
                  <a:pt x="160674" y="3464"/>
                  <a:pt x="219556" y="0"/>
                </a:cubicBezTo>
                <a:cubicBezTo>
                  <a:pt x="292710" y="8128"/>
                  <a:pt x="324792" y="11261"/>
                  <a:pt x="396201" y="20782"/>
                </a:cubicBezTo>
                <a:lnTo>
                  <a:pt x="468938" y="31173"/>
                </a:lnTo>
                <a:cubicBezTo>
                  <a:pt x="493183" y="41564"/>
                  <a:pt x="516884" y="53331"/>
                  <a:pt x="541674" y="62345"/>
                </a:cubicBezTo>
                <a:cubicBezTo>
                  <a:pt x="555095" y="67225"/>
                  <a:pt x="569978" y="67432"/>
                  <a:pt x="583238" y="72736"/>
                </a:cubicBezTo>
                <a:cubicBezTo>
                  <a:pt x="604811" y="81365"/>
                  <a:pt x="624801" y="93518"/>
                  <a:pt x="645583" y="103909"/>
                </a:cubicBezTo>
                <a:lnTo>
                  <a:pt x="666365" y="11430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1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CA" sz="2700" b="1" dirty="0">
              <a:solidFill>
                <a:srgbClr val="7030A0"/>
              </a:solidFill>
            </a:endParaRPr>
          </a:p>
        </p:txBody>
      </p:sp>
      <p:pic>
        <p:nvPicPr>
          <p:cNvPr id="83974" name="Picture 6" descr="\\atlantic.int.ec.gc.ca\Users\Dartmouth\desjardinss\FRZSP\stallabrass_prob_frzgspray_4pan_atl_2016030500_9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6" y="1155623"/>
            <a:ext cx="6596732" cy="51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19872" y="5877272"/>
            <a:ext cx="64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LGT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3216083"/>
            <a:ext cx="6848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MDT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0341" y="3212976"/>
            <a:ext cx="6591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SVR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0341" y="5867980"/>
            <a:ext cx="6719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XTM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4106" y="6372036"/>
            <a:ext cx="18859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STALLABRASS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59832" y="620688"/>
            <a:ext cx="3967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March 08 2016- 18 UTC- 42HR </a:t>
            </a:r>
            <a:r>
              <a:rPr lang="en-US" b="1" dirty="0" err="1" smtClean="0"/>
              <a:t>Fcst</a:t>
            </a:r>
            <a:endParaRPr lang="en-CA" b="1" dirty="0"/>
          </a:p>
        </p:txBody>
      </p:sp>
      <p:sp>
        <p:nvSpPr>
          <p:cNvPr id="3" name="Freeform 2"/>
          <p:cNvSpPr/>
          <p:nvPr/>
        </p:nvSpPr>
        <p:spPr>
          <a:xfrm>
            <a:off x="2317173" y="3667991"/>
            <a:ext cx="1184563" cy="758536"/>
          </a:xfrm>
          <a:custGeom>
            <a:avLst/>
            <a:gdLst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28" fmla="*/ 0 w 1184563"/>
              <a:gd name="connsiteY28" fmla="*/ 51954 h 75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4563" h="758536">
                <a:moveTo>
                  <a:pt x="0" y="51954"/>
                </a:moveTo>
                <a:cubicBezTo>
                  <a:pt x="167163" y="219120"/>
                  <a:pt x="-133820" y="-79564"/>
                  <a:pt x="301336" y="322118"/>
                </a:cubicBezTo>
                <a:cubicBezTo>
                  <a:pt x="310513" y="330589"/>
                  <a:pt x="311613" y="346538"/>
                  <a:pt x="322118" y="353291"/>
                </a:cubicBezTo>
                <a:cubicBezTo>
                  <a:pt x="361207" y="378420"/>
                  <a:pt x="405771" y="393835"/>
                  <a:pt x="446809" y="415636"/>
                </a:cubicBezTo>
                <a:cubicBezTo>
                  <a:pt x="664983" y="531541"/>
                  <a:pt x="621504" y="520766"/>
                  <a:pt x="831272" y="613064"/>
                </a:cubicBezTo>
                <a:cubicBezTo>
                  <a:pt x="1187525" y="769815"/>
                  <a:pt x="673342" y="536648"/>
                  <a:pt x="987136" y="665018"/>
                </a:cubicBezTo>
                <a:cubicBezTo>
                  <a:pt x="1040201" y="686726"/>
                  <a:pt x="1091186" y="713210"/>
                  <a:pt x="1143000" y="737754"/>
                </a:cubicBezTo>
                <a:cubicBezTo>
                  <a:pt x="1156999" y="744385"/>
                  <a:pt x="1184563" y="758536"/>
                  <a:pt x="1184563" y="758536"/>
                </a:cubicBezTo>
                <a:cubicBezTo>
                  <a:pt x="1173628" y="703863"/>
                  <a:pt x="1175102" y="700066"/>
                  <a:pt x="1153391" y="644236"/>
                </a:cubicBezTo>
                <a:cubicBezTo>
                  <a:pt x="1137071" y="602270"/>
                  <a:pt x="1117002" y="561796"/>
                  <a:pt x="1101436" y="519545"/>
                </a:cubicBezTo>
                <a:cubicBezTo>
                  <a:pt x="1092719" y="495884"/>
                  <a:pt x="1094641" y="467790"/>
                  <a:pt x="1080654" y="446809"/>
                </a:cubicBezTo>
                <a:cubicBezTo>
                  <a:pt x="1072062" y="433921"/>
                  <a:pt x="1051483" y="435321"/>
                  <a:pt x="1039091" y="426027"/>
                </a:cubicBezTo>
                <a:cubicBezTo>
                  <a:pt x="1023416" y="414271"/>
                  <a:pt x="1011382" y="398318"/>
                  <a:pt x="997527" y="384464"/>
                </a:cubicBezTo>
                <a:cubicBezTo>
                  <a:pt x="987136" y="356755"/>
                  <a:pt x="974484" y="329791"/>
                  <a:pt x="966354" y="301336"/>
                </a:cubicBezTo>
                <a:cubicBezTo>
                  <a:pt x="919249" y="136470"/>
                  <a:pt x="993576" y="333029"/>
                  <a:pt x="935182" y="187036"/>
                </a:cubicBezTo>
                <a:cubicBezTo>
                  <a:pt x="942308" y="115767"/>
                  <a:pt x="963277" y="92879"/>
                  <a:pt x="924791" y="41564"/>
                </a:cubicBezTo>
                <a:cubicBezTo>
                  <a:pt x="913035" y="25889"/>
                  <a:pt x="897082" y="13855"/>
                  <a:pt x="883227" y="0"/>
                </a:cubicBezTo>
                <a:lnTo>
                  <a:pt x="405245" y="20782"/>
                </a:lnTo>
                <a:cubicBezTo>
                  <a:pt x="370110" y="24417"/>
                  <a:pt x="335972" y="34637"/>
                  <a:pt x="301336" y="41564"/>
                </a:cubicBezTo>
                <a:cubicBezTo>
                  <a:pt x="266700" y="38100"/>
                  <a:pt x="232236" y="31173"/>
                  <a:pt x="197427" y="31173"/>
                </a:cubicBezTo>
                <a:cubicBezTo>
                  <a:pt x="183146" y="31173"/>
                  <a:pt x="169542" y="37460"/>
                  <a:pt x="155863" y="41564"/>
                </a:cubicBezTo>
                <a:cubicBezTo>
                  <a:pt x="50398" y="73203"/>
                  <a:pt x="136255" y="53798"/>
                  <a:pt x="41563" y="72736"/>
                </a:cubicBezTo>
                <a:cubicBezTo>
                  <a:pt x="-20211" y="113920"/>
                  <a:pt x="21193" y="73285"/>
                  <a:pt x="51954" y="114300"/>
                </a:cubicBezTo>
                <a:cubicBezTo>
                  <a:pt x="65097" y="131825"/>
                  <a:pt x="66441" y="155663"/>
                  <a:pt x="72736" y="176645"/>
                </a:cubicBezTo>
                <a:cubicBezTo>
                  <a:pt x="76840" y="190324"/>
                  <a:pt x="80326" y="204205"/>
                  <a:pt x="83127" y="218209"/>
                </a:cubicBezTo>
                <a:cubicBezTo>
                  <a:pt x="87259" y="238868"/>
                  <a:pt x="75575" y="269512"/>
                  <a:pt x="93518" y="280554"/>
                </a:cubicBezTo>
                <a:cubicBezTo>
                  <a:pt x="129404" y="302638"/>
                  <a:pt x="218209" y="301336"/>
                  <a:pt x="218209" y="301336"/>
                </a:cubicBezTo>
                <a:cubicBezTo>
                  <a:pt x="310674" y="367384"/>
                  <a:pt x="261150" y="353291"/>
                  <a:pt x="363682" y="353291"/>
                </a:cubicBezTo>
                <a:lnTo>
                  <a:pt x="0" y="51954"/>
                </a:ln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>
            <a:off x="2483427" y="3719945"/>
            <a:ext cx="654628" cy="405246"/>
          </a:xfrm>
          <a:custGeom>
            <a:avLst/>
            <a:gdLst>
              <a:gd name="connsiteX0" fmla="*/ 0 w 654628"/>
              <a:gd name="connsiteY0" fmla="*/ 62346 h 405246"/>
              <a:gd name="connsiteX1" fmla="*/ 259773 w 654628"/>
              <a:gd name="connsiteY1" fmla="*/ 0 h 405246"/>
              <a:gd name="connsiteX2" fmla="*/ 509155 w 654628"/>
              <a:gd name="connsiteY2" fmla="*/ 31173 h 405246"/>
              <a:gd name="connsiteX3" fmla="*/ 654628 w 654628"/>
              <a:gd name="connsiteY3" fmla="*/ 145473 h 405246"/>
              <a:gd name="connsiteX4" fmla="*/ 644237 w 654628"/>
              <a:gd name="connsiteY4" fmla="*/ 374073 h 405246"/>
              <a:gd name="connsiteX5" fmla="*/ 613064 w 654628"/>
              <a:gd name="connsiteY5" fmla="*/ 405246 h 405246"/>
              <a:gd name="connsiteX6" fmla="*/ 342900 w 654628"/>
              <a:gd name="connsiteY6" fmla="*/ 374073 h 405246"/>
              <a:gd name="connsiteX7" fmla="*/ 207818 w 654628"/>
              <a:gd name="connsiteY7" fmla="*/ 311728 h 405246"/>
              <a:gd name="connsiteX8" fmla="*/ 197428 w 654628"/>
              <a:gd name="connsiteY8" fmla="*/ 311728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628" h="405246">
                <a:moveTo>
                  <a:pt x="0" y="62346"/>
                </a:moveTo>
                <a:cubicBezTo>
                  <a:pt x="95601" y="4986"/>
                  <a:pt x="88930" y="0"/>
                  <a:pt x="259773" y="0"/>
                </a:cubicBezTo>
                <a:cubicBezTo>
                  <a:pt x="343547" y="0"/>
                  <a:pt x="509155" y="31173"/>
                  <a:pt x="509155" y="31173"/>
                </a:cubicBezTo>
                <a:cubicBezTo>
                  <a:pt x="638066" y="113208"/>
                  <a:pt x="596358" y="67782"/>
                  <a:pt x="654628" y="145473"/>
                </a:cubicBezTo>
                <a:cubicBezTo>
                  <a:pt x="651164" y="221673"/>
                  <a:pt x="656288" y="298752"/>
                  <a:pt x="644237" y="374073"/>
                </a:cubicBezTo>
                <a:cubicBezTo>
                  <a:pt x="641915" y="388584"/>
                  <a:pt x="627759" y="405246"/>
                  <a:pt x="613064" y="405246"/>
                </a:cubicBezTo>
                <a:cubicBezTo>
                  <a:pt x="522412" y="405246"/>
                  <a:pt x="432955" y="384464"/>
                  <a:pt x="342900" y="374073"/>
                </a:cubicBezTo>
                <a:cubicBezTo>
                  <a:pt x="285328" y="335690"/>
                  <a:pt x="309465" y="348690"/>
                  <a:pt x="207818" y="311728"/>
                </a:cubicBezTo>
                <a:cubicBezTo>
                  <a:pt x="204563" y="310544"/>
                  <a:pt x="200891" y="311728"/>
                  <a:pt x="197428" y="311728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reeform 22"/>
          <p:cNvSpPr/>
          <p:nvPr/>
        </p:nvSpPr>
        <p:spPr>
          <a:xfrm>
            <a:off x="2405204" y="1079538"/>
            <a:ext cx="654628" cy="405246"/>
          </a:xfrm>
          <a:custGeom>
            <a:avLst/>
            <a:gdLst>
              <a:gd name="connsiteX0" fmla="*/ 0 w 654628"/>
              <a:gd name="connsiteY0" fmla="*/ 62346 h 405246"/>
              <a:gd name="connsiteX1" fmla="*/ 259773 w 654628"/>
              <a:gd name="connsiteY1" fmla="*/ 0 h 405246"/>
              <a:gd name="connsiteX2" fmla="*/ 509155 w 654628"/>
              <a:gd name="connsiteY2" fmla="*/ 31173 h 405246"/>
              <a:gd name="connsiteX3" fmla="*/ 654628 w 654628"/>
              <a:gd name="connsiteY3" fmla="*/ 145473 h 405246"/>
              <a:gd name="connsiteX4" fmla="*/ 644237 w 654628"/>
              <a:gd name="connsiteY4" fmla="*/ 374073 h 405246"/>
              <a:gd name="connsiteX5" fmla="*/ 613064 w 654628"/>
              <a:gd name="connsiteY5" fmla="*/ 405246 h 405246"/>
              <a:gd name="connsiteX6" fmla="*/ 342900 w 654628"/>
              <a:gd name="connsiteY6" fmla="*/ 374073 h 405246"/>
              <a:gd name="connsiteX7" fmla="*/ 207818 w 654628"/>
              <a:gd name="connsiteY7" fmla="*/ 311728 h 405246"/>
              <a:gd name="connsiteX8" fmla="*/ 197428 w 654628"/>
              <a:gd name="connsiteY8" fmla="*/ 311728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628" h="405246">
                <a:moveTo>
                  <a:pt x="0" y="62346"/>
                </a:moveTo>
                <a:cubicBezTo>
                  <a:pt x="95601" y="4986"/>
                  <a:pt x="88930" y="0"/>
                  <a:pt x="259773" y="0"/>
                </a:cubicBezTo>
                <a:cubicBezTo>
                  <a:pt x="343547" y="0"/>
                  <a:pt x="509155" y="31173"/>
                  <a:pt x="509155" y="31173"/>
                </a:cubicBezTo>
                <a:cubicBezTo>
                  <a:pt x="638066" y="113208"/>
                  <a:pt x="596358" y="67782"/>
                  <a:pt x="654628" y="145473"/>
                </a:cubicBezTo>
                <a:cubicBezTo>
                  <a:pt x="651164" y="221673"/>
                  <a:pt x="656288" y="298752"/>
                  <a:pt x="644237" y="374073"/>
                </a:cubicBezTo>
                <a:cubicBezTo>
                  <a:pt x="641915" y="388584"/>
                  <a:pt x="627759" y="405246"/>
                  <a:pt x="613064" y="405246"/>
                </a:cubicBezTo>
                <a:cubicBezTo>
                  <a:pt x="522412" y="405246"/>
                  <a:pt x="432955" y="384464"/>
                  <a:pt x="342900" y="374073"/>
                </a:cubicBezTo>
                <a:cubicBezTo>
                  <a:pt x="285328" y="335690"/>
                  <a:pt x="309465" y="348690"/>
                  <a:pt x="207818" y="311728"/>
                </a:cubicBezTo>
                <a:cubicBezTo>
                  <a:pt x="204563" y="310544"/>
                  <a:pt x="200891" y="311728"/>
                  <a:pt x="197428" y="311728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10741" y="1282161"/>
            <a:ext cx="98713" cy="26404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6056" y="4726885"/>
            <a:ext cx="171521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MOST LIKELY</a:t>
            </a:r>
          </a:p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LIGHT</a:t>
            </a:r>
            <a:endParaRPr lang="en-CA" b="1" dirty="0">
              <a:latin typeface="Algerian" panose="04020705040A02060702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5942" y="3922568"/>
            <a:ext cx="260641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With LGT-MODT Prob.</a:t>
            </a:r>
          </a:p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MODERATE</a:t>
            </a:r>
            <a:endParaRPr lang="en-CA" b="1" dirty="0">
              <a:latin typeface="Algerian" panose="04020705040A02060702" pitchFamily="8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3275856" y="4160324"/>
            <a:ext cx="2016224" cy="9968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699798" y="1282162"/>
            <a:ext cx="2592282" cy="2640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\\atlantic.int.ec.gc.ca\Users\Dartmouth\desjardinss\FRZSP\sawada_prob_frzgspray_4pan_atl_2016030500_9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696744" cy="52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CA" sz="2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5877272"/>
            <a:ext cx="6463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LGT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3216083"/>
            <a:ext cx="68480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MDT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0341" y="3212976"/>
            <a:ext cx="65915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SVR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0341" y="5867980"/>
            <a:ext cx="67197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XTM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8164" y="6381328"/>
            <a:ext cx="11978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SAWADA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59832" y="620688"/>
            <a:ext cx="3967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March 08 2016- 18 UTC- 42HR </a:t>
            </a:r>
            <a:r>
              <a:rPr lang="en-US" b="1" dirty="0" err="1" smtClean="0"/>
              <a:t>Fcst</a:t>
            </a:r>
            <a:endParaRPr lang="en-CA" b="1" dirty="0"/>
          </a:p>
        </p:txBody>
      </p:sp>
      <p:sp>
        <p:nvSpPr>
          <p:cNvPr id="3" name="Freeform 2"/>
          <p:cNvSpPr/>
          <p:nvPr/>
        </p:nvSpPr>
        <p:spPr>
          <a:xfrm>
            <a:off x="2317173" y="3674941"/>
            <a:ext cx="1184563" cy="751585"/>
          </a:xfrm>
          <a:custGeom>
            <a:avLst/>
            <a:gdLst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0" fmla="*/ 0 w 1184563"/>
              <a:gd name="connsiteY0" fmla="*/ 51954 h 758536"/>
              <a:gd name="connsiteX1" fmla="*/ 301336 w 1184563"/>
              <a:gd name="connsiteY1" fmla="*/ 322118 h 758536"/>
              <a:gd name="connsiteX2" fmla="*/ 322118 w 1184563"/>
              <a:gd name="connsiteY2" fmla="*/ 353291 h 758536"/>
              <a:gd name="connsiteX3" fmla="*/ 446809 w 1184563"/>
              <a:gd name="connsiteY3" fmla="*/ 415636 h 758536"/>
              <a:gd name="connsiteX4" fmla="*/ 831272 w 1184563"/>
              <a:gd name="connsiteY4" fmla="*/ 613064 h 758536"/>
              <a:gd name="connsiteX5" fmla="*/ 987136 w 1184563"/>
              <a:gd name="connsiteY5" fmla="*/ 665018 h 758536"/>
              <a:gd name="connsiteX6" fmla="*/ 1143000 w 1184563"/>
              <a:gd name="connsiteY6" fmla="*/ 737754 h 758536"/>
              <a:gd name="connsiteX7" fmla="*/ 1184563 w 1184563"/>
              <a:gd name="connsiteY7" fmla="*/ 758536 h 758536"/>
              <a:gd name="connsiteX8" fmla="*/ 1153391 w 1184563"/>
              <a:gd name="connsiteY8" fmla="*/ 644236 h 758536"/>
              <a:gd name="connsiteX9" fmla="*/ 1101436 w 1184563"/>
              <a:gd name="connsiteY9" fmla="*/ 519545 h 758536"/>
              <a:gd name="connsiteX10" fmla="*/ 1080654 w 1184563"/>
              <a:gd name="connsiteY10" fmla="*/ 446809 h 758536"/>
              <a:gd name="connsiteX11" fmla="*/ 1039091 w 1184563"/>
              <a:gd name="connsiteY11" fmla="*/ 426027 h 758536"/>
              <a:gd name="connsiteX12" fmla="*/ 997527 w 1184563"/>
              <a:gd name="connsiteY12" fmla="*/ 384464 h 758536"/>
              <a:gd name="connsiteX13" fmla="*/ 966354 w 1184563"/>
              <a:gd name="connsiteY13" fmla="*/ 301336 h 758536"/>
              <a:gd name="connsiteX14" fmla="*/ 935182 w 1184563"/>
              <a:gd name="connsiteY14" fmla="*/ 187036 h 758536"/>
              <a:gd name="connsiteX15" fmla="*/ 924791 w 1184563"/>
              <a:gd name="connsiteY15" fmla="*/ 41564 h 758536"/>
              <a:gd name="connsiteX16" fmla="*/ 883227 w 1184563"/>
              <a:gd name="connsiteY16" fmla="*/ 0 h 758536"/>
              <a:gd name="connsiteX17" fmla="*/ 405245 w 1184563"/>
              <a:gd name="connsiteY17" fmla="*/ 20782 h 758536"/>
              <a:gd name="connsiteX18" fmla="*/ 301336 w 1184563"/>
              <a:gd name="connsiteY18" fmla="*/ 41564 h 758536"/>
              <a:gd name="connsiteX19" fmla="*/ 197427 w 1184563"/>
              <a:gd name="connsiteY19" fmla="*/ 31173 h 758536"/>
              <a:gd name="connsiteX20" fmla="*/ 155863 w 1184563"/>
              <a:gd name="connsiteY20" fmla="*/ 41564 h 758536"/>
              <a:gd name="connsiteX21" fmla="*/ 41563 w 1184563"/>
              <a:gd name="connsiteY21" fmla="*/ 72736 h 758536"/>
              <a:gd name="connsiteX22" fmla="*/ 51954 w 1184563"/>
              <a:gd name="connsiteY22" fmla="*/ 114300 h 758536"/>
              <a:gd name="connsiteX23" fmla="*/ 72736 w 1184563"/>
              <a:gd name="connsiteY23" fmla="*/ 176645 h 758536"/>
              <a:gd name="connsiteX24" fmla="*/ 83127 w 1184563"/>
              <a:gd name="connsiteY24" fmla="*/ 218209 h 758536"/>
              <a:gd name="connsiteX25" fmla="*/ 93518 w 1184563"/>
              <a:gd name="connsiteY25" fmla="*/ 280554 h 758536"/>
              <a:gd name="connsiteX26" fmla="*/ 218209 w 1184563"/>
              <a:gd name="connsiteY26" fmla="*/ 301336 h 758536"/>
              <a:gd name="connsiteX27" fmla="*/ 363682 w 1184563"/>
              <a:gd name="connsiteY27" fmla="*/ 353291 h 758536"/>
              <a:gd name="connsiteX28" fmla="*/ 0 w 1184563"/>
              <a:gd name="connsiteY28" fmla="*/ 51954 h 758536"/>
              <a:gd name="connsiteX0" fmla="*/ 0 w 1184563"/>
              <a:gd name="connsiteY0" fmla="*/ 40592 h 747174"/>
              <a:gd name="connsiteX1" fmla="*/ 301336 w 1184563"/>
              <a:gd name="connsiteY1" fmla="*/ 310756 h 747174"/>
              <a:gd name="connsiteX2" fmla="*/ 322118 w 1184563"/>
              <a:gd name="connsiteY2" fmla="*/ 341929 h 747174"/>
              <a:gd name="connsiteX3" fmla="*/ 446809 w 1184563"/>
              <a:gd name="connsiteY3" fmla="*/ 404274 h 747174"/>
              <a:gd name="connsiteX4" fmla="*/ 831272 w 1184563"/>
              <a:gd name="connsiteY4" fmla="*/ 601702 h 747174"/>
              <a:gd name="connsiteX5" fmla="*/ 987136 w 1184563"/>
              <a:gd name="connsiteY5" fmla="*/ 653656 h 747174"/>
              <a:gd name="connsiteX6" fmla="*/ 1143000 w 1184563"/>
              <a:gd name="connsiteY6" fmla="*/ 726392 h 747174"/>
              <a:gd name="connsiteX7" fmla="*/ 1184563 w 1184563"/>
              <a:gd name="connsiteY7" fmla="*/ 747174 h 747174"/>
              <a:gd name="connsiteX8" fmla="*/ 1153391 w 1184563"/>
              <a:gd name="connsiteY8" fmla="*/ 632874 h 747174"/>
              <a:gd name="connsiteX9" fmla="*/ 1101436 w 1184563"/>
              <a:gd name="connsiteY9" fmla="*/ 508183 h 747174"/>
              <a:gd name="connsiteX10" fmla="*/ 1080654 w 1184563"/>
              <a:gd name="connsiteY10" fmla="*/ 435447 h 747174"/>
              <a:gd name="connsiteX11" fmla="*/ 1039091 w 1184563"/>
              <a:gd name="connsiteY11" fmla="*/ 414665 h 747174"/>
              <a:gd name="connsiteX12" fmla="*/ 997527 w 1184563"/>
              <a:gd name="connsiteY12" fmla="*/ 373102 h 747174"/>
              <a:gd name="connsiteX13" fmla="*/ 966354 w 1184563"/>
              <a:gd name="connsiteY13" fmla="*/ 289974 h 747174"/>
              <a:gd name="connsiteX14" fmla="*/ 935182 w 1184563"/>
              <a:gd name="connsiteY14" fmla="*/ 175674 h 747174"/>
              <a:gd name="connsiteX15" fmla="*/ 924791 w 1184563"/>
              <a:gd name="connsiteY15" fmla="*/ 30202 h 747174"/>
              <a:gd name="connsiteX16" fmla="*/ 810491 w 1184563"/>
              <a:gd name="connsiteY16" fmla="*/ 196456 h 747174"/>
              <a:gd name="connsiteX17" fmla="*/ 405245 w 1184563"/>
              <a:gd name="connsiteY17" fmla="*/ 9420 h 747174"/>
              <a:gd name="connsiteX18" fmla="*/ 301336 w 1184563"/>
              <a:gd name="connsiteY18" fmla="*/ 30202 h 747174"/>
              <a:gd name="connsiteX19" fmla="*/ 197427 w 1184563"/>
              <a:gd name="connsiteY19" fmla="*/ 19811 h 747174"/>
              <a:gd name="connsiteX20" fmla="*/ 155863 w 1184563"/>
              <a:gd name="connsiteY20" fmla="*/ 30202 h 747174"/>
              <a:gd name="connsiteX21" fmla="*/ 41563 w 1184563"/>
              <a:gd name="connsiteY21" fmla="*/ 61374 h 747174"/>
              <a:gd name="connsiteX22" fmla="*/ 51954 w 1184563"/>
              <a:gd name="connsiteY22" fmla="*/ 102938 h 747174"/>
              <a:gd name="connsiteX23" fmla="*/ 72736 w 1184563"/>
              <a:gd name="connsiteY23" fmla="*/ 165283 h 747174"/>
              <a:gd name="connsiteX24" fmla="*/ 83127 w 1184563"/>
              <a:gd name="connsiteY24" fmla="*/ 206847 h 747174"/>
              <a:gd name="connsiteX25" fmla="*/ 93518 w 1184563"/>
              <a:gd name="connsiteY25" fmla="*/ 269192 h 747174"/>
              <a:gd name="connsiteX26" fmla="*/ 218209 w 1184563"/>
              <a:gd name="connsiteY26" fmla="*/ 289974 h 747174"/>
              <a:gd name="connsiteX27" fmla="*/ 363682 w 1184563"/>
              <a:gd name="connsiteY27" fmla="*/ 341929 h 747174"/>
              <a:gd name="connsiteX28" fmla="*/ 0 w 1184563"/>
              <a:gd name="connsiteY28" fmla="*/ 40592 h 747174"/>
              <a:gd name="connsiteX0" fmla="*/ 0 w 1184563"/>
              <a:gd name="connsiteY0" fmla="*/ 40592 h 747174"/>
              <a:gd name="connsiteX1" fmla="*/ 301336 w 1184563"/>
              <a:gd name="connsiteY1" fmla="*/ 310756 h 747174"/>
              <a:gd name="connsiteX2" fmla="*/ 322118 w 1184563"/>
              <a:gd name="connsiteY2" fmla="*/ 341929 h 747174"/>
              <a:gd name="connsiteX3" fmla="*/ 446809 w 1184563"/>
              <a:gd name="connsiteY3" fmla="*/ 404274 h 747174"/>
              <a:gd name="connsiteX4" fmla="*/ 831272 w 1184563"/>
              <a:gd name="connsiteY4" fmla="*/ 601702 h 747174"/>
              <a:gd name="connsiteX5" fmla="*/ 987136 w 1184563"/>
              <a:gd name="connsiteY5" fmla="*/ 653656 h 747174"/>
              <a:gd name="connsiteX6" fmla="*/ 1143000 w 1184563"/>
              <a:gd name="connsiteY6" fmla="*/ 726392 h 747174"/>
              <a:gd name="connsiteX7" fmla="*/ 1184563 w 1184563"/>
              <a:gd name="connsiteY7" fmla="*/ 747174 h 747174"/>
              <a:gd name="connsiteX8" fmla="*/ 1153391 w 1184563"/>
              <a:gd name="connsiteY8" fmla="*/ 632874 h 747174"/>
              <a:gd name="connsiteX9" fmla="*/ 1101436 w 1184563"/>
              <a:gd name="connsiteY9" fmla="*/ 508183 h 747174"/>
              <a:gd name="connsiteX10" fmla="*/ 1080654 w 1184563"/>
              <a:gd name="connsiteY10" fmla="*/ 435447 h 747174"/>
              <a:gd name="connsiteX11" fmla="*/ 1039091 w 1184563"/>
              <a:gd name="connsiteY11" fmla="*/ 414665 h 747174"/>
              <a:gd name="connsiteX12" fmla="*/ 997527 w 1184563"/>
              <a:gd name="connsiteY12" fmla="*/ 373102 h 747174"/>
              <a:gd name="connsiteX13" fmla="*/ 966354 w 1184563"/>
              <a:gd name="connsiteY13" fmla="*/ 289974 h 747174"/>
              <a:gd name="connsiteX14" fmla="*/ 935182 w 1184563"/>
              <a:gd name="connsiteY14" fmla="*/ 175674 h 747174"/>
              <a:gd name="connsiteX15" fmla="*/ 810491 w 1184563"/>
              <a:gd name="connsiteY15" fmla="*/ 196456 h 747174"/>
              <a:gd name="connsiteX16" fmla="*/ 405245 w 1184563"/>
              <a:gd name="connsiteY16" fmla="*/ 9420 h 747174"/>
              <a:gd name="connsiteX17" fmla="*/ 301336 w 1184563"/>
              <a:gd name="connsiteY17" fmla="*/ 30202 h 747174"/>
              <a:gd name="connsiteX18" fmla="*/ 197427 w 1184563"/>
              <a:gd name="connsiteY18" fmla="*/ 19811 h 747174"/>
              <a:gd name="connsiteX19" fmla="*/ 155863 w 1184563"/>
              <a:gd name="connsiteY19" fmla="*/ 30202 h 747174"/>
              <a:gd name="connsiteX20" fmla="*/ 41563 w 1184563"/>
              <a:gd name="connsiteY20" fmla="*/ 61374 h 747174"/>
              <a:gd name="connsiteX21" fmla="*/ 51954 w 1184563"/>
              <a:gd name="connsiteY21" fmla="*/ 102938 h 747174"/>
              <a:gd name="connsiteX22" fmla="*/ 72736 w 1184563"/>
              <a:gd name="connsiteY22" fmla="*/ 165283 h 747174"/>
              <a:gd name="connsiteX23" fmla="*/ 83127 w 1184563"/>
              <a:gd name="connsiteY23" fmla="*/ 206847 h 747174"/>
              <a:gd name="connsiteX24" fmla="*/ 93518 w 1184563"/>
              <a:gd name="connsiteY24" fmla="*/ 269192 h 747174"/>
              <a:gd name="connsiteX25" fmla="*/ 218209 w 1184563"/>
              <a:gd name="connsiteY25" fmla="*/ 289974 h 747174"/>
              <a:gd name="connsiteX26" fmla="*/ 363682 w 1184563"/>
              <a:gd name="connsiteY26" fmla="*/ 341929 h 747174"/>
              <a:gd name="connsiteX27" fmla="*/ 0 w 1184563"/>
              <a:gd name="connsiteY27" fmla="*/ 40592 h 747174"/>
              <a:gd name="connsiteX0" fmla="*/ 0 w 1184563"/>
              <a:gd name="connsiteY0" fmla="*/ 40592 h 747174"/>
              <a:gd name="connsiteX1" fmla="*/ 301336 w 1184563"/>
              <a:gd name="connsiteY1" fmla="*/ 310756 h 747174"/>
              <a:gd name="connsiteX2" fmla="*/ 322118 w 1184563"/>
              <a:gd name="connsiteY2" fmla="*/ 341929 h 747174"/>
              <a:gd name="connsiteX3" fmla="*/ 446809 w 1184563"/>
              <a:gd name="connsiteY3" fmla="*/ 404274 h 747174"/>
              <a:gd name="connsiteX4" fmla="*/ 831272 w 1184563"/>
              <a:gd name="connsiteY4" fmla="*/ 601702 h 747174"/>
              <a:gd name="connsiteX5" fmla="*/ 987136 w 1184563"/>
              <a:gd name="connsiteY5" fmla="*/ 653656 h 747174"/>
              <a:gd name="connsiteX6" fmla="*/ 1143000 w 1184563"/>
              <a:gd name="connsiteY6" fmla="*/ 726392 h 747174"/>
              <a:gd name="connsiteX7" fmla="*/ 1184563 w 1184563"/>
              <a:gd name="connsiteY7" fmla="*/ 747174 h 747174"/>
              <a:gd name="connsiteX8" fmla="*/ 1153391 w 1184563"/>
              <a:gd name="connsiteY8" fmla="*/ 632874 h 747174"/>
              <a:gd name="connsiteX9" fmla="*/ 1101436 w 1184563"/>
              <a:gd name="connsiteY9" fmla="*/ 508183 h 747174"/>
              <a:gd name="connsiteX10" fmla="*/ 1080654 w 1184563"/>
              <a:gd name="connsiteY10" fmla="*/ 435447 h 747174"/>
              <a:gd name="connsiteX11" fmla="*/ 1039091 w 1184563"/>
              <a:gd name="connsiteY11" fmla="*/ 414665 h 747174"/>
              <a:gd name="connsiteX12" fmla="*/ 997527 w 1184563"/>
              <a:gd name="connsiteY12" fmla="*/ 373102 h 747174"/>
              <a:gd name="connsiteX13" fmla="*/ 820881 w 1184563"/>
              <a:gd name="connsiteY13" fmla="*/ 425055 h 747174"/>
              <a:gd name="connsiteX14" fmla="*/ 935182 w 1184563"/>
              <a:gd name="connsiteY14" fmla="*/ 175674 h 747174"/>
              <a:gd name="connsiteX15" fmla="*/ 810491 w 1184563"/>
              <a:gd name="connsiteY15" fmla="*/ 196456 h 747174"/>
              <a:gd name="connsiteX16" fmla="*/ 405245 w 1184563"/>
              <a:gd name="connsiteY16" fmla="*/ 9420 h 747174"/>
              <a:gd name="connsiteX17" fmla="*/ 301336 w 1184563"/>
              <a:gd name="connsiteY17" fmla="*/ 30202 h 747174"/>
              <a:gd name="connsiteX18" fmla="*/ 197427 w 1184563"/>
              <a:gd name="connsiteY18" fmla="*/ 19811 h 747174"/>
              <a:gd name="connsiteX19" fmla="*/ 155863 w 1184563"/>
              <a:gd name="connsiteY19" fmla="*/ 30202 h 747174"/>
              <a:gd name="connsiteX20" fmla="*/ 41563 w 1184563"/>
              <a:gd name="connsiteY20" fmla="*/ 61374 h 747174"/>
              <a:gd name="connsiteX21" fmla="*/ 51954 w 1184563"/>
              <a:gd name="connsiteY21" fmla="*/ 102938 h 747174"/>
              <a:gd name="connsiteX22" fmla="*/ 72736 w 1184563"/>
              <a:gd name="connsiteY22" fmla="*/ 165283 h 747174"/>
              <a:gd name="connsiteX23" fmla="*/ 83127 w 1184563"/>
              <a:gd name="connsiteY23" fmla="*/ 206847 h 747174"/>
              <a:gd name="connsiteX24" fmla="*/ 93518 w 1184563"/>
              <a:gd name="connsiteY24" fmla="*/ 269192 h 747174"/>
              <a:gd name="connsiteX25" fmla="*/ 218209 w 1184563"/>
              <a:gd name="connsiteY25" fmla="*/ 289974 h 747174"/>
              <a:gd name="connsiteX26" fmla="*/ 363682 w 1184563"/>
              <a:gd name="connsiteY26" fmla="*/ 341929 h 747174"/>
              <a:gd name="connsiteX27" fmla="*/ 0 w 1184563"/>
              <a:gd name="connsiteY27" fmla="*/ 40592 h 747174"/>
              <a:gd name="connsiteX0" fmla="*/ 0 w 1184563"/>
              <a:gd name="connsiteY0" fmla="*/ 40592 h 747174"/>
              <a:gd name="connsiteX1" fmla="*/ 301336 w 1184563"/>
              <a:gd name="connsiteY1" fmla="*/ 310756 h 747174"/>
              <a:gd name="connsiteX2" fmla="*/ 322118 w 1184563"/>
              <a:gd name="connsiteY2" fmla="*/ 341929 h 747174"/>
              <a:gd name="connsiteX3" fmla="*/ 446809 w 1184563"/>
              <a:gd name="connsiteY3" fmla="*/ 404274 h 747174"/>
              <a:gd name="connsiteX4" fmla="*/ 831272 w 1184563"/>
              <a:gd name="connsiteY4" fmla="*/ 601702 h 747174"/>
              <a:gd name="connsiteX5" fmla="*/ 987136 w 1184563"/>
              <a:gd name="connsiteY5" fmla="*/ 653656 h 747174"/>
              <a:gd name="connsiteX6" fmla="*/ 1143000 w 1184563"/>
              <a:gd name="connsiteY6" fmla="*/ 726392 h 747174"/>
              <a:gd name="connsiteX7" fmla="*/ 1184563 w 1184563"/>
              <a:gd name="connsiteY7" fmla="*/ 747174 h 747174"/>
              <a:gd name="connsiteX8" fmla="*/ 1153391 w 1184563"/>
              <a:gd name="connsiteY8" fmla="*/ 632874 h 747174"/>
              <a:gd name="connsiteX9" fmla="*/ 1101436 w 1184563"/>
              <a:gd name="connsiteY9" fmla="*/ 508183 h 747174"/>
              <a:gd name="connsiteX10" fmla="*/ 1080654 w 1184563"/>
              <a:gd name="connsiteY10" fmla="*/ 435447 h 747174"/>
              <a:gd name="connsiteX11" fmla="*/ 1039091 w 1184563"/>
              <a:gd name="connsiteY11" fmla="*/ 414665 h 747174"/>
              <a:gd name="connsiteX12" fmla="*/ 997527 w 1184563"/>
              <a:gd name="connsiteY12" fmla="*/ 373102 h 747174"/>
              <a:gd name="connsiteX13" fmla="*/ 820881 w 1184563"/>
              <a:gd name="connsiteY13" fmla="*/ 425055 h 747174"/>
              <a:gd name="connsiteX14" fmla="*/ 810491 w 1184563"/>
              <a:gd name="connsiteY14" fmla="*/ 196456 h 747174"/>
              <a:gd name="connsiteX15" fmla="*/ 405245 w 1184563"/>
              <a:gd name="connsiteY15" fmla="*/ 9420 h 747174"/>
              <a:gd name="connsiteX16" fmla="*/ 301336 w 1184563"/>
              <a:gd name="connsiteY16" fmla="*/ 30202 h 747174"/>
              <a:gd name="connsiteX17" fmla="*/ 197427 w 1184563"/>
              <a:gd name="connsiteY17" fmla="*/ 19811 h 747174"/>
              <a:gd name="connsiteX18" fmla="*/ 155863 w 1184563"/>
              <a:gd name="connsiteY18" fmla="*/ 30202 h 747174"/>
              <a:gd name="connsiteX19" fmla="*/ 41563 w 1184563"/>
              <a:gd name="connsiteY19" fmla="*/ 61374 h 747174"/>
              <a:gd name="connsiteX20" fmla="*/ 51954 w 1184563"/>
              <a:gd name="connsiteY20" fmla="*/ 102938 h 747174"/>
              <a:gd name="connsiteX21" fmla="*/ 72736 w 1184563"/>
              <a:gd name="connsiteY21" fmla="*/ 165283 h 747174"/>
              <a:gd name="connsiteX22" fmla="*/ 83127 w 1184563"/>
              <a:gd name="connsiteY22" fmla="*/ 206847 h 747174"/>
              <a:gd name="connsiteX23" fmla="*/ 93518 w 1184563"/>
              <a:gd name="connsiteY23" fmla="*/ 269192 h 747174"/>
              <a:gd name="connsiteX24" fmla="*/ 218209 w 1184563"/>
              <a:gd name="connsiteY24" fmla="*/ 289974 h 747174"/>
              <a:gd name="connsiteX25" fmla="*/ 363682 w 1184563"/>
              <a:gd name="connsiteY25" fmla="*/ 341929 h 747174"/>
              <a:gd name="connsiteX26" fmla="*/ 0 w 1184563"/>
              <a:gd name="connsiteY26" fmla="*/ 40592 h 747174"/>
              <a:gd name="connsiteX0" fmla="*/ 0 w 1184563"/>
              <a:gd name="connsiteY0" fmla="*/ 45003 h 751585"/>
              <a:gd name="connsiteX1" fmla="*/ 301336 w 1184563"/>
              <a:gd name="connsiteY1" fmla="*/ 315167 h 751585"/>
              <a:gd name="connsiteX2" fmla="*/ 322118 w 1184563"/>
              <a:gd name="connsiteY2" fmla="*/ 346340 h 751585"/>
              <a:gd name="connsiteX3" fmla="*/ 446809 w 1184563"/>
              <a:gd name="connsiteY3" fmla="*/ 408685 h 751585"/>
              <a:gd name="connsiteX4" fmla="*/ 831272 w 1184563"/>
              <a:gd name="connsiteY4" fmla="*/ 606113 h 751585"/>
              <a:gd name="connsiteX5" fmla="*/ 987136 w 1184563"/>
              <a:gd name="connsiteY5" fmla="*/ 658067 h 751585"/>
              <a:gd name="connsiteX6" fmla="*/ 1143000 w 1184563"/>
              <a:gd name="connsiteY6" fmla="*/ 730803 h 751585"/>
              <a:gd name="connsiteX7" fmla="*/ 1184563 w 1184563"/>
              <a:gd name="connsiteY7" fmla="*/ 751585 h 751585"/>
              <a:gd name="connsiteX8" fmla="*/ 1153391 w 1184563"/>
              <a:gd name="connsiteY8" fmla="*/ 637285 h 751585"/>
              <a:gd name="connsiteX9" fmla="*/ 1101436 w 1184563"/>
              <a:gd name="connsiteY9" fmla="*/ 512594 h 751585"/>
              <a:gd name="connsiteX10" fmla="*/ 1080654 w 1184563"/>
              <a:gd name="connsiteY10" fmla="*/ 439858 h 751585"/>
              <a:gd name="connsiteX11" fmla="*/ 1039091 w 1184563"/>
              <a:gd name="connsiteY11" fmla="*/ 419076 h 751585"/>
              <a:gd name="connsiteX12" fmla="*/ 997527 w 1184563"/>
              <a:gd name="connsiteY12" fmla="*/ 377513 h 751585"/>
              <a:gd name="connsiteX13" fmla="*/ 820881 w 1184563"/>
              <a:gd name="connsiteY13" fmla="*/ 429466 h 751585"/>
              <a:gd name="connsiteX14" fmla="*/ 716972 w 1184563"/>
              <a:gd name="connsiteY14" fmla="*/ 263212 h 751585"/>
              <a:gd name="connsiteX15" fmla="*/ 405245 w 1184563"/>
              <a:gd name="connsiteY15" fmla="*/ 13831 h 751585"/>
              <a:gd name="connsiteX16" fmla="*/ 301336 w 1184563"/>
              <a:gd name="connsiteY16" fmla="*/ 34613 h 751585"/>
              <a:gd name="connsiteX17" fmla="*/ 197427 w 1184563"/>
              <a:gd name="connsiteY17" fmla="*/ 24222 h 751585"/>
              <a:gd name="connsiteX18" fmla="*/ 155863 w 1184563"/>
              <a:gd name="connsiteY18" fmla="*/ 34613 h 751585"/>
              <a:gd name="connsiteX19" fmla="*/ 41563 w 1184563"/>
              <a:gd name="connsiteY19" fmla="*/ 65785 h 751585"/>
              <a:gd name="connsiteX20" fmla="*/ 51954 w 1184563"/>
              <a:gd name="connsiteY20" fmla="*/ 107349 h 751585"/>
              <a:gd name="connsiteX21" fmla="*/ 72736 w 1184563"/>
              <a:gd name="connsiteY21" fmla="*/ 169694 h 751585"/>
              <a:gd name="connsiteX22" fmla="*/ 83127 w 1184563"/>
              <a:gd name="connsiteY22" fmla="*/ 211258 h 751585"/>
              <a:gd name="connsiteX23" fmla="*/ 93518 w 1184563"/>
              <a:gd name="connsiteY23" fmla="*/ 273603 h 751585"/>
              <a:gd name="connsiteX24" fmla="*/ 218209 w 1184563"/>
              <a:gd name="connsiteY24" fmla="*/ 294385 h 751585"/>
              <a:gd name="connsiteX25" fmla="*/ 363682 w 1184563"/>
              <a:gd name="connsiteY25" fmla="*/ 346340 h 751585"/>
              <a:gd name="connsiteX26" fmla="*/ 0 w 1184563"/>
              <a:gd name="connsiteY26" fmla="*/ 45003 h 751585"/>
              <a:gd name="connsiteX0" fmla="*/ 0 w 1184563"/>
              <a:gd name="connsiteY0" fmla="*/ 45003 h 751585"/>
              <a:gd name="connsiteX1" fmla="*/ 301336 w 1184563"/>
              <a:gd name="connsiteY1" fmla="*/ 315167 h 751585"/>
              <a:gd name="connsiteX2" fmla="*/ 322118 w 1184563"/>
              <a:gd name="connsiteY2" fmla="*/ 346340 h 751585"/>
              <a:gd name="connsiteX3" fmla="*/ 446809 w 1184563"/>
              <a:gd name="connsiteY3" fmla="*/ 408685 h 751585"/>
              <a:gd name="connsiteX4" fmla="*/ 831272 w 1184563"/>
              <a:gd name="connsiteY4" fmla="*/ 606113 h 751585"/>
              <a:gd name="connsiteX5" fmla="*/ 987136 w 1184563"/>
              <a:gd name="connsiteY5" fmla="*/ 658067 h 751585"/>
              <a:gd name="connsiteX6" fmla="*/ 1143000 w 1184563"/>
              <a:gd name="connsiteY6" fmla="*/ 730803 h 751585"/>
              <a:gd name="connsiteX7" fmla="*/ 1184563 w 1184563"/>
              <a:gd name="connsiteY7" fmla="*/ 751585 h 751585"/>
              <a:gd name="connsiteX8" fmla="*/ 1153391 w 1184563"/>
              <a:gd name="connsiteY8" fmla="*/ 637285 h 751585"/>
              <a:gd name="connsiteX9" fmla="*/ 1101436 w 1184563"/>
              <a:gd name="connsiteY9" fmla="*/ 512594 h 751585"/>
              <a:gd name="connsiteX10" fmla="*/ 1080654 w 1184563"/>
              <a:gd name="connsiteY10" fmla="*/ 439858 h 751585"/>
              <a:gd name="connsiteX11" fmla="*/ 1039091 w 1184563"/>
              <a:gd name="connsiteY11" fmla="*/ 419076 h 751585"/>
              <a:gd name="connsiteX12" fmla="*/ 997527 w 1184563"/>
              <a:gd name="connsiteY12" fmla="*/ 377513 h 751585"/>
              <a:gd name="connsiteX13" fmla="*/ 862444 w 1184563"/>
              <a:gd name="connsiteY13" fmla="*/ 387902 h 751585"/>
              <a:gd name="connsiteX14" fmla="*/ 716972 w 1184563"/>
              <a:gd name="connsiteY14" fmla="*/ 263212 h 751585"/>
              <a:gd name="connsiteX15" fmla="*/ 405245 w 1184563"/>
              <a:gd name="connsiteY15" fmla="*/ 13831 h 751585"/>
              <a:gd name="connsiteX16" fmla="*/ 301336 w 1184563"/>
              <a:gd name="connsiteY16" fmla="*/ 34613 h 751585"/>
              <a:gd name="connsiteX17" fmla="*/ 197427 w 1184563"/>
              <a:gd name="connsiteY17" fmla="*/ 24222 h 751585"/>
              <a:gd name="connsiteX18" fmla="*/ 155863 w 1184563"/>
              <a:gd name="connsiteY18" fmla="*/ 34613 h 751585"/>
              <a:gd name="connsiteX19" fmla="*/ 41563 w 1184563"/>
              <a:gd name="connsiteY19" fmla="*/ 65785 h 751585"/>
              <a:gd name="connsiteX20" fmla="*/ 51954 w 1184563"/>
              <a:gd name="connsiteY20" fmla="*/ 107349 h 751585"/>
              <a:gd name="connsiteX21" fmla="*/ 72736 w 1184563"/>
              <a:gd name="connsiteY21" fmla="*/ 169694 h 751585"/>
              <a:gd name="connsiteX22" fmla="*/ 83127 w 1184563"/>
              <a:gd name="connsiteY22" fmla="*/ 211258 h 751585"/>
              <a:gd name="connsiteX23" fmla="*/ 93518 w 1184563"/>
              <a:gd name="connsiteY23" fmla="*/ 273603 h 751585"/>
              <a:gd name="connsiteX24" fmla="*/ 218209 w 1184563"/>
              <a:gd name="connsiteY24" fmla="*/ 294385 h 751585"/>
              <a:gd name="connsiteX25" fmla="*/ 363682 w 1184563"/>
              <a:gd name="connsiteY25" fmla="*/ 346340 h 751585"/>
              <a:gd name="connsiteX26" fmla="*/ 0 w 1184563"/>
              <a:gd name="connsiteY26" fmla="*/ 45003 h 751585"/>
              <a:gd name="connsiteX0" fmla="*/ 0 w 1184563"/>
              <a:gd name="connsiteY0" fmla="*/ 45003 h 751585"/>
              <a:gd name="connsiteX1" fmla="*/ 301336 w 1184563"/>
              <a:gd name="connsiteY1" fmla="*/ 315167 h 751585"/>
              <a:gd name="connsiteX2" fmla="*/ 322118 w 1184563"/>
              <a:gd name="connsiteY2" fmla="*/ 346340 h 751585"/>
              <a:gd name="connsiteX3" fmla="*/ 446809 w 1184563"/>
              <a:gd name="connsiteY3" fmla="*/ 408685 h 751585"/>
              <a:gd name="connsiteX4" fmla="*/ 831272 w 1184563"/>
              <a:gd name="connsiteY4" fmla="*/ 606113 h 751585"/>
              <a:gd name="connsiteX5" fmla="*/ 987136 w 1184563"/>
              <a:gd name="connsiteY5" fmla="*/ 658067 h 751585"/>
              <a:gd name="connsiteX6" fmla="*/ 1143000 w 1184563"/>
              <a:gd name="connsiteY6" fmla="*/ 730803 h 751585"/>
              <a:gd name="connsiteX7" fmla="*/ 1184563 w 1184563"/>
              <a:gd name="connsiteY7" fmla="*/ 751585 h 751585"/>
              <a:gd name="connsiteX8" fmla="*/ 1153391 w 1184563"/>
              <a:gd name="connsiteY8" fmla="*/ 637285 h 751585"/>
              <a:gd name="connsiteX9" fmla="*/ 1101436 w 1184563"/>
              <a:gd name="connsiteY9" fmla="*/ 512594 h 751585"/>
              <a:gd name="connsiteX10" fmla="*/ 1080654 w 1184563"/>
              <a:gd name="connsiteY10" fmla="*/ 439858 h 751585"/>
              <a:gd name="connsiteX11" fmla="*/ 1039091 w 1184563"/>
              <a:gd name="connsiteY11" fmla="*/ 419076 h 751585"/>
              <a:gd name="connsiteX12" fmla="*/ 997527 w 1184563"/>
              <a:gd name="connsiteY12" fmla="*/ 377513 h 751585"/>
              <a:gd name="connsiteX13" fmla="*/ 862444 w 1184563"/>
              <a:gd name="connsiteY13" fmla="*/ 387902 h 751585"/>
              <a:gd name="connsiteX14" fmla="*/ 716972 w 1184563"/>
              <a:gd name="connsiteY14" fmla="*/ 263212 h 751585"/>
              <a:gd name="connsiteX15" fmla="*/ 405245 w 1184563"/>
              <a:gd name="connsiteY15" fmla="*/ 13831 h 751585"/>
              <a:gd name="connsiteX16" fmla="*/ 301336 w 1184563"/>
              <a:gd name="connsiteY16" fmla="*/ 34613 h 751585"/>
              <a:gd name="connsiteX17" fmla="*/ 197427 w 1184563"/>
              <a:gd name="connsiteY17" fmla="*/ 24222 h 751585"/>
              <a:gd name="connsiteX18" fmla="*/ 155863 w 1184563"/>
              <a:gd name="connsiteY18" fmla="*/ 34613 h 751585"/>
              <a:gd name="connsiteX19" fmla="*/ 41563 w 1184563"/>
              <a:gd name="connsiteY19" fmla="*/ 65785 h 751585"/>
              <a:gd name="connsiteX20" fmla="*/ 51954 w 1184563"/>
              <a:gd name="connsiteY20" fmla="*/ 107349 h 751585"/>
              <a:gd name="connsiteX21" fmla="*/ 72736 w 1184563"/>
              <a:gd name="connsiteY21" fmla="*/ 169694 h 751585"/>
              <a:gd name="connsiteX22" fmla="*/ 83127 w 1184563"/>
              <a:gd name="connsiteY22" fmla="*/ 211258 h 751585"/>
              <a:gd name="connsiteX23" fmla="*/ 93518 w 1184563"/>
              <a:gd name="connsiteY23" fmla="*/ 273603 h 751585"/>
              <a:gd name="connsiteX24" fmla="*/ 218209 w 1184563"/>
              <a:gd name="connsiteY24" fmla="*/ 294385 h 751585"/>
              <a:gd name="connsiteX25" fmla="*/ 363682 w 1184563"/>
              <a:gd name="connsiteY25" fmla="*/ 346340 h 751585"/>
              <a:gd name="connsiteX26" fmla="*/ 0 w 1184563"/>
              <a:gd name="connsiteY26" fmla="*/ 45003 h 75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84563" h="751585">
                <a:moveTo>
                  <a:pt x="0" y="45003"/>
                </a:moveTo>
                <a:cubicBezTo>
                  <a:pt x="167163" y="212169"/>
                  <a:pt x="-133820" y="-86515"/>
                  <a:pt x="301336" y="315167"/>
                </a:cubicBezTo>
                <a:cubicBezTo>
                  <a:pt x="310513" y="323638"/>
                  <a:pt x="311613" y="339587"/>
                  <a:pt x="322118" y="346340"/>
                </a:cubicBezTo>
                <a:cubicBezTo>
                  <a:pt x="361207" y="371469"/>
                  <a:pt x="405771" y="386884"/>
                  <a:pt x="446809" y="408685"/>
                </a:cubicBezTo>
                <a:cubicBezTo>
                  <a:pt x="664983" y="524590"/>
                  <a:pt x="621504" y="513815"/>
                  <a:pt x="831272" y="606113"/>
                </a:cubicBezTo>
                <a:cubicBezTo>
                  <a:pt x="1187525" y="762864"/>
                  <a:pt x="673342" y="529697"/>
                  <a:pt x="987136" y="658067"/>
                </a:cubicBezTo>
                <a:cubicBezTo>
                  <a:pt x="1040201" y="679775"/>
                  <a:pt x="1091186" y="706259"/>
                  <a:pt x="1143000" y="730803"/>
                </a:cubicBezTo>
                <a:cubicBezTo>
                  <a:pt x="1156999" y="737434"/>
                  <a:pt x="1184563" y="751585"/>
                  <a:pt x="1184563" y="751585"/>
                </a:cubicBezTo>
                <a:cubicBezTo>
                  <a:pt x="1173628" y="696912"/>
                  <a:pt x="1175102" y="693115"/>
                  <a:pt x="1153391" y="637285"/>
                </a:cubicBezTo>
                <a:cubicBezTo>
                  <a:pt x="1137071" y="595319"/>
                  <a:pt x="1117002" y="554845"/>
                  <a:pt x="1101436" y="512594"/>
                </a:cubicBezTo>
                <a:cubicBezTo>
                  <a:pt x="1092719" y="488933"/>
                  <a:pt x="1094641" y="460839"/>
                  <a:pt x="1080654" y="439858"/>
                </a:cubicBezTo>
                <a:cubicBezTo>
                  <a:pt x="1072062" y="426970"/>
                  <a:pt x="1051483" y="428370"/>
                  <a:pt x="1039091" y="419076"/>
                </a:cubicBezTo>
                <a:cubicBezTo>
                  <a:pt x="1023416" y="407320"/>
                  <a:pt x="1011382" y="391367"/>
                  <a:pt x="997527" y="377513"/>
                </a:cubicBezTo>
                <a:cubicBezTo>
                  <a:pt x="987136" y="349804"/>
                  <a:pt x="909203" y="406952"/>
                  <a:pt x="862444" y="387902"/>
                </a:cubicBezTo>
                <a:cubicBezTo>
                  <a:pt x="815685" y="368852"/>
                  <a:pt x="786245" y="332484"/>
                  <a:pt x="716972" y="263212"/>
                </a:cubicBezTo>
                <a:cubicBezTo>
                  <a:pt x="647699" y="193940"/>
                  <a:pt x="474518" y="51931"/>
                  <a:pt x="405245" y="13831"/>
                </a:cubicBezTo>
                <a:cubicBezTo>
                  <a:pt x="335972" y="-24269"/>
                  <a:pt x="335972" y="27686"/>
                  <a:pt x="301336" y="34613"/>
                </a:cubicBezTo>
                <a:cubicBezTo>
                  <a:pt x="266700" y="31149"/>
                  <a:pt x="232236" y="24222"/>
                  <a:pt x="197427" y="24222"/>
                </a:cubicBezTo>
                <a:cubicBezTo>
                  <a:pt x="183146" y="24222"/>
                  <a:pt x="169542" y="30509"/>
                  <a:pt x="155863" y="34613"/>
                </a:cubicBezTo>
                <a:cubicBezTo>
                  <a:pt x="50398" y="66252"/>
                  <a:pt x="136255" y="46847"/>
                  <a:pt x="41563" y="65785"/>
                </a:cubicBezTo>
                <a:cubicBezTo>
                  <a:pt x="-20211" y="106969"/>
                  <a:pt x="21193" y="66334"/>
                  <a:pt x="51954" y="107349"/>
                </a:cubicBezTo>
                <a:cubicBezTo>
                  <a:pt x="65097" y="124874"/>
                  <a:pt x="66441" y="148712"/>
                  <a:pt x="72736" y="169694"/>
                </a:cubicBezTo>
                <a:cubicBezTo>
                  <a:pt x="76840" y="183373"/>
                  <a:pt x="80326" y="197254"/>
                  <a:pt x="83127" y="211258"/>
                </a:cubicBezTo>
                <a:cubicBezTo>
                  <a:pt x="87259" y="231917"/>
                  <a:pt x="75575" y="262561"/>
                  <a:pt x="93518" y="273603"/>
                </a:cubicBezTo>
                <a:cubicBezTo>
                  <a:pt x="129404" y="295687"/>
                  <a:pt x="218209" y="294385"/>
                  <a:pt x="218209" y="294385"/>
                </a:cubicBezTo>
                <a:cubicBezTo>
                  <a:pt x="310674" y="360433"/>
                  <a:pt x="261150" y="346340"/>
                  <a:pt x="363682" y="346340"/>
                </a:cubicBezTo>
                <a:lnTo>
                  <a:pt x="0" y="45003"/>
                </a:ln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>
            <a:off x="2483427" y="3719945"/>
            <a:ext cx="426027" cy="405246"/>
          </a:xfrm>
          <a:custGeom>
            <a:avLst/>
            <a:gdLst>
              <a:gd name="connsiteX0" fmla="*/ 0 w 654628"/>
              <a:gd name="connsiteY0" fmla="*/ 62346 h 405246"/>
              <a:gd name="connsiteX1" fmla="*/ 259773 w 654628"/>
              <a:gd name="connsiteY1" fmla="*/ 0 h 405246"/>
              <a:gd name="connsiteX2" fmla="*/ 509155 w 654628"/>
              <a:gd name="connsiteY2" fmla="*/ 31173 h 405246"/>
              <a:gd name="connsiteX3" fmla="*/ 654628 w 654628"/>
              <a:gd name="connsiteY3" fmla="*/ 145473 h 405246"/>
              <a:gd name="connsiteX4" fmla="*/ 644237 w 654628"/>
              <a:gd name="connsiteY4" fmla="*/ 374073 h 405246"/>
              <a:gd name="connsiteX5" fmla="*/ 613064 w 654628"/>
              <a:gd name="connsiteY5" fmla="*/ 405246 h 405246"/>
              <a:gd name="connsiteX6" fmla="*/ 342900 w 654628"/>
              <a:gd name="connsiteY6" fmla="*/ 374073 h 405246"/>
              <a:gd name="connsiteX7" fmla="*/ 207818 w 654628"/>
              <a:gd name="connsiteY7" fmla="*/ 311728 h 405246"/>
              <a:gd name="connsiteX8" fmla="*/ 197428 w 654628"/>
              <a:gd name="connsiteY8" fmla="*/ 311728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628" h="405246">
                <a:moveTo>
                  <a:pt x="0" y="62346"/>
                </a:moveTo>
                <a:cubicBezTo>
                  <a:pt x="95601" y="4986"/>
                  <a:pt x="88930" y="0"/>
                  <a:pt x="259773" y="0"/>
                </a:cubicBezTo>
                <a:cubicBezTo>
                  <a:pt x="343547" y="0"/>
                  <a:pt x="509155" y="31173"/>
                  <a:pt x="509155" y="31173"/>
                </a:cubicBezTo>
                <a:cubicBezTo>
                  <a:pt x="638066" y="113208"/>
                  <a:pt x="596358" y="67782"/>
                  <a:pt x="654628" y="145473"/>
                </a:cubicBezTo>
                <a:cubicBezTo>
                  <a:pt x="651164" y="221673"/>
                  <a:pt x="656288" y="298752"/>
                  <a:pt x="644237" y="374073"/>
                </a:cubicBezTo>
                <a:cubicBezTo>
                  <a:pt x="641915" y="388584"/>
                  <a:pt x="627759" y="405246"/>
                  <a:pt x="613064" y="405246"/>
                </a:cubicBezTo>
                <a:cubicBezTo>
                  <a:pt x="522412" y="405246"/>
                  <a:pt x="432955" y="384464"/>
                  <a:pt x="342900" y="374073"/>
                </a:cubicBezTo>
                <a:cubicBezTo>
                  <a:pt x="285328" y="335690"/>
                  <a:pt x="309465" y="348690"/>
                  <a:pt x="207818" y="311728"/>
                </a:cubicBezTo>
                <a:cubicBezTo>
                  <a:pt x="204563" y="310544"/>
                  <a:pt x="200891" y="311728"/>
                  <a:pt x="197428" y="311728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Freeform 22"/>
          <p:cNvSpPr/>
          <p:nvPr/>
        </p:nvSpPr>
        <p:spPr>
          <a:xfrm>
            <a:off x="2438271" y="1079538"/>
            <a:ext cx="405537" cy="405246"/>
          </a:xfrm>
          <a:custGeom>
            <a:avLst/>
            <a:gdLst>
              <a:gd name="connsiteX0" fmla="*/ 0 w 654628"/>
              <a:gd name="connsiteY0" fmla="*/ 62346 h 405246"/>
              <a:gd name="connsiteX1" fmla="*/ 259773 w 654628"/>
              <a:gd name="connsiteY1" fmla="*/ 0 h 405246"/>
              <a:gd name="connsiteX2" fmla="*/ 509155 w 654628"/>
              <a:gd name="connsiteY2" fmla="*/ 31173 h 405246"/>
              <a:gd name="connsiteX3" fmla="*/ 654628 w 654628"/>
              <a:gd name="connsiteY3" fmla="*/ 145473 h 405246"/>
              <a:gd name="connsiteX4" fmla="*/ 644237 w 654628"/>
              <a:gd name="connsiteY4" fmla="*/ 374073 h 405246"/>
              <a:gd name="connsiteX5" fmla="*/ 613064 w 654628"/>
              <a:gd name="connsiteY5" fmla="*/ 405246 h 405246"/>
              <a:gd name="connsiteX6" fmla="*/ 342900 w 654628"/>
              <a:gd name="connsiteY6" fmla="*/ 374073 h 405246"/>
              <a:gd name="connsiteX7" fmla="*/ 207818 w 654628"/>
              <a:gd name="connsiteY7" fmla="*/ 311728 h 405246"/>
              <a:gd name="connsiteX8" fmla="*/ 197428 w 654628"/>
              <a:gd name="connsiteY8" fmla="*/ 311728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628" h="405246">
                <a:moveTo>
                  <a:pt x="0" y="62346"/>
                </a:moveTo>
                <a:cubicBezTo>
                  <a:pt x="95601" y="4986"/>
                  <a:pt x="88930" y="0"/>
                  <a:pt x="259773" y="0"/>
                </a:cubicBezTo>
                <a:cubicBezTo>
                  <a:pt x="343547" y="0"/>
                  <a:pt x="509155" y="31173"/>
                  <a:pt x="509155" y="31173"/>
                </a:cubicBezTo>
                <a:cubicBezTo>
                  <a:pt x="638066" y="113208"/>
                  <a:pt x="596358" y="67782"/>
                  <a:pt x="654628" y="145473"/>
                </a:cubicBezTo>
                <a:cubicBezTo>
                  <a:pt x="651164" y="221673"/>
                  <a:pt x="656288" y="298752"/>
                  <a:pt x="644237" y="374073"/>
                </a:cubicBezTo>
                <a:cubicBezTo>
                  <a:pt x="641915" y="388584"/>
                  <a:pt x="627759" y="405246"/>
                  <a:pt x="613064" y="405246"/>
                </a:cubicBezTo>
                <a:cubicBezTo>
                  <a:pt x="522412" y="405246"/>
                  <a:pt x="432955" y="384464"/>
                  <a:pt x="342900" y="374073"/>
                </a:cubicBezTo>
                <a:cubicBezTo>
                  <a:pt x="285328" y="335690"/>
                  <a:pt x="309465" y="348690"/>
                  <a:pt x="207818" y="311728"/>
                </a:cubicBezTo>
                <a:cubicBezTo>
                  <a:pt x="204563" y="310544"/>
                  <a:pt x="200891" y="311728"/>
                  <a:pt x="197428" y="311728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10741" y="1282161"/>
            <a:ext cx="98713" cy="26404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8064" y="4798893"/>
            <a:ext cx="171521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MOST LIKELY</a:t>
            </a:r>
          </a:p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LIGHT</a:t>
            </a:r>
            <a:endParaRPr lang="en-CA" b="1" dirty="0">
              <a:latin typeface="Algerian" panose="04020705040A02060702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360" y="2422629"/>
            <a:ext cx="17537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MOST LIKELY.</a:t>
            </a:r>
          </a:p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MOD-SVR</a:t>
            </a:r>
            <a:endParaRPr lang="en-CA" b="1" dirty="0">
              <a:latin typeface="Algerian" panose="04020705040A02060702" pitchFamily="8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06623" y="980728"/>
            <a:ext cx="405537" cy="405246"/>
          </a:xfrm>
          <a:custGeom>
            <a:avLst/>
            <a:gdLst>
              <a:gd name="connsiteX0" fmla="*/ 0 w 654628"/>
              <a:gd name="connsiteY0" fmla="*/ 62346 h 405246"/>
              <a:gd name="connsiteX1" fmla="*/ 259773 w 654628"/>
              <a:gd name="connsiteY1" fmla="*/ 0 h 405246"/>
              <a:gd name="connsiteX2" fmla="*/ 509155 w 654628"/>
              <a:gd name="connsiteY2" fmla="*/ 31173 h 405246"/>
              <a:gd name="connsiteX3" fmla="*/ 654628 w 654628"/>
              <a:gd name="connsiteY3" fmla="*/ 145473 h 405246"/>
              <a:gd name="connsiteX4" fmla="*/ 644237 w 654628"/>
              <a:gd name="connsiteY4" fmla="*/ 374073 h 405246"/>
              <a:gd name="connsiteX5" fmla="*/ 613064 w 654628"/>
              <a:gd name="connsiteY5" fmla="*/ 405246 h 405246"/>
              <a:gd name="connsiteX6" fmla="*/ 342900 w 654628"/>
              <a:gd name="connsiteY6" fmla="*/ 374073 h 405246"/>
              <a:gd name="connsiteX7" fmla="*/ 207818 w 654628"/>
              <a:gd name="connsiteY7" fmla="*/ 311728 h 405246"/>
              <a:gd name="connsiteX8" fmla="*/ 197428 w 654628"/>
              <a:gd name="connsiteY8" fmla="*/ 311728 h 4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628" h="405246">
                <a:moveTo>
                  <a:pt x="0" y="62346"/>
                </a:moveTo>
                <a:cubicBezTo>
                  <a:pt x="95601" y="4986"/>
                  <a:pt x="88930" y="0"/>
                  <a:pt x="259773" y="0"/>
                </a:cubicBezTo>
                <a:cubicBezTo>
                  <a:pt x="343547" y="0"/>
                  <a:pt x="509155" y="31173"/>
                  <a:pt x="509155" y="31173"/>
                </a:cubicBezTo>
                <a:cubicBezTo>
                  <a:pt x="638066" y="113208"/>
                  <a:pt x="596358" y="67782"/>
                  <a:pt x="654628" y="145473"/>
                </a:cubicBezTo>
                <a:cubicBezTo>
                  <a:pt x="651164" y="221673"/>
                  <a:pt x="656288" y="298752"/>
                  <a:pt x="644237" y="374073"/>
                </a:cubicBezTo>
                <a:cubicBezTo>
                  <a:pt x="641915" y="388584"/>
                  <a:pt x="627759" y="405246"/>
                  <a:pt x="613064" y="405246"/>
                </a:cubicBezTo>
                <a:cubicBezTo>
                  <a:pt x="522412" y="405246"/>
                  <a:pt x="432955" y="384464"/>
                  <a:pt x="342900" y="374073"/>
                </a:cubicBezTo>
                <a:cubicBezTo>
                  <a:pt x="285328" y="335690"/>
                  <a:pt x="309465" y="348690"/>
                  <a:pt x="207818" y="311728"/>
                </a:cubicBezTo>
                <a:cubicBezTo>
                  <a:pt x="204563" y="310544"/>
                  <a:pt x="200891" y="311728"/>
                  <a:pt x="197428" y="311728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 flipV="1">
            <a:off x="3131840" y="4125191"/>
            <a:ext cx="2016224" cy="9968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699798" y="1282161"/>
            <a:ext cx="2520274" cy="1320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3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7" grpId="0" animBg="1"/>
      <p:bldP spid="2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Proposing a new approach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dirty="0" smtClean="0">
                <a:solidFill>
                  <a:srgbClr val="7030A0"/>
                </a:solidFill>
              </a:rPr>
              <a:t>(The most likely &amp; the most threatening conditions)</a:t>
            </a:r>
            <a:endParaRPr lang="en-CA" sz="27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3891" r="18668" b="19127"/>
          <a:stretch/>
        </p:blipFill>
        <p:spPr bwMode="auto">
          <a:xfrm>
            <a:off x="1403648" y="1124744"/>
            <a:ext cx="3347884" cy="55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580112" y="1268760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660232" y="1628800"/>
            <a:ext cx="1152128" cy="11715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370940" y="34290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Most Likely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916832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Most Dangerous</a:t>
            </a:r>
          </a:p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HIGH</a:t>
            </a:r>
            <a:endParaRPr lang="en-CA" sz="1200" b="1" dirty="0"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32512" y="3789040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812632" y="4149080"/>
            <a:ext cx="1152128" cy="11715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523340" y="594928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Most Likely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8616" y="4437112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Most Dangerous</a:t>
            </a:r>
          </a:p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MDT</a:t>
            </a:r>
            <a:endParaRPr lang="en-CA" sz="1200" b="1" dirty="0">
              <a:latin typeface="Arial Black" panose="020B0A040201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275856" y="1700808"/>
            <a:ext cx="3095084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31840" y="2420888"/>
            <a:ext cx="3816424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7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00199" y="2996570"/>
            <a:ext cx="3569203" cy="1194430"/>
          </a:xfrm>
          <a:prstGeom prst="cube">
            <a:avLst>
              <a:gd name="adj" fmla="val 85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/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04040"/>
            <a:ext cx="1577090" cy="1058310"/>
          </a:xfrm>
          <a:prstGeom prst="rect">
            <a:avLst/>
          </a:prstGeom>
          <a:noFill/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827584" y="4941168"/>
            <a:ext cx="8172399" cy="78483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A" sz="1500" dirty="0"/>
              <a:t>SAWADA :          </a:t>
            </a:r>
            <a:r>
              <a:rPr lang="fr-CA" sz="1500" dirty="0" smtClean="0"/>
              <a:t>ƒ(</a:t>
            </a:r>
            <a:r>
              <a:rPr lang="fr-CA" sz="1500" dirty="0" smtClean="0">
                <a:solidFill>
                  <a:srgbClr val="006600"/>
                </a:solidFill>
              </a:rPr>
              <a:t>Wind </a:t>
            </a:r>
            <a:r>
              <a:rPr lang="fr-CA" sz="1500" dirty="0">
                <a:solidFill>
                  <a:srgbClr val="006600"/>
                </a:solidFill>
              </a:rPr>
              <a:t>Speed, </a:t>
            </a:r>
            <a:r>
              <a:rPr lang="fr-CA" sz="1500" dirty="0" err="1">
                <a:solidFill>
                  <a:srgbClr val="006600"/>
                </a:solidFill>
              </a:rPr>
              <a:t>Temperature</a:t>
            </a:r>
            <a:r>
              <a:rPr lang="fr-CA" sz="1500" dirty="0"/>
              <a:t>)</a:t>
            </a:r>
          </a:p>
          <a:p>
            <a:r>
              <a:rPr lang="fr-CA" sz="1500" dirty="0"/>
              <a:t>OVERLAND :      </a:t>
            </a:r>
            <a:r>
              <a:rPr lang="fr-CA" sz="1500" dirty="0" smtClean="0"/>
              <a:t>ƒ(</a:t>
            </a:r>
            <a:r>
              <a:rPr lang="fr-CA" sz="1500" dirty="0" smtClean="0">
                <a:solidFill>
                  <a:srgbClr val="006600"/>
                </a:solidFill>
              </a:rPr>
              <a:t>Wind </a:t>
            </a:r>
            <a:r>
              <a:rPr lang="fr-CA" sz="1500" dirty="0">
                <a:solidFill>
                  <a:srgbClr val="006600"/>
                </a:solidFill>
              </a:rPr>
              <a:t>Speed, </a:t>
            </a:r>
            <a:r>
              <a:rPr lang="fr-CA" sz="1500" dirty="0" err="1">
                <a:solidFill>
                  <a:srgbClr val="006600"/>
                </a:solidFill>
              </a:rPr>
              <a:t>Temperature</a:t>
            </a:r>
            <a:r>
              <a:rPr lang="fr-CA" sz="1500" dirty="0"/>
              <a:t>, </a:t>
            </a:r>
            <a:r>
              <a:rPr lang="fr-CA" sz="1500" dirty="0" err="1" smtClean="0">
                <a:solidFill>
                  <a:srgbClr val="0000FF"/>
                </a:solidFill>
              </a:rPr>
              <a:t>Salinity</a:t>
            </a:r>
            <a:r>
              <a:rPr lang="fr-CA" sz="1500" dirty="0" smtClean="0"/>
              <a:t>, </a:t>
            </a:r>
            <a:r>
              <a:rPr lang="fr-CA" sz="1500" dirty="0" err="1" smtClean="0">
                <a:solidFill>
                  <a:srgbClr val="0000FF"/>
                </a:solidFill>
              </a:rPr>
              <a:t>Sea</a:t>
            </a:r>
            <a:r>
              <a:rPr lang="fr-CA" sz="1500" dirty="0" smtClean="0">
                <a:solidFill>
                  <a:srgbClr val="0000FF"/>
                </a:solidFill>
              </a:rPr>
              <a:t> </a:t>
            </a:r>
            <a:r>
              <a:rPr lang="fr-CA" sz="1500" dirty="0">
                <a:solidFill>
                  <a:srgbClr val="0000FF"/>
                </a:solidFill>
              </a:rPr>
              <a:t>Surface </a:t>
            </a:r>
            <a:r>
              <a:rPr lang="fr-CA" sz="1500" dirty="0" err="1">
                <a:solidFill>
                  <a:srgbClr val="0000FF"/>
                </a:solidFill>
              </a:rPr>
              <a:t>Temperature</a:t>
            </a:r>
            <a:r>
              <a:rPr lang="fr-CA" sz="1500" dirty="0"/>
              <a:t>)</a:t>
            </a:r>
          </a:p>
          <a:p>
            <a:r>
              <a:rPr lang="fr-CA" sz="1500" dirty="0"/>
              <a:t>STALLABRASS : </a:t>
            </a:r>
            <a:r>
              <a:rPr lang="fr-CA" sz="1500" dirty="0" smtClean="0"/>
              <a:t>ƒ(</a:t>
            </a:r>
            <a:r>
              <a:rPr lang="fr-CA" sz="1500" dirty="0" smtClean="0">
                <a:solidFill>
                  <a:srgbClr val="006600"/>
                </a:solidFill>
              </a:rPr>
              <a:t>Wind </a:t>
            </a:r>
            <a:r>
              <a:rPr lang="fr-CA" sz="1500" dirty="0">
                <a:solidFill>
                  <a:srgbClr val="006600"/>
                </a:solidFill>
              </a:rPr>
              <a:t>Speed, </a:t>
            </a:r>
            <a:r>
              <a:rPr lang="fr-CA" sz="1500" dirty="0" err="1">
                <a:solidFill>
                  <a:srgbClr val="006600"/>
                </a:solidFill>
              </a:rPr>
              <a:t>Temperature</a:t>
            </a:r>
            <a:r>
              <a:rPr lang="fr-CA" sz="1500" dirty="0"/>
              <a:t>, </a:t>
            </a:r>
            <a:r>
              <a:rPr lang="fr-CA" sz="1500" dirty="0" err="1" smtClean="0">
                <a:solidFill>
                  <a:srgbClr val="0000FF"/>
                </a:solidFill>
              </a:rPr>
              <a:t>Salinity</a:t>
            </a:r>
            <a:r>
              <a:rPr lang="fr-CA" sz="1500" dirty="0" smtClean="0"/>
              <a:t>, </a:t>
            </a:r>
            <a:r>
              <a:rPr lang="fr-CA" sz="1500" dirty="0" err="1" smtClean="0">
                <a:solidFill>
                  <a:srgbClr val="0000FF"/>
                </a:solidFill>
              </a:rPr>
              <a:t>Sea</a:t>
            </a:r>
            <a:r>
              <a:rPr lang="fr-CA" sz="1500" dirty="0" smtClean="0">
                <a:solidFill>
                  <a:srgbClr val="0000FF"/>
                </a:solidFill>
              </a:rPr>
              <a:t> </a:t>
            </a:r>
            <a:r>
              <a:rPr lang="fr-CA" sz="1500" dirty="0">
                <a:solidFill>
                  <a:srgbClr val="0000FF"/>
                </a:solidFill>
              </a:rPr>
              <a:t>Surface </a:t>
            </a:r>
            <a:r>
              <a:rPr lang="fr-CA" sz="1500" dirty="0" err="1">
                <a:solidFill>
                  <a:srgbClr val="0000FF"/>
                </a:solidFill>
              </a:rPr>
              <a:t>Temperature</a:t>
            </a:r>
            <a:r>
              <a:rPr lang="fr-CA" sz="1500" dirty="0"/>
              <a:t>, </a:t>
            </a:r>
            <a:r>
              <a:rPr lang="fr-CA" sz="1500" dirty="0" err="1">
                <a:solidFill>
                  <a:srgbClr val="FF0000"/>
                </a:solidFill>
              </a:rPr>
              <a:t>Wave</a:t>
            </a:r>
            <a:r>
              <a:rPr lang="fr-CA" sz="1500" dirty="0">
                <a:solidFill>
                  <a:srgbClr val="FF0000"/>
                </a:solidFill>
              </a:rPr>
              <a:t>, RH</a:t>
            </a:r>
            <a:r>
              <a:rPr lang="fr-CA" sz="1500" dirty="0"/>
              <a:t>)</a:t>
            </a:r>
            <a:endParaRPr lang="en-US" sz="15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600200" y="1483626"/>
            <a:ext cx="0" cy="27073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21078877">
            <a:off x="2572982" y="3620614"/>
            <a:ext cx="1955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isometricOffAxis2Top"/>
              <a:lightRig rig="threePt" dir="t"/>
            </a:scene3d>
          </a:bodyPr>
          <a:lstStyle/>
          <a:p>
            <a:r>
              <a:rPr lang="en-US" sz="2800" b="1" dirty="0">
                <a:latin typeface="Arial Narrow" pitchFamily="34" charset="0"/>
              </a:rPr>
              <a:t>SAWADA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9712" y="4149080"/>
            <a:ext cx="1843397" cy="3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Wind Speed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18772054">
            <a:off x="3871150" y="3462416"/>
            <a:ext cx="20073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Temperature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6200000">
            <a:off x="685494" y="2706994"/>
            <a:ext cx="1373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Category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00199" y="3260100"/>
            <a:ext cx="1149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latin typeface="Copperplate Gothic Bold" pitchFamily="34" charset="0"/>
              </a:rPr>
              <a:t>Light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19672" y="2708920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pperplate Gothic Bold" pitchFamily="34" charset="0"/>
              </a:rPr>
              <a:t>Moderate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19671" y="2204864"/>
            <a:ext cx="1536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pperplate Gothic Bold" pitchFamily="34" charset="0"/>
              </a:rPr>
              <a:t>Severe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606549" y="1659900"/>
            <a:ext cx="1750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latin typeface="Copperplate Gothic Bold" pitchFamily="34" charset="0"/>
              </a:rPr>
              <a:t>Extreme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3491880" y="1844824"/>
            <a:ext cx="360040" cy="79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3416300" y="2636912"/>
            <a:ext cx="4972124" cy="2736304"/>
          </a:xfrm>
          <a:custGeom>
            <a:avLst/>
            <a:gdLst/>
            <a:ahLst/>
            <a:cxnLst>
              <a:cxn ang="0">
                <a:pos x="2792" y="1488"/>
              </a:cxn>
              <a:cxn ang="0">
                <a:pos x="2600" y="1008"/>
              </a:cxn>
              <a:cxn ang="0">
                <a:pos x="2072" y="624"/>
              </a:cxn>
              <a:cxn ang="0">
                <a:pos x="1352" y="336"/>
              </a:cxn>
              <a:cxn ang="0">
                <a:pos x="824" y="96"/>
              </a:cxn>
              <a:cxn ang="0">
                <a:pos x="440" y="0"/>
              </a:cxn>
              <a:cxn ang="0">
                <a:pos x="56" y="96"/>
              </a:cxn>
              <a:cxn ang="0">
                <a:pos x="104" y="96"/>
              </a:cxn>
            </a:cxnLst>
            <a:rect l="0" t="0" r="r" b="b"/>
            <a:pathLst>
              <a:path w="2792" h="1488">
                <a:moveTo>
                  <a:pt x="2792" y="1488"/>
                </a:moveTo>
                <a:cubicBezTo>
                  <a:pt x="2756" y="1320"/>
                  <a:pt x="2720" y="1152"/>
                  <a:pt x="2600" y="1008"/>
                </a:cubicBezTo>
                <a:cubicBezTo>
                  <a:pt x="2480" y="864"/>
                  <a:pt x="2280" y="736"/>
                  <a:pt x="2072" y="624"/>
                </a:cubicBezTo>
                <a:cubicBezTo>
                  <a:pt x="1864" y="512"/>
                  <a:pt x="1560" y="424"/>
                  <a:pt x="1352" y="336"/>
                </a:cubicBezTo>
                <a:cubicBezTo>
                  <a:pt x="1144" y="248"/>
                  <a:pt x="976" y="152"/>
                  <a:pt x="824" y="96"/>
                </a:cubicBezTo>
                <a:cubicBezTo>
                  <a:pt x="672" y="40"/>
                  <a:pt x="568" y="0"/>
                  <a:pt x="440" y="0"/>
                </a:cubicBezTo>
                <a:cubicBezTo>
                  <a:pt x="312" y="0"/>
                  <a:pt x="112" y="80"/>
                  <a:pt x="56" y="96"/>
                </a:cubicBezTo>
                <a:cubicBezTo>
                  <a:pt x="0" y="112"/>
                  <a:pt x="52" y="104"/>
                  <a:pt x="104" y="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 type="non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3707904" y="2924944"/>
            <a:ext cx="2592288" cy="2232248"/>
          </a:xfrm>
          <a:custGeom>
            <a:avLst/>
            <a:gdLst/>
            <a:ahLst/>
            <a:cxnLst>
              <a:cxn ang="0">
                <a:pos x="1240" y="1056"/>
              </a:cxn>
              <a:cxn ang="0">
                <a:pos x="1240" y="864"/>
              </a:cxn>
              <a:cxn ang="0">
                <a:pos x="1096" y="624"/>
              </a:cxn>
              <a:cxn ang="0">
                <a:pos x="664" y="336"/>
              </a:cxn>
              <a:cxn ang="0">
                <a:pos x="88" y="48"/>
              </a:cxn>
              <a:cxn ang="0">
                <a:pos x="136" y="48"/>
              </a:cxn>
            </a:cxnLst>
            <a:rect l="0" t="0" r="r" b="b"/>
            <a:pathLst>
              <a:path w="1264" h="1056">
                <a:moveTo>
                  <a:pt x="1240" y="1056"/>
                </a:moveTo>
                <a:cubicBezTo>
                  <a:pt x="1252" y="996"/>
                  <a:pt x="1264" y="936"/>
                  <a:pt x="1240" y="864"/>
                </a:cubicBezTo>
                <a:cubicBezTo>
                  <a:pt x="1216" y="792"/>
                  <a:pt x="1192" y="712"/>
                  <a:pt x="1096" y="624"/>
                </a:cubicBezTo>
                <a:cubicBezTo>
                  <a:pt x="1000" y="536"/>
                  <a:pt x="832" y="432"/>
                  <a:pt x="664" y="336"/>
                </a:cubicBezTo>
                <a:cubicBezTo>
                  <a:pt x="496" y="240"/>
                  <a:pt x="176" y="96"/>
                  <a:pt x="88" y="48"/>
                </a:cubicBezTo>
                <a:cubicBezTo>
                  <a:pt x="0" y="0"/>
                  <a:pt x="68" y="24"/>
                  <a:pt x="136" y="48"/>
                </a:cubicBezTo>
              </a:path>
            </a:pathLst>
          </a:custGeom>
          <a:noFill/>
          <a:ln w="38100">
            <a:solidFill>
              <a:srgbClr val="1F18A8"/>
            </a:solidFill>
            <a:round/>
            <a:headEnd type="oval" w="med" len="med"/>
            <a:tailEnd type="none" w="lg" len="lg"/>
          </a:ln>
          <a:effectLst/>
        </p:spPr>
        <p:txBody>
          <a:bodyPr/>
          <a:lstStyle/>
          <a:p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4127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“Cloud of Possibilities”</a:t>
            </a:r>
            <a:endParaRPr lang="en-CA" sz="2400" b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1166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</a:rPr>
              <a:t>The Freezing Spray Algorithms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Where do we go from here ?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dirty="0" smtClean="0">
                <a:solidFill>
                  <a:srgbClr val="7030A0"/>
                </a:solidFill>
              </a:rPr>
              <a:t>(Need  a  EC-NOAA common  objective)</a:t>
            </a:r>
            <a:endParaRPr lang="en-CA" sz="27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023119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 dirty="0" smtClean="0">
                <a:solidFill>
                  <a:srgbClr val="C00000"/>
                </a:solidFill>
              </a:rPr>
              <a:t>Overland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Stallabrass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Sawada 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455167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b="1" dirty="0" smtClean="0">
                <a:solidFill>
                  <a:srgbClr val="C00000"/>
                </a:solidFill>
              </a:rPr>
              <a:t>Collaboration </a:t>
            </a:r>
            <a:r>
              <a:rPr lang="en-US" sz="2400" b="1" dirty="0">
                <a:solidFill>
                  <a:srgbClr val="C00000"/>
                </a:solidFill>
              </a:rPr>
              <a:t>for next </a:t>
            </a:r>
            <a:r>
              <a:rPr lang="en-US" sz="2400" b="1" dirty="0" smtClean="0">
                <a:solidFill>
                  <a:srgbClr val="C00000"/>
                </a:solidFill>
              </a:rPr>
              <a:t>year 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2340163"/>
            <a:ext cx="8784975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 am not sure that you will avoid the problem with this simplification. Freezing spray is dependent of water availability, and atmospheric conditions necessary to remove the heat from this </a:t>
            </a:r>
            <a:r>
              <a:rPr lang="en-US" sz="1200" dirty="0" smtClean="0"/>
              <a:t>water. The </a:t>
            </a:r>
            <a:r>
              <a:rPr lang="en-US" sz="1200" dirty="0"/>
              <a:t>water availability will vary on different parts of one single ship, and it will be some variations between ships, but probably less variation for ships with the same bow shape</a:t>
            </a:r>
            <a:r>
              <a:rPr lang="en-US" sz="1400" b="1" dirty="0">
                <a:solidFill>
                  <a:srgbClr val="0070C0"/>
                </a:solidFill>
              </a:rPr>
              <a:t>. If one can assume a ship type with a bow shape like an </a:t>
            </a:r>
            <a:r>
              <a:rPr lang="en-US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MFV (medium-sized fishing vessel)</a:t>
            </a:r>
            <a:r>
              <a:rPr lang="en-US" sz="1400" b="1" dirty="0">
                <a:solidFill>
                  <a:srgbClr val="0070C0"/>
                </a:solidFill>
              </a:rPr>
              <a:t>, and take into account icing only on a certain position of the ship </a:t>
            </a:r>
            <a:r>
              <a:rPr lang="en-US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(front of superstructure</a:t>
            </a:r>
            <a:r>
              <a:rPr lang="en-US" sz="1400" b="1" dirty="0">
                <a:solidFill>
                  <a:srgbClr val="0070C0"/>
                </a:solidFill>
              </a:rPr>
              <a:t>), it is possible to use </a:t>
            </a:r>
            <a:r>
              <a:rPr lang="en-US" sz="1400" b="1" dirty="0">
                <a:solidFill>
                  <a:srgbClr val="FF0000"/>
                </a:solidFill>
              </a:rPr>
              <a:t>a further modification of the </a:t>
            </a:r>
            <a:r>
              <a:rPr lang="en-US" sz="1400" b="1" dirty="0" err="1">
                <a:solidFill>
                  <a:srgbClr val="FF0000"/>
                </a:solidFill>
              </a:rPr>
              <a:t>Stallabrass</a:t>
            </a:r>
            <a:r>
              <a:rPr lang="en-US" sz="1400" b="1" dirty="0">
                <a:solidFill>
                  <a:srgbClr val="FF0000"/>
                </a:solidFill>
              </a:rPr>
              <a:t> algorithm to predict the icing rate and hence the onset of icing</a:t>
            </a:r>
            <a:r>
              <a:rPr lang="en-US" sz="14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1200" dirty="0"/>
              <a:t> </a:t>
            </a:r>
            <a:r>
              <a:rPr lang="en-US" sz="1400" b="1" dirty="0" smtClean="0">
                <a:solidFill>
                  <a:srgbClr val="0070C0"/>
                </a:solidFill>
              </a:rPr>
              <a:t>Icing </a:t>
            </a:r>
            <a:r>
              <a:rPr lang="en-US" sz="1400" b="1" dirty="0">
                <a:solidFill>
                  <a:srgbClr val="0070C0"/>
                </a:solidFill>
              </a:rPr>
              <a:t>prediction can then be referred to some standard vessel characteristics: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 medium-sized fishing vessel bow shape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 superstructure icing (average value at some height above deck level, for instance 3-5 m)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 vessel speed of 10 m/s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- direction always against the wind (wave direction might be different including swells)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200" b="1" i="1" dirty="0">
                <a:solidFill>
                  <a:srgbClr val="0070C0"/>
                </a:solidFill>
              </a:rPr>
              <a:t>I have actually done this and created a model for the coast guard ship data I am using</a:t>
            </a:r>
            <a:r>
              <a:rPr lang="en-US" sz="1400" b="1" dirty="0">
                <a:solidFill>
                  <a:srgbClr val="0070C0"/>
                </a:solidFill>
              </a:rPr>
              <a:t>. </a:t>
            </a:r>
            <a:r>
              <a:rPr lang="en-US" sz="1200" b="1" dirty="0">
                <a:solidFill>
                  <a:srgbClr val="0070C0"/>
                </a:solidFill>
              </a:rPr>
              <a:t>To get a modification towards a larger ship, I use a lower spray frequency, and some additionally adjustments taken from observations from USGC </a:t>
            </a:r>
            <a:r>
              <a:rPr lang="en-US" sz="1200" b="1" dirty="0" err="1">
                <a:solidFill>
                  <a:srgbClr val="0070C0"/>
                </a:solidFill>
              </a:rPr>
              <a:t>Midgett</a:t>
            </a:r>
            <a:r>
              <a:rPr lang="en-US" sz="1400" b="1" dirty="0">
                <a:solidFill>
                  <a:srgbClr val="0070C0"/>
                </a:solidFill>
              </a:rPr>
              <a:t>. </a:t>
            </a:r>
            <a:r>
              <a:rPr lang="en-US" sz="1400" b="1" dirty="0">
                <a:solidFill>
                  <a:srgbClr val="FF0000"/>
                </a:solidFill>
              </a:rPr>
              <a:t>I also use a simplified trajectory model to calculate the droplet cooling time and speed of the droplets from an initial droplet and wind speed.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Icing rate categories are difficult, since there is variation in the literature regarding what should be reckoned as light, moderate or severe. (For instance uses </a:t>
            </a:r>
            <a:r>
              <a:rPr lang="en-US" sz="1200" dirty="0" err="1"/>
              <a:t>Mertins</a:t>
            </a:r>
            <a:r>
              <a:rPr lang="en-US" sz="1200" dirty="0"/>
              <a:t> (1968) ice accumulation in 24 hours, while Overland uses instantaneous icing rate converted to hourly rates)</a:t>
            </a:r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08133" y="1916832"/>
            <a:ext cx="473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 err="1" smtClean="0"/>
              <a:t>Eirik</a:t>
            </a:r>
            <a:r>
              <a:rPr lang="en-US" b="1" dirty="0" smtClean="0"/>
              <a:t> </a:t>
            </a:r>
            <a:r>
              <a:rPr lang="en-US" b="1" dirty="0" err="1" smtClean="0"/>
              <a:t>Samuelsen</a:t>
            </a:r>
            <a:r>
              <a:rPr lang="en-US" b="1" dirty="0" smtClean="0"/>
              <a:t>’ </a:t>
            </a:r>
            <a:r>
              <a:rPr lang="en-US" b="1" dirty="0" err="1" smtClean="0"/>
              <a:t>correspondances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9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Where do we go from here ?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sz="2700" b="1" dirty="0" smtClean="0">
                <a:solidFill>
                  <a:srgbClr val="7030A0"/>
                </a:solidFill>
              </a:rPr>
              <a:t>(Need  a  EC-NOAA common  objective)</a:t>
            </a:r>
            <a:endParaRPr lang="en-CA" sz="27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39012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Comments from Joseph </a:t>
            </a:r>
            <a:r>
              <a:rPr lang="en-CA" sz="2400" dirty="0" err="1" smtClean="0"/>
              <a:t>Philllips</a:t>
            </a:r>
            <a:r>
              <a:rPr lang="en-CA" sz="2400" dirty="0" smtClean="0"/>
              <a:t>:  “Am </a:t>
            </a:r>
            <a:r>
              <a:rPr lang="en-CA" sz="2400" dirty="0"/>
              <a:t>I right in that you're proposing </a:t>
            </a:r>
            <a:r>
              <a:rPr lang="en-CA" sz="2400" dirty="0" smtClean="0">
                <a:solidFill>
                  <a:srgbClr val="FF0000"/>
                </a:solidFill>
              </a:rPr>
              <a:t>developing </a:t>
            </a:r>
            <a:r>
              <a:rPr lang="en-CA" sz="2400" dirty="0">
                <a:solidFill>
                  <a:srgbClr val="FF0000"/>
                </a:solidFill>
              </a:rPr>
              <a:t>a probabilistic forecast between the three algorithms using a minimum spray flux specific to superstructure icing on a medium sized fishing vessels sailing against the wind at 10m/s</a:t>
            </a:r>
            <a:r>
              <a:rPr lang="en-CA" sz="2400" dirty="0"/>
              <a:t>?  The probabilities would cover the light, moderate, severe, and extreme intensities?  If so, I think </a:t>
            </a:r>
            <a:r>
              <a:rPr lang="en-CA" sz="2400" dirty="0">
                <a:solidFill>
                  <a:srgbClr val="0000FF"/>
                </a:solidFill>
              </a:rPr>
              <a:t>this would probably be the best improvement to our </a:t>
            </a:r>
            <a:r>
              <a:rPr lang="en-CA" sz="2400" dirty="0" smtClean="0">
                <a:solidFill>
                  <a:srgbClr val="0000FF"/>
                </a:solidFill>
              </a:rPr>
              <a:t>service</a:t>
            </a:r>
            <a:r>
              <a:rPr lang="en-CA" sz="2400" dirty="0" smtClean="0"/>
              <a:t>.”</a:t>
            </a:r>
            <a:r>
              <a:rPr lang="en-CA" sz="24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786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justkeeprunning.org/images/Thank-You-Merci-Gra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761" y="908720"/>
            <a:ext cx="7914239" cy="45243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4648200" y="1815480"/>
            <a:ext cx="1524000" cy="533400"/>
          </a:xfrm>
          <a:prstGeom prst="rect">
            <a:avLst/>
          </a:prstGeom>
          <a:solidFill>
            <a:srgbClr val="FF0000">
              <a:alpha val="4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Slightly Deeper understanding of the equations  </a:t>
            </a:r>
            <a:endParaRPr lang="en-C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1055" y="692696"/>
                <a:ext cx="4091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𝑭𝒓𝒆𝒆𝒛𝒊𝒏𝒈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𝑨𝒔𝒑𝒆𝒄𝒕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55" y="692696"/>
                <a:ext cx="4091185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051720" y="1412776"/>
            <a:ext cx="513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The thermodynamic involves</a:t>
            </a:r>
            <a:endParaRPr lang="en-CA" sz="2800" b="1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7380312" y="2420888"/>
            <a:ext cx="871880" cy="180020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308304" y="2420888"/>
            <a:ext cx="432048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6876256" y="2420888"/>
            <a:ext cx="432048" cy="1800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355976" y="2420888"/>
            <a:ext cx="2520280" cy="18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6083" name="Picture 3" descr="C:\Users\desjardinss\Pictures\Clouds_over_the_Atlantic_Oce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82" y="3026262"/>
            <a:ext cx="2861310" cy="19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Connector 7"/>
          <p:cNvSpPr/>
          <p:nvPr/>
        </p:nvSpPr>
        <p:spPr>
          <a:xfrm>
            <a:off x="5364088" y="4509120"/>
            <a:ext cx="216024" cy="21602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6084" name="Picture 4" descr="C:\Users\desjardinss\Pictures\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43" y="3512578"/>
            <a:ext cx="940713" cy="7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C:\Users\desjardinss\Pictures\bbb69ae150bb2f54dc2126105ecf7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82378"/>
            <a:ext cx="1259632" cy="8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7439634" y="34020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Structure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309464" y="325998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Ice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319572" y="31396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Film of water</a:t>
            </a:r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stCxn id="8" idx="7"/>
          </p:cNvCxnSpPr>
          <p:nvPr/>
        </p:nvCxnSpPr>
        <p:spPr>
          <a:xfrm flipV="1">
            <a:off x="5548476" y="3026262"/>
            <a:ext cx="1327780" cy="151449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22332" y="2420888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latin typeface="Arial Black" panose="020B0A04020102020204" pitchFamily="34" charset="0"/>
              </a:rPr>
              <a:t>Ta,RH</a:t>
            </a:r>
            <a:endParaRPr lang="en-CA" b="1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4437112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SEA : </a:t>
            </a:r>
            <a:r>
              <a:rPr lang="en-CA" dirty="0" smtClean="0">
                <a:latin typeface="Arial Black" panose="020B0A04020102020204" pitchFamily="34" charset="0"/>
              </a:rPr>
              <a:t>SST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9276" y="30689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Air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6300192" y="30596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Arial Black" panose="020B0A04020102020204" pitchFamily="34" charset="0"/>
              </a:rPr>
              <a:t>Td</a:t>
            </a:r>
            <a:endParaRPr lang="en-CA" b="1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4374" y="4149080"/>
            <a:ext cx="4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latin typeface="Arial Black" panose="020B0A04020102020204" pitchFamily="34" charset="0"/>
              </a:rPr>
              <a:t>Ts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56176" y="1993546"/>
            <a:ext cx="1244532" cy="2947622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6478502" y="4508901"/>
            <a:ext cx="92845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Runoff</a:t>
            </a:r>
            <a:endParaRPr lang="en-CA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6315" y="5452606"/>
                <a:ext cx="8932189" cy="49667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1F18A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1F18A8"/>
                    </a:solidFill>
                  </a:rPr>
                  <a:t>) </a:t>
                </a:r>
                <a:r>
                  <a:rPr lang="en-CA" sz="2400" b="1" dirty="0" smtClean="0">
                    <a:solidFill>
                      <a:srgbClr val="00B0F0"/>
                    </a:solidFill>
                  </a:rPr>
                  <a:t>f(n)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B05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𝑹𝑯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C00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FFC000"/>
                    </a:solidFill>
                  </a:rPr>
                  <a:t> </a:t>
                </a:r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5" y="5452606"/>
                <a:ext cx="8932189" cy="496674"/>
              </a:xfrm>
              <a:prstGeom prst="rect">
                <a:avLst/>
              </a:prstGeom>
              <a:blipFill rotWithShape="1">
                <a:blip r:embed="rId6"/>
                <a:stretch>
                  <a:fillRect l="-205"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5576" y="198884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Rate of icing building on an ideal cylinder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576" y="2636912"/>
            <a:ext cx="2683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u="sng" dirty="0" smtClean="0">
                <a:solidFill>
                  <a:srgbClr val="FFC000"/>
                </a:solidFill>
              </a:rPr>
              <a:t>Model calibration</a:t>
            </a:r>
            <a:r>
              <a:rPr lang="en-CA" sz="2200" b="1" dirty="0" smtClean="0">
                <a:solidFill>
                  <a:srgbClr val="FFC000"/>
                </a:solidFill>
              </a:rPr>
              <a:t> correlating </a:t>
            </a:r>
          </a:p>
          <a:p>
            <a:r>
              <a:rPr lang="en-CA" sz="2200" b="1" dirty="0" smtClean="0">
                <a:solidFill>
                  <a:srgbClr val="FFC000"/>
                </a:solidFill>
              </a:rPr>
              <a:t>the </a:t>
            </a:r>
            <a:r>
              <a:rPr lang="en-CA" sz="2200" b="1" u="sng" dirty="0" smtClean="0">
                <a:solidFill>
                  <a:srgbClr val="FFC000"/>
                </a:solidFill>
              </a:rPr>
              <a:t>theoretical rate of icing </a:t>
            </a:r>
            <a:r>
              <a:rPr lang="en-CA" sz="2200" b="1" dirty="0" smtClean="0">
                <a:solidFill>
                  <a:srgbClr val="FFC000"/>
                </a:solidFill>
              </a:rPr>
              <a:t>on the cylinder to </a:t>
            </a:r>
            <a:r>
              <a:rPr lang="en-CA" sz="2200" b="1" u="sng" dirty="0" smtClean="0">
                <a:solidFill>
                  <a:srgbClr val="FFC000"/>
                </a:solidFill>
              </a:rPr>
              <a:t>observational data</a:t>
            </a:r>
            <a:endParaRPr lang="en-CA" sz="2200" b="1" u="sng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1361" y="6156593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From reading : Norm L. Henry report, </a:t>
            </a:r>
          </a:p>
          <a:p>
            <a:r>
              <a:rPr lang="en-CA" sz="1600" b="1" dirty="0" smtClean="0"/>
              <a:t>95-004A, Newfoundland , October 1995</a:t>
            </a:r>
            <a:endParaRPr lang="en-CA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73016"/>
            <a:ext cx="14814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400" b="1" i="1" dirty="0" smtClean="0">
                <a:solidFill>
                  <a:srgbClr val="7030A0"/>
                </a:solidFill>
                <a:latin typeface="Magneto" panose="04030805050802020D02" pitchFamily="82" charset="0"/>
                <a:cs typeface="Arial" panose="020B0604020202020204" pitchFamily="34" charset="0"/>
              </a:rPr>
              <a:t>Droplet time </a:t>
            </a:r>
          </a:p>
          <a:p>
            <a:pPr algn="ctr"/>
            <a:r>
              <a:rPr lang="en-CA" sz="1400" b="1" i="1" dirty="0" smtClean="0">
                <a:solidFill>
                  <a:srgbClr val="7030A0"/>
                </a:solidFill>
                <a:latin typeface="Magneto" panose="04030805050802020D02" pitchFamily="82" charset="0"/>
                <a:cs typeface="Arial" panose="020B0604020202020204" pitchFamily="34" charset="0"/>
              </a:rPr>
              <a:t>of  flight</a:t>
            </a:r>
            <a:endParaRPr lang="en-CA" sz="1200" b="1" i="1" dirty="0">
              <a:solidFill>
                <a:srgbClr val="7030A0"/>
              </a:solidFill>
              <a:latin typeface="Magneto" panose="04030805050802020D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Slightly Deeper understanding of the equations  </a:t>
            </a:r>
            <a:endParaRPr lang="en-C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7864" y="766445"/>
                <a:ext cx="23870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sSub>
                        <m:sSubPr>
                          <m:ctrlPr>
                            <a:rPr lang="en-CA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CA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𝒘</m:t>
                          </m:r>
                        </m:sub>
                      </m:sSub>
                    </m:oMath>
                  </m:oMathPara>
                </a14:m>
                <a:endParaRPr lang="en-CA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766445"/>
                <a:ext cx="2387064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1680" y="1412776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Ri</a:t>
            </a:r>
            <a:r>
              <a:rPr lang="en-CA" dirty="0" smtClean="0"/>
              <a:t> : rate of ice buildup per unit area  : Icing Rate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76352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Rw</a:t>
            </a:r>
            <a:r>
              <a:rPr lang="en-CA" dirty="0" smtClean="0"/>
              <a:t> : rate of generation/delivery spray per unit area : Spray Flux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123564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 : fraction of the total incident water that freezes  : Frozen Spray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537947" y="2463279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Challenges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081734"/>
            <a:ext cx="6556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In </a:t>
            </a:r>
            <a:r>
              <a:rPr lang="en-CA" b="1" dirty="0" err="1" smtClean="0"/>
              <a:t>Rw</a:t>
            </a:r>
            <a:r>
              <a:rPr lang="en-CA" b="1" dirty="0" smtClean="0"/>
              <a:t> </a:t>
            </a:r>
            <a:r>
              <a:rPr lang="en-CA" dirty="0" smtClean="0"/>
              <a:t>: what does cause the spray ? </a:t>
            </a:r>
          </a:p>
          <a:p>
            <a:pPr marL="285750" indent="-285750">
              <a:buFontTx/>
              <a:buChar char="-"/>
            </a:pPr>
            <a:r>
              <a:rPr lang="en-CA" dirty="0" err="1" smtClean="0"/>
              <a:t>Parametrisation</a:t>
            </a:r>
            <a:r>
              <a:rPr lang="en-CA" dirty="0" smtClean="0"/>
              <a:t> (Wind, Wave and </a:t>
            </a:r>
            <a:r>
              <a:rPr lang="en-CA" b="1" dirty="0" smtClean="0"/>
              <a:t>Ship Vessel movement</a:t>
            </a:r>
            <a:r>
              <a:rPr lang="en-CA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How high does the spray go (vessel size and shape) ?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0050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In n</a:t>
            </a:r>
            <a:r>
              <a:rPr lang="en-CA" dirty="0" smtClean="0"/>
              <a:t> : what does not freeze ?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Runoff water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 thermodynamic processes associated with ice formation (</a:t>
            </a:r>
            <a:r>
              <a:rPr lang="en-CA" dirty="0" err="1" smtClean="0"/>
              <a:t>parametrisation</a:t>
            </a:r>
            <a:r>
              <a:rPr lang="en-CA" dirty="0" smtClean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206" y="5517232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In </a:t>
            </a:r>
            <a:r>
              <a:rPr lang="en-CA" b="1" dirty="0" err="1" smtClean="0"/>
              <a:t>Ri</a:t>
            </a:r>
            <a:r>
              <a:rPr lang="en-CA" b="1" dirty="0" smtClean="0"/>
              <a:t> </a:t>
            </a:r>
            <a:r>
              <a:rPr lang="en-CA" dirty="0" smtClean="0"/>
              <a:t>: what type of ship vessel (how high is the deck ?)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481361" y="6237312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From reading : Norm L. Henry report, </a:t>
            </a:r>
          </a:p>
          <a:p>
            <a:r>
              <a:rPr lang="en-CA" sz="1600" b="1" dirty="0" smtClean="0"/>
              <a:t>95-004A, Newfoundland , October 1995</a:t>
            </a:r>
            <a:endParaRPr lang="en-C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7864" y="980728"/>
                <a:ext cx="50561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CA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/>
                      </m:sSub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𝑭𝒓𝒐𝒛𝒆𝒏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CA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𝑭𝒓𝒂𝒄𝒕𝒊𝒐𝒏</m:t>
                      </m:r>
                    </m:oMath>
                  </m:oMathPara>
                </a14:m>
                <a:endParaRPr lang="en-CA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980728"/>
                <a:ext cx="5056128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96" y="1700808"/>
                <a:ext cx="8932189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1F18A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1F18A8"/>
                    </a:solidFill>
                  </a:rPr>
                  <a:t>) </a:t>
                </a:r>
                <a:r>
                  <a:rPr lang="en-CA" sz="2400" b="1" dirty="0" smtClean="0">
                    <a:solidFill>
                      <a:srgbClr val="00B0F0"/>
                    </a:solidFill>
                  </a:rPr>
                  <a:t>f(n)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B05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𝑹𝑯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C00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FFC000"/>
                    </a:solidFill>
                  </a:rPr>
                  <a:t> </a:t>
                </a:r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0808"/>
                <a:ext cx="8932189" cy="4966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5" t="-9877" b="-20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63888" y="1124744"/>
            <a:ext cx="432048" cy="432048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Slightly Deeper understanding of the equations  </a:t>
            </a:r>
            <a:endParaRPr lang="en-CA" sz="24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165955"/>
            <a:ext cx="327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>
                <a:latin typeface="Algerian" panose="04020705040A02060702" pitchFamily="82" charset="0"/>
              </a:rPr>
              <a:t>Overland</a:t>
            </a:r>
            <a:endParaRPr lang="en-CA" sz="4800" dirty="0"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07" y="3076342"/>
                <a:ext cx="9058827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1F18A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1F18A8"/>
                    </a:solidFill>
                  </a:rPr>
                  <a:t>) </a:t>
                </a:r>
                <a:r>
                  <a:rPr lang="en-CA" sz="2400" b="1" dirty="0" smtClean="0">
                    <a:solidFill>
                      <a:srgbClr val="00B0F0"/>
                    </a:solidFill>
                  </a:rPr>
                  <a:t>f(n)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B05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𝑹𝑯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C00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FFC000"/>
                    </a:solidFill>
                  </a:rPr>
                  <a:t> </a:t>
                </a:r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7" y="3076342"/>
                <a:ext cx="9058827" cy="49667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5" t="-9877" b="-20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372200" y="3324679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19872" y="3140968"/>
            <a:ext cx="64807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5736" y="3140968"/>
            <a:ext cx="1368152" cy="432048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Left Brace 14"/>
          <p:cNvSpPr/>
          <p:nvPr/>
        </p:nvSpPr>
        <p:spPr>
          <a:xfrm rot="16200000">
            <a:off x="1529662" y="3266981"/>
            <a:ext cx="396044" cy="79208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7950" y="3492297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ym typeface="Symbol"/>
              </a:rPr>
              <a:t></a:t>
            </a:r>
            <a:endParaRPr lang="en-CA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4365104"/>
                <a:ext cx="8932189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CA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1F18A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 smtClean="0">
                        <a:solidFill>
                          <a:srgbClr val="1F18A8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1F18A8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1F18A8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CA" sz="2400" b="1" dirty="0" smtClean="0">
                    <a:solidFill>
                      <a:srgbClr val="1F18A8"/>
                    </a:solidFill>
                  </a:rPr>
                  <a:t>) </a:t>
                </a:r>
                <a:r>
                  <a:rPr lang="en-CA" sz="2400" b="1" dirty="0" smtClean="0">
                    <a:solidFill>
                      <a:srgbClr val="00B0F0"/>
                    </a:solidFill>
                  </a:rPr>
                  <a:t>f(n)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00B05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CA" sz="2400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CA" sz="2400" b="1" i="1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𝑹𝑯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CA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CA" sz="2400" b="1" dirty="0">
                    <a:solidFill>
                      <a:srgbClr val="FFC000"/>
                    </a:solidFill>
                  </a:rPr>
                  <a:t>)</a:t>
                </a:r>
                <a:r>
                  <a:rPr lang="en-CA" sz="2400" b="1" dirty="0" smtClean="0">
                    <a:solidFill>
                      <a:srgbClr val="FFC000"/>
                    </a:solidFill>
                  </a:rPr>
                  <a:t> </a:t>
                </a:r>
                <a:endParaRPr lang="en-C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65104"/>
                <a:ext cx="8932189" cy="49667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05" t="-9756" b="-195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66562" y="5190291"/>
            <a:ext cx="442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>
                <a:latin typeface="Algerian" panose="04020705040A02060702" pitchFamily="82" charset="0"/>
              </a:rPr>
              <a:t>STALLABRASS</a:t>
            </a:r>
            <a:endParaRPr lang="en-CA" sz="4800" dirty="0">
              <a:latin typeface="Algerian" panose="04020705040A02060702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7624" y="3068960"/>
            <a:ext cx="2880320" cy="1936834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2843808" y="2924944"/>
            <a:ext cx="684076" cy="2160240"/>
          </a:xfrm>
          <a:prstGeom prst="rect">
            <a:avLst/>
          </a:prstGeom>
          <a:solidFill>
            <a:srgbClr val="0066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6228184" y="270892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strike="sngStrike" dirty="0" smtClean="0"/>
              <a:t>Evaporative cooling</a:t>
            </a:r>
            <a:endParaRPr lang="en-CA" b="1" strike="sngStrike" dirty="0"/>
          </a:p>
        </p:txBody>
      </p:sp>
      <p:sp>
        <p:nvSpPr>
          <p:cNvPr id="27" name="TextBox 26"/>
          <p:cNvSpPr txBox="1"/>
          <p:nvPr/>
        </p:nvSpPr>
        <p:spPr>
          <a:xfrm>
            <a:off x="1331640" y="27716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strike="sngStrike" dirty="0" smtClean="0"/>
              <a:t>Droplet cooling</a:t>
            </a:r>
            <a:endParaRPr lang="en-CA" b="1" strike="sngStrike" dirty="0"/>
          </a:p>
        </p:txBody>
      </p:sp>
      <p:sp>
        <p:nvSpPr>
          <p:cNvPr id="28" name="TextBox 27"/>
          <p:cNvSpPr txBox="1"/>
          <p:nvPr/>
        </p:nvSpPr>
        <p:spPr>
          <a:xfrm>
            <a:off x="3347864" y="472514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Runoff</a:t>
            </a:r>
            <a:endParaRPr lang="en-C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67544" y="5157192"/>
            <a:ext cx="367600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Spray cloud residence time</a:t>
            </a:r>
            <a:endParaRPr lang="en-CA" sz="1600" b="1" i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827584" y="4821128"/>
            <a:ext cx="2307854" cy="408072"/>
          </a:xfrm>
          <a:prstGeom prst="straightConnector1">
            <a:avLst/>
          </a:prstGeom>
          <a:ln w="508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195736" y="3430741"/>
            <a:ext cx="1010798" cy="1148646"/>
            <a:chOff x="2195736" y="3430741"/>
            <a:chExt cx="1010798" cy="1148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67744" y="3430741"/>
                  <a:ext cx="6831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CA" sz="3600" b="1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430741"/>
                  <a:ext cx="683199" cy="64633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195736" y="3933056"/>
                  <a:ext cx="6831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1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CA" sz="3600" b="1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3933056"/>
                  <a:ext cx="683199" cy="64633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71800" y="4093621"/>
                  <a:ext cx="434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CA" b="1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093621"/>
                  <a:ext cx="434734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37334" y="4051960"/>
                  <a:ext cx="5180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b="1" i="1" smtClean="0"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CA" sz="2400" b="1" dirty="0"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334" y="4051960"/>
                  <a:ext cx="518091" cy="461665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Frame 31"/>
          <p:cNvSpPr/>
          <p:nvPr/>
        </p:nvSpPr>
        <p:spPr>
          <a:xfrm>
            <a:off x="4067944" y="2852936"/>
            <a:ext cx="2448272" cy="2304256"/>
          </a:xfrm>
          <a:prstGeom prst="frame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5896" y="43651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CA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419872" y="278092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strike="sngStrike" dirty="0" smtClean="0"/>
              <a:t>Runoff</a:t>
            </a:r>
            <a:endParaRPr lang="en-CA" b="1" strike="sngStrike" dirty="0"/>
          </a:p>
        </p:txBody>
      </p:sp>
    </p:spTree>
    <p:extLst>
      <p:ext uri="{BB962C8B-B14F-4D97-AF65-F5344CB8AC3E}">
        <p14:creationId xmlns:p14="http://schemas.microsoft.com/office/powerpoint/2010/main" val="856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ALGORITHM’s problems</a:t>
            </a:r>
            <a:br>
              <a:rPr lang="en-US" dirty="0" smtClean="0"/>
            </a:br>
            <a:r>
              <a:rPr lang="en-US" sz="3600" dirty="0" smtClean="0"/>
              <a:t>from POAC’15 : </a:t>
            </a:r>
            <a:r>
              <a:rPr lang="en-US" sz="3600" dirty="0" err="1" smtClean="0"/>
              <a:t>Eirik</a:t>
            </a:r>
            <a:r>
              <a:rPr lang="en-US" sz="3600" dirty="0" smtClean="0"/>
              <a:t> </a:t>
            </a:r>
            <a:r>
              <a:rPr lang="en-US" sz="3600" dirty="0" err="1" smtClean="0"/>
              <a:t>Samuelsen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4888" y="1600201"/>
            <a:ext cx="8229600" cy="676672"/>
          </a:xfrm>
        </p:spPr>
        <p:txBody>
          <a:bodyPr/>
          <a:lstStyle/>
          <a:p>
            <a:r>
              <a:rPr lang="en-CA" u="sng" dirty="0" smtClean="0"/>
              <a:t>OVERLAND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348880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 whenever the convective heat flux is positive (</a:t>
            </a:r>
            <a:r>
              <a:rPr lang="en-CA" dirty="0" err="1" smtClean="0"/>
              <a:t>Tf</a:t>
            </a:r>
            <a:r>
              <a:rPr lang="en-CA" dirty="0" smtClean="0"/>
              <a:t>-Ta), </a:t>
            </a:r>
          </a:p>
          <a:p>
            <a:r>
              <a:rPr lang="en-CA" dirty="0" smtClean="0"/>
              <a:t>freezing will occur and the spray flux will be 18 to 23 larger than ice accretion…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142709"/>
            <a:ext cx="592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 there is always a sufficient amount of water available </a:t>
            </a:r>
          </a:p>
          <a:p>
            <a:r>
              <a:rPr lang="en-CA" dirty="0" smtClean="0"/>
              <a:t>regardless of the sea state and the speed vessel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579" y="3934797"/>
            <a:ext cx="555793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…the spray flux is assumed to increase </a:t>
            </a:r>
          </a:p>
          <a:p>
            <a:r>
              <a:rPr lang="en-CA" b="1" dirty="0" smtClean="0"/>
              <a:t>when the air temperature decreases…unphysical</a:t>
            </a:r>
          </a:p>
        </p:txBody>
      </p:sp>
    </p:spTree>
    <p:extLst>
      <p:ext uri="{BB962C8B-B14F-4D97-AF65-F5344CB8AC3E}">
        <p14:creationId xmlns:p14="http://schemas.microsoft.com/office/powerpoint/2010/main" val="25534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ALGORITHM’s problems</a:t>
            </a:r>
            <a:br>
              <a:rPr lang="en-US" dirty="0" smtClean="0"/>
            </a:br>
            <a:r>
              <a:rPr lang="en-US" sz="3600" dirty="0" smtClean="0"/>
              <a:t>from POAC’15 : </a:t>
            </a:r>
            <a:r>
              <a:rPr lang="en-US" sz="3600" dirty="0" err="1" smtClean="0"/>
              <a:t>Eirik</a:t>
            </a:r>
            <a:r>
              <a:rPr lang="en-US" sz="3600" dirty="0" smtClean="0"/>
              <a:t> </a:t>
            </a:r>
            <a:r>
              <a:rPr lang="en-US" sz="3600" dirty="0" err="1" smtClean="0"/>
              <a:t>Samuelsen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4888" y="1600201"/>
            <a:ext cx="8229600" cy="676672"/>
          </a:xfrm>
        </p:spPr>
        <p:txBody>
          <a:bodyPr/>
          <a:lstStyle/>
          <a:p>
            <a:r>
              <a:rPr lang="en-CA" u="sng" dirty="0" smtClean="0"/>
              <a:t>STALLABRASS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348880"/>
            <a:ext cx="781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 uses a droplet cooling time equal to the time it takes for the spray cloud </a:t>
            </a:r>
          </a:p>
          <a:p>
            <a:r>
              <a:rPr lang="en-CA" dirty="0" smtClean="0"/>
              <a:t>in total to pass vessels (spray cloud residence time)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7844" y="3297758"/>
            <a:ext cx="553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… this lead to a very low droplet temperature</a:t>
            </a:r>
          </a:p>
          <a:p>
            <a:r>
              <a:rPr lang="en-CA" dirty="0" smtClean="0"/>
              <a:t> …probably too low, too much icing when compared </a:t>
            </a:r>
          </a:p>
          <a:p>
            <a:r>
              <a:rPr lang="en-CA" dirty="0" smtClean="0"/>
              <a:t>to the observations on the coast guard.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282" y="4571836"/>
            <a:ext cx="643003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Since the droplet temperature is more comparable </a:t>
            </a:r>
          </a:p>
          <a:p>
            <a:r>
              <a:rPr lang="en-CA" b="1" dirty="0" smtClean="0"/>
              <a:t>to the temperature of the air</a:t>
            </a:r>
          </a:p>
          <a:p>
            <a:r>
              <a:rPr lang="en-CA" b="1" dirty="0" smtClean="0"/>
              <a:t>…makes the overall algorithm very little sensitive to SST.</a:t>
            </a:r>
          </a:p>
        </p:txBody>
      </p:sp>
    </p:spTree>
    <p:extLst>
      <p:ext uri="{BB962C8B-B14F-4D97-AF65-F5344CB8AC3E}">
        <p14:creationId xmlns:p14="http://schemas.microsoft.com/office/powerpoint/2010/main" val="12353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ALGORITHM’s problems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4888" y="1024136"/>
            <a:ext cx="8229600" cy="676672"/>
          </a:xfrm>
        </p:spPr>
        <p:txBody>
          <a:bodyPr/>
          <a:lstStyle/>
          <a:p>
            <a:r>
              <a:rPr lang="en-CA" u="sng" dirty="0" smtClean="0"/>
              <a:t>SAWADA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5157192"/>
            <a:ext cx="4224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Used by Canadian Eastern Forecasters</a:t>
            </a:r>
          </a:p>
          <a:p>
            <a:r>
              <a:rPr lang="en-CA" sz="2400" b="1" dirty="0" smtClean="0">
                <a:solidFill>
                  <a:srgbClr val="C00000"/>
                </a:solidFill>
              </a:rPr>
              <a:t>NO SST dependency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94553"/>
              </p:ext>
            </p:extLst>
          </p:nvPr>
        </p:nvGraphicFramePr>
        <p:xfrm>
          <a:off x="1331640" y="1628800"/>
          <a:ext cx="6840767" cy="3428419"/>
        </p:xfrm>
        <a:graphic>
          <a:graphicData uri="http://schemas.openxmlformats.org/drawingml/2006/table">
            <a:tbl>
              <a:tblPr/>
              <a:tblGrid>
                <a:gridCol w="360040"/>
                <a:gridCol w="393542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  <a:gridCol w="468245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Wind Speed (</a:t>
                      </a:r>
                      <a:r>
                        <a:rPr lang="en-CA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kt</a:t>
                      </a:r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2" marR="6522" marT="65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7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 Temperature ( </a:t>
                      </a:r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°</a:t>
                      </a:r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</a:t>
                      </a:r>
                    </a:p>
                  </a:txBody>
                  <a:tcPr marL="6522" marR="6522" marT="65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TRC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LGT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7047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LGT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7047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LGT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7047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LGT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7047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NIL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LGT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SVR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XTM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5949280"/>
            <a:ext cx="660950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But …. SO SIMPLE to DEFINE environment for freezing spray</a:t>
            </a:r>
          </a:p>
        </p:txBody>
      </p:sp>
    </p:spTree>
    <p:extLst>
      <p:ext uri="{BB962C8B-B14F-4D97-AF65-F5344CB8AC3E}">
        <p14:creationId xmlns:p14="http://schemas.microsoft.com/office/powerpoint/2010/main" val="10214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6758</TotalTime>
  <Words>1505</Words>
  <Application>Microsoft Office PowerPoint</Application>
  <PresentationFormat>On-screen Show (4:3)</PresentationFormat>
  <Paragraphs>349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</vt:lpstr>
      <vt:lpstr>Update and Future of the EC/NOAA Freezing Spray Inter-Comparison</vt:lpstr>
      <vt:lpstr>Contents</vt:lpstr>
      <vt:lpstr>PowerPoint Presentation</vt:lpstr>
      <vt:lpstr>PowerPoint Presentation</vt:lpstr>
      <vt:lpstr>Slightly Deeper understanding of the equations  </vt:lpstr>
      <vt:lpstr>PowerPoint Presentation</vt:lpstr>
      <vt:lpstr>ALGORITHM’s problems from POAC’15 : Eirik Samuelsen</vt:lpstr>
      <vt:lpstr>ALGORITHM’s problems from POAC’15 : Eirik Samuelsen</vt:lpstr>
      <vt:lpstr>ALGORITHM’s problems</vt:lpstr>
      <vt:lpstr>ALGORITHM’s problems HOW do we fix them ?</vt:lpstr>
      <vt:lpstr>A few observations (Analysis)</vt:lpstr>
      <vt:lpstr>PowerPoint Presentation</vt:lpstr>
      <vt:lpstr>Jan 13, 2016</vt:lpstr>
      <vt:lpstr>PowerPoint Presentation</vt:lpstr>
      <vt:lpstr>Feb 12, 2016</vt:lpstr>
      <vt:lpstr>PowerPoint Presentation</vt:lpstr>
      <vt:lpstr>PowerPoint Presentation</vt:lpstr>
      <vt:lpstr>Jan 05, 2016</vt:lpstr>
      <vt:lpstr>PowerPoint Presentation</vt:lpstr>
      <vt:lpstr>PowerPoint Presentation</vt:lpstr>
      <vt:lpstr>Jan 22, 2016</vt:lpstr>
      <vt:lpstr>PowerPoint Presentation</vt:lpstr>
      <vt:lpstr>Proposing a new approach (The most likely &amp; the most threatening conditions)</vt:lpstr>
      <vt:lpstr>Proposing a new approach</vt:lpstr>
      <vt:lpstr>Proposing a new approach (The most likely &amp; the most threatening conditions)</vt:lpstr>
      <vt:lpstr>Proposing a new approach </vt:lpstr>
      <vt:lpstr>Proposing a new approach </vt:lpstr>
      <vt:lpstr>Proposing a new approach </vt:lpstr>
      <vt:lpstr>Proposing a new approach (The most likely &amp; the most threatening conditions)</vt:lpstr>
      <vt:lpstr>Where do we go from here ? (Need  a  EC-NOAA common  objective)</vt:lpstr>
      <vt:lpstr>Where do we go from here ? (Need  a  EC-NOAA common  objective)</vt:lpstr>
      <vt:lpstr>PowerPoint Presentation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talbott</dc:creator>
  <cp:lastModifiedBy>Desjardins,Serge [Dartmouth]</cp:lastModifiedBy>
  <cp:revision>648</cp:revision>
  <cp:lastPrinted>2014-02-04T22:49:33Z</cp:lastPrinted>
  <dcterms:created xsi:type="dcterms:W3CDTF">2013-11-07T17:51:30Z</dcterms:created>
  <dcterms:modified xsi:type="dcterms:W3CDTF">2016-04-28T23:51:59Z</dcterms:modified>
</cp:coreProperties>
</file>