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Lst>
  <p:notesMasterIdLst>
    <p:notesMasterId r:id="rId16"/>
  </p:notesMasterIdLst>
  <p:sldIdLst>
    <p:sldId id="278" r:id="rId2"/>
    <p:sldId id="293" r:id="rId3"/>
    <p:sldId id="283" r:id="rId4"/>
    <p:sldId id="280" r:id="rId5"/>
    <p:sldId id="281" r:id="rId6"/>
    <p:sldId id="282" r:id="rId7"/>
    <p:sldId id="285" r:id="rId8"/>
    <p:sldId id="286" r:id="rId9"/>
    <p:sldId id="287" r:id="rId10"/>
    <p:sldId id="288" r:id="rId11"/>
    <p:sldId id="289" r:id="rId12"/>
    <p:sldId id="290" r:id="rId13"/>
    <p:sldId id="291" r:id="rId14"/>
    <p:sldId id="292"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1" autoAdjust="0"/>
  </p:normalViewPr>
  <p:slideViewPr>
    <p:cSldViewPr snapToGrid="0">
      <p:cViewPr varScale="1">
        <p:scale>
          <a:sx n="78" d="100"/>
          <a:sy n="78" d="100"/>
        </p:scale>
        <p:origin x="16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7808549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
        <p:nvSpPr>
          <p:cNvPr id="503" name="Shape 503"/>
          <p:cNvSpPr>
            <a:spLocks noGrp="1" noRot="1" noChangeAspect="1"/>
          </p:cNvSpPr>
          <p:nvPr>
            <p:ph type="sldImg" idx="2"/>
          </p:nvPr>
        </p:nvSpPr>
        <p:spPr>
          <a:xfrm>
            <a:off x="1471613" y="1241425"/>
            <a:ext cx="3917950" cy="293846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04" name="Shape 504"/>
          <p:cNvSpPr txBox="1">
            <a:spLocks noGrp="1"/>
          </p:cNvSpPr>
          <p:nvPr>
            <p:ph type="body" idx="1"/>
          </p:nvPr>
        </p:nvSpPr>
        <p:spPr>
          <a:xfrm>
            <a:off x="1379537" y="4375150"/>
            <a:ext cx="4097337" cy="3525838"/>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200" b="0" i="0" u="none" strike="noStrike" cap="none" baseline="0" dirty="0" smtClean="0">
                <a:solidFill>
                  <a:schemeClr val="dk1"/>
                </a:solidFill>
                <a:latin typeface="Arial"/>
                <a:ea typeface="Arial"/>
                <a:cs typeface="Arial"/>
                <a:sym typeface="Arial"/>
              </a:rPr>
              <a:t>Back in our 2014 workshop in Halifax, we complained about the lack of observations available to validate newly developed freezing spray algorithms for the North Atlantic.  This complaint is shared by marine forecasters across our countries when it comes to other parameters such as fog, wind, waves, and weather!  Maybe we can use emerging technology to help us jump this hurdle!</a:t>
            </a:r>
            <a:endParaRPr lang="en-US" sz="1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499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cameras, smart phones have a built-in GPS – useful for navigation – and a high-quality clock.  When apps are developed to make simultaneous use of all of these built-in features, the smart phone becomes a very powerful tool.  The application on the left is showing a </a:t>
            </a:r>
            <a:r>
              <a:rPr lang="en-US" baseline="0" dirty="0" err="1" smtClean="0"/>
              <a:t>geolocated</a:t>
            </a:r>
            <a:r>
              <a:rPr lang="en-US" baseline="0" dirty="0" smtClean="0"/>
              <a:t> and time-stamped picture along with mapping information – this turns out to be a real estate application. Local governments, law enforcement and various businesses have developed apps that make use of the various smartphone functions to meet their needs.</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3784568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the question of the day, are we willing to use</a:t>
            </a:r>
            <a:r>
              <a:rPr lang="en-US" baseline="0" dirty="0" smtClean="0"/>
              <a:t> this newer technology to meet our needs?  </a:t>
            </a:r>
          </a:p>
          <a:p>
            <a:endParaRPr lang="en-US" baseline="0" dirty="0" smtClean="0"/>
          </a:p>
          <a:p>
            <a:r>
              <a:rPr lang="en-US" baseline="0" dirty="0" smtClean="0"/>
              <a:t>I envision the capability (once developed) that would allow mariners to log their weather observations, back up their observations with </a:t>
            </a:r>
            <a:r>
              <a:rPr lang="en-US" baseline="0" dirty="0" err="1" smtClean="0"/>
              <a:t>geolocated</a:t>
            </a:r>
            <a:r>
              <a:rPr lang="en-US" baseline="0" dirty="0" smtClean="0"/>
              <a:t> and time-stamped pictures, and share the observations with weather forecasters and model developers and other mariners.  I envision that when the mariner is outside of cell range, the data is stored, then shared at a later time so forecasters and developers can verify and evaluate what happened in the past.</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78731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our organizations</a:t>
            </a:r>
            <a:r>
              <a:rPr lang="en-US" baseline="0" dirty="0" smtClean="0"/>
              <a:t> agree that this is a good idea, we should get together and write up a complete set of requirements. In order to “do it right,” we should contract the app development out to a competent developer. The app should be made available to all mariners for free and should be advertised by forecast offices or groups responsible for providing marine weather services. </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1869730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also need a database</a:t>
            </a:r>
            <a:r>
              <a:rPr lang="en-US" baseline="0" dirty="0" smtClean="0"/>
              <a:t> that can be accessed by forecasters, developers and mariners alike so we can make use of the information.  Users are more likely to want to see information that is made available on social media. The requirements for the app should be coordinated with requirements for the resulting database that is created for use by forecasters, centers and labs, and any software required to access and view the data along with forecasts and model/tool output.</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178032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this a feasible project? If so, let us get together and see how we can get things moving. If not, are there other ways we can accomplish the same goals?</a:t>
            </a:r>
          </a:p>
          <a:p>
            <a:r>
              <a:rPr lang="en-US" baseline="0" dirty="0" smtClean="0"/>
              <a:t>Thank you for listening.  Are there </a:t>
            </a:r>
            <a:r>
              <a:rPr lang="en-US" baseline="0" smtClean="0"/>
              <a:t>any comments?</a:t>
            </a:r>
            <a:endParaRPr lang="en-US"/>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122239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discussed in Halifax two years</a:t>
            </a:r>
            <a:r>
              <a:rPr lang="en-US" baseline="0" dirty="0" smtClean="0"/>
              <a:t> ago, we don’t have a lot of marine data over our waters, we don’t have a spotter program like land forecasters, and our mariners move back and forth across not only our forecast boundaries, but across our international boundary.</a:t>
            </a:r>
          </a:p>
          <a:p>
            <a:endParaRPr lang="en-US" baseline="0" dirty="0" smtClean="0"/>
          </a:p>
          <a:p>
            <a:r>
              <a:rPr lang="en-US" baseline="0" dirty="0" smtClean="0"/>
              <a:t>No one likes complainers and everyone likes solutions. So</a:t>
            </a:r>
            <a:r>
              <a:rPr lang="en-US" baseline="0" smtClean="0"/>
              <a:t>, could </a:t>
            </a:r>
            <a:r>
              <a:rPr lang="en-US" baseline="0" dirty="0" smtClean="0"/>
              <a:t>we use smart phone technology and social media to take care of these problems?</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373875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 and</a:t>
            </a:r>
            <a:r>
              <a:rPr lang="en-US" baseline="0" dirty="0" smtClean="0"/>
              <a:t> smart-phone technology has opened up a whole new world. This image shows a snapshot of a Social Media Dashboard application that was developed by the Information Technology Officer at the National Weather Service Forecast Office in Greer, South Carolina. It can be customized for use by any forecast office to monitor Twitter feeds, search for tweets by keyword in a geographic region, monitor local media Facebook posts, and other things. </a:t>
            </a:r>
            <a:r>
              <a:rPr lang="en-US" baseline="0" dirty="0" smtClean="0"/>
              <a:t> This tool has helped our office in Seattle maintain situational awareness during weather events.</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105029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Twitter is a valuable source of near-real-time information for public (land) forecasters during major storm events! </a:t>
            </a:r>
            <a:r>
              <a:rPr lang="en-US" baseline="0" dirty="0" smtClean="0"/>
              <a:t> Here are a couple of tweets that we received during a rather strong wind storm that we had in western Washington State on March </a:t>
            </a:r>
            <a:r>
              <a:rPr lang="en-US" baseline="0" dirty="0" smtClean="0"/>
              <a:t> 13, </a:t>
            </a:r>
            <a:r>
              <a:rPr lang="en-US" baseline="0" dirty="0" smtClean="0"/>
              <a:t>2016. This storm resulted in at one fatality, a quarter-million homes without power, tree damage, and a mud slide that affected west coast </a:t>
            </a:r>
            <a:r>
              <a:rPr lang="en-US" baseline="0" dirty="0" err="1" smtClean="0"/>
              <a:t>Amtrack</a:t>
            </a:r>
            <a:r>
              <a:rPr lang="en-US" baseline="0" dirty="0" smtClean="0"/>
              <a:t> service. We were able to correlate wind speeds seen on our radar, HRRR model wind forecasts, and damage reports in real time.</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423471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Twitter users and news organizations will attach photos or other informational links in their tweets that validate what they are reporting.  Here is a tweet sent of a truck that overturned on the Tacoma Narrows Bridge (the only bridge that crosses Puget Sound) due to strong winds. We received this tweet and photo from a local news station minutes after the truck overturned.</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25307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other tweets from local</a:t>
            </a:r>
            <a:r>
              <a:rPr lang="en-US" baseline="0" dirty="0" smtClean="0"/>
              <a:t> and state government agencies and news </a:t>
            </a:r>
            <a:r>
              <a:rPr lang="en-US" baseline="0" dirty="0" smtClean="0"/>
              <a:t>organizations during the 13 Mar storm.  </a:t>
            </a:r>
            <a:r>
              <a:rPr lang="en-US" baseline="0" dirty="0" smtClean="0"/>
              <a:t>We also sent tweets out to our followers that amplified warnings and short-term forecasts we were producing as the event evolved.</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15924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 separate note, we have situational awareness tools that allow us to watch our coastal</a:t>
            </a:r>
            <a:r>
              <a:rPr lang="en-US" baseline="0" dirty="0" smtClean="0"/>
              <a:t> waters in near real time.  This is a weather camera that overlooks a marina along Rosario Strait in the northwest Washington inland waters – showing a patch of fog on an otherwise very clear day across all of our other waters.  (This camera shot was taken before there was enough good light to see the small patch of fog using low-light visible satellite images).  Please let me know if you’d like additional information on how you can get this piece of software.  Unfortunately, weather and traffic cameras are mostly land based.  </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101186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is it possible that we can successfully encourage marine users to send us observations and images in near real time over our coastal waters (when within cell phone tower range)?  Observations even well after the fact can be useful to model and algorithm validators as well.  This picture was taken from Instagram, another social media site.  Real time pictures and tweets would be useful. It appears that some mariners are already posting some pictures.</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406058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 smart phones?  My guess would be that with</a:t>
            </a:r>
            <a:r>
              <a:rPr lang="en-US" baseline="0" dirty="0" smtClean="0"/>
              <a:t> the exception of one or two in this room, everyone has one!  In my talks with fishermen, sailors, and mariners across our area, everyone has and uses these devices.  Mariners are increasingly counting on internet, weather apps, and social media to get and pass weather information to their colleagues and friends.  Smartphones  have built-in very-high quality cameras; pictures can instantly be shared with others on social media and through email.</a:t>
            </a:r>
          </a:p>
          <a:p>
            <a:endParaRPr lang="en-US" baseline="0" dirty="0" smtClean="0"/>
          </a:p>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457200" lvl="1" indent="-88900">
              <a:spcBef>
                <a:spcPts val="0"/>
              </a:spcBef>
              <a:buClr>
                <a:srgbClr val="000000"/>
              </a:buClr>
              <a:buFont typeface="Courier New"/>
              <a:buChar char="o"/>
            </a:pPr>
            <a:endParaRPr lang="en-US" smtClean="0"/>
          </a:p>
          <a:p>
            <a:pPr marL="914400" lvl="2" indent="-88900">
              <a:spcBef>
                <a:spcPts val="0"/>
              </a:spcBef>
              <a:buClr>
                <a:srgbClr val="000000"/>
              </a:buClr>
              <a:buFont typeface="Wingdings"/>
              <a:buChar char="§"/>
            </a:pPr>
            <a:endParaRPr lang="en-US" smtClean="0"/>
          </a:p>
          <a:p>
            <a:pPr marL="1371600" lvl="3" indent="-88900">
              <a:spcBef>
                <a:spcPts val="0"/>
              </a:spcBef>
              <a:buClr>
                <a:srgbClr val="000000"/>
              </a:buClr>
              <a:buFont typeface="Arial"/>
              <a:buChar char="●"/>
            </a:pPr>
            <a:endParaRPr lang="en-US" smtClean="0"/>
          </a:p>
          <a:p>
            <a:pPr marL="1828800" lvl="4" indent="-88900">
              <a:spcBef>
                <a:spcPts val="0"/>
              </a:spcBef>
              <a:buClr>
                <a:srgbClr val="000000"/>
              </a:buClr>
              <a:buFont typeface="Courier New"/>
              <a:buChar char="o"/>
            </a:pPr>
            <a:endParaRPr lang="en-US" smtClean="0"/>
          </a:p>
          <a:p>
            <a:pPr marL="2286000" lvl="5" indent="-88900">
              <a:spcBef>
                <a:spcPts val="0"/>
              </a:spcBef>
              <a:buClr>
                <a:srgbClr val="000000"/>
              </a:buClr>
              <a:buFont typeface="Wingdings"/>
              <a:buChar char="§"/>
            </a:pPr>
            <a:endParaRPr lang="en-US" smtClean="0"/>
          </a:p>
          <a:p>
            <a:pPr marL="2743200" lvl="6" indent="-88900">
              <a:spcBef>
                <a:spcPts val="0"/>
              </a:spcBef>
              <a:buClr>
                <a:srgbClr val="000000"/>
              </a:buClr>
              <a:buFont typeface="Arial"/>
              <a:buChar char="●"/>
            </a:pPr>
            <a:endParaRPr lang="en-US" smtClean="0"/>
          </a:p>
          <a:p>
            <a:pPr marL="3200400" lvl="7" indent="-88900">
              <a:spcBef>
                <a:spcPts val="0"/>
              </a:spcBef>
              <a:buClr>
                <a:srgbClr val="000000"/>
              </a:buClr>
              <a:buFont typeface="Courier New"/>
              <a:buChar char="o"/>
            </a:pPr>
            <a:endParaRPr lang="en-US" smtClean="0"/>
          </a:p>
          <a:p>
            <a:pPr marL="365760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306841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685800" y="228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09" name="Shape 209"/>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685800" y="228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46" name="Shape 246"/>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
        <p:nvSpPr>
          <p:cNvPr id="247" name="Shape 247"/>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685800" y="228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50" name="Shape 250"/>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
        <p:nvSpPr>
          <p:cNvPr id="251" name="Shape 251"/>
          <p:cNvSpPr txBox="1">
            <a:spLocks noGrp="1"/>
          </p:cNvSpPr>
          <p:nvPr>
            <p:ph type="body" idx="2"/>
          </p:nvPr>
        </p:nvSpPr>
        <p:spPr>
          <a:xfrm>
            <a:off x="4648200" y="1981200"/>
            <a:ext cx="3809999" cy="1981199"/>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
        <p:nvSpPr>
          <p:cNvPr id="252" name="Shape 252"/>
          <p:cNvSpPr txBox="1">
            <a:spLocks noGrp="1"/>
          </p:cNvSpPr>
          <p:nvPr>
            <p:ph type="body" idx="3"/>
          </p:nvPr>
        </p:nvSpPr>
        <p:spPr>
          <a:xfrm>
            <a:off x="4648200" y="4114800"/>
            <a:ext cx="3809999" cy="1981199"/>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685800" y="228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55" name="Shape 255"/>
          <p:cNvSpPr txBox="1">
            <a:spLocks noGrp="1"/>
          </p:cNvSpPr>
          <p:nvPr>
            <p:ph type="body" idx="1"/>
          </p:nvPr>
        </p:nvSpPr>
        <p:spPr>
          <a:xfrm>
            <a:off x="685800" y="1981200"/>
            <a:ext cx="3809999" cy="1981199"/>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
        <p:nvSpPr>
          <p:cNvPr id="256" name="Shape 256"/>
          <p:cNvSpPr txBox="1">
            <a:spLocks noGrp="1"/>
          </p:cNvSpPr>
          <p:nvPr>
            <p:ph type="body" idx="2"/>
          </p:nvPr>
        </p:nvSpPr>
        <p:spPr>
          <a:xfrm>
            <a:off x="4648200" y="1981200"/>
            <a:ext cx="3809999" cy="1981199"/>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
        <p:nvSpPr>
          <p:cNvPr id="257" name="Shape 257"/>
          <p:cNvSpPr txBox="1">
            <a:spLocks noGrp="1"/>
          </p:cNvSpPr>
          <p:nvPr>
            <p:ph type="body" idx="3"/>
          </p:nvPr>
        </p:nvSpPr>
        <p:spPr>
          <a:xfrm>
            <a:off x="685800" y="4114800"/>
            <a:ext cx="3809999" cy="1981199"/>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
        <p:nvSpPr>
          <p:cNvPr id="258" name="Shape 258"/>
          <p:cNvSpPr txBox="1">
            <a:spLocks noGrp="1"/>
          </p:cNvSpPr>
          <p:nvPr>
            <p:ph type="body" idx="4"/>
          </p:nvPr>
        </p:nvSpPr>
        <p:spPr>
          <a:xfrm>
            <a:off x="4648200" y="4114800"/>
            <a:ext cx="3809999" cy="1981199"/>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85800" y="228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15" name="Shape 215"/>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6" name="Shape 216"/>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9" name="Shape 21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20" name="Shape 22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1" name="Shape 22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22" name="Shape 22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85800" y="228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8" name="Shape 22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9" name="Shape 22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2" name="Shape 232"/>
          <p:cNvSpPr>
            <a:spLocks noGrp="1"/>
          </p:cNvSpPr>
          <p:nvPr>
            <p:ph type="pic" idx="2"/>
          </p:nvPr>
        </p:nvSpPr>
        <p:spPr>
          <a:xfrm>
            <a:off x="1792288" y="612775"/>
            <a:ext cx="5486399" cy="4114800"/>
          </a:xfrm>
          <a:prstGeom prst="rect">
            <a:avLst/>
          </a:prstGeom>
          <a:noFill/>
          <a:ln>
            <a:noFill/>
          </a:ln>
        </p:spPr>
      </p:sp>
      <p:sp>
        <p:nvSpPr>
          <p:cNvPr id="233" name="Shape 23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85800" y="228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36" name="Shape 236"/>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rot="5400000">
            <a:off x="4552949" y="2190750"/>
            <a:ext cx="5867400" cy="19431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39" name="Shape 239"/>
          <p:cNvSpPr txBox="1">
            <a:spLocks noGrp="1"/>
          </p:cNvSpPr>
          <p:nvPr>
            <p:ph type="body" idx="1"/>
          </p:nvPr>
        </p:nvSpPr>
        <p:spPr>
          <a:xfrm rot="5400000">
            <a:off x="590549" y="323850"/>
            <a:ext cx="5867400" cy="5676900"/>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685800" y="228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42" name="Shape 242"/>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
        <p:nvSpPr>
          <p:cNvPr id="243" name="Shape 243"/>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indent="-165100" algn="l" rtl="0">
              <a:spcBef>
                <a:spcPts val="560"/>
              </a:spcBef>
              <a:spcAft>
                <a:spcPts val="1400"/>
              </a:spcAft>
              <a:buClr>
                <a:srgbClr val="FF0066"/>
              </a:buClr>
              <a:buFont typeface="Arial"/>
              <a:buChar char="•"/>
              <a:defRPr/>
            </a:lvl1pPr>
            <a:lvl2pPr marL="742950" indent="-133350" algn="l" rtl="0">
              <a:spcBef>
                <a:spcPts val="480"/>
              </a:spcBef>
              <a:spcAft>
                <a:spcPts val="1200"/>
              </a:spcAft>
              <a:buClr>
                <a:srgbClr val="FF0066"/>
              </a:buClr>
              <a:buFont typeface="Arial"/>
              <a:buChar char="–"/>
              <a:defRPr/>
            </a:lvl2pPr>
            <a:lvl3pPr marL="1143000" indent="-101600" algn="l" rtl="0">
              <a:spcBef>
                <a:spcPts val="400"/>
              </a:spcBef>
              <a:spcAft>
                <a:spcPts val="1000"/>
              </a:spcAft>
              <a:buClr>
                <a:srgbClr val="FF0066"/>
              </a:buClr>
              <a:buFont typeface="Arial"/>
              <a:buChar char="•"/>
              <a:defRPr/>
            </a:lvl3pPr>
            <a:lvl4pPr marL="1600200" indent="-101600" algn="l" rtl="0">
              <a:spcBef>
                <a:spcPts val="400"/>
              </a:spcBef>
              <a:spcAft>
                <a:spcPts val="1000"/>
              </a:spcAft>
              <a:buClr>
                <a:srgbClr val="FF0066"/>
              </a:buClr>
              <a:buFont typeface="Arial"/>
              <a:buChar char="–"/>
              <a:defRPr/>
            </a:lvl4pPr>
            <a:lvl5pPr marL="2057400" indent="-101600" algn="l" rtl="0">
              <a:spcBef>
                <a:spcPts val="400"/>
              </a:spcBef>
              <a:spcAft>
                <a:spcPts val="1000"/>
              </a:spcAft>
              <a:buClr>
                <a:srgbClr val="FF0066"/>
              </a:buClr>
              <a:buFont typeface="Arial"/>
              <a:buChar char="»"/>
              <a:defRPr/>
            </a:lvl5pPr>
            <a:lvl6pPr marL="2514600" indent="-101600" algn="l" rtl="0">
              <a:spcBef>
                <a:spcPts val="400"/>
              </a:spcBef>
              <a:spcAft>
                <a:spcPts val="1000"/>
              </a:spcAft>
              <a:buClr>
                <a:srgbClr val="FF0066"/>
              </a:buClr>
              <a:buFont typeface="Arial"/>
              <a:buChar char="»"/>
              <a:defRPr/>
            </a:lvl6pPr>
            <a:lvl7pPr marL="2971800" indent="-101600" algn="l" rtl="0">
              <a:spcBef>
                <a:spcPts val="400"/>
              </a:spcBef>
              <a:spcAft>
                <a:spcPts val="1000"/>
              </a:spcAft>
              <a:buClr>
                <a:srgbClr val="FF0066"/>
              </a:buClr>
              <a:buFont typeface="Arial"/>
              <a:buChar char="»"/>
              <a:defRPr/>
            </a:lvl7pPr>
            <a:lvl8pPr marL="3429000" indent="-101600" algn="l" rtl="0">
              <a:spcBef>
                <a:spcPts val="400"/>
              </a:spcBef>
              <a:spcAft>
                <a:spcPts val="1000"/>
              </a:spcAft>
              <a:buClr>
                <a:srgbClr val="FF0066"/>
              </a:buClr>
              <a:buFont typeface="Arial"/>
              <a:buChar char="»"/>
              <a:defRPr/>
            </a:lvl8pPr>
            <a:lvl9pPr marL="3886200" indent="-101600" algn="l" rtl="0">
              <a:spcBef>
                <a:spcPts val="400"/>
              </a:spcBef>
              <a:spcAft>
                <a:spcPts val="1000"/>
              </a:spcAft>
              <a:buClr>
                <a:srgbClr val="FF0066"/>
              </a:buClr>
              <a:buFont typeface="Aria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85800" y="228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01" name="Shape 201"/>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65100" algn="l" rtl="0">
              <a:spcBef>
                <a:spcPts val="560"/>
              </a:spcBef>
              <a:spcAft>
                <a:spcPts val="1400"/>
              </a:spcAft>
              <a:buClr>
                <a:srgbClr val="FF0066"/>
              </a:buClr>
              <a:buFont typeface="Arial"/>
              <a:buChar char="•"/>
              <a:defRPr/>
            </a:lvl1pPr>
            <a:lvl2pPr marL="742950" marR="0" indent="-133350" algn="l" rtl="0">
              <a:spcBef>
                <a:spcPts val="480"/>
              </a:spcBef>
              <a:spcAft>
                <a:spcPts val="1200"/>
              </a:spcAft>
              <a:buClr>
                <a:srgbClr val="FF0066"/>
              </a:buClr>
              <a:buFont typeface="Arial"/>
              <a:buChar char="–"/>
              <a:defRPr/>
            </a:lvl2pPr>
            <a:lvl3pPr marL="1143000" marR="0" indent="-101600" algn="l" rtl="0">
              <a:spcBef>
                <a:spcPts val="400"/>
              </a:spcBef>
              <a:spcAft>
                <a:spcPts val="1000"/>
              </a:spcAft>
              <a:buClr>
                <a:srgbClr val="FF0066"/>
              </a:buClr>
              <a:buFont typeface="Arial"/>
              <a:buChar char="•"/>
              <a:defRPr/>
            </a:lvl3pPr>
            <a:lvl4pPr marL="1600200" marR="0" indent="-101600" algn="l" rtl="0">
              <a:spcBef>
                <a:spcPts val="400"/>
              </a:spcBef>
              <a:spcAft>
                <a:spcPts val="1000"/>
              </a:spcAft>
              <a:buClr>
                <a:srgbClr val="FF0066"/>
              </a:buClr>
              <a:buFont typeface="Arial"/>
              <a:buChar char="–"/>
              <a:defRPr/>
            </a:lvl4pPr>
            <a:lvl5pPr marL="2057400" marR="0" indent="-101600" algn="l" rtl="0">
              <a:spcBef>
                <a:spcPts val="400"/>
              </a:spcBef>
              <a:spcAft>
                <a:spcPts val="1000"/>
              </a:spcAft>
              <a:buClr>
                <a:srgbClr val="FF0066"/>
              </a:buClr>
              <a:buFont typeface="Arial"/>
              <a:buChar char="»"/>
              <a:defRPr/>
            </a:lvl5pPr>
            <a:lvl6pPr marL="2514600" marR="0" indent="-101600" algn="l" rtl="0">
              <a:spcBef>
                <a:spcPts val="400"/>
              </a:spcBef>
              <a:spcAft>
                <a:spcPts val="1000"/>
              </a:spcAft>
              <a:buClr>
                <a:srgbClr val="FF0066"/>
              </a:buClr>
              <a:buFont typeface="Arial"/>
              <a:buChar char="»"/>
              <a:defRPr/>
            </a:lvl6pPr>
            <a:lvl7pPr marL="2971800" marR="0" indent="-101600" algn="l" rtl="0">
              <a:spcBef>
                <a:spcPts val="400"/>
              </a:spcBef>
              <a:spcAft>
                <a:spcPts val="1000"/>
              </a:spcAft>
              <a:buClr>
                <a:srgbClr val="FF0066"/>
              </a:buClr>
              <a:buFont typeface="Arial"/>
              <a:buChar char="»"/>
              <a:defRPr/>
            </a:lvl7pPr>
            <a:lvl8pPr marL="3429000" marR="0" indent="-101600" algn="l" rtl="0">
              <a:spcBef>
                <a:spcPts val="400"/>
              </a:spcBef>
              <a:spcAft>
                <a:spcPts val="1000"/>
              </a:spcAft>
              <a:buClr>
                <a:srgbClr val="FF0066"/>
              </a:buClr>
              <a:buFont typeface="Arial"/>
              <a:buChar char="»"/>
              <a:defRPr/>
            </a:lvl8pPr>
            <a:lvl9pPr marL="3886200" marR="0" indent="-101600" algn="l" rtl="0">
              <a:spcBef>
                <a:spcPts val="400"/>
              </a:spcBef>
              <a:spcAft>
                <a:spcPts val="1000"/>
              </a:spcAft>
              <a:buClr>
                <a:srgbClr val="FF0066"/>
              </a:buClr>
              <a:buFont typeface="Arial"/>
              <a:buChar char="»"/>
              <a:defRPr/>
            </a:lvl9pPr>
          </a:lstStyle>
          <a:p>
            <a:endParaRPr/>
          </a:p>
        </p:txBody>
      </p:sp>
      <p:pic>
        <p:nvPicPr>
          <p:cNvPr id="202" name="Shape 202"/>
          <p:cNvPicPr preferRelativeResize="0"/>
          <p:nvPr/>
        </p:nvPicPr>
        <p:blipFill rotWithShape="1">
          <a:blip r:embed="rId15">
            <a:alphaModFix/>
          </a:blip>
          <a:srcRect/>
          <a:stretch/>
        </p:blipFill>
        <p:spPr>
          <a:xfrm>
            <a:off x="152400" y="381000"/>
            <a:ext cx="762000" cy="762000"/>
          </a:xfrm>
          <a:prstGeom prst="rect">
            <a:avLst/>
          </a:prstGeom>
          <a:noFill/>
          <a:ln>
            <a:noFill/>
          </a:ln>
        </p:spPr>
      </p:pic>
      <p:pic>
        <p:nvPicPr>
          <p:cNvPr id="203" name="Shape 203"/>
          <p:cNvPicPr preferRelativeResize="0"/>
          <p:nvPr/>
        </p:nvPicPr>
        <p:blipFill rotWithShape="1">
          <a:blip r:embed="rId16">
            <a:alphaModFix/>
          </a:blip>
          <a:srcRect/>
          <a:stretch/>
        </p:blipFill>
        <p:spPr>
          <a:xfrm>
            <a:off x="8229600" y="381000"/>
            <a:ext cx="733425" cy="7334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642257" y="696686"/>
            <a:ext cx="7772400" cy="1143000"/>
          </a:xfrm>
          <a:prstGeom prst="rect">
            <a:avLst/>
          </a:prstGeom>
          <a:noFill/>
          <a:ln>
            <a:noFill/>
          </a:ln>
        </p:spPr>
        <p:txBody>
          <a:bodyPr lIns="91425" tIns="45700" rIns="91425" bIns="45700" anchor="ctr" anchorCtr="0">
            <a:noAutofit/>
          </a:bodyPr>
          <a:lstStyle/>
          <a:p>
            <a:pPr>
              <a:buSzPct val="25000"/>
            </a:pPr>
            <a:r>
              <a:rPr lang="en-US" sz="3600" b="1" i="1" dirty="0">
                <a:solidFill>
                  <a:srgbClr val="FFFF00"/>
                </a:solidFill>
              </a:rPr>
              <a:t>Can We Use Social Media and Smart Phones to Help us Verify and Monitor Marine Forecasts?</a:t>
            </a:r>
            <a:br>
              <a:rPr lang="en-US" sz="3600" b="1" i="1" dirty="0">
                <a:solidFill>
                  <a:srgbClr val="FFFF00"/>
                </a:solidFill>
              </a:rPr>
            </a:br>
            <a:endParaRPr lang="en-US" sz="3600" b="1" i="0" u="none" strike="noStrike" cap="none" baseline="0" dirty="0">
              <a:solidFill>
                <a:srgbClr val="FFFF00"/>
              </a:solidFill>
              <a:sym typeface="Arial"/>
            </a:endParaRPr>
          </a:p>
        </p:txBody>
      </p:sp>
      <p:pic>
        <p:nvPicPr>
          <p:cNvPr id="500" name="Shape 500"/>
          <p:cNvPicPr preferRelativeResize="0"/>
          <p:nvPr/>
        </p:nvPicPr>
        <p:blipFill rotWithShape="1">
          <a:blip r:embed="rId3">
            <a:alphaModFix/>
          </a:blip>
          <a:srcRect/>
          <a:stretch/>
        </p:blipFill>
        <p:spPr>
          <a:xfrm>
            <a:off x="163287" y="3048000"/>
            <a:ext cx="4332514" cy="3047999"/>
          </a:xfrm>
          <a:prstGeom prst="rect">
            <a:avLst/>
          </a:prstGeom>
          <a:noFill/>
          <a:ln>
            <a:noFill/>
          </a:ln>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405" y="3461656"/>
            <a:ext cx="4751615" cy="3167743"/>
          </a:xfrm>
          <a:prstGeom prst="rect">
            <a:avLst/>
          </a:prstGeom>
          <a:noFill/>
          <a:ln w="31750">
            <a:solidFill>
              <a:schemeClr val="bg1"/>
            </a:solidFill>
            <a:miter lim="800000"/>
            <a:headEnd/>
            <a:tailEnd/>
          </a:ln>
          <a:effectLst>
            <a:outerShdw dist="35921" dir="2700000" algn="ctr" rotWithShape="0">
              <a:schemeClr val="bg2"/>
            </a:outerShdw>
          </a:effectLst>
          <a:scene3d>
            <a:camera prst="orthographicFront"/>
            <a:lightRig rig="threePt" dir="t"/>
          </a:scene3d>
          <a:sp3d prstMaterial="metal"/>
          <a:extLst>
            <a:ext uri="{909E8E84-426E-40DD-AFC4-6F175D3DCCD1}">
              <a14:hiddenFill xmlns:a14="http://schemas.microsoft.com/office/drawing/2010/main">
                <a:solidFill>
                  <a:schemeClr val="accent1"/>
                </a:solidFill>
              </a14:hiddenFill>
            </a:ext>
          </a:extLst>
        </p:spPr>
      </p:pic>
      <p:sp>
        <p:nvSpPr>
          <p:cNvPr id="5" name="Subtitle 2"/>
          <p:cNvSpPr txBox="1">
            <a:spLocks/>
          </p:cNvSpPr>
          <p:nvPr/>
        </p:nvSpPr>
        <p:spPr>
          <a:xfrm>
            <a:off x="4308020" y="1850572"/>
            <a:ext cx="4572000" cy="990600"/>
          </a:xfrm>
          <a:prstGeom prst="rect">
            <a:avLst/>
          </a:prstGeom>
          <a:noFill/>
          <a:ln>
            <a:noFill/>
          </a:ln>
        </p:spPr>
        <p:txBody>
          <a:bodyPr lIns="91425" tIns="91425" rIns="91425" bIns="91425"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algn="l" rtl="0">
              <a:lnSpc>
                <a:spcPct val="100000"/>
              </a:lnSpc>
              <a:spcBef>
                <a:spcPts val="0"/>
              </a:spcBef>
              <a:spcAft>
                <a:spcPts val="0"/>
              </a:spcAft>
            </a:defPPr>
            <a:lvl1pPr marL="342900" marR="0" indent="-165100" algn="l" rtl="0">
              <a:lnSpc>
                <a:spcPct val="100000"/>
              </a:lnSpc>
              <a:spcBef>
                <a:spcPts val="560"/>
              </a:spcBef>
              <a:spcAft>
                <a:spcPts val="1400"/>
              </a:spcAft>
              <a:buClr>
                <a:srgbClr val="FF0066"/>
              </a:buClr>
              <a:buFont typeface="Arial"/>
              <a:buChar char="•"/>
              <a:defRPr sz="14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1200"/>
              </a:spcAft>
              <a:buClr>
                <a:srgbClr val="FF0066"/>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100000"/>
              </a:lnSpc>
              <a:spcBef>
                <a:spcPts val="400"/>
              </a:spcBef>
              <a:spcAft>
                <a:spcPts val="1000"/>
              </a:spcAft>
              <a:buClr>
                <a:srgbClr val="FF0066"/>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1000"/>
              </a:spcAft>
              <a:buClr>
                <a:srgbClr val="FF0066"/>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1000"/>
              </a:spcAft>
              <a:buClr>
                <a:srgbClr val="FF0066"/>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1000"/>
              </a:spcAft>
              <a:buClr>
                <a:srgbClr val="FF0066"/>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1000"/>
              </a:spcAft>
              <a:buClr>
                <a:srgbClr val="FF0066"/>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1000"/>
              </a:spcAft>
              <a:buClr>
                <a:srgbClr val="FF0066"/>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1000"/>
              </a:spcAft>
              <a:buClr>
                <a:srgbClr val="FF0066"/>
              </a:buClr>
              <a:buFont typeface="Arial"/>
              <a:buChar char="»"/>
              <a:defRPr sz="1400" b="0" i="0" u="none" strike="noStrike" cap="none" baseline="0">
                <a:solidFill>
                  <a:srgbClr val="000000"/>
                </a:solidFill>
                <a:latin typeface="Arial"/>
                <a:ea typeface="Arial"/>
                <a:cs typeface="Arial"/>
                <a:sym typeface="Arial"/>
                <a:rtl val="0"/>
              </a:defRPr>
            </a:lvl9pPr>
          </a:lstStyle>
          <a:p>
            <a:pPr marL="177800" indent="0" algn="ctr">
              <a:buNone/>
            </a:pPr>
            <a:r>
              <a:rPr lang="en-US" sz="1800" b="1" i="1" spc="50" dirty="0" smtClean="0">
                <a:ln w="11430">
                  <a:solidFill>
                    <a:schemeClr val="bg1"/>
                  </a:solidFill>
                </a:ln>
                <a:solidFill>
                  <a:srgbClr val="FFFF00"/>
                </a:solidFill>
                <a:effectLst>
                  <a:glow rad="63500">
                    <a:schemeClr val="accent6">
                      <a:satMod val="175000"/>
                      <a:alpha val="40000"/>
                    </a:schemeClr>
                  </a:glow>
                  <a:outerShdw blurRad="76200" dist="50800" dir="5400000" algn="tl" rotWithShape="0">
                    <a:srgbClr val="000000">
                      <a:alpha val="65000"/>
                    </a:srgbClr>
                  </a:outerShdw>
                </a:effectLst>
              </a:rPr>
              <a:t>Jay Albrecht</a:t>
            </a:r>
          </a:p>
          <a:p>
            <a:pPr marL="177800" indent="0" algn="ctr">
              <a:buNone/>
            </a:pPr>
            <a:r>
              <a:rPr lang="en-US" sz="1800" b="1" i="1" spc="50" dirty="0" smtClean="0">
                <a:ln w="11430">
                  <a:solidFill>
                    <a:schemeClr val="bg1"/>
                  </a:solidFill>
                </a:ln>
                <a:solidFill>
                  <a:srgbClr val="FFFF00"/>
                </a:solidFill>
                <a:effectLst>
                  <a:glow rad="63500">
                    <a:schemeClr val="accent6">
                      <a:satMod val="175000"/>
                      <a:alpha val="40000"/>
                    </a:schemeClr>
                  </a:glow>
                  <a:outerShdw blurRad="76200" dist="50800" dir="5400000" algn="tl" rotWithShape="0">
                    <a:srgbClr val="000000">
                      <a:alpha val="65000"/>
                    </a:srgbClr>
                  </a:outerShdw>
                </a:effectLst>
              </a:rPr>
              <a:t>National Weather Service,</a:t>
            </a:r>
          </a:p>
          <a:p>
            <a:pPr marL="177800" indent="0" algn="ctr">
              <a:buNone/>
            </a:pPr>
            <a:r>
              <a:rPr lang="en-US" sz="1800" b="1" i="1" spc="50" dirty="0" smtClean="0">
                <a:ln w="11430">
                  <a:solidFill>
                    <a:schemeClr val="bg1"/>
                  </a:solidFill>
                </a:ln>
                <a:solidFill>
                  <a:srgbClr val="FFFF00"/>
                </a:solidFill>
                <a:effectLst>
                  <a:glow rad="63500">
                    <a:schemeClr val="accent6">
                      <a:satMod val="175000"/>
                      <a:alpha val="40000"/>
                    </a:schemeClr>
                  </a:glow>
                  <a:outerShdw blurRad="76200" dist="50800" dir="5400000" algn="tl" rotWithShape="0">
                    <a:srgbClr val="000000">
                      <a:alpha val="65000"/>
                    </a:srgbClr>
                  </a:outerShdw>
                </a:effectLst>
              </a:rPr>
              <a:t>Seattle WA</a:t>
            </a:r>
            <a:endParaRPr lang="en-US" sz="1800" b="1" i="1" spc="50" dirty="0">
              <a:ln w="11430">
                <a:solidFill>
                  <a:schemeClr val="bg1"/>
                </a:solidFill>
              </a:ln>
              <a:solidFill>
                <a:srgbClr val="FFFF00"/>
              </a:solidFill>
              <a:effectLst>
                <a:glow rad="63500">
                  <a:schemeClr val="accent6">
                    <a:satMod val="175000"/>
                    <a:alpha val="40000"/>
                  </a:schemeClr>
                </a:glow>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FF00"/>
                </a:solidFill>
              </a:rPr>
              <a:t>Is a Smartphone App a Possible Solution to Lack of Marine Verification Data?</a:t>
            </a:r>
            <a:endParaRPr lang="en-US" sz="2800" dirty="0">
              <a:solidFill>
                <a:srgbClr val="FFFF00"/>
              </a:solidFill>
            </a:endParaRPr>
          </a:p>
        </p:txBody>
      </p:sp>
      <p:pic>
        <p:nvPicPr>
          <p:cNvPr id="3" name="Picture 2"/>
          <p:cNvPicPr>
            <a:picLocks noChangeAspect="1"/>
          </p:cNvPicPr>
          <p:nvPr/>
        </p:nvPicPr>
        <p:blipFill>
          <a:blip r:embed="rId3"/>
          <a:stretch>
            <a:fillRect/>
          </a:stretch>
        </p:blipFill>
        <p:spPr>
          <a:xfrm>
            <a:off x="3112130" y="1371599"/>
            <a:ext cx="5072865" cy="5337371"/>
          </a:xfrm>
          <a:prstGeom prst="rect">
            <a:avLst/>
          </a:prstGeom>
        </p:spPr>
      </p:pic>
      <p:pic>
        <p:nvPicPr>
          <p:cNvPr id="6" name="Picture 5"/>
          <p:cNvPicPr>
            <a:picLocks noChangeAspect="1"/>
          </p:cNvPicPr>
          <p:nvPr/>
        </p:nvPicPr>
        <p:blipFill>
          <a:blip r:embed="rId4"/>
          <a:stretch>
            <a:fillRect/>
          </a:stretch>
        </p:blipFill>
        <p:spPr>
          <a:xfrm>
            <a:off x="0" y="1371599"/>
            <a:ext cx="2886075" cy="4733925"/>
          </a:xfrm>
          <a:prstGeom prst="rect">
            <a:avLst/>
          </a:prstGeom>
        </p:spPr>
      </p:pic>
    </p:spTree>
    <p:extLst>
      <p:ext uri="{BB962C8B-B14F-4D97-AF65-F5344CB8AC3E}">
        <p14:creationId xmlns:p14="http://schemas.microsoft.com/office/powerpoint/2010/main" val="2714422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6092" y="1142999"/>
            <a:ext cx="6517888" cy="5525429"/>
          </a:xfrm>
        </p:spPr>
        <p:txBody>
          <a:bodyPr/>
          <a:lstStyle/>
          <a:p>
            <a:r>
              <a:rPr lang="en-US" sz="2000" dirty="0" smtClean="0">
                <a:solidFill>
                  <a:srgbClr val="FFFF00"/>
                </a:solidFill>
              </a:rPr>
              <a:t>A smartphone (and/or computer/tablet) app that can be used by mariners and sailors to log marine weather data?</a:t>
            </a:r>
          </a:p>
          <a:p>
            <a:r>
              <a:rPr lang="en-US" sz="2000" dirty="0" smtClean="0">
                <a:solidFill>
                  <a:srgbClr val="FFFF00"/>
                </a:solidFill>
              </a:rPr>
              <a:t>An app that allows a mariner to augment an observation with pictures that are </a:t>
            </a:r>
            <a:r>
              <a:rPr lang="en-US" sz="2000" dirty="0" err="1" smtClean="0">
                <a:solidFill>
                  <a:srgbClr val="FFFF00"/>
                </a:solidFill>
              </a:rPr>
              <a:t>geolocated</a:t>
            </a:r>
            <a:r>
              <a:rPr lang="en-US" sz="2000" dirty="0" smtClean="0">
                <a:solidFill>
                  <a:srgbClr val="FFFF00"/>
                </a:solidFill>
              </a:rPr>
              <a:t> and timestamped?</a:t>
            </a:r>
          </a:p>
          <a:p>
            <a:r>
              <a:rPr lang="en-US" sz="2000" dirty="0" smtClean="0">
                <a:solidFill>
                  <a:srgbClr val="FFFF00"/>
                </a:solidFill>
              </a:rPr>
              <a:t>An app that allows and encourages mariners to send data to our organizations in real time (or after their cruise) so we could verify and validate models, methods and forecasts? </a:t>
            </a:r>
          </a:p>
          <a:p>
            <a:r>
              <a:rPr lang="en-US" sz="2000" dirty="0" smtClean="0">
                <a:solidFill>
                  <a:srgbClr val="FFFF00"/>
                </a:solidFill>
              </a:rPr>
              <a:t>Real time information (near the coast or lakes) would be valuable for helping forecasters maintain situational awareness and keep forecasts current.</a:t>
            </a:r>
          </a:p>
          <a:p>
            <a:r>
              <a:rPr lang="en-US" sz="2000" dirty="0" smtClean="0">
                <a:solidFill>
                  <a:srgbClr val="FFFF00"/>
                </a:solidFill>
              </a:rPr>
              <a:t>Post cruise data would be a valuable source of validation and verification information.</a:t>
            </a:r>
          </a:p>
          <a:p>
            <a:endParaRPr lang="en-US" sz="2000" dirty="0" smtClean="0">
              <a:solidFill>
                <a:srgbClr val="FFFF00"/>
              </a:solidFill>
            </a:endParaRPr>
          </a:p>
          <a:p>
            <a:endParaRPr lang="en-US" sz="2000" dirty="0">
              <a:solidFill>
                <a:srgbClr val="FFFF00"/>
              </a:solidFill>
            </a:endParaRPr>
          </a:p>
        </p:txBody>
      </p:sp>
      <p:sp>
        <p:nvSpPr>
          <p:cNvPr id="5" name="Shape 499"/>
          <p:cNvSpPr txBox="1">
            <a:spLocks noGrp="1"/>
          </p:cNvSpPr>
          <p:nvPr>
            <p:ph type="title"/>
          </p:nvPr>
        </p:nvSpPr>
        <p:spPr>
          <a:xfrm>
            <a:off x="642257" y="0"/>
            <a:ext cx="7772400" cy="1143000"/>
          </a:xfrm>
          <a:prstGeom prst="rect">
            <a:avLst/>
          </a:prstGeom>
          <a:noFill/>
          <a:ln>
            <a:noFill/>
          </a:ln>
        </p:spPr>
        <p:txBody>
          <a:bodyPr lIns="91425" tIns="45700" rIns="91425" bIns="45700" anchor="ctr" anchorCtr="0">
            <a:noAutofit/>
          </a:bodyPr>
          <a:lstStyle/>
          <a:p>
            <a:pPr>
              <a:buSzPct val="25000"/>
            </a:pPr>
            <a:r>
              <a:rPr lang="en-US" sz="3600" b="1" i="1" dirty="0" smtClean="0">
                <a:solidFill>
                  <a:srgbClr val="FFFF00"/>
                </a:solidFill>
              </a:rPr>
              <a:t>Are we willing to develop:</a:t>
            </a:r>
            <a:endParaRPr lang="en-US" sz="1800" b="1" i="0" u="none" strike="noStrike" cap="none" baseline="0" dirty="0">
              <a:solidFill>
                <a:srgbClr val="FFFF00"/>
              </a:solidFill>
              <a:sym typeface="Arial"/>
            </a:endParaRPr>
          </a:p>
        </p:txBody>
      </p:sp>
    </p:spTree>
    <p:extLst>
      <p:ext uri="{BB962C8B-B14F-4D97-AF65-F5344CB8AC3E}">
        <p14:creationId xmlns:p14="http://schemas.microsoft.com/office/powerpoint/2010/main" val="649942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9513" y="1504507"/>
            <a:ext cx="6517888" cy="4853764"/>
          </a:xfrm>
        </p:spPr>
        <p:txBody>
          <a:bodyPr/>
          <a:lstStyle/>
          <a:p>
            <a:r>
              <a:rPr lang="en-US" sz="2000" dirty="0" smtClean="0">
                <a:solidFill>
                  <a:srgbClr val="FFFF00"/>
                </a:solidFill>
              </a:rPr>
              <a:t>Our organizations should develop a set of requirements that will satisfy our needs and make  the app fun for our customers (sailors and mariners) to use.</a:t>
            </a:r>
          </a:p>
          <a:p>
            <a:r>
              <a:rPr lang="en-US" sz="2000" dirty="0" smtClean="0">
                <a:solidFill>
                  <a:srgbClr val="FFFF00"/>
                </a:solidFill>
              </a:rPr>
              <a:t>In order to get the application right, we should contract the development effort to a competent and reputable mobile application developer.</a:t>
            </a:r>
          </a:p>
          <a:p>
            <a:r>
              <a:rPr lang="en-US" sz="2000" dirty="0" smtClean="0">
                <a:solidFill>
                  <a:srgbClr val="FFFF00"/>
                </a:solidFill>
              </a:rPr>
              <a:t>The application should be made available for free to the public.</a:t>
            </a:r>
          </a:p>
          <a:p>
            <a:r>
              <a:rPr lang="en-US" sz="2000" dirty="0" smtClean="0">
                <a:solidFill>
                  <a:srgbClr val="FFFF00"/>
                </a:solidFill>
              </a:rPr>
              <a:t>The application should be advertised and made available through our forecast offices and national centers.</a:t>
            </a:r>
            <a:endParaRPr lang="en-US" sz="2000" dirty="0">
              <a:solidFill>
                <a:srgbClr val="FFFF00"/>
              </a:solidFill>
            </a:endParaRPr>
          </a:p>
        </p:txBody>
      </p:sp>
      <p:sp>
        <p:nvSpPr>
          <p:cNvPr id="5" name="Shape 499"/>
          <p:cNvSpPr txBox="1">
            <a:spLocks noGrp="1"/>
          </p:cNvSpPr>
          <p:nvPr>
            <p:ph type="title"/>
          </p:nvPr>
        </p:nvSpPr>
        <p:spPr>
          <a:xfrm>
            <a:off x="642257" y="0"/>
            <a:ext cx="7772400" cy="1143000"/>
          </a:xfrm>
          <a:prstGeom prst="rect">
            <a:avLst/>
          </a:prstGeom>
          <a:noFill/>
          <a:ln>
            <a:noFill/>
          </a:ln>
        </p:spPr>
        <p:txBody>
          <a:bodyPr lIns="91425" tIns="45700" rIns="91425" bIns="45700" anchor="ctr" anchorCtr="0">
            <a:noAutofit/>
          </a:bodyPr>
          <a:lstStyle/>
          <a:p>
            <a:pPr>
              <a:buSzPct val="25000"/>
            </a:pPr>
            <a:r>
              <a:rPr lang="en-US" sz="3600" b="1" i="1" dirty="0" smtClean="0">
                <a:solidFill>
                  <a:srgbClr val="FFFF00"/>
                </a:solidFill>
              </a:rPr>
              <a:t>If we are:</a:t>
            </a:r>
            <a:endParaRPr lang="en-US" sz="1800" b="1" i="0" u="none" strike="noStrike" cap="none" baseline="0" dirty="0">
              <a:solidFill>
                <a:srgbClr val="FFFF00"/>
              </a:solidFill>
              <a:sym typeface="Arial"/>
            </a:endParaRPr>
          </a:p>
        </p:txBody>
      </p:sp>
    </p:spTree>
    <p:extLst>
      <p:ext uri="{BB962C8B-B14F-4D97-AF65-F5344CB8AC3E}">
        <p14:creationId xmlns:p14="http://schemas.microsoft.com/office/powerpoint/2010/main" val="3082286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9513" y="1731227"/>
            <a:ext cx="6517888" cy="3989349"/>
          </a:xfrm>
        </p:spPr>
        <p:txBody>
          <a:bodyPr/>
          <a:lstStyle/>
          <a:p>
            <a:r>
              <a:rPr lang="en-US" sz="2000" dirty="0" smtClean="0">
                <a:solidFill>
                  <a:srgbClr val="FFFF00"/>
                </a:solidFill>
              </a:rPr>
              <a:t>If available in real time (and permission is granted by the mariner taking the observation), it should be made available to social media feeds  (Twitter, for example) for use by other mariners in the area. Data could also be made available on a mobile-friendly website.</a:t>
            </a:r>
          </a:p>
          <a:p>
            <a:r>
              <a:rPr lang="en-US" sz="2000" dirty="0" smtClean="0">
                <a:solidFill>
                  <a:srgbClr val="FFFF00"/>
                </a:solidFill>
              </a:rPr>
              <a:t>If available in real time – be made available to local forecast offices, centers, and NOAA/EC labs</a:t>
            </a:r>
          </a:p>
          <a:p>
            <a:r>
              <a:rPr lang="en-US" sz="2000" dirty="0" smtClean="0">
                <a:solidFill>
                  <a:srgbClr val="FFFF00"/>
                </a:solidFill>
              </a:rPr>
              <a:t>If not available in real time – be databased in such a way that forecasters, centers and labs can use the data to verify forecasts and validate algorithms</a:t>
            </a:r>
          </a:p>
          <a:p>
            <a:r>
              <a:rPr lang="en-US" sz="2000" dirty="0" smtClean="0">
                <a:solidFill>
                  <a:srgbClr val="FFFF00"/>
                </a:solidFill>
              </a:rPr>
              <a:t>Data should include information on vessel, equipment, units, etc.</a:t>
            </a:r>
          </a:p>
          <a:p>
            <a:endParaRPr lang="en-US" sz="2000" dirty="0" smtClean="0">
              <a:solidFill>
                <a:srgbClr val="FFFF00"/>
              </a:solidFill>
            </a:endParaRPr>
          </a:p>
          <a:p>
            <a:endParaRPr lang="en-US" sz="2000" dirty="0">
              <a:solidFill>
                <a:srgbClr val="FFFF00"/>
              </a:solidFill>
            </a:endParaRPr>
          </a:p>
        </p:txBody>
      </p:sp>
      <p:sp>
        <p:nvSpPr>
          <p:cNvPr id="5" name="Shape 499"/>
          <p:cNvSpPr txBox="1">
            <a:spLocks noGrp="1"/>
          </p:cNvSpPr>
          <p:nvPr>
            <p:ph type="title"/>
          </p:nvPr>
        </p:nvSpPr>
        <p:spPr>
          <a:xfrm>
            <a:off x="642257" y="0"/>
            <a:ext cx="7772400" cy="1143000"/>
          </a:xfrm>
          <a:prstGeom prst="rect">
            <a:avLst/>
          </a:prstGeom>
          <a:noFill/>
          <a:ln>
            <a:noFill/>
          </a:ln>
        </p:spPr>
        <p:txBody>
          <a:bodyPr lIns="91425" tIns="45700" rIns="91425" bIns="45700" anchor="ctr" anchorCtr="0">
            <a:noAutofit/>
          </a:bodyPr>
          <a:lstStyle/>
          <a:p>
            <a:pPr>
              <a:buSzPct val="25000"/>
            </a:pPr>
            <a:r>
              <a:rPr lang="en-US" sz="3600" b="1" i="1" dirty="0" smtClean="0">
                <a:solidFill>
                  <a:srgbClr val="FFFF00"/>
                </a:solidFill>
              </a:rPr>
              <a:t>Resulting data:</a:t>
            </a:r>
            <a:endParaRPr lang="en-US" sz="1800" b="1" i="0" u="none" strike="noStrike" cap="none" baseline="0" dirty="0">
              <a:solidFill>
                <a:srgbClr val="FFFF00"/>
              </a:solidFill>
              <a:sym typeface="Arial"/>
            </a:endParaRPr>
          </a:p>
        </p:txBody>
      </p:sp>
    </p:spTree>
    <p:extLst>
      <p:ext uri="{BB962C8B-B14F-4D97-AF65-F5344CB8AC3E}">
        <p14:creationId xmlns:p14="http://schemas.microsoft.com/office/powerpoint/2010/main" val="3423177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1455" y="1092820"/>
            <a:ext cx="6517888" cy="5274527"/>
          </a:xfrm>
        </p:spPr>
        <p:txBody>
          <a:bodyPr/>
          <a:lstStyle/>
          <a:p>
            <a:r>
              <a:rPr lang="en-US" sz="2800" dirty="0" smtClean="0">
                <a:solidFill>
                  <a:srgbClr val="FFFF00"/>
                </a:solidFill>
              </a:rPr>
              <a:t>Is this project feasible?</a:t>
            </a:r>
          </a:p>
          <a:p>
            <a:endParaRPr lang="en-US" sz="2800" dirty="0">
              <a:solidFill>
                <a:srgbClr val="FFFF00"/>
              </a:solidFill>
            </a:endParaRPr>
          </a:p>
          <a:p>
            <a:r>
              <a:rPr lang="en-US" sz="2800" dirty="0" smtClean="0">
                <a:solidFill>
                  <a:srgbClr val="FFFF00"/>
                </a:solidFill>
              </a:rPr>
              <a:t>If so, let’s discuss what we can do to get this project going.</a:t>
            </a:r>
          </a:p>
          <a:p>
            <a:endParaRPr lang="en-US" sz="2800" dirty="0" smtClean="0">
              <a:solidFill>
                <a:srgbClr val="FFFF00"/>
              </a:solidFill>
            </a:endParaRPr>
          </a:p>
          <a:p>
            <a:r>
              <a:rPr lang="en-US" sz="2800" dirty="0" smtClean="0">
                <a:solidFill>
                  <a:srgbClr val="FFFF00"/>
                </a:solidFill>
              </a:rPr>
              <a:t>If not, what can we do to provide a capability that meets our marine forecast/method verification and validation requirements?</a:t>
            </a:r>
            <a:endParaRPr lang="en-US" sz="2800" dirty="0">
              <a:solidFill>
                <a:srgbClr val="FFFF00"/>
              </a:solidFill>
            </a:endParaRPr>
          </a:p>
          <a:p>
            <a:endParaRPr lang="en-US" sz="2000" dirty="0" smtClean="0">
              <a:solidFill>
                <a:srgbClr val="FFFF00"/>
              </a:solidFill>
            </a:endParaRPr>
          </a:p>
          <a:p>
            <a:endParaRPr lang="en-US" sz="2000" dirty="0">
              <a:solidFill>
                <a:srgbClr val="FFFF00"/>
              </a:solidFill>
            </a:endParaRPr>
          </a:p>
        </p:txBody>
      </p:sp>
    </p:spTree>
    <p:extLst>
      <p:ext uri="{BB962C8B-B14F-4D97-AF65-F5344CB8AC3E}">
        <p14:creationId xmlns:p14="http://schemas.microsoft.com/office/powerpoint/2010/main" val="3635934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6092" y="1142999"/>
            <a:ext cx="6517888" cy="5525429"/>
          </a:xfrm>
        </p:spPr>
        <p:txBody>
          <a:bodyPr/>
          <a:lstStyle/>
          <a:p>
            <a:r>
              <a:rPr lang="en-US" sz="2800" dirty="0" smtClean="0">
                <a:solidFill>
                  <a:srgbClr val="FFFF00"/>
                </a:solidFill>
              </a:rPr>
              <a:t>A general lack of marine weather information over our waters.</a:t>
            </a:r>
          </a:p>
          <a:p>
            <a:r>
              <a:rPr lang="en-US" sz="2800" dirty="0" smtClean="0">
                <a:solidFill>
                  <a:srgbClr val="FFFF00"/>
                </a:solidFill>
              </a:rPr>
              <a:t>No maritime spotters to alert us of hazards or verify forecasts and methods</a:t>
            </a:r>
          </a:p>
          <a:p>
            <a:r>
              <a:rPr lang="en-US" sz="2800" dirty="0" smtClean="0">
                <a:solidFill>
                  <a:srgbClr val="FFFF00"/>
                </a:solidFill>
              </a:rPr>
              <a:t>Marine users move back and forth across our international and forecast boundaries</a:t>
            </a:r>
          </a:p>
          <a:p>
            <a:r>
              <a:rPr lang="en-US" sz="2800" i="1" dirty="0" smtClean="0">
                <a:solidFill>
                  <a:schemeClr val="bg1"/>
                </a:solidFill>
              </a:rPr>
              <a:t>Is smart phone and social media technology a potential solution?</a:t>
            </a:r>
            <a:endParaRPr lang="en-US" sz="2800" i="1" dirty="0" smtClean="0">
              <a:solidFill>
                <a:schemeClr val="bg1"/>
              </a:solidFill>
            </a:endParaRPr>
          </a:p>
          <a:p>
            <a:endParaRPr lang="en-US" sz="2000" dirty="0" smtClean="0">
              <a:solidFill>
                <a:srgbClr val="FFFF00"/>
              </a:solidFill>
            </a:endParaRPr>
          </a:p>
          <a:p>
            <a:endParaRPr lang="en-US" sz="2000" dirty="0">
              <a:solidFill>
                <a:srgbClr val="FFFF00"/>
              </a:solidFill>
            </a:endParaRPr>
          </a:p>
        </p:txBody>
      </p:sp>
      <p:sp>
        <p:nvSpPr>
          <p:cNvPr id="5" name="Shape 499"/>
          <p:cNvSpPr txBox="1">
            <a:spLocks noGrp="1"/>
          </p:cNvSpPr>
          <p:nvPr>
            <p:ph type="title"/>
          </p:nvPr>
        </p:nvSpPr>
        <p:spPr>
          <a:xfrm>
            <a:off x="642257" y="0"/>
            <a:ext cx="7772400" cy="1143000"/>
          </a:xfrm>
          <a:prstGeom prst="rect">
            <a:avLst/>
          </a:prstGeom>
          <a:noFill/>
          <a:ln>
            <a:noFill/>
          </a:ln>
        </p:spPr>
        <p:txBody>
          <a:bodyPr lIns="91425" tIns="45700" rIns="91425" bIns="45700" anchor="ctr" anchorCtr="0">
            <a:noAutofit/>
          </a:bodyPr>
          <a:lstStyle/>
          <a:p>
            <a:pPr>
              <a:buSzPct val="25000"/>
            </a:pPr>
            <a:r>
              <a:rPr lang="en-US" sz="3600" b="1" i="1" dirty="0" smtClean="0">
                <a:solidFill>
                  <a:srgbClr val="FFFF00"/>
                </a:solidFill>
              </a:rPr>
              <a:t>The Problems:</a:t>
            </a:r>
            <a:endParaRPr lang="en-US" sz="1800" b="1" i="0" u="none" strike="noStrike" cap="none" baseline="0" dirty="0">
              <a:solidFill>
                <a:srgbClr val="FFFF00"/>
              </a:solidFill>
              <a:sym typeface="Arial"/>
            </a:endParaRPr>
          </a:p>
        </p:txBody>
      </p:sp>
    </p:spTree>
    <p:extLst>
      <p:ext uri="{BB962C8B-B14F-4D97-AF65-F5344CB8AC3E}">
        <p14:creationId xmlns:p14="http://schemas.microsoft.com/office/powerpoint/2010/main" val="309660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99"/>
          <p:cNvSpPr txBox="1">
            <a:spLocks noGrp="1"/>
          </p:cNvSpPr>
          <p:nvPr>
            <p:ph type="title"/>
          </p:nvPr>
        </p:nvSpPr>
        <p:spPr>
          <a:xfrm>
            <a:off x="686862" y="0"/>
            <a:ext cx="7772400" cy="1143000"/>
          </a:xfrm>
          <a:prstGeom prst="rect">
            <a:avLst/>
          </a:prstGeom>
          <a:noFill/>
          <a:ln>
            <a:noFill/>
          </a:ln>
        </p:spPr>
        <p:txBody>
          <a:bodyPr lIns="91425" tIns="45700" rIns="91425" bIns="45700" anchor="ctr" anchorCtr="0">
            <a:noAutofit/>
          </a:bodyPr>
          <a:lstStyle/>
          <a:p>
            <a:pPr>
              <a:buSzPct val="25000"/>
            </a:pPr>
            <a:r>
              <a:rPr lang="en-US" sz="3600" b="1" i="1" dirty="0" smtClean="0">
                <a:solidFill>
                  <a:srgbClr val="FFFF00"/>
                </a:solidFill>
              </a:rPr>
              <a:t>Technology has come a long way </a:t>
            </a:r>
            <a:r>
              <a:rPr lang="en-US" sz="1800" b="1" i="1" dirty="0" smtClean="0">
                <a:solidFill>
                  <a:srgbClr val="FFFF00"/>
                </a:solidFill>
              </a:rPr>
              <a:t>Social Media</a:t>
            </a:r>
            <a:endParaRPr lang="en-US" sz="1800" b="1" i="0" u="none" strike="noStrike" cap="none" baseline="0" dirty="0">
              <a:solidFill>
                <a:srgbClr val="FFFF00"/>
              </a:solidFill>
              <a:sym typeface="Arial"/>
            </a:endParaRPr>
          </a:p>
        </p:txBody>
      </p:sp>
      <p:pic>
        <p:nvPicPr>
          <p:cNvPr id="9" name="Picture 8"/>
          <p:cNvPicPr>
            <a:picLocks noChangeAspect="1"/>
          </p:cNvPicPr>
          <p:nvPr/>
        </p:nvPicPr>
        <p:blipFill>
          <a:blip r:embed="rId3"/>
          <a:stretch>
            <a:fillRect/>
          </a:stretch>
        </p:blipFill>
        <p:spPr>
          <a:xfrm>
            <a:off x="258312" y="1143000"/>
            <a:ext cx="8885688" cy="5501400"/>
          </a:xfrm>
          <a:prstGeom prst="rect">
            <a:avLst/>
          </a:prstGeom>
        </p:spPr>
      </p:pic>
    </p:spTree>
    <p:extLst>
      <p:ext uri="{BB962C8B-B14F-4D97-AF65-F5344CB8AC3E}">
        <p14:creationId xmlns:p14="http://schemas.microsoft.com/office/powerpoint/2010/main" val="83193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0716" y="0"/>
            <a:ext cx="8802561" cy="7352271"/>
          </a:xfrm>
          <a:prstGeom prst="rect">
            <a:avLst/>
          </a:prstGeom>
        </p:spPr>
      </p:pic>
    </p:spTree>
    <p:extLst>
      <p:ext uri="{BB962C8B-B14F-4D97-AF65-F5344CB8AC3E}">
        <p14:creationId xmlns:p14="http://schemas.microsoft.com/office/powerpoint/2010/main" val="4134456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9210" y="111512"/>
            <a:ext cx="9590239" cy="6936059"/>
          </a:xfrm>
          <a:prstGeom prst="rect">
            <a:avLst/>
          </a:prstGeom>
        </p:spPr>
      </p:pic>
    </p:spTree>
    <p:extLst>
      <p:ext uri="{BB962C8B-B14F-4D97-AF65-F5344CB8AC3E}">
        <p14:creationId xmlns:p14="http://schemas.microsoft.com/office/powerpoint/2010/main" val="553287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6477" y="0"/>
            <a:ext cx="8608741" cy="6945089"/>
          </a:xfrm>
          <a:prstGeom prst="rect">
            <a:avLst/>
          </a:prstGeom>
        </p:spPr>
      </p:pic>
    </p:spTree>
    <p:extLst>
      <p:ext uri="{BB962C8B-B14F-4D97-AF65-F5344CB8AC3E}">
        <p14:creationId xmlns:p14="http://schemas.microsoft.com/office/powerpoint/2010/main" val="2840812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3"/>
          <a:stretch>
            <a:fillRect/>
          </a:stretch>
        </p:blipFill>
        <p:spPr>
          <a:xfrm>
            <a:off x="0" y="457200"/>
            <a:ext cx="9103174" cy="6248400"/>
          </a:xfrm>
          <a:prstGeom prst="rect">
            <a:avLst/>
          </a:prstGeom>
        </p:spPr>
      </p:pic>
    </p:spTree>
    <p:extLst>
      <p:ext uri="{BB962C8B-B14F-4D97-AF65-F5344CB8AC3E}">
        <p14:creationId xmlns:p14="http://schemas.microsoft.com/office/powerpoint/2010/main" val="4107735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7922" y="1609725"/>
            <a:ext cx="8908156" cy="4857750"/>
          </a:xfrm>
          <a:prstGeom prst="rect">
            <a:avLst/>
          </a:prstGeom>
        </p:spPr>
      </p:pic>
    </p:spTree>
    <p:extLst>
      <p:ext uri="{BB962C8B-B14F-4D97-AF65-F5344CB8AC3E}">
        <p14:creationId xmlns:p14="http://schemas.microsoft.com/office/powerpoint/2010/main" val="206693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FF00"/>
                </a:solidFill>
              </a:rPr>
              <a:t>Is a Smartphone App a Possible Solution to Lack of Marine Verification Data?</a:t>
            </a:r>
            <a:endParaRPr lang="en-US" sz="2800" dirty="0">
              <a:solidFill>
                <a:srgbClr val="FFFF00"/>
              </a:solidFill>
            </a:endParaRPr>
          </a:p>
        </p:txBody>
      </p:sp>
      <p:pic>
        <p:nvPicPr>
          <p:cNvPr id="5" name="Picture 4"/>
          <p:cNvPicPr>
            <a:picLocks noChangeAspect="1"/>
          </p:cNvPicPr>
          <p:nvPr/>
        </p:nvPicPr>
        <p:blipFill rotWithShape="1">
          <a:blip r:embed="rId3"/>
          <a:srcRect/>
          <a:stretch/>
        </p:blipFill>
        <p:spPr>
          <a:xfrm>
            <a:off x="645559" y="1612745"/>
            <a:ext cx="2317031" cy="4762500"/>
          </a:xfrm>
          <a:prstGeom prst="rect">
            <a:avLst/>
          </a:prstGeom>
        </p:spPr>
      </p:pic>
      <p:pic>
        <p:nvPicPr>
          <p:cNvPr id="7" name="Picture 6"/>
          <p:cNvPicPr>
            <a:picLocks noChangeAspect="1"/>
          </p:cNvPicPr>
          <p:nvPr/>
        </p:nvPicPr>
        <p:blipFill>
          <a:blip r:embed="rId4"/>
          <a:stretch>
            <a:fillRect/>
          </a:stretch>
        </p:blipFill>
        <p:spPr>
          <a:xfrm>
            <a:off x="4285221" y="1612745"/>
            <a:ext cx="4676775" cy="2571750"/>
          </a:xfrm>
          <a:prstGeom prst="rect">
            <a:avLst/>
          </a:prstGeom>
        </p:spPr>
      </p:pic>
    </p:spTree>
    <p:extLst>
      <p:ext uri="{BB962C8B-B14F-4D97-AF65-F5344CB8AC3E}">
        <p14:creationId xmlns:p14="http://schemas.microsoft.com/office/powerpoint/2010/main" val="1217781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NWS2">
  <a:themeElements>
    <a:clrScheme name="BlueNWS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TotalTime>
  <Words>1612</Words>
  <Application>Microsoft Office PowerPoint</Application>
  <PresentationFormat>On-screen Show (4:3)</PresentationFormat>
  <Paragraphs>144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Courier New</vt:lpstr>
      <vt:lpstr>Wingdings</vt:lpstr>
      <vt:lpstr>BlueNWS2</vt:lpstr>
      <vt:lpstr>Can We Use Social Media and Smart Phones to Help us Verify and Monitor Marine Forecasts? </vt:lpstr>
      <vt:lpstr>The Problems:</vt:lpstr>
      <vt:lpstr>Technology has come a long way Social Media</vt:lpstr>
      <vt:lpstr>PowerPoint Presentation</vt:lpstr>
      <vt:lpstr>PowerPoint Presentation</vt:lpstr>
      <vt:lpstr>PowerPoint Presentation</vt:lpstr>
      <vt:lpstr>PowerPoint Presentation</vt:lpstr>
      <vt:lpstr>PowerPoint Presentation</vt:lpstr>
      <vt:lpstr>Is a Smartphone App a Possible Solution to Lack of Marine Verification Data?</vt:lpstr>
      <vt:lpstr>Is a Smartphone App a Possible Solution to Lack of Marine Verification Data?</vt:lpstr>
      <vt:lpstr>Are we willing to develop:</vt:lpstr>
      <vt:lpstr>If we are:</vt:lpstr>
      <vt:lpstr>Resulting data: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 with emphasis on ocean waves</dc:title>
  <dc:creator>Jay Albrecht</dc:creator>
  <cp:lastModifiedBy>Jay Albrecht</cp:lastModifiedBy>
  <cp:revision>72</cp:revision>
  <dcterms:modified xsi:type="dcterms:W3CDTF">2016-04-09T16:46:27Z</dcterms:modified>
</cp:coreProperties>
</file>