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309" r:id="rId2"/>
    <p:sldId id="285" r:id="rId3"/>
    <p:sldId id="311" r:id="rId4"/>
    <p:sldId id="310" r:id="rId5"/>
    <p:sldId id="312" r:id="rId6"/>
    <p:sldId id="318" r:id="rId7"/>
    <p:sldId id="316" r:id="rId8"/>
    <p:sldId id="317" r:id="rId9"/>
    <p:sldId id="301" r:id="rId10"/>
    <p:sldId id="302" r:id="rId11"/>
    <p:sldId id="300" r:id="rId12"/>
    <p:sldId id="294" r:id="rId13"/>
    <p:sldId id="299" r:id="rId14"/>
    <p:sldId id="307" r:id="rId15"/>
    <p:sldId id="315" r:id="rId16"/>
    <p:sldId id="314" r:id="rId17"/>
  </p:sldIdLst>
  <p:sldSz cx="9144000" cy="6858000" type="screen4x3"/>
  <p:notesSz cx="7023100" cy="9309100"/>
  <p:embeddedFontLst>
    <p:embeddedFont>
      <p:font typeface="Arial Unicode MS" panose="020B0604020202020204" pitchFamily="34" charset="-128"/>
      <p:regular r:id="rId20"/>
    </p:embeddedFont>
  </p:embeddedFontLst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A52A2A"/>
    <a:srgbClr val="FF0000"/>
    <a:srgbClr val="0000FF"/>
    <a:srgbClr val="996633"/>
    <a:srgbClr val="EABD00"/>
    <a:srgbClr val="CC3300"/>
    <a:srgbClr val="3A601B"/>
    <a:srgbClr val="3366CC"/>
    <a:srgbClr val="FFFF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7" autoAdjust="0"/>
    <p:restoredTop sz="94737" autoAdjust="0"/>
  </p:normalViewPr>
  <p:slideViewPr>
    <p:cSldViewPr>
      <p:cViewPr varScale="1">
        <p:scale>
          <a:sx n="71" d="100"/>
          <a:sy n="71" d="100"/>
        </p:scale>
        <p:origin x="-326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26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1B00F522-FC6E-45A7-8CEE-58E7E018B2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55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21188"/>
            <a:ext cx="5619750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7EA09C86-F53B-482F-900B-C2F85D945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7659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Arial Unicode MS" pitchFamily="34" charset="-128"/>
        <a:cs typeface="Arial Unicode MS" pitchFamily="34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9C310F3-CCEF-4696-8A18-34FAF07FAA37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81E2485-F8A2-4711-951F-D81BB0660B4C}" type="slidenum">
              <a:rPr lang="en-US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CA" altLang="en-US" smtClean="0"/>
              <a:t>20160212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8A109FD2-E1DC-429A-9C32-2FCA4D08AEC9}" type="slidenum">
              <a:rPr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FB3CBEB-76FC-4117-AF31-5C6A9EF4AEDD}" type="slidenum">
              <a:rPr lang="en-US" altLang="en-US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01AD8AB-D74B-4BFC-B432-63EA458ABB0F}" type="slidenum">
              <a:rPr lang="en-US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4F395599-5FA0-4C99-8D48-5E7F24544527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EA612E4-E57D-462B-B009-CF6293E2C374}" type="slidenum">
              <a:rPr lang="en-US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40E1F65-91A8-46E7-9CE0-C67DFDD80959}" type="slidenum">
              <a:rPr lang="en-US" altLang="en-US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CD55B00-AF7E-40EB-AD4E-62DD497EBE34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0B242179-8111-4C08-B348-A7B81D369960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33C44E25-73C9-478B-A8B1-6EEDE122D01E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kumimoji="1" lang="en-CA" sz="1200" kern="1200" dirty="0" smtClean="0">
                <a:solidFill>
                  <a:schemeClr val="tx1"/>
                </a:solidFill>
                <a:effectLst/>
                <a:latin typeface="Arial" charset="0"/>
                <a:ea typeface="Arial Unicode MS" pitchFamily="34" charset="-128"/>
                <a:cs typeface="Arial Unicode MS" pitchFamily="34" charset="-128"/>
              </a:rPr>
              <a:t>45001, 45003, 45004, 45005, 45006, 45008, 45012, 45132, 45135, 45137, 45142, 45143, 45149, 45164</a:t>
            </a:r>
            <a:endParaRPr lang="en-CA" altLang="en-US" dirty="0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D8BF091-A062-4B7D-BDAC-0A4020B97609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D8BF091-A062-4B7D-BDAC-0A4020B97609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7AFA4FCF-A0DF-45C1-9852-40930159465E}" type="slidenum">
              <a:rPr lang="en-US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5C6F1371-1289-46C9-935B-2546FA7078FC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CA" alt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EAC497A0-8636-486C-860F-90C07FDEA26A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953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893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7084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46038"/>
            <a:ext cx="912495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 descr="COM1016_corp_banner__0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7"/>
          <a:stretch>
            <a:fillRect/>
          </a:stretch>
        </p:blipFill>
        <p:spPr bwMode="auto">
          <a:xfrm>
            <a:off x="0" y="836613"/>
            <a:ext cx="91440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2111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907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458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809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3567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19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9182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529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0365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4"/>
          <p:cNvSpPr txBox="1">
            <a:spLocks noChangeArrowheads="1"/>
          </p:cNvSpPr>
          <p:nvPr userDrawn="1"/>
        </p:nvSpPr>
        <p:spPr bwMode="auto">
          <a:xfrm>
            <a:off x="755650" y="6237288"/>
            <a:ext cx="81375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>
              <a:defRPr/>
            </a:pPr>
            <a:r>
              <a:rPr lang="en-CA" altLang="en-US" sz="1000" smtClean="0"/>
              <a:t>Page </a:t>
            </a:r>
            <a:fld id="{EB3758AE-17B9-420F-91C8-2A0EBD9BE998}" type="slidenum">
              <a:rPr lang="en-CA" altLang="en-US" sz="1000" smtClean="0"/>
              <a:pPr algn="ctr" eaLnBrk="1" hangingPunct="1">
                <a:defRPr/>
              </a:pPr>
              <a:t>‹#›</a:t>
            </a:fld>
            <a:r>
              <a:rPr lang="en-CA" altLang="en-US" sz="1000" smtClean="0"/>
              <a:t> – </a:t>
            </a:r>
            <a:fld id="{DE8F0D3B-070B-4783-B3E1-7960FFFF562E}" type="datetime4">
              <a:rPr kumimoji="0" lang="en-CA" altLang="en-US" sz="1000" smtClean="0"/>
              <a:pPr algn="ctr" eaLnBrk="1" hangingPunct="1">
                <a:defRPr/>
              </a:pPr>
              <a:t>27 April, 2016</a:t>
            </a:fld>
            <a:endParaRPr kumimoji="0" lang="en-CA" altLang="en-US" sz="1000" smtClean="0"/>
          </a:p>
        </p:txBody>
      </p:sp>
      <p:sp>
        <p:nvSpPr>
          <p:cNvPr id="1027" name="Rectangle 2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title style</a:t>
            </a:r>
          </a:p>
        </p:txBody>
      </p:sp>
      <p:sp>
        <p:nvSpPr>
          <p:cNvPr id="1028" name="Rectangle 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en-US" smtClean="0"/>
              <a:t>Click to edit Master text styles</a:t>
            </a:r>
          </a:p>
          <a:p>
            <a:pPr lvl="1"/>
            <a:r>
              <a:rPr lang="en-CA" altLang="en-US" smtClean="0"/>
              <a:t>Second level</a:t>
            </a:r>
          </a:p>
          <a:p>
            <a:pPr lvl="2"/>
            <a:r>
              <a:rPr lang="en-CA" altLang="en-US" smtClean="0"/>
              <a:t>Third level</a:t>
            </a:r>
          </a:p>
          <a:p>
            <a:pPr lvl="3"/>
            <a:r>
              <a:rPr lang="en-CA" altLang="en-US" smtClean="0"/>
              <a:t>Fourth level</a:t>
            </a:r>
          </a:p>
          <a:p>
            <a:pPr lvl="4"/>
            <a:r>
              <a:rPr lang="en-CA" altLang="en-US" smtClean="0"/>
              <a:t>Fifth level</a:t>
            </a:r>
          </a:p>
        </p:txBody>
      </p:sp>
      <p:sp>
        <p:nvSpPr>
          <p:cNvPr id="1029" name="Line 30"/>
          <p:cNvSpPr>
            <a:spLocks noChangeShapeType="1"/>
          </p:cNvSpPr>
          <p:nvPr userDrawn="1"/>
        </p:nvSpPr>
        <p:spPr bwMode="auto">
          <a:xfrm>
            <a:off x="827088" y="1268413"/>
            <a:ext cx="8316912" cy="0"/>
          </a:xfrm>
          <a:prstGeom prst="line">
            <a:avLst/>
          </a:prstGeom>
          <a:noFill/>
          <a:ln w="28575">
            <a:solidFill>
              <a:srgbClr val="3A601B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89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 b="1">
          <a:solidFill>
            <a:srgbClr val="3A601B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287338" indent="-287338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120000"/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765175" indent="-287338" algn="l" rtl="0" eaLnBrk="0" fontAlgn="base" hangingPunct="0">
        <a:spcBef>
          <a:spcPct val="20000"/>
        </a:spcBef>
        <a:spcAft>
          <a:spcPct val="0"/>
        </a:spcAft>
        <a:buClr>
          <a:srgbClr val="3A601B"/>
        </a:buClr>
        <a:buFont typeface="Arial" charset="0"/>
        <a:buChar char="–"/>
        <a:defRPr kumimoji="1" sz="20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182563" algn="l" rtl="0" eaLnBrk="0" fontAlgn="base" hangingPunct="0">
        <a:spcBef>
          <a:spcPct val="20000"/>
        </a:spcBef>
        <a:spcAft>
          <a:spcPct val="0"/>
        </a:spcAft>
        <a:buClr>
          <a:srgbClr val="C8A200"/>
        </a:buClr>
        <a:buFont typeface="Arial" charset="0"/>
        <a:buChar char="▪"/>
        <a:defRPr kumimoji="1">
          <a:solidFill>
            <a:schemeClr val="tx1"/>
          </a:solidFill>
          <a:latin typeface="+mn-lt"/>
          <a:ea typeface="+mn-ea"/>
          <a:cs typeface="+mn-cs"/>
        </a:defRPr>
      </a:lvl3pPr>
      <a:lvl4pPr marL="1617663" indent="-287338" algn="l" rtl="0" eaLnBrk="0" fontAlgn="base" hangingPunct="0">
        <a:spcBef>
          <a:spcPct val="20000"/>
        </a:spcBef>
        <a:spcAft>
          <a:spcPct val="0"/>
        </a:spcAft>
        <a:buChar char="–"/>
        <a:defRPr kumimoji="1" sz="16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90500" algn="l" rtl="0" eaLnBrk="0" fontAlgn="base" hangingPunct="0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5pPr>
      <a:lvl6pPr marL="24574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6pPr>
      <a:lvl7pPr marL="29146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7pPr>
      <a:lvl8pPr marL="33718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8pPr>
      <a:lvl9pPr marL="3829050" indent="-190500" algn="l" rtl="0" fontAlgn="base">
        <a:spcBef>
          <a:spcPct val="20000"/>
        </a:spcBef>
        <a:spcAft>
          <a:spcPct val="0"/>
        </a:spcAft>
        <a:buChar char="»"/>
        <a:defRPr kumimoji="1" sz="1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8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288" y="2390775"/>
            <a:ext cx="8497887" cy="1470025"/>
          </a:xfrm>
          <a:solidFill>
            <a:srgbClr val="FFFFFF"/>
          </a:solidFill>
        </p:spPr>
        <p:txBody>
          <a:bodyPr/>
          <a:lstStyle/>
          <a:p>
            <a:pPr algn="ctr" eaLnBrk="1" hangingPunct="1"/>
            <a:r>
              <a:rPr lang="en-CA" altLang="en-US" sz="3200" smtClean="0"/>
              <a:t>Development of a regional wave forecasting system for the Great Lakes</a:t>
            </a:r>
          </a:p>
        </p:txBody>
      </p:sp>
      <p:sp>
        <p:nvSpPr>
          <p:cNvPr id="3075" name="Rectangle 10"/>
          <p:cNvSpPr>
            <a:spLocks noGrp="1" noChangeArrowheads="1"/>
          </p:cNvSpPr>
          <p:nvPr>
            <p:ph type="subTitle" idx="4294967295"/>
          </p:nvPr>
        </p:nvSpPr>
        <p:spPr>
          <a:xfrm>
            <a:off x="755650" y="4437063"/>
            <a:ext cx="7488238" cy="1944687"/>
          </a:xfrm>
          <a:solidFill>
            <a:srgbClr val="FFFFFF"/>
          </a:solidFill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dirty="0" smtClean="0"/>
              <a:t>Natacha B. Bernier, </a:t>
            </a:r>
            <a:r>
              <a:rPr lang="en-CA" altLang="en-US" b="1" dirty="0" smtClean="0"/>
              <a:t>Benoit </a:t>
            </a:r>
            <a:r>
              <a:rPr lang="en-CA" altLang="en-US" b="1" dirty="0" err="1" smtClean="0"/>
              <a:t>Pouliot</a:t>
            </a:r>
            <a:r>
              <a:rPr lang="en-CA" altLang="en-US" b="1" dirty="0" smtClean="0"/>
              <a:t>,</a:t>
            </a: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dirty="0" smtClean="0"/>
              <a:t>J.-H.G.M. Alves, S. Peel, M. </a:t>
            </a:r>
            <a:r>
              <a:rPr lang="en-CA" altLang="en-US" dirty="0" err="1" smtClean="0"/>
              <a:t>Lépine</a:t>
            </a:r>
            <a:r>
              <a:rPr lang="en-CA" altLang="en-US" dirty="0" smtClean="0"/>
              <a:t> and P. Pellerin</a:t>
            </a: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dirty="0" smtClean="0"/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dirty="0" smtClean="0"/>
              <a:t>NOAA/EC Bi-Lateral Marine Focus Area Meeting</a:t>
            </a:r>
          </a:p>
          <a:p>
            <a:pPr mar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dirty="0" smtClean="0"/>
              <a:t>May 3,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735013" y="274638"/>
            <a:ext cx="8229600" cy="1143000"/>
          </a:xfrm>
        </p:spPr>
        <p:txBody>
          <a:bodyPr/>
          <a:lstStyle/>
          <a:p>
            <a:r>
              <a:rPr lang="en-CA" altLang="en-US" smtClean="0"/>
              <a:t>Squall Line</a:t>
            </a:r>
          </a:p>
        </p:txBody>
      </p:sp>
      <p:pic>
        <p:nvPicPr>
          <p:cNvPr id="11267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3848" y="2133600"/>
            <a:ext cx="4356100" cy="3773488"/>
          </a:xfrm>
        </p:spPr>
      </p:pic>
      <p:pic>
        <p:nvPicPr>
          <p:cNvPr id="11268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38" y="2133600"/>
            <a:ext cx="4356100" cy="3773488"/>
          </a:xfrm>
        </p:spPr>
      </p:pic>
      <p:sp>
        <p:nvSpPr>
          <p:cNvPr id="11269" name="TextBox 6"/>
          <p:cNvSpPr txBox="1">
            <a:spLocks noChangeArrowheads="1"/>
          </p:cNvSpPr>
          <p:nvPr/>
        </p:nvSpPr>
        <p:spPr bwMode="auto">
          <a:xfrm>
            <a:off x="1179513" y="1484313"/>
            <a:ext cx="2816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b="1"/>
              <a:t>Deterministic 0.25 km</a:t>
            </a:r>
          </a:p>
        </p:txBody>
      </p:sp>
      <p:sp>
        <p:nvSpPr>
          <p:cNvPr id="11270" name="TextBox 7"/>
          <p:cNvSpPr txBox="1">
            <a:spLocks noChangeArrowheads="1"/>
          </p:cNvSpPr>
          <p:nvPr/>
        </p:nvSpPr>
        <p:spPr bwMode="auto">
          <a:xfrm>
            <a:off x="5567363" y="1484313"/>
            <a:ext cx="2460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b="1"/>
              <a:t>Deterministic 1 km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755650" y="1412875"/>
            <a:ext cx="2736230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65175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39825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17663" indent="-2873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00250" indent="-1905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574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146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718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29050" indent="-190500" algn="l" rtl="0" fontAlgn="base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CA" sz="2000" kern="0" dirty="0" smtClean="0"/>
              <a:t>Deterministic 1 km 48 hour forecast</a:t>
            </a:r>
          </a:p>
          <a:p>
            <a:pPr>
              <a:defRPr/>
            </a:pPr>
            <a:r>
              <a:rPr lang="en-CA" sz="2000" kern="0" dirty="0" smtClean="0"/>
              <a:t>Initialized Feb. 2, 2016 @ 00Z</a:t>
            </a:r>
            <a:endParaRPr lang="en-CA" sz="2000" kern="0" dirty="0"/>
          </a:p>
          <a:p>
            <a:pPr>
              <a:defRPr/>
            </a:pPr>
            <a:endParaRPr lang="en-CA" sz="2000" kern="0" dirty="0" smtClean="0"/>
          </a:p>
          <a:p>
            <a:pPr>
              <a:defRPr/>
            </a:pPr>
            <a:r>
              <a:rPr lang="en-CA" sz="2000" b="1" kern="0" dirty="0" smtClean="0"/>
              <a:t>Top</a:t>
            </a:r>
            <a:r>
              <a:rPr lang="en-CA" sz="2000" kern="0" dirty="0" smtClean="0"/>
              <a:t>: </a:t>
            </a:r>
            <a:r>
              <a:rPr lang="en-CA" sz="2000" kern="0" dirty="0" smtClean="0"/>
              <a:t>Static </a:t>
            </a:r>
            <a:r>
              <a:rPr lang="en-CA" sz="2000" kern="0" dirty="0" smtClean="0"/>
              <a:t>ice from analysis</a:t>
            </a:r>
          </a:p>
          <a:p>
            <a:pPr>
              <a:defRPr/>
            </a:pPr>
            <a:endParaRPr lang="en-CA" sz="2000" kern="0" dirty="0" smtClean="0"/>
          </a:p>
          <a:p>
            <a:pPr>
              <a:defRPr/>
            </a:pPr>
            <a:r>
              <a:rPr lang="en-CA" sz="2000" b="1" kern="0" dirty="0" smtClean="0"/>
              <a:t>Bottom</a:t>
            </a:r>
            <a:r>
              <a:rPr lang="en-CA" sz="2000" kern="0" dirty="0" smtClean="0"/>
              <a:t>: </a:t>
            </a:r>
            <a:r>
              <a:rPr lang="en-CA" sz="2000" kern="0" dirty="0" smtClean="0"/>
              <a:t>Evolving ice </a:t>
            </a:r>
            <a:r>
              <a:rPr lang="en-CA" sz="2000" kern="0" dirty="0" smtClean="0"/>
              <a:t>from Great Lakes coupled </a:t>
            </a:r>
            <a:br>
              <a:rPr lang="en-CA" sz="2000" kern="0" dirty="0" smtClean="0"/>
            </a:br>
            <a:r>
              <a:rPr lang="en-CA" sz="2000" kern="0" dirty="0" smtClean="0"/>
              <a:t>GEM-NEMO+CICE</a:t>
            </a:r>
            <a:endParaRPr lang="en-CA" altLang="en-US" sz="2000" kern="0" dirty="0" smtClean="0"/>
          </a:p>
          <a:p>
            <a:pPr marL="0" indent="0">
              <a:buFontTx/>
              <a:buNone/>
              <a:defRPr/>
            </a:pPr>
            <a:endParaRPr lang="en-CA" sz="2000" b="1" kern="0" dirty="0" smtClean="0"/>
          </a:p>
          <a:p>
            <a:pPr>
              <a:defRPr/>
            </a:pPr>
            <a:endParaRPr lang="en-CA" kern="0" dirty="0"/>
          </a:p>
        </p:txBody>
      </p:sp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755650" y="265113"/>
            <a:ext cx="8229600" cy="1143000"/>
          </a:xfrm>
        </p:spPr>
        <p:txBody>
          <a:bodyPr/>
          <a:lstStyle/>
          <a:p>
            <a:r>
              <a:rPr lang="en-CA" altLang="en-US" dirty="0" smtClean="0"/>
              <a:t>Rapid Ice Change on Lake Erie</a:t>
            </a:r>
          </a:p>
        </p:txBody>
      </p:sp>
      <p:pic>
        <p:nvPicPr>
          <p:cNvPr id="4" name="Erie_ice_3fp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19872" y="1317011"/>
            <a:ext cx="5212532" cy="51363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735013" y="260350"/>
            <a:ext cx="8229600" cy="1143000"/>
          </a:xfrm>
        </p:spPr>
        <p:txBody>
          <a:bodyPr/>
          <a:lstStyle/>
          <a:p>
            <a:pPr eaLnBrk="1" hangingPunct="1"/>
            <a:r>
              <a:rPr lang="en-CA" altLang="en-US" smtClean="0"/>
              <a:t>Probabilistic Forecast</a:t>
            </a:r>
          </a:p>
        </p:txBody>
      </p:sp>
      <p:pic>
        <p:nvPicPr>
          <p:cNvPr id="13315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05113" y="1341438"/>
            <a:ext cx="6159500" cy="487203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755650" y="1412875"/>
            <a:ext cx="2304182" cy="4824413"/>
          </a:xfrm>
        </p:spPr>
        <p:txBody>
          <a:bodyPr/>
          <a:lstStyle/>
          <a:p>
            <a:pPr>
              <a:defRPr/>
            </a:pPr>
            <a:r>
              <a:rPr lang="en-CA" sz="2000" dirty="0" smtClean="0"/>
              <a:t>Probability of max Hs ≥ 3 m over lead time 48 to 60 hours</a:t>
            </a:r>
          </a:p>
          <a:p>
            <a:pPr>
              <a:defRPr/>
            </a:pPr>
            <a:endParaRPr lang="en-CA" sz="20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altLang="en-US" sz="2000" dirty="0" smtClean="0"/>
              <a:t>Up to 36 </a:t>
            </a:r>
            <a:r>
              <a:rPr lang="en-CA" altLang="en-US" sz="2000" dirty="0"/>
              <a:t>hours: </a:t>
            </a:r>
            <a:br>
              <a:rPr lang="en-CA" altLang="en-US" sz="2000" dirty="0"/>
            </a:br>
            <a:r>
              <a:rPr lang="en-CA" altLang="en-US" sz="2000" dirty="0"/>
              <a:t>6-hourly intervals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altLang="en-US" sz="2000" dirty="0"/>
              <a:t>Past 36 hours: </a:t>
            </a:r>
            <a:br>
              <a:rPr lang="en-CA" altLang="en-US" sz="2000" dirty="0"/>
            </a:br>
            <a:r>
              <a:rPr lang="en-CA" altLang="en-US" sz="2000" dirty="0"/>
              <a:t>12-hourly </a:t>
            </a:r>
            <a:r>
              <a:rPr lang="en-CA" altLang="en-US" sz="2000" dirty="0" smtClean="0"/>
              <a:t>intervals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CA" alt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altLang="en-US" sz="2000" dirty="0" smtClean="0"/>
              <a:t>Can combine parameters</a:t>
            </a:r>
            <a:endParaRPr lang="en-CA" altLang="en-US" sz="2000" dirty="0"/>
          </a:p>
          <a:p>
            <a:pPr marL="0" indent="0">
              <a:buFontTx/>
              <a:buNone/>
              <a:defRPr/>
            </a:pPr>
            <a:endParaRPr lang="en-CA" sz="2000" b="1" dirty="0" smtClean="0"/>
          </a:p>
          <a:p>
            <a:pPr>
              <a:defRPr/>
            </a:pPr>
            <a:endParaRPr lang="en-C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4"/>
          <p:cNvSpPr>
            <a:spLocks noGrp="1"/>
          </p:cNvSpPr>
          <p:nvPr>
            <p:ph type="title"/>
          </p:nvPr>
        </p:nvSpPr>
        <p:spPr>
          <a:xfrm>
            <a:off x="744538" y="-6350"/>
            <a:ext cx="3395662" cy="1162050"/>
          </a:xfrm>
        </p:spPr>
        <p:txBody>
          <a:bodyPr/>
          <a:lstStyle/>
          <a:p>
            <a:r>
              <a:rPr lang="en-CA" altLang="en-US" sz="3600" smtClean="0"/>
              <a:t>Probabilistic Forecast</a:t>
            </a:r>
          </a:p>
        </p:txBody>
      </p:sp>
      <p:pic>
        <p:nvPicPr>
          <p:cNvPr id="14339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98" y="44450"/>
            <a:ext cx="4314453" cy="6203950"/>
          </a:xfrm>
        </p:spPr>
      </p:pic>
      <p:sp>
        <p:nvSpPr>
          <p:cNvPr id="7171" name="Text Placeholder 5"/>
          <p:cNvSpPr>
            <a:spLocks noGrp="1"/>
          </p:cNvSpPr>
          <p:nvPr>
            <p:ph type="body" sz="half" idx="2"/>
          </p:nvPr>
        </p:nvSpPr>
        <p:spPr>
          <a:xfrm>
            <a:off x="700088" y="1435100"/>
            <a:ext cx="3008312" cy="46910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altLang="en-US" sz="2000" dirty="0" smtClean="0"/>
              <a:t>Median of max Hs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CA" alt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altLang="en-US" sz="2000" dirty="0" smtClean="0"/>
              <a:t>Spread of max Hs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CA" alt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altLang="en-US" sz="2000" dirty="0" smtClean="0"/>
              <a:t>Lead </a:t>
            </a:r>
            <a:r>
              <a:rPr lang="en-CA" altLang="en-US" sz="2000" dirty="0"/>
              <a:t>time </a:t>
            </a:r>
            <a:r>
              <a:rPr lang="en-CA" altLang="en-US" sz="2000" dirty="0" smtClean="0"/>
              <a:t>48 to 72 h</a:t>
            </a:r>
            <a:endParaRPr lang="en-CA" altLang="en-US" sz="20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CA" altLang="en-US" sz="2000" b="1" dirty="0" smtClean="0"/>
          </a:p>
          <a:p>
            <a:pPr>
              <a:defRPr/>
            </a:pPr>
            <a:endParaRPr lang="en-CA" altLang="en-US" sz="1800" dirty="0" smtClean="0"/>
          </a:p>
          <a:p>
            <a:pPr>
              <a:defRPr/>
            </a:pPr>
            <a:endParaRPr lang="en-CA" altLang="en-US" sz="1800" dirty="0"/>
          </a:p>
          <a:p>
            <a:pPr>
              <a:defRPr/>
            </a:pPr>
            <a:r>
              <a:rPr lang="en-CA" altLang="en-US" sz="1800" dirty="0" smtClean="0"/>
              <a:t>Modified </a:t>
            </a:r>
            <a:r>
              <a:rPr lang="en-CA" altLang="en-US" sz="1800" dirty="0"/>
              <a:t>from Bernier and Thompson 2015</a:t>
            </a:r>
          </a:p>
          <a:p>
            <a:pPr>
              <a:defRPr/>
            </a:pPr>
            <a:endParaRPr lang="en-CA" alt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"/>
          <p:cNvSpPr>
            <a:spLocks noGrp="1"/>
          </p:cNvSpPr>
          <p:nvPr>
            <p:ph type="title"/>
          </p:nvPr>
        </p:nvSpPr>
        <p:spPr>
          <a:xfrm>
            <a:off x="744538" y="-6350"/>
            <a:ext cx="3395662" cy="1162050"/>
          </a:xfrm>
        </p:spPr>
        <p:txBody>
          <a:bodyPr/>
          <a:lstStyle/>
          <a:p>
            <a:r>
              <a:rPr lang="en-CA" altLang="en-US" sz="3600" smtClean="0"/>
              <a:t>Probabilistic Forecast</a:t>
            </a:r>
          </a:p>
        </p:txBody>
      </p:sp>
      <p:pic>
        <p:nvPicPr>
          <p:cNvPr id="15363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298" y="44450"/>
            <a:ext cx="4314453" cy="6203950"/>
          </a:xfrm>
        </p:spPr>
      </p:pic>
      <p:sp>
        <p:nvSpPr>
          <p:cNvPr id="11268" name="Text Placeholder 7"/>
          <p:cNvSpPr>
            <a:spLocks noGrp="1"/>
          </p:cNvSpPr>
          <p:nvPr>
            <p:ph type="body" sz="half" idx="2"/>
          </p:nvPr>
        </p:nvSpPr>
        <p:spPr>
          <a:xfrm>
            <a:off x="700088" y="1435100"/>
            <a:ext cx="3439864" cy="469106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altLang="en-US" sz="2000" dirty="0" smtClean="0"/>
              <a:t>Median </a:t>
            </a:r>
            <a:r>
              <a:rPr lang="en-CA" altLang="en-US" sz="2000" dirty="0"/>
              <a:t>of </a:t>
            </a:r>
            <a:r>
              <a:rPr lang="en-CA" altLang="en-US" sz="2000" dirty="0" smtClean="0"/>
              <a:t>time of max </a:t>
            </a:r>
            <a:r>
              <a:rPr lang="en-CA" altLang="en-US" sz="2000" dirty="0"/>
              <a:t>Hs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CA" alt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altLang="en-US" sz="2000" dirty="0" smtClean="0"/>
              <a:t>Spread </a:t>
            </a:r>
            <a:r>
              <a:rPr lang="en-CA" altLang="en-US" sz="2000" dirty="0"/>
              <a:t>of </a:t>
            </a:r>
            <a:r>
              <a:rPr lang="en-CA" altLang="en-US" sz="2000" dirty="0" smtClean="0"/>
              <a:t>time of max </a:t>
            </a:r>
            <a:r>
              <a:rPr lang="en-CA" altLang="en-US" sz="2000" dirty="0"/>
              <a:t>Hs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CA" alt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CA" altLang="en-US" sz="2000" dirty="0" smtClean="0"/>
              <a:t>Lead </a:t>
            </a:r>
            <a:r>
              <a:rPr lang="en-CA" altLang="en-US" sz="2000" dirty="0"/>
              <a:t>time </a:t>
            </a:r>
            <a:r>
              <a:rPr lang="en-CA" altLang="en-US" sz="2000" dirty="0" smtClean="0"/>
              <a:t>48 to 72 h</a:t>
            </a:r>
            <a:endParaRPr lang="en-CA" altLang="en-US" sz="2000" dirty="0"/>
          </a:p>
          <a:p>
            <a:pPr>
              <a:defRPr/>
            </a:pPr>
            <a:endParaRPr lang="en-CA" altLang="en-US" sz="1800" dirty="0" smtClean="0"/>
          </a:p>
          <a:p>
            <a:pPr>
              <a:defRPr/>
            </a:pPr>
            <a:endParaRPr lang="en-CA" altLang="en-US" sz="1800" dirty="0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/>
              <a:t>  Discussion</a:t>
            </a:r>
            <a:endParaRPr lang="en-US" altLang="en-US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013" y="1600200"/>
            <a:ext cx="8229600" cy="4525963"/>
          </a:xfrm>
        </p:spPr>
        <p:txBody>
          <a:bodyPr/>
          <a:lstStyle/>
          <a:p>
            <a:r>
              <a:rPr lang="en-US" altLang="en-US" sz="2000" dirty="0" smtClean="0"/>
              <a:t>Developed a suite of wave models for the Great Lakes</a:t>
            </a:r>
          </a:p>
          <a:p>
            <a:endParaRPr lang="en-US" altLang="en-US" sz="2000" dirty="0" smtClean="0"/>
          </a:p>
          <a:p>
            <a:r>
              <a:rPr lang="en-US" altLang="en-US" sz="2000" dirty="0" smtClean="0"/>
              <a:t>In support of forecasting for Pan Am and </a:t>
            </a:r>
            <a:r>
              <a:rPr lang="en-US" altLang="en-US" sz="2000" dirty="0" err="1" smtClean="0"/>
              <a:t>Parapan</a:t>
            </a:r>
            <a:r>
              <a:rPr lang="en-US" altLang="en-US" sz="2000" dirty="0" smtClean="0"/>
              <a:t> Am</a:t>
            </a:r>
          </a:p>
          <a:p>
            <a:endParaRPr lang="en-US" altLang="en-US" sz="2000" dirty="0" smtClean="0"/>
          </a:p>
          <a:p>
            <a:r>
              <a:rPr lang="en-US" altLang="en-US" sz="2000" dirty="0" smtClean="0"/>
              <a:t>Positive feedback from Canadian &amp; American forecasters</a:t>
            </a:r>
          </a:p>
          <a:p>
            <a:endParaRPr lang="en-US" altLang="en-US" sz="2000" dirty="0" smtClean="0"/>
          </a:p>
          <a:p>
            <a:r>
              <a:rPr lang="en-US" altLang="en-US" sz="2000" dirty="0" smtClean="0"/>
              <a:t>Evolving ice makes a large difference in specific circumstances </a:t>
            </a:r>
          </a:p>
          <a:p>
            <a:endParaRPr lang="en-US" altLang="en-US" sz="2000" dirty="0" smtClean="0"/>
          </a:p>
          <a:p>
            <a:r>
              <a:rPr lang="en-US" altLang="en-US" sz="2000" dirty="0" smtClean="0"/>
              <a:t>High resolution adds value</a:t>
            </a:r>
          </a:p>
          <a:p>
            <a:endParaRPr lang="en-US" altLang="en-US" sz="2000" dirty="0" smtClean="0"/>
          </a:p>
          <a:p>
            <a:r>
              <a:rPr lang="en-US" altLang="en-US" sz="2000" dirty="0" smtClean="0"/>
              <a:t>Presentation of probabilistic forecast information is important</a:t>
            </a:r>
          </a:p>
          <a:p>
            <a:endParaRPr lang="en-US" altLang="en-US" sz="2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en-US" smtClean="0"/>
              <a:t>  Future Work</a:t>
            </a:r>
            <a:endParaRPr lang="en-US" altLang="en-US" smtClean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013" y="1600200"/>
            <a:ext cx="8229600" cy="4492625"/>
          </a:xfrm>
        </p:spPr>
        <p:txBody>
          <a:bodyPr/>
          <a:lstStyle/>
          <a:p>
            <a:r>
              <a:rPr lang="en-US" altLang="en-US" sz="2000" dirty="0" smtClean="0"/>
              <a:t>Use of incremental-analysis update for better pseudo-analysis</a:t>
            </a:r>
          </a:p>
          <a:p>
            <a:endParaRPr lang="en-US" altLang="en-US" sz="2000" dirty="0" smtClean="0"/>
          </a:p>
          <a:p>
            <a:r>
              <a:rPr lang="en-US" altLang="en-US" sz="2000" dirty="0" smtClean="0"/>
              <a:t>Longer range ensembles once atmospheric ensembles updated</a:t>
            </a:r>
          </a:p>
          <a:p>
            <a:endParaRPr lang="en-US" altLang="en-US" sz="2000" dirty="0" smtClean="0"/>
          </a:p>
          <a:p>
            <a:r>
              <a:rPr lang="en-US" altLang="en-US" sz="2000" dirty="0" smtClean="0"/>
              <a:t>Coupling with atmosphere</a:t>
            </a:r>
          </a:p>
          <a:p>
            <a:endParaRPr lang="en-US" altLang="en-US" sz="2000" dirty="0" smtClean="0"/>
          </a:p>
          <a:p>
            <a:r>
              <a:rPr lang="en-US" altLang="en-US" sz="2000" dirty="0" smtClean="0"/>
              <a:t>Coupling with ice model</a:t>
            </a:r>
          </a:p>
          <a:p>
            <a:endParaRPr lang="en-US" altLang="en-US" sz="2000" dirty="0" smtClean="0"/>
          </a:p>
          <a:p>
            <a:r>
              <a:rPr lang="en-US" altLang="en-US" sz="2000" dirty="0" smtClean="0"/>
              <a:t>Coupling with currents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35013" y="274638"/>
            <a:ext cx="8229600" cy="1143000"/>
          </a:xfrm>
        </p:spPr>
        <p:txBody>
          <a:bodyPr/>
          <a:lstStyle/>
          <a:p>
            <a:r>
              <a:rPr lang="en-CA" altLang="en-US" smtClean="0"/>
              <a:t>Motivation</a:t>
            </a:r>
            <a:endParaRPr lang="en-US" altLang="en-US" smtClean="0">
              <a:solidFill>
                <a:schemeClr val="tx1"/>
              </a:solidFill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5013" y="1600200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n-CA" altLang="en-US" sz="2000" dirty="0" smtClean="0"/>
              <a:t>2015 Pan and </a:t>
            </a:r>
            <a:r>
              <a:rPr lang="en-CA" altLang="en-US" sz="2000" dirty="0" err="1" smtClean="0"/>
              <a:t>Parapan</a:t>
            </a:r>
            <a:r>
              <a:rPr lang="en-CA" altLang="en-US" sz="2000" dirty="0" smtClean="0"/>
              <a:t> Am Games were held in the Toronto area in July and August</a:t>
            </a:r>
          </a:p>
          <a:p>
            <a:pPr marL="0" indent="0">
              <a:buFontTx/>
              <a:buNone/>
              <a:defRPr/>
            </a:pPr>
            <a:endParaRPr lang="en-CA" altLang="en-US" sz="2000" dirty="0" smtClean="0"/>
          </a:p>
          <a:p>
            <a:pPr>
              <a:defRPr/>
            </a:pPr>
            <a:r>
              <a:rPr lang="en-CA" altLang="en-US" sz="2000" dirty="0" smtClean="0"/>
              <a:t>Public and private sectors required accurate forecasts with adequate lead times (e.g. for activation of emergency measures, rescheduling sailing events)</a:t>
            </a:r>
          </a:p>
          <a:p>
            <a:pPr>
              <a:defRPr/>
            </a:pPr>
            <a:endParaRPr lang="en-CA" altLang="en-US" sz="2000" dirty="0" smtClean="0"/>
          </a:p>
          <a:p>
            <a:pPr>
              <a:defRPr/>
            </a:pPr>
            <a:r>
              <a:rPr lang="en-CA" altLang="en-US" sz="2000" dirty="0" smtClean="0"/>
              <a:t>Only available Canadian wave guidance over the Great Lakes was available 3-hourly at coarse resolution (approx. 5km)</a:t>
            </a:r>
          </a:p>
          <a:p>
            <a:pPr marL="0" indent="0">
              <a:buFontTx/>
              <a:buNone/>
              <a:defRPr/>
            </a:pPr>
            <a:endParaRPr lang="en-CA" altLang="en-US" sz="2000" dirty="0" smtClean="0"/>
          </a:p>
          <a:p>
            <a:pPr>
              <a:defRPr/>
            </a:pPr>
            <a:r>
              <a:rPr lang="en-CA" altLang="en-US" sz="2000" dirty="0" smtClean="0"/>
              <a:t>Can we provide better guidance, including realistic estimates of uncertainty?</a:t>
            </a:r>
          </a:p>
          <a:p>
            <a:pPr>
              <a:defRPr/>
            </a:pPr>
            <a:endParaRPr lang="en-CA" altLang="en-US" sz="2000" dirty="0" smtClean="0"/>
          </a:p>
          <a:p>
            <a:pPr>
              <a:defRPr/>
            </a:pPr>
            <a:endParaRPr lang="en-US" altLang="en-US" sz="2000" dirty="0" smtClean="0">
              <a:solidFill>
                <a:srgbClr val="FF99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2"/>
          <p:cNvSpPr>
            <a:spLocks noChangeArrowheads="1"/>
          </p:cNvSpPr>
          <p:nvPr/>
        </p:nvSpPr>
        <p:spPr bwMode="auto">
          <a:xfrm>
            <a:off x="827088" y="1557338"/>
            <a:ext cx="8208962" cy="2951162"/>
          </a:xfrm>
          <a:prstGeom prst="rect">
            <a:avLst/>
          </a:prstGeom>
          <a:solidFill>
            <a:schemeClr val="accent1">
              <a:alpha val="25098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sp>
        <p:nvSpPr>
          <p:cNvPr id="5123" name="Rectangle 39"/>
          <p:cNvSpPr>
            <a:spLocks noChangeArrowheads="1"/>
          </p:cNvSpPr>
          <p:nvPr/>
        </p:nvSpPr>
        <p:spPr bwMode="auto">
          <a:xfrm>
            <a:off x="827088" y="4652963"/>
            <a:ext cx="8208962" cy="1344612"/>
          </a:xfrm>
          <a:prstGeom prst="rect">
            <a:avLst/>
          </a:prstGeom>
          <a:solidFill>
            <a:srgbClr val="92D050">
              <a:alpha val="24706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sp>
        <p:nvSpPr>
          <p:cNvPr id="5124" name="Title 3"/>
          <p:cNvSpPr>
            <a:spLocks noGrp="1"/>
          </p:cNvSpPr>
          <p:nvPr>
            <p:ph type="title"/>
          </p:nvPr>
        </p:nvSpPr>
        <p:spPr>
          <a:xfrm>
            <a:off x="735013" y="274638"/>
            <a:ext cx="8229600" cy="1143000"/>
          </a:xfrm>
        </p:spPr>
        <p:txBody>
          <a:bodyPr/>
          <a:lstStyle/>
          <a:p>
            <a:r>
              <a:rPr lang="en-CA" altLang="en-US" smtClean="0"/>
              <a:t>Methodology</a:t>
            </a:r>
          </a:p>
        </p:txBody>
      </p:sp>
      <p:cxnSp>
        <p:nvCxnSpPr>
          <p:cNvPr id="5125" name="Straight Arrow Connector 9"/>
          <p:cNvCxnSpPr>
            <a:cxnSpLocks noChangeShapeType="1"/>
          </p:cNvCxnSpPr>
          <p:nvPr/>
        </p:nvCxnSpPr>
        <p:spPr bwMode="auto">
          <a:xfrm>
            <a:off x="2197100" y="5287963"/>
            <a:ext cx="539750" cy="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6" name="Straight Arrow Connector 10"/>
          <p:cNvCxnSpPr>
            <a:cxnSpLocks noChangeShapeType="1"/>
          </p:cNvCxnSpPr>
          <p:nvPr/>
        </p:nvCxnSpPr>
        <p:spPr bwMode="auto">
          <a:xfrm>
            <a:off x="2759075" y="5851525"/>
            <a:ext cx="2160588" cy="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7" name="Straight Arrow Connector 11"/>
          <p:cNvCxnSpPr>
            <a:cxnSpLocks noChangeShapeType="1"/>
          </p:cNvCxnSpPr>
          <p:nvPr/>
        </p:nvCxnSpPr>
        <p:spPr bwMode="auto">
          <a:xfrm>
            <a:off x="1052513" y="2209800"/>
            <a:ext cx="4319587" cy="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8" name="Straight Arrow Connector 12"/>
          <p:cNvCxnSpPr>
            <a:cxnSpLocks noChangeShapeType="1"/>
          </p:cNvCxnSpPr>
          <p:nvPr/>
        </p:nvCxnSpPr>
        <p:spPr bwMode="auto">
          <a:xfrm>
            <a:off x="1608138" y="2782888"/>
            <a:ext cx="4319587" cy="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29" name="Straight Arrow Connector 13"/>
          <p:cNvCxnSpPr>
            <a:cxnSpLocks noChangeShapeType="1"/>
          </p:cNvCxnSpPr>
          <p:nvPr/>
        </p:nvCxnSpPr>
        <p:spPr bwMode="auto">
          <a:xfrm>
            <a:off x="2184400" y="3355975"/>
            <a:ext cx="4319588" cy="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0" name="Straight Arrow Connector 14"/>
          <p:cNvCxnSpPr>
            <a:cxnSpLocks noChangeShapeType="1"/>
          </p:cNvCxnSpPr>
          <p:nvPr/>
        </p:nvCxnSpPr>
        <p:spPr bwMode="auto">
          <a:xfrm>
            <a:off x="2759075" y="3922713"/>
            <a:ext cx="4321175" cy="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1" name="Straight Arrow Connector 22"/>
          <p:cNvCxnSpPr>
            <a:cxnSpLocks noChangeShapeType="1"/>
          </p:cNvCxnSpPr>
          <p:nvPr/>
        </p:nvCxnSpPr>
        <p:spPr bwMode="auto">
          <a:xfrm>
            <a:off x="1054100" y="1643063"/>
            <a:ext cx="0" cy="539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2" name="Straight Arrow Connector 23"/>
          <p:cNvCxnSpPr>
            <a:cxnSpLocks noChangeShapeType="1"/>
          </p:cNvCxnSpPr>
          <p:nvPr/>
        </p:nvCxnSpPr>
        <p:spPr bwMode="auto">
          <a:xfrm>
            <a:off x="1612900" y="2214563"/>
            <a:ext cx="0" cy="539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3" name="Straight Arrow Connector 24"/>
          <p:cNvCxnSpPr>
            <a:cxnSpLocks noChangeShapeType="1"/>
          </p:cNvCxnSpPr>
          <p:nvPr/>
        </p:nvCxnSpPr>
        <p:spPr bwMode="auto">
          <a:xfrm>
            <a:off x="2182813" y="2781300"/>
            <a:ext cx="1587" cy="539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4" name="Straight Arrow Connector 25"/>
          <p:cNvCxnSpPr>
            <a:cxnSpLocks noChangeShapeType="1"/>
          </p:cNvCxnSpPr>
          <p:nvPr/>
        </p:nvCxnSpPr>
        <p:spPr bwMode="auto">
          <a:xfrm>
            <a:off x="2759075" y="3354388"/>
            <a:ext cx="1588" cy="539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35" name="Straight Arrow Connector 26"/>
          <p:cNvCxnSpPr>
            <a:cxnSpLocks noChangeShapeType="1"/>
          </p:cNvCxnSpPr>
          <p:nvPr/>
        </p:nvCxnSpPr>
        <p:spPr bwMode="auto">
          <a:xfrm>
            <a:off x="2759075" y="5286375"/>
            <a:ext cx="0" cy="539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36" name="TextBox 51"/>
          <p:cNvSpPr txBox="1">
            <a:spLocks noChangeArrowheads="1"/>
          </p:cNvSpPr>
          <p:nvPr/>
        </p:nvSpPr>
        <p:spPr bwMode="auto">
          <a:xfrm>
            <a:off x="1038225" y="1868488"/>
            <a:ext cx="58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12Z</a:t>
            </a:r>
          </a:p>
        </p:txBody>
      </p:sp>
      <p:sp>
        <p:nvSpPr>
          <p:cNvPr id="5137" name="TextBox 52"/>
          <p:cNvSpPr txBox="1">
            <a:spLocks noChangeArrowheads="1"/>
          </p:cNvSpPr>
          <p:nvPr/>
        </p:nvSpPr>
        <p:spPr bwMode="auto">
          <a:xfrm>
            <a:off x="1585913" y="2452688"/>
            <a:ext cx="582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18Z</a:t>
            </a:r>
          </a:p>
        </p:txBody>
      </p:sp>
      <p:sp>
        <p:nvSpPr>
          <p:cNvPr id="5138" name="TextBox 53"/>
          <p:cNvSpPr txBox="1">
            <a:spLocks noChangeArrowheads="1"/>
          </p:cNvSpPr>
          <p:nvPr/>
        </p:nvSpPr>
        <p:spPr bwMode="auto">
          <a:xfrm>
            <a:off x="2195513" y="2997200"/>
            <a:ext cx="582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00Z</a:t>
            </a:r>
          </a:p>
        </p:txBody>
      </p:sp>
      <p:sp>
        <p:nvSpPr>
          <p:cNvPr id="5139" name="TextBox 54"/>
          <p:cNvSpPr txBox="1">
            <a:spLocks noChangeArrowheads="1"/>
          </p:cNvSpPr>
          <p:nvPr/>
        </p:nvSpPr>
        <p:spPr bwMode="auto">
          <a:xfrm>
            <a:off x="2771775" y="3579813"/>
            <a:ext cx="58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06Z</a:t>
            </a:r>
          </a:p>
        </p:txBody>
      </p:sp>
      <p:sp>
        <p:nvSpPr>
          <p:cNvPr id="5140" name="TextBox 55"/>
          <p:cNvSpPr txBox="1">
            <a:spLocks noChangeArrowheads="1"/>
          </p:cNvSpPr>
          <p:nvPr/>
        </p:nvSpPr>
        <p:spPr bwMode="auto">
          <a:xfrm>
            <a:off x="6505575" y="1557338"/>
            <a:ext cx="2530475" cy="400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b="1"/>
              <a:t>Deterministic 1 km</a:t>
            </a:r>
          </a:p>
        </p:txBody>
      </p:sp>
      <p:sp>
        <p:nvSpPr>
          <p:cNvPr id="5141" name="TextBox 56"/>
          <p:cNvSpPr txBox="1">
            <a:spLocks noChangeArrowheads="1"/>
          </p:cNvSpPr>
          <p:nvPr/>
        </p:nvSpPr>
        <p:spPr bwMode="auto">
          <a:xfrm>
            <a:off x="6218238" y="4652963"/>
            <a:ext cx="2817812" cy="400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b="1"/>
              <a:t>Deterministic 0.25 km</a:t>
            </a:r>
          </a:p>
        </p:txBody>
      </p:sp>
      <p:sp>
        <p:nvSpPr>
          <p:cNvPr id="5142" name="TextBox 60"/>
          <p:cNvSpPr txBox="1">
            <a:spLocks noChangeArrowheads="1"/>
          </p:cNvSpPr>
          <p:nvPr/>
        </p:nvSpPr>
        <p:spPr bwMode="auto">
          <a:xfrm>
            <a:off x="2124075" y="4941888"/>
            <a:ext cx="582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00Z</a:t>
            </a:r>
          </a:p>
        </p:txBody>
      </p:sp>
      <p:sp>
        <p:nvSpPr>
          <p:cNvPr id="5143" name="TextBox 61"/>
          <p:cNvSpPr txBox="1">
            <a:spLocks noChangeArrowheads="1"/>
          </p:cNvSpPr>
          <p:nvPr/>
        </p:nvSpPr>
        <p:spPr bwMode="auto">
          <a:xfrm>
            <a:off x="2765425" y="5508625"/>
            <a:ext cx="5826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06Z</a:t>
            </a:r>
          </a:p>
        </p:txBody>
      </p:sp>
      <p:sp>
        <p:nvSpPr>
          <p:cNvPr id="5144" name="TextBox 62"/>
          <p:cNvSpPr txBox="1">
            <a:spLocks noChangeArrowheads="1"/>
          </p:cNvSpPr>
          <p:nvPr/>
        </p:nvSpPr>
        <p:spPr bwMode="auto">
          <a:xfrm>
            <a:off x="2771775" y="4941888"/>
            <a:ext cx="2865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6 h</a:t>
            </a:r>
            <a:r>
              <a:rPr lang="en-CA" altLang="en-US" sz="1800"/>
              <a:t> spin-up / 2.5 km winds</a:t>
            </a:r>
          </a:p>
        </p:txBody>
      </p:sp>
      <p:sp>
        <p:nvSpPr>
          <p:cNvPr id="5145" name="TextBox 66"/>
          <p:cNvSpPr txBox="1">
            <a:spLocks noChangeArrowheads="1"/>
          </p:cNvSpPr>
          <p:nvPr/>
        </p:nvSpPr>
        <p:spPr bwMode="auto">
          <a:xfrm>
            <a:off x="2339975" y="1835150"/>
            <a:ext cx="318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48 h </a:t>
            </a:r>
            <a:r>
              <a:rPr lang="en-CA" altLang="en-US" sz="1800"/>
              <a:t>forecast / 2.5 km winds</a:t>
            </a:r>
          </a:p>
        </p:txBody>
      </p:sp>
      <p:sp>
        <p:nvSpPr>
          <p:cNvPr id="5146" name="TextBox 67"/>
          <p:cNvSpPr txBox="1">
            <a:spLocks noChangeArrowheads="1"/>
          </p:cNvSpPr>
          <p:nvPr/>
        </p:nvSpPr>
        <p:spPr bwMode="auto">
          <a:xfrm>
            <a:off x="3419475" y="5475288"/>
            <a:ext cx="5070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24 h </a:t>
            </a:r>
            <a:r>
              <a:rPr lang="en-CA" altLang="en-US" sz="1800"/>
              <a:t>forecast / 0.25 km winds from urban model</a:t>
            </a:r>
          </a:p>
        </p:txBody>
      </p:sp>
      <p:cxnSp>
        <p:nvCxnSpPr>
          <p:cNvPr id="5147" name="Straight Arrow Connector 69"/>
          <p:cNvCxnSpPr>
            <a:cxnSpLocks noChangeShapeType="1"/>
          </p:cNvCxnSpPr>
          <p:nvPr/>
        </p:nvCxnSpPr>
        <p:spPr bwMode="auto">
          <a:xfrm>
            <a:off x="1820863" y="4491038"/>
            <a:ext cx="366712" cy="80962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8" name="Straight Arrow Connector 71"/>
          <p:cNvCxnSpPr>
            <a:cxnSpLocks noChangeShapeType="1"/>
          </p:cNvCxnSpPr>
          <p:nvPr/>
        </p:nvCxnSpPr>
        <p:spPr bwMode="auto">
          <a:xfrm rot="5400000">
            <a:off x="1588294" y="3015456"/>
            <a:ext cx="828675" cy="36036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 type="oval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9" name="Straight Arrow Connector 73"/>
          <p:cNvCxnSpPr>
            <a:cxnSpLocks noChangeShapeType="1"/>
          </p:cNvCxnSpPr>
          <p:nvPr/>
        </p:nvCxnSpPr>
        <p:spPr bwMode="auto">
          <a:xfrm>
            <a:off x="3324225" y="3927475"/>
            <a:ext cx="0" cy="5413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50" name="Straight Connector 2"/>
          <p:cNvCxnSpPr>
            <a:cxnSpLocks noChangeShapeType="1"/>
          </p:cNvCxnSpPr>
          <p:nvPr/>
        </p:nvCxnSpPr>
        <p:spPr bwMode="auto">
          <a:xfrm flipH="1" flipV="1">
            <a:off x="1820863" y="3609975"/>
            <a:ext cx="0" cy="881063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51" name="TextBox 56"/>
          <p:cNvSpPr txBox="1">
            <a:spLocks noChangeArrowheads="1"/>
          </p:cNvSpPr>
          <p:nvPr/>
        </p:nvSpPr>
        <p:spPr bwMode="auto">
          <a:xfrm>
            <a:off x="6218238" y="5051425"/>
            <a:ext cx="2817812" cy="400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b="1"/>
              <a:t>Western Lake Ontario</a:t>
            </a:r>
          </a:p>
        </p:txBody>
      </p:sp>
      <p:sp>
        <p:nvSpPr>
          <p:cNvPr id="5152" name="TextBox 34"/>
          <p:cNvSpPr txBox="1">
            <a:spLocks noChangeArrowheads="1"/>
          </p:cNvSpPr>
          <p:nvPr/>
        </p:nvSpPr>
        <p:spPr bwMode="auto">
          <a:xfrm>
            <a:off x="865188" y="2997200"/>
            <a:ext cx="928687" cy="36988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/>
              <a:t>Restart</a:t>
            </a:r>
          </a:p>
        </p:txBody>
      </p:sp>
      <p:cxnSp>
        <p:nvCxnSpPr>
          <p:cNvPr id="5153" name="Straight Arrow Connector 4"/>
          <p:cNvCxnSpPr>
            <a:cxnSpLocks noChangeShapeType="1"/>
            <a:stCxn id="5152" idx="3"/>
          </p:cNvCxnSpPr>
          <p:nvPr/>
        </p:nvCxnSpPr>
        <p:spPr bwMode="auto">
          <a:xfrm flipV="1">
            <a:off x="1793875" y="3068638"/>
            <a:ext cx="385763" cy="112712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54" name="Straight Arrow Connector 6"/>
          <p:cNvCxnSpPr>
            <a:cxnSpLocks noChangeShapeType="1"/>
            <a:stCxn id="5152" idx="3"/>
          </p:cNvCxnSpPr>
          <p:nvPr/>
        </p:nvCxnSpPr>
        <p:spPr bwMode="auto">
          <a:xfrm>
            <a:off x="1793875" y="3181350"/>
            <a:ext cx="173038" cy="1031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5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838" y="1998663"/>
            <a:ext cx="2160587" cy="152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56" name="TextBox 16"/>
          <p:cNvSpPr txBox="1">
            <a:spLocks noChangeArrowheads="1"/>
          </p:cNvSpPr>
          <p:nvPr/>
        </p:nvSpPr>
        <p:spPr bwMode="auto">
          <a:xfrm>
            <a:off x="5221288" y="2411413"/>
            <a:ext cx="64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48 h</a:t>
            </a:r>
          </a:p>
        </p:txBody>
      </p:sp>
      <p:sp>
        <p:nvSpPr>
          <p:cNvPr id="5157" name="TextBox 49"/>
          <p:cNvSpPr txBox="1">
            <a:spLocks noChangeArrowheads="1"/>
          </p:cNvSpPr>
          <p:nvPr/>
        </p:nvSpPr>
        <p:spPr bwMode="auto">
          <a:xfrm>
            <a:off x="5797550" y="2987675"/>
            <a:ext cx="6461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48 h</a:t>
            </a:r>
          </a:p>
        </p:txBody>
      </p:sp>
      <p:sp>
        <p:nvSpPr>
          <p:cNvPr id="5158" name="TextBox 50"/>
          <p:cNvSpPr txBox="1">
            <a:spLocks noChangeArrowheads="1"/>
          </p:cNvSpPr>
          <p:nvPr/>
        </p:nvSpPr>
        <p:spPr bwMode="auto">
          <a:xfrm>
            <a:off x="6372225" y="3563938"/>
            <a:ext cx="64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48 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39"/>
          <p:cNvSpPr>
            <a:spLocks noChangeArrowheads="1"/>
          </p:cNvSpPr>
          <p:nvPr/>
        </p:nvSpPr>
        <p:spPr bwMode="auto">
          <a:xfrm>
            <a:off x="827088" y="1425575"/>
            <a:ext cx="8208962" cy="2003425"/>
          </a:xfrm>
          <a:prstGeom prst="rect">
            <a:avLst/>
          </a:prstGeom>
          <a:solidFill>
            <a:srgbClr val="FF0000">
              <a:alpha val="2509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CA" altLang="en-US" sz="1800"/>
          </a:p>
        </p:txBody>
      </p:sp>
      <p:sp>
        <p:nvSpPr>
          <p:cNvPr id="6147" name="Title 3"/>
          <p:cNvSpPr>
            <a:spLocks noGrp="1"/>
          </p:cNvSpPr>
          <p:nvPr>
            <p:ph type="title"/>
          </p:nvPr>
        </p:nvSpPr>
        <p:spPr>
          <a:xfrm>
            <a:off x="735013" y="274638"/>
            <a:ext cx="8229600" cy="1143000"/>
          </a:xfrm>
        </p:spPr>
        <p:txBody>
          <a:bodyPr/>
          <a:lstStyle/>
          <a:p>
            <a:r>
              <a:rPr lang="en-CA" altLang="en-US" smtClean="0"/>
              <a:t>Methodology</a:t>
            </a:r>
          </a:p>
        </p:txBody>
      </p:sp>
      <p:cxnSp>
        <p:nvCxnSpPr>
          <p:cNvPr id="6148" name="Straight Arrow Connector 6"/>
          <p:cNvCxnSpPr>
            <a:cxnSpLocks noChangeShapeType="1"/>
          </p:cNvCxnSpPr>
          <p:nvPr/>
        </p:nvCxnSpPr>
        <p:spPr bwMode="auto">
          <a:xfrm>
            <a:off x="973138" y="2168525"/>
            <a:ext cx="6480175" cy="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49" name="Straight Arrow Connector 8"/>
          <p:cNvCxnSpPr>
            <a:cxnSpLocks noChangeShapeType="1"/>
          </p:cNvCxnSpPr>
          <p:nvPr/>
        </p:nvCxnSpPr>
        <p:spPr bwMode="auto">
          <a:xfrm>
            <a:off x="2044700" y="2744788"/>
            <a:ext cx="6480175" cy="0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0" name="Straight Arrow Connector 18"/>
          <p:cNvCxnSpPr>
            <a:cxnSpLocks noChangeShapeType="1"/>
          </p:cNvCxnSpPr>
          <p:nvPr/>
        </p:nvCxnSpPr>
        <p:spPr bwMode="auto">
          <a:xfrm>
            <a:off x="971550" y="1598613"/>
            <a:ext cx="0" cy="539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1" name="Straight Arrow Connector 19"/>
          <p:cNvCxnSpPr>
            <a:cxnSpLocks noChangeShapeType="1"/>
          </p:cNvCxnSpPr>
          <p:nvPr/>
        </p:nvCxnSpPr>
        <p:spPr bwMode="auto">
          <a:xfrm>
            <a:off x="2041525" y="2168525"/>
            <a:ext cx="0" cy="539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2" name="Straight Arrow Connector 20"/>
          <p:cNvCxnSpPr>
            <a:cxnSpLocks noChangeShapeType="1"/>
          </p:cNvCxnSpPr>
          <p:nvPr/>
        </p:nvCxnSpPr>
        <p:spPr bwMode="auto">
          <a:xfrm>
            <a:off x="3121025" y="2744788"/>
            <a:ext cx="1588" cy="5397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dash"/>
            <a:round/>
            <a:headEnd type="oval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53" name="TextBox 57"/>
          <p:cNvSpPr txBox="1">
            <a:spLocks noChangeArrowheads="1"/>
          </p:cNvSpPr>
          <p:nvPr/>
        </p:nvSpPr>
        <p:spPr bwMode="auto">
          <a:xfrm>
            <a:off x="6772275" y="1425575"/>
            <a:ext cx="2263775" cy="400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b="1"/>
              <a:t>Ensemble 2.5 km</a:t>
            </a:r>
          </a:p>
        </p:txBody>
      </p:sp>
      <p:sp>
        <p:nvSpPr>
          <p:cNvPr id="6154" name="TextBox 58"/>
          <p:cNvSpPr txBox="1">
            <a:spLocks noChangeArrowheads="1"/>
          </p:cNvSpPr>
          <p:nvPr/>
        </p:nvSpPr>
        <p:spPr bwMode="auto">
          <a:xfrm>
            <a:off x="930275" y="1827213"/>
            <a:ext cx="5826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12Z</a:t>
            </a:r>
          </a:p>
        </p:txBody>
      </p:sp>
      <p:sp>
        <p:nvSpPr>
          <p:cNvPr id="6155" name="TextBox 59"/>
          <p:cNvSpPr txBox="1">
            <a:spLocks noChangeArrowheads="1"/>
          </p:cNvSpPr>
          <p:nvPr/>
        </p:nvSpPr>
        <p:spPr bwMode="auto">
          <a:xfrm>
            <a:off x="2017713" y="2405063"/>
            <a:ext cx="5826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00Z</a:t>
            </a:r>
            <a:endParaRPr lang="en-CA" altLang="en-US" sz="1600" b="1"/>
          </a:p>
        </p:txBody>
      </p:sp>
      <p:sp>
        <p:nvSpPr>
          <p:cNvPr id="6156" name="TextBox 65"/>
          <p:cNvSpPr txBox="1">
            <a:spLocks noChangeArrowheads="1"/>
          </p:cNvSpPr>
          <p:nvPr/>
        </p:nvSpPr>
        <p:spPr bwMode="auto">
          <a:xfrm>
            <a:off x="6929438" y="2328863"/>
            <a:ext cx="1530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72 h </a:t>
            </a:r>
            <a:r>
              <a:rPr lang="en-CA" altLang="en-US" sz="1800"/>
              <a:t>forecast</a:t>
            </a:r>
          </a:p>
        </p:txBody>
      </p:sp>
      <p:sp>
        <p:nvSpPr>
          <p:cNvPr id="6157" name="Text Placeholder 2"/>
          <p:cNvSpPr txBox="1">
            <a:spLocks/>
          </p:cNvSpPr>
          <p:nvPr/>
        </p:nvSpPr>
        <p:spPr bwMode="auto">
          <a:xfrm>
            <a:off x="700088" y="3644900"/>
            <a:ext cx="7904162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65175" indent="-287338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39825" indent="-182563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17663" indent="-287338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00250" indent="-1905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457450" indent="-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14650" indent="-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371850" indent="-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29050" indent="-1905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r>
              <a:rPr lang="en-CA" altLang="en-US" sz="2000" dirty="0"/>
              <a:t>One control plus 20 members</a:t>
            </a:r>
          </a:p>
          <a:p>
            <a:endParaRPr lang="en-CA" altLang="en-US" sz="2000" dirty="0"/>
          </a:p>
          <a:p>
            <a:r>
              <a:rPr lang="en-CA" altLang="en-US" sz="2000" dirty="0"/>
              <a:t>Member by member cycling allows persistence of spread</a:t>
            </a:r>
          </a:p>
          <a:p>
            <a:endParaRPr lang="en-CA" altLang="en-US" sz="2000" dirty="0"/>
          </a:p>
          <a:p>
            <a:r>
              <a:rPr lang="en-CA" altLang="en-US" sz="2000" dirty="0"/>
              <a:t>Driven by atmospheric regional ensemble at 15 km</a:t>
            </a:r>
          </a:p>
          <a:p>
            <a:endParaRPr lang="en-CA" altLang="en-US" sz="2000" dirty="0"/>
          </a:p>
          <a:p>
            <a:r>
              <a:rPr lang="en-CA" altLang="en-US" sz="2000" dirty="0"/>
              <a:t>Range to increase with atmospheric ensemble upgrades</a:t>
            </a:r>
          </a:p>
          <a:p>
            <a:endParaRPr lang="en-CA" altLang="en-US" sz="2000" dirty="0"/>
          </a:p>
        </p:txBody>
      </p:sp>
      <p:sp>
        <p:nvSpPr>
          <p:cNvPr id="6158" name="TextBox 65"/>
          <p:cNvSpPr txBox="1">
            <a:spLocks noChangeArrowheads="1"/>
          </p:cNvSpPr>
          <p:nvPr/>
        </p:nvSpPr>
        <p:spPr bwMode="auto">
          <a:xfrm>
            <a:off x="5273675" y="1782763"/>
            <a:ext cx="1530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b="1"/>
              <a:t>72 h </a:t>
            </a:r>
            <a:r>
              <a:rPr lang="en-CA" altLang="en-US" sz="1800"/>
              <a:t>forecast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730250" y="4763"/>
            <a:ext cx="3106738" cy="1162050"/>
          </a:xfrm>
        </p:spPr>
        <p:txBody>
          <a:bodyPr/>
          <a:lstStyle/>
          <a:p>
            <a:r>
              <a:rPr lang="en-CA" altLang="en-US" sz="3600" smtClean="0"/>
              <a:t>Statistics - Deterministic</a:t>
            </a:r>
          </a:p>
        </p:txBody>
      </p:sp>
      <p:pic>
        <p:nvPicPr>
          <p:cNvPr id="7171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7185" y="279400"/>
            <a:ext cx="4672330" cy="5840412"/>
          </a:xfrm>
          <a:solidFill>
            <a:schemeClr val="bg1"/>
          </a:solidFill>
        </p:spPr>
      </p:pic>
      <p:sp>
        <p:nvSpPr>
          <p:cNvPr id="7172" name="Text Placeholder 2"/>
          <p:cNvSpPr>
            <a:spLocks noGrp="1"/>
          </p:cNvSpPr>
          <p:nvPr>
            <p:ph type="body" sz="half" idx="2"/>
          </p:nvPr>
        </p:nvSpPr>
        <p:spPr>
          <a:xfrm>
            <a:off x="700087" y="1435100"/>
            <a:ext cx="3223841" cy="4691063"/>
          </a:xfrm>
        </p:spPr>
        <p:txBody>
          <a:bodyPr/>
          <a:lstStyle/>
          <a:p>
            <a:pPr marL="285750" indent="-285750">
              <a:buFontTx/>
              <a:buChar char="•"/>
            </a:pPr>
            <a:r>
              <a:rPr lang="en-CA" altLang="en-US" sz="2000" dirty="0" smtClean="0"/>
              <a:t>MAE of Significant Wave Height (Hs</a:t>
            </a:r>
            <a:r>
              <a:rPr lang="en-CA" altLang="en-US" sz="2000" dirty="0" smtClean="0"/>
              <a:t>)</a:t>
            </a:r>
          </a:p>
          <a:p>
            <a:pPr marL="285750" indent="-285750">
              <a:buFontTx/>
              <a:buChar char="•"/>
            </a:pPr>
            <a:endParaRPr lang="en-CA" altLang="en-US" sz="2000" dirty="0" smtClean="0"/>
          </a:p>
          <a:p>
            <a:pPr marL="285750" indent="-285750">
              <a:buFontTx/>
              <a:buChar char="•"/>
            </a:pPr>
            <a:r>
              <a:rPr lang="en-CA" altLang="en-US" sz="2000" dirty="0"/>
              <a:t>June 1 2015 to season end (Nov 2 to Dec 23</a:t>
            </a:r>
            <a:r>
              <a:rPr lang="en-CA" altLang="en-US" sz="2000" dirty="0" smtClean="0"/>
              <a:t>)</a:t>
            </a:r>
          </a:p>
          <a:p>
            <a:pPr marL="285750" indent="-285750">
              <a:buFontTx/>
              <a:buChar char="•"/>
            </a:pPr>
            <a:endParaRPr lang="en-CA" altLang="en-US" sz="2000" dirty="0" smtClean="0"/>
          </a:p>
          <a:p>
            <a:pPr marL="285750" indent="-285750">
              <a:buFontTx/>
              <a:buChar char="•"/>
            </a:pPr>
            <a:r>
              <a:rPr lang="en-CA" altLang="en-US" sz="2000" dirty="0"/>
              <a:t>Using 00Z </a:t>
            </a:r>
            <a:r>
              <a:rPr lang="en-CA" altLang="en-US" sz="2000" dirty="0" smtClean="0"/>
              <a:t>runs</a:t>
            </a:r>
          </a:p>
          <a:p>
            <a:pPr marL="285750" indent="-285750">
              <a:buFontTx/>
              <a:buChar char="•"/>
            </a:pPr>
            <a:endParaRPr lang="en-CA" altLang="en-US" sz="2000" dirty="0"/>
          </a:p>
          <a:p>
            <a:pPr marL="285750" indent="-285750">
              <a:buFontTx/>
              <a:buChar char="•"/>
            </a:pPr>
            <a:r>
              <a:rPr lang="en-CA" altLang="en-US" sz="2000" dirty="0" smtClean="0"/>
              <a:t>14 </a:t>
            </a:r>
            <a:r>
              <a:rPr lang="en-CA" altLang="en-US" sz="2000" dirty="0" smtClean="0"/>
              <a:t>buoys on Superior, Huron, Erie &amp; Ontario</a:t>
            </a:r>
            <a:endParaRPr lang="en-CA" altLang="en-US" sz="2000" dirty="0"/>
          </a:p>
          <a:p>
            <a:pPr marL="285750" indent="-285750">
              <a:buFontTx/>
              <a:buChar char="•"/>
            </a:pPr>
            <a:endParaRPr lang="en-CA" altLang="en-US" sz="2000" dirty="0" smtClean="0"/>
          </a:p>
          <a:p>
            <a:pPr marL="285750" indent="-285750">
              <a:buFontTx/>
              <a:buChar char="•"/>
            </a:pPr>
            <a:r>
              <a:rPr lang="en-CA" altLang="en-US" sz="2000" dirty="0" smtClean="0"/>
              <a:t>High </a:t>
            </a:r>
            <a:r>
              <a:rPr lang="en-CA" altLang="en-US" sz="2000" dirty="0" smtClean="0"/>
              <a:t>bias in summer</a:t>
            </a:r>
          </a:p>
          <a:p>
            <a:pPr marL="285750" indent="-285750">
              <a:buFontTx/>
              <a:buChar char="•"/>
            </a:pPr>
            <a:r>
              <a:rPr lang="en-CA" altLang="en-US" sz="2000" dirty="0" smtClean="0"/>
              <a:t>Limited bias in fall</a:t>
            </a:r>
          </a:p>
          <a:p>
            <a:pPr marL="285750" indent="-285750">
              <a:buFontTx/>
              <a:buChar char="•"/>
            </a:pPr>
            <a:endParaRPr lang="en-CA" altLang="en-US" sz="2000" dirty="0" smtClean="0"/>
          </a:p>
        </p:txBody>
      </p:sp>
      <p:sp>
        <p:nvSpPr>
          <p:cNvPr id="7173" name="TextBox 1"/>
          <p:cNvSpPr txBox="1">
            <a:spLocks noChangeArrowheads="1"/>
          </p:cNvSpPr>
          <p:nvPr/>
        </p:nvSpPr>
        <p:spPr bwMode="auto">
          <a:xfrm rot="-5400000">
            <a:off x="2389188" y="3114675"/>
            <a:ext cx="326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dirty="0"/>
              <a:t>Mean absolute error of Hs (m)</a:t>
            </a:r>
          </a:p>
        </p:txBody>
      </p:sp>
      <p:sp>
        <p:nvSpPr>
          <p:cNvPr id="7174" name="TextBox 2"/>
          <p:cNvSpPr txBox="1">
            <a:spLocks noChangeArrowheads="1"/>
          </p:cNvSpPr>
          <p:nvPr/>
        </p:nvSpPr>
        <p:spPr bwMode="auto">
          <a:xfrm>
            <a:off x="5965825" y="5949950"/>
            <a:ext cx="11985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/>
              <a:t>Lead time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642999" y="4153376"/>
            <a:ext cx="3187091" cy="738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CA" altLang="en-US" sz="1400" dirty="0" smtClean="0">
                <a:solidFill>
                  <a:srgbClr val="0000FF"/>
                </a:solidFill>
              </a:rPr>
              <a:t>- Deterministic </a:t>
            </a:r>
            <a:r>
              <a:rPr lang="en-CA" altLang="en-US" sz="1400" dirty="0">
                <a:solidFill>
                  <a:srgbClr val="0000FF"/>
                </a:solidFill>
              </a:rPr>
              <a:t>1 km</a:t>
            </a:r>
          </a:p>
          <a:p>
            <a:r>
              <a:rPr lang="en-CA" altLang="en-US" sz="1400" dirty="0" smtClean="0">
                <a:solidFill>
                  <a:srgbClr val="FF0000"/>
                </a:solidFill>
              </a:rPr>
              <a:t>- Operational </a:t>
            </a:r>
            <a:r>
              <a:rPr lang="en-CA" altLang="en-US" sz="1400" dirty="0">
                <a:solidFill>
                  <a:srgbClr val="FF0000"/>
                </a:solidFill>
              </a:rPr>
              <a:t>deterministic 5 km</a:t>
            </a:r>
          </a:p>
          <a:p>
            <a:r>
              <a:rPr lang="en-CA" altLang="en-US" sz="1400" dirty="0" smtClean="0">
                <a:solidFill>
                  <a:srgbClr val="A52A2A"/>
                </a:solidFill>
              </a:rPr>
              <a:t>- Control </a:t>
            </a:r>
            <a:r>
              <a:rPr lang="en-CA" altLang="en-US" sz="1400" dirty="0">
                <a:solidFill>
                  <a:srgbClr val="A52A2A"/>
                </a:solidFill>
              </a:rPr>
              <a:t>member of ensemble 2.5 </a:t>
            </a:r>
            <a:r>
              <a:rPr lang="en-CA" altLang="en-US" sz="1400" dirty="0" smtClean="0">
                <a:solidFill>
                  <a:srgbClr val="A52A2A"/>
                </a:solidFill>
              </a:rPr>
              <a:t>km</a:t>
            </a:r>
            <a:endParaRPr lang="en-CA" altLang="en-US" sz="1400" dirty="0">
              <a:solidFill>
                <a:srgbClr val="A52A2A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4547639" y="4176236"/>
            <a:ext cx="424997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" name="Straight Connector 5"/>
          <p:cNvCxnSpPr/>
          <p:nvPr/>
        </p:nvCxnSpPr>
        <p:spPr bwMode="auto">
          <a:xfrm flipH="1">
            <a:off x="8786564" y="4171156"/>
            <a:ext cx="5080" cy="7107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4541520" y="4168616"/>
            <a:ext cx="5080" cy="71070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4536209" y="4878685"/>
            <a:ext cx="424997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730250" y="4763"/>
            <a:ext cx="3106738" cy="1162050"/>
          </a:xfrm>
        </p:spPr>
        <p:txBody>
          <a:bodyPr/>
          <a:lstStyle/>
          <a:p>
            <a:r>
              <a:rPr lang="en-CA" altLang="en-US" sz="3600" smtClean="0"/>
              <a:t>Statistics - Deterministic</a:t>
            </a:r>
          </a:p>
        </p:txBody>
      </p:sp>
      <p:pic>
        <p:nvPicPr>
          <p:cNvPr id="7171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46550" y="279400"/>
            <a:ext cx="4673600" cy="5840413"/>
          </a:xfrm>
          <a:solidFill>
            <a:schemeClr val="bg1"/>
          </a:solidFill>
        </p:spPr>
      </p:pic>
      <p:sp>
        <p:nvSpPr>
          <p:cNvPr id="7172" name="Text Placeholder 2"/>
          <p:cNvSpPr>
            <a:spLocks noGrp="1"/>
          </p:cNvSpPr>
          <p:nvPr>
            <p:ph type="body" sz="half" idx="2"/>
          </p:nvPr>
        </p:nvSpPr>
        <p:spPr>
          <a:xfrm>
            <a:off x="700088" y="1435100"/>
            <a:ext cx="3079750" cy="4691063"/>
          </a:xfrm>
        </p:spPr>
        <p:txBody>
          <a:bodyPr/>
          <a:lstStyle/>
          <a:p>
            <a:pPr marL="285750" indent="-285750">
              <a:buFontTx/>
              <a:buChar char="•"/>
            </a:pPr>
            <a:r>
              <a:rPr lang="en-CA" altLang="en-US" sz="2000" dirty="0" smtClean="0"/>
              <a:t>MAE of Significant Wave Height (Hs)</a:t>
            </a:r>
          </a:p>
          <a:p>
            <a:pPr marL="285750" indent="-285750">
              <a:buFontTx/>
              <a:buChar char="•"/>
            </a:pPr>
            <a:endParaRPr lang="en-CA" altLang="en-US" sz="2000" dirty="0" smtClean="0"/>
          </a:p>
          <a:p>
            <a:pPr marL="285750" indent="-285750">
              <a:buFontTx/>
              <a:buChar char="•"/>
            </a:pPr>
            <a:r>
              <a:rPr lang="en-CA" altLang="en-US" sz="2000" dirty="0" smtClean="0"/>
              <a:t>June </a:t>
            </a:r>
            <a:r>
              <a:rPr lang="en-CA" altLang="en-US" sz="2000" dirty="0" smtClean="0"/>
              <a:t>27 to August 31 </a:t>
            </a:r>
            <a:r>
              <a:rPr lang="en-CA" altLang="en-US" sz="2000" dirty="0" smtClean="0"/>
              <a:t>2015</a:t>
            </a:r>
          </a:p>
          <a:p>
            <a:pPr marL="285750" indent="-285750">
              <a:buFontTx/>
              <a:buChar char="•"/>
            </a:pPr>
            <a:endParaRPr lang="en-CA" altLang="en-US" sz="2000" dirty="0" smtClean="0"/>
          </a:p>
          <a:p>
            <a:pPr marL="285750" indent="-285750">
              <a:buFontTx/>
              <a:buChar char="•"/>
            </a:pPr>
            <a:r>
              <a:rPr lang="en-CA" altLang="en-US" sz="2000" dirty="0" smtClean="0"/>
              <a:t>Using </a:t>
            </a:r>
            <a:r>
              <a:rPr lang="en-CA" altLang="en-US" sz="2000" dirty="0"/>
              <a:t>06Z runs</a:t>
            </a:r>
          </a:p>
          <a:p>
            <a:pPr marL="285750" indent="-285750">
              <a:buFontTx/>
              <a:buChar char="•"/>
            </a:pPr>
            <a:endParaRPr lang="en-CA" altLang="en-US" sz="2000" dirty="0" smtClean="0"/>
          </a:p>
          <a:p>
            <a:pPr marL="285750" indent="-285750">
              <a:buFontTx/>
              <a:buChar char="•"/>
            </a:pPr>
            <a:r>
              <a:rPr lang="en-CA" altLang="en-US" sz="2000" dirty="0" smtClean="0"/>
              <a:t>4 </a:t>
            </a:r>
            <a:r>
              <a:rPr lang="en-CA" altLang="en-US" sz="2000" dirty="0" smtClean="0"/>
              <a:t>buoys of West Lake </a:t>
            </a:r>
            <a:r>
              <a:rPr lang="en-CA" altLang="en-US" sz="2000" dirty="0" smtClean="0"/>
              <a:t>Ontario</a:t>
            </a:r>
          </a:p>
          <a:p>
            <a:pPr marL="285750" indent="-285750">
              <a:buFontTx/>
              <a:buChar char="•"/>
            </a:pPr>
            <a:endParaRPr lang="en-CA" altLang="en-US" sz="2000" dirty="0" smtClean="0"/>
          </a:p>
          <a:p>
            <a:pPr marL="285750" indent="-285750">
              <a:buFontTx/>
              <a:buChar char="•"/>
            </a:pPr>
            <a:r>
              <a:rPr lang="en-CA" altLang="en-US" sz="2000" dirty="0" smtClean="0"/>
              <a:t>High bias in summer</a:t>
            </a:r>
          </a:p>
          <a:p>
            <a:pPr marL="285750" indent="-285750">
              <a:buFontTx/>
              <a:buChar char="•"/>
            </a:pPr>
            <a:endParaRPr lang="en-CA" altLang="en-US" sz="2000" dirty="0" smtClean="0"/>
          </a:p>
        </p:txBody>
      </p:sp>
      <p:sp>
        <p:nvSpPr>
          <p:cNvPr id="7173" name="TextBox 1"/>
          <p:cNvSpPr txBox="1">
            <a:spLocks noChangeArrowheads="1"/>
          </p:cNvSpPr>
          <p:nvPr/>
        </p:nvSpPr>
        <p:spPr bwMode="auto">
          <a:xfrm rot="-5400000">
            <a:off x="2389188" y="3114675"/>
            <a:ext cx="32639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/>
              <a:t>Mean absolute error of Hs (m)</a:t>
            </a:r>
          </a:p>
        </p:txBody>
      </p:sp>
      <p:sp>
        <p:nvSpPr>
          <p:cNvPr id="7174" name="TextBox 2"/>
          <p:cNvSpPr txBox="1">
            <a:spLocks noChangeArrowheads="1"/>
          </p:cNvSpPr>
          <p:nvPr/>
        </p:nvSpPr>
        <p:spPr bwMode="auto">
          <a:xfrm>
            <a:off x="5965825" y="5949950"/>
            <a:ext cx="119856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/>
              <a:t>Lead time</a:t>
            </a:r>
          </a:p>
        </p:txBody>
      </p:sp>
    </p:spTree>
    <p:extLst>
      <p:ext uri="{BB962C8B-B14F-4D97-AF65-F5344CB8AC3E}">
        <p14:creationId xmlns:p14="http://schemas.microsoft.com/office/powerpoint/2010/main" val="414183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6"/>
          <p:cNvSpPr>
            <a:spLocks noGrp="1"/>
          </p:cNvSpPr>
          <p:nvPr>
            <p:ph type="title"/>
          </p:nvPr>
        </p:nvSpPr>
        <p:spPr>
          <a:xfrm>
            <a:off x="735013" y="274638"/>
            <a:ext cx="8229600" cy="1143000"/>
          </a:xfrm>
        </p:spPr>
        <p:txBody>
          <a:bodyPr/>
          <a:lstStyle/>
          <a:p>
            <a:r>
              <a:rPr lang="en-CA" altLang="en-US" smtClean="0"/>
              <a:t>Statistics - Ensemble</a:t>
            </a:r>
          </a:p>
        </p:txBody>
      </p:sp>
      <p:pic>
        <p:nvPicPr>
          <p:cNvPr id="8195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6500" y="1773238"/>
            <a:ext cx="7110413" cy="4443412"/>
          </a:xfrm>
        </p:spPr>
      </p:pic>
      <p:sp>
        <p:nvSpPr>
          <p:cNvPr id="8196" name="TextBox 9"/>
          <p:cNvSpPr txBox="1">
            <a:spLocks noChangeArrowheads="1"/>
          </p:cNvSpPr>
          <p:nvPr/>
        </p:nvSpPr>
        <p:spPr bwMode="auto">
          <a:xfrm>
            <a:off x="971550" y="1341438"/>
            <a:ext cx="6824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b="1" dirty="0"/>
              <a:t>Rank histogram of Hs for JJA 2015: lead time 24 hours</a:t>
            </a:r>
          </a:p>
        </p:txBody>
      </p:sp>
      <p:sp>
        <p:nvSpPr>
          <p:cNvPr id="8197" name="TextBox 4"/>
          <p:cNvSpPr txBox="1">
            <a:spLocks noChangeArrowheads="1"/>
          </p:cNvSpPr>
          <p:nvPr/>
        </p:nvSpPr>
        <p:spPr bwMode="auto">
          <a:xfrm rot="-5400000">
            <a:off x="509588" y="3784600"/>
            <a:ext cx="101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/>
              <a:t>Fraction</a:t>
            </a:r>
          </a:p>
        </p:txBody>
      </p:sp>
      <p:sp>
        <p:nvSpPr>
          <p:cNvPr id="8198" name="TextBox 5"/>
          <p:cNvSpPr txBox="1">
            <a:spLocks noChangeArrowheads="1"/>
          </p:cNvSpPr>
          <p:nvPr/>
        </p:nvSpPr>
        <p:spPr bwMode="auto">
          <a:xfrm>
            <a:off x="4238625" y="5949950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/>
              <a:t>Rank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6"/>
          <p:cNvSpPr>
            <a:spLocks noGrp="1"/>
          </p:cNvSpPr>
          <p:nvPr>
            <p:ph type="title"/>
          </p:nvPr>
        </p:nvSpPr>
        <p:spPr>
          <a:xfrm>
            <a:off x="735013" y="274638"/>
            <a:ext cx="8229600" cy="1143000"/>
          </a:xfrm>
        </p:spPr>
        <p:txBody>
          <a:bodyPr/>
          <a:lstStyle/>
          <a:p>
            <a:r>
              <a:rPr lang="en-CA" altLang="en-US" smtClean="0"/>
              <a:t>Statistics - Ensemble</a:t>
            </a:r>
          </a:p>
        </p:txBody>
      </p:sp>
      <p:pic>
        <p:nvPicPr>
          <p:cNvPr id="9219" name="Content Placeholder 8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6500" y="1773238"/>
            <a:ext cx="7110413" cy="4443412"/>
          </a:xfrm>
        </p:spPr>
      </p:pic>
      <p:sp>
        <p:nvSpPr>
          <p:cNvPr id="9220" name="TextBox 9"/>
          <p:cNvSpPr txBox="1">
            <a:spLocks noChangeArrowheads="1"/>
          </p:cNvSpPr>
          <p:nvPr/>
        </p:nvSpPr>
        <p:spPr bwMode="auto">
          <a:xfrm>
            <a:off x="971550" y="1341438"/>
            <a:ext cx="6824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b="1"/>
              <a:t>Rank histogram of Hs for JJA 2015: lead time 72 hours</a:t>
            </a:r>
          </a:p>
        </p:txBody>
      </p:sp>
      <p:sp>
        <p:nvSpPr>
          <p:cNvPr id="9221" name="TextBox 4"/>
          <p:cNvSpPr txBox="1">
            <a:spLocks noChangeArrowheads="1"/>
          </p:cNvSpPr>
          <p:nvPr/>
        </p:nvSpPr>
        <p:spPr bwMode="auto">
          <a:xfrm rot="-5400000">
            <a:off x="509588" y="3784600"/>
            <a:ext cx="101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 dirty="0"/>
              <a:t>Fraction</a:t>
            </a:r>
          </a:p>
        </p:txBody>
      </p:sp>
      <p:sp>
        <p:nvSpPr>
          <p:cNvPr id="9222" name="TextBox 5"/>
          <p:cNvSpPr txBox="1">
            <a:spLocks noChangeArrowheads="1"/>
          </p:cNvSpPr>
          <p:nvPr/>
        </p:nvSpPr>
        <p:spPr bwMode="auto">
          <a:xfrm>
            <a:off x="4238625" y="5949950"/>
            <a:ext cx="723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1800"/>
              <a:t>Rank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735013" y="274638"/>
            <a:ext cx="8229600" cy="1143000"/>
          </a:xfrm>
        </p:spPr>
        <p:txBody>
          <a:bodyPr/>
          <a:lstStyle/>
          <a:p>
            <a:r>
              <a:rPr lang="en-CA" altLang="en-US" smtClean="0"/>
              <a:t>Squall Line</a:t>
            </a:r>
          </a:p>
        </p:txBody>
      </p:sp>
      <p:sp>
        <p:nvSpPr>
          <p:cNvPr id="10243" name="TextBox 1"/>
          <p:cNvSpPr txBox="1">
            <a:spLocks noChangeArrowheads="1"/>
          </p:cNvSpPr>
          <p:nvPr/>
        </p:nvSpPr>
        <p:spPr bwMode="auto">
          <a:xfrm>
            <a:off x="1179513" y="1484313"/>
            <a:ext cx="28162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b="1"/>
              <a:t>Deterministic 0.25 km</a:t>
            </a:r>
          </a:p>
        </p:txBody>
      </p:sp>
      <p:sp>
        <p:nvSpPr>
          <p:cNvPr id="10244" name="TextBox 4"/>
          <p:cNvSpPr txBox="1">
            <a:spLocks noChangeArrowheads="1"/>
          </p:cNvSpPr>
          <p:nvPr/>
        </p:nvSpPr>
        <p:spPr bwMode="auto">
          <a:xfrm>
            <a:off x="5567363" y="1484313"/>
            <a:ext cx="2460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FF0000"/>
              </a:buClr>
              <a:buSzPct val="120000"/>
              <a:buChar char="•"/>
              <a:defRPr kumimoji="1" sz="2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3A601B"/>
              </a:buClr>
              <a:buFont typeface="Arial" charset="0"/>
              <a:buChar char="–"/>
              <a:defRPr kumimoji="1" sz="20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C8A200"/>
              </a:buClr>
              <a:buFont typeface="Arial" charset="0"/>
              <a:buChar char="▪"/>
              <a:defRPr kumimoji="1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16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400">
                <a:solidFill>
                  <a:schemeClr val="tx1"/>
                </a:solidFill>
                <a:latin typeface="Arial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CA" altLang="en-US" sz="2000" b="1"/>
              <a:t>Deterministic 1 km</a:t>
            </a:r>
          </a:p>
        </p:txBody>
      </p:sp>
      <p:pic>
        <p:nvPicPr>
          <p:cNvPr id="3" name="2015080206-WH.UU.VV-LakeOntarioWest_1p5fp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224" y="2131970"/>
            <a:ext cx="8669264" cy="375546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zh-TW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14875</TotalTime>
  <Words>584</Words>
  <Application>Microsoft Office PowerPoint</Application>
  <PresentationFormat>On-screen Show (4:3)</PresentationFormat>
  <Paragraphs>156</Paragraphs>
  <Slides>16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Arial Unicode MS</vt:lpstr>
      <vt:lpstr>Default Design</vt:lpstr>
      <vt:lpstr>Development of a regional wave forecasting system for the Great Lakes</vt:lpstr>
      <vt:lpstr>Motivation</vt:lpstr>
      <vt:lpstr>Methodology</vt:lpstr>
      <vt:lpstr>Methodology</vt:lpstr>
      <vt:lpstr>Statistics - Deterministic</vt:lpstr>
      <vt:lpstr>Statistics - Deterministic</vt:lpstr>
      <vt:lpstr>Statistics - Ensemble</vt:lpstr>
      <vt:lpstr>Statistics - Ensemble</vt:lpstr>
      <vt:lpstr>Squall Line</vt:lpstr>
      <vt:lpstr>Squall Line</vt:lpstr>
      <vt:lpstr>Rapid Ice Change on Lake Erie</vt:lpstr>
      <vt:lpstr>Probabilistic Forecast</vt:lpstr>
      <vt:lpstr>Probabilistic Forecast</vt:lpstr>
      <vt:lpstr>Probabilistic Forecast</vt:lpstr>
      <vt:lpstr>  Discussion</vt:lpstr>
      <vt:lpstr>  Future Work</vt:lpstr>
    </vt:vector>
  </TitlesOfParts>
  <Company>Environnement Canada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Environnement Canada</dc:creator>
  <cp:lastModifiedBy>Pouliot,Benoit [CMC-Dorval]</cp:lastModifiedBy>
  <cp:revision>469</cp:revision>
  <cp:lastPrinted>2015-10-30T21:27:02Z</cp:lastPrinted>
  <dcterms:created xsi:type="dcterms:W3CDTF">2006-02-27T19:58:49Z</dcterms:created>
  <dcterms:modified xsi:type="dcterms:W3CDTF">2016-04-27T14:24:24Z</dcterms:modified>
</cp:coreProperties>
</file>