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553" r:id="rId1"/>
    <p:sldMasterId id="2147484579" r:id="rId2"/>
    <p:sldMasterId id="2147484618" r:id="rId3"/>
    <p:sldMasterId id="2147484641" r:id="rId4"/>
    <p:sldMasterId id="2147484755" r:id="rId5"/>
  </p:sldMasterIdLst>
  <p:notesMasterIdLst>
    <p:notesMasterId r:id="rId22"/>
  </p:notesMasterIdLst>
  <p:handoutMasterIdLst>
    <p:handoutMasterId r:id="rId23"/>
  </p:handoutMasterIdLst>
  <p:sldIdLst>
    <p:sldId id="1738" r:id="rId6"/>
    <p:sldId id="1739" r:id="rId7"/>
    <p:sldId id="1740" r:id="rId8"/>
    <p:sldId id="1741" r:id="rId9"/>
    <p:sldId id="1742" r:id="rId10"/>
    <p:sldId id="1743" r:id="rId11"/>
    <p:sldId id="1744" r:id="rId12"/>
    <p:sldId id="1745" r:id="rId13"/>
    <p:sldId id="1746" r:id="rId14"/>
    <p:sldId id="1747" r:id="rId15"/>
    <p:sldId id="1748" r:id="rId16"/>
    <p:sldId id="1749" r:id="rId17"/>
    <p:sldId id="1750" r:id="rId18"/>
    <p:sldId id="1751" r:id="rId19"/>
    <p:sldId id="1752" r:id="rId20"/>
    <p:sldId id="1753" r:id="rId21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858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1716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7574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3432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929065" algn="l" defTabSz="11716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514877" algn="l" defTabSz="11716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100690" algn="l" defTabSz="11716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686501" algn="l" defTabSz="11716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Briefing Slides" id="{76E29BC6-E894-4596-988F-D1C8F48B80AB}">
          <p14:sldIdLst>
            <p14:sldId id="1738"/>
            <p14:sldId id="1739"/>
            <p14:sldId id="1740"/>
            <p14:sldId id="1741"/>
            <p14:sldId id="1742"/>
            <p14:sldId id="1743"/>
            <p14:sldId id="1744"/>
            <p14:sldId id="1745"/>
            <p14:sldId id="1746"/>
            <p14:sldId id="1747"/>
            <p14:sldId id="1748"/>
            <p14:sldId id="1749"/>
            <p14:sldId id="1750"/>
            <p14:sldId id="1751"/>
            <p14:sldId id="1752"/>
            <p14:sldId id="175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orient="horz" pos="1944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pos="3839">
          <p15:clr>
            <a:srgbClr val="A4A3A4"/>
          </p15:clr>
        </p15:guide>
        <p15:guide id="7" pos="2881">
          <p15:clr>
            <a:srgbClr val="A4A3A4"/>
          </p15:clr>
        </p15:guide>
        <p15:guide id="8" orient="horz" pos="1215">
          <p15:clr>
            <a:srgbClr val="A4A3A4"/>
          </p15:clr>
        </p15:guide>
        <p15:guide id="9" orient="horz" pos="1350">
          <p15:clr>
            <a:srgbClr val="A4A3A4"/>
          </p15:clr>
        </p15:guide>
        <p15:guide id="10" orient="horz" pos="1458">
          <p15:clr>
            <a:srgbClr val="A4A3A4"/>
          </p15:clr>
        </p15:guide>
        <p15:guide id="11" pos="2161">
          <p15:clr>
            <a:srgbClr val="A4A3A4"/>
          </p15:clr>
        </p15:guide>
        <p15:guide id="12" orient="horz" pos="2400">
          <p15:clr>
            <a:srgbClr val="A4A3A4"/>
          </p15:clr>
        </p15:guide>
        <p15:guide id="13" orient="horz" pos="2592">
          <p15:clr>
            <a:srgbClr val="A4A3A4"/>
          </p15:clr>
        </p15:guide>
        <p15:guide id="14" orient="horz" pos="2880">
          <p15:clr>
            <a:srgbClr val="A4A3A4"/>
          </p15:clr>
        </p15:guide>
        <p15:guide id="15" pos="5117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E"/>
    <a:srgbClr val="FFFF00"/>
    <a:srgbClr val="FFFFFF"/>
    <a:srgbClr val="8BFA26"/>
    <a:srgbClr val="FF5050"/>
    <a:srgbClr val="66FFCC"/>
    <a:srgbClr val="FF66FF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249" autoAdjust="0"/>
    <p:restoredTop sz="92341" autoAdjust="0"/>
  </p:normalViewPr>
  <p:slideViewPr>
    <p:cSldViewPr>
      <p:cViewPr>
        <p:scale>
          <a:sx n="117" d="100"/>
          <a:sy n="117" d="100"/>
        </p:scale>
        <p:origin x="-108" y="-450"/>
      </p:cViewPr>
      <p:guideLst>
        <p:guide orient="horz" pos="1620"/>
        <p:guide orient="horz" pos="1800"/>
        <p:guide orient="horz" pos="1944"/>
        <p:guide orient="horz" pos="2160"/>
        <p:guide orient="horz" pos="1215"/>
        <p:guide orient="horz" pos="1350"/>
        <p:guide orient="horz" pos="1458"/>
        <p:guide orient="horz" pos="2400"/>
        <p:guide orient="horz" pos="2592"/>
        <p:guide orient="horz" pos="2880"/>
        <p:guide pos="2880"/>
        <p:guide pos="3839"/>
        <p:guide pos="2881"/>
        <p:guide pos="2161"/>
        <p:guide pos="5117"/>
        <p:guide pos="3840"/>
      </p:guideLst>
    </p:cSldViewPr>
  </p:slideViewPr>
  <p:outlineViewPr>
    <p:cViewPr>
      <p:scale>
        <a:sx n="33" d="100"/>
        <a:sy n="33" d="100"/>
      </p:scale>
      <p:origin x="0" y="37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18"/>
    </p:cViewPr>
  </p:sorterViewPr>
  <p:notesViewPr>
    <p:cSldViewPr>
      <p:cViewPr varScale="1">
        <p:scale>
          <a:sx n="88" d="100"/>
          <a:sy n="88" d="100"/>
        </p:scale>
        <p:origin x="-3744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0E77F-1E4C-4ED6-ACCC-5E695D20B185}" type="datetimeFigureOut">
              <a:rPr lang="en-US" smtClean="0"/>
              <a:pPr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1060C-6BFC-41A5-B7DA-46D0DBA5C4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73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64BEE8-6DF3-419D-925F-E695946C0DB3}" type="datetimeFigureOut">
              <a:rPr lang="en-US"/>
              <a:pPr>
                <a:defRPr/>
              </a:pPr>
              <a:t>4/6/2016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080384-8BCD-445E-AAA0-2563B0D67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95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5815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716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7438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43251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29065" algn="l" defTabSz="117163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14877" algn="l" defTabSz="117163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100690" algn="l" defTabSz="117163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86501" algn="l" defTabSz="117163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http://www.weather.gov/images/crh/noc/wpcfull_ice.png" TargetMode="Externa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http://www.spc.noaa.gov/products/exper/day4-8/day8prob.gif" TargetMode="External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exper/day4-8/day5prob.gif" TargetMode="External"/><Relationship Id="rId12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gif"/><Relationship Id="rId11" Type="http://schemas.openxmlformats.org/officeDocument/2006/relationships/image" Target="http://www.spc.noaa.gov/products/exper/day4-8/day7prob.gif" TargetMode="External"/><Relationship Id="rId5" Type="http://schemas.openxmlformats.org/officeDocument/2006/relationships/image" Target="http://www.spc.noaa.gov/products/exper/day4-8/day4prob.gif" TargetMode="External"/><Relationship Id="rId10" Type="http://schemas.openxmlformats.org/officeDocument/2006/relationships/image" Target="../media/image10.gif"/><Relationship Id="rId4" Type="http://schemas.openxmlformats.org/officeDocument/2006/relationships/image" Target="../media/image7.gif"/><Relationship Id="rId9" Type="http://schemas.openxmlformats.org/officeDocument/2006/relationships/image" Target="http://www.spc.noaa.gov/products/exper/day4-8/day6prob.gif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http://www.wpc.ncep.noaa.gov/noaa/noaad1.gif" TargetMode="External"/><Relationship Id="rId4" Type="http://schemas.openxmlformats.org/officeDocument/2006/relationships/image" Target="../media/image12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http://www.wpc.ncep.noaa.gov/noaa/noaad2.gif" TargetMode="External"/><Relationship Id="rId4" Type="http://schemas.openxmlformats.org/officeDocument/2006/relationships/image" Target="../media/image13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http://www.wpc.ncep.noaa.gov/noaa/noaad3.gif" TargetMode="External"/><Relationship Id="rId4" Type="http://schemas.openxmlformats.org/officeDocument/2006/relationships/image" Target="../media/image14.gi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medr/9khwbg_conus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gif"/><Relationship Id="rId11" Type="http://schemas.openxmlformats.org/officeDocument/2006/relationships/image" Target="http://www.wpc.ncep.noaa.gov/medr/9mhwbg_conus.gif" TargetMode="External"/><Relationship Id="rId5" Type="http://schemas.openxmlformats.org/officeDocument/2006/relationships/image" Target="http://www.wpc.ncep.noaa.gov/medr/9jhwbg_conus.gif" TargetMode="External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http://www.wpc.ncep.noaa.gov/medr/9lhwbg_conus.gif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fill_98qwbg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http://www.wpc.ncep.noaa.gov/qpf/fill_94qwbg.gif" TargetMode="External"/><Relationship Id="rId4" Type="http://schemas.openxmlformats.org/officeDocument/2006/relationships/image" Target="../media/image19.gif"/><Relationship Id="rId9" Type="http://schemas.openxmlformats.org/officeDocument/2006/relationships/image" Target="http://www.wpc.ncep.noaa.gov/qpf/fill_99qwbg.gif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97ep48iwbg_fill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gif"/><Relationship Id="rId5" Type="http://schemas.openxmlformats.org/officeDocument/2006/relationships/image" Target="http://www.wpc.ncep.noaa.gov/qpf/95ep48iwbg_fill.gif" TargetMode="External"/><Relationship Id="rId4" Type="http://schemas.openxmlformats.org/officeDocument/2006/relationships/image" Target="../media/image22.gi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98ewbg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gif"/><Relationship Id="rId5" Type="http://schemas.openxmlformats.org/officeDocument/2006/relationships/image" Target="http://www.wpc.ncep.noaa.gov/qpf/94ewbg.gif" TargetMode="External"/><Relationship Id="rId4" Type="http://schemas.openxmlformats.org/officeDocument/2006/relationships/image" Target="../media/image24.gif"/><Relationship Id="rId9" Type="http://schemas.openxmlformats.org/officeDocument/2006/relationships/image" Target="http://www.wpc.ncep.noaa.gov/qpf/99ewbg.gif" TargetMode="Externa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2otlk_0600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gif"/><Relationship Id="rId5" Type="http://schemas.openxmlformats.org/officeDocument/2006/relationships/image" Target="http://www.spc.noaa.gov/products/outlook/day1otlk_1200.gif" TargetMode="External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3otlk_0730.gif" TargetMode="Externa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1probotlk_1200_torn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gif"/><Relationship Id="rId11" Type="http://schemas.openxmlformats.org/officeDocument/2006/relationships/image" Target="http://www.spc.noaa.gov/products/outlook/day1probotlk_1200_hail.gif" TargetMode="External"/><Relationship Id="rId5" Type="http://schemas.openxmlformats.org/officeDocument/2006/relationships/image" Target="http://www.spc.noaa.gov/products/outlook/day1otlk_1200.gif" TargetMode="External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1probotlk_1200_wind.gif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2probotlk_0600_any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gif"/><Relationship Id="rId5" Type="http://schemas.openxmlformats.org/officeDocument/2006/relationships/image" Target="http://www.spc.noaa.gov/products/outlook/day2otlk_0600.gif" TargetMode="External"/><Relationship Id="rId4" Type="http://schemas.openxmlformats.org/officeDocument/2006/relationships/image" Target="../media/image28.gi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3prob_0730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gif"/><Relationship Id="rId5" Type="http://schemas.openxmlformats.org/officeDocument/2006/relationships/image" Target="http://www.spc.noaa.gov/products/outlook/day3otlk_0730.gif" TargetMode="External"/><Relationship Id="rId4" Type="http://schemas.openxmlformats.org/officeDocument/2006/relationships/image" Target="../media/image29.gi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http://www.spc.noaa.gov/products/exper/day4-8/day8prob.gif" TargetMode="External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exper/day4-8/day5prob.gif" TargetMode="External"/><Relationship Id="rId12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gif"/><Relationship Id="rId11" Type="http://schemas.openxmlformats.org/officeDocument/2006/relationships/image" Target="http://www.spc.noaa.gov/products/exper/day4-8/day7prob.gif" TargetMode="External"/><Relationship Id="rId5" Type="http://schemas.openxmlformats.org/officeDocument/2006/relationships/image" Target="http://www.spc.noaa.gov/products/exper/day4-8/day4prob.gif" TargetMode="External"/><Relationship Id="rId10" Type="http://schemas.openxmlformats.org/officeDocument/2006/relationships/image" Target="../media/image10.gif"/><Relationship Id="rId4" Type="http://schemas.openxmlformats.org/officeDocument/2006/relationships/image" Target="../media/image7.gif"/><Relationship Id="rId9" Type="http://schemas.openxmlformats.org/officeDocument/2006/relationships/image" Target="http://www.spc.noaa.gov/products/exper/day4-8/day6prob.gif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fire_wx/day2otlk_fire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gif"/><Relationship Id="rId5" Type="http://schemas.openxmlformats.org/officeDocument/2006/relationships/image" Target="http://www.spc.noaa.gov/products/fire_wx/day1otlk_fire.gif" TargetMode="External"/><Relationship Id="rId4" Type="http://schemas.openxmlformats.org/officeDocument/2006/relationships/image" Target="../media/image35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pc.ncep.noaa.gov/noaa/noaad2.gif" TargetMode="External"/><Relationship Id="rId4" Type="http://schemas.openxmlformats.org/officeDocument/2006/relationships/image" Target="../media/image13.gi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pc.ncep.noaa.gov/noaa/noaad3.gif" TargetMode="External"/><Relationship Id="rId4" Type="http://schemas.openxmlformats.org/officeDocument/2006/relationships/image" Target="../media/image14.gif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medr/9khwbg_conus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gif"/><Relationship Id="rId11" Type="http://schemas.openxmlformats.org/officeDocument/2006/relationships/image" Target="http://www.wpc.ncep.noaa.gov/medr/9mhwbg_conus.gif" TargetMode="External"/><Relationship Id="rId5" Type="http://schemas.openxmlformats.org/officeDocument/2006/relationships/image" Target="http://www.wpc.ncep.noaa.gov/medr/9jhwbg_conus.gif" TargetMode="External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http://www.wpc.ncep.noaa.gov/medr/9lhwbg_conus.gif" TargetMode="Externa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fill_98qwbg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gif"/><Relationship Id="rId5" Type="http://schemas.openxmlformats.org/officeDocument/2006/relationships/image" Target="http://www.wpc.ncep.noaa.gov/qpf/fill_94qwbg.gif" TargetMode="External"/><Relationship Id="rId4" Type="http://schemas.openxmlformats.org/officeDocument/2006/relationships/image" Target="../media/image19.gif"/><Relationship Id="rId9" Type="http://schemas.openxmlformats.org/officeDocument/2006/relationships/image" Target="http://www.wpc.ncep.noaa.gov/qpf/fill_99qwbg.gif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eather.gov/images/crh/noc/wpc_snow.png" TargetMode="Externa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http://www.weather.gov/images/crh/noc/wpcfull_ice.png" TargetMode="Externa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97ep48iwbg_fill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gif"/><Relationship Id="rId5" Type="http://schemas.openxmlformats.org/officeDocument/2006/relationships/image" Target="http://www.wpc.ncep.noaa.gov/qpf/95ep48iwbg_fill.gif" TargetMode="External"/><Relationship Id="rId4" Type="http://schemas.openxmlformats.org/officeDocument/2006/relationships/image" Target="../media/image22.gif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98ewbg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gif"/><Relationship Id="rId5" Type="http://schemas.openxmlformats.org/officeDocument/2006/relationships/image" Target="http://www.wpc.ncep.noaa.gov/qpf/94ewbg.gif" TargetMode="External"/><Relationship Id="rId4" Type="http://schemas.openxmlformats.org/officeDocument/2006/relationships/image" Target="../media/image24.gif"/><Relationship Id="rId9" Type="http://schemas.openxmlformats.org/officeDocument/2006/relationships/image" Target="http://www.wpc.ncep.noaa.gov/qpf/99ewbg.gif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2otlk_0600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gif"/><Relationship Id="rId5" Type="http://schemas.openxmlformats.org/officeDocument/2006/relationships/image" Target="http://www.spc.noaa.gov/products/outlook/day1otlk_1200.gif" TargetMode="External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3otlk_0730.gif" TargetMode="Externa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1probotlk_1200_torn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gif"/><Relationship Id="rId11" Type="http://schemas.openxmlformats.org/officeDocument/2006/relationships/image" Target="http://www.spc.noaa.gov/products/outlook/day1probotlk_1200_hail.gif" TargetMode="External"/><Relationship Id="rId5" Type="http://schemas.openxmlformats.org/officeDocument/2006/relationships/image" Target="http://www.spc.noaa.gov/products/outlook/day1otlk_1200.gif" TargetMode="External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1probotlk_1200_wind.gif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nhc.noaa.gov/xgtwo/two_atl_5d0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png"/><Relationship Id="rId5" Type="http://schemas.openxmlformats.org/officeDocument/2006/relationships/image" Target="http://www.nhc.noaa.gov/xgtwo/two_pac_5d0.png" TargetMode="External"/><Relationship Id="rId4" Type="http://schemas.openxmlformats.org/officeDocument/2006/relationships/image" Target="../media/image3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fire_wx/day2otlk_fire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gif"/><Relationship Id="rId5" Type="http://schemas.openxmlformats.org/officeDocument/2006/relationships/image" Target="http://www.spc.noaa.gov/products/fire_wx/day1otlk_fire.gif" TargetMode="External"/><Relationship Id="rId4" Type="http://schemas.openxmlformats.org/officeDocument/2006/relationships/image" Target="../media/image35.gif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http://www.wpc.ncep.noaa.gov/noaa/noaad2.gif" TargetMode="External"/><Relationship Id="rId4" Type="http://schemas.openxmlformats.org/officeDocument/2006/relationships/image" Target="../media/image13.gi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http://www.wpc.ncep.noaa.gov/noaa/noaad3.gif" TargetMode="External"/><Relationship Id="rId4" Type="http://schemas.openxmlformats.org/officeDocument/2006/relationships/image" Target="../media/image14.gif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medr/9khwbg_conus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gif"/><Relationship Id="rId11" Type="http://schemas.openxmlformats.org/officeDocument/2006/relationships/image" Target="http://www.wpc.ncep.noaa.gov/medr/9mhwbg_conus.gif" TargetMode="External"/><Relationship Id="rId5" Type="http://schemas.openxmlformats.org/officeDocument/2006/relationships/image" Target="http://www.wpc.ncep.noaa.gov/medr/9jhwbg_conus.gif" TargetMode="External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http://www.wpc.ncep.noaa.gov/medr/9lhwbg_conus.gif" TargetMode="Externa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fill_98qwbg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gif"/><Relationship Id="rId5" Type="http://schemas.openxmlformats.org/officeDocument/2006/relationships/image" Target="http://www.wpc.ncep.noaa.gov/qpf/fill_94qwbg.gif" TargetMode="External"/><Relationship Id="rId4" Type="http://schemas.openxmlformats.org/officeDocument/2006/relationships/image" Target="../media/image19.gif"/><Relationship Id="rId9" Type="http://schemas.openxmlformats.org/officeDocument/2006/relationships/image" Target="http://www.wpc.ncep.noaa.gov/qpf/fill_99qwbg.gif" TargetMode="Externa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http://www.weather.gov/images/crh/noc/wpc_snow.png" TargetMode="Externa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http://www.weather.gov/images/crh/noc/wpcfull_ice.png" TargetMode="Externa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97ep48iwbg_fill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gif"/><Relationship Id="rId5" Type="http://schemas.openxmlformats.org/officeDocument/2006/relationships/image" Target="http://www.wpc.ncep.noaa.gov/qpf/95ep48iwbg_fill.gif" TargetMode="External"/><Relationship Id="rId4" Type="http://schemas.openxmlformats.org/officeDocument/2006/relationships/image" Target="../media/image22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.png"/><Relationship Id="rId7" Type="http://schemas.openxmlformats.org/officeDocument/2006/relationships/image" Target="http://www.wpc.ncep.noaa.gov/qpf/98ewbg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gif"/><Relationship Id="rId5" Type="http://schemas.openxmlformats.org/officeDocument/2006/relationships/image" Target="http://www.wpc.ncep.noaa.gov/qpf/94ewbg.gif" TargetMode="External"/><Relationship Id="rId4" Type="http://schemas.openxmlformats.org/officeDocument/2006/relationships/image" Target="../media/image24.gif"/><Relationship Id="rId9" Type="http://schemas.openxmlformats.org/officeDocument/2006/relationships/image" Target="http://www.wpc.ncep.noaa.gov/qpf/99ewbg.gif" TargetMode="Externa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2otlk_0600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gif"/><Relationship Id="rId5" Type="http://schemas.openxmlformats.org/officeDocument/2006/relationships/image" Target="http://www.spc.noaa.gov/products/outlook/day1otlk_1200.gif" TargetMode="External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3otlk_0730.gif" TargetMode="Externa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outlook/day1probotlk_1200_torn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gif"/><Relationship Id="rId11" Type="http://schemas.openxmlformats.org/officeDocument/2006/relationships/image" Target="http://www.spc.noaa.gov/products/outlook/day1probotlk_1200_hail.gif" TargetMode="External"/><Relationship Id="rId5" Type="http://schemas.openxmlformats.org/officeDocument/2006/relationships/image" Target="http://www.spc.noaa.gov/products/outlook/day1otlk_1200.gif" TargetMode="External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1probotlk_1200_wind.gif" TargetMode="Externa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nhc.noaa.gov/xgtwo/two_atl_5d0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http://www.nhc.noaa.gov/xgtwo/two_pac_5d0.png" TargetMode="External"/><Relationship Id="rId4" Type="http://schemas.openxmlformats.org/officeDocument/2006/relationships/image" Target="../media/image3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http://www.spc.noaa.gov/products/fire_wx/day2otlk_fire.gif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gif"/><Relationship Id="rId5" Type="http://schemas.openxmlformats.org/officeDocument/2006/relationships/image" Target="http://www.spc.noaa.gov/products/fire_wx/day1otlk_fire.gif" TargetMode="External"/><Relationship Id="rId4" Type="http://schemas.openxmlformats.org/officeDocument/2006/relationships/image" Target="../media/image35.gi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http://www.wpc.ncep.noaa.gov/noaa/noaad1.gif" TargetMode="External"/><Relationship Id="rId4" Type="http://schemas.openxmlformats.org/officeDocument/2006/relationships/image" Target="../media/image12.gi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http://www.wpc.ncep.noaa.gov/noaa/noaad2.gif" TargetMode="External"/><Relationship Id="rId4" Type="http://schemas.openxmlformats.org/officeDocument/2006/relationships/image" Target="../media/image1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http://www.wpc.ncep.noaa.gov/noaa/noaad3.gif" TargetMode="External"/><Relationship Id="rId4" Type="http://schemas.openxmlformats.org/officeDocument/2006/relationships/image" Target="../media/image14.gif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40.png"/><Relationship Id="rId7" Type="http://schemas.openxmlformats.org/officeDocument/2006/relationships/image" Target="http://www.wpc.ncep.noaa.gov/medr/9khwbg_conus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gif"/><Relationship Id="rId11" Type="http://schemas.openxmlformats.org/officeDocument/2006/relationships/image" Target="http://www.wpc.ncep.noaa.gov/medr/9mhwbg_conus.gif" TargetMode="External"/><Relationship Id="rId5" Type="http://schemas.openxmlformats.org/officeDocument/2006/relationships/image" Target="http://www.wpc.ncep.noaa.gov/medr/9jhwbg_conus.gif" TargetMode="External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http://www.wpc.ncep.noaa.gov/medr/9lhwbg_conus.gif" TargetMode="Externa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40.png"/><Relationship Id="rId7" Type="http://schemas.openxmlformats.org/officeDocument/2006/relationships/image" Target="http://www.wpc.ncep.noaa.gov/qpf/fill_98qwbg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gif"/><Relationship Id="rId5" Type="http://schemas.openxmlformats.org/officeDocument/2006/relationships/image" Target="http://www.wpc.ncep.noaa.gov/qpf/fill_94qwbg.gif" TargetMode="External"/><Relationship Id="rId4" Type="http://schemas.openxmlformats.org/officeDocument/2006/relationships/image" Target="../media/image19.gif"/><Relationship Id="rId9" Type="http://schemas.openxmlformats.org/officeDocument/2006/relationships/image" Target="http://www.wpc.ncep.noaa.gov/qpf/fill_99qwbg.gif" TargetMode="Externa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http://www.wpc.ncep.noaa.gov/qpf/97ep48iwbg_fill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gif"/><Relationship Id="rId5" Type="http://schemas.openxmlformats.org/officeDocument/2006/relationships/image" Target="http://www.wpc.ncep.noaa.gov/qpf/95ep48iwbg_fill.gif" TargetMode="External"/><Relationship Id="rId4" Type="http://schemas.openxmlformats.org/officeDocument/2006/relationships/image" Target="../media/image22.gif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40.png"/><Relationship Id="rId7" Type="http://schemas.openxmlformats.org/officeDocument/2006/relationships/image" Target="http://www.wpc.ncep.noaa.gov/qpf/98ewbg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gif"/><Relationship Id="rId5" Type="http://schemas.openxmlformats.org/officeDocument/2006/relationships/image" Target="http://www.wpc.ncep.noaa.gov/qpf/94ewbg.gif" TargetMode="External"/><Relationship Id="rId4" Type="http://schemas.openxmlformats.org/officeDocument/2006/relationships/image" Target="../media/image24.gif"/><Relationship Id="rId9" Type="http://schemas.openxmlformats.org/officeDocument/2006/relationships/image" Target="http://www.wpc.ncep.noaa.gov/qpf/99ewbg.gif" TargetMode="Externa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0.png"/><Relationship Id="rId7" Type="http://schemas.openxmlformats.org/officeDocument/2006/relationships/image" Target="http://www.spc.noaa.gov/products/outlook/day2otlk_0600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gif"/><Relationship Id="rId5" Type="http://schemas.openxmlformats.org/officeDocument/2006/relationships/image" Target="http://www.spc.noaa.gov/products/outlook/day1otlk_1200.gif" TargetMode="External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3otlk_0730.gif" TargetMode="Externa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40.png"/><Relationship Id="rId7" Type="http://schemas.openxmlformats.org/officeDocument/2006/relationships/image" Target="http://www.spc.noaa.gov/products/outlook/day1probotlk_1200_torn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gif"/><Relationship Id="rId11" Type="http://schemas.openxmlformats.org/officeDocument/2006/relationships/image" Target="http://www.spc.noaa.gov/products/outlook/day1probotlk_1200_hail.gif" TargetMode="External"/><Relationship Id="rId5" Type="http://schemas.openxmlformats.org/officeDocument/2006/relationships/image" Target="http://www.spc.noaa.gov/products/outlook/day1otlk_1200.gif" TargetMode="External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http://www.spc.noaa.gov/products/outlook/day1probotlk_1200_wind.gif" TargetMode="Externa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http://www.spc.noaa.gov/products/outlook/day2probotlk_0600_any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gif"/><Relationship Id="rId5" Type="http://schemas.openxmlformats.org/officeDocument/2006/relationships/image" Target="http://www.spc.noaa.gov/products/outlook/day2otlk_0600.gif" TargetMode="External"/><Relationship Id="rId4" Type="http://schemas.openxmlformats.org/officeDocument/2006/relationships/image" Target="../media/image28.gi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http://www.spc.noaa.gov/products/outlook/day3prob_0730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gif"/><Relationship Id="rId5" Type="http://schemas.openxmlformats.org/officeDocument/2006/relationships/image" Target="http://www.spc.noaa.gov/products/outlook/day3otlk_0730.gif" TargetMode="External"/><Relationship Id="rId4" Type="http://schemas.openxmlformats.org/officeDocument/2006/relationships/image" Target="../media/image29.gif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http://www.spc.noaa.gov/products/exper/day4-8/day8prob.gif" TargetMode="External"/><Relationship Id="rId3" Type="http://schemas.openxmlformats.org/officeDocument/2006/relationships/image" Target="../media/image40.png"/><Relationship Id="rId7" Type="http://schemas.openxmlformats.org/officeDocument/2006/relationships/image" Target="http://www.spc.noaa.gov/products/exper/day4-8/day5prob.gif" TargetMode="External"/><Relationship Id="rId12" Type="http://schemas.openxmlformats.org/officeDocument/2006/relationships/image" Target="../media/image11.gi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gif"/><Relationship Id="rId11" Type="http://schemas.openxmlformats.org/officeDocument/2006/relationships/image" Target="http://www.spc.noaa.gov/products/exper/day4-8/day7prob.gif" TargetMode="External"/><Relationship Id="rId5" Type="http://schemas.openxmlformats.org/officeDocument/2006/relationships/image" Target="http://www.spc.noaa.gov/products/exper/day4-8/day4prob.gif" TargetMode="External"/><Relationship Id="rId10" Type="http://schemas.openxmlformats.org/officeDocument/2006/relationships/image" Target="../media/image10.gif"/><Relationship Id="rId4" Type="http://schemas.openxmlformats.org/officeDocument/2006/relationships/image" Target="../media/image7.gif"/><Relationship Id="rId9" Type="http://schemas.openxmlformats.org/officeDocument/2006/relationships/image" Target="http://www.spc.noaa.gov/products/exper/day4-8/day6prob.gif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http://www.weather.gov/images/crh/noc/wpc_snow.png" TargetMode="External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http://www.spc.noaa.gov/products/fire_wx/day2otlk_fire.gif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gif"/><Relationship Id="rId5" Type="http://schemas.openxmlformats.org/officeDocument/2006/relationships/image" Target="http://www.spc.noaa.gov/products/fire_wx/day1otlk_fire.gif" TargetMode="External"/><Relationship Id="rId4" Type="http://schemas.openxmlformats.org/officeDocument/2006/relationships/image" Target="../media/image35.gi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5" y="152402"/>
            <a:ext cx="10563648" cy="1515323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9000" dir="5400000" sy="-100000" algn="bl" rotWithShape="0"/>
          </a:effectLst>
        </p:spPr>
      </p:pic>
      <p:sp>
        <p:nvSpPr>
          <p:cNvPr id="3" name="Date Placeholder 5"/>
          <p:cNvSpPr>
            <a:spLocks noGrp="1"/>
          </p:cNvSpPr>
          <p:nvPr userDrawn="1"/>
        </p:nvSpPr>
        <p:spPr>
          <a:xfrm>
            <a:off x="1818291" y="2743242"/>
            <a:ext cx="8349095" cy="365125"/>
          </a:xfrm>
          <a:prstGeom prst="rect">
            <a:avLst/>
          </a:prstGeom>
        </p:spPr>
        <p:txBody>
          <a:bodyPr lIns="117161" tIns="58580" rIns="117161" bIns="5858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27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April 06, 2016</a:t>
            </a:fld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4"/>
          <p:cNvSpPr txBox="1"/>
          <p:nvPr userDrawn="1"/>
        </p:nvSpPr>
        <p:spPr>
          <a:xfrm>
            <a:off x="1066522" y="1676442"/>
            <a:ext cx="10055781" cy="980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</a:t>
            </a:r>
            <a:r>
              <a:rPr lang="en-US" sz="5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Briefing</a:t>
            </a:r>
            <a:endParaRPr lang="en-US" sz="5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6"/>
          <p:cNvSpPr txBox="1"/>
          <p:nvPr userDrawn="1"/>
        </p:nvSpPr>
        <p:spPr>
          <a:xfrm>
            <a:off x="150813" y="3519204"/>
            <a:ext cx="5943600" cy="2195796"/>
          </a:xfrm>
          <a:prstGeom prst="rect">
            <a:avLst/>
          </a:prstGeom>
          <a:noFill/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n-US" sz="2700" b="1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Level: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Hours</a:t>
            </a:r>
            <a:r>
              <a:rPr lang="en-US" sz="2700" b="1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Shift Leaders: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700" b="1" baseline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baseline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Weather Day:</a:t>
            </a:r>
            <a:endParaRPr 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6"/>
          <p:cNvSpPr txBox="1"/>
          <p:nvPr userDrawn="1"/>
        </p:nvSpPr>
        <p:spPr>
          <a:xfrm>
            <a:off x="3604899" y="6095639"/>
            <a:ext cx="4775879" cy="533803"/>
          </a:xfrm>
          <a:prstGeom prst="rect">
            <a:avLst/>
          </a:prstGeom>
          <a:noFill/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nws.opscenter@noaa.gov</a:t>
            </a:r>
          </a:p>
        </p:txBody>
      </p:sp>
    </p:spTree>
    <p:extLst>
      <p:ext uri="{BB962C8B-B14F-4D97-AF65-F5344CB8AC3E}">
        <p14:creationId xmlns:p14="http://schemas.microsoft.com/office/powerpoint/2010/main" val="164768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28441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Ice</a:t>
            </a:r>
            <a:r>
              <a:rPr lang="en-US" sz="3600" baseline="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8" y="733425"/>
            <a:ext cx="12111284" cy="5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286005" y="762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Outlooks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838242"/>
            <a:ext cx="3882839" cy="2644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838242"/>
            <a:ext cx="3882839" cy="264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3680505"/>
            <a:ext cx="3882839" cy="2644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13" y="3680505"/>
            <a:ext cx="3882839" cy="26441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13" y="3680505"/>
            <a:ext cx="3882839" cy="26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1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668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1574" y="838200"/>
            <a:ext cx="11985678" cy="52578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9012" indent="-231883">
              <a:buFont typeface="Arial" panose="020B0604020202020204" pitchFamily="34" charset="0"/>
              <a:buChar char="•"/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85815" indent="-286804"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4820" indent="-299012"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5"/>
          <p:cNvSpPr>
            <a:spLocks noGrp="1"/>
          </p:cNvSpPr>
          <p:nvPr userDrawn="1"/>
        </p:nvSpPr>
        <p:spPr>
          <a:xfrm>
            <a:off x="1919865" y="76"/>
            <a:ext cx="8349095" cy="365125"/>
          </a:xfrm>
          <a:prstGeom prst="rect">
            <a:avLst/>
          </a:prstGeom>
        </p:spPr>
        <p:txBody>
          <a:bodyPr lIns="117161" tIns="58580" rIns="117161" bIns="5858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April 06, 2016</a:t>
            </a:fld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3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679272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3" name="Oval 12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7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" y="38739"/>
            <a:ext cx="10058400" cy="620974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905256" y="5699760"/>
            <a:ext cx="10369296" cy="548640"/>
          </a:xfrm>
          <a:prstGeom prst="rect">
            <a:avLst/>
          </a:prstGeom>
          <a:solidFill>
            <a:srgbClr val="0011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Chart: Today and Tonight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85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37" y="76283"/>
            <a:ext cx="1005840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7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6" y="76200"/>
            <a:ext cx="10095586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0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813" y="35680"/>
            <a:ext cx="4114800" cy="3088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2" y="35680"/>
            <a:ext cx="4114800" cy="308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813" y="3159880"/>
            <a:ext cx="4114800" cy="308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2" y="3159880"/>
            <a:ext cx="4114800" cy="30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5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42" y="914404"/>
            <a:ext cx="7423670" cy="5334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2" y="76276"/>
            <a:ext cx="4114800" cy="3083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2" y="3200476"/>
            <a:ext cx="4114800" cy="3083357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1167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16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14438" y="940603"/>
            <a:ext cx="11985678" cy="5410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9012" indent="-231883">
              <a:buFont typeface="Arial" panose="020B0604020202020204" pitchFamily="34" charset="0"/>
              <a:buChar char="•"/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85815" indent="-286804"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4820" indent="-299012"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1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1" y="1219203"/>
            <a:ext cx="5737949" cy="4299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482" y="1219199"/>
            <a:ext cx="5737949" cy="4299636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 userDrawn="1"/>
        </p:nvSpPr>
        <p:spPr>
          <a:xfrm>
            <a:off x="2284412" y="2286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1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2" y="828676"/>
            <a:ext cx="7620000" cy="534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39" y="152477"/>
            <a:ext cx="4244650" cy="2976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96" y="3200483"/>
            <a:ext cx="4228025" cy="2964903"/>
          </a:xfrm>
          <a:prstGeom prst="rect">
            <a:avLst/>
          </a:prstGeom>
        </p:spPr>
      </p:pic>
      <p:sp>
        <p:nvSpPr>
          <p:cNvPr id="14" name="Title 2"/>
          <p:cNvSpPr txBox="1">
            <a:spLocks/>
          </p:cNvSpPr>
          <p:nvPr userDrawn="1"/>
        </p:nvSpPr>
        <p:spPr>
          <a:xfrm>
            <a:off x="2" y="190503"/>
            <a:ext cx="7337018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Excessive Rainfall Potential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0361612" y="27432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332414" y="5779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76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1" y="894304"/>
            <a:ext cx="7470479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3" y="152477"/>
            <a:ext cx="4440923" cy="302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3" y="3276677"/>
            <a:ext cx="4440923" cy="3024187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Outlooks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046412" y="685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066212" y="64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09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Today’s 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16816" y="7620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27072" y="2037496"/>
            <a:ext cx="32004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7072" y="2735284"/>
            <a:ext cx="32004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27072" y="3102428"/>
            <a:ext cx="32004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1"/>
          <p:cNvSpPr txBox="1">
            <a:spLocks/>
          </p:cNvSpPr>
          <p:nvPr userDrawn="1"/>
        </p:nvSpPr>
        <p:spPr>
          <a:xfrm>
            <a:off x="491259" y="1295476"/>
            <a:ext cx="1420838" cy="2472565"/>
          </a:xfrm>
          <a:prstGeom prst="rect">
            <a:avLst/>
          </a:prstGeom>
        </p:spPr>
        <p:txBody>
          <a:bodyPr lIns="91403" tIns="45703" rIns="91403" bIns="45703">
            <a:normAutofit fontScale="92500"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None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  <a:p>
            <a:pPr marL="0" lvl="1" indent="0">
              <a:spcAft>
                <a:spcPts val="3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Risk</a:t>
            </a:r>
          </a:p>
          <a:p>
            <a:pPr marL="0" lvl="1" indent="0">
              <a:spcAft>
                <a:spcPts val="3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 Risk</a:t>
            </a:r>
          </a:p>
          <a:p>
            <a:pPr marL="0" lvl="1" indent="0">
              <a:spcAft>
                <a:spcPts val="300"/>
              </a:spcAft>
              <a:buNone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Risk</a:t>
            </a:r>
          </a:p>
          <a:p>
            <a:pPr marL="0" lvl="1" indent="0">
              <a:spcAft>
                <a:spcPts val="3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Risk</a:t>
            </a:r>
          </a:p>
          <a:p>
            <a:pPr marL="0" lvl="1" indent="0">
              <a:spcAft>
                <a:spcPts val="3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27072" y="2388492"/>
            <a:ext cx="320041" cy="228600"/>
          </a:xfrm>
          <a:prstGeom prst="rect">
            <a:avLst/>
          </a:prstGeom>
          <a:solidFill>
            <a:srgbClr val="FFD13F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15750" y="1676400"/>
            <a:ext cx="32406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222108" y="1312025"/>
            <a:ext cx="324061" cy="228600"/>
          </a:xfrm>
          <a:prstGeom prst="rect">
            <a:avLst/>
          </a:prstGeom>
          <a:solidFill>
            <a:srgbClr val="A9DA74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16816" y="3733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Hail</a:t>
            </a:r>
          </a:p>
        </p:txBody>
      </p:sp>
      <p:sp>
        <p:nvSpPr>
          <p:cNvPr id="28" name="Content Placeholder 1"/>
          <p:cNvSpPr txBox="1">
            <a:spLocks/>
          </p:cNvSpPr>
          <p:nvPr userDrawn="1"/>
        </p:nvSpPr>
        <p:spPr>
          <a:xfrm>
            <a:off x="497177" y="4179559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1+ inch dia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2+ inch dia. 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21568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21568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21568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21568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21518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22072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1"/>
          <p:cNvSpPr txBox="1">
            <a:spLocks/>
          </p:cNvSpPr>
          <p:nvPr userDrawn="1"/>
        </p:nvSpPr>
        <p:spPr>
          <a:xfrm>
            <a:off x="83041" y="4127069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0285413" y="6096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10389323" y="1614892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10389323" y="1874317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10389323" y="2130628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10389323" y="2387945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1"/>
          <p:cNvSpPr txBox="1">
            <a:spLocks/>
          </p:cNvSpPr>
          <p:nvPr userDrawn="1"/>
        </p:nvSpPr>
        <p:spPr>
          <a:xfrm>
            <a:off x="10659856" y="1055356"/>
            <a:ext cx="1528968" cy="306062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a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tornado </a:t>
            </a: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EF2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tornado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10388819" y="2647040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10388819" y="2903351"/>
            <a:ext cx="304801" cy="228600"/>
          </a:xfrm>
          <a:prstGeom prst="rect">
            <a:avLst/>
          </a:prstGeom>
          <a:solidFill>
            <a:srgbClr val="3366FF"/>
          </a:solidFill>
          <a:ln>
            <a:solidFill>
              <a:srgbClr val="3333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0394359" y="3269671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10394359" y="1371431"/>
            <a:ext cx="30480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1"/>
          <p:cNvSpPr txBox="1">
            <a:spLocks/>
          </p:cNvSpPr>
          <p:nvPr userDrawn="1"/>
        </p:nvSpPr>
        <p:spPr>
          <a:xfrm>
            <a:off x="10244713" y="1002869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039435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1039435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9435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1039435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1039385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1039385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ontent Placeholder 1"/>
          <p:cNvSpPr txBox="1">
            <a:spLocks/>
          </p:cNvSpPr>
          <p:nvPr userDrawn="1"/>
        </p:nvSpPr>
        <p:spPr>
          <a:xfrm>
            <a:off x="10694122" y="4167683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50+ kts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65+ kts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10285413" y="372278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Damaging Wind</a:t>
            </a:r>
          </a:p>
        </p:txBody>
      </p:sp>
      <p:sp>
        <p:nvSpPr>
          <p:cNvPr id="56" name="Content Placeholder 1"/>
          <p:cNvSpPr txBox="1">
            <a:spLocks/>
          </p:cNvSpPr>
          <p:nvPr userDrawn="1"/>
        </p:nvSpPr>
        <p:spPr>
          <a:xfrm>
            <a:off x="10258365" y="4116057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2" y="566928"/>
            <a:ext cx="4202863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41" y="566928"/>
            <a:ext cx="4202863" cy="286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41" y="3462528"/>
            <a:ext cx="4202863" cy="28620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2" y="3462528"/>
            <a:ext cx="4202863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Tomorrow’s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3" y="1219276"/>
            <a:ext cx="5931574" cy="4039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140" y="1219203"/>
            <a:ext cx="5934074" cy="4040996"/>
          </a:xfrm>
          <a:prstGeom prst="rect">
            <a:avLst/>
          </a:prstGeom>
        </p:spPr>
      </p:pic>
      <p:sp>
        <p:nvSpPr>
          <p:cNvPr id="59" name="Rectangle 58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Probabilistic</a:t>
            </a:r>
          </a:p>
        </p:txBody>
      </p:sp>
    </p:spTree>
    <p:extLst>
      <p:ext uri="{BB962C8B-B14F-4D97-AF65-F5344CB8AC3E}">
        <p14:creationId xmlns:p14="http://schemas.microsoft.com/office/powerpoint/2010/main" val="255704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3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3" y="1219284"/>
            <a:ext cx="5930558" cy="4038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655" y="1219284"/>
            <a:ext cx="5930558" cy="40386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Probabilistic</a:t>
            </a:r>
          </a:p>
        </p:txBody>
      </p:sp>
    </p:spTree>
    <p:extLst>
      <p:ext uri="{BB962C8B-B14F-4D97-AF65-F5344CB8AC3E}">
        <p14:creationId xmlns:p14="http://schemas.microsoft.com/office/powerpoint/2010/main" val="983245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4-8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4" y="685800"/>
            <a:ext cx="3901157" cy="2656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214" y="685800"/>
            <a:ext cx="3901157" cy="2656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12" y="685800"/>
            <a:ext cx="3901157" cy="2656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14" y="3591784"/>
            <a:ext cx="3901157" cy="2656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r:link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4" y="3591784"/>
            <a:ext cx="3901157" cy="26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1-2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Fire</a:t>
            </a:r>
            <a:r>
              <a:rPr lang="en-US" sz="2800" baseline="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 Weather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4" y="1447811"/>
            <a:ext cx="5930559" cy="403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455" y="1447811"/>
            <a:ext cx="5930558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ar Outages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sz="quarter" idx="1"/>
          </p:nvPr>
        </p:nvSpPr>
        <p:spPr>
          <a:xfrm>
            <a:off x="685622" y="990600"/>
            <a:ext cx="10817582" cy="5029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 marL="364096" indent="-364096">
              <a:buFont typeface="Arial" pitchFamily="34" charset="0"/>
              <a:buChar char="•"/>
              <a:defRPr sz="3100" u="none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3100">
                <a:effectLst/>
                <a:latin typeface="Times New Roman" pitchFamily="18" charset="0"/>
                <a:cs typeface="Times New Roman" pitchFamily="18" charset="0"/>
              </a:defRPr>
            </a:lvl3pPr>
            <a:lvl4pPr>
              <a:defRPr sz="2700">
                <a:effectLst/>
                <a:latin typeface="Times New Roman" pitchFamily="18" charset="0"/>
                <a:cs typeface="Times New Roman" pitchFamily="18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6" name="Oval 15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3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363599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6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679272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3" name="Oval 12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Graphic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7"/>
          <p:cNvSpPr>
            <a:spLocks noGrp="1"/>
          </p:cNvSpPr>
          <p:nvPr>
            <p:ph sz="quarter" idx="10"/>
          </p:nvPr>
        </p:nvSpPr>
        <p:spPr>
          <a:xfrm>
            <a:off x="4485486" y="3513941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20" name="Oval 19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1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428"/>
            <a:ext cx="2844059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fld id="{DF253356-C97C-4A92-961D-1C25CCA9458D}" type="datetimeFigureOut">
              <a:rPr lang="en-US"/>
              <a:pPr>
                <a:defRPr/>
              </a:pPr>
              <a:t>4/6/2016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428"/>
            <a:ext cx="3859795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428"/>
            <a:ext cx="2844059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fld id="{DCA67028-9D8D-481F-8D7C-03DE5A0A32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1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5" y="152402"/>
            <a:ext cx="10563648" cy="1515323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9000" dir="5400000" sy="-100000" algn="bl" rotWithShape="0"/>
          </a:effectLst>
        </p:spPr>
      </p:pic>
      <p:sp>
        <p:nvSpPr>
          <p:cNvPr id="3" name="Date Placeholder 5"/>
          <p:cNvSpPr>
            <a:spLocks noGrp="1"/>
          </p:cNvSpPr>
          <p:nvPr userDrawn="1"/>
        </p:nvSpPr>
        <p:spPr>
          <a:xfrm>
            <a:off x="1818291" y="2743242"/>
            <a:ext cx="8349095" cy="365125"/>
          </a:xfrm>
          <a:prstGeom prst="rect">
            <a:avLst/>
          </a:prstGeom>
        </p:spPr>
        <p:txBody>
          <a:bodyPr lIns="117161" tIns="58580" rIns="117161" bIns="5858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27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April 06, 2016</a:t>
            </a:fld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4"/>
          <p:cNvSpPr txBox="1"/>
          <p:nvPr userDrawn="1"/>
        </p:nvSpPr>
        <p:spPr>
          <a:xfrm>
            <a:off x="1066522" y="1676442"/>
            <a:ext cx="10055781" cy="980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</a:t>
            </a:r>
            <a:r>
              <a:rPr lang="en-US" sz="5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Briefing</a:t>
            </a:r>
            <a:endParaRPr lang="en-US" sz="5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6"/>
          <p:cNvSpPr txBox="1"/>
          <p:nvPr userDrawn="1"/>
        </p:nvSpPr>
        <p:spPr>
          <a:xfrm>
            <a:off x="150813" y="3519204"/>
            <a:ext cx="5943600" cy="2195796"/>
          </a:xfrm>
          <a:prstGeom prst="rect">
            <a:avLst/>
          </a:prstGeom>
          <a:noFill/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Operating Level: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Hours and Shift Leaders: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Weather Day: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3604899" y="6095639"/>
            <a:ext cx="4775879" cy="533803"/>
          </a:xfrm>
          <a:prstGeom prst="rect">
            <a:avLst/>
          </a:prstGeom>
          <a:noFill/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nws.opscenter@noaa.gov</a:t>
            </a:r>
          </a:p>
        </p:txBody>
      </p:sp>
    </p:spTree>
    <p:extLst>
      <p:ext uri="{BB962C8B-B14F-4D97-AF65-F5344CB8AC3E}">
        <p14:creationId xmlns:p14="http://schemas.microsoft.com/office/powerpoint/2010/main" val="212026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1574" y="838200"/>
            <a:ext cx="11985678" cy="5410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9012" indent="-231883">
              <a:buFont typeface="Arial" panose="020B0604020202020204" pitchFamily="34" charset="0"/>
              <a:buChar char="•"/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85815" indent="-286804"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4820" indent="-299012"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2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679272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3" name="Oval 12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5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ar Outages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sz="quarter" idx="1"/>
          </p:nvPr>
        </p:nvSpPr>
        <p:spPr>
          <a:xfrm>
            <a:off x="685622" y="990600"/>
            <a:ext cx="10817582" cy="5029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 marL="364096" indent="-364096">
              <a:buFont typeface="Arial" pitchFamily="34" charset="0"/>
              <a:buChar char="•"/>
              <a:defRPr sz="3100" u="none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3100">
                <a:effectLst/>
                <a:latin typeface="Times New Roman" pitchFamily="18" charset="0"/>
                <a:cs typeface="Times New Roman" pitchFamily="18" charset="0"/>
              </a:defRPr>
            </a:lvl3pPr>
            <a:lvl4pPr>
              <a:defRPr sz="2700">
                <a:effectLst/>
                <a:latin typeface="Times New Roman" pitchFamily="18" charset="0"/>
                <a:cs typeface="Times New Roman" pitchFamily="18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6" name="Oval 15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9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363599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3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Graphic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7"/>
          <p:cNvSpPr>
            <a:spLocks noGrp="1"/>
          </p:cNvSpPr>
          <p:nvPr>
            <p:ph sz="quarter" idx="10"/>
          </p:nvPr>
        </p:nvSpPr>
        <p:spPr>
          <a:xfrm>
            <a:off x="4485486" y="3513941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20" name="Oval 19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96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428"/>
            <a:ext cx="2844059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fld id="{DF253356-C97C-4A92-961D-1C25CCA945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4/6/2016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428"/>
            <a:ext cx="3859795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428"/>
            <a:ext cx="2844059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fld id="{DCA67028-9D8D-481F-8D7C-03DE5A0A32B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01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37" y="76283"/>
            <a:ext cx="1005840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6" y="76200"/>
            <a:ext cx="10095586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03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813" y="35680"/>
            <a:ext cx="4114800" cy="3088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2" y="35680"/>
            <a:ext cx="4114800" cy="308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813" y="3159880"/>
            <a:ext cx="4114800" cy="308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2" y="3159880"/>
            <a:ext cx="4114800" cy="30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42" y="914404"/>
            <a:ext cx="7423670" cy="5334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2" y="76276"/>
            <a:ext cx="4114800" cy="3083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2" y="3200476"/>
            <a:ext cx="4114800" cy="3083357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1167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28441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Snowfall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" y="766762"/>
            <a:ext cx="12183538" cy="5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28441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Ice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8" y="733425"/>
            <a:ext cx="12111284" cy="5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0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1" y="1219203"/>
            <a:ext cx="5737949" cy="4299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482" y="1219199"/>
            <a:ext cx="5737949" cy="4299636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 userDrawn="1"/>
        </p:nvSpPr>
        <p:spPr>
          <a:xfrm>
            <a:off x="2284412" y="2286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8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2" y="828676"/>
            <a:ext cx="7620000" cy="534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39" y="152477"/>
            <a:ext cx="4244650" cy="2976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96" y="3200483"/>
            <a:ext cx="4228025" cy="2964903"/>
          </a:xfrm>
          <a:prstGeom prst="rect">
            <a:avLst/>
          </a:prstGeom>
        </p:spPr>
      </p:pic>
      <p:sp>
        <p:nvSpPr>
          <p:cNvPr id="14" name="Title 2"/>
          <p:cNvSpPr txBox="1">
            <a:spLocks/>
          </p:cNvSpPr>
          <p:nvPr userDrawn="1"/>
        </p:nvSpPr>
        <p:spPr>
          <a:xfrm>
            <a:off x="2" y="190503"/>
            <a:ext cx="7337018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Excessive Rainfall Potential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0361612" y="27432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332414" y="5779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ar Outages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sz="quarter" idx="1"/>
          </p:nvPr>
        </p:nvSpPr>
        <p:spPr>
          <a:xfrm>
            <a:off x="685622" y="990600"/>
            <a:ext cx="10817582" cy="5029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 marL="364096" indent="-364096">
              <a:buFont typeface="Arial" pitchFamily="34" charset="0"/>
              <a:buChar char="•"/>
              <a:defRPr sz="3100" u="none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3100">
                <a:effectLst/>
                <a:latin typeface="Times New Roman" pitchFamily="18" charset="0"/>
                <a:cs typeface="Times New Roman" pitchFamily="18" charset="0"/>
              </a:defRPr>
            </a:lvl3pPr>
            <a:lvl4pPr>
              <a:defRPr sz="2700">
                <a:effectLst/>
                <a:latin typeface="Times New Roman" pitchFamily="18" charset="0"/>
                <a:cs typeface="Times New Roman" pitchFamily="18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6" name="Oval 15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0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1" y="894304"/>
            <a:ext cx="7470479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3" y="152477"/>
            <a:ext cx="4440923" cy="302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3" y="3276677"/>
            <a:ext cx="4440923" cy="3024187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Outlooks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046412" y="685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066212" y="64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5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Today’s 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16816" y="7620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27072" y="2037496"/>
            <a:ext cx="32004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7072" y="2735284"/>
            <a:ext cx="32004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27072" y="3102428"/>
            <a:ext cx="32004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1"/>
          <p:cNvSpPr txBox="1">
            <a:spLocks/>
          </p:cNvSpPr>
          <p:nvPr userDrawn="1"/>
        </p:nvSpPr>
        <p:spPr>
          <a:xfrm>
            <a:off x="491259" y="1295476"/>
            <a:ext cx="1420838" cy="2472565"/>
          </a:xfrm>
          <a:prstGeom prst="rect">
            <a:avLst/>
          </a:prstGeom>
        </p:spPr>
        <p:txBody>
          <a:bodyPr lIns="91403" tIns="45703" rIns="91403" bIns="45703">
            <a:normAutofit fontScale="92500"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27072" y="2388492"/>
            <a:ext cx="320041" cy="228600"/>
          </a:xfrm>
          <a:prstGeom prst="rect">
            <a:avLst/>
          </a:prstGeom>
          <a:solidFill>
            <a:srgbClr val="FFD13F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15750" y="1676400"/>
            <a:ext cx="32406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222108" y="1312025"/>
            <a:ext cx="324061" cy="228600"/>
          </a:xfrm>
          <a:prstGeom prst="rect">
            <a:avLst/>
          </a:prstGeom>
          <a:solidFill>
            <a:srgbClr val="A9DA74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16816" y="3733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Hail</a:t>
            </a:r>
          </a:p>
        </p:txBody>
      </p:sp>
      <p:sp>
        <p:nvSpPr>
          <p:cNvPr id="28" name="Content Placeholder 1"/>
          <p:cNvSpPr txBox="1">
            <a:spLocks/>
          </p:cNvSpPr>
          <p:nvPr userDrawn="1"/>
        </p:nvSpPr>
        <p:spPr>
          <a:xfrm>
            <a:off x="497177" y="4179559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1+ inch dia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2+ inch dia. 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21568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21568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21568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21568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21518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22072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1"/>
          <p:cNvSpPr txBox="1">
            <a:spLocks/>
          </p:cNvSpPr>
          <p:nvPr userDrawn="1"/>
        </p:nvSpPr>
        <p:spPr>
          <a:xfrm>
            <a:off x="83041" y="4127069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0285413" y="6096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10389323" y="1614892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10389323" y="1874317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10389323" y="2130628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10389323" y="2387945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1"/>
          <p:cNvSpPr txBox="1">
            <a:spLocks/>
          </p:cNvSpPr>
          <p:nvPr userDrawn="1"/>
        </p:nvSpPr>
        <p:spPr>
          <a:xfrm>
            <a:off x="10659856" y="1055356"/>
            <a:ext cx="1528968" cy="306062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a</a:t>
            </a:r>
            <a:r>
              <a:rPr lang="en-US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tornado </a:t>
            </a:r>
            <a:endParaRPr 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EF2</a:t>
            </a:r>
            <a:r>
              <a:rPr lang="en-US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tornado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10388819" y="2647040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10388819" y="2903351"/>
            <a:ext cx="304801" cy="228600"/>
          </a:xfrm>
          <a:prstGeom prst="rect">
            <a:avLst/>
          </a:prstGeom>
          <a:solidFill>
            <a:srgbClr val="3366FF"/>
          </a:solidFill>
          <a:ln>
            <a:solidFill>
              <a:srgbClr val="3333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0394359" y="3269671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10394359" y="1371431"/>
            <a:ext cx="30480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1"/>
          <p:cNvSpPr txBox="1">
            <a:spLocks/>
          </p:cNvSpPr>
          <p:nvPr userDrawn="1"/>
        </p:nvSpPr>
        <p:spPr>
          <a:xfrm>
            <a:off x="10244713" y="1002869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039435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1039435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9435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1039435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1039385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1039385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ontent Placeholder 1"/>
          <p:cNvSpPr txBox="1">
            <a:spLocks/>
          </p:cNvSpPr>
          <p:nvPr userDrawn="1"/>
        </p:nvSpPr>
        <p:spPr>
          <a:xfrm>
            <a:off x="10694122" y="4167683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50+ kts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65+ kts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10285413" y="372278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Damaging Wind</a:t>
            </a:r>
          </a:p>
        </p:txBody>
      </p:sp>
      <p:sp>
        <p:nvSpPr>
          <p:cNvPr id="56" name="Content Placeholder 1"/>
          <p:cNvSpPr txBox="1">
            <a:spLocks/>
          </p:cNvSpPr>
          <p:nvPr userDrawn="1"/>
        </p:nvSpPr>
        <p:spPr>
          <a:xfrm>
            <a:off x="10258365" y="4116057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2" y="566928"/>
            <a:ext cx="4202863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41" y="566928"/>
            <a:ext cx="4202863" cy="286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41" y="3462528"/>
            <a:ext cx="4202863" cy="28620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2" y="3462528"/>
            <a:ext cx="4202863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2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NHC 5-Day Tropical Weather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3" y="1479333"/>
            <a:ext cx="5381625" cy="4200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58" y="1479333"/>
            <a:ext cx="53816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41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Weather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1-2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Fire Weather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4" y="1447811"/>
            <a:ext cx="5930559" cy="403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455" y="1447811"/>
            <a:ext cx="5930558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5" y="152402"/>
            <a:ext cx="10563648" cy="1515323"/>
          </a:xfrm>
          <a:prstGeom prst="rect">
            <a:avLst/>
          </a:prstGeom>
          <a:noFill/>
          <a:ln>
            <a:noFill/>
          </a:ln>
          <a:effectLst>
            <a:reflection blurRad="50800" stA="52000" endA="300" endPos="9000" dir="5400000" sy="-100000" algn="bl" rotWithShape="0"/>
          </a:effectLst>
        </p:spPr>
      </p:pic>
      <p:sp>
        <p:nvSpPr>
          <p:cNvPr id="3" name="Date Placeholder 5"/>
          <p:cNvSpPr>
            <a:spLocks noGrp="1"/>
          </p:cNvSpPr>
          <p:nvPr userDrawn="1"/>
        </p:nvSpPr>
        <p:spPr>
          <a:xfrm>
            <a:off x="1818291" y="2743242"/>
            <a:ext cx="8349095" cy="365125"/>
          </a:xfrm>
          <a:prstGeom prst="rect">
            <a:avLst/>
          </a:prstGeom>
        </p:spPr>
        <p:txBody>
          <a:bodyPr lIns="117161" tIns="58580" rIns="117161" bIns="5858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27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April 06, 2016</a:t>
            </a:fld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4"/>
          <p:cNvSpPr txBox="1"/>
          <p:nvPr userDrawn="1"/>
        </p:nvSpPr>
        <p:spPr>
          <a:xfrm>
            <a:off x="1066522" y="1676442"/>
            <a:ext cx="10055781" cy="980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</a:t>
            </a:r>
            <a:r>
              <a:rPr lang="en-US" sz="5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Briefing</a:t>
            </a:r>
            <a:endParaRPr lang="en-US" sz="5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6"/>
          <p:cNvSpPr txBox="1"/>
          <p:nvPr userDrawn="1"/>
        </p:nvSpPr>
        <p:spPr>
          <a:xfrm>
            <a:off x="150813" y="3519204"/>
            <a:ext cx="5943600" cy="2195796"/>
          </a:xfrm>
          <a:prstGeom prst="rect">
            <a:avLst/>
          </a:prstGeom>
          <a:noFill/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Operating Level: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Hours and Shift Leaders: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Weather Day:</a:t>
            </a:r>
          </a:p>
        </p:txBody>
      </p:sp>
      <p:sp>
        <p:nvSpPr>
          <p:cNvPr id="7" name="TextBox 16"/>
          <p:cNvSpPr txBox="1"/>
          <p:nvPr userDrawn="1"/>
        </p:nvSpPr>
        <p:spPr>
          <a:xfrm>
            <a:off x="3604899" y="6095639"/>
            <a:ext cx="4775879" cy="533803"/>
          </a:xfrm>
          <a:prstGeom prst="rect">
            <a:avLst/>
          </a:prstGeom>
          <a:noFill/>
        </p:spPr>
        <p:txBody>
          <a:bodyPr wrap="square" lIns="117161" tIns="58580" rIns="117161" bIns="5858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nws.opscenter@noaa.gov</a:t>
            </a:r>
          </a:p>
        </p:txBody>
      </p:sp>
    </p:spTree>
    <p:extLst>
      <p:ext uri="{BB962C8B-B14F-4D97-AF65-F5344CB8AC3E}">
        <p14:creationId xmlns:p14="http://schemas.microsoft.com/office/powerpoint/2010/main" val="4102226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1574" y="838200"/>
            <a:ext cx="11985678" cy="5410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9012" indent="-231883">
              <a:buFont typeface="Arial" panose="020B0604020202020204" pitchFamily="34" charset="0"/>
              <a:buChar char="•"/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85815" indent="-286804"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4820" indent="-299012"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7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679272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3" name="Oval 12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91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4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ar Outages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sz="quarter" idx="1"/>
          </p:nvPr>
        </p:nvSpPr>
        <p:spPr>
          <a:xfrm>
            <a:off x="685622" y="990600"/>
            <a:ext cx="10817582" cy="5029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 marL="364096" indent="-364096">
              <a:buFont typeface="Arial" pitchFamily="34" charset="0"/>
              <a:buChar char="•"/>
              <a:defRPr sz="3100" u="none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3100">
                <a:effectLst/>
                <a:latin typeface="Times New Roman" pitchFamily="18" charset="0"/>
                <a:cs typeface="Times New Roman" pitchFamily="18" charset="0"/>
              </a:defRPr>
            </a:lvl3pPr>
            <a:lvl4pPr>
              <a:defRPr sz="2700">
                <a:effectLst/>
                <a:latin typeface="Times New Roman" pitchFamily="18" charset="0"/>
                <a:cs typeface="Times New Roman" pitchFamily="18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6" name="Oval 15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7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363599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</a:t>
            </a:r>
            <a:r>
              <a:rPr lang="en-US" sz="2700" b="0" i="0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363599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11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Graphic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Prediction Center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79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7"/>
          <p:cNvSpPr>
            <a:spLocks noGrp="1"/>
          </p:cNvSpPr>
          <p:nvPr>
            <p:ph sz="quarter" idx="10"/>
          </p:nvPr>
        </p:nvSpPr>
        <p:spPr>
          <a:xfrm>
            <a:off x="4485486" y="3513941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20" name="Oval 19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2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87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7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1574" y="838200"/>
            <a:ext cx="11985678" cy="52578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9012" indent="-231883">
              <a:buFont typeface="Arial" panose="020B0604020202020204" pitchFamily="34" charset="0"/>
              <a:buChar char="•"/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85815" indent="-286804"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4820" indent="-299012"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5"/>
          <p:cNvSpPr>
            <a:spLocks noGrp="1"/>
          </p:cNvSpPr>
          <p:nvPr userDrawn="1"/>
        </p:nvSpPr>
        <p:spPr>
          <a:xfrm>
            <a:off x="1919865" y="80"/>
            <a:ext cx="8349095" cy="365125"/>
          </a:xfrm>
          <a:prstGeom prst="rect">
            <a:avLst/>
          </a:prstGeom>
        </p:spPr>
        <p:txBody>
          <a:bodyPr lIns="117161" tIns="58580" rIns="117161" bIns="5858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April 06, 2016</a:t>
            </a:fld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8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37" y="76283"/>
            <a:ext cx="1005840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5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6" y="76200"/>
            <a:ext cx="10095586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813" y="35680"/>
            <a:ext cx="4114800" cy="3088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2" y="35680"/>
            <a:ext cx="4114800" cy="308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813" y="3159880"/>
            <a:ext cx="4114800" cy="308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12" y="3159880"/>
            <a:ext cx="4114800" cy="30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9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42" y="914404"/>
            <a:ext cx="7423670" cy="5334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2" y="76276"/>
            <a:ext cx="4114800" cy="3083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12" y="3200476"/>
            <a:ext cx="4114800" cy="3083357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1167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3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28441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Snowfall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" y="766762"/>
            <a:ext cx="12183538" cy="5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6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28441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Ice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8" y="733425"/>
            <a:ext cx="12111284" cy="5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9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1" y="1219203"/>
            <a:ext cx="5737949" cy="4299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482" y="1219199"/>
            <a:ext cx="5737949" cy="4299636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 userDrawn="1"/>
        </p:nvSpPr>
        <p:spPr>
          <a:xfrm>
            <a:off x="2284412" y="2286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9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Graphic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8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2" y="828676"/>
            <a:ext cx="7620000" cy="534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39" y="152477"/>
            <a:ext cx="4244650" cy="2976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796" y="3200483"/>
            <a:ext cx="4228025" cy="2964903"/>
          </a:xfrm>
          <a:prstGeom prst="rect">
            <a:avLst/>
          </a:prstGeom>
        </p:spPr>
      </p:pic>
      <p:sp>
        <p:nvSpPr>
          <p:cNvPr id="14" name="Title 2"/>
          <p:cNvSpPr txBox="1">
            <a:spLocks/>
          </p:cNvSpPr>
          <p:nvPr userDrawn="1"/>
        </p:nvSpPr>
        <p:spPr>
          <a:xfrm>
            <a:off x="2" y="190503"/>
            <a:ext cx="7337018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Excessive Rainfall Potential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0361612" y="27432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332414" y="5779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1" y="894304"/>
            <a:ext cx="7470479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3" y="152477"/>
            <a:ext cx="4440923" cy="302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413" y="3276677"/>
            <a:ext cx="4440923" cy="3024187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Outlooks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046412" y="685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066212" y="64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9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Today’s 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16816" y="7620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27072" y="2037496"/>
            <a:ext cx="32004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7072" y="2735284"/>
            <a:ext cx="32004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27072" y="3102428"/>
            <a:ext cx="32004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1"/>
          <p:cNvSpPr txBox="1">
            <a:spLocks/>
          </p:cNvSpPr>
          <p:nvPr userDrawn="1"/>
        </p:nvSpPr>
        <p:spPr>
          <a:xfrm>
            <a:off x="491259" y="1295476"/>
            <a:ext cx="1420838" cy="2472565"/>
          </a:xfrm>
          <a:prstGeom prst="rect">
            <a:avLst/>
          </a:prstGeom>
        </p:spPr>
        <p:txBody>
          <a:bodyPr lIns="91403" tIns="45703" rIns="91403" bIns="45703">
            <a:normAutofit fontScale="92500"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27072" y="2388492"/>
            <a:ext cx="320041" cy="228600"/>
          </a:xfrm>
          <a:prstGeom prst="rect">
            <a:avLst/>
          </a:prstGeom>
          <a:solidFill>
            <a:srgbClr val="FFD13F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15750" y="1676400"/>
            <a:ext cx="32406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222108" y="1312025"/>
            <a:ext cx="324061" cy="228600"/>
          </a:xfrm>
          <a:prstGeom prst="rect">
            <a:avLst/>
          </a:prstGeom>
          <a:solidFill>
            <a:srgbClr val="A9DA74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16816" y="3733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Hail</a:t>
            </a:r>
          </a:p>
        </p:txBody>
      </p:sp>
      <p:sp>
        <p:nvSpPr>
          <p:cNvPr id="28" name="Content Placeholder 1"/>
          <p:cNvSpPr txBox="1">
            <a:spLocks/>
          </p:cNvSpPr>
          <p:nvPr userDrawn="1"/>
        </p:nvSpPr>
        <p:spPr>
          <a:xfrm>
            <a:off x="497177" y="4179559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1+ inch dia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2+ inch dia. 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21568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21568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21568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21568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21518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22072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1"/>
          <p:cNvSpPr txBox="1">
            <a:spLocks/>
          </p:cNvSpPr>
          <p:nvPr userDrawn="1"/>
        </p:nvSpPr>
        <p:spPr>
          <a:xfrm>
            <a:off x="83041" y="4127069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0285413" y="6096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10389323" y="1614892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10389323" y="1874317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10389323" y="2130628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10389323" y="2387945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1"/>
          <p:cNvSpPr txBox="1">
            <a:spLocks/>
          </p:cNvSpPr>
          <p:nvPr userDrawn="1"/>
        </p:nvSpPr>
        <p:spPr>
          <a:xfrm>
            <a:off x="10659856" y="1055356"/>
            <a:ext cx="1528968" cy="306062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a</a:t>
            </a:r>
            <a:r>
              <a:rPr lang="en-US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tornado </a:t>
            </a:r>
            <a:endParaRPr 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EF2</a:t>
            </a:r>
            <a:r>
              <a:rPr lang="en-US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tornado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10388819" y="2647040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10388819" y="2903351"/>
            <a:ext cx="304801" cy="228600"/>
          </a:xfrm>
          <a:prstGeom prst="rect">
            <a:avLst/>
          </a:prstGeom>
          <a:solidFill>
            <a:srgbClr val="3366FF"/>
          </a:solidFill>
          <a:ln>
            <a:solidFill>
              <a:srgbClr val="3333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0394359" y="3269671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10394359" y="1371431"/>
            <a:ext cx="30480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1"/>
          <p:cNvSpPr txBox="1">
            <a:spLocks/>
          </p:cNvSpPr>
          <p:nvPr userDrawn="1"/>
        </p:nvSpPr>
        <p:spPr>
          <a:xfrm>
            <a:off x="10244713" y="1002869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039435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1039435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9435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1039435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1039385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1039385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ontent Placeholder 1"/>
          <p:cNvSpPr txBox="1">
            <a:spLocks/>
          </p:cNvSpPr>
          <p:nvPr userDrawn="1"/>
        </p:nvSpPr>
        <p:spPr>
          <a:xfrm>
            <a:off x="10694122" y="4167683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50+ kts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65+ kts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10285413" y="372278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Damaging Wind</a:t>
            </a:r>
          </a:p>
        </p:txBody>
      </p:sp>
      <p:sp>
        <p:nvSpPr>
          <p:cNvPr id="56" name="Content Placeholder 1"/>
          <p:cNvSpPr txBox="1">
            <a:spLocks/>
          </p:cNvSpPr>
          <p:nvPr userDrawn="1"/>
        </p:nvSpPr>
        <p:spPr>
          <a:xfrm>
            <a:off x="10258365" y="4116057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2" y="566928"/>
            <a:ext cx="4202863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41" y="566928"/>
            <a:ext cx="4202863" cy="286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41" y="3462528"/>
            <a:ext cx="4202863" cy="28620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2" y="3462528"/>
            <a:ext cx="4202863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8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NHC 5-Day Tropical Weather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3" y="1479333"/>
            <a:ext cx="5381625" cy="4200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58" y="1479333"/>
            <a:ext cx="53816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41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Weather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1-2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Fire Weather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4" y="1447811"/>
            <a:ext cx="5930559" cy="403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455" y="1447811"/>
            <a:ext cx="5930558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12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2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7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1574" y="838200"/>
            <a:ext cx="11985678" cy="52578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9012" indent="-231883">
              <a:buFont typeface="Arial" panose="020B0604020202020204" pitchFamily="34" charset="0"/>
              <a:buChar char="•"/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85815" indent="-286804"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4820" indent="-299012"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44" name="Group 43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45" name="Oval 44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5"/>
          <p:cNvSpPr>
            <a:spLocks noGrp="1"/>
          </p:cNvSpPr>
          <p:nvPr userDrawn="1"/>
        </p:nvSpPr>
        <p:spPr>
          <a:xfrm>
            <a:off x="1919865" y="50"/>
            <a:ext cx="8349095" cy="365125"/>
          </a:xfrm>
          <a:prstGeom prst="rect">
            <a:avLst/>
          </a:prstGeom>
        </p:spPr>
        <p:txBody>
          <a:bodyPr lIns="117161" tIns="58580" rIns="117161" bIns="5858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85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71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75787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3438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92979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515757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10171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687676" algn="l" defTabSz="117191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fld id="{34E35FCE-0847-4A5D-801D-CBDDDC248F69}" type="datetime2">
              <a:rPr lang="en-US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Wednesday, April 06, 2016</a:t>
            </a:fld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54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7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679272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3" name="Oval 12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3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38713"/>
            <a:ext cx="10058400" cy="620974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905256" y="5699760"/>
            <a:ext cx="10369296" cy="548640"/>
          </a:xfrm>
          <a:prstGeom prst="rect">
            <a:avLst/>
          </a:prstGeom>
          <a:solidFill>
            <a:srgbClr val="0011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Chart: Today and Tonight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37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37" y="76257"/>
            <a:ext cx="1005840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83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7"/>
          <p:cNvSpPr>
            <a:spLocks noGrp="1"/>
          </p:cNvSpPr>
          <p:nvPr>
            <p:ph sz="quarter" idx="10"/>
          </p:nvPr>
        </p:nvSpPr>
        <p:spPr>
          <a:xfrm>
            <a:off x="4485486" y="3513941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20" name="Oval 19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0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76" y="76200"/>
            <a:ext cx="10095586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2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3" y="35680"/>
            <a:ext cx="4114800" cy="3088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35680"/>
            <a:ext cx="4114800" cy="308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3" y="3159880"/>
            <a:ext cx="4114800" cy="308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3159880"/>
            <a:ext cx="4114800" cy="30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3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2" y="914404"/>
            <a:ext cx="7423670" cy="5334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12" y="76250"/>
            <a:ext cx="4114800" cy="3083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12" y="3200450"/>
            <a:ext cx="4114800" cy="3083357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1167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84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4" y="1219203"/>
            <a:ext cx="5737949" cy="4299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64" y="1219199"/>
            <a:ext cx="5737949" cy="4299636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 userDrawn="1"/>
        </p:nvSpPr>
        <p:spPr>
          <a:xfrm>
            <a:off x="2284412" y="2286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Precipitation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6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828676"/>
            <a:ext cx="7620000" cy="534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39" y="152451"/>
            <a:ext cx="4244650" cy="2976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79" y="3200457"/>
            <a:ext cx="4228025" cy="2964903"/>
          </a:xfrm>
          <a:prstGeom prst="rect">
            <a:avLst/>
          </a:prstGeom>
        </p:spPr>
      </p:pic>
      <p:sp>
        <p:nvSpPr>
          <p:cNvPr id="14" name="Title 2"/>
          <p:cNvSpPr txBox="1">
            <a:spLocks/>
          </p:cNvSpPr>
          <p:nvPr userDrawn="1"/>
        </p:nvSpPr>
        <p:spPr>
          <a:xfrm>
            <a:off x="2" y="190503"/>
            <a:ext cx="7337018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Excessive Rainfall Potential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0361612" y="27432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332414" y="5779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" y="894304"/>
            <a:ext cx="7470479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152451"/>
            <a:ext cx="4440923" cy="302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3276651"/>
            <a:ext cx="4440923" cy="3024187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Outlooks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046412" y="685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066212" y="6400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4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Today’s 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16816" y="7620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27055" y="2037496"/>
            <a:ext cx="32004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7055" y="2735284"/>
            <a:ext cx="32004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27055" y="3102428"/>
            <a:ext cx="32004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1"/>
          <p:cNvSpPr txBox="1">
            <a:spLocks/>
          </p:cNvSpPr>
          <p:nvPr userDrawn="1"/>
        </p:nvSpPr>
        <p:spPr>
          <a:xfrm>
            <a:off x="491259" y="1295450"/>
            <a:ext cx="1420838" cy="2472565"/>
          </a:xfrm>
          <a:prstGeom prst="rect">
            <a:avLst/>
          </a:prstGeom>
        </p:spPr>
        <p:txBody>
          <a:bodyPr lIns="91403" tIns="45703" rIns="91403" bIns="45703">
            <a:normAutofit fontScale="92500"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Risk</a:t>
            </a:r>
          </a:p>
          <a:p>
            <a:pPr marL="0" lvl="1" indent="0">
              <a:spcAft>
                <a:spcPts val="30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27055" y="2388492"/>
            <a:ext cx="320041" cy="228600"/>
          </a:xfrm>
          <a:prstGeom prst="rect">
            <a:avLst/>
          </a:prstGeom>
          <a:solidFill>
            <a:srgbClr val="FFD13F"/>
          </a:solidFill>
          <a:ln>
            <a:solidFill>
              <a:srgbClr val="FD860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15732" y="1676400"/>
            <a:ext cx="32406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222091" y="1312025"/>
            <a:ext cx="324061" cy="228600"/>
          </a:xfrm>
          <a:prstGeom prst="rect">
            <a:avLst/>
          </a:prstGeom>
          <a:solidFill>
            <a:srgbClr val="A9DA74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16816" y="37338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Hail</a:t>
            </a:r>
          </a:p>
        </p:txBody>
      </p:sp>
      <p:sp>
        <p:nvSpPr>
          <p:cNvPr id="28" name="Content Placeholder 1"/>
          <p:cNvSpPr txBox="1">
            <a:spLocks/>
          </p:cNvSpPr>
          <p:nvPr userDrawn="1"/>
        </p:nvSpPr>
        <p:spPr>
          <a:xfrm>
            <a:off x="497177" y="4179559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1+ inch dia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2+ inch dia. 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21568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21568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21568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21568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21518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22072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1"/>
          <p:cNvSpPr txBox="1">
            <a:spLocks/>
          </p:cNvSpPr>
          <p:nvPr userDrawn="1"/>
        </p:nvSpPr>
        <p:spPr>
          <a:xfrm>
            <a:off x="83041" y="4127043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10285413" y="609600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10389323" y="1614892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10389323" y="1874317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10389323" y="2130628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10389323" y="2387945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1"/>
          <p:cNvSpPr txBox="1">
            <a:spLocks/>
          </p:cNvSpPr>
          <p:nvPr userDrawn="1"/>
        </p:nvSpPr>
        <p:spPr>
          <a:xfrm>
            <a:off x="10659856" y="1055356"/>
            <a:ext cx="1528968" cy="306062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 a</a:t>
            </a:r>
            <a:r>
              <a:rPr lang="en-US" sz="1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tornado </a:t>
            </a:r>
            <a:endParaRPr lang="en-US" sz="1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EF2</a:t>
            </a:r>
            <a:r>
              <a:rPr lang="en-US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tornado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10388819" y="2647040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10388819" y="2903351"/>
            <a:ext cx="304801" cy="228600"/>
          </a:xfrm>
          <a:prstGeom prst="rect">
            <a:avLst/>
          </a:prstGeom>
          <a:solidFill>
            <a:srgbClr val="3366FF"/>
          </a:solidFill>
          <a:ln>
            <a:solidFill>
              <a:srgbClr val="3333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0394359" y="3269671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10394359" y="1371431"/>
            <a:ext cx="304801" cy="228600"/>
          </a:xfrm>
          <a:prstGeom prst="rect">
            <a:avLst/>
          </a:prstGeom>
          <a:solidFill>
            <a:srgbClr val="00B050"/>
          </a:solidFill>
          <a:ln>
            <a:solidFill>
              <a:srgbClr val="14541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1"/>
          <p:cNvSpPr txBox="1">
            <a:spLocks/>
          </p:cNvSpPr>
          <p:nvPr userDrawn="1"/>
        </p:nvSpPr>
        <p:spPr>
          <a:xfrm>
            <a:off x="10244713" y="1002843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sp>
        <p:nvSpPr>
          <p:cNvPr id="47" name="Rectangle 46"/>
          <p:cNvSpPr/>
          <p:nvPr userDrawn="1"/>
        </p:nvSpPr>
        <p:spPr>
          <a:xfrm>
            <a:off x="10394359" y="4497151"/>
            <a:ext cx="304801" cy="228600"/>
          </a:xfrm>
          <a:prstGeom prst="rect">
            <a:avLst/>
          </a:prstGeom>
          <a:solidFill>
            <a:srgbClr val="B1776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10394359" y="4756576"/>
            <a:ext cx="304801" cy="228600"/>
          </a:xfrm>
          <a:prstGeom prst="rect">
            <a:avLst/>
          </a:prstGeom>
          <a:solidFill>
            <a:srgbClr val="FFFF93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 userDrawn="1"/>
        </p:nvSpPr>
        <p:spPr>
          <a:xfrm>
            <a:off x="10394359" y="5012887"/>
            <a:ext cx="304801" cy="228600"/>
          </a:xfrm>
          <a:prstGeom prst="rect">
            <a:avLst/>
          </a:prstGeom>
          <a:solidFill>
            <a:srgbClr val="FF5757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10394359" y="5270204"/>
            <a:ext cx="304801" cy="228600"/>
          </a:xfrm>
          <a:prstGeom prst="rect">
            <a:avLst/>
          </a:prstGeom>
          <a:solidFill>
            <a:srgbClr val="FD73E3"/>
          </a:solidFill>
          <a:ln>
            <a:solidFill>
              <a:srgbClr val="E317C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10393855" y="5529299"/>
            <a:ext cx="304801" cy="228600"/>
          </a:xfrm>
          <a:prstGeom prst="rect">
            <a:avLst/>
          </a:prstGeom>
          <a:solidFill>
            <a:srgbClr val="9999FF"/>
          </a:solidFill>
          <a:ln>
            <a:solidFill>
              <a:srgbClr val="9933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10393855" y="5867400"/>
            <a:ext cx="304801" cy="22860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ontent Placeholder 1"/>
          <p:cNvSpPr txBox="1">
            <a:spLocks/>
          </p:cNvSpPr>
          <p:nvPr userDrawn="1"/>
        </p:nvSpPr>
        <p:spPr>
          <a:xfrm>
            <a:off x="10694122" y="4167683"/>
            <a:ext cx="1420838" cy="2449844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50+ kts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endParaRPr lang="en-US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65+ kts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10285413" y="3722788"/>
            <a:ext cx="1752599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Damaging Wind</a:t>
            </a:r>
          </a:p>
        </p:txBody>
      </p:sp>
      <p:sp>
        <p:nvSpPr>
          <p:cNvPr id="56" name="Content Placeholder 1"/>
          <p:cNvSpPr txBox="1">
            <a:spLocks/>
          </p:cNvSpPr>
          <p:nvPr userDrawn="1"/>
        </p:nvSpPr>
        <p:spPr>
          <a:xfrm>
            <a:off x="10258365" y="4116031"/>
            <a:ext cx="1835980" cy="492139"/>
          </a:xfrm>
          <a:prstGeom prst="rect">
            <a:avLst/>
          </a:prstGeom>
        </p:spPr>
        <p:txBody>
          <a:bodyPr lIns="91403" tIns="45703" rIns="91403" bIns="45703">
            <a:normAutofit/>
          </a:bodyPr>
          <a:lstStyle>
            <a:lvl1pPr marL="349995" indent="-349995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4100" u="sng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702026" indent="-349995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sz="3300" kern="1200">
                <a:solidFill>
                  <a:srgbClr val="66FFFF"/>
                </a:solidFill>
                <a:latin typeface="Arial" charset="0"/>
                <a:ea typeface="+mn-ea"/>
                <a:cs typeface="+mn-cs"/>
              </a:defRPr>
            </a:lvl2pPr>
            <a:lvl3pPr marL="1054056" indent="-29301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800" kern="1200">
                <a:solidFill>
                  <a:srgbClr val="F8F8F8"/>
                </a:solidFill>
                <a:latin typeface="Arial" charset="0"/>
                <a:ea typeface="+mn-ea"/>
                <a:cs typeface="+mn-cs"/>
              </a:defRPr>
            </a:lvl3pPr>
            <a:lvl4pPr marL="1406087" indent="-293019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kern="1200">
                <a:solidFill>
                  <a:srgbClr val="C0C0C0"/>
                </a:solidFill>
                <a:latin typeface="Arial" charset="0"/>
                <a:ea typeface="+mn-ea"/>
                <a:cs typeface="+mn-cs"/>
              </a:defRPr>
            </a:lvl4pPr>
            <a:lvl5pPr marL="1758117" indent="-293019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100" kern="1200">
                <a:solidFill>
                  <a:srgbClr val="94BAC3"/>
                </a:solidFill>
                <a:latin typeface="Arial" charset="0"/>
                <a:ea typeface="+mn-ea"/>
                <a:cs typeface="+mn-cs"/>
              </a:defRPr>
            </a:lvl5pPr>
            <a:lvl6pPr marL="2109740" indent="-234416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4156" indent="-234416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8571" indent="-234416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2987" indent="-234416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120"/>
              </a:spcAft>
              <a:buClr>
                <a:srgbClr val="9FB8CD"/>
              </a:buClr>
              <a:buFontTx/>
              <a:buNone/>
            </a:pP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25 mi. of a point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566928"/>
            <a:ext cx="4202863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41" y="566928"/>
            <a:ext cx="4202863" cy="286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41" y="3462528"/>
            <a:ext cx="4202863" cy="28620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3462528"/>
            <a:ext cx="4202863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Tomorrow’s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1219250"/>
            <a:ext cx="5931574" cy="4039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40" y="1219203"/>
            <a:ext cx="5934074" cy="4040996"/>
          </a:xfrm>
          <a:prstGeom prst="rect">
            <a:avLst/>
          </a:prstGeom>
        </p:spPr>
      </p:pic>
      <p:sp>
        <p:nvSpPr>
          <p:cNvPr id="59" name="Rectangle 58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Probabilistic</a:t>
            </a:r>
          </a:p>
        </p:txBody>
      </p:sp>
    </p:spTree>
    <p:extLst>
      <p:ext uri="{BB962C8B-B14F-4D97-AF65-F5344CB8AC3E}">
        <p14:creationId xmlns:p14="http://schemas.microsoft.com/office/powerpoint/2010/main" val="125501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3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1219258"/>
            <a:ext cx="5930558" cy="4038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55" y="1219258"/>
            <a:ext cx="5930558" cy="40386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Categorical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Probabilistic</a:t>
            </a:r>
          </a:p>
        </p:txBody>
      </p:sp>
    </p:spTree>
    <p:extLst>
      <p:ext uri="{BB962C8B-B14F-4D97-AF65-F5344CB8AC3E}">
        <p14:creationId xmlns:p14="http://schemas.microsoft.com/office/powerpoint/2010/main" val="135956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4-8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Convective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4" y="685800"/>
            <a:ext cx="3901157" cy="2656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4" y="685800"/>
            <a:ext cx="3901157" cy="2656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2" y="685800"/>
            <a:ext cx="3901157" cy="2656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4" y="3591784"/>
            <a:ext cx="3901157" cy="26566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4" y="3591784"/>
            <a:ext cx="3901157" cy="26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69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0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b="0" i="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 userDrawn="1"/>
        </p:nvSpPr>
        <p:spPr>
          <a:xfrm>
            <a:off x="2284412" y="113883"/>
            <a:ext cx="7542210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WPC Snowfall Forecast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" y="766762"/>
            <a:ext cx="12183538" cy="5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1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raphic Only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1" name="Oval 10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 userDrawn="1"/>
        </p:nvSpPr>
        <p:spPr>
          <a:xfrm>
            <a:off x="2" y="76203"/>
            <a:ext cx="12188822" cy="571500"/>
          </a:xfrm>
          <a:prstGeom prst="rect">
            <a:avLst/>
          </a:prstGeom>
        </p:spPr>
        <p:txBody>
          <a:bodyPr lIns="91403" tIns="45703" rIns="91403" bIns="4570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Day 1-2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SPC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llerta"/>
              </a:rPr>
              <a:t>Fire Weather Outlook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203717" y="985880"/>
            <a:ext cx="18288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8012" y="990600"/>
            <a:ext cx="1981200" cy="393192"/>
          </a:xfrm>
          <a:prstGeom prst="rect">
            <a:avLst/>
          </a:prstGeom>
          <a:solidFill>
            <a:srgbClr val="00113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0" rIns="117161" bIns="58580" rtlCol="0" anchor="b" anchorCtr="0"/>
          <a:lstStyle/>
          <a:p>
            <a:pPr algn="ctr"/>
            <a:r>
              <a:rPr lang="en-US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4" y="1447811"/>
            <a:ext cx="5930559" cy="403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55" y="1447811"/>
            <a:ext cx="5930558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8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ar Outages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7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0" y="711679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/>
          <p:cNvSpPr>
            <a:spLocks noGrp="1"/>
          </p:cNvSpPr>
          <p:nvPr>
            <p:ph sz="quarter" idx="1"/>
          </p:nvPr>
        </p:nvSpPr>
        <p:spPr>
          <a:xfrm>
            <a:off x="685622" y="990600"/>
            <a:ext cx="10817582" cy="5029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 marL="364096" indent="-364096">
              <a:buFont typeface="Arial" pitchFamily="34" charset="0"/>
              <a:buChar char="•"/>
              <a:defRPr sz="3100" u="none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3100">
                <a:effectLst/>
                <a:latin typeface="Times New Roman" pitchFamily="18" charset="0"/>
                <a:cs typeface="Times New Roman" pitchFamily="18" charset="0"/>
              </a:defRPr>
            </a:lvl3pPr>
            <a:lvl4pPr>
              <a:defRPr sz="2700">
                <a:effectLst/>
                <a:latin typeface="Times New Roman" pitchFamily="18" charset="0"/>
                <a:cs typeface="Times New Roman" pitchFamily="18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6" name="Oval 15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7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363599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8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Graphic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7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53340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19" name="Oval 18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6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57"/>
            <a:ext cx="12188825" cy="705151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9360"/>
            <a:ext cx="12188825" cy="548640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61" tIns="58580" rIns="117161" bIns="585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 userDrawn="1"/>
        </p:nvSpPr>
        <p:spPr bwMode="auto">
          <a:xfrm>
            <a:off x="1104225" y="6293143"/>
            <a:ext cx="9980376" cy="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161" tIns="58580" rIns="117161" bIns="5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dirty="0" smtClean="0">
                <a:solidFill>
                  <a:srgbClr val="727CA3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Operations Center: Daily Operations Briefing</a:t>
            </a:r>
            <a:endParaRPr lang="en-US" sz="2700" dirty="0">
              <a:solidFill>
                <a:srgbClr val="727CA3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"/>
          </p:nvPr>
        </p:nvSpPr>
        <p:spPr>
          <a:xfrm>
            <a:off x="402231" y="838200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715991"/>
            <a:ext cx="1218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6309360"/>
            <a:ext cx="12188825" cy="0"/>
          </a:xfrm>
          <a:prstGeom prst="line">
            <a:avLst/>
          </a:prstGeom>
          <a:ln w="19050">
            <a:solidFill>
              <a:srgbClr val="6E78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88825" cy="685800"/>
          </a:xfrm>
          <a:prstGeom prst="rect">
            <a:avLst/>
          </a:prstGeom>
        </p:spPr>
        <p:txBody>
          <a:bodyPr lIns="117161" tIns="58580" rIns="117161" bIns="58580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7"/>
          <p:cNvSpPr>
            <a:spLocks noGrp="1"/>
          </p:cNvSpPr>
          <p:nvPr>
            <p:ph sz="quarter" idx="10"/>
          </p:nvPr>
        </p:nvSpPr>
        <p:spPr>
          <a:xfrm>
            <a:off x="4485486" y="3513941"/>
            <a:ext cx="7622079" cy="2743200"/>
          </a:xfrm>
          <a:prstGeom prst="rect">
            <a:avLst/>
          </a:prstGeom>
          <a:effectLst/>
        </p:spPr>
        <p:txBody>
          <a:bodyPr lIns="117161" tIns="58580" rIns="117161" bIns="58580">
            <a:normAutofit/>
          </a:bodyPr>
          <a:lstStyle>
            <a:lvl1pPr>
              <a:defRPr sz="310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sz="27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30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300"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grpSp>
        <p:nvGrpSpPr>
          <p:cNvPr id="19" name="Group 18"/>
          <p:cNvGrpSpPr>
            <a:grpSpLocks/>
          </p:cNvGrpSpPr>
          <p:nvPr userDrawn="1"/>
        </p:nvGrpSpPr>
        <p:grpSpPr bwMode="auto">
          <a:xfrm>
            <a:off x="11457497" y="6350803"/>
            <a:ext cx="463175" cy="463296"/>
            <a:chOff x="201168" y="100584"/>
            <a:chExt cx="1170432" cy="1170432"/>
          </a:xfrm>
        </p:grpSpPr>
        <p:sp>
          <p:nvSpPr>
            <p:cNvPr id="20" name="Oval 19"/>
            <p:cNvSpPr/>
            <p:nvPr userDrawn="1"/>
          </p:nvSpPr>
          <p:spPr>
            <a:xfrm>
              <a:off x="201168" y="100584"/>
              <a:ext cx="1170432" cy="11704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43" descr="468px-NOAA_logo.sv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84" y="114300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" y="6342955"/>
            <a:ext cx="463175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23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402"/>
            <a:ext cx="2844059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fld id="{DF253356-C97C-4A92-961D-1C25CCA9458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4/6/2016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402"/>
            <a:ext cx="3859795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356402"/>
            <a:ext cx="2844059" cy="365125"/>
          </a:xfrm>
          <a:prstGeom prst="rect">
            <a:avLst/>
          </a:prstGeom>
        </p:spPr>
        <p:txBody>
          <a:bodyPr lIns="91416" tIns="45709" rIns="91416" bIns="45709"/>
          <a:lstStyle>
            <a:lvl1pPr>
              <a:defRPr/>
            </a:lvl1pPr>
          </a:lstStyle>
          <a:p>
            <a:pPr>
              <a:defRPr/>
            </a:pPr>
            <a:fld id="{DCA67028-9D8D-481F-8D7C-03DE5A0A32B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6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1132"/>
            </a:gs>
            <a:gs pos="100000">
              <a:srgbClr val="2C476D"/>
            </a:gs>
            <a:gs pos="20000">
              <a:srgbClr val="2C476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72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616" r:id="rId9"/>
    <p:sldLayoutId id="2147484617" r:id="rId10"/>
    <p:sldLayoutId id="214748466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5pPr>
      <a:lvl6pPr marL="585815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6pPr>
      <a:lvl7pPr marL="1171630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7pPr>
      <a:lvl8pPr marL="1757438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8pPr>
      <a:lvl9pPr marL="2343251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9pPr>
    </p:titleStyle>
    <p:bodyStyle>
      <a:lvl1pPr marL="349859" indent="-349859" algn="l" rtl="0" eaLnBrk="0" fontAlgn="base" hangingPunct="0">
        <a:spcBef>
          <a:spcPts val="769"/>
        </a:spcBef>
        <a:spcAft>
          <a:spcPct val="0"/>
        </a:spcAft>
        <a:buClr>
          <a:schemeClr val="accent1"/>
        </a:buClr>
        <a:buFont typeface="Wingdings" pitchFamily="2" charset="2"/>
        <a:defRPr sz="4100" u="sng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n-ea"/>
          <a:cs typeface="+mn-cs"/>
        </a:defRPr>
      </a:lvl1pPr>
      <a:lvl2pPr marL="701755" indent="-349859" algn="l" rtl="0" eaLnBrk="0" fontAlgn="base" hangingPunct="0">
        <a:spcBef>
          <a:spcPts val="641"/>
        </a:spcBef>
        <a:spcAft>
          <a:spcPct val="0"/>
        </a:spcAft>
        <a:buClr>
          <a:schemeClr val="accent2"/>
        </a:buClr>
        <a:buSzPct val="66000"/>
        <a:buChar char="•"/>
        <a:defRPr sz="3300" kern="1200">
          <a:solidFill>
            <a:srgbClr val="66FFFF"/>
          </a:solidFill>
          <a:latin typeface="Arial" charset="0"/>
          <a:ea typeface="+mn-ea"/>
          <a:cs typeface="+mn-cs"/>
        </a:defRPr>
      </a:lvl2pPr>
      <a:lvl3pPr marL="1053649" indent="-292907" algn="l" rtl="0" eaLnBrk="0" fontAlgn="base" hangingPunct="0">
        <a:spcBef>
          <a:spcPts val="641"/>
        </a:spcBef>
        <a:spcAft>
          <a:spcPct val="0"/>
        </a:spcAft>
        <a:buClr>
          <a:srgbClr val="BCBCBC"/>
        </a:buClr>
        <a:buSzPct val="66000"/>
        <a:buChar char="•"/>
        <a:defRPr sz="2800" kern="1200">
          <a:solidFill>
            <a:srgbClr val="F8F8F8"/>
          </a:solidFill>
          <a:latin typeface="Arial" charset="0"/>
          <a:ea typeface="+mn-ea"/>
          <a:cs typeface="+mn-cs"/>
        </a:defRPr>
      </a:lvl3pPr>
      <a:lvl4pPr marL="1405545" indent="-292907" algn="l" rtl="0" eaLnBrk="0" fontAlgn="base" hangingPunct="0">
        <a:spcBef>
          <a:spcPts val="513"/>
        </a:spcBef>
        <a:spcAft>
          <a:spcPct val="0"/>
        </a:spcAft>
        <a:buClr>
          <a:srgbClr val="8BA2B4"/>
        </a:buClr>
        <a:buSzPct val="66000"/>
        <a:buChar char="•"/>
        <a:defRPr kern="1200">
          <a:solidFill>
            <a:srgbClr val="C0C0C0"/>
          </a:solidFill>
          <a:latin typeface="Arial" charset="0"/>
          <a:ea typeface="+mn-ea"/>
          <a:cs typeface="+mn-cs"/>
        </a:defRPr>
      </a:lvl4pPr>
      <a:lvl5pPr marL="1757438" indent="-292907" algn="l" rtl="0" eaLnBrk="0" fontAlgn="base" hangingPunct="0">
        <a:spcBef>
          <a:spcPts val="385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2100" kern="1200">
          <a:solidFill>
            <a:srgbClr val="94BAC3"/>
          </a:solidFill>
          <a:latin typeface="Arial" charset="0"/>
          <a:ea typeface="+mn-ea"/>
          <a:cs typeface="+mn-cs"/>
        </a:defRPr>
      </a:lvl5pPr>
      <a:lvl6pPr marL="2108926" indent="-234324" algn="l" rtl="0" eaLnBrk="1" latinLnBrk="0" hangingPunct="1">
        <a:spcBef>
          <a:spcPts val="38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343251" indent="-234324" algn="l" rtl="0" eaLnBrk="1" latinLnBrk="0" hangingPunct="1">
        <a:spcBef>
          <a:spcPts val="38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577574" indent="-234324" algn="l" rtl="0" eaLnBrk="1" latinLnBrk="0" hangingPunct="1">
        <a:spcBef>
          <a:spcPts val="38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811901" indent="-234324" algn="l" rtl="0" eaLnBrk="1" latinLnBrk="0" hangingPunct="1">
        <a:spcBef>
          <a:spcPts val="385"/>
        </a:spcBef>
        <a:buClr>
          <a:srgbClr val="9FB8CD"/>
        </a:buClr>
        <a:buSzPct val="75000"/>
        <a:buFont typeface="Wingdings 3"/>
        <a:buChar char=""/>
        <a:defRPr kumimoji="0"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81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63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438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25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906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877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69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650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1132"/>
            </a:gs>
            <a:gs pos="100000">
              <a:srgbClr val="2C476D"/>
            </a:gs>
            <a:gs pos="20000">
              <a:srgbClr val="2C476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6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  <p:sldLayoutId id="2147484591" r:id="rId12"/>
    <p:sldLayoutId id="2147484592" r:id="rId13"/>
    <p:sldLayoutId id="2147484593" r:id="rId14"/>
    <p:sldLayoutId id="2147484594" r:id="rId15"/>
    <p:sldLayoutId id="2147484595" r:id="rId16"/>
    <p:sldLayoutId id="2147484596" r:id="rId17"/>
    <p:sldLayoutId id="2147484597" r:id="rId18"/>
    <p:sldLayoutId id="2147484598" r:id="rId19"/>
    <p:sldLayoutId id="2147484599" r:id="rId20"/>
    <p:sldLayoutId id="2147484600" r:id="rId2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5pPr>
      <a:lvl6pPr marL="585815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6pPr>
      <a:lvl7pPr marL="1171630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7pPr>
      <a:lvl8pPr marL="1757438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8pPr>
      <a:lvl9pPr marL="2343251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9pPr>
    </p:titleStyle>
    <p:bodyStyle>
      <a:lvl1pPr marL="349859" indent="-349859" algn="l" rtl="0" eaLnBrk="0" fontAlgn="base" hangingPunct="0">
        <a:spcBef>
          <a:spcPts val="769"/>
        </a:spcBef>
        <a:spcAft>
          <a:spcPct val="0"/>
        </a:spcAft>
        <a:buClr>
          <a:schemeClr val="accent1"/>
        </a:buClr>
        <a:buFont typeface="Wingdings" pitchFamily="2" charset="2"/>
        <a:defRPr sz="4100" u="sng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n-ea"/>
          <a:cs typeface="+mn-cs"/>
        </a:defRPr>
      </a:lvl1pPr>
      <a:lvl2pPr marL="701755" indent="-349859" algn="l" rtl="0" eaLnBrk="0" fontAlgn="base" hangingPunct="0">
        <a:spcBef>
          <a:spcPts val="641"/>
        </a:spcBef>
        <a:spcAft>
          <a:spcPct val="0"/>
        </a:spcAft>
        <a:buClr>
          <a:schemeClr val="accent2"/>
        </a:buClr>
        <a:buSzPct val="66000"/>
        <a:buChar char="•"/>
        <a:defRPr sz="3300" kern="1200">
          <a:solidFill>
            <a:srgbClr val="66FFFF"/>
          </a:solidFill>
          <a:latin typeface="Arial" charset="0"/>
          <a:ea typeface="+mn-ea"/>
          <a:cs typeface="+mn-cs"/>
        </a:defRPr>
      </a:lvl2pPr>
      <a:lvl3pPr marL="1053649" indent="-292907" algn="l" rtl="0" eaLnBrk="0" fontAlgn="base" hangingPunct="0">
        <a:spcBef>
          <a:spcPts val="641"/>
        </a:spcBef>
        <a:spcAft>
          <a:spcPct val="0"/>
        </a:spcAft>
        <a:buClr>
          <a:srgbClr val="BCBCBC"/>
        </a:buClr>
        <a:buSzPct val="66000"/>
        <a:buChar char="•"/>
        <a:defRPr sz="2800" kern="1200">
          <a:solidFill>
            <a:srgbClr val="F8F8F8"/>
          </a:solidFill>
          <a:latin typeface="Arial" charset="0"/>
          <a:ea typeface="+mn-ea"/>
          <a:cs typeface="+mn-cs"/>
        </a:defRPr>
      </a:lvl3pPr>
      <a:lvl4pPr marL="1405545" indent="-292907" algn="l" rtl="0" eaLnBrk="0" fontAlgn="base" hangingPunct="0">
        <a:spcBef>
          <a:spcPts val="513"/>
        </a:spcBef>
        <a:spcAft>
          <a:spcPct val="0"/>
        </a:spcAft>
        <a:buClr>
          <a:srgbClr val="8BA2B4"/>
        </a:buClr>
        <a:buSzPct val="66000"/>
        <a:buChar char="•"/>
        <a:defRPr kern="1200">
          <a:solidFill>
            <a:srgbClr val="C0C0C0"/>
          </a:solidFill>
          <a:latin typeface="Arial" charset="0"/>
          <a:ea typeface="+mn-ea"/>
          <a:cs typeface="+mn-cs"/>
        </a:defRPr>
      </a:lvl4pPr>
      <a:lvl5pPr marL="1757438" indent="-292907" algn="l" rtl="0" eaLnBrk="0" fontAlgn="base" hangingPunct="0">
        <a:spcBef>
          <a:spcPts val="385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2100" kern="1200">
          <a:solidFill>
            <a:srgbClr val="94BAC3"/>
          </a:solidFill>
          <a:latin typeface="Arial" charset="0"/>
          <a:ea typeface="+mn-ea"/>
          <a:cs typeface="+mn-cs"/>
        </a:defRPr>
      </a:lvl5pPr>
      <a:lvl6pPr marL="2108926" indent="-234324" algn="l" rtl="0" eaLnBrk="1" latinLnBrk="0" hangingPunct="1">
        <a:spcBef>
          <a:spcPts val="38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343251" indent="-234324" algn="l" rtl="0" eaLnBrk="1" latinLnBrk="0" hangingPunct="1">
        <a:spcBef>
          <a:spcPts val="38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577574" indent="-234324" algn="l" rtl="0" eaLnBrk="1" latinLnBrk="0" hangingPunct="1">
        <a:spcBef>
          <a:spcPts val="38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811901" indent="-234324" algn="l" rtl="0" eaLnBrk="1" latinLnBrk="0" hangingPunct="1">
        <a:spcBef>
          <a:spcPts val="385"/>
        </a:spcBef>
        <a:buClr>
          <a:srgbClr val="9FB8CD"/>
        </a:buClr>
        <a:buSzPct val="75000"/>
        <a:buFont typeface="Wingdings 3"/>
        <a:buChar char=""/>
        <a:defRPr kumimoji="0"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81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63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438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25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906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877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69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650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1132"/>
            </a:gs>
            <a:gs pos="100000">
              <a:srgbClr val="2C476D"/>
            </a:gs>
            <a:gs pos="20000">
              <a:srgbClr val="2C476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9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9" r:id="rId10"/>
    <p:sldLayoutId id="2147484630" r:id="rId11"/>
    <p:sldLayoutId id="2147484631" r:id="rId12"/>
    <p:sldLayoutId id="2147484632" r:id="rId13"/>
    <p:sldLayoutId id="2147484633" r:id="rId14"/>
    <p:sldLayoutId id="2147484634" r:id="rId15"/>
    <p:sldLayoutId id="2147484635" r:id="rId16"/>
    <p:sldLayoutId id="2147484636" r:id="rId17"/>
    <p:sldLayoutId id="2147484637" r:id="rId18"/>
    <p:sldLayoutId id="2147484638" r:id="rId19"/>
    <p:sldLayoutId id="2147484639" r:id="rId20"/>
    <p:sldLayoutId id="2147484640" r:id="rId2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5pPr>
      <a:lvl6pPr marL="585815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6pPr>
      <a:lvl7pPr marL="1171630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7pPr>
      <a:lvl8pPr marL="1757438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8pPr>
      <a:lvl9pPr marL="2343251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9pPr>
    </p:titleStyle>
    <p:bodyStyle>
      <a:lvl1pPr marL="349859" indent="-349859" algn="l" rtl="0" eaLnBrk="0" fontAlgn="base" hangingPunct="0">
        <a:spcBef>
          <a:spcPts val="769"/>
        </a:spcBef>
        <a:spcAft>
          <a:spcPct val="0"/>
        </a:spcAft>
        <a:buClr>
          <a:schemeClr val="accent1"/>
        </a:buClr>
        <a:buFont typeface="Wingdings" pitchFamily="2" charset="2"/>
        <a:defRPr sz="4100" u="sng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n-ea"/>
          <a:cs typeface="+mn-cs"/>
        </a:defRPr>
      </a:lvl1pPr>
      <a:lvl2pPr marL="701755" indent="-349859" algn="l" rtl="0" eaLnBrk="0" fontAlgn="base" hangingPunct="0">
        <a:spcBef>
          <a:spcPts val="641"/>
        </a:spcBef>
        <a:spcAft>
          <a:spcPct val="0"/>
        </a:spcAft>
        <a:buClr>
          <a:schemeClr val="accent2"/>
        </a:buClr>
        <a:buSzPct val="66000"/>
        <a:buChar char="•"/>
        <a:defRPr sz="3300" kern="1200">
          <a:solidFill>
            <a:srgbClr val="66FFFF"/>
          </a:solidFill>
          <a:latin typeface="Arial" charset="0"/>
          <a:ea typeface="+mn-ea"/>
          <a:cs typeface="+mn-cs"/>
        </a:defRPr>
      </a:lvl2pPr>
      <a:lvl3pPr marL="1053649" indent="-292907" algn="l" rtl="0" eaLnBrk="0" fontAlgn="base" hangingPunct="0">
        <a:spcBef>
          <a:spcPts val="641"/>
        </a:spcBef>
        <a:spcAft>
          <a:spcPct val="0"/>
        </a:spcAft>
        <a:buClr>
          <a:srgbClr val="BCBCBC"/>
        </a:buClr>
        <a:buSzPct val="66000"/>
        <a:buChar char="•"/>
        <a:defRPr sz="2800" kern="1200">
          <a:solidFill>
            <a:srgbClr val="F8F8F8"/>
          </a:solidFill>
          <a:latin typeface="Arial" charset="0"/>
          <a:ea typeface="+mn-ea"/>
          <a:cs typeface="+mn-cs"/>
        </a:defRPr>
      </a:lvl3pPr>
      <a:lvl4pPr marL="1405545" indent="-292907" algn="l" rtl="0" eaLnBrk="0" fontAlgn="base" hangingPunct="0">
        <a:spcBef>
          <a:spcPts val="513"/>
        </a:spcBef>
        <a:spcAft>
          <a:spcPct val="0"/>
        </a:spcAft>
        <a:buClr>
          <a:srgbClr val="8BA2B4"/>
        </a:buClr>
        <a:buSzPct val="66000"/>
        <a:buChar char="•"/>
        <a:defRPr kern="1200">
          <a:solidFill>
            <a:srgbClr val="C0C0C0"/>
          </a:solidFill>
          <a:latin typeface="Arial" charset="0"/>
          <a:ea typeface="+mn-ea"/>
          <a:cs typeface="+mn-cs"/>
        </a:defRPr>
      </a:lvl4pPr>
      <a:lvl5pPr marL="1757438" indent="-292907" algn="l" rtl="0" eaLnBrk="0" fontAlgn="base" hangingPunct="0">
        <a:spcBef>
          <a:spcPts val="385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2100" kern="1200">
          <a:solidFill>
            <a:srgbClr val="94BAC3"/>
          </a:solidFill>
          <a:latin typeface="Arial" charset="0"/>
          <a:ea typeface="+mn-ea"/>
          <a:cs typeface="+mn-cs"/>
        </a:defRPr>
      </a:lvl5pPr>
      <a:lvl6pPr marL="2108926" indent="-234324" algn="l" rtl="0" eaLnBrk="1" latinLnBrk="0" hangingPunct="1">
        <a:spcBef>
          <a:spcPts val="38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343251" indent="-234324" algn="l" rtl="0" eaLnBrk="1" latinLnBrk="0" hangingPunct="1">
        <a:spcBef>
          <a:spcPts val="38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577574" indent="-234324" algn="l" rtl="0" eaLnBrk="1" latinLnBrk="0" hangingPunct="1">
        <a:spcBef>
          <a:spcPts val="38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811901" indent="-234324" algn="l" rtl="0" eaLnBrk="1" latinLnBrk="0" hangingPunct="1">
        <a:spcBef>
          <a:spcPts val="385"/>
        </a:spcBef>
        <a:buClr>
          <a:srgbClr val="9FB8CD"/>
        </a:buClr>
        <a:buSzPct val="75000"/>
        <a:buFont typeface="Wingdings 3"/>
        <a:buChar char=""/>
        <a:defRPr kumimoji="0"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81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63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438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25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906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877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69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650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1132"/>
            </a:gs>
            <a:gs pos="100000">
              <a:srgbClr val="2C476D"/>
            </a:gs>
            <a:gs pos="20000">
              <a:srgbClr val="2C476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43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2" r:id="rId1"/>
    <p:sldLayoutId id="2147484643" r:id="rId2"/>
    <p:sldLayoutId id="2147484644" r:id="rId3"/>
    <p:sldLayoutId id="2147484645" r:id="rId4"/>
    <p:sldLayoutId id="2147484646" r:id="rId5"/>
    <p:sldLayoutId id="2147484647" r:id="rId6"/>
    <p:sldLayoutId id="2147484648" r:id="rId7"/>
    <p:sldLayoutId id="2147484649" r:id="rId8"/>
    <p:sldLayoutId id="2147484651" r:id="rId9"/>
    <p:sldLayoutId id="2147484652" r:id="rId10"/>
    <p:sldLayoutId id="2147484653" r:id="rId11"/>
    <p:sldLayoutId id="2147484654" r:id="rId12"/>
    <p:sldLayoutId id="2147484655" r:id="rId13"/>
    <p:sldLayoutId id="2147484656" r:id="rId14"/>
    <p:sldLayoutId id="2147484657" r:id="rId15"/>
    <p:sldLayoutId id="2147484658" r:id="rId16"/>
    <p:sldLayoutId id="2147484659" r:id="rId17"/>
    <p:sldLayoutId id="2147484660" r:id="rId18"/>
    <p:sldLayoutId id="2147484661" r:id="rId19"/>
    <p:sldLayoutId id="2147484662" r:id="rId20"/>
    <p:sldLayoutId id="2147484663" r:id="rId2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5pPr>
      <a:lvl6pPr marL="585815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6pPr>
      <a:lvl7pPr marL="1171630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7pPr>
      <a:lvl8pPr marL="1757438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8pPr>
      <a:lvl9pPr marL="2343251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9pPr>
    </p:titleStyle>
    <p:bodyStyle>
      <a:lvl1pPr marL="349859" indent="-349859" algn="l" rtl="0" eaLnBrk="0" fontAlgn="base" hangingPunct="0">
        <a:spcBef>
          <a:spcPts val="769"/>
        </a:spcBef>
        <a:spcAft>
          <a:spcPct val="0"/>
        </a:spcAft>
        <a:buClr>
          <a:schemeClr val="accent1"/>
        </a:buClr>
        <a:buFont typeface="Wingdings" pitchFamily="2" charset="2"/>
        <a:defRPr sz="4100" u="sng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n-ea"/>
          <a:cs typeface="+mn-cs"/>
        </a:defRPr>
      </a:lvl1pPr>
      <a:lvl2pPr marL="701755" indent="-349859" algn="l" rtl="0" eaLnBrk="0" fontAlgn="base" hangingPunct="0">
        <a:spcBef>
          <a:spcPts val="641"/>
        </a:spcBef>
        <a:spcAft>
          <a:spcPct val="0"/>
        </a:spcAft>
        <a:buClr>
          <a:schemeClr val="accent2"/>
        </a:buClr>
        <a:buSzPct val="66000"/>
        <a:buChar char="•"/>
        <a:defRPr sz="3300" kern="1200">
          <a:solidFill>
            <a:srgbClr val="66FFFF"/>
          </a:solidFill>
          <a:latin typeface="Arial" charset="0"/>
          <a:ea typeface="+mn-ea"/>
          <a:cs typeface="+mn-cs"/>
        </a:defRPr>
      </a:lvl2pPr>
      <a:lvl3pPr marL="1053649" indent="-292907" algn="l" rtl="0" eaLnBrk="0" fontAlgn="base" hangingPunct="0">
        <a:spcBef>
          <a:spcPts val="641"/>
        </a:spcBef>
        <a:spcAft>
          <a:spcPct val="0"/>
        </a:spcAft>
        <a:buClr>
          <a:srgbClr val="BCBCBC"/>
        </a:buClr>
        <a:buSzPct val="66000"/>
        <a:buChar char="•"/>
        <a:defRPr sz="2800" kern="1200">
          <a:solidFill>
            <a:srgbClr val="F8F8F8"/>
          </a:solidFill>
          <a:latin typeface="Arial" charset="0"/>
          <a:ea typeface="+mn-ea"/>
          <a:cs typeface="+mn-cs"/>
        </a:defRPr>
      </a:lvl3pPr>
      <a:lvl4pPr marL="1405545" indent="-292907" algn="l" rtl="0" eaLnBrk="0" fontAlgn="base" hangingPunct="0">
        <a:spcBef>
          <a:spcPts val="513"/>
        </a:spcBef>
        <a:spcAft>
          <a:spcPct val="0"/>
        </a:spcAft>
        <a:buClr>
          <a:srgbClr val="8BA2B4"/>
        </a:buClr>
        <a:buSzPct val="66000"/>
        <a:buChar char="•"/>
        <a:defRPr kern="1200">
          <a:solidFill>
            <a:srgbClr val="C0C0C0"/>
          </a:solidFill>
          <a:latin typeface="Arial" charset="0"/>
          <a:ea typeface="+mn-ea"/>
          <a:cs typeface="+mn-cs"/>
        </a:defRPr>
      </a:lvl4pPr>
      <a:lvl5pPr marL="1757438" indent="-292907" algn="l" rtl="0" eaLnBrk="0" fontAlgn="base" hangingPunct="0">
        <a:spcBef>
          <a:spcPts val="385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2100" kern="1200">
          <a:solidFill>
            <a:srgbClr val="94BAC3"/>
          </a:solidFill>
          <a:latin typeface="Arial" charset="0"/>
          <a:ea typeface="+mn-ea"/>
          <a:cs typeface="+mn-cs"/>
        </a:defRPr>
      </a:lvl5pPr>
      <a:lvl6pPr marL="2108926" indent="-234324" algn="l" rtl="0" eaLnBrk="1" latinLnBrk="0" hangingPunct="1">
        <a:spcBef>
          <a:spcPts val="38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343251" indent="-234324" algn="l" rtl="0" eaLnBrk="1" latinLnBrk="0" hangingPunct="1">
        <a:spcBef>
          <a:spcPts val="38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577574" indent="-234324" algn="l" rtl="0" eaLnBrk="1" latinLnBrk="0" hangingPunct="1">
        <a:spcBef>
          <a:spcPts val="38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811901" indent="-234324" algn="l" rtl="0" eaLnBrk="1" latinLnBrk="0" hangingPunct="1">
        <a:spcBef>
          <a:spcPts val="385"/>
        </a:spcBef>
        <a:buClr>
          <a:srgbClr val="9FB8CD"/>
        </a:buClr>
        <a:buSzPct val="75000"/>
        <a:buFont typeface="Wingdings 3"/>
        <a:buChar char=""/>
        <a:defRPr kumimoji="0"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81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63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438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25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906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877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69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650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1132"/>
            </a:gs>
            <a:gs pos="100000">
              <a:srgbClr val="2C476D"/>
            </a:gs>
            <a:gs pos="20000">
              <a:srgbClr val="2C476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8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  <p:sldLayoutId id="2147484767" r:id="rId12"/>
    <p:sldLayoutId id="2147484768" r:id="rId13"/>
    <p:sldLayoutId id="2147484769" r:id="rId14"/>
    <p:sldLayoutId id="2147484770" r:id="rId15"/>
    <p:sldLayoutId id="2147484771" r:id="rId16"/>
    <p:sldLayoutId id="2147484772" r:id="rId17"/>
    <p:sldLayoutId id="2147484773" r:id="rId18"/>
    <p:sldLayoutId id="2147484774" r:id="rId19"/>
    <p:sldLayoutId id="2147484775" r:id="rId20"/>
    <p:sldLayoutId id="2147484776" r:id="rId2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 b="1">
          <a:solidFill>
            <a:srgbClr val="FFFF00"/>
          </a:solidFill>
          <a:latin typeface="Arial" charset="0"/>
        </a:defRPr>
      </a:lvl5pPr>
      <a:lvl6pPr marL="585815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6pPr>
      <a:lvl7pPr marL="1171630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7pPr>
      <a:lvl8pPr marL="1757438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8pPr>
      <a:lvl9pPr marL="2343251" algn="l" rtl="0" fontAlgn="base">
        <a:spcBef>
          <a:spcPct val="0"/>
        </a:spcBef>
        <a:spcAft>
          <a:spcPct val="0"/>
        </a:spcAft>
        <a:defRPr sz="4700">
          <a:solidFill>
            <a:srgbClr val="FFFF00"/>
          </a:solidFill>
          <a:latin typeface="Calibri" pitchFamily="34" charset="0"/>
        </a:defRPr>
      </a:lvl9pPr>
    </p:titleStyle>
    <p:bodyStyle>
      <a:lvl1pPr marL="349859" indent="-349859" algn="l" rtl="0" eaLnBrk="0" fontAlgn="base" hangingPunct="0">
        <a:spcBef>
          <a:spcPts val="769"/>
        </a:spcBef>
        <a:spcAft>
          <a:spcPct val="0"/>
        </a:spcAft>
        <a:buClr>
          <a:schemeClr val="accent1"/>
        </a:buClr>
        <a:buFont typeface="Wingdings" pitchFamily="2" charset="2"/>
        <a:defRPr sz="4100" u="sng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+mn-ea"/>
          <a:cs typeface="+mn-cs"/>
        </a:defRPr>
      </a:lvl1pPr>
      <a:lvl2pPr marL="701755" indent="-349859" algn="l" rtl="0" eaLnBrk="0" fontAlgn="base" hangingPunct="0">
        <a:spcBef>
          <a:spcPts val="641"/>
        </a:spcBef>
        <a:spcAft>
          <a:spcPct val="0"/>
        </a:spcAft>
        <a:buClr>
          <a:schemeClr val="accent2"/>
        </a:buClr>
        <a:buSzPct val="66000"/>
        <a:buChar char="•"/>
        <a:defRPr sz="3300" kern="1200">
          <a:solidFill>
            <a:srgbClr val="66FFFF"/>
          </a:solidFill>
          <a:latin typeface="Arial" charset="0"/>
          <a:ea typeface="+mn-ea"/>
          <a:cs typeface="+mn-cs"/>
        </a:defRPr>
      </a:lvl2pPr>
      <a:lvl3pPr marL="1053649" indent="-292907" algn="l" rtl="0" eaLnBrk="0" fontAlgn="base" hangingPunct="0">
        <a:spcBef>
          <a:spcPts val="641"/>
        </a:spcBef>
        <a:spcAft>
          <a:spcPct val="0"/>
        </a:spcAft>
        <a:buClr>
          <a:srgbClr val="BCBCBC"/>
        </a:buClr>
        <a:buSzPct val="66000"/>
        <a:buChar char="•"/>
        <a:defRPr sz="2800" kern="1200">
          <a:solidFill>
            <a:srgbClr val="F8F8F8"/>
          </a:solidFill>
          <a:latin typeface="Arial" charset="0"/>
          <a:ea typeface="+mn-ea"/>
          <a:cs typeface="+mn-cs"/>
        </a:defRPr>
      </a:lvl3pPr>
      <a:lvl4pPr marL="1405545" indent="-292907" algn="l" rtl="0" eaLnBrk="0" fontAlgn="base" hangingPunct="0">
        <a:spcBef>
          <a:spcPts val="513"/>
        </a:spcBef>
        <a:spcAft>
          <a:spcPct val="0"/>
        </a:spcAft>
        <a:buClr>
          <a:srgbClr val="8BA2B4"/>
        </a:buClr>
        <a:buSzPct val="66000"/>
        <a:buChar char="•"/>
        <a:defRPr kern="1200">
          <a:solidFill>
            <a:srgbClr val="C0C0C0"/>
          </a:solidFill>
          <a:latin typeface="Arial" charset="0"/>
          <a:ea typeface="+mn-ea"/>
          <a:cs typeface="+mn-cs"/>
        </a:defRPr>
      </a:lvl4pPr>
      <a:lvl5pPr marL="1757438" indent="-292907" algn="l" rtl="0" eaLnBrk="0" fontAlgn="base" hangingPunct="0">
        <a:spcBef>
          <a:spcPts val="385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2100" kern="1200">
          <a:solidFill>
            <a:srgbClr val="94BAC3"/>
          </a:solidFill>
          <a:latin typeface="Arial" charset="0"/>
          <a:ea typeface="+mn-ea"/>
          <a:cs typeface="+mn-cs"/>
        </a:defRPr>
      </a:lvl5pPr>
      <a:lvl6pPr marL="2108926" indent="-234324" algn="l" rtl="0" eaLnBrk="1" latinLnBrk="0" hangingPunct="1">
        <a:spcBef>
          <a:spcPts val="38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343251" indent="-234324" algn="l" rtl="0" eaLnBrk="1" latinLnBrk="0" hangingPunct="1">
        <a:spcBef>
          <a:spcPts val="38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577574" indent="-234324" algn="l" rtl="0" eaLnBrk="1" latinLnBrk="0" hangingPunct="1">
        <a:spcBef>
          <a:spcPts val="38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811901" indent="-234324" algn="l" rtl="0" eaLnBrk="1" latinLnBrk="0" hangingPunct="1">
        <a:spcBef>
          <a:spcPts val="385"/>
        </a:spcBef>
        <a:buClr>
          <a:srgbClr val="9FB8CD"/>
        </a:buClr>
        <a:buSzPct val="75000"/>
        <a:buFont typeface="Wingdings 3"/>
        <a:buChar char=""/>
        <a:defRPr kumimoji="0"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81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63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438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25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9065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877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690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6501" algn="l" defTabSz="117163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50828" y="1295400"/>
            <a:ext cx="8153397" cy="4876800"/>
          </a:xfrm>
        </p:spPr>
        <p:txBody>
          <a:bodyPr>
            <a:normAutofit/>
          </a:bodyPr>
          <a:lstStyle/>
          <a:p>
            <a:pPr marL="0" indent="0"/>
            <a:r>
              <a:rPr lang="en-US" sz="2400" u="none" dirty="0">
                <a:solidFill>
                  <a:srgbClr val="00FFFE"/>
                </a:solidFill>
              </a:rPr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Prediction Center (OPC)</a:t>
            </a:r>
            <a:endParaRPr lang="en-US" dirty="0"/>
          </a:p>
        </p:txBody>
      </p:sp>
      <p:pic>
        <p:nvPicPr>
          <p:cNvPr id="9" name="Picture 8" descr="Bathroom 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2812" y="3657600"/>
            <a:ext cx="3366654" cy="2514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1545" t="7031" r="30559" b="3166"/>
          <a:stretch>
            <a:fillRect/>
          </a:stretch>
        </p:blipFill>
        <p:spPr bwMode="auto">
          <a:xfrm>
            <a:off x="9599612" y="762000"/>
            <a:ext cx="1828800" cy="277486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838200"/>
            <a:ext cx="3886200" cy="26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838200"/>
            <a:ext cx="5036144" cy="26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3852283"/>
            <a:ext cx="3266893" cy="197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9412" y="3773906"/>
            <a:ext cx="3886200" cy="2169694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Darin J.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Figurskey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Operations Branch Chief</a:t>
            </a:r>
          </a:p>
          <a:p>
            <a:pPr algn="ctr"/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NOAA’s National Weather Service</a:t>
            </a:r>
          </a:p>
          <a:p>
            <a:pPr algn="ctr"/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Ocean Prediction Center</a:t>
            </a:r>
          </a:p>
          <a:p>
            <a:pPr algn="ctr"/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College Park, MD</a:t>
            </a:r>
          </a:p>
          <a:p>
            <a:endParaRPr lang="en-US" dirty="0">
              <a:solidFill>
                <a:srgbClr val="00FFF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301 683 1497</a:t>
            </a:r>
          </a:p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darin.figurskey@noaa.gov</a:t>
            </a:r>
          </a:p>
        </p:txBody>
      </p:sp>
    </p:spTree>
    <p:extLst>
      <p:ext uri="{BB962C8B-B14F-4D97-AF65-F5344CB8AC3E}">
        <p14:creationId xmlns:p14="http://schemas.microsoft.com/office/powerpoint/2010/main" val="33978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Products and Services – Atlantic Forecasts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762000"/>
            <a:ext cx="7034213" cy="55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5612" y="2057400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96-hour products</a:t>
            </a:r>
          </a:p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done once daily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612" y="3810000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Same suite of </a:t>
            </a:r>
          </a:p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products for Pacific</a:t>
            </a:r>
          </a:p>
          <a:p>
            <a:endParaRPr lang="en-US" dirty="0" smtClean="0">
              <a:solidFill>
                <a:srgbClr val="00FFF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Products and Services – Arctic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9" y="838201"/>
            <a:ext cx="68246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012" y="2063931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These are in addition to</a:t>
            </a:r>
          </a:p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the suite of products as</a:t>
            </a:r>
          </a:p>
          <a:p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for Atlantic and Pacific</a:t>
            </a:r>
          </a:p>
          <a:p>
            <a:endParaRPr lang="en-US" dirty="0" smtClean="0">
              <a:solidFill>
                <a:srgbClr val="00FFF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Charts and Faxes are Still Important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914400"/>
            <a:ext cx="4648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17" y="916577"/>
            <a:ext cx="4921295" cy="533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8494" y="5029200"/>
            <a:ext cx="4724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http://www.nws.noaa.gov/om/marine/rfax.pdf</a:t>
            </a:r>
          </a:p>
        </p:txBody>
      </p:sp>
    </p:spTree>
    <p:extLst>
      <p:ext uri="{BB962C8B-B14F-4D97-AF65-F5344CB8AC3E}">
        <p14:creationId xmlns:p14="http://schemas.microsoft.com/office/powerpoint/2010/main" val="22610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Gridded Information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838200"/>
            <a:ext cx="9631363" cy="53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1412" y="1143000"/>
            <a:ext cx="5878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http://www.opc.ncep.noaa.gov/opc_gridded_marine.php</a:t>
            </a:r>
          </a:p>
        </p:txBody>
      </p:sp>
    </p:spTree>
    <p:extLst>
      <p:ext uri="{BB962C8B-B14F-4D97-AF65-F5344CB8AC3E}">
        <p14:creationId xmlns:p14="http://schemas.microsoft.com/office/powerpoint/2010/main" val="1858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Future Areas of Need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3212" y="838200"/>
            <a:ext cx="6092825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Arctic</a:t>
            </a:r>
            <a:endParaRPr lang="en-US" b="1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Increased traffic</a:t>
            </a:r>
            <a:endParaRPr lang="en-US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Resource exploration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Strategic interest of both nations</a:t>
            </a:r>
            <a:endParaRPr lang="en-US" dirty="0">
              <a:solidFill>
                <a:srgbClr val="00FFFE"/>
              </a:solidFill>
            </a:endParaRPr>
          </a:p>
          <a:p>
            <a:pPr marL="914400" lvl="1" indent="-457200">
              <a:buFont typeface="+mj-lt"/>
              <a:buAutoNum type="alphaLcParenR"/>
            </a:pPr>
            <a:endParaRPr lang="en-US" sz="800" b="1" dirty="0"/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Expansion of Forecasts in Time &amp; Space</a:t>
            </a:r>
            <a:endParaRPr lang="en-US" sz="2400" b="1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Gridded forecasts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Extend beyond five days to 3 to 4 weeks</a:t>
            </a:r>
            <a:endParaRPr lang="en-US" dirty="0">
              <a:solidFill>
                <a:srgbClr val="00FFFE"/>
              </a:solidFill>
            </a:endParaRPr>
          </a:p>
          <a:p>
            <a:pPr marL="914400" lvl="1" indent="-457200">
              <a:buFont typeface="+mj-lt"/>
              <a:buAutoNum type="alphaLcParenR"/>
            </a:pPr>
            <a:endParaRPr lang="en-US" sz="800" b="1" dirty="0"/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Probabilistic Information</a:t>
            </a:r>
            <a:endParaRPr lang="en-US" sz="2400" b="1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Pressure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Wind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Waves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Ice coverage</a:t>
            </a:r>
          </a:p>
          <a:p>
            <a:pPr marL="914400" lvl="1" indent="-457200"/>
            <a:endParaRPr lang="en-US" sz="2400" b="1" dirty="0" smtClean="0">
              <a:solidFill>
                <a:srgbClr val="00FFFE"/>
              </a:solidFill>
            </a:endParaRPr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Serving all of the constituencies that need forecasts for safety of life at sea</a:t>
            </a:r>
            <a:endParaRPr lang="en-US" sz="2400" b="1" dirty="0">
              <a:solidFill>
                <a:srgbClr val="00FFF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1097399"/>
            <a:ext cx="5511146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4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Future Areas of Need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3212" y="1143000"/>
            <a:ext cx="6092825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Collaboration</a:t>
            </a:r>
            <a:endParaRPr lang="en-US" b="1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Forecast tools</a:t>
            </a:r>
            <a:endParaRPr lang="en-US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Forecast guidance improvement</a:t>
            </a:r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Observations</a:t>
            </a:r>
            <a:endParaRPr lang="en-US" sz="2400" b="1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Current conditions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Forecast and model validation, verification, improvement</a:t>
            </a:r>
            <a:endParaRPr lang="en-US" sz="800" b="1" dirty="0"/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Outreach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How do customers really use our information?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What could we do better or change?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Decision support services</a:t>
            </a:r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Resources</a:t>
            </a:r>
            <a:endParaRPr lang="en-US" sz="2400" b="1" dirty="0">
              <a:solidFill>
                <a:srgbClr val="00FFFE"/>
              </a:solidFill>
            </a:endParaRP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Science and development</a:t>
            </a:r>
          </a:p>
          <a:p>
            <a:pPr marL="914400" lvl="1" indent="-457200"/>
            <a:r>
              <a:rPr lang="en-US" dirty="0" smtClean="0">
                <a:solidFill>
                  <a:srgbClr val="00FFFE"/>
                </a:solidFill>
              </a:rPr>
              <a:t>Day-to-day forecasting</a:t>
            </a:r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Storm surge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1752599"/>
            <a:ext cx="5029200" cy="312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9679" y="4881154"/>
            <a:ext cx="2996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Anthem of the Seas (courtesy mirror.co.uk)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59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4" name="Picture 3" descr="Rotating NOAA-NWS symbo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985837"/>
            <a:ext cx="86868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Mission Areas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7012" y="901337"/>
            <a:ext cx="9144000" cy="5334000"/>
          </a:xfrm>
          <a:prstGeom prst="rect">
            <a:avLst/>
          </a:prstGeom>
          <a:ln>
            <a:noFill/>
          </a:ln>
          <a:effectLst/>
        </p:spPr>
        <p:txBody>
          <a:bodyPr lIns="117161" tIns="58580" rIns="117161" bIns="58580">
            <a:normAutofit lnSpcReduction="10000"/>
          </a:bodyPr>
          <a:lstStyle>
            <a:lvl1pPr marL="349859" indent="-349859" algn="l" rtl="0" eaLnBrk="0" fontAlgn="base" hangingPunct="0">
              <a:spcBef>
                <a:spcPts val="769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3100" u="sng" kern="1200">
                <a:solidFill>
                  <a:srgbClr val="FFFF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1755" indent="-349859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chemeClr val="accent2"/>
              </a:buClr>
              <a:buSzPct val="66000"/>
              <a:buChar char="•"/>
              <a:defRPr lang="en-US" sz="2700" kern="1200" dirty="0" smtClean="0">
                <a:solidFill>
                  <a:srgbClr val="66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53649" indent="-292907" algn="l" rtl="0" eaLnBrk="0" fontAlgn="base" hangingPunct="0">
              <a:spcBef>
                <a:spcPts val="641"/>
              </a:spcBef>
              <a:spcAft>
                <a:spcPct val="0"/>
              </a:spcAft>
              <a:buClr>
                <a:srgbClr val="BCBCBC"/>
              </a:buClr>
              <a:buSzPct val="66000"/>
              <a:buChar char="•"/>
              <a:defRPr sz="2700" kern="1200">
                <a:solidFill>
                  <a:srgbClr val="F8F8F8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05545" indent="-292907" algn="l" rtl="0" eaLnBrk="0" fontAlgn="base" hangingPunct="0">
              <a:spcBef>
                <a:spcPts val="513"/>
              </a:spcBef>
              <a:spcAft>
                <a:spcPct val="0"/>
              </a:spcAft>
              <a:buClr>
                <a:srgbClr val="8BA2B4"/>
              </a:buClr>
              <a:buSzPct val="66000"/>
              <a:buChar char="•"/>
              <a:defRPr sz="2300" kern="1200">
                <a:solidFill>
                  <a:srgbClr val="C0C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57438" indent="-292907" algn="l" rtl="0" eaLnBrk="0" fontAlgn="base" hangingPunct="0">
              <a:spcBef>
                <a:spcPts val="38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2300" kern="1200">
                <a:solidFill>
                  <a:srgbClr val="94BAC3"/>
                </a:solidFill>
                <a:effectLst/>
                <a:latin typeface="Arial" charset="0"/>
                <a:ea typeface="+mn-ea"/>
                <a:cs typeface="+mn-cs"/>
              </a:defRPr>
            </a:lvl5pPr>
            <a:lvl6pPr marL="2108926" indent="-234324" algn="l" rtl="0" eaLnBrk="1" latinLnBrk="0" hangingPunct="1">
              <a:spcBef>
                <a:spcPts val="38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3251" indent="-234324" algn="l" rtl="0" eaLnBrk="1" latinLnBrk="0" hangingPunct="1">
              <a:spcBef>
                <a:spcPts val="38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7574" indent="-234324" algn="l" rtl="0" eaLnBrk="1" latinLnBrk="0" hangingPunct="1">
              <a:spcBef>
                <a:spcPts val="38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1901" indent="-234324" algn="l" rtl="0" eaLnBrk="1" latinLnBrk="0" hangingPunct="1">
              <a:spcBef>
                <a:spcPts val="38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Marine Weather</a:t>
            </a:r>
            <a:endParaRPr lang="en-US" sz="1800" b="1" dirty="0" smtClean="0">
              <a:solidFill>
                <a:srgbClr val="00FFFE"/>
              </a:solidFill>
            </a:endParaRPr>
          </a:p>
          <a:p>
            <a:pPr marL="914400" lvl="1" indent="-457200"/>
            <a:r>
              <a:rPr lang="en-US" sz="1800" dirty="0" smtClean="0">
                <a:solidFill>
                  <a:srgbClr val="00FFFE"/>
                </a:solidFill>
              </a:rPr>
              <a:t>Warning Bulletins (~20K warnings/year)</a:t>
            </a:r>
          </a:p>
          <a:p>
            <a:pPr marL="914400" lvl="1" indent="-457200"/>
            <a:r>
              <a:rPr lang="en-US" sz="1800" dirty="0" smtClean="0">
                <a:solidFill>
                  <a:srgbClr val="00FFFE"/>
                </a:solidFill>
              </a:rPr>
              <a:t>Graphical &amp; Gridded Products (&gt;150 products/day)</a:t>
            </a:r>
          </a:p>
          <a:p>
            <a:pPr marL="914400" lvl="1" indent="-457200">
              <a:buFont typeface="+mj-lt"/>
              <a:buAutoNum type="alphaLcParenR"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0" indent="0"/>
            <a:endParaRPr lang="en-US" sz="2400" b="1" dirty="0" smtClean="0">
              <a:solidFill>
                <a:srgbClr val="00FFFE"/>
              </a:solidFill>
            </a:endParaRPr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Operational Oceanography</a:t>
            </a:r>
          </a:p>
          <a:p>
            <a:pPr marL="914400" lvl="1" indent="-457200"/>
            <a:r>
              <a:rPr lang="en-US" sz="1800" dirty="0" smtClean="0">
                <a:solidFill>
                  <a:srgbClr val="00FFFE"/>
                </a:solidFill>
              </a:rPr>
              <a:t>SST, Currents, Salinity</a:t>
            </a:r>
          </a:p>
          <a:p>
            <a:pPr marL="914400" lvl="1" indent="-457200">
              <a:buFont typeface="+mj-lt"/>
              <a:buAutoNum type="alphaLcParenR"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rgbClr val="00FFFE"/>
              </a:solidFill>
            </a:endParaRPr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Coastal Guidance</a:t>
            </a:r>
          </a:p>
          <a:p>
            <a:pPr marL="914400" lvl="1" indent="-457200"/>
            <a:r>
              <a:rPr lang="en-US" sz="1800" dirty="0" smtClean="0">
                <a:solidFill>
                  <a:srgbClr val="00FFFE"/>
                </a:solidFill>
              </a:rPr>
              <a:t>Storm Surge</a:t>
            </a:r>
            <a:endParaRPr lang="en-US" sz="800" dirty="0" smtClean="0">
              <a:solidFill>
                <a:srgbClr val="00FFFE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marL="0" indent="0"/>
            <a:r>
              <a:rPr lang="en-US" sz="2400" b="1" dirty="0" smtClean="0">
                <a:solidFill>
                  <a:srgbClr val="00FFFE"/>
                </a:solidFill>
              </a:rPr>
              <a:t>Enabling Ecological Prediction</a:t>
            </a:r>
          </a:p>
          <a:p>
            <a:pPr marL="914400" lvl="1" indent="-457200"/>
            <a:r>
              <a:rPr lang="en-US" sz="1800" dirty="0" smtClean="0">
                <a:solidFill>
                  <a:srgbClr val="00FFFE"/>
                </a:solidFill>
              </a:rPr>
              <a:t>HAB, pathogens, hypoxia, habitat</a:t>
            </a:r>
            <a:endParaRPr lang="en-US" sz="1800" dirty="0">
              <a:solidFill>
                <a:srgbClr val="00FFF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2" y="1143000"/>
            <a:ext cx="3876370" cy="45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7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Overview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012" y="988423"/>
            <a:ext cx="87625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FFFF"/>
                </a:solidFill>
              </a:rPr>
              <a:t>Forecast Branch – 20 Forecasters </a:t>
            </a:r>
            <a:endParaRPr lang="en-US" sz="2400" b="1" dirty="0" smtClean="0">
              <a:solidFill>
                <a:srgbClr val="66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5 forecast desks, nine ten-hour shifts per 24 hours</a:t>
            </a:r>
          </a:p>
          <a:p>
            <a:pPr marL="871565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Atlantic, High Seas and Regional</a:t>
            </a:r>
          </a:p>
          <a:p>
            <a:pPr marL="871565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Pacific, High Seas and Regional</a:t>
            </a:r>
          </a:p>
          <a:p>
            <a:pPr marL="871565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Outlook</a:t>
            </a:r>
          </a:p>
          <a:p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smtClean="0">
                <a:solidFill>
                  <a:srgbClr val="66FFFF"/>
                </a:solidFill>
              </a:rPr>
              <a:t>Applications Branch </a:t>
            </a:r>
            <a:r>
              <a:rPr lang="en-US" sz="2400" dirty="0">
                <a:solidFill>
                  <a:srgbClr val="66FFFF"/>
                </a:solidFill>
              </a:rPr>
              <a:t>– </a:t>
            </a:r>
            <a:r>
              <a:rPr lang="en-US" sz="2400" dirty="0" smtClean="0">
                <a:solidFill>
                  <a:srgbClr val="66FFFF"/>
                </a:solidFill>
              </a:rPr>
              <a:t>5.5</a:t>
            </a:r>
            <a:endParaRPr lang="en-US" sz="2400" b="1" dirty="0">
              <a:solidFill>
                <a:srgbClr val="66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Two full-time 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NOAA Corps Officer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2.5 NOAA Affiliates (one satellite liaison split with Weather Prediction Center)</a:t>
            </a:r>
            <a:endParaRPr lang="en-US" dirty="0">
              <a:solidFill>
                <a:srgbClr val="66FFFF"/>
              </a:solidFill>
            </a:endParaRPr>
          </a:p>
          <a:p>
            <a:pPr lvl="1"/>
            <a:endParaRPr lang="en-US" dirty="0">
              <a:solidFill>
                <a:srgbClr val="66FFFF"/>
              </a:solidFill>
            </a:endParaRPr>
          </a:p>
          <a:p>
            <a:r>
              <a:rPr lang="en-US" sz="2400" dirty="0" smtClean="0">
                <a:solidFill>
                  <a:srgbClr val="66FFFF"/>
                </a:solidFill>
              </a:rPr>
              <a:t>Management – 3.5</a:t>
            </a:r>
            <a:endParaRPr lang="en-US" sz="2400" b="1" dirty="0">
              <a:solidFill>
                <a:srgbClr val="66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Director, Tom Cuff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Deputy Director (split with Weather Prediction Center), Kathryn Gilbert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Forecast Branch Chief, Darin </a:t>
            </a:r>
            <a:r>
              <a:rPr lang="en-US" dirty="0" err="1" smtClean="0">
                <a:solidFill>
                  <a:srgbClr val="66FFFF"/>
                </a:solidFill>
              </a:rPr>
              <a:t>Figurskey</a:t>
            </a:r>
            <a:endParaRPr lang="en-US" dirty="0" smtClean="0">
              <a:solidFill>
                <a:srgbClr val="66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Applications Branch Chief, Joe Sienkiewicz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1025434"/>
            <a:ext cx="5080391" cy="255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2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990600"/>
            <a:ext cx="684657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Area of Responsibility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413555" y="963386"/>
            <a:ext cx="4800600" cy="438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Offshore Zones</a:t>
            </a:r>
            <a:endParaRPr lang="en-US" dirty="0"/>
          </a:p>
        </p:txBody>
      </p:sp>
      <p:pic>
        <p:nvPicPr>
          <p:cNvPr id="4" name="Picture 2" descr="Atlantic offshore waters zone configu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1217023"/>
            <a:ext cx="5326600" cy="42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cific offshore waters zone config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1217023"/>
            <a:ext cx="5918446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Tracks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656"/>
          <a:stretch/>
        </p:blipFill>
        <p:spPr bwMode="auto">
          <a:xfrm>
            <a:off x="0" y="685800"/>
            <a:ext cx="12204654" cy="789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Tracks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656"/>
          <a:stretch/>
        </p:blipFill>
        <p:spPr bwMode="auto">
          <a:xfrm>
            <a:off x="0" y="685800"/>
            <a:ext cx="12204654" cy="789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1600200"/>
            <a:ext cx="10896600" cy="44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3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Products and Services – Unified Analysis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2" y="914400"/>
            <a:ext cx="8839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2" y="4876800"/>
            <a:ext cx="44767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Products and Services – Atlantic Analysis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4" y="1143000"/>
            <a:ext cx="78771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5412" y="4800600"/>
            <a:ext cx="32766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Surface analysis every six hours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1612" y="4800600"/>
            <a:ext cx="32766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US" dirty="0" smtClean="0">
                <a:solidFill>
                  <a:srgbClr val="00FFFE"/>
                </a:solidFill>
                <a:latin typeface="Times New Roman" pitchFamily="18" charset="0"/>
                <a:cs typeface="Times New Roman" pitchFamily="18" charset="0"/>
              </a:rPr>
              <a:t>Wind/wave analysis every three hours</a:t>
            </a:r>
          </a:p>
        </p:txBody>
      </p:sp>
    </p:spTree>
    <p:extLst>
      <p:ext uri="{BB962C8B-B14F-4D97-AF65-F5344CB8AC3E}">
        <p14:creationId xmlns:p14="http://schemas.microsoft.com/office/powerpoint/2010/main" val="287536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Teamwork presentatio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NWSOC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normAutofit/>
      </a:bodyPr>
      <a:lstStyle>
        <a:defPPr>
          <a:defRPr dirty="0" smtClean="0">
            <a:solidFill>
              <a:srgbClr val="00FFFE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5_Teamwork presentatio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NWSOC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normAutofit/>
      </a:bodyPr>
      <a:lstStyle>
        <a:defPPr>
          <a:defRPr dirty="0" smtClean="0">
            <a:solidFill>
              <a:srgbClr val="00FFFE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4_Teamwork presentatio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NWSOC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normAutofit/>
      </a:bodyPr>
      <a:lstStyle>
        <a:defPPr>
          <a:defRPr dirty="0" smtClean="0">
            <a:solidFill>
              <a:srgbClr val="00FFFE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Teamwork presentatio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NWSOC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normAutofit/>
      </a:bodyPr>
      <a:lstStyle>
        <a:defPPr>
          <a:defRPr dirty="0" smtClean="0">
            <a:solidFill>
              <a:srgbClr val="00FFFE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7_Teamwork presentatio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NWSOC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normAutofit/>
      </a:bodyPr>
      <a:lstStyle>
        <a:defPPr>
          <a:defRPr dirty="0" smtClean="0">
            <a:solidFill>
              <a:srgbClr val="00FFFE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353</Words>
  <Application>Microsoft Office PowerPoint</Application>
  <PresentationFormat>Custom</PresentationFormat>
  <Paragraphs>97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3_Teamwork presentation</vt:lpstr>
      <vt:lpstr>5_Teamwork presentation</vt:lpstr>
      <vt:lpstr>4_Teamwork presentation</vt:lpstr>
      <vt:lpstr>6_Teamwork presentation</vt:lpstr>
      <vt:lpstr>7_Teamwork presentation</vt:lpstr>
      <vt:lpstr>Ocean Prediction Center (OPC)</vt:lpstr>
      <vt:lpstr>OPC Mission Areas</vt:lpstr>
      <vt:lpstr>OPC Overview</vt:lpstr>
      <vt:lpstr>OPC Area of Responsibility</vt:lpstr>
      <vt:lpstr>OPC Offshore Zones</vt:lpstr>
      <vt:lpstr>Vessel Tracks</vt:lpstr>
      <vt:lpstr>Vessel Tracks</vt:lpstr>
      <vt:lpstr>OPC Products and Services – Unified Analysis</vt:lpstr>
      <vt:lpstr>OPC Products and Services – Atlantic Analysis</vt:lpstr>
      <vt:lpstr>OPC Products and Services – Atlantic Forecasts</vt:lpstr>
      <vt:lpstr>OPC Products and Services – Arctic</vt:lpstr>
      <vt:lpstr>Charts and Faxes are Still Important</vt:lpstr>
      <vt:lpstr>Expanding Gridded Information</vt:lpstr>
      <vt:lpstr>Other Future Areas of Need</vt:lpstr>
      <vt:lpstr>Other Future Areas of Need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38</cp:revision>
  <dcterms:created xsi:type="dcterms:W3CDTF">2008-10-27T22:23:15Z</dcterms:created>
  <dcterms:modified xsi:type="dcterms:W3CDTF">2016-04-06T14:31:05Z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TC102282691033</vt:lpwstr>
  </property>
</Properties>
</file>