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</p:sldMasterIdLst>
  <p:notesMasterIdLst>
    <p:notesMasterId r:id="rId9"/>
  </p:notesMasterIdLst>
  <p:sldIdLst>
    <p:sldId id="256" r:id="rId4"/>
    <p:sldId id="257" r:id="rId5"/>
    <p:sldId id="278" r:id="rId6"/>
    <p:sldId id="258" r:id="rId7"/>
    <p:sldId id="27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9" d="100"/>
          <a:sy n="109" d="100"/>
        </p:scale>
        <p:origin x="-21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CA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3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CA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3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CA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3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CA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3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1EB305-650F-44DA-859D-3775A5A0A4B8}" type="slidenum">
              <a:rPr lang="en-CA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5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2" name="Picture 151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53" name="Picture 152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Page </a:t>
            </a:r>
            <a:fld id="{D4AA1FAA-0213-41E9-91D8-F301FC523443}" type="slidenum"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‹#›</a:t>
            </a:fld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 – 16-4-28</a:t>
            </a:r>
            <a:endParaRPr/>
          </a:p>
        </p:txBody>
      </p:sp>
      <p:sp>
        <p:nvSpPr>
          <p:cNvPr id="7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pic>
        <p:nvPicPr>
          <p:cNvPr id="2" name="Picture 15"/>
          <p:cNvPicPr/>
          <p:nvPr/>
        </p:nvPicPr>
        <p:blipFill>
          <a:blip r:embed="rId14"/>
          <a:stretch>
            <a:fillRect/>
          </a:stretch>
        </p:blipFill>
        <p:spPr>
          <a:xfrm>
            <a:off x="19080" y="46080"/>
            <a:ext cx="9124560" cy="790200"/>
          </a:xfrm>
          <a:prstGeom prst="rect">
            <a:avLst/>
          </a:prstGeom>
          <a:ln>
            <a:noFill/>
          </a:ln>
        </p:spPr>
      </p:pic>
      <p:pic>
        <p:nvPicPr>
          <p:cNvPr id="3" name="Picture 14"/>
          <p:cNvPicPr/>
          <p:nvPr/>
        </p:nvPicPr>
        <p:blipFill>
          <a:blip r:embed="rId15"/>
          <a:srcRect b="11954"/>
          <a:stretch>
            <a:fillRect/>
          </a:stretch>
        </p:blipFill>
        <p:spPr>
          <a:xfrm>
            <a:off x="0" y="836640"/>
            <a:ext cx="9143640" cy="1223640"/>
          </a:xfrm>
          <a:prstGeom prst="rect">
            <a:avLst/>
          </a:prstGeom>
          <a:ln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zh-TW" sz="36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14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Page </a:t>
            </a:r>
            <a:fld id="{D658DF82-D89B-4EF7-823B-E93ECC9E05BA}" type="slidenum"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‹#›</a:t>
            </a:fld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 – 16-4-28</a:t>
            </a:r>
            <a:endParaRPr/>
          </a:p>
        </p:txBody>
      </p:sp>
      <p:sp>
        <p:nvSpPr>
          <p:cNvPr id="41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zh-TW" sz="36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16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14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zh-TW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755640" y="6237360"/>
            <a:ext cx="8137080" cy="2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Page </a:t>
            </a:r>
            <a:fld id="{5BA4EA57-1416-4346-87B5-0821A913BD42}" type="slidenum"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‹#›</a:t>
            </a:fld>
            <a:r>
              <a:rPr lang="en-CA" sz="1000">
                <a:solidFill>
                  <a:srgbClr val="000000"/>
                </a:solidFill>
                <a:latin typeface="Arial"/>
                <a:ea typeface="Arial Unicode MS"/>
              </a:rPr>
              <a:t> – 16-4-28</a:t>
            </a:r>
            <a:endParaRPr/>
          </a:p>
        </p:txBody>
      </p:sp>
      <p:sp>
        <p:nvSpPr>
          <p:cNvPr id="117" name="Line 2"/>
          <p:cNvSpPr/>
          <p:nvPr/>
        </p:nvSpPr>
        <p:spPr>
          <a:xfrm>
            <a:off x="826920" y="1268280"/>
            <a:ext cx="8317080" cy="0"/>
          </a:xfrm>
          <a:prstGeom prst="line">
            <a:avLst/>
          </a:prstGeom>
          <a:ln w="28440">
            <a:solidFill>
              <a:srgbClr val="3A601B"/>
            </a:solidFill>
            <a:round/>
          </a:ln>
        </p:spPr>
      </p:sp>
      <p:sp>
        <p:nvSpPr>
          <p:cNvPr id="118" name="PlaceHolder 3"/>
          <p:cNvSpPr>
            <a:spLocks noGrp="1"/>
          </p:cNvSpPr>
          <p:nvPr>
            <p:ph type="title"/>
          </p:nvPr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zh-TW" sz="3600" b="1">
                <a:solidFill>
                  <a:srgbClr val="3A601B"/>
                </a:solidFill>
                <a:latin typeface="Arial"/>
                <a:ea typeface="Arial Unicode MS"/>
              </a:rPr>
              <a:t>Click to edit the title text formatClick to edit Master title style</a:t>
            </a:r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79480" y="155736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120000"/>
              <a:buFont typeface="StarSymbol"/>
              <a:buChar char=""/>
            </a:pPr>
            <a:r>
              <a:rPr lang="zh-TW" sz="2400">
                <a:solidFill>
                  <a:srgbClr val="000000"/>
                </a:solidFill>
                <a:latin typeface="Arial"/>
                <a:ea typeface="Arial Unicode MS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zh-TW" sz="2000">
                <a:solidFill>
                  <a:srgbClr val="000000"/>
                </a:solidFill>
                <a:latin typeface="Arial"/>
                <a:ea typeface="Arial Unicode MS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▪"/>
            </a:pPr>
            <a:r>
              <a:rPr lang="zh-TW">
                <a:solidFill>
                  <a:srgbClr val="000000"/>
                </a:solidFill>
                <a:latin typeface="Arial"/>
                <a:ea typeface="Arial Unicode MS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zh-TW" sz="1600">
                <a:solidFill>
                  <a:srgbClr val="000000"/>
                </a:solidFill>
                <a:latin typeface="Arial"/>
                <a:ea typeface="Arial Unicode MS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zh-TW" sz="1400">
                <a:solidFill>
                  <a:srgbClr val="000000"/>
                </a:solidFill>
                <a:latin typeface="Arial"/>
                <a:ea typeface="Arial Unicode MS"/>
              </a:rPr>
              <a:t>Fifth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4680" y="19080"/>
            <a:ext cx="9138960" cy="7902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179512" y="2276872"/>
            <a:ext cx="8820112" cy="11521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100" b="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CA" sz="2400" dirty="0" smtClean="0"/>
              <a:t>The </a:t>
            </a:r>
            <a:r>
              <a:rPr lang="en-CA" sz="2400" dirty="0"/>
              <a:t>Canadian Great Lakes Deterministic Coupled Water Cycle Prediction </a:t>
            </a:r>
            <a:r>
              <a:rPr lang="en-CA" sz="2400" dirty="0" smtClean="0"/>
              <a:t>System     </a:t>
            </a:r>
            <a:r>
              <a:rPr lang="en-CA" sz="2400" b="1" dirty="0" smtClean="0"/>
              <a:t>PART 1</a:t>
            </a:r>
            <a:endParaRPr b="1" dirty="0"/>
          </a:p>
        </p:txBody>
      </p:sp>
      <p:sp>
        <p:nvSpPr>
          <p:cNvPr id="239" name="CustomShape 2"/>
          <p:cNvSpPr/>
          <p:nvPr/>
        </p:nvSpPr>
        <p:spPr>
          <a:xfrm>
            <a:off x="4932040" y="3573016"/>
            <a:ext cx="4176464" cy="31683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V. Fortin, G. Smith, F. Roy, M. Mackay,</a:t>
            </a: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É.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Gaborit</a:t>
            </a: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, M.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Dimitrijevic</a:t>
            </a:r>
            <a:endParaRPr sz="1500" dirty="0"/>
          </a:p>
          <a:p>
            <a:pPr algn="ctr"/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Atmospheric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S&amp;T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- Meteorological Research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-</a:t>
            </a:r>
            <a:r>
              <a:rPr lang="en-CA" sz="15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Recherche</a:t>
            </a:r>
            <a:r>
              <a:rPr lang="en-CA" sz="150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>
                <a:solidFill>
                  <a:srgbClr val="000000"/>
                </a:solidFill>
                <a:latin typeface="Arial"/>
                <a:ea typeface="ＭＳ Ｐゴシック"/>
              </a:rPr>
              <a:t>en</a:t>
            </a:r>
            <a:r>
              <a:rPr lang="en-CA" sz="15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>
                <a:solidFill>
                  <a:srgbClr val="000000"/>
                </a:solidFill>
                <a:latin typeface="Arial"/>
                <a:ea typeface="ＭＳ Ｐゴシック"/>
              </a:rPr>
              <a:t>prévision</a:t>
            </a:r>
            <a:r>
              <a:rPr lang="en-CA" sz="15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CA" sz="15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numérique</a:t>
            </a:r>
            <a:endParaRPr lang="en-CA" sz="15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/>
            <a:endParaRPr lang="en-CA" sz="1500" b="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/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R</a:t>
            </a: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Yerubandi</a:t>
            </a:r>
            <a:endParaRPr sz="1500" dirty="0"/>
          </a:p>
          <a:p>
            <a:pPr algn="ctr"/>
            <a:r>
              <a:rPr lang="en-CA" sz="1500" dirty="0"/>
              <a:t>Water </a:t>
            </a:r>
            <a:r>
              <a:rPr lang="en-CA" sz="1500" dirty="0" smtClean="0"/>
              <a:t>S&amp;T - Watershed </a:t>
            </a:r>
            <a:r>
              <a:rPr lang="en-CA" sz="1500" dirty="0"/>
              <a:t>Hydrology and Ecology </a:t>
            </a:r>
            <a:r>
              <a:rPr lang="en-CA" sz="1500" dirty="0" smtClean="0"/>
              <a:t>Research</a:t>
            </a:r>
          </a:p>
          <a:p>
            <a:pPr algn="ctr"/>
            <a:endParaRPr lang="en-CA" sz="1500" dirty="0" smtClean="0"/>
          </a:p>
          <a:p>
            <a:pPr algn="ctr">
              <a:lnSpc>
                <a:spcPct val="100000"/>
              </a:lnSpc>
            </a:pPr>
            <a:r>
              <a:rPr lang="en-CA" sz="1500" b="1" dirty="0" smtClean="0"/>
              <a:t>Devon Telford</a:t>
            </a:r>
          </a:p>
          <a:p>
            <a:pPr algn="ctr">
              <a:lnSpc>
                <a:spcPct val="100000"/>
              </a:lnSpc>
            </a:pPr>
            <a:r>
              <a:rPr lang="en-CA" sz="1500" dirty="0" smtClean="0"/>
              <a:t>Prediction Services - Operations East - </a:t>
            </a:r>
            <a:r>
              <a:rPr lang="en-CA" sz="1500" dirty="0"/>
              <a:t>National Laboratory for Marine and Coastal Meteorology</a:t>
            </a:r>
            <a:r>
              <a:rPr lang="en-CA" sz="1500" dirty="0" smtClean="0"/>
              <a:t> </a:t>
            </a:r>
          </a:p>
          <a:p>
            <a:pPr algn="ctr">
              <a:lnSpc>
                <a:spcPct val="100000"/>
              </a:lnSpc>
            </a:pPr>
            <a:endParaRPr sz="1500" dirty="0"/>
          </a:p>
        </p:txBody>
      </p:sp>
      <p:sp>
        <p:nvSpPr>
          <p:cNvPr id="240" name="CustomShape 3"/>
          <p:cNvSpPr/>
          <p:nvPr/>
        </p:nvSpPr>
        <p:spPr>
          <a:xfrm>
            <a:off x="2880" y="3573016"/>
            <a:ext cx="4929160" cy="32849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CA" sz="1500" b="1" u="sng" dirty="0" smtClean="0">
                <a:solidFill>
                  <a:srgbClr val="7030A0"/>
                </a:solidFill>
                <a:latin typeface="Arial"/>
                <a:ea typeface="ＭＳ Ｐゴシック"/>
              </a:rPr>
              <a:t>S. Dyck</a:t>
            </a: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, F. Dupont, D. Durnford, B. Winter, D. </a:t>
            </a:r>
            <a:r>
              <a:rPr lang="en-CA" sz="1500" b="1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Deacu</a:t>
            </a: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
</a:t>
            </a:r>
            <a:r>
              <a:rPr lang="en-CA" sz="1500" dirty="0"/>
              <a:t>Canadian Centre for Weather and Environmental </a:t>
            </a:r>
            <a:r>
              <a:rPr lang="en-CA" sz="1500" dirty="0" smtClean="0"/>
              <a:t>Prediction - </a:t>
            </a:r>
            <a:r>
              <a:rPr lang="en-CA" sz="1500" dirty="0"/>
              <a:t>National Prediction Development -</a:t>
            </a:r>
          </a:p>
          <a:p>
            <a:pPr algn="ctr">
              <a:lnSpc>
                <a:spcPct val="100000"/>
              </a:lnSpc>
            </a:pPr>
            <a:r>
              <a:rPr lang="en-CA" sz="1500" dirty="0" smtClean="0"/>
              <a:t>Numerical Environmental Prediction</a:t>
            </a:r>
          </a:p>
          <a:p>
            <a:pPr algn="ctr">
              <a:lnSpc>
                <a:spcPct val="100000"/>
              </a:lnSpc>
            </a:pPr>
            <a:endParaRPr sz="1500" dirty="0" smtClean="0"/>
          </a:p>
          <a:p>
            <a:pPr algn="ctr">
              <a:lnSpc>
                <a:spcPct val="100000"/>
              </a:lnSpc>
            </a:pPr>
            <a:r>
              <a:rPr lang="en-CA" sz="1500" b="1" dirty="0" smtClean="0">
                <a:solidFill>
                  <a:srgbClr val="000000"/>
                </a:solidFill>
                <a:latin typeface="Arial"/>
                <a:ea typeface="ＭＳ Ｐゴシック"/>
              </a:rPr>
              <a:t>Erika </a:t>
            </a:r>
            <a:r>
              <a:rPr lang="en-CA" sz="1500" b="1" dirty="0" err="1">
                <a:solidFill>
                  <a:srgbClr val="000000"/>
                </a:solidFill>
                <a:latin typeface="Arial"/>
                <a:ea typeface="ＭＳ Ｐゴシック"/>
              </a:rPr>
              <a:t>Klyszejko</a:t>
            </a: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Weather and Environmental Monitoring - Hydrometric Monitoring</a:t>
            </a:r>
            <a:endParaRPr sz="1500" dirty="0"/>
          </a:p>
          <a:p>
            <a:pPr algn="ctr">
              <a:lnSpc>
                <a:spcPct val="100000"/>
              </a:lnSpc>
            </a:pPr>
            <a:endParaRPr sz="1500" dirty="0"/>
          </a:p>
          <a:p>
            <a:pPr algn="ctr">
              <a:lnSpc>
                <a:spcPct val="100000"/>
              </a:lnSpc>
            </a:pPr>
            <a:r>
              <a:rPr lang="en-CA" sz="1500" b="1" dirty="0">
                <a:solidFill>
                  <a:srgbClr val="000000"/>
                </a:solidFill>
                <a:latin typeface="Arial"/>
                <a:ea typeface="ＭＳ Ｐゴシック"/>
              </a:rPr>
              <a:t>Frank Seglenieks</a:t>
            </a:r>
            <a:endParaRPr sz="1500" dirty="0"/>
          </a:p>
          <a:p>
            <a:pPr algn="ctr"/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National Hydrological Services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- Operations East 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-</a:t>
            </a:r>
            <a:endParaRPr lang="en-CA" sz="1500" dirty="0"/>
          </a:p>
          <a:p>
            <a:pPr algn="ctr"/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Boundary </a:t>
            </a:r>
            <a:r>
              <a:rPr lang="en-CA" sz="1500" dirty="0">
                <a:solidFill>
                  <a:srgbClr val="000000"/>
                </a:solidFill>
                <a:ea typeface="ＭＳ Ｐゴシック"/>
              </a:rPr>
              <a:t>Water </a:t>
            </a:r>
            <a:r>
              <a:rPr lang="en-CA" sz="1500" dirty="0" smtClean="0">
                <a:solidFill>
                  <a:srgbClr val="000000"/>
                </a:solidFill>
                <a:ea typeface="ＭＳ Ｐゴシック"/>
              </a:rPr>
              <a:t>Issues</a:t>
            </a:r>
            <a:endParaRPr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zh-TW" sz="3200" b="1" dirty="0">
                <a:solidFill>
                  <a:srgbClr val="3A601B"/>
                </a:solidFill>
                <a:latin typeface="Arial"/>
                <a:ea typeface="Arial Unicode MS"/>
              </a:rPr>
              <a:t>The Needs of a short term water cycle prediction system (48-h)</a:t>
            </a:r>
            <a:endParaRPr dirty="0"/>
          </a:p>
        </p:txBody>
      </p:sp>
      <p:graphicFrame>
        <p:nvGraphicFramePr>
          <p:cNvPr id="242" name="Table 2"/>
          <p:cNvGraphicFramePr/>
          <p:nvPr>
            <p:extLst>
              <p:ext uri="{D42A27DB-BD31-4B8C-83A1-F6EECF244321}">
                <p14:modId xmlns:p14="http://schemas.microsoft.com/office/powerpoint/2010/main" val="763508870"/>
              </p:ext>
            </p:extLst>
          </p:nvPr>
        </p:nvGraphicFramePr>
        <p:xfrm>
          <a:off x="871418" y="1484784"/>
          <a:ext cx="8165078" cy="4861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5816"/>
                <a:gridCol w="610590"/>
                <a:gridCol w="676362"/>
                <a:gridCol w="565560"/>
                <a:gridCol w="565560"/>
                <a:gridCol w="565560"/>
                <a:gridCol w="565560"/>
                <a:gridCol w="565560"/>
                <a:gridCol w="495000"/>
                <a:gridCol w="2049510"/>
              </a:tblGrid>
              <a:tr h="155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baseline="0" dirty="0"/>
                        <a:t>Water </a:t>
                      </a:r>
                      <a:r>
                        <a:rPr lang="en-CA" sz="1200" baseline="0" dirty="0" smtClean="0"/>
                        <a:t>Cycle</a:t>
                      </a:r>
                      <a:r>
                        <a:rPr lang="en-CA" sz="1200" baseline="0" dirty="0"/>
                        <a:t>
(P-E+R)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CA" sz="1200" baseline="0" dirty="0"/>
                        <a:t>Navigation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CA" sz="1200" baseline="0" dirty="0"/>
                        <a:t>Hydro Power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CA" sz="1200" baseline="0" dirty="0"/>
                        <a:t>Flood Warnings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baseline="0" dirty="0"/>
                        <a:t>Search and Rescue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baseline="0" dirty="0"/>
                        <a:t>Environmental Emergencies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baseline="0" dirty="0"/>
                        <a:t>Meteorological Forecasting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CA" sz="1200" baseline="0" dirty="0"/>
                        <a:t>Habitat Forecasting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baseline="0" dirty="0"/>
                        <a:t>Ecological Forecasting</a:t>
                      </a:r>
                      <a:endParaRPr baseline="0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/>
                </a:tc>
              </a:tr>
              <a:tr h="431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dirty="0"/>
                        <a:t>Lake Levels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431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dirty="0"/>
                        <a:t>Stream Flow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431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dirty="0"/>
                        <a:t>Lake surface currents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</a:tr>
              <a:tr h="431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 dirty="0"/>
                        <a:t>Surface Lake temperatures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 smtClean="0"/>
                        <a:t>X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</a:tr>
              <a:tr h="431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/>
                        <a:t>Seasonal Ice cover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431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/>
                        <a:t>Vertical Temperature profiles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</a:tr>
              <a:tr h="263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CA" sz="1200"/>
                        <a:t>Meteorological forecasts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/>
                        <a:t>x</a:t>
                      </a:r>
                      <a:endParaRPr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CA" sz="1600" dirty="0"/>
                        <a:t>x</a:t>
                      </a:r>
                      <a:endParaRPr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879480" y="442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CA" altLang="zh-TW" sz="3200" b="1" dirty="0" smtClean="0">
                <a:solidFill>
                  <a:srgbClr val="3A601B"/>
                </a:solidFill>
                <a:latin typeface="Arial"/>
                <a:ea typeface="Arial Unicode MS"/>
              </a:rPr>
              <a:t>Outline</a:t>
            </a:r>
            <a:endParaRPr dirty="0"/>
          </a:p>
        </p:txBody>
      </p:sp>
      <p:sp>
        <p:nvSpPr>
          <p:cNvPr id="4" name="TextShape 1"/>
          <p:cNvSpPr txBox="1"/>
          <p:nvPr/>
        </p:nvSpPr>
        <p:spPr>
          <a:xfrm>
            <a:off x="755576" y="1556792"/>
            <a:ext cx="8280920" cy="46800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CA" sz="2800" dirty="0" smtClean="0"/>
              <a:t>Model Components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CA" sz="2400" dirty="0" smtClean="0"/>
              <a:t>WATROUTE – hydrological model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CA" sz="2400" dirty="0" smtClean="0"/>
              <a:t>NEMO+CICE – 3D lake-ice model</a:t>
            </a:r>
          </a:p>
          <a:p>
            <a:pPr marL="800100" lvl="1" indent="-342900">
              <a:buSzPct val="120000"/>
              <a:buFont typeface="Arial" panose="020B0604020202020204" pitchFamily="34" charset="0"/>
              <a:buChar char="•"/>
            </a:pPr>
            <a:r>
              <a:rPr lang="en-CA" sz="2400" dirty="0" smtClean="0"/>
              <a:t>GEM+NEMO+CICE – above coupled (2-way) with a 3D atmospheric model</a:t>
            </a:r>
          </a:p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CA" sz="2800" dirty="0" smtClean="0"/>
          </a:p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CA" sz="2800" dirty="0" smtClean="0"/>
              <a:t>The System as a whole</a:t>
            </a:r>
          </a:p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CA" sz="2800" dirty="0" smtClean="0"/>
          </a:p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CA" sz="2800" dirty="0" smtClean="0"/>
              <a:t>Application Focus: Lake Level Forecasts</a:t>
            </a:r>
          </a:p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CA" sz="2800" dirty="0"/>
          </a:p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CA" sz="2800" dirty="0" smtClean="0"/>
              <a:t>Other Applications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6365294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431416" y="1800000"/>
            <a:ext cx="8605080" cy="46800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Drainage:</a:t>
            </a:r>
            <a:endParaRPr sz="20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HydroSHEDS</a:t>
            </a:r>
            <a:endParaRPr sz="20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(SRTM 1-km)</a:t>
            </a:r>
            <a:endParaRPr sz="20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Vegetation</a:t>
            </a:r>
            <a:endParaRPr sz="2000" dirty="0"/>
          </a:p>
          <a:p>
            <a:pPr marL="800100" lvl="1" indent="-342900">
              <a:buSzPct val="750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Slope</a:t>
            </a:r>
            <a:endParaRPr sz="2000" dirty="0"/>
          </a:p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zh-TW" sz="2400" dirty="0" smtClean="0">
                <a:solidFill>
                  <a:srgbClr val="000000"/>
                </a:solidFill>
                <a:latin typeface="Arial"/>
                <a:ea typeface="Arial Unicode MS"/>
              </a:rPr>
              <a:t>Hourly </a:t>
            </a: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imputs from GEM:</a:t>
            </a:r>
            <a:endParaRPr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Surface runoff (ISBA-N0)</a:t>
            </a:r>
            <a:endParaRPr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Groundwater infiltration from 2004-09 climatology (GEM-Surf)</a:t>
            </a:r>
            <a:endParaRPr sz="2000" dirty="0"/>
          </a:p>
          <a:p>
            <a:pPr marL="342900" indent="-3429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Assimilation of gaged river discharge via direct insertion</a:t>
            </a:r>
            <a:endParaRPr sz="2000"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000000"/>
                </a:solidFill>
                <a:latin typeface="Arial"/>
                <a:ea typeface="Arial Unicode MS"/>
              </a:rPr>
              <a:t>Hindcasts include american and canadian data</a:t>
            </a:r>
            <a:endParaRPr sz="2000" dirty="0"/>
          </a:p>
        </p:txBody>
      </p:sp>
      <p:sp>
        <p:nvSpPr>
          <p:cNvPr id="244" name="TextShape 2"/>
          <p:cNvSpPr txBox="1"/>
          <p:nvPr/>
        </p:nvSpPr>
        <p:spPr>
          <a:xfrm>
            <a:off x="360000" y="495360"/>
            <a:ext cx="2760840" cy="51264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zh-TW" sz="3600" b="1">
                <a:solidFill>
                  <a:srgbClr val="3A601B"/>
                </a:solidFill>
                <a:latin typeface="Arial"/>
                <a:ea typeface="Arial Unicode MS"/>
              </a:rPr>
              <a:t>WATROUTE</a:t>
            </a:r>
            <a:endParaRPr/>
          </a:p>
        </p:txBody>
      </p:sp>
      <p:pic>
        <p:nvPicPr>
          <p:cNvPr id="5" name="Picture 2" descr="C:\Users\fortinv\AppData\Local\Microsoft\Windows\Temporary Internet Files\Content.Outlook\YZOPLEVM\GrLks_strfw_all_EC_shapefiles (2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0" b="17973"/>
          <a:stretch/>
        </p:blipFill>
        <p:spPr bwMode="auto">
          <a:xfrm>
            <a:off x="3656502" y="476672"/>
            <a:ext cx="516397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ortinv\Desktop\20160210-220750_captu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918931"/>
            <a:ext cx="9129789" cy="59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0" t="62206" r="6001"/>
          <a:stretch/>
        </p:blipFill>
        <p:spPr bwMode="auto">
          <a:xfrm>
            <a:off x="8143747" y="4293096"/>
            <a:ext cx="1000254" cy="25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 bwMode="auto">
          <a:xfrm>
            <a:off x="14211" y="-27384"/>
            <a:ext cx="9094864" cy="99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fr-CA" altLang="en-US" sz="2800" kern="0" smtClean="0">
                <a:ea typeface="ＭＳ Ｐゴシック" pitchFamily="34" charset="-128"/>
              </a:rPr>
              <a:t>WATROUTE analysis</a:t>
            </a:r>
          </a:p>
          <a:p>
            <a:pPr algn="ctr"/>
            <a:r>
              <a:rPr lang="fr-CA" altLang="en-US" sz="2800" kern="0" smtClean="0">
                <a:ea typeface="ＭＳ Ｐゴシック" pitchFamily="34" charset="-128"/>
              </a:rPr>
              <a:t>2016-02-02 20Z - 2016-02-04 19Z</a:t>
            </a:r>
            <a:endParaRPr lang="en-CA" altLang="en-US" sz="2800" kern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304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261</Words>
  <Application>Microsoft Office PowerPoint</Application>
  <PresentationFormat>On-screen Show (4:3)</PresentationFormat>
  <Paragraphs>97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Schultz</dc:creator>
  <cp:lastModifiedBy>Sara Schultz</cp:lastModifiedBy>
  <cp:revision>19</cp:revision>
  <dcterms:modified xsi:type="dcterms:W3CDTF">2016-05-18T17:17:02Z</dcterms:modified>
</cp:coreProperties>
</file>