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700" r:id="rId4"/>
    <p:sldMasterId id="2147483713" r:id="rId5"/>
  </p:sldMasterIdLst>
  <p:notesMasterIdLst>
    <p:notesMasterId r:id="rId14"/>
  </p:notesMasterIdLst>
  <p:sldIdLst>
    <p:sldId id="256" r:id="rId6"/>
    <p:sldId id="277" r:id="rId7"/>
    <p:sldId id="278" r:id="rId8"/>
    <p:sldId id="279" r:id="rId9"/>
    <p:sldId id="267" r:id="rId10"/>
    <p:sldId id="268" r:id="rId11"/>
    <p:sldId id="269" r:id="rId12"/>
    <p:sldId id="270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9" d="100"/>
          <a:sy n="109" d="100"/>
        </p:scale>
        <p:origin x="-216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CA" sz="200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233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CA" sz="1400">
                <a:latin typeface="Times New Roman"/>
              </a:rPr>
              <a:t>&lt;header&gt;</a:t>
            </a:r>
            <a:endParaRPr/>
          </a:p>
        </p:txBody>
      </p:sp>
      <p:sp>
        <p:nvSpPr>
          <p:cNvPr id="234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CA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235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CA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236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B51EB305-650F-44DA-859D-3775A5A0A4B8}" type="slidenum">
              <a:rPr lang="en-CA" sz="1400">
                <a:latin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157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r>
              <a:rPr lang="en-CA" sz="2000">
                <a:latin typeface="Arial"/>
                <a:ea typeface="ＭＳ Ｐゴシック"/>
              </a:rPr>
              <a:t>- Based on operational system running over Gulf of St. Lawrence (GEM+NEMO)</a:t>
            </a:r>
            <a:endParaRPr/>
          </a:p>
          <a:p>
            <a:r>
              <a:rPr lang="en-CA" sz="2000">
                <a:latin typeface="Arial"/>
                <a:ea typeface="ＭＳ Ｐゴシック"/>
              </a:rPr>
              <a:t>- Necessary to add routing component over the Great Lakes to simulate changes in Great Lakes water level</a:t>
            </a:r>
            <a:endParaRPr/>
          </a:p>
          <a:p>
            <a:r>
              <a:rPr lang="en-CA" sz="2000">
                <a:latin typeface="Arial"/>
                <a:ea typeface="ＭＳ Ｐゴシック"/>
              </a:rPr>
              <a:t>- Makes it possible to also issue streamflow forecasts</a:t>
            </a:r>
            <a:endParaRPr/>
          </a:p>
        </p:txBody>
      </p:sp>
      <p:sp>
        <p:nvSpPr>
          <p:cNvPr id="325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fld id="{3DD4138A-2218-483F-8B30-74CCDBF5D3BE}" type="slidenum">
              <a:rPr lang="en-CA" sz="1200">
                <a:solidFill>
                  <a:srgbClr val="000000"/>
                </a:solidFill>
                <a:ea typeface="Arial Unicode MS"/>
              </a:rPr>
              <a:pPr/>
              <a:t>5</a:t>
            </a:fld>
            <a:endParaRPr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8" name="Picture 37"/>
          <p:cNvPicPr/>
          <p:nvPr/>
        </p:nvPicPr>
        <p:blipFill>
          <a:blip r:embed="rId2"/>
          <a:stretch>
            <a:fillRect/>
          </a:stretch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39" name="Picture 38"/>
          <p:cNvPicPr/>
          <p:nvPr/>
        </p:nvPicPr>
        <p:blipFill>
          <a:blip r:embed="rId2"/>
          <a:stretch>
            <a:fillRect/>
          </a:stretch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134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4069429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0087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9891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3930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044154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1602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81307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2953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233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0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25245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14" name="Picture 113"/>
          <p:cNvPicPr/>
          <p:nvPr/>
        </p:nvPicPr>
        <p:blipFill>
          <a:blip r:embed="rId2"/>
          <a:stretch>
            <a:fillRect/>
          </a:stretch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115" name="Picture 114"/>
          <p:cNvPicPr/>
          <p:nvPr/>
        </p:nvPicPr>
        <p:blipFill>
          <a:blip r:embed="rId2"/>
          <a:stretch>
            <a:fillRect/>
          </a:stretch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16226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122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1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0338071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55086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06105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208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4656785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1749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1562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48430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49060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7484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52" name="Picture 151"/>
          <p:cNvPicPr/>
          <p:nvPr/>
        </p:nvPicPr>
        <p:blipFill>
          <a:blip r:embed="rId2"/>
          <a:stretch>
            <a:fillRect/>
          </a:stretch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153" name="Picture 152"/>
          <p:cNvPicPr/>
          <p:nvPr/>
        </p:nvPicPr>
        <p:blipFill>
          <a:blip r:embed="rId2"/>
          <a:stretch>
            <a:fillRect/>
          </a:stretch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1535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545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4281875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0534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10022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62549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3771558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17834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046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71954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67953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7818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6" name="Picture 75"/>
          <p:cNvPicPr/>
          <p:nvPr/>
        </p:nvPicPr>
        <p:blipFill>
          <a:blip r:embed="rId2"/>
          <a:stretch>
            <a:fillRect/>
          </a:stretch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77" name="Picture 76"/>
          <p:cNvPicPr/>
          <p:nvPr/>
        </p:nvPicPr>
        <p:blipFill>
          <a:blip r:embed="rId2"/>
          <a:stretch>
            <a:fillRect/>
          </a:stretch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9551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3C1853C-2848-441D-8D4F-D56CB2EDBF49}" type="datetimeFigureOut">
              <a:rPr lang="en-CA"/>
              <a:pPr>
                <a:defRPr/>
              </a:pPr>
              <a:t>18/05/2016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970F503-2338-4F04-9424-D3C773C67D5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1157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D1A8BD81-1405-421E-9505-FEC75BF7E90D}" type="datetimeFigureOut">
              <a:rPr lang="en-CA"/>
              <a:pPr>
                <a:defRPr/>
              </a:pPr>
              <a:t>18/05/2016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49FFA7D-1BE2-4036-909A-804424C6B0A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76980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3BF2CB58-1A9B-4390-B58B-FB3289D94275}" type="datetimeFigureOut">
              <a:rPr lang="en-CA"/>
              <a:pPr>
                <a:defRPr/>
              </a:pPr>
              <a:t>18/05/2016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720D5795-8B8D-4A70-82C9-B1206E450E1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91176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47CA4B0-7862-4257-BDD0-52D3710978EE}" type="datetimeFigureOut">
              <a:rPr lang="en-CA"/>
              <a:pPr>
                <a:defRPr/>
              </a:pPr>
              <a:t>18/05/2016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00B58AEC-1A52-412A-AF5D-39BD57534A32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62014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6E8CA24-2CA7-4E08-BB27-A21783A0AA04}" type="datetimeFigureOut">
              <a:rPr lang="en-CA"/>
              <a:pPr>
                <a:defRPr/>
              </a:pPr>
              <a:t>18/05/2016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746E8ACC-CEC0-4374-9395-CAD140DC4042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1878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B54E1514-6FAC-4C4E-9593-A04DA2AB8373}" type="datetimeFigureOut">
              <a:rPr lang="en-CA"/>
              <a:pPr>
                <a:defRPr/>
              </a:pPr>
              <a:t>18/05/2016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325B9239-467B-476B-8004-3220E30C5B32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5196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B516860-2DD8-42A5-9B51-5A8F23F684BD}" type="datetimeFigureOut">
              <a:rPr lang="en-CA"/>
              <a:pPr>
                <a:defRPr/>
              </a:pPr>
              <a:t>18/05/2016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C44B241-60DA-4D66-B672-1DCE6CBB623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64674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DA7DA38E-770E-49CD-A672-F0FC36707628}" type="datetimeFigureOut">
              <a:rPr lang="en-CA"/>
              <a:pPr>
                <a:defRPr/>
              </a:pPr>
              <a:t>18/05/2016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8B5110EB-A58C-44F6-8D2C-21AC7F82D44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22862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F6157681-2831-4738-85D8-0F4D1D43A5AA}" type="datetimeFigureOut">
              <a:rPr lang="en-CA"/>
              <a:pPr>
                <a:defRPr/>
              </a:pPr>
              <a:t>18/05/2016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9CC7D3A-0757-4C42-B045-36F1F11A155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0705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AF7A99AC-3C01-4274-A88A-F2CD2B30B389}" type="datetimeFigureOut">
              <a:rPr lang="en-CA"/>
              <a:pPr>
                <a:defRPr/>
              </a:pPr>
              <a:t>18/05/2016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DE7AA313-C557-47AB-B6AD-B6F114A20B2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56790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FFC4B04-813F-4446-8B3E-35A7A41F98C8}" type="datetimeFigureOut">
              <a:rPr lang="en-CA"/>
              <a:pPr>
                <a:defRPr/>
              </a:pPr>
              <a:t>18/05/2016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57E46D1D-45D6-4181-B90C-BD0FD2CC1C30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215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6038"/>
            <a:ext cx="91249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4" descr="COM1016_corp_banner__0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67"/>
          <a:stretch>
            <a:fillRect/>
          </a:stretch>
        </p:blipFill>
        <p:spPr bwMode="auto">
          <a:xfrm>
            <a:off x="0" y="836613"/>
            <a:ext cx="91440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1904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755640" y="6237360"/>
            <a:ext cx="8137080" cy="24264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CA" sz="1000">
                <a:solidFill>
                  <a:srgbClr val="000000"/>
                </a:solidFill>
                <a:latin typeface="Arial"/>
                <a:ea typeface="Arial Unicode MS"/>
              </a:rPr>
              <a:t>Page </a:t>
            </a:r>
            <a:fld id="{D4AA1FAA-0213-41E9-91D8-F301FC523443}" type="slidenum">
              <a:rPr lang="en-CA" sz="1000">
                <a:solidFill>
                  <a:srgbClr val="000000"/>
                </a:solidFill>
                <a:latin typeface="Arial"/>
                <a:ea typeface="Arial Unicode MS"/>
              </a:rPr>
              <a:t>‹#›</a:t>
            </a:fld>
            <a:r>
              <a:rPr lang="en-CA" sz="1000">
                <a:solidFill>
                  <a:srgbClr val="000000"/>
                </a:solidFill>
                <a:latin typeface="Arial"/>
                <a:ea typeface="Arial Unicode MS"/>
              </a:rPr>
              <a:t> – 16-4-28</a:t>
            </a:r>
            <a:endParaRPr/>
          </a:p>
        </p:txBody>
      </p:sp>
      <p:sp>
        <p:nvSpPr>
          <p:cNvPr id="7" name="Line 2"/>
          <p:cNvSpPr/>
          <p:nvPr/>
        </p:nvSpPr>
        <p:spPr>
          <a:xfrm>
            <a:off x="826920" y="1268280"/>
            <a:ext cx="8317080" cy="0"/>
          </a:xfrm>
          <a:prstGeom prst="line">
            <a:avLst/>
          </a:prstGeom>
          <a:ln w="28440">
            <a:solidFill>
              <a:srgbClr val="3A601B"/>
            </a:solidFill>
            <a:round/>
          </a:ln>
        </p:spPr>
      </p:sp>
      <p:pic>
        <p:nvPicPr>
          <p:cNvPr id="2" name="Picture 15"/>
          <p:cNvPicPr/>
          <p:nvPr/>
        </p:nvPicPr>
        <p:blipFill>
          <a:blip r:embed="rId14"/>
          <a:stretch>
            <a:fillRect/>
          </a:stretch>
        </p:blipFill>
        <p:spPr>
          <a:xfrm>
            <a:off x="19080" y="46080"/>
            <a:ext cx="9124560" cy="790200"/>
          </a:xfrm>
          <a:prstGeom prst="rect">
            <a:avLst/>
          </a:prstGeom>
          <a:ln>
            <a:noFill/>
          </a:ln>
        </p:spPr>
      </p:pic>
      <p:pic>
        <p:nvPicPr>
          <p:cNvPr id="3" name="Picture 14"/>
          <p:cNvPicPr/>
          <p:nvPr/>
        </p:nvPicPr>
        <p:blipFill>
          <a:blip r:embed="rId15"/>
          <a:srcRect b="11954"/>
          <a:stretch>
            <a:fillRect/>
          </a:stretch>
        </p:blipFill>
        <p:spPr>
          <a:xfrm>
            <a:off x="0" y="836640"/>
            <a:ext cx="9143640" cy="1223640"/>
          </a:xfrm>
          <a:prstGeom prst="rect">
            <a:avLst/>
          </a:prstGeom>
          <a:ln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zh-TW" sz="36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zh-TW" sz="24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zh-TW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zh-TW" sz="16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zh-TW" sz="14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zh-TW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zh-TW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zh-TW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755640" y="6237360"/>
            <a:ext cx="8137080" cy="24264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/>
          <a:lstStyle/>
          <a:p>
            <a:pPr algn="ctr"/>
            <a:r>
              <a:rPr lang="en-CA" sz="1000">
                <a:solidFill>
                  <a:srgbClr val="000000"/>
                </a:solidFill>
                <a:ea typeface="Arial Unicode MS"/>
              </a:rPr>
              <a:t>Page </a:t>
            </a:r>
            <a:fld id="{2D15F3B1-DF8A-4A14-ABEB-C98324CC7C69}" type="slidenum">
              <a:rPr lang="en-CA" sz="1000">
                <a:solidFill>
                  <a:srgbClr val="000000"/>
                </a:solidFill>
                <a:ea typeface="Arial Unicode MS"/>
              </a:rPr>
              <a:pPr algn="ctr"/>
              <a:t>‹#›</a:t>
            </a:fld>
            <a:r>
              <a:rPr lang="en-CA" sz="1000">
                <a:solidFill>
                  <a:srgbClr val="000000"/>
                </a:solidFill>
                <a:ea typeface="Arial Unicode MS"/>
              </a:rPr>
              <a:t> – 16-4-28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79" name="Line 2"/>
          <p:cNvSpPr/>
          <p:nvPr/>
        </p:nvSpPr>
        <p:spPr>
          <a:xfrm>
            <a:off x="826920" y="1268280"/>
            <a:ext cx="8317080" cy="0"/>
          </a:xfrm>
          <a:prstGeom prst="line">
            <a:avLst/>
          </a:prstGeom>
          <a:ln w="28440">
            <a:solidFill>
              <a:srgbClr val="3A601B"/>
            </a:solidFill>
            <a:round/>
          </a:ln>
        </p:spPr>
      </p:sp>
      <p:sp>
        <p:nvSpPr>
          <p:cNvPr id="80" name="PlaceHolder 3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zh-TW" sz="3600" b="1">
                <a:solidFill>
                  <a:srgbClr val="3A601B"/>
                </a:solidFill>
                <a:latin typeface="Arial"/>
                <a:ea typeface="ＭＳ Ｐゴシック"/>
              </a:rPr>
              <a:t>Click to edit the title text formatClick to edit Master title style</a:t>
            </a:r>
            <a:endParaRPr/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>
              <a:buSzPct val="45000"/>
              <a:buFont typeface="StarSymbol"/>
              <a:buChar char=""/>
            </a:pPr>
            <a:r>
              <a:rPr lang="zh-TW" sz="2400">
                <a:solidFill>
                  <a:srgbClr val="000000"/>
                </a:solidFill>
                <a:latin typeface="Arial"/>
                <a:ea typeface="ＭＳ Ｐゴシック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zh-TW" sz="2400">
                <a:solidFill>
                  <a:srgbClr val="000000"/>
                </a:solidFill>
                <a:latin typeface="Arial"/>
                <a:ea typeface="ＭＳ Ｐゴシック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zh-TW" sz="2400">
                <a:solidFill>
                  <a:srgbClr val="000000"/>
                </a:solidFill>
                <a:latin typeface="Arial"/>
                <a:ea typeface="ＭＳ Ｐゴシック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zh-TW" sz="2400">
                <a:solidFill>
                  <a:srgbClr val="000000"/>
                </a:solidFill>
                <a:latin typeface="Arial"/>
                <a:ea typeface="ＭＳ Ｐゴシック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zh-TW" sz="2400">
                <a:solidFill>
                  <a:srgbClr val="000000"/>
                </a:solidFill>
                <a:latin typeface="Arial"/>
                <a:ea typeface="ＭＳ Ｐゴシック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zh-TW" sz="2400">
                <a:solidFill>
                  <a:srgbClr val="000000"/>
                </a:solidFill>
                <a:latin typeface="Arial"/>
                <a:ea typeface="ＭＳ Ｐゴシック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SzPct val="120000"/>
              <a:buFont typeface="StarSymbol"/>
              <a:buChar char=""/>
            </a:pPr>
            <a:r>
              <a:rPr lang="zh-TW" sz="2400">
                <a:solidFill>
                  <a:srgbClr val="000000"/>
                </a:solidFill>
                <a:latin typeface="Arial"/>
                <a:ea typeface="ＭＳ Ｐゴシック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zh-TW" sz="2000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Font typeface="Arial"/>
              <a:buChar char="▪"/>
            </a:pPr>
            <a:r>
              <a:rPr lang="zh-TW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Font typeface="StarSymbol"/>
              <a:buChar char=""/>
            </a:pPr>
            <a:r>
              <a:rPr lang="zh-TW" sz="1600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Font typeface="StarSymbol"/>
              <a:buChar char="»"/>
            </a:pPr>
            <a:r>
              <a:rPr lang="zh-TW" sz="1400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6871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755640" y="6237360"/>
            <a:ext cx="8137080" cy="242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CA" sz="1000">
                <a:solidFill>
                  <a:srgbClr val="000000"/>
                </a:solidFill>
                <a:ea typeface="Arial Unicode MS"/>
              </a:rPr>
              <a:t>Page </a:t>
            </a:r>
            <a:fld id="{5BA4EA57-1416-4346-87B5-0821A913BD42}" type="slidenum">
              <a:rPr lang="en-CA" sz="1000">
                <a:solidFill>
                  <a:srgbClr val="000000"/>
                </a:solidFill>
                <a:ea typeface="Arial Unicode MS"/>
              </a:rPr>
              <a:pPr algn="ctr"/>
              <a:t>‹#›</a:t>
            </a:fld>
            <a:r>
              <a:rPr lang="en-CA" sz="1000">
                <a:solidFill>
                  <a:srgbClr val="000000"/>
                </a:solidFill>
                <a:ea typeface="Arial Unicode MS"/>
              </a:rPr>
              <a:t> – 16-4-28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117" name="Line 2"/>
          <p:cNvSpPr/>
          <p:nvPr/>
        </p:nvSpPr>
        <p:spPr>
          <a:xfrm>
            <a:off x="826920" y="1268280"/>
            <a:ext cx="8317080" cy="0"/>
          </a:xfrm>
          <a:prstGeom prst="line">
            <a:avLst/>
          </a:prstGeom>
          <a:ln w="28440">
            <a:solidFill>
              <a:srgbClr val="3A601B"/>
            </a:solidFill>
            <a:round/>
          </a:ln>
        </p:spPr>
      </p:sp>
      <p:sp>
        <p:nvSpPr>
          <p:cNvPr id="118" name="PlaceHolder 3"/>
          <p:cNvSpPr>
            <a:spLocks noGrp="1"/>
          </p:cNvSpPr>
          <p:nvPr>
            <p:ph type="title"/>
          </p:nvPr>
        </p:nvSpPr>
        <p:spPr>
          <a:xfrm>
            <a:off x="879480" y="442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zh-TW" sz="3600" b="1">
                <a:solidFill>
                  <a:srgbClr val="3A601B"/>
                </a:solidFill>
                <a:latin typeface="Arial"/>
                <a:ea typeface="Arial Unicode MS"/>
              </a:rPr>
              <a:t>Click to edit the title text formatClick to edit Master title style</a:t>
            </a:r>
            <a:endParaRPr/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79480" y="1557360"/>
            <a:ext cx="8229240" cy="4525560"/>
          </a:xfrm>
          <a:prstGeom prst="rect">
            <a:avLst/>
          </a:prstGeom>
        </p:spPr>
        <p:txBody>
          <a:bodyPr/>
          <a:lstStyle/>
          <a:p>
            <a:pPr>
              <a:buSzPct val="45000"/>
              <a:buFont typeface="StarSymbol"/>
              <a:buChar char=""/>
            </a:pPr>
            <a:r>
              <a:rPr lang="zh-TW" sz="2400">
                <a:solidFill>
                  <a:srgbClr val="000000"/>
                </a:solidFill>
                <a:latin typeface="Arial"/>
                <a:ea typeface="Arial Unicode MS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zh-TW" sz="2400">
                <a:solidFill>
                  <a:srgbClr val="000000"/>
                </a:solidFill>
                <a:latin typeface="Arial"/>
                <a:ea typeface="Arial Unicode MS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zh-TW" sz="2400">
                <a:solidFill>
                  <a:srgbClr val="000000"/>
                </a:solidFill>
                <a:latin typeface="Arial"/>
                <a:ea typeface="Arial Unicode MS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zh-TW" sz="2400">
                <a:solidFill>
                  <a:srgbClr val="000000"/>
                </a:solidFill>
                <a:latin typeface="Arial"/>
                <a:ea typeface="Arial Unicode MS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zh-TW" sz="2400">
                <a:solidFill>
                  <a:srgbClr val="000000"/>
                </a:solidFill>
                <a:latin typeface="Arial"/>
                <a:ea typeface="Arial Unicode MS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zh-TW" sz="2400">
                <a:solidFill>
                  <a:srgbClr val="000000"/>
                </a:solidFill>
                <a:latin typeface="Arial"/>
                <a:ea typeface="Arial Unicode MS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SzPct val="120000"/>
              <a:buFont typeface="StarSymbol"/>
              <a:buChar char=""/>
            </a:pPr>
            <a:r>
              <a:rPr lang="zh-TW" sz="2400">
                <a:solidFill>
                  <a:srgbClr val="000000"/>
                </a:solidFill>
                <a:latin typeface="Arial"/>
                <a:ea typeface="Arial Unicode MS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zh-TW" sz="2000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Font typeface="Arial"/>
              <a:buChar char="▪"/>
            </a:pPr>
            <a:r>
              <a:rPr lang="zh-TW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Font typeface="StarSymbol"/>
              <a:buChar char=""/>
            </a:pPr>
            <a:r>
              <a:rPr lang="zh-TW" sz="1600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Font typeface="StarSymbol"/>
              <a:buChar char="»"/>
            </a:pPr>
            <a:r>
              <a:rPr lang="zh-TW" sz="1400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7049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ustomShape 1"/>
          <p:cNvSpPr/>
          <p:nvPr/>
        </p:nvSpPr>
        <p:spPr>
          <a:xfrm>
            <a:off x="755640" y="6237360"/>
            <a:ext cx="8137080" cy="24264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/>
          <a:lstStyle/>
          <a:p>
            <a:pPr algn="ctr"/>
            <a:r>
              <a:rPr lang="en-CA" sz="1000">
                <a:solidFill>
                  <a:srgbClr val="000000"/>
                </a:solidFill>
                <a:ea typeface="Arial Unicode MS"/>
              </a:rPr>
              <a:t>Page </a:t>
            </a:r>
            <a:fld id="{D658DF82-D89B-4EF7-823B-E93ECC9E05BA}" type="slidenum">
              <a:rPr lang="en-CA" sz="1000">
                <a:solidFill>
                  <a:srgbClr val="000000"/>
                </a:solidFill>
                <a:ea typeface="Arial Unicode MS"/>
              </a:rPr>
              <a:pPr algn="ctr"/>
              <a:t>‹#›</a:t>
            </a:fld>
            <a:r>
              <a:rPr lang="en-CA" sz="1000">
                <a:solidFill>
                  <a:srgbClr val="000000"/>
                </a:solidFill>
                <a:ea typeface="Arial Unicode MS"/>
              </a:rPr>
              <a:t> – 16-4-28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41" name="Line 2"/>
          <p:cNvSpPr/>
          <p:nvPr/>
        </p:nvSpPr>
        <p:spPr>
          <a:xfrm>
            <a:off x="826920" y="1268280"/>
            <a:ext cx="8317080" cy="0"/>
          </a:xfrm>
          <a:prstGeom prst="line">
            <a:avLst/>
          </a:prstGeom>
          <a:ln w="28440">
            <a:solidFill>
              <a:srgbClr val="3A601B"/>
            </a:solidFill>
            <a:round/>
          </a:ln>
        </p:spPr>
      </p:sp>
      <p:sp>
        <p:nvSpPr>
          <p:cNvPr id="42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zh-TW" sz="36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zh-TW" sz="24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zh-TW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zh-TW" sz="16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zh-TW" sz="14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zh-TW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zh-TW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zh-TW" sz="2000">
                <a:latin typeface="Arial"/>
              </a:rPr>
              <a:t>Seventh Outline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05232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CA" altLang="en-US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CA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455EB1B2-8F52-4733-BB95-1B1B8DAEC233}" type="datetimeFigureOut">
              <a:rPr lang="en-CA"/>
              <a:pPr>
                <a:defRPr/>
              </a:pPr>
              <a:t>18/05/2016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16BA5533-61F0-4086-9BE7-B52843A7B112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589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icture 15"/>
          <p:cNvPicPr/>
          <p:nvPr/>
        </p:nvPicPr>
        <p:blipFill>
          <a:blip r:embed="rId2"/>
          <a:stretch>
            <a:fillRect/>
          </a:stretch>
        </p:blipFill>
        <p:spPr>
          <a:xfrm>
            <a:off x="4680" y="19080"/>
            <a:ext cx="9138960" cy="790200"/>
          </a:xfrm>
          <a:prstGeom prst="rect">
            <a:avLst/>
          </a:prstGeom>
          <a:ln>
            <a:noFill/>
          </a:ln>
        </p:spPr>
      </p:pic>
      <p:sp>
        <p:nvSpPr>
          <p:cNvPr id="238" name="CustomShape 1"/>
          <p:cNvSpPr/>
          <p:nvPr/>
        </p:nvSpPr>
        <p:spPr>
          <a:xfrm>
            <a:off x="179512" y="2276872"/>
            <a:ext cx="8820112" cy="11521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CA" sz="1100" b="1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en-CA" sz="2400" dirty="0" smtClean="0"/>
              <a:t>The </a:t>
            </a:r>
            <a:r>
              <a:rPr lang="en-CA" sz="2400" dirty="0"/>
              <a:t>Canadian Great Lakes Deterministic Coupled Water Cycle Prediction </a:t>
            </a:r>
            <a:r>
              <a:rPr lang="en-CA" sz="2400" dirty="0" smtClean="0"/>
              <a:t>System     </a:t>
            </a:r>
            <a:r>
              <a:rPr lang="en-CA" sz="2400" b="1" dirty="0" smtClean="0"/>
              <a:t>PART 2</a:t>
            </a:r>
            <a:endParaRPr b="1" dirty="0"/>
          </a:p>
        </p:txBody>
      </p:sp>
      <p:sp>
        <p:nvSpPr>
          <p:cNvPr id="239" name="CustomShape 2"/>
          <p:cNvSpPr/>
          <p:nvPr/>
        </p:nvSpPr>
        <p:spPr>
          <a:xfrm>
            <a:off x="4932040" y="3573016"/>
            <a:ext cx="4176464" cy="316835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CA" sz="1500" b="1" dirty="0">
                <a:solidFill>
                  <a:srgbClr val="000000"/>
                </a:solidFill>
                <a:latin typeface="Arial"/>
                <a:ea typeface="ＭＳ Ｐゴシック"/>
              </a:rPr>
              <a:t>V. Fortin, G. Smith, F. Roy, M. Mackay,</a:t>
            </a:r>
            <a:endParaRPr sz="1500" dirty="0"/>
          </a:p>
          <a:p>
            <a:pPr algn="ctr">
              <a:lnSpc>
                <a:spcPct val="100000"/>
              </a:lnSpc>
            </a:pPr>
            <a:r>
              <a:rPr lang="en-CA" sz="1500" b="1" dirty="0">
                <a:solidFill>
                  <a:srgbClr val="000000"/>
                </a:solidFill>
                <a:latin typeface="Arial"/>
                <a:ea typeface="ＭＳ Ｐゴシック"/>
              </a:rPr>
              <a:t>É. </a:t>
            </a:r>
            <a:r>
              <a:rPr lang="en-CA" sz="1500" b="1" dirty="0" err="1">
                <a:solidFill>
                  <a:srgbClr val="000000"/>
                </a:solidFill>
                <a:latin typeface="Arial"/>
                <a:ea typeface="ＭＳ Ｐゴシック"/>
              </a:rPr>
              <a:t>Gaborit</a:t>
            </a:r>
            <a:r>
              <a:rPr lang="en-CA" sz="1500" b="1" dirty="0">
                <a:solidFill>
                  <a:srgbClr val="000000"/>
                </a:solidFill>
                <a:latin typeface="Arial"/>
                <a:ea typeface="ＭＳ Ｐゴシック"/>
              </a:rPr>
              <a:t>, M. </a:t>
            </a:r>
            <a:r>
              <a:rPr lang="en-CA" sz="1500" b="1" dirty="0" err="1">
                <a:solidFill>
                  <a:srgbClr val="000000"/>
                </a:solidFill>
                <a:latin typeface="Arial"/>
                <a:ea typeface="ＭＳ Ｐゴシック"/>
              </a:rPr>
              <a:t>Dimitrijevic</a:t>
            </a:r>
            <a:endParaRPr sz="1500" dirty="0"/>
          </a:p>
          <a:p>
            <a:pPr algn="ctr"/>
            <a:r>
              <a:rPr lang="en-CA" sz="1500" dirty="0">
                <a:solidFill>
                  <a:srgbClr val="000000"/>
                </a:solidFill>
                <a:ea typeface="ＭＳ Ｐゴシック"/>
              </a:rPr>
              <a:t>Atmospheric </a:t>
            </a:r>
            <a:r>
              <a:rPr lang="en-CA" sz="1500" dirty="0" smtClean="0">
                <a:solidFill>
                  <a:srgbClr val="000000"/>
                </a:solidFill>
                <a:ea typeface="ＭＳ Ｐゴシック"/>
              </a:rPr>
              <a:t>S&amp;T</a:t>
            </a:r>
            <a:r>
              <a:rPr lang="en-CA" sz="1500" dirty="0">
                <a:solidFill>
                  <a:srgbClr val="000000"/>
                </a:solidFill>
                <a:ea typeface="ＭＳ Ｐゴシック"/>
              </a:rPr>
              <a:t>- Meteorological Research </a:t>
            </a:r>
            <a:r>
              <a:rPr lang="en-CA" sz="1500" dirty="0" smtClean="0">
                <a:solidFill>
                  <a:srgbClr val="000000"/>
                </a:solidFill>
                <a:ea typeface="ＭＳ Ｐゴシック"/>
              </a:rPr>
              <a:t>-</a:t>
            </a:r>
            <a:r>
              <a:rPr lang="en-CA" sz="150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Recherche</a:t>
            </a:r>
            <a:r>
              <a:rPr lang="en-CA" sz="150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en-CA" sz="1500" dirty="0" err="1">
                <a:solidFill>
                  <a:srgbClr val="000000"/>
                </a:solidFill>
                <a:latin typeface="Arial"/>
                <a:ea typeface="ＭＳ Ｐゴシック"/>
              </a:rPr>
              <a:t>en</a:t>
            </a:r>
            <a:r>
              <a:rPr lang="en-CA" sz="1500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en-CA" sz="1500" dirty="0" err="1">
                <a:solidFill>
                  <a:srgbClr val="000000"/>
                </a:solidFill>
                <a:latin typeface="Arial"/>
                <a:ea typeface="ＭＳ Ｐゴシック"/>
              </a:rPr>
              <a:t>prévision</a:t>
            </a:r>
            <a:r>
              <a:rPr lang="en-CA" sz="1500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en-CA" sz="150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numérique</a:t>
            </a:r>
            <a:endParaRPr lang="en-CA" sz="1500" dirty="0" smtClean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algn="ctr"/>
            <a:endParaRPr lang="en-CA" sz="1500" b="1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algn="ctr"/>
            <a:r>
              <a:rPr lang="en-CA" sz="1500" b="1" dirty="0" smtClean="0">
                <a:solidFill>
                  <a:srgbClr val="000000"/>
                </a:solidFill>
                <a:latin typeface="Arial"/>
                <a:ea typeface="ＭＳ Ｐゴシック"/>
              </a:rPr>
              <a:t>R</a:t>
            </a:r>
            <a:r>
              <a:rPr lang="en-CA" sz="1500" b="1" dirty="0">
                <a:solidFill>
                  <a:srgbClr val="000000"/>
                </a:solidFill>
                <a:latin typeface="Arial"/>
                <a:ea typeface="ＭＳ Ｐゴシック"/>
              </a:rPr>
              <a:t>. </a:t>
            </a:r>
            <a:r>
              <a:rPr lang="en-CA" sz="1500" b="1" dirty="0" err="1">
                <a:solidFill>
                  <a:srgbClr val="000000"/>
                </a:solidFill>
                <a:latin typeface="Arial"/>
                <a:ea typeface="ＭＳ Ｐゴシック"/>
              </a:rPr>
              <a:t>Yerubandi</a:t>
            </a:r>
            <a:endParaRPr sz="1500" dirty="0"/>
          </a:p>
          <a:p>
            <a:pPr algn="ctr"/>
            <a:r>
              <a:rPr lang="en-CA" sz="1500" dirty="0"/>
              <a:t>Water </a:t>
            </a:r>
            <a:r>
              <a:rPr lang="en-CA" sz="1500" dirty="0" smtClean="0"/>
              <a:t>S&amp;T - Watershed </a:t>
            </a:r>
            <a:r>
              <a:rPr lang="en-CA" sz="1500" dirty="0"/>
              <a:t>Hydrology and Ecology </a:t>
            </a:r>
            <a:r>
              <a:rPr lang="en-CA" sz="1500" dirty="0" smtClean="0"/>
              <a:t>Research</a:t>
            </a:r>
          </a:p>
          <a:p>
            <a:pPr algn="ctr"/>
            <a:endParaRPr lang="en-CA" sz="1500" dirty="0" smtClean="0"/>
          </a:p>
          <a:p>
            <a:pPr algn="ctr">
              <a:lnSpc>
                <a:spcPct val="100000"/>
              </a:lnSpc>
            </a:pPr>
            <a:r>
              <a:rPr lang="en-CA" sz="1500" b="1" dirty="0" smtClean="0"/>
              <a:t>Devon Telford</a:t>
            </a:r>
          </a:p>
          <a:p>
            <a:pPr algn="ctr">
              <a:lnSpc>
                <a:spcPct val="100000"/>
              </a:lnSpc>
            </a:pPr>
            <a:r>
              <a:rPr lang="en-CA" sz="1500" dirty="0" smtClean="0"/>
              <a:t>Prediction Services - Operations East - </a:t>
            </a:r>
            <a:r>
              <a:rPr lang="en-CA" sz="1500" dirty="0"/>
              <a:t>National Laboratory for Marine and Coastal Meteorology</a:t>
            </a:r>
            <a:r>
              <a:rPr lang="en-CA" sz="1500" dirty="0" smtClean="0"/>
              <a:t> </a:t>
            </a:r>
          </a:p>
          <a:p>
            <a:pPr algn="ctr">
              <a:lnSpc>
                <a:spcPct val="100000"/>
              </a:lnSpc>
            </a:pPr>
            <a:endParaRPr sz="1500" dirty="0"/>
          </a:p>
        </p:txBody>
      </p:sp>
      <p:sp>
        <p:nvSpPr>
          <p:cNvPr id="240" name="CustomShape 3"/>
          <p:cNvSpPr/>
          <p:nvPr/>
        </p:nvSpPr>
        <p:spPr>
          <a:xfrm>
            <a:off x="2880" y="3573016"/>
            <a:ext cx="4929160" cy="328498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CA" sz="1500" b="1" u="sng" dirty="0" smtClean="0">
                <a:solidFill>
                  <a:srgbClr val="7030A0"/>
                </a:solidFill>
                <a:latin typeface="Arial"/>
                <a:ea typeface="ＭＳ Ｐゴシック"/>
              </a:rPr>
              <a:t>S. Dyck</a:t>
            </a:r>
            <a:r>
              <a:rPr lang="en-CA" sz="1500" b="1" dirty="0" smtClean="0">
                <a:solidFill>
                  <a:srgbClr val="000000"/>
                </a:solidFill>
                <a:latin typeface="Arial"/>
                <a:ea typeface="ＭＳ Ｐゴシック"/>
              </a:rPr>
              <a:t>, F. Dupont, D. Durnford, B. Winter, D. </a:t>
            </a:r>
            <a:r>
              <a:rPr lang="en-CA" sz="1500" b="1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Deacu</a:t>
            </a:r>
            <a:r>
              <a:rPr lang="en-CA" sz="1500" b="1" dirty="0" smtClean="0">
                <a:solidFill>
                  <a:srgbClr val="000000"/>
                </a:solidFill>
                <a:latin typeface="Arial"/>
                <a:ea typeface="ＭＳ Ｐゴシック"/>
              </a:rPr>
              <a:t>
</a:t>
            </a:r>
            <a:r>
              <a:rPr lang="en-CA" sz="1500" dirty="0"/>
              <a:t>Canadian Centre for Weather and Environmental </a:t>
            </a:r>
            <a:r>
              <a:rPr lang="en-CA" sz="1500" dirty="0" smtClean="0"/>
              <a:t>Prediction - </a:t>
            </a:r>
            <a:r>
              <a:rPr lang="en-CA" sz="1500" dirty="0"/>
              <a:t>National Prediction Development -</a:t>
            </a:r>
          </a:p>
          <a:p>
            <a:pPr algn="ctr">
              <a:lnSpc>
                <a:spcPct val="100000"/>
              </a:lnSpc>
            </a:pPr>
            <a:r>
              <a:rPr lang="en-CA" sz="1500" dirty="0" smtClean="0"/>
              <a:t>Numerical Environmental Prediction</a:t>
            </a:r>
          </a:p>
          <a:p>
            <a:pPr algn="ctr">
              <a:lnSpc>
                <a:spcPct val="100000"/>
              </a:lnSpc>
            </a:pPr>
            <a:endParaRPr sz="1500" dirty="0" smtClean="0"/>
          </a:p>
          <a:p>
            <a:pPr algn="ctr">
              <a:lnSpc>
                <a:spcPct val="100000"/>
              </a:lnSpc>
            </a:pPr>
            <a:r>
              <a:rPr lang="en-CA" sz="1500" b="1" dirty="0" smtClean="0">
                <a:solidFill>
                  <a:srgbClr val="000000"/>
                </a:solidFill>
                <a:latin typeface="Arial"/>
                <a:ea typeface="ＭＳ Ｐゴシック"/>
              </a:rPr>
              <a:t>Erika </a:t>
            </a:r>
            <a:r>
              <a:rPr lang="en-CA" sz="1500" b="1" dirty="0" err="1">
                <a:solidFill>
                  <a:srgbClr val="000000"/>
                </a:solidFill>
                <a:latin typeface="Arial"/>
                <a:ea typeface="ＭＳ Ｐゴシック"/>
              </a:rPr>
              <a:t>Klyszejko</a:t>
            </a:r>
            <a:endParaRPr sz="1500" dirty="0"/>
          </a:p>
          <a:p>
            <a:pPr algn="ctr">
              <a:lnSpc>
                <a:spcPct val="100000"/>
              </a:lnSpc>
            </a:pPr>
            <a:r>
              <a:rPr lang="en-CA" sz="1500" dirty="0" smtClean="0">
                <a:solidFill>
                  <a:srgbClr val="000000"/>
                </a:solidFill>
                <a:ea typeface="ＭＳ Ｐゴシック"/>
              </a:rPr>
              <a:t>Weather and Environmental Monitoring - Hydrometric Monitoring</a:t>
            </a:r>
            <a:endParaRPr sz="1500" dirty="0"/>
          </a:p>
          <a:p>
            <a:pPr algn="ctr">
              <a:lnSpc>
                <a:spcPct val="100000"/>
              </a:lnSpc>
            </a:pPr>
            <a:endParaRPr sz="1500" dirty="0"/>
          </a:p>
          <a:p>
            <a:pPr algn="ctr">
              <a:lnSpc>
                <a:spcPct val="100000"/>
              </a:lnSpc>
            </a:pPr>
            <a:r>
              <a:rPr lang="en-CA" sz="1500" b="1" dirty="0">
                <a:solidFill>
                  <a:srgbClr val="000000"/>
                </a:solidFill>
                <a:latin typeface="Arial"/>
                <a:ea typeface="ＭＳ Ｐゴシック"/>
              </a:rPr>
              <a:t>Frank Seglenieks</a:t>
            </a:r>
            <a:endParaRPr sz="1500" dirty="0"/>
          </a:p>
          <a:p>
            <a:pPr algn="ctr"/>
            <a:r>
              <a:rPr lang="en-CA" sz="1500" dirty="0">
                <a:solidFill>
                  <a:srgbClr val="000000"/>
                </a:solidFill>
                <a:ea typeface="ＭＳ Ｐゴシック"/>
              </a:rPr>
              <a:t>National Hydrological Services </a:t>
            </a:r>
            <a:r>
              <a:rPr lang="en-CA" sz="1500" dirty="0" smtClean="0">
                <a:solidFill>
                  <a:srgbClr val="000000"/>
                </a:solidFill>
                <a:ea typeface="ＭＳ Ｐゴシック"/>
              </a:rPr>
              <a:t>- Operations East </a:t>
            </a:r>
            <a:r>
              <a:rPr lang="en-CA" sz="1500" dirty="0">
                <a:solidFill>
                  <a:srgbClr val="000000"/>
                </a:solidFill>
                <a:ea typeface="ＭＳ Ｐゴシック"/>
              </a:rPr>
              <a:t>-</a:t>
            </a:r>
            <a:endParaRPr lang="en-CA" sz="1500" dirty="0"/>
          </a:p>
          <a:p>
            <a:pPr algn="ctr"/>
            <a:r>
              <a:rPr lang="en-CA" sz="1500" dirty="0" smtClean="0">
                <a:solidFill>
                  <a:srgbClr val="000000"/>
                </a:solidFill>
                <a:ea typeface="ＭＳ Ｐゴシック"/>
              </a:rPr>
              <a:t>Boundary </a:t>
            </a:r>
            <a:r>
              <a:rPr lang="en-CA" sz="1500" dirty="0">
                <a:solidFill>
                  <a:srgbClr val="000000"/>
                </a:solidFill>
                <a:ea typeface="ＭＳ Ｐゴシック"/>
              </a:rPr>
              <a:t>Water </a:t>
            </a:r>
            <a:r>
              <a:rPr lang="en-CA" sz="1500" dirty="0" smtClean="0">
                <a:solidFill>
                  <a:srgbClr val="000000"/>
                </a:solidFill>
                <a:ea typeface="ＭＳ Ｐゴシック"/>
              </a:rPr>
              <a:t>Issues</a:t>
            </a:r>
            <a:endParaRPr sz="1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Shape 1"/>
          <p:cNvSpPr txBox="1"/>
          <p:nvPr/>
        </p:nvSpPr>
        <p:spPr>
          <a:xfrm>
            <a:off x="4536000" y="1656000"/>
            <a:ext cx="4321080" cy="4392000"/>
          </a:xfrm>
          <a:prstGeom prst="rect">
            <a:avLst/>
          </a:prstGeom>
        </p:spPr>
        <p:txBody>
          <a:bodyPr/>
          <a:lstStyle/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rgbClr val="000000"/>
                </a:solidFill>
                <a:ea typeface="Arial Unicode MS"/>
              </a:rPr>
              <a:t>NEMO v </a:t>
            </a:r>
            <a:r>
              <a:rPr lang="en-US" altLang="zh-TW" sz="2000" dirty="0" smtClean="0">
                <a:solidFill>
                  <a:srgbClr val="000000"/>
                </a:solidFill>
                <a:ea typeface="Arial Unicode MS"/>
              </a:rPr>
              <a:t>3.2</a:t>
            </a:r>
            <a:endParaRPr lang="en-CA" altLang="zh-TW" dirty="0">
              <a:solidFill>
                <a:prstClr val="black"/>
              </a:solidFill>
            </a:endParaRP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altLang="zh-TW" sz="2000" dirty="0" smtClean="0">
                <a:solidFill>
                  <a:srgbClr val="000000"/>
                </a:solidFill>
                <a:ea typeface="Arial Unicode MS"/>
              </a:rPr>
              <a:t>2km </a:t>
            </a:r>
            <a:r>
              <a:rPr lang="en-US" altLang="zh-TW" sz="2000" dirty="0">
                <a:solidFill>
                  <a:srgbClr val="000000"/>
                </a:solidFill>
                <a:ea typeface="Arial Unicode MS"/>
              </a:rPr>
              <a:t>Resolution (355x435)</a:t>
            </a:r>
            <a:endParaRPr dirty="0">
              <a:solidFill>
                <a:prstClr val="black"/>
              </a:solidFill>
            </a:endParaRP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rgbClr val="000000"/>
                </a:solidFill>
                <a:ea typeface="Arial Unicode MS"/>
              </a:rPr>
              <a:t>Variable vertical resolution</a:t>
            </a:r>
            <a:endParaRPr dirty="0">
              <a:solidFill>
                <a:prstClr val="black"/>
              </a:solidFill>
            </a:endParaRPr>
          </a:p>
          <a:p>
            <a:pPr marL="800100" lvl="1" indent="-342900">
              <a:buSzPct val="75000"/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rgbClr val="000000"/>
                </a:solidFill>
                <a:ea typeface="Arial Unicode MS"/>
              </a:rPr>
              <a:t>35 levels</a:t>
            </a:r>
            <a:endParaRPr dirty="0">
              <a:solidFill>
                <a:prstClr val="black"/>
              </a:solidFill>
            </a:endParaRP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rgbClr val="000000"/>
                </a:solidFill>
                <a:ea typeface="Arial Unicode MS"/>
              </a:rPr>
              <a:t>450s Time step</a:t>
            </a:r>
            <a:endParaRPr dirty="0">
              <a:solidFill>
                <a:prstClr val="black"/>
              </a:solidFill>
            </a:endParaRP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rgbClr val="000000"/>
                </a:solidFill>
                <a:ea typeface="Arial Unicode MS"/>
              </a:rPr>
              <a:t>Integrated River Routing Model</a:t>
            </a:r>
            <a:endParaRPr dirty="0">
              <a:solidFill>
                <a:prstClr val="black"/>
              </a:solidFill>
            </a:endParaRP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endParaRPr lang="en-CA" altLang="zh-TW" sz="2000" dirty="0" smtClean="0">
              <a:solidFill>
                <a:srgbClr val="000000"/>
              </a:solidFill>
              <a:ea typeface="Arial Unicode MS"/>
            </a:endParaRP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altLang="zh-TW" sz="2000" dirty="0" smtClean="0">
                <a:solidFill>
                  <a:srgbClr val="000000"/>
                </a:solidFill>
                <a:ea typeface="Arial Unicode MS"/>
              </a:rPr>
              <a:t>CICE </a:t>
            </a:r>
            <a:r>
              <a:rPr lang="en-US" altLang="zh-TW" sz="2000" dirty="0">
                <a:solidFill>
                  <a:srgbClr val="000000"/>
                </a:solidFill>
                <a:ea typeface="Arial Unicode MS"/>
              </a:rPr>
              <a:t>v 4.0</a:t>
            </a:r>
            <a:endParaRPr dirty="0">
              <a:solidFill>
                <a:prstClr val="black"/>
              </a:solidFill>
            </a:endParaRP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rgbClr val="000000"/>
                </a:solidFill>
                <a:ea typeface="Arial Unicode MS"/>
              </a:rPr>
              <a:t>Multicategory Ice model</a:t>
            </a:r>
            <a:endParaRPr dirty="0">
              <a:solidFill>
                <a:prstClr val="black"/>
              </a:solidFill>
            </a:endParaRP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rgbClr val="000000"/>
                </a:solidFill>
                <a:ea typeface="Arial Unicode MS"/>
              </a:rPr>
              <a:t>4 thermodynamic levels</a:t>
            </a:r>
            <a:endParaRPr dirty="0">
              <a:solidFill>
                <a:prstClr val="black"/>
              </a:solidFill>
            </a:endParaRP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rgbClr val="000000"/>
                </a:solidFill>
                <a:ea typeface="Arial Unicode MS"/>
              </a:rPr>
              <a:t>Direct Insertion of Radarsat Image Analyses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251" name="TextShape 2"/>
          <p:cNvSpPr txBox="1"/>
          <p:nvPr/>
        </p:nvSpPr>
        <p:spPr>
          <a:xfrm>
            <a:off x="360000" y="495360"/>
            <a:ext cx="8136000" cy="512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altLang="zh-TW" sz="3600" b="1">
                <a:solidFill>
                  <a:srgbClr val="3A601B"/>
                </a:solidFill>
                <a:ea typeface="Arial Unicode MS"/>
              </a:rPr>
              <a:t>NEMO - CICE</a:t>
            </a:r>
            <a:endParaRPr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4365104"/>
            <a:ext cx="4139952" cy="2693103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4104456" cy="284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431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Shape 1"/>
          <p:cNvSpPr txBox="1"/>
          <p:nvPr/>
        </p:nvSpPr>
        <p:spPr>
          <a:xfrm>
            <a:off x="864000" y="1584000"/>
            <a:ext cx="4321080" cy="2349056"/>
          </a:xfrm>
          <a:prstGeom prst="rect">
            <a:avLst/>
          </a:prstGeom>
        </p:spPr>
        <p:txBody>
          <a:bodyPr/>
          <a:lstStyle/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rgbClr val="000000"/>
                </a:solidFill>
                <a:ea typeface="Arial Unicode MS"/>
              </a:rPr>
              <a:t>GEM v 4.6.1</a:t>
            </a:r>
            <a:endParaRPr dirty="0">
              <a:solidFill>
                <a:prstClr val="black"/>
              </a:solidFill>
            </a:endParaRP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rgbClr val="000000"/>
                </a:solidFill>
                <a:ea typeface="Arial Unicode MS"/>
              </a:rPr>
              <a:t>10km Resolution (355x435)</a:t>
            </a:r>
            <a:endParaRPr dirty="0">
              <a:solidFill>
                <a:prstClr val="black"/>
              </a:solidFill>
            </a:endParaRP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rgbClr val="000000"/>
                </a:solidFill>
                <a:ea typeface="Arial Unicode MS"/>
              </a:rPr>
              <a:t>Variable vertical resolution</a:t>
            </a:r>
            <a:endParaRPr dirty="0">
              <a:solidFill>
                <a:prstClr val="black"/>
              </a:solidFill>
            </a:endParaRPr>
          </a:p>
          <a:p>
            <a:pPr marL="800100" lvl="1" indent="-342900">
              <a:buSzPct val="75000"/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rgbClr val="000000"/>
                </a:solidFill>
                <a:ea typeface="Arial Unicode MS"/>
              </a:rPr>
              <a:t>80 levels</a:t>
            </a:r>
            <a:endParaRPr dirty="0">
              <a:solidFill>
                <a:prstClr val="black"/>
              </a:solidFill>
            </a:endParaRP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rgbClr val="000000"/>
                </a:solidFill>
                <a:ea typeface="Arial Unicode MS"/>
              </a:rPr>
              <a:t>225s Time step (½ NEMO)</a:t>
            </a:r>
            <a:endParaRPr dirty="0">
              <a:solidFill>
                <a:prstClr val="black"/>
              </a:solidFill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endParaRPr dirty="0">
              <a:solidFill>
                <a:prstClr val="black"/>
              </a:solidFill>
            </a:endParaRPr>
          </a:p>
          <a:p>
            <a:pPr marL="342900" indent="-342900">
              <a:buSzPct val="120000"/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rgbClr val="000000"/>
                </a:solidFill>
                <a:ea typeface="Arial Unicode MS"/>
              </a:rPr>
              <a:t>Flux coupled with NEMOCICE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254" name="TextShape 2"/>
          <p:cNvSpPr txBox="1"/>
          <p:nvPr/>
        </p:nvSpPr>
        <p:spPr>
          <a:xfrm>
            <a:off x="360000" y="495360"/>
            <a:ext cx="8136000" cy="512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altLang="zh-TW" sz="3600" b="1">
                <a:solidFill>
                  <a:srgbClr val="3A601B"/>
                </a:solidFill>
                <a:ea typeface="Arial Unicode MS"/>
              </a:rPr>
              <a:t>GEM - </a:t>
            </a:r>
            <a:r>
              <a:rPr lang="en-US" altLang="zh-TW" sz="3600" b="1">
                <a:solidFill>
                  <a:srgbClr val="CCFFCC"/>
                </a:solidFill>
                <a:ea typeface="Arial Unicode MS"/>
              </a:rPr>
              <a:t>NEMO - CICE</a:t>
            </a:r>
            <a:endParaRPr>
              <a:solidFill>
                <a:prstClr val="black"/>
              </a:solidFill>
            </a:endParaRPr>
          </a:p>
        </p:txBody>
      </p:sp>
      <p:pic>
        <p:nvPicPr>
          <p:cNvPr id="255" name="Picture 254"/>
          <p:cNvPicPr/>
          <p:nvPr/>
        </p:nvPicPr>
        <p:blipFill>
          <a:blip r:embed="rId2"/>
          <a:stretch>
            <a:fillRect/>
          </a:stretch>
        </p:blipFill>
        <p:spPr>
          <a:xfrm>
            <a:off x="5400000" y="2060848"/>
            <a:ext cx="3562920" cy="3458880"/>
          </a:xfrm>
          <a:prstGeom prst="rect">
            <a:avLst/>
          </a:prstGeom>
          <a:ln>
            <a:noFill/>
          </a:ln>
        </p:spPr>
      </p:pic>
      <p:pic>
        <p:nvPicPr>
          <p:cNvPr id="256" name="Picture 2"/>
          <p:cNvPicPr/>
          <p:nvPr/>
        </p:nvPicPr>
        <p:blipFill>
          <a:blip r:embed="rId3"/>
          <a:srcRect l="13515" r="14437"/>
          <a:stretch>
            <a:fillRect/>
          </a:stretch>
        </p:blipFill>
        <p:spPr>
          <a:xfrm>
            <a:off x="1067424" y="4211160"/>
            <a:ext cx="1488600" cy="1368000"/>
          </a:xfrm>
          <a:prstGeom prst="rect">
            <a:avLst/>
          </a:prstGeom>
          <a:ln>
            <a:noFill/>
          </a:ln>
        </p:spPr>
      </p:pic>
      <p:pic>
        <p:nvPicPr>
          <p:cNvPr id="257" name="Picture 20"/>
          <p:cNvPicPr/>
          <p:nvPr/>
        </p:nvPicPr>
        <p:blipFill>
          <a:blip r:embed="rId4"/>
          <a:srcRect l="16530" t="31484" r="4080" b="9284"/>
          <a:stretch>
            <a:fillRect/>
          </a:stretch>
        </p:blipFill>
        <p:spPr>
          <a:xfrm>
            <a:off x="2844048" y="4211160"/>
            <a:ext cx="2160000" cy="13780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76599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/>
          <p:nvPr/>
        </p:nvPicPr>
        <p:blipFill rotWithShape="1">
          <a:blip r:embed="rId2"/>
          <a:srcRect l="13062" t="2402" r="13069" b="11133"/>
          <a:stretch/>
        </p:blipFill>
        <p:spPr>
          <a:xfrm>
            <a:off x="2699792" y="224471"/>
            <a:ext cx="6197768" cy="6293118"/>
          </a:xfrm>
          <a:prstGeom prst="rect">
            <a:avLst/>
          </a:prstGeom>
          <a:ln w="3240">
            <a:solidFill>
              <a:srgbClr val="1F497D"/>
            </a:solidFill>
            <a:miter/>
          </a:ln>
        </p:spPr>
      </p:pic>
      <p:pic>
        <p:nvPicPr>
          <p:cNvPr id="6" name="Picture 5"/>
          <p:cNvPicPr/>
          <p:nvPr/>
        </p:nvPicPr>
        <p:blipFill rotWithShape="1">
          <a:blip r:embed="rId3"/>
          <a:srcRect t="-474" b="1"/>
          <a:stretch/>
        </p:blipFill>
        <p:spPr>
          <a:xfrm>
            <a:off x="146184" y="1300480"/>
            <a:ext cx="8098224" cy="541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Shape 1"/>
          <p:cNvSpPr txBox="1"/>
          <p:nvPr/>
        </p:nvSpPr>
        <p:spPr>
          <a:xfrm>
            <a:off x="826920" y="44280"/>
            <a:ext cx="8281800" cy="1142640"/>
          </a:xfrm>
          <a:prstGeom prst="rect">
            <a:avLst/>
          </a:prstGeom>
        </p:spPr>
        <p:txBody>
          <a:bodyPr anchor="ctr"/>
          <a:lstStyle/>
          <a:p>
            <a:r>
              <a:rPr lang="en-US" altLang="zh-TW" sz="3600" b="1" dirty="0">
                <a:solidFill>
                  <a:srgbClr val="3A601B"/>
                </a:solidFill>
                <a:ea typeface="ＭＳ Ｐゴシック"/>
              </a:rPr>
              <a:t>Great Lakes and St. Lawrence 
Water Cycle Prediction System</a:t>
            </a:r>
            <a:endParaRPr dirty="0">
              <a:solidFill>
                <a:prstClr val="black"/>
              </a:solidFill>
            </a:endParaRPr>
          </a:p>
        </p:txBody>
      </p:sp>
      <p:pic>
        <p:nvPicPr>
          <p:cNvPr id="261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788000" y="4439520"/>
            <a:ext cx="2014200" cy="1509480"/>
          </a:xfrm>
          <a:prstGeom prst="rect">
            <a:avLst/>
          </a:prstGeom>
          <a:ln>
            <a:noFill/>
          </a:ln>
        </p:spPr>
      </p:pic>
      <p:sp>
        <p:nvSpPr>
          <p:cNvPr id="262" name="CustomShape 2"/>
          <p:cNvSpPr/>
          <p:nvPr/>
        </p:nvSpPr>
        <p:spPr>
          <a:xfrm>
            <a:off x="6812640" y="4860360"/>
            <a:ext cx="1324080" cy="5770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algn="ctr"/>
            <a:r>
              <a:rPr lang="en-CA" sz="1600" b="1">
                <a:solidFill>
                  <a:srgbClr val="000000"/>
                </a:solidFill>
                <a:ea typeface="Arial Unicode MS"/>
              </a:rPr>
              <a:t>WATROUTE</a:t>
            </a:r>
            <a:endParaRPr>
              <a:solidFill>
                <a:prstClr val="black"/>
              </a:solidFill>
            </a:endParaRPr>
          </a:p>
          <a:p>
            <a:pPr algn="ctr"/>
            <a:r>
              <a:rPr lang="en-CA" sz="1600" b="1">
                <a:solidFill>
                  <a:srgbClr val="000000"/>
                </a:solidFill>
                <a:ea typeface="Arial Unicode MS"/>
              </a:rPr>
              <a:t>(1km)</a:t>
            </a:r>
            <a:endParaRPr>
              <a:solidFill>
                <a:prstClr val="black"/>
              </a:solidFill>
            </a:endParaRPr>
          </a:p>
        </p:txBody>
      </p:sp>
      <p:pic>
        <p:nvPicPr>
          <p:cNvPr id="263" name="Picture 2"/>
          <p:cNvPicPr/>
          <p:nvPr/>
        </p:nvPicPr>
        <p:blipFill>
          <a:blip r:embed="rId4"/>
          <a:srcRect l="13515" r="14437"/>
          <a:stretch>
            <a:fillRect/>
          </a:stretch>
        </p:blipFill>
        <p:spPr>
          <a:xfrm>
            <a:off x="4824360" y="1883160"/>
            <a:ext cx="1488600" cy="1368000"/>
          </a:xfrm>
          <a:prstGeom prst="rect">
            <a:avLst/>
          </a:prstGeom>
          <a:ln>
            <a:noFill/>
          </a:ln>
        </p:spPr>
      </p:pic>
      <p:sp>
        <p:nvSpPr>
          <p:cNvPr id="264" name="CustomShape 3"/>
          <p:cNvSpPr/>
          <p:nvPr/>
        </p:nvSpPr>
        <p:spPr>
          <a:xfrm>
            <a:off x="4936680" y="1448640"/>
            <a:ext cx="3998880" cy="3337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algn="ctr"/>
            <a:r>
              <a:rPr lang="en-CA" sz="1600" b="1">
                <a:solidFill>
                  <a:srgbClr val="000000"/>
                </a:solidFill>
                <a:ea typeface="Arial Unicode MS"/>
              </a:rPr>
              <a:t>GEM LAM (10 km) + NEMO+CICE (2 km)</a:t>
            </a:r>
            <a:endParaRPr>
              <a:solidFill>
                <a:prstClr val="black"/>
              </a:solidFill>
            </a:endParaRPr>
          </a:p>
        </p:txBody>
      </p:sp>
      <p:pic>
        <p:nvPicPr>
          <p:cNvPr id="265" name="Picture 20"/>
          <p:cNvPicPr/>
          <p:nvPr/>
        </p:nvPicPr>
        <p:blipFill>
          <a:blip r:embed="rId5"/>
          <a:srcRect l="16530" t="31484" r="4080" b="9284"/>
          <a:stretch>
            <a:fillRect/>
          </a:stretch>
        </p:blipFill>
        <p:spPr>
          <a:xfrm>
            <a:off x="6408000" y="1883160"/>
            <a:ext cx="2447640" cy="1368000"/>
          </a:xfrm>
          <a:prstGeom prst="rect">
            <a:avLst/>
          </a:prstGeom>
          <a:ln>
            <a:noFill/>
          </a:ln>
        </p:spPr>
      </p:pic>
      <p:pic>
        <p:nvPicPr>
          <p:cNvPr id="266" name="Picture 1"/>
          <p:cNvPicPr/>
          <p:nvPr/>
        </p:nvPicPr>
        <p:blipFill>
          <a:blip r:embed="rId6"/>
          <a:stretch>
            <a:fillRect/>
          </a:stretch>
        </p:blipFill>
        <p:spPr>
          <a:xfrm>
            <a:off x="2637000" y="2745720"/>
            <a:ext cx="1402920" cy="1402920"/>
          </a:xfrm>
          <a:prstGeom prst="rect">
            <a:avLst/>
          </a:prstGeom>
          <a:ln>
            <a:noFill/>
          </a:ln>
        </p:spPr>
      </p:pic>
      <p:sp>
        <p:nvSpPr>
          <p:cNvPr id="267" name="CustomShape 4"/>
          <p:cNvSpPr/>
          <p:nvPr/>
        </p:nvSpPr>
        <p:spPr>
          <a:xfrm>
            <a:off x="2352960" y="2279880"/>
            <a:ext cx="2028240" cy="3337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algn="ctr"/>
            <a:r>
              <a:rPr lang="en-CA" sz="1600" b="1">
                <a:solidFill>
                  <a:srgbClr val="000000"/>
                </a:solidFill>
                <a:ea typeface="Arial Unicode MS"/>
              </a:rPr>
              <a:t>GEM RDPS (10 km)</a:t>
            </a:r>
            <a:endParaRPr>
              <a:solidFill>
                <a:prstClr val="black"/>
              </a:solidFill>
            </a:endParaRPr>
          </a:p>
        </p:txBody>
      </p:sp>
      <p:pic>
        <p:nvPicPr>
          <p:cNvPr id="268" name="Picture 4"/>
          <p:cNvPicPr/>
          <p:nvPr/>
        </p:nvPicPr>
        <p:blipFill>
          <a:blip r:embed="rId7"/>
          <a:stretch>
            <a:fillRect/>
          </a:stretch>
        </p:blipFill>
        <p:spPr>
          <a:xfrm>
            <a:off x="351720" y="1883160"/>
            <a:ext cx="1372680" cy="1372680"/>
          </a:xfrm>
          <a:prstGeom prst="rect">
            <a:avLst/>
          </a:prstGeom>
          <a:ln>
            <a:noFill/>
          </a:ln>
        </p:spPr>
      </p:pic>
      <p:sp>
        <p:nvSpPr>
          <p:cNvPr id="269" name="CustomShape 5"/>
          <p:cNvSpPr/>
          <p:nvPr/>
        </p:nvSpPr>
        <p:spPr>
          <a:xfrm>
            <a:off x="50040" y="1448640"/>
            <a:ext cx="2038680" cy="333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lIns="90000" tIns="45000" rIns="90000" bIns="45000"/>
          <a:lstStyle/>
          <a:p>
            <a:pPr algn="ctr"/>
            <a:r>
              <a:rPr lang="en-CA" sz="1600" b="1">
                <a:solidFill>
                  <a:srgbClr val="000000"/>
                </a:solidFill>
                <a:ea typeface="Arial Unicode MS"/>
              </a:rPr>
              <a:t>GEM GDPS (25 km)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270" name="CustomShape 6"/>
          <p:cNvSpPr/>
          <p:nvPr/>
        </p:nvSpPr>
        <p:spPr>
          <a:xfrm rot="12415200">
            <a:off x="1742760" y="2897640"/>
            <a:ext cx="863280" cy="431280"/>
          </a:xfrm>
          <a:prstGeom prst="leftArrow">
            <a:avLst>
              <a:gd name="adj1" fmla="val 50000"/>
              <a:gd name="adj2" fmla="val 50019"/>
            </a:avLst>
          </a:prstGeom>
          <a:solidFill>
            <a:srgbClr val="BBE0E3"/>
          </a:solidFill>
          <a:ln w="25560">
            <a:solidFill>
              <a:srgbClr val="8AA5A7"/>
            </a:solidFill>
            <a:round/>
          </a:ln>
        </p:spPr>
      </p:sp>
      <p:sp>
        <p:nvSpPr>
          <p:cNvPr id="271" name="CustomShape 7"/>
          <p:cNvSpPr/>
          <p:nvPr/>
        </p:nvSpPr>
        <p:spPr>
          <a:xfrm rot="16200000">
            <a:off x="4896720" y="3533400"/>
            <a:ext cx="848160" cy="364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r>
              <a:rPr lang="en-CA">
                <a:solidFill>
                  <a:srgbClr val="000000"/>
                </a:solidFill>
                <a:ea typeface="ＭＳ Ｐゴシック"/>
              </a:rPr>
              <a:t>Runoff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272" name="CustomShape 8"/>
          <p:cNvSpPr/>
          <p:nvPr/>
        </p:nvSpPr>
        <p:spPr>
          <a:xfrm rot="18034800">
            <a:off x="6342480" y="3601800"/>
            <a:ext cx="1322640" cy="364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r>
              <a:rPr lang="en-CA">
                <a:solidFill>
                  <a:srgbClr val="000000"/>
                </a:solidFill>
                <a:ea typeface="ＭＳ Ｐゴシック"/>
              </a:rPr>
              <a:t>Streamflow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273" name="CustomShape 9"/>
          <p:cNvSpPr/>
          <p:nvPr/>
        </p:nvSpPr>
        <p:spPr>
          <a:xfrm>
            <a:off x="899640" y="4581000"/>
            <a:ext cx="2447280" cy="1582200"/>
          </a:xfrm>
          <a:prstGeom prst="rect">
            <a:avLst/>
          </a:prstGeom>
          <a:gradFill>
            <a:gsLst>
              <a:gs pos="0">
                <a:srgbClr val="1B1B7D"/>
              </a:gs>
              <a:gs pos="100000">
                <a:srgbClr val="2222A3"/>
              </a:gs>
            </a:gsLst>
            <a:lin ang="16200000"/>
          </a:gradFill>
          <a:ln>
            <a:noFill/>
          </a:ln>
        </p:spPr>
        <p:txBody>
          <a:bodyPr lIns="90000" tIns="45000" rIns="90000" bIns="45000"/>
          <a:lstStyle/>
          <a:p>
            <a:pPr>
              <a:buFont typeface="Arial"/>
              <a:buChar char="•"/>
            </a:pPr>
            <a:r>
              <a:rPr lang="en-CA" sz="1400" b="1">
                <a:solidFill>
                  <a:srgbClr val="FFFFFF"/>
                </a:solidFill>
                <a:ea typeface="Arial Unicode MS"/>
              </a:rPr>
              <a:t>2 forecasts/day
(00Z and 12Z)</a:t>
            </a:r>
            <a:endParaRPr>
              <a:solidFill>
                <a:prstClr val="black"/>
              </a:solidFill>
            </a:endParaRPr>
          </a:p>
          <a:p>
            <a:pPr>
              <a:buFont typeface="Arial"/>
              <a:buChar char="•"/>
            </a:pPr>
            <a:r>
              <a:rPr lang="en-CA" sz="1400" b="1">
                <a:solidFill>
                  <a:srgbClr val="FFFFFF"/>
                </a:solidFill>
                <a:ea typeface="Arial Unicode MS"/>
              </a:rPr>
              <a:t>48-h forecasts</a:t>
            </a:r>
            <a:endParaRPr>
              <a:solidFill>
                <a:prstClr val="black"/>
              </a:solidFill>
            </a:endParaRPr>
          </a:p>
          <a:p>
            <a:pPr>
              <a:buFont typeface="Arial"/>
              <a:buChar char="•"/>
            </a:pPr>
            <a:r>
              <a:rPr lang="en-CA" sz="1400" b="1">
                <a:solidFill>
                  <a:srgbClr val="FFFFFF"/>
                </a:solidFill>
                <a:ea typeface="Arial Unicode MS"/>
              </a:rPr>
              <a:t>Assimilation cycle: direct insertion of RADARSAT ice cover and WSC streamflow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274" name="CustomShape 10"/>
          <p:cNvSpPr/>
          <p:nvPr/>
        </p:nvSpPr>
        <p:spPr>
          <a:xfrm rot="8917200">
            <a:off x="4045320" y="2614320"/>
            <a:ext cx="863280" cy="431280"/>
          </a:xfrm>
          <a:prstGeom prst="leftArrow">
            <a:avLst>
              <a:gd name="adj1" fmla="val 50000"/>
              <a:gd name="adj2" fmla="val 50019"/>
            </a:avLst>
          </a:prstGeom>
          <a:solidFill>
            <a:srgbClr val="BBE0E3"/>
          </a:solidFill>
          <a:ln w="25560">
            <a:solidFill>
              <a:srgbClr val="8AA5A7"/>
            </a:solidFill>
            <a:round/>
          </a:ln>
        </p:spPr>
      </p:sp>
      <p:sp>
        <p:nvSpPr>
          <p:cNvPr id="275" name="CustomShape 11"/>
          <p:cNvSpPr/>
          <p:nvPr/>
        </p:nvSpPr>
        <p:spPr>
          <a:xfrm rot="13363200">
            <a:off x="3834000" y="4274640"/>
            <a:ext cx="863280" cy="179280"/>
          </a:xfrm>
          <a:prstGeom prst="leftArrow">
            <a:avLst>
              <a:gd name="adj1" fmla="val 50000"/>
              <a:gd name="adj2" fmla="val 50019"/>
            </a:avLst>
          </a:prstGeom>
          <a:solidFill>
            <a:srgbClr val="BBE0E3"/>
          </a:solidFill>
          <a:ln w="25560">
            <a:solidFill>
              <a:srgbClr val="8AA5A7"/>
            </a:solidFill>
            <a:round/>
          </a:ln>
        </p:spPr>
      </p:sp>
      <p:sp>
        <p:nvSpPr>
          <p:cNvPr id="276" name="CustomShape 12"/>
          <p:cNvSpPr/>
          <p:nvPr/>
        </p:nvSpPr>
        <p:spPr>
          <a:xfrm rot="16200000">
            <a:off x="5119200" y="3641760"/>
            <a:ext cx="863280" cy="431280"/>
          </a:xfrm>
          <a:prstGeom prst="leftArrow">
            <a:avLst>
              <a:gd name="adj1" fmla="val 50000"/>
              <a:gd name="adj2" fmla="val 50019"/>
            </a:avLst>
          </a:prstGeom>
          <a:solidFill>
            <a:srgbClr val="BBE0E3"/>
          </a:solidFill>
          <a:ln w="25560">
            <a:solidFill>
              <a:srgbClr val="8AA5A7"/>
            </a:solidFill>
            <a:round/>
          </a:ln>
        </p:spPr>
      </p:sp>
      <p:sp>
        <p:nvSpPr>
          <p:cNvPr id="277" name="CustomShape 13"/>
          <p:cNvSpPr/>
          <p:nvPr/>
        </p:nvSpPr>
        <p:spPr>
          <a:xfrm rot="7239600">
            <a:off x="6723360" y="3786120"/>
            <a:ext cx="863280" cy="179280"/>
          </a:xfrm>
          <a:prstGeom prst="leftArrow">
            <a:avLst>
              <a:gd name="adj1" fmla="val 50000"/>
              <a:gd name="adj2" fmla="val 50019"/>
            </a:avLst>
          </a:prstGeom>
          <a:solidFill>
            <a:srgbClr val="000000"/>
          </a:solidFill>
          <a:ln w="25560">
            <a:solidFill>
              <a:srgbClr val="000000"/>
            </a:solidFill>
            <a:round/>
          </a:ln>
        </p:spPr>
      </p:sp>
    </p:spTree>
    <p:extLst>
      <p:ext uri="{BB962C8B-B14F-4D97-AF65-F5344CB8AC3E}">
        <p14:creationId xmlns:p14="http://schemas.microsoft.com/office/powerpoint/2010/main" val="21087578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extShape 1"/>
          <p:cNvSpPr txBox="1"/>
          <p:nvPr/>
        </p:nvSpPr>
        <p:spPr>
          <a:xfrm>
            <a:off x="879480" y="442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r>
              <a:rPr lang="en-US" altLang="zh-TW" sz="3600" b="1" dirty="0">
                <a:solidFill>
                  <a:srgbClr val="3A601B"/>
                </a:solidFill>
                <a:ea typeface="Arial Unicode MS"/>
              </a:rPr>
              <a:t>Clients </a:t>
            </a:r>
            <a:r>
              <a:rPr lang="en-CA" altLang="zh-TW" sz="3600" b="1" dirty="0" smtClean="0">
                <a:solidFill>
                  <a:srgbClr val="3A601B"/>
                </a:solidFill>
                <a:ea typeface="Arial Unicode MS"/>
              </a:rPr>
              <a:t>and C</a:t>
            </a:r>
            <a:r>
              <a:rPr lang="en-US" altLang="zh-TW" sz="3600" b="1" dirty="0" smtClean="0">
                <a:solidFill>
                  <a:srgbClr val="3A601B"/>
                </a:solidFill>
                <a:ea typeface="Arial Unicode MS"/>
              </a:rPr>
              <a:t>ollaborat</a:t>
            </a:r>
            <a:r>
              <a:rPr lang="en-CA" altLang="zh-TW" sz="3600" b="1" dirty="0" smtClean="0">
                <a:solidFill>
                  <a:srgbClr val="3A601B"/>
                </a:solidFill>
                <a:ea typeface="Arial Unicode MS"/>
              </a:rPr>
              <a:t>o</a:t>
            </a:r>
            <a:r>
              <a:rPr lang="en-US" altLang="zh-TW" sz="3600" b="1" dirty="0" smtClean="0">
                <a:solidFill>
                  <a:srgbClr val="3A601B"/>
                </a:solidFill>
                <a:ea typeface="Arial Unicode MS"/>
              </a:rPr>
              <a:t>rs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279" name="TextShape 2"/>
          <p:cNvSpPr txBox="1"/>
          <p:nvPr/>
        </p:nvSpPr>
        <p:spPr>
          <a:xfrm>
            <a:off x="755640" y="1296720"/>
            <a:ext cx="8316360" cy="4895280"/>
          </a:xfrm>
          <a:prstGeom prst="rect">
            <a:avLst/>
          </a:prstGeom>
        </p:spPr>
        <p:txBody>
          <a:bodyPr/>
          <a:lstStyle/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rgbClr val="000000"/>
                </a:solidFill>
                <a:ea typeface="Arial Unicode MS"/>
              </a:rPr>
              <a:t>ECCC</a:t>
            </a:r>
            <a:endParaRPr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sz="1400" dirty="0">
                <a:solidFill>
                  <a:srgbClr val="000000"/>
                </a:solidFill>
                <a:ea typeface="Arial Unicode MS"/>
              </a:rPr>
              <a:t>Canadian Ice Service</a:t>
            </a:r>
            <a:endParaRPr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sz="1400" dirty="0">
                <a:solidFill>
                  <a:srgbClr val="000000"/>
                </a:solidFill>
                <a:ea typeface="Arial Unicode MS"/>
              </a:rPr>
              <a:t>Boundary Waters Unit</a:t>
            </a:r>
            <a:endParaRPr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sz="1400" dirty="0">
                <a:solidFill>
                  <a:srgbClr val="000000"/>
                </a:solidFill>
                <a:ea typeface="Arial Unicode MS"/>
              </a:rPr>
              <a:t>Great Lakes / St.-Lawrence Regulation Office</a:t>
            </a:r>
            <a:endParaRPr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sz="1400" dirty="0">
                <a:solidFill>
                  <a:srgbClr val="000000"/>
                </a:solidFill>
                <a:ea typeface="Arial Unicode MS"/>
              </a:rPr>
              <a:t>National Hydrologic Service</a:t>
            </a:r>
            <a:endParaRPr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sz="1400" dirty="0">
                <a:solidFill>
                  <a:srgbClr val="000000"/>
                </a:solidFill>
                <a:ea typeface="Arial Unicode MS"/>
              </a:rPr>
              <a:t>Environmental Emergencies</a:t>
            </a:r>
            <a:endParaRPr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sz="1400" dirty="0">
                <a:solidFill>
                  <a:srgbClr val="000000"/>
                </a:solidFill>
                <a:ea typeface="Arial Unicode MS"/>
              </a:rPr>
              <a:t>Canadian Centre for Weather and Environmental </a:t>
            </a:r>
            <a:r>
              <a:rPr lang="en-US" altLang="zh-TW" sz="1400" dirty="0" smtClean="0">
                <a:solidFill>
                  <a:srgbClr val="000000"/>
                </a:solidFill>
                <a:ea typeface="Arial Unicode MS"/>
              </a:rPr>
              <a:t>Prediction</a:t>
            </a:r>
            <a:endParaRPr lang="en-CA" altLang="zh-TW" sz="1400" dirty="0" smtClean="0">
              <a:solidFill>
                <a:srgbClr val="000000"/>
              </a:solidFill>
              <a:ea typeface="Arial Unicode M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dirty="0">
              <a:solidFill>
                <a:prstClr val="black"/>
              </a:solidFill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rgbClr val="000000"/>
                </a:solidFill>
                <a:ea typeface="Arial Unicode MS"/>
              </a:rPr>
              <a:t>External Clients</a:t>
            </a:r>
            <a:endParaRPr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sz="1400" dirty="0">
                <a:solidFill>
                  <a:srgbClr val="000000"/>
                </a:solidFill>
                <a:ea typeface="Arial Unicode MS"/>
              </a:rPr>
              <a:t>Coast Guard</a:t>
            </a:r>
            <a:endParaRPr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sz="1400" dirty="0">
                <a:solidFill>
                  <a:srgbClr val="000000"/>
                </a:solidFill>
                <a:ea typeface="Arial Unicode MS"/>
              </a:rPr>
              <a:t>Ontario and Quebec Provincial Governments</a:t>
            </a:r>
            <a:endParaRPr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sz="1400" dirty="0">
                <a:solidFill>
                  <a:srgbClr val="000000"/>
                </a:solidFill>
                <a:ea typeface="Arial Unicode MS"/>
              </a:rPr>
              <a:t>Hydro-electric power production </a:t>
            </a:r>
            <a:r>
              <a:rPr lang="en-US" altLang="zh-TW" sz="1400" dirty="0" smtClean="0">
                <a:solidFill>
                  <a:srgbClr val="000000"/>
                </a:solidFill>
                <a:ea typeface="Arial Unicode MS"/>
              </a:rPr>
              <a:t>agencies</a:t>
            </a:r>
            <a:endParaRPr lang="en-CA" altLang="zh-TW" sz="1400" dirty="0" smtClean="0">
              <a:solidFill>
                <a:srgbClr val="000000"/>
              </a:solidFill>
              <a:ea typeface="Arial Unicode M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dirty="0">
              <a:solidFill>
                <a:prstClr val="black"/>
              </a:solidFill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rgbClr val="000000"/>
                </a:solidFill>
                <a:ea typeface="Arial Unicode MS"/>
              </a:rPr>
              <a:t>External Collaborators</a:t>
            </a:r>
            <a:endParaRPr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sz="1400" dirty="0">
                <a:solidFill>
                  <a:srgbClr val="000000"/>
                </a:solidFill>
                <a:ea typeface="Arial Unicode MS"/>
              </a:rPr>
              <a:t>FloodNet</a:t>
            </a:r>
            <a:endParaRPr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sz="1400" dirty="0">
                <a:solidFill>
                  <a:srgbClr val="000000"/>
                </a:solidFill>
                <a:ea typeface="Arial Unicode MS"/>
              </a:rPr>
              <a:t>IREQ (Hydro-Québec)</a:t>
            </a:r>
            <a:endParaRPr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sz="1400" dirty="0">
                <a:solidFill>
                  <a:srgbClr val="000000"/>
                </a:solidFill>
                <a:ea typeface="Arial Unicode MS"/>
              </a:rPr>
              <a:t>NOAA/GLERL</a:t>
            </a:r>
            <a:endParaRPr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sz="1400" dirty="0">
                <a:solidFill>
                  <a:srgbClr val="000000"/>
                </a:solidFill>
                <a:ea typeface="Arial Unicode MS"/>
              </a:rPr>
              <a:t>NOAA/NWS</a:t>
            </a:r>
            <a:endParaRPr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sz="1400" dirty="0">
                <a:solidFill>
                  <a:srgbClr val="000000"/>
                </a:solidFill>
                <a:ea typeface="Arial Unicode MS"/>
              </a:rPr>
              <a:t>UK Met </a:t>
            </a:r>
            <a:r>
              <a:rPr lang="en-US" altLang="zh-TW" sz="1400" dirty="0" smtClean="0">
                <a:solidFill>
                  <a:srgbClr val="000000"/>
                </a:solidFill>
                <a:ea typeface="Arial Unicode MS"/>
              </a:rPr>
              <a:t>Office</a:t>
            </a:r>
            <a:endParaRPr lang="en-CA" altLang="zh-TW" sz="1400" dirty="0" smtClean="0">
              <a:solidFill>
                <a:srgbClr val="000000"/>
              </a:solidFill>
              <a:ea typeface="Arial Unicode M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 smtClean="0">
                <a:solidFill>
                  <a:srgbClr val="000000"/>
                </a:solidFill>
                <a:ea typeface="Arial Unicode MS"/>
              </a:rPr>
              <a:t>World Meteorological Organization</a:t>
            </a:r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356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Shape 1"/>
          <p:cNvSpPr txBox="1"/>
          <p:nvPr/>
        </p:nvSpPr>
        <p:spPr>
          <a:xfrm>
            <a:off x="879480" y="442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r>
              <a:rPr lang="en-US" altLang="zh-TW" sz="3600" b="1">
                <a:solidFill>
                  <a:srgbClr val="3A601B"/>
                </a:solidFill>
                <a:ea typeface="Arial Unicode MS"/>
              </a:rPr>
              <a:t>Evaluation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281" name="TextShape 2"/>
          <p:cNvSpPr txBox="1"/>
          <p:nvPr/>
        </p:nvSpPr>
        <p:spPr>
          <a:xfrm>
            <a:off x="879480" y="1557360"/>
            <a:ext cx="8229240" cy="4525560"/>
          </a:xfrm>
          <a:prstGeom prst="rect">
            <a:avLst/>
          </a:prstGeom>
        </p:spPr>
        <p:txBody>
          <a:bodyPr anchor="t"/>
          <a:lstStyle/>
          <a:p>
            <a:pPr marL="457200" indent="-457200">
              <a:lnSpc>
                <a:spcPct val="15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altLang="zh-TW" sz="2800" dirty="0">
                <a:solidFill>
                  <a:srgbClr val="000000"/>
                </a:solidFill>
                <a:ea typeface="Arial Unicode MS"/>
              </a:rPr>
              <a:t>Pseudo-analyses and 48-h </a:t>
            </a:r>
            <a:r>
              <a:rPr lang="en-US" altLang="zh-TW" sz="2800" dirty="0" smtClean="0">
                <a:solidFill>
                  <a:srgbClr val="000000"/>
                </a:solidFill>
                <a:ea typeface="Arial Unicode MS"/>
              </a:rPr>
              <a:t>forecasts:</a:t>
            </a:r>
            <a:endParaRPr lang="en-CA" altLang="zh-TW" dirty="0">
              <a:solidFill>
                <a:prstClr val="black"/>
              </a:solidFill>
            </a:endParaRPr>
          </a:p>
          <a:p>
            <a:pPr marL="914400" lvl="1" indent="-457200">
              <a:lnSpc>
                <a:spcPct val="15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altLang="zh-TW" sz="2000" b="1" dirty="0" smtClean="0">
                <a:solidFill>
                  <a:srgbClr val="000000"/>
                </a:solidFill>
                <a:ea typeface="Arial Unicode MS"/>
              </a:rPr>
              <a:t>GEM</a:t>
            </a:r>
            <a:r>
              <a:rPr lang="zh-TW" altLang="en-US" sz="2000" b="1" dirty="0">
                <a:solidFill>
                  <a:srgbClr val="000000"/>
                </a:solidFill>
                <a:ea typeface="Arial Unicode MS"/>
              </a:rPr>
              <a:t>↔</a:t>
            </a:r>
            <a:r>
              <a:rPr lang="en-US" altLang="zh-TW" sz="2000" b="1" dirty="0">
                <a:solidFill>
                  <a:srgbClr val="000000"/>
                </a:solidFill>
                <a:ea typeface="Arial Unicode MS"/>
              </a:rPr>
              <a:t>NEMO↔CICE</a:t>
            </a:r>
            <a:r>
              <a:rPr lang="en-US" altLang="zh-TW" sz="2000" dirty="0">
                <a:solidFill>
                  <a:srgbClr val="000000"/>
                </a:solidFill>
                <a:ea typeface="Arial Unicode MS"/>
              </a:rPr>
              <a:t>: since Novembre </a:t>
            </a:r>
            <a:r>
              <a:rPr lang="en-US" altLang="zh-TW" sz="2000" dirty="0" smtClean="0">
                <a:solidFill>
                  <a:srgbClr val="000000"/>
                </a:solidFill>
                <a:ea typeface="Arial Unicode MS"/>
              </a:rPr>
              <a:t>2014</a:t>
            </a:r>
            <a:endParaRPr lang="en-CA" altLang="zh-TW" dirty="0">
              <a:solidFill>
                <a:prstClr val="black"/>
              </a:solidFill>
            </a:endParaRPr>
          </a:p>
          <a:p>
            <a:pPr marL="1371600" lvl="2" indent="-457200">
              <a:lnSpc>
                <a:spcPct val="15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altLang="zh-TW" dirty="0" smtClean="0">
                <a:solidFill>
                  <a:srgbClr val="000000"/>
                </a:solidFill>
                <a:ea typeface="Arial Unicode MS"/>
              </a:rPr>
              <a:t>Used </a:t>
            </a:r>
            <a:r>
              <a:rPr lang="en-US" altLang="zh-TW" dirty="0">
                <a:solidFill>
                  <a:srgbClr val="000000"/>
                </a:solidFill>
                <a:ea typeface="Arial Unicode MS"/>
              </a:rPr>
              <a:t>during the Pan-Am </a:t>
            </a:r>
            <a:r>
              <a:rPr lang="en-US" altLang="zh-TW" dirty="0" smtClean="0">
                <a:solidFill>
                  <a:srgbClr val="000000"/>
                </a:solidFill>
                <a:ea typeface="Arial Unicode MS"/>
              </a:rPr>
              <a:t>Games</a:t>
            </a:r>
            <a:endParaRPr lang="en-CA" altLang="zh-TW" dirty="0">
              <a:solidFill>
                <a:prstClr val="black"/>
              </a:solidFill>
            </a:endParaRPr>
          </a:p>
          <a:p>
            <a:pPr marL="914400" lvl="1" indent="-457200">
              <a:lnSpc>
                <a:spcPct val="15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altLang="zh-TW" sz="2000" b="1" dirty="0" smtClean="0">
                <a:solidFill>
                  <a:srgbClr val="000000"/>
                </a:solidFill>
                <a:ea typeface="Arial Unicode MS"/>
              </a:rPr>
              <a:t>RDPS</a:t>
            </a:r>
            <a:r>
              <a:rPr lang="zh-TW" altLang="en-US" sz="2000" b="1" dirty="0">
                <a:solidFill>
                  <a:srgbClr val="000000"/>
                </a:solidFill>
                <a:ea typeface="Arial Unicode MS"/>
              </a:rPr>
              <a:t>→</a:t>
            </a:r>
            <a:r>
              <a:rPr lang="en-US" altLang="zh-TW" sz="2000" b="1" dirty="0">
                <a:solidFill>
                  <a:srgbClr val="000000"/>
                </a:solidFill>
                <a:ea typeface="Arial Unicode MS"/>
              </a:rPr>
              <a:t>WATROUTE</a:t>
            </a:r>
            <a:r>
              <a:rPr lang="en-US" altLang="zh-TW" sz="2000" dirty="0">
                <a:solidFill>
                  <a:srgbClr val="000000"/>
                </a:solidFill>
                <a:ea typeface="Arial Unicode MS"/>
              </a:rPr>
              <a:t>: since June </a:t>
            </a:r>
            <a:r>
              <a:rPr lang="en-US" altLang="zh-TW" sz="2000" dirty="0" smtClean="0">
                <a:solidFill>
                  <a:srgbClr val="000000"/>
                </a:solidFill>
                <a:ea typeface="Arial Unicode MS"/>
              </a:rPr>
              <a:t>2015</a:t>
            </a:r>
            <a:endParaRPr lang="en-CA" altLang="zh-TW" dirty="0">
              <a:solidFill>
                <a:prstClr val="black"/>
              </a:solidFill>
            </a:endParaRPr>
          </a:p>
          <a:p>
            <a:pPr marL="914400" lvl="1" indent="-457200">
              <a:lnSpc>
                <a:spcPct val="15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altLang="zh-TW" sz="2000" b="1" dirty="0" smtClean="0">
                <a:solidFill>
                  <a:srgbClr val="000000"/>
                </a:solidFill>
                <a:ea typeface="Arial Unicode MS"/>
              </a:rPr>
              <a:t>WATROUTE</a:t>
            </a:r>
            <a:r>
              <a:rPr lang="zh-TW" altLang="en-US" sz="2000" b="1" dirty="0">
                <a:solidFill>
                  <a:srgbClr val="000000"/>
                </a:solidFill>
                <a:ea typeface="Arial Unicode MS"/>
              </a:rPr>
              <a:t>←</a:t>
            </a:r>
            <a:r>
              <a:rPr lang="en-US" altLang="zh-TW" sz="2000" b="1" dirty="0">
                <a:solidFill>
                  <a:srgbClr val="000000"/>
                </a:solidFill>
                <a:ea typeface="Arial Unicode MS"/>
              </a:rPr>
              <a:t>GEM↔NEMO</a:t>
            </a:r>
            <a:r>
              <a:rPr lang="en-US" altLang="zh-TW" sz="2000" dirty="0">
                <a:solidFill>
                  <a:srgbClr val="000000"/>
                </a:solidFill>
                <a:ea typeface="Arial Unicode MS"/>
              </a:rPr>
              <a:t>: since novembre </a:t>
            </a:r>
            <a:r>
              <a:rPr lang="en-US" altLang="zh-TW" sz="2000" dirty="0" smtClean="0">
                <a:solidFill>
                  <a:srgbClr val="000000"/>
                </a:solidFill>
                <a:ea typeface="Arial Unicode MS"/>
              </a:rPr>
              <a:t>2015</a:t>
            </a:r>
            <a:endParaRPr lang="en-CA" altLang="zh-TW" dirty="0">
              <a:solidFill>
                <a:prstClr val="black"/>
              </a:solidFill>
            </a:endParaRPr>
          </a:p>
          <a:p>
            <a:pPr marL="457200" indent="-457200">
              <a:lnSpc>
                <a:spcPct val="150000"/>
              </a:lnSpc>
              <a:buSzPct val="120000"/>
              <a:buFont typeface="Arial" panose="020B0604020202020204" pitchFamily="34" charset="0"/>
              <a:buChar char="•"/>
            </a:pPr>
            <a:endParaRPr lang="en-CA" altLang="zh-TW" sz="2000" dirty="0" smtClean="0">
              <a:solidFill>
                <a:srgbClr val="000000"/>
              </a:solidFill>
              <a:ea typeface="Arial Unicode MS"/>
            </a:endParaRPr>
          </a:p>
          <a:p>
            <a:pPr marL="457200" indent="-457200">
              <a:lnSpc>
                <a:spcPct val="15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CA" altLang="zh-TW" sz="2800" dirty="0" smtClean="0">
                <a:solidFill>
                  <a:srgbClr val="000000"/>
                </a:solidFill>
                <a:ea typeface="Arial Unicode MS"/>
              </a:rPr>
              <a:t>Accepted for Experimental Implementation</a:t>
            </a:r>
          </a:p>
          <a:p>
            <a:pPr marL="914400" lvl="1" indent="-457200">
              <a:lnSpc>
                <a:spcPct val="15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CA" altLang="zh-TW" sz="2000" dirty="0" smtClean="0">
                <a:solidFill>
                  <a:srgbClr val="000000"/>
                </a:solidFill>
                <a:ea typeface="Arial Unicode MS"/>
              </a:rPr>
              <a:t>Delivery is underway</a:t>
            </a:r>
          </a:p>
        </p:txBody>
      </p:sp>
    </p:spTree>
    <p:extLst>
      <p:ext uri="{BB962C8B-B14F-4D97-AF65-F5344CB8AC3E}">
        <p14:creationId xmlns:p14="http://schemas.microsoft.com/office/powerpoint/2010/main" val="208354597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Shape 1"/>
          <p:cNvSpPr txBox="1"/>
          <p:nvPr/>
        </p:nvSpPr>
        <p:spPr>
          <a:xfrm>
            <a:off x="879480" y="442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r>
              <a:rPr lang="en-CA" altLang="zh-TW" sz="3600" b="1" dirty="0" smtClean="0">
                <a:solidFill>
                  <a:srgbClr val="3A601B"/>
                </a:solidFill>
                <a:ea typeface="Arial Unicode MS"/>
              </a:rPr>
              <a:t>Applications: Lake Level</a:t>
            </a:r>
            <a:endParaRPr dirty="0">
              <a:solidFill>
                <a:prstClr val="black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003" y="2033464"/>
            <a:ext cx="3588453" cy="333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52" y="1556792"/>
            <a:ext cx="3801780" cy="447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0284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345</Words>
  <Application>Microsoft Office PowerPoint</Application>
  <PresentationFormat>On-screen Show (4:3)</PresentationFormat>
  <Paragraphs>86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Office Theme</vt:lpstr>
      <vt:lpstr>1_Office Theme</vt:lpstr>
      <vt:lpstr>2_Office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Schultz</dc:creator>
  <cp:lastModifiedBy>Sara Schultz</cp:lastModifiedBy>
  <cp:revision>20</cp:revision>
  <dcterms:modified xsi:type="dcterms:W3CDTF">2016-05-18T17:16:46Z</dcterms:modified>
</cp:coreProperties>
</file>