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21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CA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3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CA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3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CA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3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CA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3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1EB305-650F-44DA-859D-3775A5A0A4B8}" type="slidenum">
              <a:rPr lang="en-CA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5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CA" sz="2000">
                <a:latin typeface="Arial"/>
                <a:ea typeface="ＭＳ Ｐゴシック"/>
              </a:rPr>
              <a:t>- Case study: major storm surge very well forecasted with 36h lead time</a:t>
            </a:r>
            <a:endParaRPr/>
          </a:p>
        </p:txBody>
      </p:sp>
      <p:sp>
        <p:nvSpPr>
          <p:cNvPr id="32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fld id="{F7E0E042-6623-4135-8139-E44C142535FE}" type="slidenum">
              <a:rPr lang="en-CA" sz="1200">
                <a:solidFill>
                  <a:srgbClr val="000000"/>
                </a:solidFill>
                <a:latin typeface="Calibri"/>
                <a:ea typeface="Arial Unicode MS"/>
              </a:rPr>
              <a:pPr/>
              <a:t>3</a:t>
            </a:fld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24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5687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748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84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871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338677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541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871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579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62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38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2" name="Picture 151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3" name="Picture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346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413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215032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496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790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66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605541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873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075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525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396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664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91" name="Picture 190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92" name="Picture 191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023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294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946796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94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259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88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231443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88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122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713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680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233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4" name="Picture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43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Page </a:t>
            </a:r>
            <a:fld id="{D4AA1FAA-0213-41E9-91D8-F301FC523443}" type="slidenum"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‹#›</a:t>
            </a:fld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 – 16-4-28</a:t>
            </a:r>
            <a:endParaRPr/>
          </a:p>
        </p:txBody>
      </p:sp>
      <p:sp>
        <p:nvSpPr>
          <p:cNvPr id="7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pic>
        <p:nvPicPr>
          <p:cNvPr id="2" name="Picture 15"/>
          <p:cNvPicPr/>
          <p:nvPr/>
        </p:nvPicPr>
        <p:blipFill>
          <a:blip r:embed="rId14"/>
          <a:stretch>
            <a:fillRect/>
          </a:stretch>
        </p:blipFill>
        <p:spPr>
          <a:xfrm>
            <a:off x="19080" y="46080"/>
            <a:ext cx="9124560" cy="790200"/>
          </a:xfrm>
          <a:prstGeom prst="rect">
            <a:avLst/>
          </a:prstGeom>
          <a:ln>
            <a:noFill/>
          </a:ln>
        </p:spPr>
      </p:pic>
      <p:pic>
        <p:nvPicPr>
          <p:cNvPr id="3" name="Picture 14"/>
          <p:cNvPicPr/>
          <p:nvPr/>
        </p:nvPicPr>
        <p:blipFill>
          <a:blip r:embed="rId15"/>
          <a:srcRect b="11954"/>
          <a:stretch>
            <a:fillRect/>
          </a:stretch>
        </p:blipFill>
        <p:spPr>
          <a:xfrm>
            <a:off x="0" y="836640"/>
            <a:ext cx="9143640" cy="1223640"/>
          </a:xfrm>
          <a:prstGeom prst="rect">
            <a:avLst/>
          </a:prstGeom>
          <a:ln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zh-TW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000">
                <a:solidFill>
                  <a:srgbClr val="000000"/>
                </a:solidFill>
                <a:ea typeface="Arial Unicode MS"/>
              </a:rPr>
              <a:t>Page </a:t>
            </a:r>
            <a:fld id="{5BA4EA57-1416-4346-87B5-0821A913BD42}" type="slidenum">
              <a:rPr lang="en-CA" sz="1000">
                <a:solidFill>
                  <a:srgbClr val="000000"/>
                </a:solidFill>
                <a:ea typeface="Arial Unicode MS"/>
              </a:rPr>
              <a:pPr algn="ctr"/>
              <a:t>‹#›</a:t>
            </a:fld>
            <a:r>
              <a:rPr lang="en-CA" sz="1000">
                <a:solidFill>
                  <a:srgbClr val="000000"/>
                </a:solidFill>
                <a:ea typeface="Arial Unicode MS"/>
              </a:rPr>
              <a:t> – 16-4-28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117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sp>
        <p:nvSpPr>
          <p:cNvPr id="118" name="PlaceHolder 3"/>
          <p:cNvSpPr>
            <a:spLocks noGrp="1"/>
          </p:cNvSpPr>
          <p:nvPr>
            <p:ph type="title"/>
          </p:nvPr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zh-TW" sz="3600" b="1">
                <a:solidFill>
                  <a:srgbClr val="3A601B"/>
                </a:solidFill>
                <a:latin typeface="Arial"/>
                <a:ea typeface="Arial Unicode MS"/>
              </a:rPr>
              <a:t>Click to edit the title text formatClick to edit Master title style</a:t>
            </a:r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79480" y="155736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120000"/>
              <a:buFont typeface="StarSymbol"/>
              <a:buChar char="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zh-TW" sz="2000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▪"/>
            </a:pPr>
            <a:r>
              <a:rPr lang="zh-TW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zh-TW" sz="1600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zh-TW" sz="1400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295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zh-TW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zh-TW" sz="32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 sz="32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32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32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32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32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zh-TW" sz="32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zh-TW" sz="28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zh-TW" sz="24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zh-TW" sz="2000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zh-TW" sz="2000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r>
              <a:rPr lang="en-CA" sz="1200">
                <a:solidFill>
                  <a:srgbClr val="8B8B8B"/>
                </a:solidFill>
                <a:ea typeface="ＭＳ Ｐゴシック"/>
              </a:rPr>
              <a:t>16-4-28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fld id="{0D9B0F22-59AC-4AA0-98D5-B6DFBBBA30A4}" type="slidenum">
              <a:rPr lang="en-CA" sz="1200">
                <a:solidFill>
                  <a:srgbClr val="8B8B8B"/>
                </a:solidFill>
                <a:ea typeface="ＭＳ Ｐゴシック"/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7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000">
                <a:solidFill>
                  <a:srgbClr val="000000"/>
                </a:solidFill>
                <a:ea typeface="Arial Unicode MS"/>
              </a:rPr>
              <a:t>Page </a:t>
            </a:r>
            <a:fld id="{2D15F3B1-DF8A-4A14-ABEB-C98324CC7C69}" type="slidenum">
              <a:rPr lang="en-CA" sz="1000">
                <a:solidFill>
                  <a:srgbClr val="000000"/>
                </a:solidFill>
                <a:ea typeface="Arial Unicode MS"/>
              </a:rPr>
              <a:pPr algn="ctr"/>
              <a:t>‹#›</a:t>
            </a:fld>
            <a:r>
              <a:rPr lang="en-CA" sz="1000">
                <a:solidFill>
                  <a:srgbClr val="000000"/>
                </a:solidFill>
                <a:ea typeface="Arial Unicode MS"/>
              </a:rPr>
              <a:t> – 16-4-28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79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sp>
        <p:nvSpPr>
          <p:cNvPr id="80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zh-TW" sz="3600" b="1">
                <a:solidFill>
                  <a:srgbClr val="3A601B"/>
                </a:solidFill>
                <a:latin typeface="Arial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120000"/>
              <a:buFont typeface="StarSymbol"/>
              <a:buChar char="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zh-TW" sz="2000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▪"/>
            </a:pPr>
            <a:r>
              <a:rPr lang="zh-TW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zh-TW" sz="1600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zh-TW" sz="1400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595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4680" y="19080"/>
            <a:ext cx="9138960" cy="7902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79512" y="2276872"/>
            <a:ext cx="8820112" cy="1152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100" b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CA" sz="2400" dirty="0" smtClean="0"/>
              <a:t>The </a:t>
            </a:r>
            <a:r>
              <a:rPr lang="en-CA" sz="2400" dirty="0"/>
              <a:t>Canadian Great Lakes Deterministic Coupled Water Cycle Prediction </a:t>
            </a:r>
            <a:r>
              <a:rPr lang="en-CA" sz="2400" dirty="0" smtClean="0"/>
              <a:t>System     </a:t>
            </a:r>
            <a:r>
              <a:rPr lang="en-CA" sz="2400" b="1" smtClean="0"/>
              <a:t>PART </a:t>
            </a:r>
            <a:r>
              <a:rPr lang="en-CA" sz="2400" b="1" smtClean="0"/>
              <a:t>3</a:t>
            </a:r>
            <a:endParaRPr b="1" dirty="0"/>
          </a:p>
        </p:txBody>
      </p:sp>
      <p:sp>
        <p:nvSpPr>
          <p:cNvPr id="239" name="CustomShape 2"/>
          <p:cNvSpPr/>
          <p:nvPr/>
        </p:nvSpPr>
        <p:spPr>
          <a:xfrm>
            <a:off x="4932040" y="3573016"/>
            <a:ext cx="4176464" cy="31683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V. Fortin, G. Smith, F. Roy, M. Mackay,</a:t>
            </a: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É.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Gaborit</a:t>
            </a: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, M.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Dimitrijevic</a:t>
            </a:r>
            <a:endParaRPr sz="1500" dirty="0"/>
          </a:p>
          <a:p>
            <a:pPr algn="ctr"/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Atmospheric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S&amp;T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- Meteorological Research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-</a:t>
            </a:r>
            <a:r>
              <a:rPr lang="en-CA" sz="15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Recherche</a:t>
            </a:r>
            <a:r>
              <a:rPr lang="en-CA" sz="150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>
                <a:solidFill>
                  <a:srgbClr val="000000"/>
                </a:solidFill>
                <a:latin typeface="Arial"/>
                <a:ea typeface="ＭＳ Ｐゴシック"/>
              </a:rPr>
              <a:t>en</a:t>
            </a:r>
            <a:r>
              <a:rPr lang="en-CA" sz="15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>
                <a:solidFill>
                  <a:srgbClr val="000000"/>
                </a:solidFill>
                <a:latin typeface="Arial"/>
                <a:ea typeface="ＭＳ Ｐゴシック"/>
              </a:rPr>
              <a:t>prévision</a:t>
            </a:r>
            <a:r>
              <a:rPr lang="en-CA" sz="15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numérique</a:t>
            </a:r>
            <a:endParaRPr lang="en-CA" sz="15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/>
            <a:endParaRPr lang="en-CA" sz="1500" b="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/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Yerubandi</a:t>
            </a:r>
            <a:endParaRPr sz="1500" dirty="0"/>
          </a:p>
          <a:p>
            <a:pPr algn="ctr"/>
            <a:r>
              <a:rPr lang="en-CA" sz="1500" dirty="0"/>
              <a:t>Water </a:t>
            </a:r>
            <a:r>
              <a:rPr lang="en-CA" sz="1500" dirty="0" smtClean="0"/>
              <a:t>S&amp;T - Watershed </a:t>
            </a:r>
            <a:r>
              <a:rPr lang="en-CA" sz="1500" dirty="0"/>
              <a:t>Hydrology and Ecology </a:t>
            </a:r>
            <a:r>
              <a:rPr lang="en-CA" sz="1500" dirty="0" smtClean="0"/>
              <a:t>Research</a:t>
            </a:r>
          </a:p>
          <a:p>
            <a:pPr algn="ctr"/>
            <a:endParaRPr lang="en-CA" sz="1500" dirty="0" smtClean="0"/>
          </a:p>
          <a:p>
            <a:pPr algn="ctr">
              <a:lnSpc>
                <a:spcPct val="100000"/>
              </a:lnSpc>
            </a:pPr>
            <a:r>
              <a:rPr lang="en-CA" sz="1500" b="1" dirty="0" smtClean="0"/>
              <a:t>Devon Telford</a:t>
            </a:r>
          </a:p>
          <a:p>
            <a:pPr algn="ctr">
              <a:lnSpc>
                <a:spcPct val="100000"/>
              </a:lnSpc>
            </a:pPr>
            <a:r>
              <a:rPr lang="en-CA" sz="1500" dirty="0" smtClean="0"/>
              <a:t>Prediction Services - Operations East - </a:t>
            </a:r>
            <a:r>
              <a:rPr lang="en-CA" sz="1500" dirty="0"/>
              <a:t>National Laboratory for Marine and Coastal Meteorology</a:t>
            </a:r>
            <a:r>
              <a:rPr lang="en-CA" sz="1500" dirty="0" smtClean="0"/>
              <a:t> </a:t>
            </a:r>
          </a:p>
          <a:p>
            <a:pPr algn="ctr">
              <a:lnSpc>
                <a:spcPct val="100000"/>
              </a:lnSpc>
            </a:pPr>
            <a:endParaRPr sz="1500" dirty="0"/>
          </a:p>
        </p:txBody>
      </p:sp>
      <p:sp>
        <p:nvSpPr>
          <p:cNvPr id="240" name="CustomShape 3"/>
          <p:cNvSpPr/>
          <p:nvPr/>
        </p:nvSpPr>
        <p:spPr>
          <a:xfrm>
            <a:off x="2880" y="3573016"/>
            <a:ext cx="4929160" cy="32849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500" b="1" u="sng" dirty="0" smtClean="0">
                <a:solidFill>
                  <a:srgbClr val="7030A0"/>
                </a:solidFill>
                <a:latin typeface="Arial"/>
                <a:ea typeface="ＭＳ Ｐゴシック"/>
              </a:rPr>
              <a:t>S. Dyck</a:t>
            </a: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, F. Dupont, D. Durnford, B. Winter, D. </a:t>
            </a:r>
            <a:r>
              <a:rPr lang="en-CA" sz="1500" b="1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Deacu</a:t>
            </a: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
</a:t>
            </a:r>
            <a:r>
              <a:rPr lang="en-CA" sz="1500" dirty="0"/>
              <a:t>Canadian Centre for Weather and Environmental </a:t>
            </a:r>
            <a:r>
              <a:rPr lang="en-CA" sz="1500" dirty="0" smtClean="0"/>
              <a:t>Prediction - </a:t>
            </a:r>
            <a:r>
              <a:rPr lang="en-CA" sz="1500" dirty="0"/>
              <a:t>National Prediction Development -</a:t>
            </a:r>
          </a:p>
          <a:p>
            <a:pPr algn="ctr">
              <a:lnSpc>
                <a:spcPct val="100000"/>
              </a:lnSpc>
            </a:pPr>
            <a:r>
              <a:rPr lang="en-CA" sz="1500" dirty="0" smtClean="0"/>
              <a:t>Numerical Environmental Prediction</a:t>
            </a:r>
          </a:p>
          <a:p>
            <a:pPr algn="ctr">
              <a:lnSpc>
                <a:spcPct val="100000"/>
              </a:lnSpc>
            </a:pPr>
            <a:endParaRPr sz="1500" dirty="0" smtClean="0"/>
          </a:p>
          <a:p>
            <a:pPr algn="ctr">
              <a:lnSpc>
                <a:spcPct val="100000"/>
              </a:lnSpc>
            </a:pP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Erika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Klyszejko</a:t>
            </a: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Weather and Environmental Monitoring - Hydrometric Monitoring</a:t>
            </a:r>
            <a:endParaRPr sz="1500" dirty="0"/>
          </a:p>
          <a:p>
            <a:pPr algn="ctr">
              <a:lnSpc>
                <a:spcPct val="100000"/>
              </a:lnSpc>
            </a:pP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Frank Seglenieks</a:t>
            </a:r>
            <a:endParaRPr sz="1500" dirty="0"/>
          </a:p>
          <a:p>
            <a:pPr algn="ctr"/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National Hydrological Services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- Operations East 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-</a:t>
            </a:r>
            <a:endParaRPr lang="en-CA" sz="1500" dirty="0"/>
          </a:p>
          <a:p>
            <a:pPr algn="ctr"/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Boundary 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Water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Issues</a:t>
            </a: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r>
              <a:rPr lang="en-CA" altLang="zh-TW" sz="3600" b="1" dirty="0" smtClean="0">
                <a:solidFill>
                  <a:srgbClr val="3A601B"/>
                </a:solidFill>
                <a:ea typeface="Arial Unicode MS"/>
              </a:rPr>
              <a:t>Lake Level – Long term (2004-2008)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20000" y="1440000"/>
            <a:ext cx="4706640" cy="4706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5021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46188"/>
            <a:ext cx="341153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5076056" y="4070536"/>
            <a:ext cx="3657240" cy="2742840"/>
          </a:xfrm>
          <a:prstGeom prst="rect">
            <a:avLst/>
          </a:prstGeom>
          <a:ln>
            <a:noFill/>
          </a:ln>
        </p:spPr>
      </p:pic>
      <p:sp>
        <p:nvSpPr>
          <p:cNvPr id="287" name="CustomShape 2"/>
          <p:cNvSpPr/>
          <p:nvPr/>
        </p:nvSpPr>
        <p:spPr>
          <a:xfrm>
            <a:off x="6300192" y="5814336"/>
            <a:ext cx="194904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CA" dirty="0">
                <a:solidFill>
                  <a:srgbClr val="000000"/>
                </a:solidFill>
                <a:latin typeface="Calibri"/>
                <a:ea typeface="Arial Unicode MS"/>
              </a:rPr>
              <a:t>Forecast issued</a:t>
            </a:r>
            <a:endParaRPr dirty="0">
              <a:solidFill>
                <a:prstClr val="black"/>
              </a:solidFill>
            </a:endParaRPr>
          </a:p>
          <a:p>
            <a:r>
              <a:rPr lang="en-CA" dirty="0" smtClean="0">
                <a:solidFill>
                  <a:srgbClr val="000000"/>
                </a:solidFill>
                <a:latin typeface="Calibri"/>
                <a:ea typeface="Arial Unicode MS"/>
              </a:rPr>
              <a:t>Oct </a:t>
            </a:r>
            <a:r>
              <a:rPr lang="en-CA" dirty="0">
                <a:solidFill>
                  <a:srgbClr val="000000"/>
                </a:solidFill>
                <a:latin typeface="Calibri"/>
                <a:ea typeface="Arial Unicode MS"/>
              </a:rPr>
              <a:t>31</a:t>
            </a:r>
            <a:r>
              <a:rPr lang="en-CA" baseline="30000" dirty="0">
                <a:solidFill>
                  <a:srgbClr val="000000"/>
                </a:solidFill>
                <a:latin typeface="Calibri"/>
                <a:ea typeface="Arial Unicode MS"/>
              </a:rPr>
              <a:t>th</a:t>
            </a:r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88656" y="1406240"/>
            <a:ext cx="3657240" cy="2742840"/>
            <a:chOff x="5088656" y="1109896"/>
            <a:chExt cx="3657240" cy="2742840"/>
          </a:xfrm>
        </p:grpSpPr>
        <p:pic>
          <p:nvPicPr>
            <p:cNvPr id="285" name="Picture 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088656" y="1109896"/>
              <a:ext cx="3657240" cy="2742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6" name="CustomShape 1"/>
            <p:cNvSpPr/>
            <p:nvPr/>
          </p:nvSpPr>
          <p:spPr>
            <a:xfrm>
              <a:off x="5692320" y="1484280"/>
              <a:ext cx="2156400" cy="9133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r>
                <a:rPr lang="en-CA" dirty="0">
                  <a:solidFill>
                    <a:srgbClr val="000000"/>
                  </a:solidFill>
                  <a:latin typeface="Calibri"/>
                  <a:ea typeface="Arial Unicode MS"/>
                </a:rPr>
                <a:t>Forecast issued</a:t>
              </a:r>
              <a:endParaRPr dirty="0">
                <a:solidFill>
                  <a:prstClr val="black"/>
                </a:solidFill>
              </a:endParaRPr>
            </a:p>
            <a:p>
              <a:r>
                <a:rPr lang="en-CA" dirty="0" smtClean="0">
                  <a:solidFill>
                    <a:srgbClr val="000000"/>
                  </a:solidFill>
                  <a:latin typeface="Calibri"/>
                  <a:ea typeface="Arial Unicode MS"/>
                </a:rPr>
                <a:t>Oct 30</a:t>
              </a:r>
              <a:r>
                <a:rPr lang="en-CA" baseline="30000" dirty="0" smtClean="0">
                  <a:solidFill>
                    <a:srgbClr val="000000"/>
                  </a:solidFill>
                  <a:latin typeface="Calibri"/>
                  <a:ea typeface="Arial Unicode MS"/>
                </a:rPr>
                <a:t>th</a:t>
              </a:r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CustomShape 3"/>
            <p:cNvSpPr/>
            <p:nvPr/>
          </p:nvSpPr>
          <p:spPr>
            <a:xfrm>
              <a:off x="7380312" y="2862008"/>
              <a:ext cx="959760" cy="639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 algn="r"/>
              <a:r>
                <a:rPr lang="en-CA" b="1" dirty="0">
                  <a:solidFill>
                    <a:srgbClr val="000000"/>
                  </a:solidFill>
                  <a:latin typeface="Calibri"/>
                  <a:ea typeface="Arial Unicode MS"/>
                </a:rPr>
                <a:t>Obs.</a:t>
              </a:r>
              <a:endParaRPr dirty="0">
                <a:solidFill>
                  <a:prstClr val="black"/>
                </a:solidFill>
              </a:endParaRPr>
            </a:p>
            <a:p>
              <a:pPr algn="r"/>
              <a:r>
                <a:rPr lang="en-CA" b="1" dirty="0">
                  <a:solidFill>
                    <a:srgbClr val="003399"/>
                  </a:solidFill>
                  <a:latin typeface="Calibri"/>
                  <a:ea typeface="Arial Unicode MS"/>
                </a:rPr>
                <a:t>Model</a:t>
              </a:r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2" name="CustomShape 6"/>
          <p:cNvSpPr/>
          <p:nvPr/>
        </p:nvSpPr>
        <p:spPr>
          <a:xfrm>
            <a:off x="2260440" y="4869000"/>
            <a:ext cx="1439640" cy="6472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  <p:sp>
        <p:nvSpPr>
          <p:cNvPr id="293" name="CustomShape 7"/>
          <p:cNvSpPr/>
          <p:nvPr/>
        </p:nvSpPr>
        <p:spPr>
          <a:xfrm>
            <a:off x="2044800" y="5510160"/>
            <a:ext cx="1655280" cy="6472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</p:sp>
      <p:sp>
        <p:nvSpPr>
          <p:cNvPr id="294" name="CustomShape 8"/>
          <p:cNvSpPr/>
          <p:nvPr/>
        </p:nvSpPr>
        <p:spPr>
          <a:xfrm>
            <a:off x="1187280" y="5732640"/>
            <a:ext cx="144000" cy="144000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sp>
        <p:nvSpPr>
          <p:cNvPr id="295" name="CustomShape 9"/>
          <p:cNvSpPr/>
          <p:nvPr/>
        </p:nvSpPr>
        <p:spPr>
          <a:xfrm>
            <a:off x="1265400" y="5517360"/>
            <a:ext cx="10832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CA" b="1">
                <a:solidFill>
                  <a:srgbClr val="F9F3DD"/>
                </a:solidFill>
                <a:ea typeface="Arial Unicode MS"/>
              </a:rPr>
              <a:t>Chicago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97" name="CustomShape 11"/>
          <p:cNvSpPr/>
          <p:nvPr/>
        </p:nvSpPr>
        <p:spPr>
          <a:xfrm>
            <a:off x="7380312" y="4374176"/>
            <a:ext cx="9597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r"/>
            <a:r>
              <a:rPr lang="en-CA" b="1" dirty="0">
                <a:solidFill>
                  <a:srgbClr val="000000"/>
                </a:solidFill>
                <a:latin typeface="Calibri"/>
                <a:ea typeface="Arial Unicode MS"/>
              </a:rPr>
              <a:t>Obs.</a:t>
            </a:r>
            <a:endParaRPr dirty="0">
              <a:solidFill>
                <a:prstClr val="black"/>
              </a:solidFill>
            </a:endParaRPr>
          </a:p>
          <a:p>
            <a:pPr algn="r"/>
            <a:r>
              <a:rPr lang="en-CA" b="1" dirty="0">
                <a:solidFill>
                  <a:srgbClr val="003399"/>
                </a:solidFill>
                <a:latin typeface="Calibri"/>
                <a:ea typeface="Arial Unicode MS"/>
              </a:rPr>
              <a:t>Model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298" name="CustomShape 12"/>
          <p:cNvSpPr/>
          <p:nvPr/>
        </p:nvSpPr>
        <p:spPr>
          <a:xfrm>
            <a:off x="762120" y="115920"/>
            <a:ext cx="815292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en-CA" altLang="zh-TW" sz="3600" b="1" dirty="0">
                <a:solidFill>
                  <a:srgbClr val="3A601B"/>
                </a:solidFill>
                <a:ea typeface="Arial Unicode MS"/>
              </a:rPr>
              <a:t>Lake Level – </a:t>
            </a:r>
            <a:r>
              <a:rPr lang="en-CA" altLang="zh-TW" sz="3600" b="1" dirty="0" smtClean="0">
                <a:solidFill>
                  <a:srgbClr val="3A601B"/>
                </a:solidFill>
                <a:ea typeface="Arial Unicode MS"/>
              </a:rPr>
              <a:t>Short term</a:t>
            </a:r>
          </a:p>
          <a:p>
            <a:r>
              <a:rPr lang="en-CA" sz="3600" b="1" dirty="0" smtClean="0">
                <a:solidFill>
                  <a:srgbClr val="3A601B"/>
                </a:solidFill>
                <a:ea typeface="Arial Unicode MS"/>
              </a:rPr>
              <a:t>Halloween </a:t>
            </a:r>
            <a:r>
              <a:rPr lang="en-CA" sz="3600" b="1" dirty="0">
                <a:solidFill>
                  <a:srgbClr val="3A601B"/>
                </a:solidFill>
                <a:ea typeface="Arial Unicode MS"/>
              </a:rPr>
              <a:t>storm, 2014</a:t>
            </a:r>
            <a:r>
              <a:rPr lang="en-CA" sz="3600" b="1" dirty="0" smtClean="0">
                <a:solidFill>
                  <a:srgbClr val="3A601B"/>
                </a:solidFill>
                <a:ea typeface="Arial Unicode MS"/>
              </a:rPr>
              <a:t>:</a:t>
            </a:r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080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762120" y="274680"/>
            <a:ext cx="8152920" cy="106632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altLang="zh-TW" sz="3600" b="1">
                <a:solidFill>
                  <a:srgbClr val="3A601B"/>
                </a:solidFill>
                <a:ea typeface="Arial Unicode MS"/>
              </a:rPr>
              <a:t>Water Level Forecasts and Observations for the Great Lakes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300" name="Content Placeholder 7"/>
          <p:cNvPicPr/>
          <p:nvPr/>
        </p:nvPicPr>
        <p:blipFill>
          <a:blip r:embed="rId2"/>
          <a:stretch>
            <a:fillRect/>
          </a:stretch>
        </p:blipFill>
        <p:spPr>
          <a:xfrm>
            <a:off x="762120" y="1988280"/>
            <a:ext cx="8152920" cy="4500720"/>
          </a:xfrm>
          <a:prstGeom prst="rect">
            <a:avLst/>
          </a:prstGeom>
          <a:ln>
            <a:noFill/>
          </a:ln>
        </p:spPr>
      </p:pic>
      <p:sp>
        <p:nvSpPr>
          <p:cNvPr id="301" name="CustomShape 2"/>
          <p:cNvSpPr/>
          <p:nvPr/>
        </p:nvSpPr>
        <p:spPr>
          <a:xfrm>
            <a:off x="2771640" y="1448640"/>
            <a:ext cx="4680360" cy="484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CA" sz="2000" b="1" u="sng">
                <a:solidFill>
                  <a:srgbClr val="000000"/>
                </a:solidFill>
                <a:ea typeface="Arial Unicode MS"/>
              </a:rPr>
              <a:t>http://iweb.cmc.ec.gc.ca/~armnmar/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611640" y="4329000"/>
            <a:ext cx="1800000" cy="539640"/>
          </a:xfrm>
          <a:prstGeom prst="roundRect">
            <a:avLst>
              <a:gd name="adj" fmla="val 16667"/>
            </a:avLst>
          </a:prstGeom>
          <a:noFill/>
          <a:ln w="63360">
            <a:solidFill>
              <a:srgbClr val="FF0000"/>
            </a:solidFill>
            <a:round/>
          </a:ln>
        </p:spPr>
      </p:sp>
      <p:sp>
        <p:nvSpPr>
          <p:cNvPr id="303" name="CustomShape 4"/>
          <p:cNvSpPr/>
          <p:nvPr/>
        </p:nvSpPr>
        <p:spPr>
          <a:xfrm>
            <a:off x="3492000" y="2709000"/>
            <a:ext cx="4860360" cy="1890000"/>
          </a:xfrm>
          <a:prstGeom prst="rect">
            <a:avLst/>
          </a:prstGeom>
          <a:solidFill>
            <a:srgbClr val="9ED3D7"/>
          </a:solidFill>
          <a:ln>
            <a:noFill/>
          </a:ln>
        </p:spPr>
        <p:txBody>
          <a:bodyPr/>
          <a:lstStyle/>
          <a:p>
            <a:pPr>
              <a:buSzPct val="120000"/>
              <a:buFont typeface="StarSymbol"/>
              <a:buChar char=""/>
            </a:pPr>
            <a:r>
              <a:rPr lang="en-CA" sz="2000">
                <a:solidFill>
                  <a:srgbClr val="000000"/>
                </a:solidFill>
                <a:ea typeface="Arial Unicode MS"/>
              </a:rPr>
              <a:t>Output from the RDPS_CGL is currently being processed and made available to forecasters through National Lab for Marine and Coastal Meteorology's webpage.</a:t>
            </a:r>
            <a:endParaRPr>
              <a:solidFill>
                <a:prstClr val="black"/>
              </a:solidFill>
            </a:endParaRPr>
          </a:p>
          <a:p>
            <a:endParaRPr>
              <a:solidFill>
                <a:prstClr val="black"/>
              </a:solidFill>
            </a:endParaRPr>
          </a:p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774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762120" y="274680"/>
            <a:ext cx="8152920" cy="106632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altLang="zh-TW" sz="3600" b="1">
                <a:solidFill>
                  <a:srgbClr val="3A601B"/>
                </a:solidFill>
                <a:ea typeface="Arial Unicode MS"/>
              </a:rPr>
              <a:t>Water Level Forecasts and Observations for the Great Lakes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305" name="Content Placeholder 3"/>
          <p:cNvPicPr/>
          <p:nvPr/>
        </p:nvPicPr>
        <p:blipFill>
          <a:blip r:embed="rId2"/>
          <a:stretch>
            <a:fillRect/>
          </a:stretch>
        </p:blipFill>
        <p:spPr>
          <a:xfrm>
            <a:off x="431640" y="1628640"/>
            <a:ext cx="5651640" cy="4679640"/>
          </a:xfrm>
          <a:prstGeom prst="rect">
            <a:avLst/>
          </a:prstGeom>
          <a:ln>
            <a:noFill/>
          </a:ln>
        </p:spPr>
      </p:pic>
      <p:pic>
        <p:nvPicPr>
          <p:cNvPr id="30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2238840" y="3727800"/>
            <a:ext cx="6904800" cy="2941560"/>
          </a:xfrm>
          <a:prstGeom prst="rect">
            <a:avLst/>
          </a:prstGeom>
          <a:ln>
            <a:noFill/>
          </a:ln>
        </p:spPr>
      </p:pic>
      <p:pic>
        <p:nvPicPr>
          <p:cNvPr id="307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697400" y="1632960"/>
            <a:ext cx="3594240" cy="26956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08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472000" y="1632960"/>
            <a:ext cx="3594240" cy="26956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09" name="CustomShape 2"/>
          <p:cNvSpPr/>
          <p:nvPr/>
        </p:nvSpPr>
        <p:spPr>
          <a:xfrm>
            <a:off x="5209200" y="4329000"/>
            <a:ext cx="456840" cy="539640"/>
          </a:xfrm>
          <a:prstGeom prst="straightConnector1">
            <a:avLst/>
          </a:prstGeom>
          <a:solidFill>
            <a:srgbClr val="BBE0E3"/>
          </a:solidFill>
          <a:ln w="381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310" name="CustomShape 3"/>
          <p:cNvSpPr/>
          <p:nvPr/>
        </p:nvSpPr>
        <p:spPr>
          <a:xfrm>
            <a:off x="7617960" y="4329000"/>
            <a:ext cx="194040" cy="179640"/>
          </a:xfrm>
          <a:prstGeom prst="straightConnector1">
            <a:avLst/>
          </a:prstGeom>
          <a:solidFill>
            <a:srgbClr val="BBE0E3"/>
          </a:solidFill>
          <a:ln w="381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311" name="CustomShape 4"/>
          <p:cNvSpPr/>
          <p:nvPr/>
        </p:nvSpPr>
        <p:spPr>
          <a:xfrm>
            <a:off x="1151640" y="3969000"/>
            <a:ext cx="2880000" cy="1259640"/>
          </a:xfrm>
          <a:prstGeom prst="rect">
            <a:avLst/>
          </a:prstGeom>
          <a:solidFill>
            <a:srgbClr val="9ED3D7"/>
          </a:solidFill>
          <a:ln>
            <a:noFill/>
          </a:ln>
        </p:spPr>
        <p:txBody>
          <a:bodyPr/>
          <a:lstStyle/>
          <a:p>
            <a:pPr>
              <a:buSzPct val="120000"/>
              <a:buFont typeface="StarSymbol"/>
              <a:buChar char=""/>
            </a:pPr>
            <a:r>
              <a:rPr lang="en-CA">
                <a:solidFill>
                  <a:srgbClr val="000000"/>
                </a:solidFill>
                <a:ea typeface="Arial Unicode MS"/>
              </a:rPr>
              <a:t>Observations</a:t>
            </a:r>
            <a:endParaRPr>
              <a:solidFill>
                <a:prstClr val="black"/>
              </a:solidFill>
            </a:endParaRPr>
          </a:p>
          <a:p>
            <a:pPr>
              <a:buSzPct val="120000"/>
              <a:buFont typeface="StarSymbol"/>
              <a:buChar char=""/>
            </a:pPr>
            <a:r>
              <a:rPr lang="en-CA">
                <a:solidFill>
                  <a:srgbClr val="000000"/>
                </a:solidFill>
                <a:ea typeface="Arial Unicode MS"/>
              </a:rPr>
              <a:t>De-biases model data based on observations</a:t>
            </a:r>
            <a:endParaRPr>
              <a:solidFill>
                <a:prstClr val="black"/>
              </a:solidFill>
            </a:endParaRPr>
          </a:p>
          <a:p>
            <a:pPr>
              <a:buSzPct val="120000"/>
              <a:buFont typeface="StarSymbol"/>
              <a:buChar char=""/>
            </a:pPr>
            <a:r>
              <a:rPr lang="en-CA">
                <a:solidFill>
                  <a:srgbClr val="000000"/>
                </a:solidFill>
                <a:ea typeface="Arial Unicode MS"/>
              </a:rPr>
              <a:t>Model data</a:t>
            </a:r>
            <a:endParaRPr>
              <a:solidFill>
                <a:prstClr val="black"/>
              </a:solidFill>
            </a:endParaRPr>
          </a:p>
          <a:p>
            <a:endParaRPr>
              <a:solidFill>
                <a:prstClr val="black"/>
              </a:solidFill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71280" y="1628640"/>
            <a:ext cx="1813680" cy="484920"/>
          </a:xfrm>
          <a:prstGeom prst="rect">
            <a:avLst/>
          </a:prstGeom>
          <a:solidFill>
            <a:srgbClr val="9ED3D7"/>
          </a:solidFill>
          <a:ln>
            <a:noFill/>
          </a:ln>
        </p:spPr>
        <p:txBody>
          <a:bodyPr/>
          <a:lstStyle/>
          <a:p>
            <a:r>
              <a:rPr lang="en-CA" sz="2000">
                <a:solidFill>
                  <a:srgbClr val="000000"/>
                </a:solidFill>
                <a:ea typeface="Arial Unicode MS"/>
              </a:rPr>
              <a:t>flooding levels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313" name="CustomShape 6"/>
          <p:cNvSpPr/>
          <p:nvPr/>
        </p:nvSpPr>
        <p:spPr>
          <a:xfrm>
            <a:off x="1885680" y="1871280"/>
            <a:ext cx="705600" cy="258840"/>
          </a:xfrm>
          <a:prstGeom prst="straightConnector1">
            <a:avLst/>
          </a:prstGeom>
          <a:solidFill>
            <a:srgbClr val="BBE0E3"/>
          </a:solidFill>
          <a:ln w="38160">
            <a:solidFill>
              <a:srgbClr val="FF0000"/>
            </a:solidFill>
            <a:round/>
            <a:tailEnd type="arrow" w="med" len="med"/>
          </a:ln>
        </p:spPr>
      </p:sp>
      <p:sp>
        <p:nvSpPr>
          <p:cNvPr id="314" name="CustomShape 7"/>
          <p:cNvSpPr/>
          <p:nvPr/>
        </p:nvSpPr>
        <p:spPr>
          <a:xfrm>
            <a:off x="1885680" y="1988640"/>
            <a:ext cx="705600" cy="269640"/>
          </a:xfrm>
          <a:prstGeom prst="straightConnector1">
            <a:avLst/>
          </a:prstGeom>
          <a:solidFill>
            <a:srgbClr val="BBE0E3"/>
          </a:solidFill>
          <a:ln w="38160">
            <a:solidFill>
              <a:srgbClr val="00B050"/>
            </a:solidFill>
            <a:round/>
            <a:tailEnd type="arrow" w="med" len="med"/>
          </a:ln>
        </p:spPr>
      </p:sp>
      <p:sp>
        <p:nvSpPr>
          <p:cNvPr id="315" name="CustomShape 8"/>
          <p:cNvSpPr/>
          <p:nvPr/>
        </p:nvSpPr>
        <p:spPr>
          <a:xfrm flipV="1">
            <a:off x="4032000" y="2528640"/>
            <a:ext cx="2520000" cy="1620000"/>
          </a:xfrm>
          <a:prstGeom prst="straightConnector1">
            <a:avLst/>
          </a:prstGeom>
          <a:solidFill>
            <a:srgbClr val="BBE0E3"/>
          </a:solidFill>
          <a:ln w="38160">
            <a:solidFill>
              <a:srgbClr val="00B050"/>
            </a:solidFill>
            <a:round/>
            <a:tailEnd type="arrow" w="med" len="med"/>
          </a:ln>
        </p:spPr>
      </p:sp>
      <p:sp>
        <p:nvSpPr>
          <p:cNvPr id="316" name="CustomShape 9"/>
          <p:cNvSpPr/>
          <p:nvPr/>
        </p:nvSpPr>
        <p:spPr>
          <a:xfrm flipV="1">
            <a:off x="4032000" y="2528640"/>
            <a:ext cx="3960000" cy="1890000"/>
          </a:xfrm>
          <a:prstGeom prst="straightConnector1">
            <a:avLst/>
          </a:prstGeom>
          <a:solidFill>
            <a:srgbClr val="BBE0E3"/>
          </a:solidFill>
          <a:ln w="38160">
            <a:solidFill>
              <a:srgbClr val="FF0000"/>
            </a:solidFill>
            <a:round/>
            <a:tailEnd type="arrow" w="med" len="med"/>
          </a:ln>
        </p:spPr>
      </p:sp>
      <p:sp>
        <p:nvSpPr>
          <p:cNvPr id="317" name="CustomShape 10"/>
          <p:cNvSpPr/>
          <p:nvPr/>
        </p:nvSpPr>
        <p:spPr>
          <a:xfrm flipV="1">
            <a:off x="4032000" y="3428640"/>
            <a:ext cx="2520000" cy="1596960"/>
          </a:xfrm>
          <a:prstGeom prst="straightConnector1">
            <a:avLst/>
          </a:prstGeom>
          <a:solidFill>
            <a:srgbClr val="BBE0E3"/>
          </a:solidFill>
          <a:ln w="38160">
            <a:solidFill>
              <a:srgbClr val="0070C0"/>
            </a:solidFill>
            <a:round/>
            <a:tailEnd type="arrow" w="med" len="med"/>
          </a:ln>
        </p:spPr>
      </p:sp>
      <p:sp>
        <p:nvSpPr>
          <p:cNvPr id="318" name="CustomShape 11"/>
          <p:cNvSpPr/>
          <p:nvPr/>
        </p:nvSpPr>
        <p:spPr>
          <a:xfrm>
            <a:off x="6192360" y="4689000"/>
            <a:ext cx="2880000" cy="1800000"/>
          </a:xfrm>
          <a:prstGeom prst="rect">
            <a:avLst/>
          </a:prstGeom>
          <a:solidFill>
            <a:srgbClr val="9ED3D7"/>
          </a:solidFill>
          <a:ln>
            <a:noFill/>
          </a:ln>
        </p:spPr>
        <p:txBody>
          <a:bodyPr/>
          <a:lstStyle/>
          <a:p>
            <a:r>
              <a:rPr lang="en-CA" sz="1400" b="1">
                <a:solidFill>
                  <a:srgbClr val="000000"/>
                </a:solidFill>
                <a:ea typeface="Arial Unicode MS"/>
              </a:rPr>
              <a:t>Color indicates vigilance level</a:t>
            </a:r>
            <a:endParaRPr>
              <a:solidFill>
                <a:prstClr val="black"/>
              </a:solidFill>
            </a:endParaRPr>
          </a:p>
          <a:p>
            <a:pPr>
              <a:buSzPct val="120000"/>
              <a:buFont typeface="StarSymbol"/>
              <a:buChar char=""/>
            </a:pPr>
            <a:r>
              <a:rPr lang="en-CA" sz="1400" b="1">
                <a:solidFill>
                  <a:srgbClr val="00B050"/>
                </a:solidFill>
                <a:ea typeface="Arial Unicode MS"/>
              </a:rPr>
              <a:t>Green</a:t>
            </a:r>
            <a:r>
              <a:rPr lang="en-CA" sz="1400">
                <a:solidFill>
                  <a:srgbClr val="00B050"/>
                </a:solidFill>
                <a:ea typeface="Arial Unicode MS"/>
              </a:rPr>
              <a:t> </a:t>
            </a:r>
            <a:r>
              <a:rPr lang="en-CA" sz="1400">
                <a:solidFill>
                  <a:srgbClr val="000000"/>
                </a:solidFill>
                <a:ea typeface="Arial Unicode MS"/>
              </a:rPr>
              <a:t>no current or forecast threat</a:t>
            </a:r>
            <a:endParaRPr>
              <a:solidFill>
                <a:prstClr val="black"/>
              </a:solidFill>
            </a:endParaRPr>
          </a:p>
          <a:p>
            <a:pPr>
              <a:buSzPct val="120000"/>
              <a:buFont typeface="StarSymbol"/>
              <a:buChar char=""/>
            </a:pPr>
            <a:r>
              <a:rPr lang="en-CA" sz="1400" b="1">
                <a:solidFill>
                  <a:srgbClr val="FF0000"/>
                </a:solidFill>
                <a:ea typeface="Arial Unicode MS"/>
              </a:rPr>
              <a:t>Red</a:t>
            </a:r>
            <a:r>
              <a:rPr lang="en-CA" sz="1400" b="1">
                <a:solidFill>
                  <a:srgbClr val="000000"/>
                </a:solidFill>
                <a:ea typeface="Arial Unicode MS"/>
              </a:rPr>
              <a:t> </a:t>
            </a:r>
            <a:r>
              <a:rPr lang="en-CA" sz="1400">
                <a:solidFill>
                  <a:srgbClr val="000000"/>
                </a:solidFill>
                <a:ea typeface="Arial Unicode MS"/>
              </a:rPr>
              <a:t>current threat, based on obs</a:t>
            </a:r>
            <a:endParaRPr>
              <a:solidFill>
                <a:prstClr val="black"/>
              </a:solidFill>
            </a:endParaRPr>
          </a:p>
          <a:p>
            <a:pPr>
              <a:buSzPct val="120000"/>
              <a:buFont typeface="StarSymbol"/>
              <a:buChar char=""/>
            </a:pPr>
            <a:r>
              <a:rPr lang="en-CA" sz="1400" b="1">
                <a:solidFill>
                  <a:srgbClr val="FFC000"/>
                </a:solidFill>
                <a:ea typeface="Arial Unicode MS"/>
              </a:rPr>
              <a:t>Orange</a:t>
            </a:r>
            <a:r>
              <a:rPr lang="en-CA" sz="1400">
                <a:solidFill>
                  <a:srgbClr val="000000"/>
                </a:solidFill>
                <a:ea typeface="Arial Unicode MS"/>
              </a:rPr>
              <a:t> forecast level 2</a:t>
            </a:r>
            <a:endParaRPr>
              <a:solidFill>
                <a:prstClr val="black"/>
              </a:solidFill>
            </a:endParaRPr>
          </a:p>
          <a:p>
            <a:pPr>
              <a:buSzPct val="120000"/>
              <a:buFont typeface="StarSymbol"/>
              <a:buChar char=""/>
            </a:pPr>
            <a:r>
              <a:rPr lang="en-CA" sz="1400" b="1">
                <a:solidFill>
                  <a:srgbClr val="FFFF00"/>
                </a:solidFill>
                <a:ea typeface="Arial Unicode MS"/>
              </a:rPr>
              <a:t>Yellow</a:t>
            </a:r>
            <a:r>
              <a:rPr lang="en-CA" sz="1400">
                <a:solidFill>
                  <a:srgbClr val="000000"/>
                </a:solidFill>
                <a:ea typeface="Arial Unicode MS"/>
              </a:rPr>
              <a:t> forecast level 1</a:t>
            </a: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608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altLang="zh-TW" sz="4400">
                <a:solidFill>
                  <a:srgbClr val="000000"/>
                </a:solidFill>
                <a:latin typeface="Calibri"/>
              </a:rPr>
              <a:t>Water Quality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32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51640" y="1484640"/>
            <a:ext cx="5507640" cy="4130640"/>
          </a:xfrm>
          <a:prstGeom prst="rect">
            <a:avLst/>
          </a:prstGeom>
          <a:ln>
            <a:noFill/>
          </a:ln>
        </p:spPr>
      </p:pic>
      <p:sp>
        <p:nvSpPr>
          <p:cNvPr id="323" name="CustomShape 2"/>
          <p:cNvSpPr/>
          <p:nvPr/>
        </p:nvSpPr>
        <p:spPr>
          <a:xfrm>
            <a:off x="2519640" y="5580360"/>
            <a:ext cx="4571640" cy="57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CA" sz="1600">
                <a:solidFill>
                  <a:srgbClr val="000000"/>
                </a:solidFill>
                <a:ea typeface="ＭＳ Ｐゴシック"/>
              </a:rPr>
              <a:t>http://voices.nationalgeographic.com/2013/04/24/harmful-algae-blooms-plague-lake-erie-again/</a:t>
            </a: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917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9"/>
            <a:ext cx="9144000" cy="6237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456" y="44624"/>
            <a:ext cx="870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 smtClean="0">
                <a:solidFill>
                  <a:prstClr val="black"/>
                </a:solidFill>
              </a:rPr>
              <a:t>Particle tracking - Forecast issued 2016-02-09 00Z</a:t>
            </a:r>
            <a:endParaRPr lang="en-CA" sz="28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6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234</Words>
  <Application>Microsoft Office PowerPoint</Application>
  <PresentationFormat>On-screen Show (4:3)</PresentationFormat>
  <Paragraphs>50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Schultz</dc:creator>
  <cp:lastModifiedBy>Sara Schultz</cp:lastModifiedBy>
  <cp:revision>20</cp:revision>
  <dcterms:modified xsi:type="dcterms:W3CDTF">2016-05-18T17:16:38Z</dcterms:modified>
</cp:coreProperties>
</file>