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3" r:id="rId1"/>
  </p:sldMasterIdLst>
  <p:notesMasterIdLst>
    <p:notesMasterId r:id="rId9"/>
  </p:notesMasterIdLst>
  <p:handoutMasterIdLst>
    <p:handoutMasterId r:id="rId10"/>
  </p:handoutMasterIdLst>
  <p:sldIdLst>
    <p:sldId id="451" r:id="rId2"/>
    <p:sldId id="724" r:id="rId3"/>
    <p:sldId id="721" r:id="rId4"/>
    <p:sldId id="677" r:id="rId5"/>
    <p:sldId id="717" r:id="rId6"/>
    <p:sldId id="718" r:id="rId7"/>
    <p:sldId id="680" r:id="rId8"/>
  </p:sldIdLst>
  <p:sldSz cx="9144000" cy="6858000" type="screen4x3"/>
  <p:notesSz cx="7010400" cy="9372600"/>
  <p:defaultTextStyle>
    <a:defPPr>
      <a:defRPr lang="en-US"/>
    </a:defPPr>
    <a:lvl1pPr algn="l" rtl="0" fontAlgn="base">
      <a:spcBef>
        <a:spcPct val="0"/>
      </a:spcBef>
      <a:spcAft>
        <a:spcPct val="0"/>
      </a:spcAft>
      <a:defRPr sz="2000" kern="1200">
        <a:solidFill>
          <a:schemeClr val="tx1"/>
        </a:solidFill>
        <a:latin typeface="Arial" pitchFamily="34" charset="0"/>
        <a:ea typeface="+mn-ea"/>
        <a:cs typeface="+mn-cs"/>
      </a:defRPr>
    </a:lvl1pPr>
    <a:lvl2pPr marL="457200" algn="l" rtl="0" fontAlgn="base">
      <a:spcBef>
        <a:spcPct val="0"/>
      </a:spcBef>
      <a:spcAft>
        <a:spcPct val="0"/>
      </a:spcAft>
      <a:defRPr sz="2000" kern="1200">
        <a:solidFill>
          <a:schemeClr val="tx1"/>
        </a:solidFill>
        <a:latin typeface="Arial" pitchFamily="34" charset="0"/>
        <a:ea typeface="+mn-ea"/>
        <a:cs typeface="+mn-cs"/>
      </a:defRPr>
    </a:lvl2pPr>
    <a:lvl3pPr marL="914400" algn="l" rtl="0" fontAlgn="base">
      <a:spcBef>
        <a:spcPct val="0"/>
      </a:spcBef>
      <a:spcAft>
        <a:spcPct val="0"/>
      </a:spcAft>
      <a:defRPr sz="2000" kern="1200">
        <a:solidFill>
          <a:schemeClr val="tx1"/>
        </a:solidFill>
        <a:latin typeface="Arial" pitchFamily="34" charset="0"/>
        <a:ea typeface="+mn-ea"/>
        <a:cs typeface="+mn-cs"/>
      </a:defRPr>
    </a:lvl3pPr>
    <a:lvl4pPr marL="1371600" algn="l" rtl="0" fontAlgn="base">
      <a:spcBef>
        <a:spcPct val="0"/>
      </a:spcBef>
      <a:spcAft>
        <a:spcPct val="0"/>
      </a:spcAft>
      <a:defRPr sz="2000" kern="1200">
        <a:solidFill>
          <a:schemeClr val="tx1"/>
        </a:solidFill>
        <a:latin typeface="Arial" pitchFamily="34" charset="0"/>
        <a:ea typeface="+mn-ea"/>
        <a:cs typeface="+mn-cs"/>
      </a:defRPr>
    </a:lvl4pPr>
    <a:lvl5pPr marL="1828800" algn="l" rtl="0" fontAlgn="base">
      <a:spcBef>
        <a:spcPct val="0"/>
      </a:spcBef>
      <a:spcAft>
        <a:spcPct val="0"/>
      </a:spcAft>
      <a:defRPr sz="2000" kern="1200">
        <a:solidFill>
          <a:schemeClr val="tx1"/>
        </a:solidFill>
        <a:latin typeface="Arial" pitchFamily="34" charset="0"/>
        <a:ea typeface="+mn-ea"/>
        <a:cs typeface="+mn-cs"/>
      </a:defRPr>
    </a:lvl5pPr>
    <a:lvl6pPr marL="2286000" algn="l" defTabSz="914400" rtl="0" eaLnBrk="1" latinLnBrk="0" hangingPunct="1">
      <a:defRPr sz="2000" kern="1200">
        <a:solidFill>
          <a:schemeClr val="tx1"/>
        </a:solidFill>
        <a:latin typeface="Arial" pitchFamily="34" charset="0"/>
        <a:ea typeface="+mn-ea"/>
        <a:cs typeface="+mn-cs"/>
      </a:defRPr>
    </a:lvl6pPr>
    <a:lvl7pPr marL="2743200" algn="l" defTabSz="914400" rtl="0" eaLnBrk="1" latinLnBrk="0" hangingPunct="1">
      <a:defRPr sz="2000" kern="1200">
        <a:solidFill>
          <a:schemeClr val="tx1"/>
        </a:solidFill>
        <a:latin typeface="Arial" pitchFamily="34" charset="0"/>
        <a:ea typeface="+mn-ea"/>
        <a:cs typeface="+mn-cs"/>
      </a:defRPr>
    </a:lvl7pPr>
    <a:lvl8pPr marL="3200400" algn="l" defTabSz="914400" rtl="0" eaLnBrk="1" latinLnBrk="0" hangingPunct="1">
      <a:defRPr sz="2000" kern="1200">
        <a:solidFill>
          <a:schemeClr val="tx1"/>
        </a:solidFill>
        <a:latin typeface="Arial" pitchFamily="34" charset="0"/>
        <a:ea typeface="+mn-ea"/>
        <a:cs typeface="+mn-cs"/>
      </a:defRPr>
    </a:lvl8pPr>
    <a:lvl9pPr marL="3657600" algn="l" defTabSz="914400" rtl="0" eaLnBrk="1" latinLnBrk="0" hangingPunct="1">
      <a:defRPr sz="2000" kern="1200">
        <a:solidFill>
          <a:schemeClr val="tx1"/>
        </a:solidFill>
        <a:latin typeface="Arial" pitchFamily="34" charset="0"/>
        <a:ea typeface="+mn-ea"/>
        <a:cs typeface="+mn-cs"/>
      </a:defRPr>
    </a:lvl9pPr>
  </p:defaultTextStyle>
  <p:extLst>
    <p:ext uri="{EFAFB233-063F-42B5-8137-9DF3F51BA10A}">
      <p15:sldGuideLst xmlns="" xmlns:p15="http://schemas.microsoft.com/office/powerpoint/2012/main">
        <p15:guide id="1" orient="horz" pos="2180">
          <p15:clr>
            <a:srgbClr val="A4A3A4"/>
          </p15:clr>
        </p15:guide>
        <p15:guide id="2" pos="2892">
          <p15:clr>
            <a:srgbClr val="A4A3A4"/>
          </p15:clr>
        </p15:guide>
      </p15:sldGuideLst>
    </p:ext>
    <p:ext uri="{2D200454-40CA-4A62-9FC3-DE9A4176ACB9}">
      <p15:notesGuideLst xmlns="" xmlns:p15="http://schemas.microsoft.com/office/powerpoint/2012/main">
        <p15:guide id="1" orient="horz" pos="2952">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000FF"/>
    <a:srgbClr val="FF0000"/>
    <a:srgbClr val="FF9933"/>
    <a:srgbClr val="FFFFCC"/>
    <a:srgbClr val="000000"/>
    <a:srgbClr val="00FF00"/>
    <a:srgbClr val="FFFF00"/>
    <a:srgbClr val="FFFFFF"/>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63" autoAdjust="0"/>
    <p:restoredTop sz="79567" autoAdjust="0"/>
  </p:normalViewPr>
  <p:slideViewPr>
    <p:cSldViewPr snapToGrid="0" showGuides="1">
      <p:cViewPr>
        <p:scale>
          <a:sx n="90" d="100"/>
          <a:sy n="90" d="100"/>
        </p:scale>
        <p:origin x="-858" y="-72"/>
      </p:cViewPr>
      <p:guideLst>
        <p:guide orient="horz" pos="2180"/>
        <p:guide pos="2892"/>
      </p:guideLst>
    </p:cSldViewPr>
  </p:slideViewPr>
  <p:outlineViewPr>
    <p:cViewPr>
      <p:scale>
        <a:sx n="33" d="100"/>
        <a:sy n="33" d="100"/>
      </p:scale>
      <p:origin x="264" y="9544"/>
    </p:cViewPr>
  </p:outlineViewPr>
  <p:notesTextViewPr>
    <p:cViewPr>
      <p:scale>
        <a:sx n="100" d="100"/>
        <a:sy n="100" d="100"/>
      </p:scale>
      <p:origin x="0" y="0"/>
    </p:cViewPr>
  </p:notesTextViewPr>
  <p:sorterViewPr>
    <p:cViewPr>
      <p:scale>
        <a:sx n="33" d="100"/>
        <a:sy n="33" d="100"/>
      </p:scale>
      <p:origin x="0" y="0"/>
    </p:cViewPr>
  </p:sorterViewPr>
  <p:notesViewPr>
    <p:cSldViewPr snapToGrid="0" showGuides="1">
      <p:cViewPr varScale="1">
        <p:scale>
          <a:sx n="73" d="100"/>
          <a:sy n="73" d="100"/>
        </p:scale>
        <p:origin x="3528" y="200"/>
      </p:cViewPr>
      <p:guideLst>
        <p:guide orient="horz" pos="2952"/>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hdr" sz="quarter"/>
          </p:nvPr>
        </p:nvSpPr>
        <p:spPr bwMode="auto">
          <a:xfrm>
            <a:off x="0" y="0"/>
            <a:ext cx="3038475" cy="46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16" tIns="46808" rIns="93616" bIns="46808" numCol="1" anchor="t" anchorCtr="0" compatLnSpc="1">
            <a:prstTxWarp prst="textNoShape">
              <a:avLst/>
            </a:prstTxWarp>
          </a:bodyPr>
          <a:lstStyle>
            <a:lvl1pPr defTabSz="936625">
              <a:defRPr sz="1200">
                <a:latin typeface="Arial" charset="0"/>
              </a:defRPr>
            </a:lvl1pPr>
          </a:lstStyle>
          <a:p>
            <a:pPr>
              <a:defRPr/>
            </a:pPr>
            <a:endParaRPr lang="en-US"/>
          </a:p>
        </p:txBody>
      </p:sp>
      <p:sp>
        <p:nvSpPr>
          <p:cNvPr id="115715" name="Rectangle 3"/>
          <p:cNvSpPr>
            <a:spLocks noGrp="1" noChangeArrowheads="1"/>
          </p:cNvSpPr>
          <p:nvPr>
            <p:ph type="dt" sz="quarter" idx="1"/>
          </p:nvPr>
        </p:nvSpPr>
        <p:spPr bwMode="auto">
          <a:xfrm>
            <a:off x="3970338" y="0"/>
            <a:ext cx="3038475" cy="46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16" tIns="46808" rIns="93616" bIns="46808" numCol="1" anchor="t" anchorCtr="0" compatLnSpc="1">
            <a:prstTxWarp prst="textNoShape">
              <a:avLst/>
            </a:prstTxWarp>
          </a:bodyPr>
          <a:lstStyle>
            <a:lvl1pPr algn="r" defTabSz="936625">
              <a:defRPr sz="1200">
                <a:latin typeface="Arial" charset="0"/>
              </a:defRPr>
            </a:lvl1pPr>
          </a:lstStyle>
          <a:p>
            <a:pPr>
              <a:defRPr/>
            </a:pPr>
            <a:endParaRPr lang="en-US"/>
          </a:p>
        </p:txBody>
      </p:sp>
      <p:sp>
        <p:nvSpPr>
          <p:cNvPr id="115716" name="Rectangle 4"/>
          <p:cNvSpPr>
            <a:spLocks noGrp="1" noChangeArrowheads="1"/>
          </p:cNvSpPr>
          <p:nvPr>
            <p:ph type="ftr" sz="quarter" idx="2"/>
          </p:nvPr>
        </p:nvSpPr>
        <p:spPr bwMode="auto">
          <a:xfrm>
            <a:off x="0" y="8902700"/>
            <a:ext cx="3038475" cy="46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16" tIns="46808" rIns="93616" bIns="46808" numCol="1" anchor="b" anchorCtr="0" compatLnSpc="1">
            <a:prstTxWarp prst="textNoShape">
              <a:avLst/>
            </a:prstTxWarp>
          </a:bodyPr>
          <a:lstStyle>
            <a:lvl1pPr defTabSz="936625">
              <a:defRPr sz="1200">
                <a:latin typeface="Arial" charset="0"/>
              </a:defRPr>
            </a:lvl1pPr>
          </a:lstStyle>
          <a:p>
            <a:pPr>
              <a:defRPr/>
            </a:pPr>
            <a:endParaRPr lang="en-US"/>
          </a:p>
        </p:txBody>
      </p:sp>
      <p:sp>
        <p:nvSpPr>
          <p:cNvPr id="115717" name="Rectangle 5"/>
          <p:cNvSpPr>
            <a:spLocks noGrp="1" noChangeArrowheads="1"/>
          </p:cNvSpPr>
          <p:nvPr>
            <p:ph type="sldNum" sz="quarter" idx="3"/>
          </p:nvPr>
        </p:nvSpPr>
        <p:spPr bwMode="auto">
          <a:xfrm>
            <a:off x="3970338" y="8902700"/>
            <a:ext cx="3038475" cy="46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16" tIns="46808" rIns="93616" bIns="46808" numCol="1" anchor="b" anchorCtr="0" compatLnSpc="1">
            <a:prstTxWarp prst="textNoShape">
              <a:avLst/>
            </a:prstTxWarp>
          </a:bodyPr>
          <a:lstStyle>
            <a:lvl1pPr algn="r" defTabSz="936625">
              <a:defRPr sz="1200">
                <a:latin typeface="Arial" charset="0"/>
              </a:defRPr>
            </a:lvl1pPr>
          </a:lstStyle>
          <a:p>
            <a:pPr>
              <a:defRPr/>
            </a:pPr>
            <a:fld id="{8AF0836A-E9B9-49EC-84EB-AD362032AB2B}" type="slidenum">
              <a:rPr lang="en-US"/>
              <a:pPr>
                <a:defRPr/>
              </a:pPr>
              <a:t>‹#›</a:t>
            </a:fld>
            <a:endParaRPr lang="en-US"/>
          </a:p>
        </p:txBody>
      </p:sp>
    </p:spTree>
    <p:extLst>
      <p:ext uri="{BB962C8B-B14F-4D97-AF65-F5344CB8AC3E}">
        <p14:creationId xmlns:p14="http://schemas.microsoft.com/office/powerpoint/2010/main" val="19023482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38475" cy="46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16" tIns="46808" rIns="93616" bIns="46808" numCol="1" anchor="t" anchorCtr="0" compatLnSpc="1">
            <a:prstTxWarp prst="textNoShape">
              <a:avLst/>
            </a:prstTxWarp>
          </a:bodyPr>
          <a:lstStyle>
            <a:lvl1pPr defTabSz="936625">
              <a:defRPr sz="1200">
                <a:latin typeface="Arial" charset="0"/>
              </a:defRPr>
            </a:lvl1pPr>
          </a:lstStyle>
          <a:p>
            <a:pPr>
              <a:defRPr/>
            </a:pPr>
            <a:endParaRPr lang="en-US"/>
          </a:p>
        </p:txBody>
      </p:sp>
      <p:sp>
        <p:nvSpPr>
          <p:cNvPr id="15363" name="Rectangle 3"/>
          <p:cNvSpPr>
            <a:spLocks noGrp="1" noChangeArrowheads="1"/>
          </p:cNvSpPr>
          <p:nvPr>
            <p:ph type="dt" idx="1"/>
          </p:nvPr>
        </p:nvSpPr>
        <p:spPr bwMode="auto">
          <a:xfrm>
            <a:off x="3970338" y="0"/>
            <a:ext cx="3038475" cy="46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16" tIns="46808" rIns="93616" bIns="46808" numCol="1" anchor="t" anchorCtr="0" compatLnSpc="1">
            <a:prstTxWarp prst="textNoShape">
              <a:avLst/>
            </a:prstTxWarp>
          </a:bodyPr>
          <a:lstStyle>
            <a:lvl1pPr algn="r" defTabSz="936625">
              <a:defRPr sz="1200">
                <a:latin typeface="Arial" charset="0"/>
              </a:defRPr>
            </a:lvl1pPr>
          </a:lstStyle>
          <a:p>
            <a:pPr>
              <a:defRPr/>
            </a:pPr>
            <a:endParaRPr lang="en-US"/>
          </a:p>
        </p:txBody>
      </p:sp>
      <p:sp>
        <p:nvSpPr>
          <p:cNvPr id="33796" name="Rectangle 4"/>
          <p:cNvSpPr>
            <a:spLocks noGrp="1" noRot="1" noChangeAspect="1" noChangeArrowheads="1" noTextEdit="1"/>
          </p:cNvSpPr>
          <p:nvPr>
            <p:ph type="sldImg" idx="2"/>
          </p:nvPr>
        </p:nvSpPr>
        <p:spPr bwMode="auto">
          <a:xfrm>
            <a:off x="1162050" y="703263"/>
            <a:ext cx="4686300" cy="35147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365" name="Rectangle 5"/>
          <p:cNvSpPr>
            <a:spLocks noGrp="1" noChangeArrowheads="1"/>
          </p:cNvSpPr>
          <p:nvPr>
            <p:ph type="body" sz="quarter" idx="3"/>
          </p:nvPr>
        </p:nvSpPr>
        <p:spPr bwMode="auto">
          <a:xfrm>
            <a:off x="701675" y="4451350"/>
            <a:ext cx="5607050" cy="421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16" tIns="46808" rIns="93616" bIns="4680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5366" name="Rectangle 6"/>
          <p:cNvSpPr>
            <a:spLocks noGrp="1" noChangeArrowheads="1"/>
          </p:cNvSpPr>
          <p:nvPr>
            <p:ph type="ftr" sz="quarter" idx="4"/>
          </p:nvPr>
        </p:nvSpPr>
        <p:spPr bwMode="auto">
          <a:xfrm>
            <a:off x="0" y="8902700"/>
            <a:ext cx="3038475" cy="46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16" tIns="46808" rIns="93616" bIns="46808" numCol="1" anchor="b" anchorCtr="0" compatLnSpc="1">
            <a:prstTxWarp prst="textNoShape">
              <a:avLst/>
            </a:prstTxWarp>
          </a:bodyPr>
          <a:lstStyle>
            <a:lvl1pPr defTabSz="936625">
              <a:defRPr sz="1200">
                <a:latin typeface="Arial" charset="0"/>
              </a:defRPr>
            </a:lvl1pPr>
          </a:lstStyle>
          <a:p>
            <a:pPr>
              <a:defRPr/>
            </a:pPr>
            <a:endParaRPr lang="en-US"/>
          </a:p>
        </p:txBody>
      </p:sp>
      <p:sp>
        <p:nvSpPr>
          <p:cNvPr id="15367" name="Rectangle 7"/>
          <p:cNvSpPr>
            <a:spLocks noGrp="1" noChangeArrowheads="1"/>
          </p:cNvSpPr>
          <p:nvPr>
            <p:ph type="sldNum" sz="quarter" idx="5"/>
          </p:nvPr>
        </p:nvSpPr>
        <p:spPr bwMode="auto">
          <a:xfrm>
            <a:off x="3970338" y="8902700"/>
            <a:ext cx="3038475" cy="46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16" tIns="46808" rIns="93616" bIns="46808" numCol="1" anchor="b" anchorCtr="0" compatLnSpc="1">
            <a:prstTxWarp prst="textNoShape">
              <a:avLst/>
            </a:prstTxWarp>
          </a:bodyPr>
          <a:lstStyle>
            <a:lvl1pPr algn="r" defTabSz="936625">
              <a:defRPr sz="1200">
                <a:latin typeface="Arial" charset="0"/>
              </a:defRPr>
            </a:lvl1pPr>
          </a:lstStyle>
          <a:p>
            <a:pPr>
              <a:defRPr/>
            </a:pPr>
            <a:fld id="{DEF20AFB-9330-4BDB-9385-F41EBC7C112A}" type="slidenum">
              <a:rPr lang="en-US"/>
              <a:pPr>
                <a:defRPr/>
              </a:pPr>
              <a:t>‹#›</a:t>
            </a:fld>
            <a:endParaRPr lang="en-US"/>
          </a:p>
        </p:txBody>
      </p:sp>
    </p:spTree>
    <p:extLst>
      <p:ext uri="{BB962C8B-B14F-4D97-AF65-F5344CB8AC3E}">
        <p14:creationId xmlns:p14="http://schemas.microsoft.com/office/powerpoint/2010/main" val="5016033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DEF20AFB-9330-4BDB-9385-F41EBC7C112A}" type="slidenum">
              <a:rPr lang="en-US" smtClean="0"/>
              <a:pPr>
                <a:defRPr/>
              </a:pPr>
              <a:t>1</a:t>
            </a:fld>
            <a:endParaRPr lang="en-US"/>
          </a:p>
        </p:txBody>
      </p:sp>
    </p:spTree>
    <p:extLst>
      <p:ext uri="{BB962C8B-B14F-4D97-AF65-F5344CB8AC3E}">
        <p14:creationId xmlns:p14="http://schemas.microsoft.com/office/powerpoint/2010/main" val="3530208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Arial" charset="0"/>
                <a:ea typeface="+mn-ea"/>
                <a:cs typeface="+mn-cs"/>
              </a:rPr>
              <a:t>NCEP runs a global-scale</a:t>
            </a:r>
            <a:r>
              <a:rPr lang="en-US" sz="1200" b="0" i="0" kern="1200" baseline="0" dirty="0" smtClean="0">
                <a:solidFill>
                  <a:schemeClr val="tx1"/>
                </a:solidFill>
                <a:effectLst/>
                <a:latin typeface="Arial" charset="0"/>
                <a:ea typeface="+mn-ea"/>
                <a:cs typeface="+mn-cs"/>
              </a:rPr>
              <a:t> wave ensemble system, known as GWES, which is part of the United States National Weather Service operational numerical weather prediction suite, that means is if offered to our customers and the general product on a 24x7 basis, with 24x7 support.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baseline="0" dirty="0" smtClean="0">
                <a:solidFill>
                  <a:schemeClr val="tx1"/>
                </a:solidFill>
                <a:effectLst/>
                <a:latin typeface="Arial" charset="0"/>
                <a:ea typeface="+mn-ea"/>
                <a:cs typeface="+mn-cs"/>
              </a:rPr>
              <a:t>As most wave systems at the NWS, the GWES is built upon the state-of-the-art wave model WAVEWATCH III.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baseline="0" dirty="0" smtClean="0">
                <a:solidFill>
                  <a:schemeClr val="tx1"/>
                </a:solidFill>
                <a:effectLst/>
                <a:latin typeface="Arial" charset="0"/>
                <a:ea typeface="+mn-ea"/>
                <a:cs typeface="+mn-cs"/>
              </a:rPr>
              <a:t>It has a single 12 degree grid extending from 80 degrees south to 80 north, which wraps around the globe in longitudes.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baseline="0" dirty="0" smtClean="0">
                <a:solidFill>
                  <a:schemeClr val="tx1"/>
                </a:solidFill>
                <a:effectLst/>
                <a:latin typeface="Arial" charset="0"/>
                <a:ea typeface="+mn-ea"/>
                <a:cs typeface="+mn-cs"/>
              </a:rPr>
              <a:t>We run 21 members, and the forcing consists of surface winds from NCEP’s global atmospheric ensemble (GEFS), and ice analyses from NCEP’s high resolution ice analysis.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baseline="0" dirty="0" smtClean="0">
                <a:solidFill>
                  <a:schemeClr val="tx1"/>
                </a:solidFill>
                <a:effectLst/>
                <a:latin typeface="Arial" charset="0"/>
                <a:ea typeface="+mn-ea"/>
                <a:cs typeface="+mn-cs"/>
              </a:rPr>
              <a:t>The GWES runs four daily cycles with forecasts extending to 10 days.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kern="1200" baseline="0" dirty="0" smtClean="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baseline="0" dirty="0" smtClean="0">
                <a:solidFill>
                  <a:schemeClr val="tx1"/>
                </a:solidFill>
                <a:effectLst/>
                <a:latin typeface="Arial" charset="0"/>
                <a:ea typeface="+mn-ea"/>
                <a:cs typeface="+mn-cs"/>
              </a:rPr>
              <a:t>Our primary customer base consists of several NWS/NCEP centers, primarily the ocean prediction center and the National hurricane center, as well as north-</a:t>
            </a:r>
            <a:r>
              <a:rPr lang="en-US" sz="1200" b="0" i="0" kern="1200" baseline="0" dirty="0" err="1" smtClean="0">
                <a:solidFill>
                  <a:schemeClr val="tx1"/>
                </a:solidFill>
                <a:effectLst/>
                <a:latin typeface="Arial" charset="0"/>
                <a:ea typeface="+mn-ea"/>
                <a:cs typeface="+mn-cs"/>
              </a:rPr>
              <a:t>american</a:t>
            </a:r>
            <a:r>
              <a:rPr lang="en-US" sz="1200" b="0" i="0" kern="1200" baseline="0" dirty="0" smtClean="0">
                <a:solidFill>
                  <a:schemeClr val="tx1"/>
                </a:solidFill>
                <a:effectLst/>
                <a:latin typeface="Arial" charset="0"/>
                <a:ea typeface="+mn-ea"/>
                <a:cs typeface="+mn-cs"/>
              </a:rPr>
              <a:t> partners such as the US Navy via its operational center fleet numerical meteorology and oceanography center, and environment </a:t>
            </a:r>
            <a:r>
              <a:rPr lang="en-US" sz="1200" b="0" i="0" kern="1200" baseline="0" dirty="0" err="1" smtClean="0">
                <a:solidFill>
                  <a:schemeClr val="tx1"/>
                </a:solidFill>
                <a:effectLst/>
                <a:latin typeface="Arial" charset="0"/>
                <a:ea typeface="+mn-ea"/>
                <a:cs typeface="+mn-cs"/>
              </a:rPr>
              <a:t>canada</a:t>
            </a:r>
            <a:r>
              <a:rPr lang="en-US" sz="1200" b="0" i="0" kern="1200" baseline="0" dirty="0" smtClean="0">
                <a:solidFill>
                  <a:schemeClr val="tx1"/>
                </a:solidFill>
                <a:effectLst/>
                <a:latin typeface="Arial" charset="0"/>
                <a:ea typeface="+mn-ea"/>
                <a:cs typeface="+mn-cs"/>
              </a:rPr>
              <a:t>.</a:t>
            </a:r>
          </a:p>
        </p:txBody>
      </p:sp>
      <p:sp>
        <p:nvSpPr>
          <p:cNvPr id="4" name="Slide Number Placeholder 3"/>
          <p:cNvSpPr>
            <a:spLocks noGrp="1"/>
          </p:cNvSpPr>
          <p:nvPr>
            <p:ph type="sldNum" sz="quarter" idx="10"/>
          </p:nvPr>
        </p:nvSpPr>
        <p:spPr/>
        <p:txBody>
          <a:bodyPr/>
          <a:lstStyle/>
          <a:p>
            <a:pPr>
              <a:defRPr/>
            </a:pPr>
            <a:fld id="{DEF20AFB-9330-4BDB-9385-F41EBC7C112A}" type="slidenum">
              <a:rPr lang="en-US" smtClean="0"/>
              <a:pPr>
                <a:defRPr/>
              </a:pPr>
              <a:t>2</a:t>
            </a:fld>
            <a:endParaRPr lang="en-US"/>
          </a:p>
        </p:txBody>
      </p:sp>
    </p:spTree>
    <p:extLst>
      <p:ext uri="{BB962C8B-B14F-4D97-AF65-F5344CB8AC3E}">
        <p14:creationId xmlns:p14="http://schemas.microsoft.com/office/powerpoint/2010/main" val="1722462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smtClean="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DEF20AFB-9330-4BDB-9385-F41EBC7C112A}" type="slidenum">
              <a:rPr lang="en-US" smtClean="0"/>
              <a:pPr>
                <a:defRPr/>
              </a:pPr>
              <a:t>3</a:t>
            </a:fld>
            <a:endParaRPr lang="en-US"/>
          </a:p>
        </p:txBody>
      </p:sp>
    </p:spTree>
    <p:extLst>
      <p:ext uri="{BB962C8B-B14F-4D97-AF65-F5344CB8AC3E}">
        <p14:creationId xmlns:p14="http://schemas.microsoft.com/office/powerpoint/2010/main" val="465170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F20AFB-9330-4BDB-9385-F41EBC7C112A}" type="slidenum">
              <a:rPr lang="en-US" smtClean="0"/>
              <a:pPr>
                <a:defRPr/>
              </a:pPr>
              <a:t>4</a:t>
            </a:fld>
            <a:endParaRPr lang="en-US"/>
          </a:p>
        </p:txBody>
      </p:sp>
    </p:spTree>
    <p:extLst>
      <p:ext uri="{BB962C8B-B14F-4D97-AF65-F5344CB8AC3E}">
        <p14:creationId xmlns:p14="http://schemas.microsoft.com/office/powerpoint/2010/main" val="2138112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F20AFB-9330-4BDB-9385-F41EBC7C112A}" type="slidenum">
              <a:rPr lang="en-US" smtClean="0"/>
              <a:pPr>
                <a:defRPr/>
              </a:pPr>
              <a:t>5</a:t>
            </a:fld>
            <a:endParaRPr lang="en-US"/>
          </a:p>
        </p:txBody>
      </p:sp>
    </p:spTree>
    <p:extLst>
      <p:ext uri="{BB962C8B-B14F-4D97-AF65-F5344CB8AC3E}">
        <p14:creationId xmlns:p14="http://schemas.microsoft.com/office/powerpoint/2010/main" val="1255347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F20AFB-9330-4BDB-9385-F41EBC7C112A}" type="slidenum">
              <a:rPr lang="en-US" smtClean="0"/>
              <a:pPr>
                <a:defRPr/>
              </a:pPr>
              <a:t>6</a:t>
            </a:fld>
            <a:endParaRPr lang="en-US"/>
          </a:p>
        </p:txBody>
      </p:sp>
    </p:spTree>
    <p:extLst>
      <p:ext uri="{BB962C8B-B14F-4D97-AF65-F5344CB8AC3E}">
        <p14:creationId xmlns:p14="http://schemas.microsoft.com/office/powerpoint/2010/main" val="1226590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F20AFB-9330-4BDB-9385-F41EBC7C112A}" type="slidenum">
              <a:rPr lang="en-US" smtClean="0"/>
              <a:pPr>
                <a:defRPr/>
              </a:pPr>
              <a:t>7</a:t>
            </a:fld>
            <a:endParaRPr lang="en-US"/>
          </a:p>
        </p:txBody>
      </p:sp>
    </p:spTree>
    <p:extLst>
      <p:ext uri="{BB962C8B-B14F-4D97-AF65-F5344CB8AC3E}">
        <p14:creationId xmlns:p14="http://schemas.microsoft.com/office/powerpoint/2010/main" val="376558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748740-1ED7-7D4F-8258-8D866ED67FDC}" type="datetimeFigureOut">
              <a:rPr lang="en-US" smtClean="0"/>
              <a:t>5/18/2016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7312143"/>
      </p:ext>
    </p:extLst>
  </p:cSld>
  <p:clrMapOvr>
    <a:masterClrMapping/>
  </p:clrMapOvr>
  <p:timing>
    <p:tnLst>
      <p:par>
        <p:cTn id="1" dur="indefinite" restart="never" nodeType="tmRoot"/>
      </p:par>
    </p:tnLst>
  </p:timing>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748740-1ED7-7D4F-8258-8D866ED67FDC}" type="datetimeFigureOut">
              <a:rPr lang="en-US" smtClean="0"/>
              <a:t>5/18/2016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29386203"/>
      </p:ext>
    </p:extLst>
  </p:cSld>
  <p:clrMapOvr>
    <a:masterClrMapping/>
  </p:clrMapOvr>
  <p:timing>
    <p:tnLst>
      <p:par>
        <p:cTn id="1" dur="indefinite" restart="never" nodeType="tmRoot"/>
      </p:par>
    </p:tnLst>
  </p:timing>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748740-1ED7-7D4F-8258-8D866ED67FDC}" type="datetimeFigureOut">
              <a:rPr lang="en-US" smtClean="0"/>
              <a:t>5/18/2016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70539722"/>
      </p:ext>
    </p:extLst>
  </p:cSld>
  <p:clrMapOvr>
    <a:masterClrMapping/>
  </p:clrMapOvr>
  <p:timing>
    <p:tnLst>
      <p:par>
        <p:cTn id="1" dur="indefinite" restart="never" nodeType="tmRoot"/>
      </p:par>
    </p:tnLst>
  </p:timing>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2701"/>
            <a:ext cx="7886700" cy="1325563"/>
          </a:xfrm>
        </p:spPr>
        <p:txBody>
          <a:bodyPr/>
          <a:lstStyle/>
          <a:p>
            <a:r>
              <a:rPr lang="en-US" smtClean="0"/>
              <a:t>Click to edit Master title style</a:t>
            </a:r>
            <a:endParaRPr lang="en-US"/>
          </a:p>
        </p:txBody>
      </p:sp>
      <p:sp>
        <p:nvSpPr>
          <p:cNvPr id="3" name="Content Placeholder 2"/>
          <p:cNvSpPr>
            <a:spLocks noGrp="1"/>
          </p:cNvSpPr>
          <p:nvPr>
            <p:ph idx="1"/>
          </p:nvPr>
        </p:nvSpPr>
        <p:spPr>
          <a:xfrm>
            <a:off x="628650" y="1457325"/>
            <a:ext cx="7886700" cy="47196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748740-1ED7-7D4F-8258-8D866ED67FDC}" type="datetimeFigureOut">
              <a:rPr lang="en-US" smtClean="0"/>
              <a:t>5/18/2016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359629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748740-1ED7-7D4F-8258-8D866ED67FDC}" type="datetimeFigureOut">
              <a:rPr lang="en-US" smtClean="0"/>
              <a:t>5/18/2016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48692155"/>
      </p:ext>
    </p:extLst>
  </p:cSld>
  <p:clrMapOvr>
    <a:masterClrMapping/>
  </p:clrMapOvr>
  <p:timing>
    <p:tnLst>
      <p:par>
        <p:cTn id="1" dur="indefinite" restart="never" nodeType="tmRoot"/>
      </p:par>
    </p:tn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748740-1ED7-7D4F-8258-8D866ED67FDC}" type="datetimeFigureOut">
              <a:rPr lang="en-US" smtClean="0"/>
              <a:t>5/18/2016</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74268867"/>
      </p:ext>
    </p:extLst>
  </p:cSld>
  <p:clrMapOvr>
    <a:masterClrMapping/>
  </p:clrMapOvr>
  <p:timing>
    <p:tnLst>
      <p:par>
        <p:cTn id="1" dur="indefinite" restart="never" nodeType="tmRoot"/>
      </p:par>
    </p:tnLst>
  </p:timing>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748740-1ED7-7D4F-8258-8D866ED67FDC}" type="datetimeFigureOut">
              <a:rPr lang="en-US" smtClean="0"/>
              <a:t>5/18/2016</a:t>
            </a:fld>
            <a:endParaRPr lang="en-US"/>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45338051"/>
      </p:ext>
    </p:extLst>
  </p:cSld>
  <p:clrMapOvr>
    <a:masterClrMapping/>
  </p:clrMapOvr>
  <p:timing>
    <p:tnLst>
      <p:par>
        <p:cTn id="1" dur="indefinite" restart="never" nodeType="tmRoot"/>
      </p:par>
    </p:tnLst>
  </p:timing>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748740-1ED7-7D4F-8258-8D866ED67FDC}" type="datetimeFigureOut">
              <a:rPr lang="en-US" smtClean="0"/>
              <a:t>5/18/2016</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12602651"/>
      </p:ext>
    </p:extLst>
  </p:cSld>
  <p:clrMapOvr>
    <a:masterClrMapping/>
  </p:clrMapOvr>
  <p:timing>
    <p:tnLst>
      <p:par>
        <p:cTn id="1" dur="indefinite" restart="never" nodeType="tmRoot"/>
      </p:par>
    </p:tnLst>
  </p:timing>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748740-1ED7-7D4F-8258-8D866ED67FDC}" type="datetimeFigureOut">
              <a:rPr lang="en-US" smtClean="0"/>
              <a:t>5/18/2016</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9294532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748740-1ED7-7D4F-8258-8D866ED67FDC}" type="datetimeFigureOut">
              <a:rPr lang="en-US" smtClean="0"/>
              <a:t>5/18/2016</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07988809"/>
      </p:ext>
    </p:extLst>
  </p:cSld>
  <p:clrMapOvr>
    <a:masterClrMapping/>
  </p:clrMapOvr>
  <p:timing>
    <p:tnLst>
      <p:par>
        <p:cTn id="1" dur="indefinite" restart="never" nodeType="tmRoot"/>
      </p:par>
    </p:tnLst>
  </p:timing>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748740-1ED7-7D4F-8258-8D866ED67FDC}" type="datetimeFigureOut">
              <a:rPr lang="en-US" smtClean="0"/>
              <a:t>5/18/2016</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25302171"/>
      </p:ext>
    </p:extLst>
  </p:cSld>
  <p:clrMapOvr>
    <a:masterClrMapping/>
  </p:clrMapOvr>
  <p:timing>
    <p:tnLst>
      <p:par>
        <p:cTn id="1" dur="indefinite" restart="never" nodeType="tmRoot"/>
      </p:par>
    </p:tnLst>
  </p:timing>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B748740-1ED7-7D4F-8258-8D866ED67FDC}" type="datetimeFigureOut">
              <a:rPr lang="en-US" smtClean="0"/>
              <a:t>5/18/2016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err="1" smtClean="0"/>
              <a:t>Blabla</a:t>
            </a:r>
            <a:endParaRPr lang="en-US" dirty="0"/>
          </a:p>
        </p:txBody>
      </p:sp>
      <p:pic>
        <p:nvPicPr>
          <p:cNvPr id="6" name="Picture 5"/>
          <p:cNvPicPr>
            <a:picLocks noChangeAspect="1"/>
          </p:cNvPicPr>
          <p:nvPr userDrawn="1"/>
        </p:nvPicPr>
        <p:blipFill rotWithShape="1">
          <a:blip r:embed="rId13">
            <a:alphaModFix amt="9000"/>
            <a:duotone>
              <a:schemeClr val="accent1">
                <a:shade val="45000"/>
                <a:satMod val="135000"/>
              </a:schemeClr>
              <a:prstClr val="white"/>
            </a:duotone>
          </a:blip>
          <a:srcRect l="16242" t="8762" r="17322" b="22001"/>
          <a:stretch/>
        </p:blipFill>
        <p:spPr>
          <a:xfrm>
            <a:off x="-33867" y="16932"/>
            <a:ext cx="9144000" cy="6824135"/>
          </a:xfrm>
          <a:prstGeom prst="rect">
            <a:avLst/>
          </a:prstGeom>
        </p:spPr>
      </p:pic>
    </p:spTree>
    <p:extLst>
      <p:ext uri="{BB962C8B-B14F-4D97-AF65-F5344CB8AC3E}">
        <p14:creationId xmlns:p14="http://schemas.microsoft.com/office/powerpoint/2010/main" val="59621443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tiff"/><Relationship Id="rId4" Type="http://schemas.openxmlformats.org/officeDocument/2006/relationships/image" Target="../media/image3.tiff"/></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3.tiff"/></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3.tiff"/></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tiff"/><Relationship Id="rId4" Type="http://schemas.openxmlformats.org/officeDocument/2006/relationships/image" Target="../media/image3.tiff"/></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tiff"/><Relationship Id="rId4" Type="http://schemas.openxmlformats.org/officeDocument/2006/relationships/image" Target="../media/image3.tiff"/></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tiff"/><Relationship Id="rId4" Type="http://schemas.openxmlformats.org/officeDocument/2006/relationships/image" Target="../media/image3.tiff"/></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tiff"/><Relationship Id="rId5" Type="http://schemas.openxmlformats.org/officeDocument/2006/relationships/image" Target="../media/image2.tiff"/><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1" y="0"/>
            <a:ext cx="4439614" cy="457200"/>
            <a:chOff x="90785" y="6460063"/>
            <a:chExt cx="3864144" cy="397937"/>
          </a:xfrm>
        </p:grpSpPr>
        <p:pic>
          <p:nvPicPr>
            <p:cNvPr id="2" name="Picture 1"/>
            <p:cNvPicPr>
              <a:picLocks noChangeAspect="1"/>
            </p:cNvPicPr>
            <p:nvPr/>
          </p:nvPicPr>
          <p:blipFill>
            <a:blip r:embed="rId3"/>
            <a:stretch>
              <a:fillRect/>
            </a:stretch>
          </p:blipFill>
          <p:spPr>
            <a:xfrm>
              <a:off x="524435" y="6460063"/>
              <a:ext cx="3430494" cy="397937"/>
            </a:xfrm>
            <a:prstGeom prst="rect">
              <a:avLst/>
            </a:prstGeom>
          </p:spPr>
        </p:pic>
        <p:pic>
          <p:nvPicPr>
            <p:cNvPr id="3" name="Picture 2"/>
            <p:cNvPicPr>
              <a:picLocks noChangeAspect="1"/>
            </p:cNvPicPr>
            <p:nvPr/>
          </p:nvPicPr>
          <p:blipFill>
            <a:blip r:embed="rId4"/>
            <a:stretch>
              <a:fillRect/>
            </a:stretch>
          </p:blipFill>
          <p:spPr>
            <a:xfrm>
              <a:off x="90785" y="6460063"/>
              <a:ext cx="433650" cy="397937"/>
            </a:xfrm>
            <a:prstGeom prst="rect">
              <a:avLst/>
            </a:prstGeom>
          </p:spPr>
        </p:pic>
      </p:grpSp>
      <p:pic>
        <p:nvPicPr>
          <p:cNvPr id="7" name="Picture 6"/>
          <p:cNvPicPr>
            <a:picLocks noChangeAspect="1"/>
          </p:cNvPicPr>
          <p:nvPr/>
        </p:nvPicPr>
        <p:blipFill>
          <a:blip r:embed="rId5"/>
          <a:stretch>
            <a:fillRect/>
          </a:stretch>
        </p:blipFill>
        <p:spPr>
          <a:xfrm>
            <a:off x="8563135" y="29300"/>
            <a:ext cx="548640" cy="548640"/>
          </a:xfrm>
          <a:prstGeom prst="rect">
            <a:avLst/>
          </a:prstGeom>
        </p:spPr>
      </p:pic>
      <p:sp>
        <p:nvSpPr>
          <p:cNvPr id="8" name="Text Box 5"/>
          <p:cNvSpPr txBox="1">
            <a:spLocks noChangeArrowheads="1"/>
          </p:cNvSpPr>
          <p:nvPr/>
        </p:nvSpPr>
        <p:spPr bwMode="auto">
          <a:xfrm>
            <a:off x="384048" y="858916"/>
            <a:ext cx="8449056" cy="5416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endParaRPr lang="en-US" sz="2800" b="1" dirty="0" smtClean="0">
              <a:latin typeface="Calibri" panose="020F0502020204030204" pitchFamily="34" charset="0"/>
            </a:endParaRPr>
          </a:p>
          <a:p>
            <a:pPr algn="ctr" eaLnBrk="1" hangingPunct="1"/>
            <a:endParaRPr lang="en-US" sz="2800" b="1" dirty="0" smtClean="0">
              <a:latin typeface="Calibri" panose="020F0502020204030204" pitchFamily="34" charset="0"/>
            </a:endParaRPr>
          </a:p>
          <a:p>
            <a:pPr algn="ctr" eaLnBrk="1" hangingPunct="1"/>
            <a:endParaRPr lang="en-US" sz="2800" b="1" dirty="0" smtClean="0">
              <a:latin typeface="Calibri" panose="020F0502020204030204" pitchFamily="34" charset="0"/>
            </a:endParaRPr>
          </a:p>
          <a:p>
            <a:pPr algn="ctr"/>
            <a:r>
              <a:rPr lang="en-US" sz="2800" dirty="0">
                <a:latin typeface="Calibri" panose="020F0502020204030204" pitchFamily="34" charset="0"/>
                <a:ea typeface="Cambria" charset="0"/>
                <a:cs typeface="Cambria" charset="0"/>
              </a:rPr>
              <a:t>Ensemble-based wave guidance at the </a:t>
            </a:r>
            <a:endParaRPr lang="en-US" sz="2800" dirty="0" smtClean="0">
              <a:latin typeface="Calibri" panose="020F0502020204030204" pitchFamily="34" charset="0"/>
              <a:ea typeface="Cambria" charset="0"/>
              <a:cs typeface="Cambria" charset="0"/>
            </a:endParaRPr>
          </a:p>
          <a:p>
            <a:pPr algn="ctr"/>
            <a:r>
              <a:rPr lang="en-US" sz="2800" dirty="0" smtClean="0">
                <a:latin typeface="Calibri" panose="020F0502020204030204" pitchFamily="34" charset="0"/>
                <a:ea typeface="Cambria" charset="0"/>
                <a:cs typeface="Cambria" charset="0"/>
              </a:rPr>
              <a:t>US National </a:t>
            </a:r>
            <a:r>
              <a:rPr lang="en-US" sz="2800" dirty="0">
                <a:latin typeface="Calibri" panose="020F0502020204030204" pitchFamily="34" charset="0"/>
                <a:ea typeface="Cambria" charset="0"/>
                <a:cs typeface="Cambria" charset="0"/>
              </a:rPr>
              <a:t>Weather </a:t>
            </a:r>
            <a:r>
              <a:rPr lang="en-US" sz="2800" dirty="0" smtClean="0">
                <a:latin typeface="Calibri" panose="020F0502020204030204" pitchFamily="34" charset="0"/>
                <a:ea typeface="Cambria" charset="0"/>
                <a:cs typeface="Cambria" charset="0"/>
              </a:rPr>
              <a:t>Service</a:t>
            </a:r>
            <a:r>
              <a:rPr lang="en-US" sz="2800" dirty="0">
                <a:latin typeface="Calibri" panose="020F0502020204030204" pitchFamily="34" charset="0"/>
                <a:ea typeface="Cambria" charset="0"/>
                <a:cs typeface="Cambria" charset="0"/>
              </a:rPr>
              <a:t> </a:t>
            </a:r>
            <a:r>
              <a:rPr lang="en-US" sz="2800" dirty="0" smtClean="0">
                <a:latin typeface="Calibri" panose="020F0502020204030204" pitchFamily="34" charset="0"/>
                <a:ea typeface="Cambria" charset="0"/>
                <a:cs typeface="Cambria" charset="0"/>
              </a:rPr>
              <a:t>and the </a:t>
            </a:r>
          </a:p>
          <a:p>
            <a:pPr algn="ctr"/>
            <a:r>
              <a:rPr lang="en-US" sz="2800" dirty="0" smtClean="0">
                <a:latin typeface="Calibri" panose="020F0502020204030204" pitchFamily="34" charset="0"/>
                <a:ea typeface="Cambria" charset="0"/>
                <a:cs typeface="Cambria" charset="0"/>
              </a:rPr>
              <a:t>North </a:t>
            </a:r>
            <a:r>
              <a:rPr lang="en-US" sz="2800" dirty="0">
                <a:latin typeface="Calibri" panose="020F0502020204030204" pitchFamily="34" charset="0"/>
                <a:ea typeface="Cambria" charset="0"/>
                <a:cs typeface="Cambria" charset="0"/>
              </a:rPr>
              <a:t>American Wave Ensemble System (NAWES)</a:t>
            </a:r>
            <a:endParaRPr lang="en-US" sz="2800" b="1" dirty="0" smtClean="0">
              <a:latin typeface="Calibri" panose="020F0502020204030204" pitchFamily="34" charset="0"/>
            </a:endParaRPr>
          </a:p>
          <a:p>
            <a:pPr algn="ctr" eaLnBrk="1" hangingPunct="1"/>
            <a:r>
              <a:rPr lang="en-US" sz="2400" b="1" dirty="0" smtClean="0">
                <a:latin typeface="Calibri" panose="020F0502020204030204" pitchFamily="34" charset="0"/>
              </a:rPr>
              <a:t>PART 1</a:t>
            </a:r>
          </a:p>
          <a:p>
            <a:pPr eaLnBrk="1" hangingPunct="1"/>
            <a:endParaRPr lang="en-US" sz="2400" b="1" dirty="0" smtClean="0">
              <a:latin typeface="Calibri" panose="020F0502020204030204" pitchFamily="34" charset="0"/>
            </a:endParaRPr>
          </a:p>
          <a:p>
            <a:pPr eaLnBrk="1" hangingPunct="1"/>
            <a:endParaRPr lang="en-US" sz="2200" dirty="0" smtClean="0">
              <a:latin typeface="Calibri" panose="020F0502020204030204" pitchFamily="34" charset="0"/>
            </a:endParaRPr>
          </a:p>
          <a:p>
            <a:pPr eaLnBrk="1" hangingPunct="1"/>
            <a:r>
              <a:rPr lang="en-US" sz="2400" dirty="0" smtClean="0">
                <a:latin typeface="Calibri" panose="020F0502020204030204" pitchFamily="34" charset="0"/>
                <a:ea typeface="Cambria" charset="0"/>
                <a:cs typeface="Cambria" charset="0"/>
              </a:rPr>
              <a:t>Jose-Henrique </a:t>
            </a:r>
            <a:r>
              <a:rPr lang="en-US" sz="2400" dirty="0" err="1" smtClean="0">
                <a:latin typeface="Calibri" panose="020F0502020204030204" pitchFamily="34" charset="0"/>
                <a:ea typeface="Cambria" charset="0"/>
                <a:cs typeface="Cambria" charset="0"/>
              </a:rPr>
              <a:t>Alves</a:t>
            </a:r>
            <a:endParaRPr lang="en-US" sz="2400" dirty="0" smtClean="0">
              <a:latin typeface="Calibri" panose="020F0502020204030204" pitchFamily="34" charset="0"/>
              <a:ea typeface="Cambria" charset="0"/>
              <a:cs typeface="Cambria" charset="0"/>
            </a:endParaRPr>
          </a:p>
          <a:p>
            <a:pPr eaLnBrk="1" hangingPunct="1"/>
            <a:r>
              <a:rPr lang="en-US" i="1" dirty="0" smtClean="0">
                <a:latin typeface="Calibri" panose="020F0502020204030204" pitchFamily="34" charset="0"/>
                <a:ea typeface="Cambria" charset="0"/>
                <a:cs typeface="Cambria" charset="0"/>
              </a:rPr>
              <a:t>Senior Scientist, Oceanographer</a:t>
            </a:r>
            <a:r>
              <a:rPr lang="en-US" dirty="0">
                <a:latin typeface="Calibri" panose="020F0502020204030204" pitchFamily="34" charset="0"/>
                <a:ea typeface="Cambria" charset="0"/>
                <a:cs typeface="Cambria" charset="0"/>
              </a:rPr>
              <a:t/>
            </a:r>
            <a:br>
              <a:rPr lang="en-US" dirty="0">
                <a:latin typeface="Calibri" panose="020F0502020204030204" pitchFamily="34" charset="0"/>
                <a:ea typeface="Cambria" charset="0"/>
                <a:cs typeface="Cambria" charset="0"/>
              </a:rPr>
            </a:br>
            <a:r>
              <a:rPr lang="en-US" sz="1600" i="1" dirty="0">
                <a:latin typeface="Calibri" panose="020F0502020204030204" pitchFamily="34" charset="0"/>
                <a:ea typeface="Cambria" charset="0"/>
                <a:cs typeface="Cambria" charset="0"/>
              </a:rPr>
              <a:t>Marine Modeling and Analysis Branch</a:t>
            </a:r>
            <a:br>
              <a:rPr lang="en-US" sz="1600" i="1" dirty="0">
                <a:latin typeface="Calibri" panose="020F0502020204030204" pitchFamily="34" charset="0"/>
                <a:ea typeface="Cambria" charset="0"/>
                <a:cs typeface="Cambria" charset="0"/>
              </a:rPr>
            </a:br>
            <a:r>
              <a:rPr lang="en-US" sz="1600" i="1" dirty="0">
                <a:latin typeface="Calibri" panose="020F0502020204030204" pitchFamily="34" charset="0"/>
                <a:ea typeface="Cambria" charset="0"/>
                <a:cs typeface="Cambria" charset="0"/>
              </a:rPr>
              <a:t>SRG at Environmental Modeling </a:t>
            </a:r>
            <a:r>
              <a:rPr lang="en-US" sz="1600" i="1" dirty="0" smtClean="0">
                <a:latin typeface="Calibri" panose="020F0502020204030204" pitchFamily="34" charset="0"/>
                <a:ea typeface="Cambria" charset="0"/>
                <a:cs typeface="Cambria" charset="0"/>
              </a:rPr>
              <a:t>Center (EMC)</a:t>
            </a:r>
          </a:p>
          <a:p>
            <a:pPr eaLnBrk="1" hangingPunct="1"/>
            <a:r>
              <a:rPr lang="en-US" sz="1600" i="1" dirty="0" smtClean="0">
                <a:latin typeface="Calibri" panose="020F0502020204030204" pitchFamily="34" charset="0"/>
                <a:ea typeface="Cambria" charset="0"/>
                <a:cs typeface="Cambria" charset="0"/>
              </a:rPr>
              <a:t>US National Centers for Environmental Prediction (NCEP)</a:t>
            </a:r>
          </a:p>
          <a:p>
            <a:pPr eaLnBrk="1" hangingPunct="1"/>
            <a:r>
              <a:rPr lang="en-US" sz="1600" i="1" dirty="0" smtClean="0">
                <a:latin typeface="Calibri" panose="020F0502020204030204" pitchFamily="34" charset="0"/>
                <a:ea typeface="Cambria" charset="0"/>
                <a:cs typeface="Cambria" charset="0"/>
              </a:rPr>
              <a:t>NOAA, College Park, MD</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31776"/>
            <a:ext cx="7886700" cy="1325563"/>
          </a:xfrm>
        </p:spPr>
        <p:txBody>
          <a:bodyPr/>
          <a:lstStyle/>
          <a:p>
            <a:pPr algn="ctr"/>
            <a:r>
              <a:rPr lang="en-US" dirty="0" smtClean="0"/>
              <a:t>The Global Wave Ensemble System (GWES)</a:t>
            </a:r>
            <a:endParaRPr lang="en-US" dirty="0"/>
          </a:p>
        </p:txBody>
      </p:sp>
      <p:grpSp>
        <p:nvGrpSpPr>
          <p:cNvPr id="6" name="Group 5"/>
          <p:cNvGrpSpPr/>
          <p:nvPr/>
        </p:nvGrpSpPr>
        <p:grpSpPr>
          <a:xfrm>
            <a:off x="0" y="6400800"/>
            <a:ext cx="9144000" cy="457200"/>
            <a:chOff x="0" y="6400800"/>
            <a:chExt cx="9144000" cy="457200"/>
          </a:xfrm>
        </p:grpSpPr>
        <p:grpSp>
          <p:nvGrpSpPr>
            <p:cNvPr id="11" name="Group 10"/>
            <p:cNvGrpSpPr>
              <a:grpSpLocks noChangeAspect="1"/>
            </p:cNvGrpSpPr>
            <p:nvPr/>
          </p:nvGrpSpPr>
          <p:grpSpPr>
            <a:xfrm>
              <a:off x="0" y="6400800"/>
              <a:ext cx="4439614" cy="457200"/>
              <a:chOff x="90785" y="6460063"/>
              <a:chExt cx="3864144" cy="397937"/>
            </a:xfrm>
          </p:grpSpPr>
          <p:pic>
            <p:nvPicPr>
              <p:cNvPr id="12" name="Picture 11"/>
              <p:cNvPicPr>
                <a:picLocks noChangeAspect="1"/>
              </p:cNvPicPr>
              <p:nvPr/>
            </p:nvPicPr>
            <p:blipFill>
              <a:blip r:embed="rId3"/>
              <a:stretch>
                <a:fillRect/>
              </a:stretch>
            </p:blipFill>
            <p:spPr>
              <a:xfrm>
                <a:off x="524435" y="6460063"/>
                <a:ext cx="3430494" cy="397937"/>
              </a:xfrm>
              <a:prstGeom prst="rect">
                <a:avLst/>
              </a:prstGeom>
            </p:spPr>
          </p:pic>
          <p:pic>
            <p:nvPicPr>
              <p:cNvPr id="13" name="Picture 12"/>
              <p:cNvPicPr>
                <a:picLocks noChangeAspect="1"/>
              </p:cNvPicPr>
              <p:nvPr/>
            </p:nvPicPr>
            <p:blipFill>
              <a:blip r:embed="rId4"/>
              <a:stretch>
                <a:fillRect/>
              </a:stretch>
            </p:blipFill>
            <p:spPr>
              <a:xfrm>
                <a:off x="90785" y="6460063"/>
                <a:ext cx="433650" cy="397937"/>
              </a:xfrm>
              <a:prstGeom prst="rect">
                <a:avLst/>
              </a:prstGeom>
            </p:spPr>
          </p:pic>
        </p:grpSp>
        <p:pic>
          <p:nvPicPr>
            <p:cNvPr id="14" name="Picture 13"/>
            <p:cNvPicPr>
              <a:picLocks noChangeAspect="1"/>
            </p:cNvPicPr>
            <p:nvPr/>
          </p:nvPicPr>
          <p:blipFill>
            <a:blip r:embed="rId5"/>
            <a:stretch>
              <a:fillRect/>
            </a:stretch>
          </p:blipFill>
          <p:spPr>
            <a:xfrm>
              <a:off x="8686800" y="6400800"/>
              <a:ext cx="457200" cy="457200"/>
            </a:xfrm>
            <a:prstGeom prst="rect">
              <a:avLst/>
            </a:prstGeom>
          </p:spPr>
        </p:pic>
      </p:grpSp>
      <p:sp>
        <p:nvSpPr>
          <p:cNvPr id="7" name="Rectangle 6"/>
          <p:cNvSpPr/>
          <p:nvPr/>
        </p:nvSpPr>
        <p:spPr>
          <a:xfrm>
            <a:off x="498232" y="1457891"/>
            <a:ext cx="8082327" cy="4824398"/>
          </a:xfrm>
          <a:prstGeom prst="rect">
            <a:avLst/>
          </a:prstGeom>
        </p:spPr>
        <p:txBody>
          <a:bodyPr wrap="square">
            <a:spAutoFit/>
          </a:bodyPr>
          <a:lstStyle/>
          <a:p>
            <a:pPr marL="119063" indent="-119063">
              <a:buFont typeface="Arial" panose="020B0604020202020204" pitchFamily="34" charset="0"/>
              <a:buChar char="•"/>
            </a:pPr>
            <a:r>
              <a:rPr lang="en-US" sz="2200" dirty="0" smtClean="0"/>
              <a:t>NCEP </a:t>
            </a:r>
            <a:r>
              <a:rPr lang="en-US" sz="2200" dirty="0"/>
              <a:t>Global-Scale Wave Ensemble System</a:t>
            </a:r>
            <a:endParaRPr lang="en-US" sz="2200" dirty="0" smtClean="0"/>
          </a:p>
          <a:p>
            <a:pPr marL="119063" indent="-119063">
              <a:buFont typeface="Arial" panose="020B0604020202020204" pitchFamily="34" charset="0"/>
              <a:buChar char="•"/>
            </a:pPr>
            <a:r>
              <a:rPr lang="en-US" sz="2200" dirty="0"/>
              <a:t>O</a:t>
            </a:r>
            <a:r>
              <a:rPr lang="en-US" sz="2200" dirty="0" smtClean="0"/>
              <a:t>perational </a:t>
            </a:r>
            <a:r>
              <a:rPr lang="en-US" sz="2200" dirty="0"/>
              <a:t>National Weather Service (NWS) prediction suite,</a:t>
            </a:r>
          </a:p>
          <a:p>
            <a:pPr marL="293688" lvl="2" indent="-120650">
              <a:buFont typeface="Arial" panose="020B0604020202020204" pitchFamily="34" charset="0"/>
              <a:buChar char="•"/>
            </a:pPr>
            <a:r>
              <a:rPr lang="en-US" sz="2200" dirty="0"/>
              <a:t>Products and support 24 x 7</a:t>
            </a:r>
            <a:r>
              <a:rPr lang="en-US" sz="2200" dirty="0" smtClean="0"/>
              <a:t>.</a:t>
            </a:r>
            <a:endParaRPr lang="en-US" sz="2200" dirty="0"/>
          </a:p>
          <a:p>
            <a:pPr marL="119063" indent="-119063">
              <a:buFont typeface="Arial" panose="020B0604020202020204" pitchFamily="34" charset="0"/>
              <a:buChar char="•"/>
            </a:pPr>
            <a:r>
              <a:rPr lang="en-US" sz="2200" dirty="0"/>
              <a:t>State-of-the-art wave </a:t>
            </a:r>
            <a:r>
              <a:rPr lang="en-US" sz="2200" dirty="0" smtClean="0"/>
              <a:t>model WAVEWATCH III</a:t>
            </a:r>
          </a:p>
          <a:p>
            <a:pPr marL="119063" indent="-119063">
              <a:buFont typeface="Arial" panose="020B0604020202020204" pitchFamily="34" charset="0"/>
              <a:buChar char="•"/>
            </a:pPr>
            <a:r>
              <a:rPr lang="en-US" sz="2200" dirty="0" smtClean="0"/>
              <a:t>Single ½ degree spatial resolution grid, </a:t>
            </a:r>
          </a:p>
          <a:p>
            <a:pPr marL="119063" indent="-119063">
              <a:buFont typeface="Arial" panose="020B0604020202020204" pitchFamily="34" charset="0"/>
              <a:buChar char="•"/>
            </a:pPr>
            <a:r>
              <a:rPr lang="en-US" sz="2200" dirty="0" smtClean="0"/>
              <a:t>21 Members</a:t>
            </a:r>
          </a:p>
          <a:p>
            <a:pPr marL="119063" indent="-119063">
              <a:buFont typeface="Arial" panose="020B0604020202020204" pitchFamily="34" charset="0"/>
              <a:buChar char="•"/>
            </a:pPr>
            <a:r>
              <a:rPr lang="en-US" sz="2200" dirty="0" smtClean="0"/>
              <a:t>Forcing</a:t>
            </a:r>
            <a:r>
              <a:rPr lang="en-US" sz="2200" dirty="0"/>
              <a:t>: GEFS + MMAB hires ice </a:t>
            </a:r>
            <a:r>
              <a:rPr lang="en-US" sz="2200" dirty="0" smtClean="0"/>
              <a:t>analysis</a:t>
            </a:r>
          </a:p>
          <a:p>
            <a:pPr marL="119063" indent="-119063">
              <a:buFont typeface="Arial" panose="020B0604020202020204" pitchFamily="34" charset="0"/>
              <a:buChar char="•"/>
            </a:pPr>
            <a:r>
              <a:rPr lang="en-US" sz="2200" dirty="0"/>
              <a:t>Cycles/day: 4 daily cycles [00,06,12,18]Z</a:t>
            </a:r>
          </a:p>
          <a:p>
            <a:pPr marL="119063" indent="-119063">
              <a:buFont typeface="Arial" panose="020B0604020202020204" pitchFamily="34" charset="0"/>
              <a:buChar char="•"/>
            </a:pPr>
            <a:endParaRPr lang="en-US" sz="2200" dirty="0"/>
          </a:p>
          <a:p>
            <a:endParaRPr lang="en-US" sz="1100" dirty="0" smtClean="0"/>
          </a:p>
          <a:p>
            <a:endParaRPr lang="en-US" sz="1050" dirty="0" smtClean="0"/>
          </a:p>
          <a:p>
            <a:r>
              <a:rPr lang="en-US" sz="2200" dirty="0" smtClean="0"/>
              <a:t>Primary </a:t>
            </a:r>
            <a:r>
              <a:rPr lang="en-US" sz="2200" dirty="0"/>
              <a:t>customer base</a:t>
            </a:r>
          </a:p>
          <a:p>
            <a:pPr marL="285750" indent="-285750">
              <a:buFont typeface="Arial" charset="0"/>
              <a:buChar char="•"/>
            </a:pPr>
            <a:r>
              <a:rPr lang="en-US" sz="2200" dirty="0" smtClean="0"/>
              <a:t>Ocean Prediction Center (OPC), </a:t>
            </a:r>
          </a:p>
          <a:p>
            <a:pPr marL="285750" indent="-285750">
              <a:buFont typeface="Arial" charset="0"/>
              <a:buChar char="•"/>
            </a:pPr>
            <a:r>
              <a:rPr lang="en-US" sz="2200" dirty="0" smtClean="0"/>
              <a:t>National Hurricane Center, </a:t>
            </a:r>
          </a:p>
          <a:p>
            <a:pPr marL="285750" indent="-285750">
              <a:buFont typeface="Arial" charset="0"/>
              <a:buChar char="•"/>
            </a:pPr>
            <a:r>
              <a:rPr lang="en-US" sz="2200" dirty="0" smtClean="0"/>
              <a:t>US Navy (FNMOC), </a:t>
            </a:r>
            <a:r>
              <a:rPr lang="en-US" sz="2200" dirty="0"/>
              <a:t>Environment </a:t>
            </a:r>
            <a:r>
              <a:rPr lang="en-US" sz="2200" dirty="0" smtClean="0"/>
              <a:t>Canada</a:t>
            </a:r>
            <a:endParaRPr lang="en-US" sz="2200" dirty="0"/>
          </a:p>
        </p:txBody>
      </p:sp>
    </p:spTree>
    <p:extLst>
      <p:ext uri="{BB962C8B-B14F-4D97-AF65-F5344CB8AC3E}">
        <p14:creationId xmlns:p14="http://schemas.microsoft.com/office/powerpoint/2010/main" val="2675317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31776"/>
            <a:ext cx="7886700" cy="1325563"/>
          </a:xfrm>
        </p:spPr>
        <p:txBody>
          <a:bodyPr/>
          <a:lstStyle/>
          <a:p>
            <a:pPr algn="ctr"/>
            <a:r>
              <a:rPr lang="en-US" dirty="0" smtClean="0"/>
              <a:t>The Combined NCEP/FNMOC Wave</a:t>
            </a:r>
            <a:br>
              <a:rPr lang="en-US" dirty="0" smtClean="0"/>
            </a:br>
            <a:r>
              <a:rPr lang="en-US" dirty="0" smtClean="0"/>
              <a:t>Ensemble Product (NFCENS)</a:t>
            </a:r>
            <a:endParaRPr lang="en-US" dirty="0"/>
          </a:p>
        </p:txBody>
      </p:sp>
      <p:grpSp>
        <p:nvGrpSpPr>
          <p:cNvPr id="6" name="Group 5"/>
          <p:cNvGrpSpPr/>
          <p:nvPr/>
        </p:nvGrpSpPr>
        <p:grpSpPr>
          <a:xfrm>
            <a:off x="0" y="6400800"/>
            <a:ext cx="9144000" cy="457200"/>
            <a:chOff x="0" y="6400800"/>
            <a:chExt cx="9144000" cy="457200"/>
          </a:xfrm>
        </p:grpSpPr>
        <p:grpSp>
          <p:nvGrpSpPr>
            <p:cNvPr id="11" name="Group 10"/>
            <p:cNvGrpSpPr>
              <a:grpSpLocks noChangeAspect="1"/>
            </p:cNvGrpSpPr>
            <p:nvPr/>
          </p:nvGrpSpPr>
          <p:grpSpPr>
            <a:xfrm>
              <a:off x="0" y="6400800"/>
              <a:ext cx="4439614" cy="457200"/>
              <a:chOff x="90785" y="6460063"/>
              <a:chExt cx="3864144" cy="397937"/>
            </a:xfrm>
          </p:grpSpPr>
          <p:pic>
            <p:nvPicPr>
              <p:cNvPr id="12" name="Picture 11"/>
              <p:cNvPicPr>
                <a:picLocks noChangeAspect="1"/>
              </p:cNvPicPr>
              <p:nvPr/>
            </p:nvPicPr>
            <p:blipFill>
              <a:blip r:embed="rId3"/>
              <a:stretch>
                <a:fillRect/>
              </a:stretch>
            </p:blipFill>
            <p:spPr>
              <a:xfrm>
                <a:off x="524435" y="6460063"/>
                <a:ext cx="3430494" cy="397937"/>
              </a:xfrm>
              <a:prstGeom prst="rect">
                <a:avLst/>
              </a:prstGeom>
            </p:spPr>
          </p:pic>
          <p:pic>
            <p:nvPicPr>
              <p:cNvPr id="13" name="Picture 12"/>
              <p:cNvPicPr>
                <a:picLocks noChangeAspect="1"/>
              </p:cNvPicPr>
              <p:nvPr/>
            </p:nvPicPr>
            <p:blipFill>
              <a:blip r:embed="rId4"/>
              <a:stretch>
                <a:fillRect/>
              </a:stretch>
            </p:blipFill>
            <p:spPr>
              <a:xfrm>
                <a:off x="90785" y="6460063"/>
                <a:ext cx="433650" cy="397937"/>
              </a:xfrm>
              <a:prstGeom prst="rect">
                <a:avLst/>
              </a:prstGeom>
            </p:spPr>
          </p:pic>
        </p:grpSp>
        <p:pic>
          <p:nvPicPr>
            <p:cNvPr id="14" name="Picture 13"/>
            <p:cNvPicPr>
              <a:picLocks noChangeAspect="1"/>
            </p:cNvPicPr>
            <p:nvPr/>
          </p:nvPicPr>
          <p:blipFill>
            <a:blip r:embed="rId5"/>
            <a:stretch>
              <a:fillRect/>
            </a:stretch>
          </p:blipFill>
          <p:spPr>
            <a:xfrm>
              <a:off x="8686800" y="6400800"/>
              <a:ext cx="457200" cy="457200"/>
            </a:xfrm>
            <a:prstGeom prst="rect">
              <a:avLst/>
            </a:prstGeom>
          </p:spPr>
        </p:pic>
      </p:grpSp>
      <p:sp>
        <p:nvSpPr>
          <p:cNvPr id="7" name="Rectangle 6"/>
          <p:cNvSpPr/>
          <p:nvPr/>
        </p:nvSpPr>
        <p:spPr>
          <a:xfrm>
            <a:off x="498232" y="1729363"/>
            <a:ext cx="8082327" cy="4116512"/>
          </a:xfrm>
          <a:prstGeom prst="rect">
            <a:avLst/>
          </a:prstGeom>
        </p:spPr>
        <p:txBody>
          <a:bodyPr wrap="square">
            <a:spAutoFit/>
          </a:bodyPr>
          <a:lstStyle/>
          <a:p>
            <a:pPr marL="119063" indent="-119063">
              <a:buFont typeface="Arial" panose="020B0604020202020204" pitchFamily="34" charset="0"/>
              <a:buChar char="•"/>
            </a:pPr>
            <a:r>
              <a:rPr lang="en-US" dirty="0" smtClean="0"/>
              <a:t>Combines significant wave-height from NCEP and FNMOC GWES</a:t>
            </a:r>
          </a:p>
          <a:p>
            <a:pPr marL="119063" indent="-119063">
              <a:buFont typeface="Arial" panose="020B0604020202020204" pitchFamily="34" charset="0"/>
              <a:buChar char="•"/>
            </a:pPr>
            <a:r>
              <a:rPr lang="en-US" dirty="0" smtClean="0"/>
              <a:t>Part of operational National Weather Service (NWS) prediction suite,</a:t>
            </a:r>
          </a:p>
          <a:p>
            <a:pPr marL="293688" lvl="2" indent="-120650">
              <a:buFont typeface="Arial" panose="020B0604020202020204" pitchFamily="34" charset="0"/>
              <a:buChar char="•"/>
            </a:pPr>
            <a:r>
              <a:rPr lang="en-US" dirty="0" smtClean="0"/>
              <a:t>Products and support 24 x 7.</a:t>
            </a:r>
          </a:p>
          <a:p>
            <a:pPr marL="119063" indent="-119063">
              <a:buFont typeface="Arial" panose="020B0604020202020204" pitchFamily="34" charset="0"/>
              <a:buChar char="•"/>
            </a:pPr>
            <a:r>
              <a:rPr lang="en-US" dirty="0" smtClean="0"/>
              <a:t>Shared features:</a:t>
            </a:r>
          </a:p>
          <a:p>
            <a:pPr marL="576263" lvl="1" indent="-119063">
              <a:buFont typeface="Arial" panose="020B0604020202020204" pitchFamily="34" charset="0"/>
              <a:buChar char="•"/>
            </a:pPr>
            <a:r>
              <a:rPr lang="en-US" dirty="0" smtClean="0"/>
              <a:t>State-of-the-art </a:t>
            </a:r>
            <a:r>
              <a:rPr lang="en-US" dirty="0"/>
              <a:t>wave </a:t>
            </a:r>
            <a:r>
              <a:rPr lang="en-US" dirty="0" smtClean="0"/>
              <a:t>model WAVEWATCH III</a:t>
            </a:r>
          </a:p>
          <a:p>
            <a:pPr marL="576263" lvl="1" indent="-119063">
              <a:buFont typeface="Arial" panose="020B0604020202020204" pitchFamily="34" charset="0"/>
              <a:buChar char="•"/>
            </a:pPr>
            <a:r>
              <a:rPr lang="en-US" dirty="0" smtClean="0"/>
              <a:t>Single ½ degree spatial resolution grid, </a:t>
            </a:r>
          </a:p>
          <a:p>
            <a:pPr marL="576263" lvl="1" indent="-119063">
              <a:buFont typeface="Arial" panose="020B0604020202020204" pitchFamily="34" charset="0"/>
              <a:buChar char="•"/>
            </a:pPr>
            <a:r>
              <a:rPr lang="en-US" dirty="0" smtClean="0"/>
              <a:t>21 Members</a:t>
            </a:r>
          </a:p>
          <a:p>
            <a:pPr marL="119063" indent="-119063">
              <a:buFont typeface="Arial" panose="020B0604020202020204" pitchFamily="34" charset="0"/>
              <a:buChar char="•"/>
            </a:pPr>
            <a:r>
              <a:rPr lang="en-US" dirty="0" smtClean="0"/>
              <a:t>NCEP: Forcing</a:t>
            </a:r>
            <a:r>
              <a:rPr lang="en-US" dirty="0"/>
              <a:t>: GEFS + MMAB hires ice </a:t>
            </a:r>
            <a:r>
              <a:rPr lang="en-US" dirty="0" smtClean="0"/>
              <a:t>analysis</a:t>
            </a:r>
          </a:p>
          <a:p>
            <a:pPr marL="119063" indent="-119063">
              <a:buFont typeface="Arial" panose="020B0604020202020204" pitchFamily="34" charset="0"/>
              <a:buChar char="•"/>
            </a:pPr>
            <a:r>
              <a:rPr lang="en-US" dirty="0" smtClean="0"/>
              <a:t>FNMOC: NAVGEM winds and ice</a:t>
            </a:r>
            <a:endParaRPr lang="en-US" dirty="0"/>
          </a:p>
          <a:p>
            <a:endParaRPr lang="en-US" sz="1100" dirty="0" smtClean="0"/>
          </a:p>
          <a:p>
            <a:endParaRPr lang="en-US" sz="1050" dirty="0" smtClean="0"/>
          </a:p>
          <a:p>
            <a:r>
              <a:rPr lang="en-US" dirty="0" smtClean="0"/>
              <a:t>Primary </a:t>
            </a:r>
            <a:r>
              <a:rPr lang="en-US" dirty="0"/>
              <a:t>customer base</a:t>
            </a:r>
          </a:p>
          <a:p>
            <a:pPr marL="285750" indent="-285750">
              <a:buFont typeface="Arial" charset="0"/>
              <a:buChar char="•"/>
            </a:pPr>
            <a:r>
              <a:rPr lang="en-US" dirty="0"/>
              <a:t>OPC, NHC, FNMOC, Environment Canada</a:t>
            </a:r>
          </a:p>
          <a:p>
            <a:pPr marL="285750" indent="-285750">
              <a:buFont typeface="Arial" charset="0"/>
              <a:buChar char="•"/>
            </a:pPr>
            <a:r>
              <a:rPr lang="en-US" dirty="0"/>
              <a:t>Cycles/day: </a:t>
            </a:r>
            <a:r>
              <a:rPr lang="en-US" dirty="0" smtClean="0"/>
              <a:t>2 </a:t>
            </a:r>
            <a:r>
              <a:rPr lang="en-US" dirty="0"/>
              <a:t>daily </a:t>
            </a:r>
            <a:r>
              <a:rPr lang="en-US" dirty="0" smtClean="0"/>
              <a:t>cycles </a:t>
            </a:r>
            <a:r>
              <a:rPr lang="en-US" dirty="0"/>
              <a:t>[</a:t>
            </a:r>
            <a:r>
              <a:rPr lang="en-US" dirty="0" smtClean="0"/>
              <a:t>00,12]Z</a:t>
            </a:r>
            <a:endParaRPr lang="en-US" dirty="0"/>
          </a:p>
        </p:txBody>
      </p:sp>
    </p:spTree>
    <p:extLst>
      <p:ext uri="{BB962C8B-B14F-4D97-AF65-F5344CB8AC3E}">
        <p14:creationId xmlns:p14="http://schemas.microsoft.com/office/powerpoint/2010/main" val="2141755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nvSpPr>
        <p:spPr bwMode="auto">
          <a:xfrm>
            <a:off x="6662738" y="6500813"/>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pitchFamily="34" charset="0"/>
                <a:ea typeface="+mn-ea"/>
                <a:cs typeface="+mn-cs"/>
              </a:defRPr>
            </a:lvl2pPr>
            <a:lvl3pPr marL="914400" algn="l" rtl="0" fontAlgn="base">
              <a:spcBef>
                <a:spcPct val="0"/>
              </a:spcBef>
              <a:spcAft>
                <a:spcPct val="0"/>
              </a:spcAft>
              <a:defRPr sz="2000" kern="1200">
                <a:solidFill>
                  <a:schemeClr val="tx1"/>
                </a:solidFill>
                <a:latin typeface="Arial" pitchFamily="34" charset="0"/>
                <a:ea typeface="+mn-ea"/>
                <a:cs typeface="+mn-cs"/>
              </a:defRPr>
            </a:lvl3pPr>
            <a:lvl4pPr marL="1371600" algn="l" rtl="0" fontAlgn="base">
              <a:spcBef>
                <a:spcPct val="0"/>
              </a:spcBef>
              <a:spcAft>
                <a:spcPct val="0"/>
              </a:spcAft>
              <a:defRPr sz="2000" kern="1200">
                <a:solidFill>
                  <a:schemeClr val="tx1"/>
                </a:solidFill>
                <a:latin typeface="Arial" pitchFamily="34" charset="0"/>
                <a:ea typeface="+mn-ea"/>
                <a:cs typeface="+mn-cs"/>
              </a:defRPr>
            </a:lvl4pPr>
            <a:lvl5pPr marL="1828800" algn="l" rtl="0" fontAlgn="base">
              <a:spcBef>
                <a:spcPct val="0"/>
              </a:spcBef>
              <a:spcAft>
                <a:spcPct val="0"/>
              </a:spcAft>
              <a:defRPr sz="2000" kern="1200">
                <a:solidFill>
                  <a:schemeClr val="tx1"/>
                </a:solidFill>
                <a:latin typeface="Arial" pitchFamily="34" charset="0"/>
                <a:ea typeface="+mn-ea"/>
                <a:cs typeface="+mn-cs"/>
              </a:defRPr>
            </a:lvl5pPr>
            <a:lvl6pPr marL="2286000" algn="l" defTabSz="914400" rtl="0" eaLnBrk="1" latinLnBrk="0" hangingPunct="1">
              <a:defRPr sz="2000" kern="1200">
                <a:solidFill>
                  <a:schemeClr val="tx1"/>
                </a:solidFill>
                <a:latin typeface="Arial" pitchFamily="34" charset="0"/>
                <a:ea typeface="+mn-ea"/>
                <a:cs typeface="+mn-cs"/>
              </a:defRPr>
            </a:lvl6pPr>
            <a:lvl7pPr marL="2743200" algn="l" defTabSz="914400" rtl="0" eaLnBrk="1" latinLnBrk="0" hangingPunct="1">
              <a:defRPr sz="2000" kern="1200">
                <a:solidFill>
                  <a:schemeClr val="tx1"/>
                </a:solidFill>
                <a:latin typeface="Arial" pitchFamily="34" charset="0"/>
                <a:ea typeface="+mn-ea"/>
                <a:cs typeface="+mn-cs"/>
              </a:defRPr>
            </a:lvl7pPr>
            <a:lvl8pPr marL="3200400" algn="l" defTabSz="914400" rtl="0" eaLnBrk="1" latinLnBrk="0" hangingPunct="1">
              <a:defRPr sz="2000" kern="1200">
                <a:solidFill>
                  <a:schemeClr val="tx1"/>
                </a:solidFill>
                <a:latin typeface="Arial" pitchFamily="34" charset="0"/>
                <a:ea typeface="+mn-ea"/>
                <a:cs typeface="+mn-cs"/>
              </a:defRPr>
            </a:lvl8pPr>
            <a:lvl9pPr marL="3657600" algn="l" defTabSz="914400" rtl="0" eaLnBrk="1" latinLnBrk="0" hangingPunct="1">
              <a:defRPr sz="2000" kern="1200">
                <a:solidFill>
                  <a:schemeClr val="tx1"/>
                </a:solidFill>
                <a:latin typeface="Arial" pitchFamily="34" charset="0"/>
                <a:ea typeface="+mn-ea"/>
                <a:cs typeface="+mn-cs"/>
              </a:defRPr>
            </a:lvl9pPr>
          </a:lstStyle>
          <a:p>
            <a:pPr eaLnBrk="1" hangingPunct="1"/>
            <a:fld id="{F0964670-11CB-4DF2-B9E1-2356A903B85D}" type="slidenum">
              <a:rPr lang="en-US" sz="1400" smtClean="0"/>
              <a:pPr eaLnBrk="1" hangingPunct="1"/>
              <a:t>4</a:t>
            </a:fld>
            <a:endParaRPr lang="en-US" sz="1400" smtClean="0"/>
          </a:p>
        </p:txBody>
      </p:sp>
      <p:sp>
        <p:nvSpPr>
          <p:cNvPr id="6" name="Rectangle 5"/>
          <p:cNvSpPr>
            <a:spLocks noGrp="1" noChangeArrowheads="1"/>
          </p:cNvSpPr>
          <p:nvPr/>
        </p:nvSpPr>
        <p:spPr bwMode="auto">
          <a:xfrm>
            <a:off x="657229" y="178662"/>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3600" dirty="0" smtClean="0"/>
              <a:t>Brief History of The GWES Model</a:t>
            </a:r>
          </a:p>
        </p:txBody>
      </p:sp>
      <p:sp>
        <p:nvSpPr>
          <p:cNvPr id="7" name="Rectangle 6"/>
          <p:cNvSpPr>
            <a:spLocks noGrp="1" noChangeArrowheads="1"/>
          </p:cNvSpPr>
          <p:nvPr/>
        </p:nvSpPr>
        <p:spPr bwMode="auto">
          <a:xfrm>
            <a:off x="327992" y="1681714"/>
            <a:ext cx="8517835" cy="4718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pPr>
            <a:endParaRPr lang="en-US" sz="2800" dirty="0"/>
          </a:p>
          <a:p>
            <a:pPr eaLnBrk="1" hangingPunct="1">
              <a:lnSpc>
                <a:spcPct val="90000"/>
              </a:lnSpc>
            </a:pPr>
            <a:endParaRPr lang="en-US" sz="2400" dirty="0" smtClean="0"/>
          </a:p>
          <a:p>
            <a:pPr eaLnBrk="1" hangingPunct="1">
              <a:lnSpc>
                <a:spcPct val="90000"/>
              </a:lnSpc>
            </a:pPr>
            <a:endParaRPr lang="en-US" sz="2400" dirty="0" smtClean="0"/>
          </a:p>
        </p:txBody>
      </p:sp>
      <p:grpSp>
        <p:nvGrpSpPr>
          <p:cNvPr id="8" name="Group 7"/>
          <p:cNvGrpSpPr/>
          <p:nvPr/>
        </p:nvGrpSpPr>
        <p:grpSpPr>
          <a:xfrm>
            <a:off x="0" y="6400800"/>
            <a:ext cx="9144000" cy="457200"/>
            <a:chOff x="0" y="6400800"/>
            <a:chExt cx="9144000" cy="457200"/>
          </a:xfrm>
        </p:grpSpPr>
        <p:grpSp>
          <p:nvGrpSpPr>
            <p:cNvPr id="9" name="Group 8"/>
            <p:cNvGrpSpPr>
              <a:grpSpLocks noChangeAspect="1"/>
            </p:cNvGrpSpPr>
            <p:nvPr/>
          </p:nvGrpSpPr>
          <p:grpSpPr>
            <a:xfrm>
              <a:off x="0" y="6400800"/>
              <a:ext cx="4439614" cy="457200"/>
              <a:chOff x="90785" y="6460063"/>
              <a:chExt cx="3864144" cy="397937"/>
            </a:xfrm>
          </p:grpSpPr>
          <p:pic>
            <p:nvPicPr>
              <p:cNvPr id="11" name="Picture 10"/>
              <p:cNvPicPr>
                <a:picLocks noChangeAspect="1"/>
              </p:cNvPicPr>
              <p:nvPr/>
            </p:nvPicPr>
            <p:blipFill>
              <a:blip r:embed="rId3"/>
              <a:stretch>
                <a:fillRect/>
              </a:stretch>
            </p:blipFill>
            <p:spPr>
              <a:xfrm>
                <a:off x="524435" y="6460063"/>
                <a:ext cx="3430494" cy="397937"/>
              </a:xfrm>
              <a:prstGeom prst="rect">
                <a:avLst/>
              </a:prstGeom>
            </p:spPr>
          </p:pic>
          <p:pic>
            <p:nvPicPr>
              <p:cNvPr id="12" name="Picture 11"/>
              <p:cNvPicPr>
                <a:picLocks noChangeAspect="1"/>
              </p:cNvPicPr>
              <p:nvPr/>
            </p:nvPicPr>
            <p:blipFill>
              <a:blip r:embed="rId4"/>
              <a:stretch>
                <a:fillRect/>
              </a:stretch>
            </p:blipFill>
            <p:spPr>
              <a:xfrm>
                <a:off x="90785" y="6460063"/>
                <a:ext cx="433650" cy="397937"/>
              </a:xfrm>
              <a:prstGeom prst="rect">
                <a:avLst/>
              </a:prstGeom>
            </p:spPr>
          </p:pic>
        </p:grpSp>
        <p:pic>
          <p:nvPicPr>
            <p:cNvPr id="10" name="Picture 9"/>
            <p:cNvPicPr>
              <a:picLocks noChangeAspect="1"/>
            </p:cNvPicPr>
            <p:nvPr/>
          </p:nvPicPr>
          <p:blipFill>
            <a:blip r:embed="rId5"/>
            <a:stretch>
              <a:fillRect/>
            </a:stretch>
          </p:blipFill>
          <p:spPr>
            <a:xfrm>
              <a:off x="8686800" y="6400800"/>
              <a:ext cx="457200" cy="457200"/>
            </a:xfrm>
            <a:prstGeom prst="rect">
              <a:avLst/>
            </a:prstGeom>
          </p:spPr>
        </p:pic>
      </p:grpSp>
      <p:graphicFrame>
        <p:nvGraphicFramePr>
          <p:cNvPr id="13" name="Content Placeholder 5"/>
          <p:cNvGraphicFramePr>
            <a:graphicFrameLocks/>
          </p:cNvGraphicFramePr>
          <p:nvPr>
            <p:extLst>
              <p:ext uri="{D42A27DB-BD31-4B8C-83A1-F6EECF244321}">
                <p14:modId xmlns:p14="http://schemas.microsoft.com/office/powerpoint/2010/main" val="2121108193"/>
              </p:ext>
            </p:extLst>
          </p:nvPr>
        </p:nvGraphicFramePr>
        <p:xfrm>
          <a:off x="669929" y="2137881"/>
          <a:ext cx="7772399" cy="3132619"/>
        </p:xfrm>
        <a:graphic>
          <a:graphicData uri="http://schemas.openxmlformats.org/drawingml/2006/table">
            <a:tbl>
              <a:tblPr firstRow="1" bandRow="1">
                <a:tableStyleId>{5C22544A-7EE6-4342-B048-85BDC9FD1C3A}</a:tableStyleId>
              </a:tblPr>
              <a:tblGrid>
                <a:gridCol w="2243579"/>
                <a:gridCol w="1642621"/>
                <a:gridCol w="2203515"/>
                <a:gridCol w="1682684"/>
              </a:tblGrid>
              <a:tr h="447517">
                <a:tc>
                  <a:txBody>
                    <a:bodyPr/>
                    <a:lstStyle/>
                    <a:p>
                      <a:pPr algn="ctr"/>
                      <a:r>
                        <a:rPr lang="en-US" dirty="0" smtClean="0"/>
                        <a:t>Relevant changes</a:t>
                      </a:r>
                      <a:endParaRPr lang="en-US" dirty="0"/>
                    </a:p>
                  </a:txBody>
                  <a:tcPr/>
                </a:tc>
                <a:tc>
                  <a:txBody>
                    <a:bodyPr/>
                    <a:lstStyle/>
                    <a:p>
                      <a:pPr algn="ctr"/>
                      <a:r>
                        <a:rPr lang="en-US" dirty="0" smtClean="0"/>
                        <a:t>GEFS</a:t>
                      </a:r>
                      <a:endParaRPr lang="en-US" dirty="0"/>
                    </a:p>
                  </a:txBody>
                  <a:tcPr/>
                </a:tc>
                <a:tc>
                  <a:txBody>
                    <a:bodyPr/>
                    <a:lstStyle/>
                    <a:p>
                      <a:pPr algn="ctr"/>
                      <a:r>
                        <a:rPr lang="en-US" dirty="0" smtClean="0"/>
                        <a:t>Wave</a:t>
                      </a:r>
                      <a:r>
                        <a:rPr lang="en-US" baseline="0" dirty="0" smtClean="0"/>
                        <a:t> ensemble</a:t>
                      </a:r>
                      <a:endParaRPr lang="en-US" dirty="0"/>
                    </a:p>
                  </a:txBody>
                  <a:tcPr/>
                </a:tc>
                <a:tc>
                  <a:txBody>
                    <a:bodyPr/>
                    <a:lstStyle/>
                    <a:p>
                      <a:pPr algn="ctr"/>
                      <a:r>
                        <a:rPr lang="en-US" dirty="0" smtClean="0"/>
                        <a:t>Lag</a:t>
                      </a:r>
                      <a:endParaRPr lang="en-US" dirty="0"/>
                    </a:p>
                  </a:txBody>
                  <a:tcPr/>
                </a:tc>
              </a:tr>
              <a:tr h="447517">
                <a:tc>
                  <a:txBody>
                    <a:bodyPr/>
                    <a:lstStyle/>
                    <a:p>
                      <a:pPr algn="ctr"/>
                      <a:r>
                        <a:rPr lang="en-US" dirty="0" smtClean="0"/>
                        <a:t>Birth,</a:t>
                      </a:r>
                      <a:r>
                        <a:rPr lang="en-US" baseline="0" dirty="0" smtClean="0"/>
                        <a:t> 10 members</a:t>
                      </a:r>
                      <a:endParaRPr lang="en-US" dirty="0"/>
                    </a:p>
                  </a:txBody>
                  <a:tcPr/>
                </a:tc>
                <a:tc>
                  <a:txBody>
                    <a:bodyPr/>
                    <a:lstStyle/>
                    <a:p>
                      <a:pPr algn="ctr"/>
                      <a:r>
                        <a:rPr lang="en-US" dirty="0" smtClean="0"/>
                        <a:t>1992</a:t>
                      </a:r>
                      <a:endParaRPr lang="en-US" dirty="0"/>
                    </a:p>
                  </a:txBody>
                  <a:tcPr/>
                </a:tc>
                <a:tc>
                  <a:txBody>
                    <a:bodyPr/>
                    <a:lstStyle/>
                    <a:p>
                      <a:pPr algn="ctr"/>
                      <a:r>
                        <a:rPr lang="en-US" dirty="0" smtClean="0"/>
                        <a:t>2004</a:t>
                      </a:r>
                      <a:endParaRPr lang="en-US" dirty="0"/>
                    </a:p>
                  </a:txBody>
                  <a:tcPr/>
                </a:tc>
                <a:tc>
                  <a:txBody>
                    <a:bodyPr/>
                    <a:lstStyle/>
                    <a:p>
                      <a:pPr algn="ctr"/>
                      <a:r>
                        <a:rPr lang="en-US" dirty="0" smtClean="0"/>
                        <a:t>12</a:t>
                      </a:r>
                      <a:endParaRPr lang="en-US" dirty="0"/>
                    </a:p>
                  </a:txBody>
                  <a:tcPr/>
                </a:tc>
              </a:tr>
              <a:tr h="447517">
                <a:tc>
                  <a:txBody>
                    <a:bodyPr/>
                    <a:lstStyle/>
                    <a:p>
                      <a:pPr algn="ctr"/>
                      <a:r>
                        <a:rPr lang="en-US" dirty="0" smtClean="0"/>
                        <a:t>10 to 20 members</a:t>
                      </a:r>
                      <a:endParaRPr lang="en-US" dirty="0"/>
                    </a:p>
                  </a:txBody>
                  <a:tcPr/>
                </a:tc>
                <a:tc>
                  <a:txBody>
                    <a:bodyPr/>
                    <a:lstStyle/>
                    <a:p>
                      <a:pPr algn="ctr"/>
                      <a:r>
                        <a:rPr lang="en-US" dirty="0" smtClean="0"/>
                        <a:t>2005</a:t>
                      </a:r>
                      <a:endParaRPr lang="en-US" dirty="0"/>
                    </a:p>
                  </a:txBody>
                  <a:tcPr/>
                </a:tc>
                <a:tc>
                  <a:txBody>
                    <a:bodyPr/>
                    <a:lstStyle/>
                    <a:p>
                      <a:pPr algn="ctr"/>
                      <a:r>
                        <a:rPr lang="en-US" dirty="0" smtClean="0"/>
                        <a:t>2008</a:t>
                      </a:r>
                      <a:endParaRPr lang="en-US" dirty="0"/>
                    </a:p>
                  </a:txBody>
                  <a:tcPr/>
                </a:tc>
                <a:tc>
                  <a:txBody>
                    <a:bodyPr/>
                    <a:lstStyle/>
                    <a:p>
                      <a:pPr algn="ctr"/>
                      <a:r>
                        <a:rPr lang="en-US" dirty="0" smtClean="0"/>
                        <a:t>3</a:t>
                      </a:r>
                      <a:endParaRPr lang="en-US" dirty="0"/>
                    </a:p>
                  </a:txBody>
                  <a:tcPr/>
                </a:tc>
              </a:tr>
              <a:tr h="447517">
                <a:tc>
                  <a:txBody>
                    <a:bodyPr/>
                    <a:lstStyle/>
                    <a:p>
                      <a:pPr algn="ctr"/>
                      <a:r>
                        <a:rPr lang="en-US" dirty="0" smtClean="0"/>
                        <a:t>Resolution to 70km</a:t>
                      </a:r>
                      <a:endParaRPr lang="en-US" dirty="0"/>
                    </a:p>
                  </a:txBody>
                  <a:tcPr/>
                </a:tc>
                <a:tc>
                  <a:txBody>
                    <a:bodyPr/>
                    <a:lstStyle/>
                    <a:p>
                      <a:pPr algn="ctr"/>
                      <a:r>
                        <a:rPr lang="en-US" dirty="0" smtClean="0"/>
                        <a:t>2010</a:t>
                      </a:r>
                      <a:endParaRPr lang="en-US" dirty="0"/>
                    </a:p>
                  </a:txBody>
                  <a:tcPr/>
                </a:tc>
                <a:tc>
                  <a:txBody>
                    <a:bodyPr/>
                    <a:lstStyle/>
                    <a:p>
                      <a:pPr algn="ctr"/>
                      <a:r>
                        <a:rPr lang="en-US" dirty="0" smtClean="0"/>
                        <a:t>-</a:t>
                      </a:r>
                      <a:endParaRPr lang="en-US" dirty="0"/>
                    </a:p>
                  </a:txBody>
                  <a:tcPr/>
                </a:tc>
                <a:tc>
                  <a:txBody>
                    <a:bodyPr/>
                    <a:lstStyle/>
                    <a:p>
                      <a:pPr algn="ctr"/>
                      <a:endParaRPr lang="en-US" dirty="0"/>
                    </a:p>
                  </a:txBody>
                  <a:tcPr/>
                </a:tc>
              </a:tr>
              <a:tr h="447517">
                <a:tc>
                  <a:txBody>
                    <a:bodyPr/>
                    <a:lstStyle/>
                    <a:p>
                      <a:pPr algn="ctr"/>
                      <a:r>
                        <a:rPr lang="en-US" dirty="0" smtClean="0"/>
                        <a:t>Resolution to 50 km</a:t>
                      </a:r>
                      <a:endParaRPr lang="en-US" dirty="0"/>
                    </a:p>
                  </a:txBody>
                  <a:tcPr/>
                </a:tc>
                <a:tc>
                  <a:txBody>
                    <a:bodyPr/>
                    <a:lstStyle/>
                    <a:p>
                      <a:pPr algn="ctr"/>
                      <a:r>
                        <a:rPr lang="en-US" dirty="0" smtClean="0"/>
                        <a:t>2012</a:t>
                      </a:r>
                      <a:endParaRPr lang="en-US" dirty="0"/>
                    </a:p>
                  </a:txBody>
                  <a:tcPr/>
                </a:tc>
                <a:tc>
                  <a:txBody>
                    <a:bodyPr/>
                    <a:lstStyle/>
                    <a:p>
                      <a:pPr algn="ctr"/>
                      <a:r>
                        <a:rPr lang="en-US" dirty="0" smtClean="0"/>
                        <a:t>2014</a:t>
                      </a:r>
                      <a:endParaRPr lang="en-US" dirty="0"/>
                    </a:p>
                  </a:txBody>
                  <a:tcPr/>
                </a:tc>
                <a:tc>
                  <a:txBody>
                    <a:bodyPr/>
                    <a:lstStyle/>
                    <a:p>
                      <a:pPr algn="ctr"/>
                      <a:r>
                        <a:rPr lang="en-US" dirty="0" smtClean="0"/>
                        <a:t>4</a:t>
                      </a:r>
                      <a:endParaRPr lang="en-US" dirty="0"/>
                    </a:p>
                  </a:txBody>
                  <a:tcPr/>
                </a:tc>
              </a:tr>
              <a:tr h="447517">
                <a:tc>
                  <a:txBody>
                    <a:bodyPr/>
                    <a:lstStyle/>
                    <a:p>
                      <a:pPr algn="ctr"/>
                      <a:r>
                        <a:rPr lang="en-US" dirty="0" smtClean="0"/>
                        <a:t>Resolution to 30km</a:t>
                      </a:r>
                      <a:endParaRPr lang="en-US" dirty="0"/>
                    </a:p>
                  </a:txBody>
                  <a:tcPr/>
                </a:tc>
                <a:tc>
                  <a:txBody>
                    <a:bodyPr/>
                    <a:lstStyle/>
                    <a:p>
                      <a:pPr algn="ctr"/>
                      <a:r>
                        <a:rPr lang="en-US" dirty="0" smtClean="0"/>
                        <a:t>2015</a:t>
                      </a:r>
                      <a:endParaRPr lang="en-US" dirty="0"/>
                    </a:p>
                  </a:txBody>
                  <a:tcPr/>
                </a:tc>
                <a:tc>
                  <a:txBody>
                    <a:bodyPr/>
                    <a:lstStyle/>
                    <a:p>
                      <a:pPr algn="ctr"/>
                      <a:r>
                        <a:rPr lang="en-US" dirty="0" smtClean="0"/>
                        <a:t>?</a:t>
                      </a:r>
                      <a:endParaRPr lang="en-US" dirty="0"/>
                    </a:p>
                  </a:txBody>
                  <a:tcPr/>
                </a:tc>
                <a:tc>
                  <a:txBody>
                    <a:bodyPr/>
                    <a:lstStyle/>
                    <a:p>
                      <a:pPr algn="ctr"/>
                      <a:r>
                        <a:rPr lang="en-US" dirty="0" smtClean="0"/>
                        <a:t>?</a:t>
                      </a:r>
                      <a:endParaRPr lang="en-US" dirty="0"/>
                    </a:p>
                  </a:txBody>
                  <a:tcPr/>
                </a:tc>
              </a:tr>
              <a:tr h="447517">
                <a:tc>
                  <a:txBody>
                    <a:bodyPr/>
                    <a:lstStyle/>
                    <a:p>
                      <a:pPr algn="ctr"/>
                      <a:r>
                        <a:rPr lang="en-US" dirty="0" smtClean="0"/>
                        <a:t>Resolution to 15km</a:t>
                      </a:r>
                      <a:endParaRPr lang="en-US" dirty="0"/>
                    </a:p>
                  </a:txBody>
                  <a:tcPr/>
                </a:tc>
                <a:tc>
                  <a:txBody>
                    <a:bodyPr/>
                    <a:lstStyle/>
                    <a:p>
                      <a:pPr algn="ctr"/>
                      <a:r>
                        <a:rPr lang="en-US" dirty="0" smtClean="0"/>
                        <a:t>2018</a:t>
                      </a:r>
                      <a:endParaRPr lang="en-US" dirty="0"/>
                    </a:p>
                  </a:txBody>
                  <a:tcPr/>
                </a:tc>
                <a:tc>
                  <a:txBody>
                    <a:bodyPr/>
                    <a:lstStyle/>
                    <a:p>
                      <a:pPr algn="ctr"/>
                      <a:r>
                        <a:rPr lang="en-US" dirty="0" smtClean="0"/>
                        <a:t>?</a:t>
                      </a:r>
                      <a:endParaRPr lang="en-US" dirty="0"/>
                    </a:p>
                  </a:txBody>
                  <a:tcPr/>
                </a:tc>
                <a:tc>
                  <a:txBody>
                    <a:bodyPr/>
                    <a:lstStyle/>
                    <a:p>
                      <a:pPr algn="ctr"/>
                      <a:r>
                        <a:rPr lang="en-US" dirty="0" smtClean="0"/>
                        <a:t>?</a:t>
                      </a:r>
                      <a:endParaRPr lang="en-US" dirty="0"/>
                    </a:p>
                  </a:txBody>
                  <a:tcPr/>
                </a:tc>
              </a:tr>
            </a:tbl>
          </a:graphicData>
        </a:graphic>
      </p:graphicFrame>
    </p:spTree>
    <p:extLst>
      <p:ext uri="{BB962C8B-B14F-4D97-AF65-F5344CB8AC3E}">
        <p14:creationId xmlns:p14="http://schemas.microsoft.com/office/powerpoint/2010/main" val="18525826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nvSpPr>
        <p:spPr bwMode="auto">
          <a:xfrm>
            <a:off x="6662738" y="6500813"/>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pitchFamily="34" charset="0"/>
                <a:ea typeface="+mn-ea"/>
                <a:cs typeface="+mn-cs"/>
              </a:defRPr>
            </a:lvl2pPr>
            <a:lvl3pPr marL="914400" algn="l" rtl="0" fontAlgn="base">
              <a:spcBef>
                <a:spcPct val="0"/>
              </a:spcBef>
              <a:spcAft>
                <a:spcPct val="0"/>
              </a:spcAft>
              <a:defRPr sz="2000" kern="1200">
                <a:solidFill>
                  <a:schemeClr val="tx1"/>
                </a:solidFill>
                <a:latin typeface="Arial" pitchFamily="34" charset="0"/>
                <a:ea typeface="+mn-ea"/>
                <a:cs typeface="+mn-cs"/>
              </a:defRPr>
            </a:lvl3pPr>
            <a:lvl4pPr marL="1371600" algn="l" rtl="0" fontAlgn="base">
              <a:spcBef>
                <a:spcPct val="0"/>
              </a:spcBef>
              <a:spcAft>
                <a:spcPct val="0"/>
              </a:spcAft>
              <a:defRPr sz="2000" kern="1200">
                <a:solidFill>
                  <a:schemeClr val="tx1"/>
                </a:solidFill>
                <a:latin typeface="Arial" pitchFamily="34" charset="0"/>
                <a:ea typeface="+mn-ea"/>
                <a:cs typeface="+mn-cs"/>
              </a:defRPr>
            </a:lvl4pPr>
            <a:lvl5pPr marL="1828800" algn="l" rtl="0" fontAlgn="base">
              <a:spcBef>
                <a:spcPct val="0"/>
              </a:spcBef>
              <a:spcAft>
                <a:spcPct val="0"/>
              </a:spcAft>
              <a:defRPr sz="2000" kern="1200">
                <a:solidFill>
                  <a:schemeClr val="tx1"/>
                </a:solidFill>
                <a:latin typeface="Arial" pitchFamily="34" charset="0"/>
                <a:ea typeface="+mn-ea"/>
                <a:cs typeface="+mn-cs"/>
              </a:defRPr>
            </a:lvl5pPr>
            <a:lvl6pPr marL="2286000" algn="l" defTabSz="914400" rtl="0" eaLnBrk="1" latinLnBrk="0" hangingPunct="1">
              <a:defRPr sz="2000" kern="1200">
                <a:solidFill>
                  <a:schemeClr val="tx1"/>
                </a:solidFill>
                <a:latin typeface="Arial" pitchFamily="34" charset="0"/>
                <a:ea typeface="+mn-ea"/>
                <a:cs typeface="+mn-cs"/>
              </a:defRPr>
            </a:lvl6pPr>
            <a:lvl7pPr marL="2743200" algn="l" defTabSz="914400" rtl="0" eaLnBrk="1" latinLnBrk="0" hangingPunct="1">
              <a:defRPr sz="2000" kern="1200">
                <a:solidFill>
                  <a:schemeClr val="tx1"/>
                </a:solidFill>
                <a:latin typeface="Arial" pitchFamily="34" charset="0"/>
                <a:ea typeface="+mn-ea"/>
                <a:cs typeface="+mn-cs"/>
              </a:defRPr>
            </a:lvl7pPr>
            <a:lvl8pPr marL="3200400" algn="l" defTabSz="914400" rtl="0" eaLnBrk="1" latinLnBrk="0" hangingPunct="1">
              <a:defRPr sz="2000" kern="1200">
                <a:solidFill>
                  <a:schemeClr val="tx1"/>
                </a:solidFill>
                <a:latin typeface="Arial" pitchFamily="34" charset="0"/>
                <a:ea typeface="+mn-ea"/>
                <a:cs typeface="+mn-cs"/>
              </a:defRPr>
            </a:lvl8pPr>
            <a:lvl9pPr marL="3657600" algn="l" defTabSz="914400" rtl="0" eaLnBrk="1" latinLnBrk="0" hangingPunct="1">
              <a:defRPr sz="2000" kern="1200">
                <a:solidFill>
                  <a:schemeClr val="tx1"/>
                </a:solidFill>
                <a:latin typeface="Arial" pitchFamily="34" charset="0"/>
                <a:ea typeface="+mn-ea"/>
                <a:cs typeface="+mn-cs"/>
              </a:defRPr>
            </a:lvl9pPr>
          </a:lstStyle>
          <a:p>
            <a:pPr eaLnBrk="1" hangingPunct="1"/>
            <a:fld id="{F0964670-11CB-4DF2-B9E1-2356A903B85D}" type="slidenum">
              <a:rPr lang="en-US" sz="1400" smtClean="0"/>
              <a:pPr eaLnBrk="1" hangingPunct="1"/>
              <a:t>5</a:t>
            </a:fld>
            <a:endParaRPr lang="en-US" sz="1400" smtClean="0"/>
          </a:p>
        </p:txBody>
      </p:sp>
      <p:sp>
        <p:nvSpPr>
          <p:cNvPr id="6" name="Rectangle 5"/>
          <p:cNvSpPr>
            <a:spLocks noGrp="1" noChangeArrowheads="1"/>
          </p:cNvSpPr>
          <p:nvPr/>
        </p:nvSpPr>
        <p:spPr bwMode="auto">
          <a:xfrm>
            <a:off x="657229" y="178662"/>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3600" dirty="0" smtClean="0"/>
              <a:t>Latest GWES System Upgrade (FY14)</a:t>
            </a:r>
          </a:p>
        </p:txBody>
      </p:sp>
      <p:sp>
        <p:nvSpPr>
          <p:cNvPr id="7" name="Rectangle 6"/>
          <p:cNvSpPr>
            <a:spLocks noGrp="1" noChangeArrowheads="1"/>
          </p:cNvSpPr>
          <p:nvPr/>
        </p:nvSpPr>
        <p:spPr bwMode="auto">
          <a:xfrm>
            <a:off x="327992" y="1681714"/>
            <a:ext cx="8517835" cy="4718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pPr>
            <a:endParaRPr lang="en-US" sz="2800" dirty="0"/>
          </a:p>
          <a:p>
            <a:pPr eaLnBrk="1" hangingPunct="1">
              <a:lnSpc>
                <a:spcPct val="90000"/>
              </a:lnSpc>
            </a:pPr>
            <a:endParaRPr lang="en-US" sz="2400" dirty="0" smtClean="0"/>
          </a:p>
          <a:p>
            <a:pPr eaLnBrk="1" hangingPunct="1">
              <a:lnSpc>
                <a:spcPct val="90000"/>
              </a:lnSpc>
            </a:pPr>
            <a:endParaRPr lang="en-US" sz="2400" dirty="0" smtClean="0"/>
          </a:p>
        </p:txBody>
      </p:sp>
      <p:grpSp>
        <p:nvGrpSpPr>
          <p:cNvPr id="8" name="Group 7"/>
          <p:cNvGrpSpPr/>
          <p:nvPr/>
        </p:nvGrpSpPr>
        <p:grpSpPr>
          <a:xfrm>
            <a:off x="0" y="6400800"/>
            <a:ext cx="9144000" cy="457200"/>
            <a:chOff x="0" y="6400800"/>
            <a:chExt cx="9144000" cy="457200"/>
          </a:xfrm>
        </p:grpSpPr>
        <p:grpSp>
          <p:nvGrpSpPr>
            <p:cNvPr id="9" name="Group 8"/>
            <p:cNvGrpSpPr>
              <a:grpSpLocks noChangeAspect="1"/>
            </p:cNvGrpSpPr>
            <p:nvPr/>
          </p:nvGrpSpPr>
          <p:grpSpPr>
            <a:xfrm>
              <a:off x="0" y="6400800"/>
              <a:ext cx="4439614" cy="457200"/>
              <a:chOff x="90785" y="6460063"/>
              <a:chExt cx="3864144" cy="397937"/>
            </a:xfrm>
          </p:grpSpPr>
          <p:pic>
            <p:nvPicPr>
              <p:cNvPr id="11" name="Picture 10"/>
              <p:cNvPicPr>
                <a:picLocks noChangeAspect="1"/>
              </p:cNvPicPr>
              <p:nvPr/>
            </p:nvPicPr>
            <p:blipFill>
              <a:blip r:embed="rId3"/>
              <a:stretch>
                <a:fillRect/>
              </a:stretch>
            </p:blipFill>
            <p:spPr>
              <a:xfrm>
                <a:off x="524435" y="6460063"/>
                <a:ext cx="3430494" cy="397937"/>
              </a:xfrm>
              <a:prstGeom prst="rect">
                <a:avLst/>
              </a:prstGeom>
            </p:spPr>
          </p:pic>
          <p:pic>
            <p:nvPicPr>
              <p:cNvPr id="12" name="Picture 11"/>
              <p:cNvPicPr>
                <a:picLocks noChangeAspect="1"/>
              </p:cNvPicPr>
              <p:nvPr/>
            </p:nvPicPr>
            <p:blipFill>
              <a:blip r:embed="rId4"/>
              <a:stretch>
                <a:fillRect/>
              </a:stretch>
            </p:blipFill>
            <p:spPr>
              <a:xfrm>
                <a:off x="90785" y="6460063"/>
                <a:ext cx="433650" cy="397937"/>
              </a:xfrm>
              <a:prstGeom prst="rect">
                <a:avLst/>
              </a:prstGeom>
            </p:spPr>
          </p:pic>
        </p:grpSp>
        <p:pic>
          <p:nvPicPr>
            <p:cNvPr id="10" name="Picture 9"/>
            <p:cNvPicPr>
              <a:picLocks noChangeAspect="1"/>
            </p:cNvPicPr>
            <p:nvPr/>
          </p:nvPicPr>
          <p:blipFill>
            <a:blip r:embed="rId5"/>
            <a:stretch>
              <a:fillRect/>
            </a:stretch>
          </p:blipFill>
          <p:spPr>
            <a:xfrm>
              <a:off x="8686800" y="6400800"/>
              <a:ext cx="457200" cy="457200"/>
            </a:xfrm>
            <a:prstGeom prst="rect">
              <a:avLst/>
            </a:prstGeom>
          </p:spPr>
        </p:pic>
      </p:grpSp>
      <p:sp>
        <p:nvSpPr>
          <p:cNvPr id="16" name="Content Placeholder 2"/>
          <p:cNvSpPr txBox="1">
            <a:spLocks/>
          </p:cNvSpPr>
          <p:nvPr/>
        </p:nvSpPr>
        <p:spPr>
          <a:xfrm>
            <a:off x="628650" y="1457324"/>
            <a:ext cx="7886700" cy="5030561"/>
          </a:xfrm>
          <a:prstGeom prst="rect">
            <a:avLst/>
          </a:prstGeom>
        </p:spPr>
        <p:txBody>
          <a:bodyPr>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342900" lvl="1" indent="0" fontAlgn="auto">
              <a:spcAft>
                <a:spcPts val="0"/>
              </a:spcAft>
              <a:buNone/>
            </a:pPr>
            <a:r>
              <a:rPr lang="en-US" sz="2500" dirty="0" smtClean="0"/>
              <a:t>Last system upgrade on July 2014</a:t>
            </a:r>
            <a:endParaRPr lang="en-US" sz="2500" dirty="0"/>
          </a:p>
          <a:p>
            <a:pPr lvl="1" fontAlgn="auto">
              <a:spcAft>
                <a:spcPts val="0"/>
              </a:spcAft>
              <a:buFont typeface="Arial" charset="0"/>
              <a:buChar char="•"/>
            </a:pPr>
            <a:endParaRPr lang="en-US" sz="2500" dirty="0"/>
          </a:p>
          <a:p>
            <a:pPr lvl="1" fontAlgn="auto">
              <a:spcAft>
                <a:spcPts val="0"/>
              </a:spcAft>
              <a:buFont typeface="Arial" charset="0"/>
              <a:buChar char="•"/>
            </a:pPr>
            <a:r>
              <a:rPr lang="en-US" sz="2500" dirty="0" smtClean="0"/>
              <a:t>New </a:t>
            </a:r>
            <a:r>
              <a:rPr lang="en-US" sz="2500" dirty="0"/>
              <a:t>physics package for wave growth and </a:t>
            </a:r>
            <a:r>
              <a:rPr lang="en-US" sz="2500" dirty="0" smtClean="0"/>
              <a:t>dissipation,</a:t>
            </a:r>
            <a:endParaRPr lang="en-US" sz="2500" dirty="0"/>
          </a:p>
          <a:p>
            <a:pPr lvl="1" fontAlgn="auto">
              <a:spcAft>
                <a:spcPts val="0"/>
              </a:spcAft>
              <a:buFont typeface="Arial" charset="0"/>
              <a:buChar char="•"/>
            </a:pPr>
            <a:r>
              <a:rPr lang="en-US" sz="2500" dirty="0" smtClean="0"/>
              <a:t>Higher </a:t>
            </a:r>
            <a:r>
              <a:rPr lang="en-US" sz="2500" dirty="0"/>
              <a:t>resolution spatial and spectral grids</a:t>
            </a:r>
          </a:p>
          <a:p>
            <a:pPr lvl="1" fontAlgn="auto">
              <a:spcAft>
                <a:spcPts val="0"/>
              </a:spcAft>
              <a:buFont typeface="Arial" charset="0"/>
              <a:buChar char="•"/>
            </a:pPr>
            <a:r>
              <a:rPr lang="en-US" sz="2500" dirty="0"/>
              <a:t>Reintroduction of </a:t>
            </a:r>
            <a:r>
              <a:rPr lang="en-US" sz="2500" dirty="0" err="1"/>
              <a:t>hindcast</a:t>
            </a:r>
            <a:r>
              <a:rPr lang="en-US" sz="2500" dirty="0"/>
              <a:t> phase</a:t>
            </a:r>
          </a:p>
          <a:p>
            <a:pPr lvl="2" fontAlgn="auto">
              <a:spcAft>
                <a:spcPts val="0"/>
              </a:spcAft>
              <a:buFont typeface="Arial" charset="0"/>
              <a:buChar char="•"/>
            </a:pPr>
            <a:r>
              <a:rPr lang="en-US" sz="2200" dirty="0" smtClean="0"/>
              <a:t>24h </a:t>
            </a:r>
            <a:r>
              <a:rPr lang="en-US" sz="2200" dirty="0"/>
              <a:t>cycle: GEFS 80-member initialization cycle </a:t>
            </a:r>
          </a:p>
          <a:p>
            <a:pPr lvl="1" fontAlgn="auto">
              <a:spcAft>
                <a:spcPts val="0"/>
              </a:spcAft>
              <a:buFont typeface="Arial" charset="0"/>
              <a:buChar char="•"/>
            </a:pPr>
            <a:r>
              <a:rPr lang="en-US" sz="2500" dirty="0"/>
              <a:t>Name </a:t>
            </a:r>
            <a:r>
              <a:rPr lang="en-US" sz="2500" dirty="0" smtClean="0"/>
              <a:t>change</a:t>
            </a:r>
          </a:p>
          <a:p>
            <a:pPr lvl="2" fontAlgn="auto">
              <a:spcAft>
                <a:spcPts val="0"/>
              </a:spcAft>
              <a:buFont typeface="Arial" charset="0"/>
              <a:buChar char="•"/>
            </a:pPr>
            <a:r>
              <a:rPr lang="en-US" sz="2200" dirty="0" smtClean="0"/>
              <a:t>Old MENS – Multi-wave Ensemble System</a:t>
            </a:r>
          </a:p>
          <a:p>
            <a:pPr lvl="2" fontAlgn="auto">
              <a:spcAft>
                <a:spcPts val="0"/>
              </a:spcAft>
              <a:buFont typeface="Arial" charset="0"/>
              <a:buChar char="•"/>
            </a:pPr>
            <a:r>
              <a:rPr lang="en-US" sz="2200" dirty="0" smtClean="0"/>
              <a:t>New GWES - Global </a:t>
            </a:r>
            <a:r>
              <a:rPr lang="en-US" sz="2200" dirty="0"/>
              <a:t>Wave Ensemble System</a:t>
            </a:r>
          </a:p>
          <a:p>
            <a:pPr lvl="1" fontAlgn="auto">
              <a:spcAft>
                <a:spcPts val="0"/>
              </a:spcAft>
              <a:buFont typeface="Arial" charset="0"/>
              <a:buChar char="•"/>
            </a:pPr>
            <a:endParaRPr lang="en-US" sz="2500" dirty="0" smtClean="0"/>
          </a:p>
        </p:txBody>
      </p:sp>
    </p:spTree>
    <p:extLst>
      <p:ext uri="{BB962C8B-B14F-4D97-AF65-F5344CB8AC3E}">
        <p14:creationId xmlns:p14="http://schemas.microsoft.com/office/powerpoint/2010/main" val="15562241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nvSpPr>
        <p:spPr bwMode="auto">
          <a:xfrm>
            <a:off x="6662738" y="6500813"/>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pitchFamily="34" charset="0"/>
                <a:ea typeface="+mn-ea"/>
                <a:cs typeface="+mn-cs"/>
              </a:defRPr>
            </a:lvl2pPr>
            <a:lvl3pPr marL="914400" algn="l" rtl="0" fontAlgn="base">
              <a:spcBef>
                <a:spcPct val="0"/>
              </a:spcBef>
              <a:spcAft>
                <a:spcPct val="0"/>
              </a:spcAft>
              <a:defRPr sz="2000" kern="1200">
                <a:solidFill>
                  <a:schemeClr val="tx1"/>
                </a:solidFill>
                <a:latin typeface="Arial" pitchFamily="34" charset="0"/>
                <a:ea typeface="+mn-ea"/>
                <a:cs typeface="+mn-cs"/>
              </a:defRPr>
            </a:lvl3pPr>
            <a:lvl4pPr marL="1371600" algn="l" rtl="0" fontAlgn="base">
              <a:spcBef>
                <a:spcPct val="0"/>
              </a:spcBef>
              <a:spcAft>
                <a:spcPct val="0"/>
              </a:spcAft>
              <a:defRPr sz="2000" kern="1200">
                <a:solidFill>
                  <a:schemeClr val="tx1"/>
                </a:solidFill>
                <a:latin typeface="Arial" pitchFamily="34" charset="0"/>
                <a:ea typeface="+mn-ea"/>
                <a:cs typeface="+mn-cs"/>
              </a:defRPr>
            </a:lvl4pPr>
            <a:lvl5pPr marL="1828800" algn="l" rtl="0" fontAlgn="base">
              <a:spcBef>
                <a:spcPct val="0"/>
              </a:spcBef>
              <a:spcAft>
                <a:spcPct val="0"/>
              </a:spcAft>
              <a:defRPr sz="2000" kern="1200">
                <a:solidFill>
                  <a:schemeClr val="tx1"/>
                </a:solidFill>
                <a:latin typeface="Arial" pitchFamily="34" charset="0"/>
                <a:ea typeface="+mn-ea"/>
                <a:cs typeface="+mn-cs"/>
              </a:defRPr>
            </a:lvl5pPr>
            <a:lvl6pPr marL="2286000" algn="l" defTabSz="914400" rtl="0" eaLnBrk="1" latinLnBrk="0" hangingPunct="1">
              <a:defRPr sz="2000" kern="1200">
                <a:solidFill>
                  <a:schemeClr val="tx1"/>
                </a:solidFill>
                <a:latin typeface="Arial" pitchFamily="34" charset="0"/>
                <a:ea typeface="+mn-ea"/>
                <a:cs typeface="+mn-cs"/>
              </a:defRPr>
            </a:lvl6pPr>
            <a:lvl7pPr marL="2743200" algn="l" defTabSz="914400" rtl="0" eaLnBrk="1" latinLnBrk="0" hangingPunct="1">
              <a:defRPr sz="2000" kern="1200">
                <a:solidFill>
                  <a:schemeClr val="tx1"/>
                </a:solidFill>
                <a:latin typeface="Arial" pitchFamily="34" charset="0"/>
                <a:ea typeface="+mn-ea"/>
                <a:cs typeface="+mn-cs"/>
              </a:defRPr>
            </a:lvl7pPr>
            <a:lvl8pPr marL="3200400" algn="l" defTabSz="914400" rtl="0" eaLnBrk="1" latinLnBrk="0" hangingPunct="1">
              <a:defRPr sz="2000" kern="1200">
                <a:solidFill>
                  <a:schemeClr val="tx1"/>
                </a:solidFill>
                <a:latin typeface="Arial" pitchFamily="34" charset="0"/>
                <a:ea typeface="+mn-ea"/>
                <a:cs typeface="+mn-cs"/>
              </a:defRPr>
            </a:lvl8pPr>
            <a:lvl9pPr marL="3657600" algn="l" defTabSz="914400" rtl="0" eaLnBrk="1" latinLnBrk="0" hangingPunct="1">
              <a:defRPr sz="2000" kern="1200">
                <a:solidFill>
                  <a:schemeClr val="tx1"/>
                </a:solidFill>
                <a:latin typeface="Arial" pitchFamily="34" charset="0"/>
                <a:ea typeface="+mn-ea"/>
                <a:cs typeface="+mn-cs"/>
              </a:defRPr>
            </a:lvl9pPr>
          </a:lstStyle>
          <a:p>
            <a:pPr eaLnBrk="1" hangingPunct="1"/>
            <a:fld id="{F0964670-11CB-4DF2-B9E1-2356A903B85D}" type="slidenum">
              <a:rPr lang="en-US" sz="1400" smtClean="0"/>
              <a:pPr eaLnBrk="1" hangingPunct="1"/>
              <a:t>6</a:t>
            </a:fld>
            <a:endParaRPr lang="en-US" sz="1400" smtClean="0"/>
          </a:p>
        </p:txBody>
      </p:sp>
      <p:sp>
        <p:nvSpPr>
          <p:cNvPr id="7" name="Rectangle 6"/>
          <p:cNvSpPr>
            <a:spLocks noGrp="1" noChangeArrowheads="1"/>
          </p:cNvSpPr>
          <p:nvPr/>
        </p:nvSpPr>
        <p:spPr bwMode="auto">
          <a:xfrm>
            <a:off x="327992" y="1681714"/>
            <a:ext cx="8517835" cy="4718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pPr>
            <a:endParaRPr lang="en-US" sz="2800" dirty="0"/>
          </a:p>
          <a:p>
            <a:pPr eaLnBrk="1" hangingPunct="1">
              <a:lnSpc>
                <a:spcPct val="90000"/>
              </a:lnSpc>
            </a:pPr>
            <a:endParaRPr lang="en-US" sz="2400" dirty="0" smtClean="0"/>
          </a:p>
          <a:p>
            <a:pPr eaLnBrk="1" hangingPunct="1">
              <a:lnSpc>
                <a:spcPct val="90000"/>
              </a:lnSpc>
            </a:pPr>
            <a:endParaRPr lang="en-US" sz="2400" dirty="0" smtClean="0"/>
          </a:p>
        </p:txBody>
      </p:sp>
      <p:grpSp>
        <p:nvGrpSpPr>
          <p:cNvPr id="8" name="Group 7"/>
          <p:cNvGrpSpPr/>
          <p:nvPr/>
        </p:nvGrpSpPr>
        <p:grpSpPr>
          <a:xfrm>
            <a:off x="0" y="6400800"/>
            <a:ext cx="9144000" cy="457200"/>
            <a:chOff x="0" y="6400800"/>
            <a:chExt cx="9144000" cy="457200"/>
          </a:xfrm>
        </p:grpSpPr>
        <p:grpSp>
          <p:nvGrpSpPr>
            <p:cNvPr id="9" name="Group 8"/>
            <p:cNvGrpSpPr>
              <a:grpSpLocks noChangeAspect="1"/>
            </p:cNvGrpSpPr>
            <p:nvPr/>
          </p:nvGrpSpPr>
          <p:grpSpPr>
            <a:xfrm>
              <a:off x="0" y="6400800"/>
              <a:ext cx="4439614" cy="457200"/>
              <a:chOff x="90785" y="6460063"/>
              <a:chExt cx="3864144" cy="397937"/>
            </a:xfrm>
          </p:grpSpPr>
          <p:pic>
            <p:nvPicPr>
              <p:cNvPr id="11" name="Picture 10"/>
              <p:cNvPicPr>
                <a:picLocks noChangeAspect="1"/>
              </p:cNvPicPr>
              <p:nvPr/>
            </p:nvPicPr>
            <p:blipFill>
              <a:blip r:embed="rId3"/>
              <a:stretch>
                <a:fillRect/>
              </a:stretch>
            </p:blipFill>
            <p:spPr>
              <a:xfrm>
                <a:off x="524435" y="6460063"/>
                <a:ext cx="3430494" cy="397937"/>
              </a:xfrm>
              <a:prstGeom prst="rect">
                <a:avLst/>
              </a:prstGeom>
            </p:spPr>
          </p:pic>
          <p:pic>
            <p:nvPicPr>
              <p:cNvPr id="12" name="Picture 11"/>
              <p:cNvPicPr>
                <a:picLocks noChangeAspect="1"/>
              </p:cNvPicPr>
              <p:nvPr/>
            </p:nvPicPr>
            <p:blipFill>
              <a:blip r:embed="rId4"/>
              <a:stretch>
                <a:fillRect/>
              </a:stretch>
            </p:blipFill>
            <p:spPr>
              <a:xfrm>
                <a:off x="90785" y="6460063"/>
                <a:ext cx="433650" cy="397937"/>
              </a:xfrm>
              <a:prstGeom prst="rect">
                <a:avLst/>
              </a:prstGeom>
            </p:spPr>
          </p:pic>
        </p:grpSp>
        <p:pic>
          <p:nvPicPr>
            <p:cNvPr id="10" name="Picture 9"/>
            <p:cNvPicPr>
              <a:picLocks noChangeAspect="1"/>
            </p:cNvPicPr>
            <p:nvPr/>
          </p:nvPicPr>
          <p:blipFill>
            <a:blip r:embed="rId5"/>
            <a:stretch>
              <a:fillRect/>
            </a:stretch>
          </p:blipFill>
          <p:spPr>
            <a:xfrm>
              <a:off x="8686800" y="6400800"/>
              <a:ext cx="457200" cy="457200"/>
            </a:xfrm>
            <a:prstGeom prst="rect">
              <a:avLst/>
            </a:prstGeom>
          </p:spPr>
        </p:pic>
      </p:grpSp>
      <p:sp>
        <p:nvSpPr>
          <p:cNvPr id="16" name="Content Placeholder 2"/>
          <p:cNvSpPr txBox="1">
            <a:spLocks/>
          </p:cNvSpPr>
          <p:nvPr/>
        </p:nvSpPr>
        <p:spPr>
          <a:xfrm>
            <a:off x="628650" y="1457324"/>
            <a:ext cx="7886700" cy="5030561"/>
          </a:xfrm>
          <a:prstGeom prst="rect">
            <a:avLst/>
          </a:prstGeom>
        </p:spPr>
        <p:txBody>
          <a:bodyPr>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342900" lvl="1" indent="0" fontAlgn="auto">
              <a:spcAft>
                <a:spcPts val="0"/>
              </a:spcAft>
              <a:buNone/>
            </a:pPr>
            <a:r>
              <a:rPr lang="en-US" sz="2400" dirty="0" smtClean="0"/>
              <a:t>Last system change on Dec 2015</a:t>
            </a:r>
            <a:endParaRPr lang="en-US" sz="2400" dirty="0"/>
          </a:p>
          <a:p>
            <a:pPr lvl="1" fontAlgn="auto">
              <a:spcAft>
                <a:spcPts val="0"/>
              </a:spcAft>
              <a:buFont typeface="Arial" charset="0"/>
              <a:buChar char="•"/>
            </a:pPr>
            <a:endParaRPr lang="en-US" sz="1050" dirty="0"/>
          </a:p>
          <a:p>
            <a:pPr lvl="1" fontAlgn="auto">
              <a:spcAft>
                <a:spcPts val="0"/>
              </a:spcAft>
              <a:buFont typeface="Arial" charset="0"/>
              <a:buChar char="•"/>
            </a:pPr>
            <a:r>
              <a:rPr lang="en-US" sz="2400" dirty="0" smtClean="0"/>
              <a:t>GEFS Upgrade</a:t>
            </a:r>
          </a:p>
          <a:p>
            <a:pPr lvl="2" fontAlgn="auto">
              <a:spcAft>
                <a:spcPts val="0"/>
              </a:spcAft>
              <a:buFont typeface="Arial" charset="0"/>
              <a:buChar char="•"/>
            </a:pPr>
            <a:r>
              <a:rPr lang="en-US" sz="2400" dirty="0" smtClean="0"/>
              <a:t>Semi-</a:t>
            </a:r>
            <a:r>
              <a:rPr lang="en-US" sz="2400" dirty="0" err="1"/>
              <a:t>L</a:t>
            </a:r>
            <a:r>
              <a:rPr lang="en-US" sz="2400" dirty="0" err="1" smtClean="0"/>
              <a:t>agrangian</a:t>
            </a:r>
            <a:r>
              <a:rPr lang="en-US" sz="2400" dirty="0" smtClean="0"/>
              <a:t> </a:t>
            </a:r>
            <a:r>
              <a:rPr lang="en-US" sz="2400" dirty="0"/>
              <a:t>scheme, </a:t>
            </a:r>
          </a:p>
          <a:p>
            <a:pPr lvl="2" fontAlgn="auto">
              <a:spcAft>
                <a:spcPts val="0"/>
              </a:spcAft>
              <a:buFont typeface="Arial" charset="0"/>
              <a:buChar char="•"/>
            </a:pPr>
            <a:r>
              <a:rPr lang="en-US" sz="2400" dirty="0" smtClean="0"/>
              <a:t>Higher </a:t>
            </a:r>
            <a:r>
              <a:rPr lang="en-US" sz="2400" dirty="0"/>
              <a:t>native spatial resolution, </a:t>
            </a:r>
            <a:endParaRPr lang="en-US" sz="2400" dirty="0" smtClean="0"/>
          </a:p>
          <a:p>
            <a:pPr lvl="2" fontAlgn="auto">
              <a:spcAft>
                <a:spcPts val="0"/>
              </a:spcAft>
              <a:buFont typeface="Arial" charset="0"/>
              <a:buChar char="•"/>
            </a:pPr>
            <a:r>
              <a:rPr lang="en-US" sz="2400" dirty="0" smtClean="0"/>
              <a:t>More </a:t>
            </a:r>
            <a:r>
              <a:rPr lang="en-US" sz="2400" dirty="0"/>
              <a:t>vertical levels, </a:t>
            </a:r>
            <a:r>
              <a:rPr lang="en-US" sz="2400" dirty="0" smtClean="0"/>
              <a:t>D</a:t>
            </a:r>
          </a:p>
          <a:p>
            <a:pPr lvl="2" fontAlgn="auto">
              <a:spcAft>
                <a:spcPts val="0"/>
              </a:spcAft>
              <a:buFont typeface="Arial" charset="0"/>
              <a:buChar char="•"/>
            </a:pPr>
            <a:r>
              <a:rPr lang="en-US" sz="2400" dirty="0" smtClean="0"/>
              <a:t>GFS Hybrid/</a:t>
            </a:r>
            <a:r>
              <a:rPr lang="en-US" sz="2400" dirty="0" err="1" smtClean="0"/>
              <a:t>EnKF</a:t>
            </a:r>
            <a:r>
              <a:rPr lang="en-US" sz="2400" dirty="0" smtClean="0"/>
              <a:t> </a:t>
            </a:r>
            <a:r>
              <a:rPr lang="en-US" sz="2400" dirty="0"/>
              <a:t>initialization scheme. </a:t>
            </a:r>
            <a:endParaRPr lang="en-US" sz="2400" dirty="0" smtClean="0"/>
          </a:p>
          <a:p>
            <a:pPr lvl="1" fontAlgn="auto">
              <a:spcAft>
                <a:spcPts val="0"/>
              </a:spcAft>
              <a:buFont typeface="Arial" charset="0"/>
              <a:buChar char="•"/>
            </a:pPr>
            <a:r>
              <a:rPr lang="en-US" sz="2400" dirty="0" smtClean="0"/>
              <a:t>Downstream adjustment to GWES</a:t>
            </a:r>
          </a:p>
          <a:p>
            <a:pPr lvl="2" fontAlgn="auto">
              <a:spcAft>
                <a:spcPts val="0"/>
              </a:spcAft>
              <a:buFont typeface="Arial" charset="0"/>
              <a:buChar char="•"/>
            </a:pPr>
            <a:r>
              <a:rPr lang="en-US" sz="2400" dirty="0" smtClean="0"/>
              <a:t>Updated </a:t>
            </a:r>
            <a:r>
              <a:rPr lang="en-US" sz="2400" dirty="0"/>
              <a:t>the input stride to 3h (previously 6h), </a:t>
            </a:r>
            <a:endParaRPr lang="en-US" sz="2400" dirty="0" smtClean="0"/>
          </a:p>
          <a:p>
            <a:pPr lvl="2" fontAlgn="auto">
              <a:spcAft>
                <a:spcPts val="0"/>
              </a:spcAft>
              <a:buFont typeface="Arial" charset="0"/>
              <a:buChar char="•"/>
            </a:pPr>
            <a:r>
              <a:rPr lang="en-US" sz="2400" dirty="0" smtClean="0"/>
              <a:t>Upped </a:t>
            </a:r>
            <a:r>
              <a:rPr lang="en-US" sz="2400" dirty="0"/>
              <a:t>the spatial resolution </a:t>
            </a:r>
            <a:r>
              <a:rPr lang="en-US" sz="2400" dirty="0" smtClean="0"/>
              <a:t>of </a:t>
            </a:r>
            <a:r>
              <a:rPr lang="en-US" sz="2400" dirty="0"/>
              <a:t>incoming winds from 1 degree to 1/2 </a:t>
            </a:r>
            <a:r>
              <a:rPr lang="en-US" sz="2400" dirty="0" smtClean="0"/>
              <a:t>degree,</a:t>
            </a:r>
          </a:p>
          <a:p>
            <a:pPr lvl="2" fontAlgn="auto">
              <a:spcAft>
                <a:spcPts val="0"/>
              </a:spcAft>
              <a:buFont typeface="Arial" charset="0"/>
              <a:buChar char="•"/>
            </a:pPr>
            <a:r>
              <a:rPr lang="en-US" sz="2400" dirty="0" smtClean="0"/>
              <a:t>Changed to raw winds, as opposed to bias corrected.</a:t>
            </a:r>
            <a:endParaRPr lang="en-US" sz="2000" dirty="0" smtClean="0"/>
          </a:p>
        </p:txBody>
      </p:sp>
      <p:sp>
        <p:nvSpPr>
          <p:cNvPr id="13" name="Rectangle 12"/>
          <p:cNvSpPr>
            <a:spLocks noGrp="1" noChangeArrowheads="1"/>
          </p:cNvSpPr>
          <p:nvPr/>
        </p:nvSpPr>
        <p:spPr bwMode="auto">
          <a:xfrm>
            <a:off x="657229" y="178662"/>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3600" dirty="0" smtClean="0"/>
              <a:t>Latest GWES System Change (FY16)</a:t>
            </a:r>
          </a:p>
        </p:txBody>
      </p:sp>
    </p:spTree>
    <p:extLst>
      <p:ext uri="{BB962C8B-B14F-4D97-AF65-F5344CB8AC3E}">
        <p14:creationId xmlns:p14="http://schemas.microsoft.com/office/powerpoint/2010/main" val="8482312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Underlying Wave Model</a:t>
            </a:r>
            <a:endParaRPr lang="en-US" dirty="0"/>
          </a:p>
        </p:txBody>
      </p:sp>
      <p:sp>
        <p:nvSpPr>
          <p:cNvPr id="3" name="Content Placeholder 2"/>
          <p:cNvSpPr>
            <a:spLocks noGrp="1"/>
          </p:cNvSpPr>
          <p:nvPr>
            <p:ph idx="1"/>
          </p:nvPr>
        </p:nvSpPr>
        <p:spPr>
          <a:xfrm>
            <a:off x="438150" y="1254125"/>
            <a:ext cx="8324850" cy="4719638"/>
          </a:xfrm>
        </p:spPr>
        <p:txBody>
          <a:bodyPr>
            <a:normAutofit/>
          </a:bodyPr>
          <a:lstStyle/>
          <a:p>
            <a:r>
              <a:rPr lang="en-US" dirty="0" smtClean="0"/>
              <a:t>WAVEWATCH III: state-of-the-art numerical model for wave prediction. </a:t>
            </a:r>
          </a:p>
          <a:p>
            <a:r>
              <a:rPr lang="en-US" dirty="0"/>
              <a:t>D</a:t>
            </a:r>
            <a:r>
              <a:rPr lang="en-US" dirty="0" smtClean="0"/>
              <a:t>eveloped at NCEP in 90’s, became community model recently,</a:t>
            </a:r>
          </a:p>
          <a:p>
            <a:pPr lvl="1"/>
            <a:r>
              <a:rPr lang="en-US" sz="2000" dirty="0" smtClean="0"/>
              <a:t>Collaborators from all over the world,</a:t>
            </a:r>
          </a:p>
          <a:p>
            <a:pPr lvl="1"/>
            <a:r>
              <a:rPr lang="en-US" sz="2000" dirty="0"/>
              <a:t>~</a:t>
            </a:r>
            <a:r>
              <a:rPr lang="en-US" sz="2000" dirty="0" smtClean="0"/>
              <a:t>2,000 users in 92 countries (11/2015).</a:t>
            </a:r>
          </a:p>
          <a:p>
            <a:r>
              <a:rPr lang="en-US" dirty="0" smtClean="0"/>
              <a:t>WW3 is a spectral wave model,</a:t>
            </a:r>
          </a:p>
          <a:p>
            <a:pPr lvl="1"/>
            <a:r>
              <a:rPr lang="en-US" sz="2000" dirty="0" smtClean="0"/>
              <a:t>Computes wave fields</a:t>
            </a:r>
            <a:br>
              <a:rPr lang="en-US" sz="2000" dirty="0" smtClean="0"/>
            </a:br>
            <a:r>
              <a:rPr lang="en-US" sz="2000" dirty="0" smtClean="0"/>
              <a:t>at fixed grid points</a:t>
            </a:r>
          </a:p>
          <a:p>
            <a:pPr lvl="1"/>
            <a:r>
              <a:rPr lang="en-US" sz="2000" dirty="0"/>
              <a:t>Statistical representation of waves</a:t>
            </a:r>
            <a:br>
              <a:rPr lang="en-US" sz="2000" dirty="0"/>
            </a:br>
            <a:r>
              <a:rPr lang="en-US" sz="2000" dirty="0"/>
              <a:t>via directional wave spectrum</a:t>
            </a:r>
          </a:p>
          <a:p>
            <a:endParaRPr lang="en-US" dirty="0"/>
          </a:p>
        </p:txBody>
      </p:sp>
      <p:pic>
        <p:nvPicPr>
          <p:cNvPr id="5" name="Picture 27" descr="Objec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790" b="3840"/>
          <a:stretch/>
        </p:blipFill>
        <p:spPr bwMode="auto">
          <a:xfrm>
            <a:off x="628651" y="4544245"/>
            <a:ext cx="1504950" cy="15057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1412" b="4053"/>
          <a:stretch/>
        </p:blipFill>
        <p:spPr>
          <a:xfrm>
            <a:off x="5133975" y="2005982"/>
            <a:ext cx="3514726" cy="2366813"/>
          </a:xfrm>
          <a:prstGeom prst="rect">
            <a:avLst/>
          </a:prstGeom>
        </p:spPr>
      </p:pic>
      <p:sp>
        <p:nvSpPr>
          <p:cNvPr id="7" name="TextBox 6"/>
          <p:cNvSpPr txBox="1"/>
          <p:nvPr/>
        </p:nvSpPr>
        <p:spPr>
          <a:xfrm>
            <a:off x="2247900" y="4525195"/>
            <a:ext cx="6400801" cy="1702004"/>
          </a:xfrm>
          <a:prstGeom prst="rect">
            <a:avLst/>
          </a:prstGeom>
          <a:noFill/>
        </p:spPr>
        <p:txBody>
          <a:bodyPr wrap="square" rtlCol="0">
            <a:spAutoFit/>
          </a:bodyPr>
          <a:lstStyle/>
          <a:p>
            <a:pPr marL="171450" lvl="0" indent="-171450" defTabSz="685800" fontAlgn="auto">
              <a:lnSpc>
                <a:spcPct val="90000"/>
              </a:lnSpc>
              <a:spcBef>
                <a:spcPts val="750"/>
              </a:spcBef>
              <a:spcAft>
                <a:spcPts val="0"/>
              </a:spcAft>
              <a:buFont typeface="Arial"/>
              <a:buChar char="•"/>
            </a:pPr>
            <a:r>
              <a:rPr lang="en-US" dirty="0" smtClean="0">
                <a:solidFill>
                  <a:srgbClr val="000000"/>
                </a:solidFill>
                <a:latin typeface="Calibri" panose="020F0502020204030204"/>
              </a:rPr>
              <a:t>Model calculates how spectrum changes due to wind and ice, computes mean wave parameters used in forecasts:</a:t>
            </a:r>
          </a:p>
          <a:p>
            <a:pPr marL="628650" lvl="1" indent="-171450" defTabSz="685800" fontAlgn="auto">
              <a:lnSpc>
                <a:spcPct val="90000"/>
              </a:lnSpc>
              <a:spcBef>
                <a:spcPts val="750"/>
              </a:spcBef>
              <a:spcAft>
                <a:spcPts val="0"/>
              </a:spcAft>
              <a:buFont typeface="Arial"/>
              <a:buChar char="•"/>
            </a:pPr>
            <a:r>
              <a:rPr lang="en-US" sz="1800" dirty="0" smtClean="0">
                <a:solidFill>
                  <a:srgbClr val="000000"/>
                </a:solidFill>
                <a:latin typeface="Calibri" panose="020F0502020204030204"/>
              </a:rPr>
              <a:t>Significant wave height (Hs), </a:t>
            </a:r>
          </a:p>
          <a:p>
            <a:pPr marL="628650" lvl="1" indent="-171450" defTabSz="685800" fontAlgn="auto">
              <a:lnSpc>
                <a:spcPct val="90000"/>
              </a:lnSpc>
              <a:spcBef>
                <a:spcPts val="750"/>
              </a:spcBef>
              <a:spcAft>
                <a:spcPts val="0"/>
              </a:spcAft>
              <a:buFont typeface="Arial"/>
              <a:buChar char="•"/>
            </a:pPr>
            <a:r>
              <a:rPr lang="en-US" sz="1800" dirty="0" smtClean="0">
                <a:solidFill>
                  <a:srgbClr val="000000"/>
                </a:solidFill>
                <a:latin typeface="Calibri" panose="020F0502020204030204"/>
              </a:rPr>
              <a:t>Peak and Mean wave periods (</a:t>
            </a:r>
            <a:r>
              <a:rPr lang="en-US" sz="1800" dirty="0" err="1" smtClean="0">
                <a:solidFill>
                  <a:srgbClr val="000000"/>
                </a:solidFill>
                <a:latin typeface="Calibri" panose="020F0502020204030204"/>
              </a:rPr>
              <a:t>Tp</a:t>
            </a:r>
            <a:r>
              <a:rPr lang="en-US" sz="1800" dirty="0" smtClean="0">
                <a:solidFill>
                  <a:srgbClr val="000000"/>
                </a:solidFill>
                <a:latin typeface="Calibri" panose="020F0502020204030204"/>
              </a:rPr>
              <a:t>, Tm), </a:t>
            </a:r>
          </a:p>
          <a:p>
            <a:pPr marL="628650" lvl="1" indent="-171450" defTabSz="685800" fontAlgn="auto">
              <a:lnSpc>
                <a:spcPct val="90000"/>
              </a:lnSpc>
              <a:spcBef>
                <a:spcPts val="750"/>
              </a:spcBef>
              <a:spcAft>
                <a:spcPts val="0"/>
              </a:spcAft>
              <a:buFont typeface="Arial"/>
              <a:buChar char="•"/>
            </a:pPr>
            <a:r>
              <a:rPr lang="en-US" sz="1800" dirty="0" smtClean="0">
                <a:solidFill>
                  <a:srgbClr val="000000"/>
                </a:solidFill>
                <a:latin typeface="Calibri" panose="020F0502020204030204"/>
              </a:rPr>
              <a:t>Peak and mean wave directions (</a:t>
            </a:r>
            <a:r>
              <a:rPr lang="el-GR" sz="1800" dirty="0" smtClean="0">
                <a:solidFill>
                  <a:srgbClr val="000000"/>
                </a:solidFill>
                <a:latin typeface="Calibri" panose="020F0502020204030204"/>
              </a:rPr>
              <a:t>θ</a:t>
            </a:r>
            <a:r>
              <a:rPr lang="en-US" sz="1800" dirty="0" smtClean="0">
                <a:solidFill>
                  <a:srgbClr val="000000"/>
                </a:solidFill>
                <a:latin typeface="Calibri" panose="020F0502020204030204"/>
              </a:rPr>
              <a:t>p, </a:t>
            </a:r>
            <a:r>
              <a:rPr lang="el-GR" sz="1800" dirty="0" smtClean="0">
                <a:solidFill>
                  <a:srgbClr val="000000"/>
                </a:solidFill>
                <a:latin typeface="Calibri" panose="020F0502020204030204"/>
              </a:rPr>
              <a:t>θ</a:t>
            </a:r>
            <a:r>
              <a:rPr lang="en-US" sz="1800" dirty="0" smtClean="0">
                <a:solidFill>
                  <a:srgbClr val="000000"/>
                </a:solidFill>
                <a:latin typeface="Calibri" panose="020F0502020204030204"/>
              </a:rPr>
              <a:t>m)</a:t>
            </a:r>
            <a:endParaRPr lang="en-US" sz="1600" dirty="0"/>
          </a:p>
        </p:txBody>
      </p:sp>
      <p:grpSp>
        <p:nvGrpSpPr>
          <p:cNvPr id="38" name="Group 37"/>
          <p:cNvGrpSpPr/>
          <p:nvPr/>
        </p:nvGrpSpPr>
        <p:grpSpPr>
          <a:xfrm>
            <a:off x="275233" y="4269888"/>
            <a:ext cx="1022548" cy="2058208"/>
            <a:chOff x="275233" y="4473088"/>
            <a:chExt cx="1022548" cy="2058208"/>
          </a:xfrm>
        </p:grpSpPr>
        <p:sp>
          <p:nvSpPr>
            <p:cNvPr id="9" name="Rectangle 15"/>
            <p:cNvSpPr>
              <a:spLocks noChangeArrowheads="1"/>
            </p:cNvSpPr>
            <p:nvPr/>
          </p:nvSpPr>
          <p:spPr bwMode="auto">
            <a:xfrm rot="10800000">
              <a:off x="752475" y="4952998"/>
              <a:ext cx="545306" cy="836609"/>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0000"/>
                </a:solidFill>
              </a:endParaRPr>
            </a:p>
          </p:txBody>
        </p:sp>
        <p:cxnSp>
          <p:nvCxnSpPr>
            <p:cNvPr id="11" name="Straight Arrow Connector 10"/>
            <p:cNvCxnSpPr/>
            <p:nvPr/>
          </p:nvCxnSpPr>
          <p:spPr>
            <a:xfrm flipH="1" flipV="1">
              <a:off x="510493" y="5132982"/>
              <a:ext cx="689658" cy="314151"/>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880741" y="5693963"/>
              <a:ext cx="5610" cy="650739"/>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025128" y="4684196"/>
              <a:ext cx="5610" cy="510494"/>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94150" y="6277380"/>
              <a:ext cx="370248" cy="253916"/>
            </a:xfrm>
            <a:prstGeom prst="rect">
              <a:avLst/>
            </a:prstGeom>
            <a:noFill/>
          </p:spPr>
          <p:txBody>
            <a:bodyPr wrap="square" rtlCol="0">
              <a:spAutoFit/>
            </a:bodyPr>
            <a:lstStyle/>
            <a:p>
              <a:r>
                <a:rPr lang="en-US" sz="1050" b="1" dirty="0" smtClean="0">
                  <a:solidFill>
                    <a:srgbClr val="C00000"/>
                  </a:solidFill>
                </a:rPr>
                <a:t>H</a:t>
              </a:r>
              <a:r>
                <a:rPr lang="en-US" sz="1050" b="1" baseline="-25000" dirty="0" smtClean="0">
                  <a:solidFill>
                    <a:srgbClr val="C00000"/>
                  </a:solidFill>
                </a:rPr>
                <a:t>s</a:t>
              </a:r>
              <a:endParaRPr lang="en-US" sz="1050" b="1" baseline="-25000" dirty="0">
                <a:solidFill>
                  <a:srgbClr val="C00000"/>
                </a:solidFill>
              </a:endParaRPr>
            </a:p>
          </p:txBody>
        </p:sp>
        <p:sp>
          <p:nvSpPr>
            <p:cNvPr id="25" name="TextBox 24"/>
            <p:cNvSpPr txBox="1"/>
            <p:nvPr/>
          </p:nvSpPr>
          <p:spPr>
            <a:xfrm>
              <a:off x="275233" y="5030531"/>
              <a:ext cx="370248" cy="253916"/>
            </a:xfrm>
            <a:prstGeom prst="rect">
              <a:avLst/>
            </a:prstGeom>
            <a:noFill/>
          </p:spPr>
          <p:txBody>
            <a:bodyPr wrap="square" rtlCol="0">
              <a:spAutoFit/>
            </a:bodyPr>
            <a:lstStyle/>
            <a:p>
              <a:r>
                <a:rPr lang="el-GR" sz="1050" b="1" dirty="0" smtClean="0">
                  <a:solidFill>
                    <a:srgbClr val="C00000"/>
                  </a:solidFill>
                </a:rPr>
                <a:t>θ</a:t>
              </a:r>
              <a:r>
                <a:rPr lang="en-US" sz="1050" b="1" baseline="-25000" dirty="0" smtClean="0">
                  <a:solidFill>
                    <a:srgbClr val="C00000"/>
                  </a:solidFill>
                </a:rPr>
                <a:t>m</a:t>
              </a:r>
              <a:endParaRPr lang="en-US" sz="1050" b="1" baseline="-25000" dirty="0">
                <a:solidFill>
                  <a:srgbClr val="C00000"/>
                </a:solidFill>
              </a:endParaRPr>
            </a:p>
          </p:txBody>
        </p:sp>
        <p:sp>
          <p:nvSpPr>
            <p:cNvPr id="26" name="TextBox 25"/>
            <p:cNvSpPr txBox="1"/>
            <p:nvPr/>
          </p:nvSpPr>
          <p:spPr>
            <a:xfrm>
              <a:off x="884536" y="4473088"/>
              <a:ext cx="370248" cy="253916"/>
            </a:xfrm>
            <a:prstGeom prst="rect">
              <a:avLst/>
            </a:prstGeom>
            <a:noFill/>
          </p:spPr>
          <p:txBody>
            <a:bodyPr wrap="square" rtlCol="0">
              <a:spAutoFit/>
            </a:bodyPr>
            <a:lstStyle/>
            <a:p>
              <a:r>
                <a:rPr lang="en-US" sz="1050" b="1" dirty="0">
                  <a:solidFill>
                    <a:srgbClr val="C00000"/>
                  </a:solidFill>
                </a:rPr>
                <a:t>T</a:t>
              </a:r>
              <a:r>
                <a:rPr lang="en-US" sz="1050" b="1" baseline="-25000" dirty="0" smtClean="0">
                  <a:solidFill>
                    <a:srgbClr val="C00000"/>
                  </a:solidFill>
                </a:rPr>
                <a:t>m</a:t>
              </a:r>
              <a:endParaRPr lang="en-US" sz="1050" b="1" baseline="-25000" dirty="0">
                <a:solidFill>
                  <a:srgbClr val="C00000"/>
                </a:solidFill>
              </a:endParaRPr>
            </a:p>
          </p:txBody>
        </p:sp>
      </p:grpSp>
      <p:grpSp>
        <p:nvGrpSpPr>
          <p:cNvPr id="39" name="Group 38"/>
          <p:cNvGrpSpPr/>
          <p:nvPr/>
        </p:nvGrpSpPr>
        <p:grpSpPr>
          <a:xfrm>
            <a:off x="1495423" y="4320378"/>
            <a:ext cx="946130" cy="2051454"/>
            <a:chOff x="1495423" y="4523578"/>
            <a:chExt cx="946130" cy="2051454"/>
          </a:xfrm>
        </p:grpSpPr>
        <p:sp>
          <p:nvSpPr>
            <p:cNvPr id="8" name="Rectangle 16"/>
            <p:cNvSpPr>
              <a:spLocks noChangeArrowheads="1"/>
            </p:cNvSpPr>
            <p:nvPr/>
          </p:nvSpPr>
          <p:spPr bwMode="auto">
            <a:xfrm rot="10800000">
              <a:off x="1495423" y="4867275"/>
              <a:ext cx="638175" cy="1385927"/>
            </a:xfrm>
            <a:prstGeom prst="rect">
              <a:avLst/>
            </a:prstGeom>
            <a:noFill/>
            <a:ln w="38100">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27" name="Straight Arrow Connector 26"/>
            <p:cNvCxnSpPr/>
            <p:nvPr/>
          </p:nvCxnSpPr>
          <p:spPr>
            <a:xfrm>
              <a:off x="1811437" y="4734686"/>
              <a:ext cx="5610" cy="510494"/>
            </a:xfrm>
            <a:prstGeom prst="straightConnector1">
              <a:avLst/>
            </a:prstGeom>
            <a:ln w="158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670845" y="4523578"/>
              <a:ext cx="370248" cy="253916"/>
            </a:xfrm>
            <a:prstGeom prst="rect">
              <a:avLst/>
            </a:prstGeom>
            <a:noFill/>
            <a:ln>
              <a:noFill/>
            </a:ln>
          </p:spPr>
          <p:txBody>
            <a:bodyPr wrap="square" rtlCol="0">
              <a:spAutoFit/>
            </a:bodyPr>
            <a:lstStyle/>
            <a:p>
              <a:r>
                <a:rPr lang="en-US" sz="1050" b="1" dirty="0">
                  <a:solidFill>
                    <a:srgbClr val="0000FF"/>
                  </a:solidFill>
                </a:rPr>
                <a:t>T</a:t>
              </a:r>
              <a:r>
                <a:rPr lang="en-US" sz="1050" b="1" baseline="-25000" dirty="0" smtClean="0">
                  <a:solidFill>
                    <a:srgbClr val="0000FF"/>
                  </a:solidFill>
                </a:rPr>
                <a:t>m</a:t>
              </a:r>
              <a:endParaRPr lang="en-US" sz="1050" b="1" baseline="-25000" dirty="0">
                <a:solidFill>
                  <a:srgbClr val="0000FF"/>
                </a:solidFill>
              </a:endParaRPr>
            </a:p>
          </p:txBody>
        </p:sp>
        <p:cxnSp>
          <p:nvCxnSpPr>
            <p:cNvPr id="29" name="Straight Arrow Connector 28"/>
            <p:cNvCxnSpPr/>
            <p:nvPr/>
          </p:nvCxnSpPr>
          <p:spPr>
            <a:xfrm>
              <a:off x="1710115" y="5459287"/>
              <a:ext cx="585584" cy="47817"/>
            </a:xfrm>
            <a:prstGeom prst="straightConnector1">
              <a:avLst/>
            </a:prstGeom>
            <a:ln w="158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071305" y="5507104"/>
              <a:ext cx="370248" cy="253916"/>
            </a:xfrm>
            <a:prstGeom prst="rect">
              <a:avLst/>
            </a:prstGeom>
            <a:noFill/>
            <a:ln>
              <a:noFill/>
            </a:ln>
          </p:spPr>
          <p:txBody>
            <a:bodyPr wrap="square" rtlCol="0">
              <a:spAutoFit/>
            </a:bodyPr>
            <a:lstStyle/>
            <a:p>
              <a:r>
                <a:rPr lang="el-GR" sz="1050" b="1" dirty="0" smtClean="0">
                  <a:solidFill>
                    <a:srgbClr val="0000FF"/>
                  </a:solidFill>
                </a:rPr>
                <a:t>θ</a:t>
              </a:r>
              <a:r>
                <a:rPr lang="en-US" sz="1050" b="1" baseline="-25000" dirty="0" smtClean="0">
                  <a:solidFill>
                    <a:srgbClr val="0000FF"/>
                  </a:solidFill>
                </a:rPr>
                <a:t>m</a:t>
              </a:r>
              <a:endParaRPr lang="en-US" sz="1050" b="1" baseline="-25000" dirty="0">
                <a:solidFill>
                  <a:srgbClr val="0000FF"/>
                </a:solidFill>
              </a:endParaRPr>
            </a:p>
          </p:txBody>
        </p:sp>
        <p:cxnSp>
          <p:nvCxnSpPr>
            <p:cNvPr id="35" name="Straight Arrow Connector 34"/>
            <p:cNvCxnSpPr/>
            <p:nvPr/>
          </p:nvCxnSpPr>
          <p:spPr>
            <a:xfrm flipH="1" flipV="1">
              <a:off x="1906453" y="5974448"/>
              <a:ext cx="5610" cy="413991"/>
            </a:xfrm>
            <a:prstGeom prst="straightConnector1">
              <a:avLst/>
            </a:prstGeom>
            <a:ln w="158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719862" y="6321116"/>
              <a:ext cx="370248" cy="253916"/>
            </a:xfrm>
            <a:prstGeom prst="rect">
              <a:avLst/>
            </a:prstGeom>
            <a:noFill/>
            <a:ln>
              <a:noFill/>
            </a:ln>
          </p:spPr>
          <p:txBody>
            <a:bodyPr wrap="square" rtlCol="0">
              <a:spAutoFit/>
            </a:bodyPr>
            <a:lstStyle/>
            <a:p>
              <a:r>
                <a:rPr lang="en-US" sz="1050" b="1" dirty="0" smtClean="0">
                  <a:solidFill>
                    <a:srgbClr val="0000FF"/>
                  </a:solidFill>
                </a:rPr>
                <a:t>H</a:t>
              </a:r>
              <a:r>
                <a:rPr lang="en-US" sz="1050" b="1" baseline="-25000" dirty="0" smtClean="0">
                  <a:solidFill>
                    <a:srgbClr val="0000FF"/>
                  </a:solidFill>
                </a:rPr>
                <a:t>s</a:t>
              </a:r>
              <a:endParaRPr lang="en-US" sz="1050" b="1" baseline="-25000" dirty="0">
                <a:solidFill>
                  <a:srgbClr val="0000FF"/>
                </a:solidFill>
              </a:endParaRPr>
            </a:p>
          </p:txBody>
        </p:sp>
      </p:grpSp>
      <p:grpSp>
        <p:nvGrpSpPr>
          <p:cNvPr id="31" name="Group 30"/>
          <p:cNvGrpSpPr/>
          <p:nvPr/>
        </p:nvGrpSpPr>
        <p:grpSpPr>
          <a:xfrm>
            <a:off x="0" y="6400800"/>
            <a:ext cx="9144000" cy="457200"/>
            <a:chOff x="0" y="6400800"/>
            <a:chExt cx="9144000" cy="457200"/>
          </a:xfrm>
        </p:grpSpPr>
        <p:grpSp>
          <p:nvGrpSpPr>
            <p:cNvPr id="32" name="Group 31"/>
            <p:cNvGrpSpPr>
              <a:grpSpLocks noChangeAspect="1"/>
            </p:cNvGrpSpPr>
            <p:nvPr/>
          </p:nvGrpSpPr>
          <p:grpSpPr>
            <a:xfrm>
              <a:off x="0" y="6400800"/>
              <a:ext cx="4439614" cy="457200"/>
              <a:chOff x="90785" y="6460063"/>
              <a:chExt cx="3864144" cy="397937"/>
            </a:xfrm>
          </p:grpSpPr>
          <p:pic>
            <p:nvPicPr>
              <p:cNvPr id="34" name="Picture 33"/>
              <p:cNvPicPr>
                <a:picLocks noChangeAspect="1"/>
              </p:cNvPicPr>
              <p:nvPr/>
            </p:nvPicPr>
            <p:blipFill>
              <a:blip r:embed="rId5"/>
              <a:stretch>
                <a:fillRect/>
              </a:stretch>
            </p:blipFill>
            <p:spPr>
              <a:xfrm>
                <a:off x="524435" y="6460063"/>
                <a:ext cx="3430494" cy="397937"/>
              </a:xfrm>
              <a:prstGeom prst="rect">
                <a:avLst/>
              </a:prstGeom>
            </p:spPr>
          </p:pic>
          <p:pic>
            <p:nvPicPr>
              <p:cNvPr id="37" name="Picture 36"/>
              <p:cNvPicPr>
                <a:picLocks noChangeAspect="1"/>
              </p:cNvPicPr>
              <p:nvPr/>
            </p:nvPicPr>
            <p:blipFill>
              <a:blip r:embed="rId6"/>
              <a:stretch>
                <a:fillRect/>
              </a:stretch>
            </p:blipFill>
            <p:spPr>
              <a:xfrm>
                <a:off x="90785" y="6460063"/>
                <a:ext cx="433650" cy="397937"/>
              </a:xfrm>
              <a:prstGeom prst="rect">
                <a:avLst/>
              </a:prstGeom>
            </p:spPr>
          </p:pic>
        </p:grpSp>
        <p:pic>
          <p:nvPicPr>
            <p:cNvPr id="33" name="Picture 32"/>
            <p:cNvPicPr>
              <a:picLocks noChangeAspect="1"/>
            </p:cNvPicPr>
            <p:nvPr/>
          </p:nvPicPr>
          <p:blipFill>
            <a:blip r:embed="rId7"/>
            <a:stretch>
              <a:fillRect/>
            </a:stretch>
          </p:blipFill>
          <p:spPr>
            <a:xfrm>
              <a:off x="8686800" y="6400800"/>
              <a:ext cx="457200" cy="457200"/>
            </a:xfrm>
            <a:prstGeom prst="rect">
              <a:avLst/>
            </a:prstGeom>
          </p:spPr>
        </p:pic>
      </p:grpSp>
    </p:spTree>
    <p:extLst>
      <p:ext uri="{BB962C8B-B14F-4D97-AF65-F5344CB8AC3E}">
        <p14:creationId xmlns:p14="http://schemas.microsoft.com/office/powerpoint/2010/main" val="44007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2">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25299</TotalTime>
  <Words>635</Words>
  <Application>Microsoft Office PowerPoint</Application>
  <PresentationFormat>On-screen Show (4:3)</PresentationFormat>
  <Paragraphs>132</Paragraphs>
  <Slides>7</Slides>
  <Notes>7</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PowerPoint Presentation</vt:lpstr>
      <vt:lpstr>The Global Wave Ensemble System (GWES)</vt:lpstr>
      <vt:lpstr>The Combined NCEP/FNMOC Wave Ensemble Product (NFCENS)</vt:lpstr>
      <vt:lpstr>PowerPoint Presentation</vt:lpstr>
      <vt:lpstr>PowerPoint Presentation</vt:lpstr>
      <vt:lpstr>PowerPoint Presentation</vt:lpstr>
      <vt:lpstr>Underlying Wave Model</vt:lpstr>
    </vt:vector>
  </TitlesOfParts>
  <Company>DOC/NOAA/NWS/NCEP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for NCO Planning Meeting</dc:title>
  <dc:creator>rhackenberg</dc:creator>
  <cp:lastModifiedBy>Sara Schultz</cp:lastModifiedBy>
  <cp:revision>2893</cp:revision>
  <dcterms:created xsi:type="dcterms:W3CDTF">2007-03-12T16:45:06Z</dcterms:created>
  <dcterms:modified xsi:type="dcterms:W3CDTF">2016-05-18T17:33:04Z</dcterms:modified>
</cp:coreProperties>
</file>