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7" r:id="rId2"/>
    <p:sldMasterId id="2147483754" r:id="rId3"/>
    <p:sldMasterId id="2147483805" r:id="rId4"/>
    <p:sldMasterId id="2147483817" r:id="rId5"/>
    <p:sldMasterId id="2147483829" r:id="rId6"/>
    <p:sldMasterId id="2147483843" r:id="rId7"/>
    <p:sldMasterId id="2147483858" r:id="rId8"/>
    <p:sldMasterId id="2147483871" r:id="rId9"/>
    <p:sldMasterId id="2147483885" r:id="rId10"/>
    <p:sldMasterId id="2147483899" r:id="rId11"/>
    <p:sldMasterId id="2147483942" r:id="rId12"/>
  </p:sldMasterIdLst>
  <p:notesMasterIdLst>
    <p:notesMasterId r:id="rId35"/>
  </p:notesMasterIdLst>
  <p:sldIdLst>
    <p:sldId id="331" r:id="rId13"/>
    <p:sldId id="349" r:id="rId14"/>
    <p:sldId id="335" r:id="rId15"/>
    <p:sldId id="355" r:id="rId16"/>
    <p:sldId id="337" r:id="rId17"/>
    <p:sldId id="341" r:id="rId18"/>
    <p:sldId id="338" r:id="rId19"/>
    <p:sldId id="346" r:id="rId20"/>
    <p:sldId id="332" r:id="rId21"/>
    <p:sldId id="347" r:id="rId22"/>
    <p:sldId id="323" r:id="rId23"/>
    <p:sldId id="348" r:id="rId24"/>
    <p:sldId id="354" r:id="rId25"/>
    <p:sldId id="325" r:id="rId26"/>
    <p:sldId id="350" r:id="rId27"/>
    <p:sldId id="351" r:id="rId28"/>
    <p:sldId id="352" r:id="rId29"/>
    <p:sldId id="353" r:id="rId30"/>
    <p:sldId id="339" r:id="rId31"/>
    <p:sldId id="340" r:id="rId32"/>
    <p:sldId id="334" r:id="rId33"/>
    <p:sldId id="28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6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5770D-FCC5-45FA-9B50-22E0533E99DB}" type="datetimeFigureOut">
              <a:rPr lang="en-CA" smtClean="0"/>
              <a:t>02/05/2016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CE871-D5F0-4E04-84BB-2A1CFF68AB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923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Allows coupling every </a:t>
            </a:r>
            <a:r>
              <a:rPr lang="en-CA" dirty="0" err="1" smtClean="0"/>
              <a:t>timestep</a:t>
            </a:r>
            <a:r>
              <a:rPr lang="en-CA" dirty="0" smtClean="0"/>
              <a:t> – rapid interactions and fast processes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Calculate</a:t>
            </a:r>
            <a:r>
              <a:rPr lang="en-CA" baseline="0" dirty="0" smtClean="0"/>
              <a:t> fluxes on high resolution grid and aggregate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F1159-4CAD-486D-9090-6A34BECCEC6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90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142484" y="686113"/>
            <a:ext cx="4573033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9584" tIns="44792" rIns="89584" bIns="4479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prstClr val="black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/>
          </p:nvPr>
        </p:nvSpPr>
        <p:spPr>
          <a:noFill/>
          <a:ln/>
        </p:spPr>
        <p:txBody>
          <a:bodyPr lIns="89984" tIns="46791" rIns="89984" bIns="46791"/>
          <a:lstStyle/>
          <a:p>
            <a:pPr defTabSz="447919">
              <a:spcBef>
                <a:spcPts val="441"/>
              </a:spcBef>
              <a:tabLst>
                <a:tab pos="0" algn="l"/>
                <a:tab pos="895838" algn="l"/>
                <a:tab pos="1791675" algn="l"/>
                <a:tab pos="2687513" algn="l"/>
                <a:tab pos="3583351" algn="l"/>
                <a:tab pos="4479188" algn="l"/>
                <a:tab pos="5375026" algn="l"/>
                <a:tab pos="6270864" algn="l"/>
                <a:tab pos="7166701" algn="l"/>
                <a:tab pos="8062539" algn="l"/>
                <a:tab pos="8958377" algn="l"/>
                <a:tab pos="9854214" algn="l"/>
              </a:tabLst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prstClr val="black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3187" name="Text Box 3"/>
          <p:cNvSpPr txBox="1"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5" tIns="46797" rIns="89995" bIns="46797"/>
          <a:lstStyle/>
          <a:p>
            <a:pPr defTabSz="457200">
              <a:spcBef>
                <a:spcPts val="450"/>
              </a:spcBef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Arial" pitchFamily="34" charset="0"/>
              </a:rPr>
              <a:t>Coming back to Canada:  Several configurations under development using NEMO</a:t>
            </a:r>
          </a:p>
          <a:p>
            <a:pPr defTabSz="457200">
              <a:spcBef>
                <a:spcPts val="450"/>
              </a:spcBef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n-US" dirty="0" smtClean="0">
              <a:latin typeface="Arial" pitchFamily="34" charset="0"/>
            </a:endParaRPr>
          </a:p>
          <a:p>
            <a:pPr defTabSz="457200">
              <a:spcBef>
                <a:spcPts val="450"/>
              </a:spcBef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Arial" pitchFamily="34" charset="0"/>
              </a:rPr>
              <a:t>Other groups or systems</a:t>
            </a:r>
            <a:r>
              <a:rPr lang="en-GB" altLang="en-US" baseline="0" dirty="0" smtClean="0">
                <a:latin typeface="Arial" pitchFamily="34" charset="0"/>
              </a:rPr>
              <a:t>: NRL, Topaz, DMI, etc.</a:t>
            </a:r>
            <a:endParaRPr lang="en-GB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Develop full NWP style prediction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F1159-4CAD-486D-9090-6A34BECCEC6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4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F1159-4CAD-486D-9090-6A34BECCEC6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6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V1.5.7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54B24-DF10-4AE8-A680-31BDA6C29582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8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E0F981-84F2-44F3-9994-7F1A9A0AA1D6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2DF7F0-60E2-4ECE-95CD-989EC2EFA860}" type="slidenum">
              <a:rPr lang="en-US" altLang="en-US">
                <a:solidFill>
                  <a:prstClr val="black"/>
                </a:solidFill>
              </a:rPr>
              <a:pPr/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430F0E-FE76-45B3-A46D-CE95ACC5FFD4}" type="slidenum">
              <a:rPr lang="en-US" altLang="en-US">
                <a:solidFill>
                  <a:prstClr val="black"/>
                </a:solidFill>
              </a:rPr>
              <a:pPr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9A8661-BFE1-4C9F-9829-2ECC59075CFE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fip_can_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FO_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3" b="-23415"/>
          <a:stretch>
            <a:fillRect/>
          </a:stretch>
        </p:blipFill>
        <p:spPr bwMode="auto">
          <a:xfrm>
            <a:off x="2438400" y="6481763"/>
            <a:ext cx="18288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ercator-logo_new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 b="31236"/>
          <a:stretch>
            <a:fillRect/>
          </a:stretch>
        </p:blipFill>
        <p:spPr bwMode="auto">
          <a:xfrm>
            <a:off x="4860925" y="6248400"/>
            <a:ext cx="1463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ONCEPTS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6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9839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2807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57338"/>
            <a:ext cx="3998913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3313" y="1557338"/>
            <a:ext cx="40005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047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138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129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5262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055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5107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045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74638"/>
            <a:ext cx="2036763" cy="59610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962650" cy="59610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419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274638"/>
            <a:ext cx="8151813" cy="10652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557338"/>
            <a:ext cx="3998913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3313" y="1557338"/>
            <a:ext cx="4000500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971925"/>
            <a:ext cx="3998913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3313" y="3971925"/>
            <a:ext cx="40005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5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92534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602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192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969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8423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2" y="1557338"/>
            <a:ext cx="3998913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3315" y="1557338"/>
            <a:ext cx="40005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816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348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760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772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6877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716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654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083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74640"/>
            <a:ext cx="2036763" cy="59610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40"/>
            <a:ext cx="5962650" cy="59610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734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2" y="274640"/>
            <a:ext cx="8151813" cy="10652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2" y="1557338"/>
            <a:ext cx="3998913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3315" y="1557338"/>
            <a:ext cx="4000500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2" y="3971927"/>
            <a:ext cx="3998913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3315" y="3971927"/>
            <a:ext cx="40005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585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906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85" indent="0" algn="ctr">
              <a:buNone/>
              <a:defRPr/>
            </a:lvl2pPr>
            <a:lvl3pPr marL="914169" indent="0" algn="ctr">
              <a:buNone/>
              <a:defRPr/>
            </a:lvl3pPr>
            <a:lvl4pPr marL="1371255" indent="0" algn="ctr">
              <a:buNone/>
              <a:defRPr/>
            </a:lvl4pPr>
            <a:lvl5pPr marL="1828338" indent="0" algn="ctr">
              <a:buNone/>
              <a:defRPr/>
            </a:lvl5pPr>
            <a:lvl6pPr marL="2285422" indent="0" algn="ctr">
              <a:buNone/>
              <a:defRPr/>
            </a:lvl6pPr>
            <a:lvl7pPr marL="2742507" indent="0" algn="ctr">
              <a:buNone/>
              <a:defRPr/>
            </a:lvl7pPr>
            <a:lvl8pPr marL="3199592" indent="0" algn="ctr">
              <a:buNone/>
              <a:defRPr/>
            </a:lvl8pPr>
            <a:lvl9pPr marL="36566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267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69250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5" indent="0">
              <a:buNone/>
              <a:defRPr sz="1800"/>
            </a:lvl2pPr>
            <a:lvl3pPr marL="914169" indent="0">
              <a:buNone/>
              <a:defRPr sz="1600"/>
            </a:lvl3pPr>
            <a:lvl4pPr marL="1371255" indent="0">
              <a:buNone/>
              <a:defRPr sz="1400"/>
            </a:lvl4pPr>
            <a:lvl5pPr marL="1828338" indent="0">
              <a:buNone/>
              <a:defRPr sz="1400"/>
            </a:lvl5pPr>
            <a:lvl6pPr marL="2285422" indent="0">
              <a:buNone/>
              <a:defRPr sz="1400"/>
            </a:lvl6pPr>
            <a:lvl7pPr marL="2742507" indent="0">
              <a:buNone/>
              <a:defRPr sz="1400"/>
            </a:lvl7pPr>
            <a:lvl8pPr marL="3199592" indent="0">
              <a:buNone/>
              <a:defRPr sz="1400"/>
            </a:lvl8pPr>
            <a:lvl9pPr marL="36566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14848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0436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69" indent="0">
              <a:buNone/>
              <a:defRPr sz="1800" b="1"/>
            </a:lvl3pPr>
            <a:lvl4pPr marL="1371255" indent="0">
              <a:buNone/>
              <a:defRPr sz="1600" b="1"/>
            </a:lvl4pPr>
            <a:lvl5pPr marL="1828338" indent="0">
              <a:buNone/>
              <a:defRPr sz="1600" b="1"/>
            </a:lvl5pPr>
            <a:lvl6pPr marL="2285422" indent="0">
              <a:buNone/>
              <a:defRPr sz="1600" b="1"/>
            </a:lvl6pPr>
            <a:lvl7pPr marL="2742507" indent="0">
              <a:buNone/>
              <a:defRPr sz="1600" b="1"/>
            </a:lvl7pPr>
            <a:lvl8pPr marL="3199592" indent="0">
              <a:buNone/>
              <a:defRPr sz="1600" b="1"/>
            </a:lvl8pPr>
            <a:lvl9pPr marL="36566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69" indent="0">
              <a:buNone/>
              <a:defRPr sz="1800" b="1"/>
            </a:lvl3pPr>
            <a:lvl4pPr marL="1371255" indent="0">
              <a:buNone/>
              <a:defRPr sz="1600" b="1"/>
            </a:lvl4pPr>
            <a:lvl5pPr marL="1828338" indent="0">
              <a:buNone/>
              <a:defRPr sz="1600" b="1"/>
            </a:lvl5pPr>
            <a:lvl6pPr marL="2285422" indent="0">
              <a:buNone/>
              <a:defRPr sz="1600" b="1"/>
            </a:lvl6pPr>
            <a:lvl7pPr marL="2742507" indent="0">
              <a:buNone/>
              <a:defRPr sz="1600" b="1"/>
            </a:lvl7pPr>
            <a:lvl8pPr marL="3199592" indent="0">
              <a:buNone/>
              <a:defRPr sz="1600" b="1"/>
            </a:lvl8pPr>
            <a:lvl9pPr marL="36566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1706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7292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42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0065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5" indent="0">
              <a:buNone/>
              <a:defRPr sz="1200"/>
            </a:lvl2pPr>
            <a:lvl3pPr marL="914169" indent="0">
              <a:buNone/>
              <a:defRPr sz="1000"/>
            </a:lvl3pPr>
            <a:lvl4pPr marL="1371255" indent="0">
              <a:buNone/>
              <a:defRPr sz="900"/>
            </a:lvl4pPr>
            <a:lvl5pPr marL="1828338" indent="0">
              <a:buNone/>
              <a:defRPr sz="900"/>
            </a:lvl5pPr>
            <a:lvl6pPr marL="2285422" indent="0">
              <a:buNone/>
              <a:defRPr sz="900"/>
            </a:lvl6pPr>
            <a:lvl7pPr marL="2742507" indent="0">
              <a:buNone/>
              <a:defRPr sz="900"/>
            </a:lvl7pPr>
            <a:lvl8pPr marL="3199592" indent="0">
              <a:buNone/>
              <a:defRPr sz="900"/>
            </a:lvl8pPr>
            <a:lvl9pPr marL="36566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5308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5" indent="0">
              <a:buNone/>
              <a:defRPr sz="2800"/>
            </a:lvl2pPr>
            <a:lvl3pPr marL="914169" indent="0">
              <a:buNone/>
              <a:defRPr sz="2400"/>
            </a:lvl3pPr>
            <a:lvl4pPr marL="1371255" indent="0">
              <a:buNone/>
              <a:defRPr sz="2000"/>
            </a:lvl4pPr>
            <a:lvl5pPr marL="1828338" indent="0">
              <a:buNone/>
              <a:defRPr sz="2000"/>
            </a:lvl5pPr>
            <a:lvl6pPr marL="2285422" indent="0">
              <a:buNone/>
              <a:defRPr sz="2000"/>
            </a:lvl6pPr>
            <a:lvl7pPr marL="2742507" indent="0">
              <a:buNone/>
              <a:defRPr sz="2000"/>
            </a:lvl7pPr>
            <a:lvl8pPr marL="3199592" indent="0">
              <a:buNone/>
              <a:defRPr sz="2000"/>
            </a:lvl8pPr>
            <a:lvl9pPr marL="365667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5" indent="0">
              <a:buNone/>
              <a:defRPr sz="1200"/>
            </a:lvl2pPr>
            <a:lvl3pPr marL="914169" indent="0">
              <a:buNone/>
              <a:defRPr sz="1000"/>
            </a:lvl3pPr>
            <a:lvl4pPr marL="1371255" indent="0">
              <a:buNone/>
              <a:defRPr sz="900"/>
            </a:lvl4pPr>
            <a:lvl5pPr marL="1828338" indent="0">
              <a:buNone/>
              <a:defRPr sz="900"/>
            </a:lvl5pPr>
            <a:lvl6pPr marL="2285422" indent="0">
              <a:buNone/>
              <a:defRPr sz="900"/>
            </a:lvl6pPr>
            <a:lvl7pPr marL="2742507" indent="0">
              <a:buNone/>
              <a:defRPr sz="900"/>
            </a:lvl7pPr>
            <a:lvl8pPr marL="3199592" indent="0">
              <a:buNone/>
              <a:defRPr sz="900"/>
            </a:lvl8pPr>
            <a:lvl9pPr marL="36566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2945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84256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08787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1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52169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383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4DF536-11C6-4186-8A4F-462E1414E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0928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E8CBF0-B67B-459B-BEF9-C0A6097C6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6920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C9B59A-4FF5-4ADC-B4AC-B172E9E31C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13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8882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8"/>
            <a:ext cx="395280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7520" y="1604328"/>
            <a:ext cx="395280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5C7F3B-40E8-4FA8-A9A4-2342BFF2B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8575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0D1334-8D9D-41A9-AFFC-37A16E268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3704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A29DCB7-AB64-4905-B860-032A7C1084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699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33629C-4A4C-4C89-B714-681E1CCDFD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2367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34CB00-891B-4994-BB5F-9CF4ECE76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9913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17AFC16-0C54-41D6-A121-69FCF0D7EF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2552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8EEFED-D0FD-496A-8DAE-70D74470C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4765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3069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3069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19CE93-14D9-4BB6-9B7D-628965C96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8823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D727B6D8-6CF4-4527-9C2D-BC3F66A46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42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3" y="1557338"/>
            <a:ext cx="3998913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3316" y="1557338"/>
            <a:ext cx="40005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72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9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00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870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56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988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406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83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74641"/>
            <a:ext cx="2036763" cy="59610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41"/>
            <a:ext cx="5962650" cy="59610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73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28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56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3" y="274641"/>
            <a:ext cx="8151813" cy="10652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3" y="1557338"/>
            <a:ext cx="3998913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3316" y="1557338"/>
            <a:ext cx="4000500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3" y="3971928"/>
            <a:ext cx="3998913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3316" y="3971928"/>
            <a:ext cx="40005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03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866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203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602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27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15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164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797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879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492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958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76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032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283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584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26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298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580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24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6817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370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363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264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9582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739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46074"/>
            <a:ext cx="91249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 cstate="print"/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6305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97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7324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01" indent="0">
              <a:buNone/>
              <a:defRPr sz="1800"/>
            </a:lvl2pPr>
            <a:lvl3pPr marL="911632" indent="0">
              <a:buNone/>
              <a:defRPr sz="1600"/>
            </a:lvl3pPr>
            <a:lvl4pPr marL="1367451" indent="0">
              <a:buNone/>
              <a:defRPr sz="1400"/>
            </a:lvl4pPr>
            <a:lvl5pPr marL="1823264" indent="0">
              <a:buNone/>
              <a:defRPr sz="1400"/>
            </a:lvl5pPr>
            <a:lvl6pPr marL="2279082" indent="0">
              <a:buNone/>
              <a:defRPr sz="1400"/>
            </a:lvl6pPr>
            <a:lvl7pPr marL="2734903" indent="0">
              <a:buNone/>
              <a:defRPr sz="1400"/>
            </a:lvl7pPr>
            <a:lvl8pPr marL="3190714" indent="0">
              <a:buNone/>
              <a:defRPr sz="1400"/>
            </a:lvl8pPr>
            <a:lvl9pPr marL="36465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789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1003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01" indent="0">
              <a:buNone/>
              <a:defRPr sz="2000" b="1"/>
            </a:lvl2pPr>
            <a:lvl3pPr marL="911632" indent="0">
              <a:buNone/>
              <a:defRPr sz="1800" b="1"/>
            </a:lvl3pPr>
            <a:lvl4pPr marL="1367451" indent="0">
              <a:buNone/>
              <a:defRPr sz="1600" b="1"/>
            </a:lvl4pPr>
            <a:lvl5pPr marL="1823264" indent="0">
              <a:buNone/>
              <a:defRPr sz="1600" b="1"/>
            </a:lvl5pPr>
            <a:lvl6pPr marL="2279082" indent="0">
              <a:buNone/>
              <a:defRPr sz="1600" b="1"/>
            </a:lvl6pPr>
            <a:lvl7pPr marL="2734903" indent="0">
              <a:buNone/>
              <a:defRPr sz="1600" b="1"/>
            </a:lvl7pPr>
            <a:lvl8pPr marL="3190714" indent="0">
              <a:buNone/>
              <a:defRPr sz="1600" b="1"/>
            </a:lvl8pPr>
            <a:lvl9pPr marL="36465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01" indent="0">
              <a:buNone/>
              <a:defRPr sz="2000" b="1"/>
            </a:lvl2pPr>
            <a:lvl3pPr marL="911632" indent="0">
              <a:buNone/>
              <a:defRPr sz="1800" b="1"/>
            </a:lvl3pPr>
            <a:lvl4pPr marL="1367451" indent="0">
              <a:buNone/>
              <a:defRPr sz="1600" b="1"/>
            </a:lvl4pPr>
            <a:lvl5pPr marL="1823264" indent="0">
              <a:buNone/>
              <a:defRPr sz="1600" b="1"/>
            </a:lvl5pPr>
            <a:lvl6pPr marL="2279082" indent="0">
              <a:buNone/>
              <a:defRPr sz="1600" b="1"/>
            </a:lvl6pPr>
            <a:lvl7pPr marL="2734903" indent="0">
              <a:buNone/>
              <a:defRPr sz="1600" b="1"/>
            </a:lvl7pPr>
            <a:lvl8pPr marL="3190714" indent="0">
              <a:buNone/>
              <a:defRPr sz="1600" b="1"/>
            </a:lvl8pPr>
            <a:lvl9pPr marL="36465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9922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0584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151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01" indent="0">
              <a:buNone/>
              <a:defRPr sz="1200"/>
            </a:lvl2pPr>
            <a:lvl3pPr marL="911632" indent="0">
              <a:buNone/>
              <a:defRPr sz="1000"/>
            </a:lvl3pPr>
            <a:lvl4pPr marL="1367451" indent="0">
              <a:buNone/>
              <a:defRPr sz="900"/>
            </a:lvl4pPr>
            <a:lvl5pPr marL="1823264" indent="0">
              <a:buNone/>
              <a:defRPr sz="900"/>
            </a:lvl5pPr>
            <a:lvl6pPr marL="2279082" indent="0">
              <a:buNone/>
              <a:defRPr sz="900"/>
            </a:lvl6pPr>
            <a:lvl7pPr marL="2734903" indent="0">
              <a:buNone/>
              <a:defRPr sz="900"/>
            </a:lvl7pPr>
            <a:lvl8pPr marL="3190714" indent="0">
              <a:buNone/>
              <a:defRPr sz="900"/>
            </a:lvl8pPr>
            <a:lvl9pPr marL="36465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6827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01" indent="0">
              <a:buNone/>
              <a:defRPr sz="2800"/>
            </a:lvl2pPr>
            <a:lvl3pPr marL="911632" indent="0">
              <a:buNone/>
              <a:defRPr sz="2400"/>
            </a:lvl3pPr>
            <a:lvl4pPr marL="1367451" indent="0">
              <a:buNone/>
              <a:defRPr sz="2000"/>
            </a:lvl4pPr>
            <a:lvl5pPr marL="1823264" indent="0">
              <a:buNone/>
              <a:defRPr sz="2000"/>
            </a:lvl5pPr>
            <a:lvl6pPr marL="2279082" indent="0">
              <a:buNone/>
              <a:defRPr sz="2000"/>
            </a:lvl6pPr>
            <a:lvl7pPr marL="2734903" indent="0">
              <a:buNone/>
              <a:defRPr sz="2000"/>
            </a:lvl7pPr>
            <a:lvl8pPr marL="3190714" indent="0">
              <a:buNone/>
              <a:defRPr sz="2000"/>
            </a:lvl8pPr>
            <a:lvl9pPr marL="364653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01" indent="0">
              <a:buNone/>
              <a:defRPr sz="1200"/>
            </a:lvl2pPr>
            <a:lvl3pPr marL="911632" indent="0">
              <a:buNone/>
              <a:defRPr sz="1000"/>
            </a:lvl3pPr>
            <a:lvl4pPr marL="1367451" indent="0">
              <a:buNone/>
              <a:defRPr sz="900"/>
            </a:lvl4pPr>
            <a:lvl5pPr marL="1823264" indent="0">
              <a:buNone/>
              <a:defRPr sz="900"/>
            </a:lvl5pPr>
            <a:lvl6pPr marL="2279082" indent="0">
              <a:buNone/>
              <a:defRPr sz="900"/>
            </a:lvl6pPr>
            <a:lvl7pPr marL="2734903" indent="0">
              <a:buNone/>
              <a:defRPr sz="900"/>
            </a:lvl7pPr>
            <a:lvl8pPr marL="3190714" indent="0">
              <a:buNone/>
              <a:defRPr sz="900"/>
            </a:lvl8pPr>
            <a:lvl9pPr marL="36465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610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5593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5081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801" indent="0" algn="ctr">
              <a:buNone/>
              <a:defRPr/>
            </a:lvl2pPr>
            <a:lvl3pPr marL="911632" indent="0" algn="ctr">
              <a:buNone/>
              <a:defRPr/>
            </a:lvl3pPr>
            <a:lvl4pPr marL="1367451" indent="0" algn="ctr">
              <a:buNone/>
              <a:defRPr/>
            </a:lvl4pPr>
            <a:lvl5pPr marL="1823264" indent="0" algn="ctr">
              <a:buNone/>
              <a:defRPr/>
            </a:lvl5pPr>
            <a:lvl6pPr marL="2279082" indent="0" algn="ctr">
              <a:buNone/>
              <a:defRPr/>
            </a:lvl6pPr>
            <a:lvl7pPr marL="2734903" indent="0" algn="ctr">
              <a:buNone/>
              <a:defRPr/>
            </a:lvl7pPr>
            <a:lvl8pPr marL="3190714" indent="0" algn="ctr">
              <a:buNone/>
              <a:defRPr/>
            </a:lvl8pPr>
            <a:lvl9pPr marL="36465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766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712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545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01" indent="0">
              <a:buNone/>
              <a:defRPr sz="1800"/>
            </a:lvl2pPr>
            <a:lvl3pPr marL="911632" indent="0">
              <a:buNone/>
              <a:defRPr sz="1600"/>
            </a:lvl3pPr>
            <a:lvl4pPr marL="1367451" indent="0">
              <a:buNone/>
              <a:defRPr sz="1400"/>
            </a:lvl4pPr>
            <a:lvl5pPr marL="1823264" indent="0">
              <a:buNone/>
              <a:defRPr sz="1400"/>
            </a:lvl5pPr>
            <a:lvl6pPr marL="2279082" indent="0">
              <a:buNone/>
              <a:defRPr sz="1400"/>
            </a:lvl6pPr>
            <a:lvl7pPr marL="2734903" indent="0">
              <a:buNone/>
              <a:defRPr sz="1400"/>
            </a:lvl7pPr>
            <a:lvl8pPr marL="3190714" indent="0">
              <a:buNone/>
              <a:defRPr sz="1400"/>
            </a:lvl8pPr>
            <a:lvl9pPr marL="36465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95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3698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01" indent="0">
              <a:buNone/>
              <a:defRPr sz="2000" b="1"/>
            </a:lvl2pPr>
            <a:lvl3pPr marL="911632" indent="0">
              <a:buNone/>
              <a:defRPr sz="1800" b="1"/>
            </a:lvl3pPr>
            <a:lvl4pPr marL="1367451" indent="0">
              <a:buNone/>
              <a:defRPr sz="1600" b="1"/>
            </a:lvl4pPr>
            <a:lvl5pPr marL="1823264" indent="0">
              <a:buNone/>
              <a:defRPr sz="1600" b="1"/>
            </a:lvl5pPr>
            <a:lvl6pPr marL="2279082" indent="0">
              <a:buNone/>
              <a:defRPr sz="1600" b="1"/>
            </a:lvl6pPr>
            <a:lvl7pPr marL="2734903" indent="0">
              <a:buNone/>
              <a:defRPr sz="1600" b="1"/>
            </a:lvl7pPr>
            <a:lvl8pPr marL="3190714" indent="0">
              <a:buNone/>
              <a:defRPr sz="1600" b="1"/>
            </a:lvl8pPr>
            <a:lvl9pPr marL="36465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01" indent="0">
              <a:buNone/>
              <a:defRPr sz="2000" b="1"/>
            </a:lvl2pPr>
            <a:lvl3pPr marL="911632" indent="0">
              <a:buNone/>
              <a:defRPr sz="1800" b="1"/>
            </a:lvl3pPr>
            <a:lvl4pPr marL="1367451" indent="0">
              <a:buNone/>
              <a:defRPr sz="1600" b="1"/>
            </a:lvl4pPr>
            <a:lvl5pPr marL="1823264" indent="0">
              <a:buNone/>
              <a:defRPr sz="1600" b="1"/>
            </a:lvl5pPr>
            <a:lvl6pPr marL="2279082" indent="0">
              <a:buNone/>
              <a:defRPr sz="1600" b="1"/>
            </a:lvl6pPr>
            <a:lvl7pPr marL="2734903" indent="0">
              <a:buNone/>
              <a:defRPr sz="1600" b="1"/>
            </a:lvl7pPr>
            <a:lvl8pPr marL="3190714" indent="0">
              <a:buNone/>
              <a:defRPr sz="1600" b="1"/>
            </a:lvl8pPr>
            <a:lvl9pPr marL="36465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378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6628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072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01" indent="0">
              <a:buNone/>
              <a:defRPr sz="1200"/>
            </a:lvl2pPr>
            <a:lvl3pPr marL="911632" indent="0">
              <a:buNone/>
              <a:defRPr sz="1000"/>
            </a:lvl3pPr>
            <a:lvl4pPr marL="1367451" indent="0">
              <a:buNone/>
              <a:defRPr sz="900"/>
            </a:lvl4pPr>
            <a:lvl5pPr marL="1823264" indent="0">
              <a:buNone/>
              <a:defRPr sz="900"/>
            </a:lvl5pPr>
            <a:lvl6pPr marL="2279082" indent="0">
              <a:buNone/>
              <a:defRPr sz="900"/>
            </a:lvl6pPr>
            <a:lvl7pPr marL="2734903" indent="0">
              <a:buNone/>
              <a:defRPr sz="900"/>
            </a:lvl7pPr>
            <a:lvl8pPr marL="3190714" indent="0">
              <a:buNone/>
              <a:defRPr sz="900"/>
            </a:lvl8pPr>
            <a:lvl9pPr marL="36465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879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01" indent="0">
              <a:buNone/>
              <a:defRPr sz="2800"/>
            </a:lvl2pPr>
            <a:lvl3pPr marL="911632" indent="0">
              <a:buNone/>
              <a:defRPr sz="2400"/>
            </a:lvl3pPr>
            <a:lvl4pPr marL="1367451" indent="0">
              <a:buNone/>
              <a:defRPr sz="2000"/>
            </a:lvl4pPr>
            <a:lvl5pPr marL="1823264" indent="0">
              <a:buNone/>
              <a:defRPr sz="2000"/>
            </a:lvl5pPr>
            <a:lvl6pPr marL="2279082" indent="0">
              <a:buNone/>
              <a:defRPr sz="2000"/>
            </a:lvl6pPr>
            <a:lvl7pPr marL="2734903" indent="0">
              <a:buNone/>
              <a:defRPr sz="2000"/>
            </a:lvl7pPr>
            <a:lvl8pPr marL="3190714" indent="0">
              <a:buNone/>
              <a:defRPr sz="2000"/>
            </a:lvl8pPr>
            <a:lvl9pPr marL="36465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01" indent="0">
              <a:buNone/>
              <a:defRPr sz="1200"/>
            </a:lvl2pPr>
            <a:lvl3pPr marL="911632" indent="0">
              <a:buNone/>
              <a:defRPr sz="1000"/>
            </a:lvl3pPr>
            <a:lvl4pPr marL="1367451" indent="0">
              <a:buNone/>
              <a:defRPr sz="900"/>
            </a:lvl4pPr>
            <a:lvl5pPr marL="1823264" indent="0">
              <a:buNone/>
              <a:defRPr sz="900"/>
            </a:lvl5pPr>
            <a:lvl6pPr marL="2279082" indent="0">
              <a:buNone/>
              <a:defRPr sz="900"/>
            </a:lvl6pPr>
            <a:lvl7pPr marL="2734903" indent="0">
              <a:buNone/>
              <a:defRPr sz="900"/>
            </a:lvl7pPr>
            <a:lvl8pPr marL="3190714" indent="0">
              <a:buNone/>
              <a:defRPr sz="900"/>
            </a:lvl8pPr>
            <a:lvl9pPr marL="36465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5347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2585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25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967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3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1" y="3938624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35797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3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3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2829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708" indent="0" algn="ctr">
              <a:buNone/>
              <a:defRPr/>
            </a:lvl2pPr>
            <a:lvl3pPr marL="911443" indent="0" algn="ctr">
              <a:buNone/>
              <a:defRPr/>
            </a:lvl3pPr>
            <a:lvl4pPr marL="1367166" indent="0" algn="ctr">
              <a:buNone/>
              <a:defRPr/>
            </a:lvl4pPr>
            <a:lvl5pPr marL="1822886" indent="0" algn="ctr">
              <a:buNone/>
              <a:defRPr/>
            </a:lvl5pPr>
            <a:lvl6pPr marL="2278612" indent="0" algn="ctr">
              <a:buNone/>
              <a:defRPr/>
            </a:lvl6pPr>
            <a:lvl7pPr marL="2734335" indent="0" algn="ctr">
              <a:buNone/>
              <a:defRPr/>
            </a:lvl7pPr>
            <a:lvl8pPr marL="3190055" indent="0" algn="ctr">
              <a:buNone/>
              <a:defRPr/>
            </a:lvl8pPr>
            <a:lvl9pPr marL="36457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73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98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708" indent="0">
              <a:buNone/>
              <a:defRPr sz="1800"/>
            </a:lvl2pPr>
            <a:lvl3pPr marL="911443" indent="0">
              <a:buNone/>
              <a:defRPr sz="1600"/>
            </a:lvl3pPr>
            <a:lvl4pPr marL="1367166" indent="0">
              <a:buNone/>
              <a:defRPr sz="1400"/>
            </a:lvl4pPr>
            <a:lvl5pPr marL="1822886" indent="0">
              <a:buNone/>
              <a:defRPr sz="1400"/>
            </a:lvl5pPr>
            <a:lvl6pPr marL="2278612" indent="0">
              <a:buNone/>
              <a:defRPr sz="1400"/>
            </a:lvl6pPr>
            <a:lvl7pPr marL="2734335" indent="0">
              <a:buNone/>
              <a:defRPr sz="1400"/>
            </a:lvl7pPr>
            <a:lvl8pPr marL="3190055" indent="0">
              <a:buNone/>
              <a:defRPr sz="1400"/>
            </a:lvl8pPr>
            <a:lvl9pPr marL="36457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800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38" y="1557338"/>
            <a:ext cx="3998913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3315" y="1557338"/>
            <a:ext cx="40005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56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08" indent="0">
              <a:buNone/>
              <a:defRPr sz="2000" b="1"/>
            </a:lvl2pPr>
            <a:lvl3pPr marL="911443" indent="0">
              <a:buNone/>
              <a:defRPr sz="1800" b="1"/>
            </a:lvl3pPr>
            <a:lvl4pPr marL="1367166" indent="0">
              <a:buNone/>
              <a:defRPr sz="1600" b="1"/>
            </a:lvl4pPr>
            <a:lvl5pPr marL="1822886" indent="0">
              <a:buNone/>
              <a:defRPr sz="1600" b="1"/>
            </a:lvl5pPr>
            <a:lvl6pPr marL="2278612" indent="0">
              <a:buNone/>
              <a:defRPr sz="1600" b="1"/>
            </a:lvl6pPr>
            <a:lvl7pPr marL="2734335" indent="0">
              <a:buNone/>
              <a:defRPr sz="1600" b="1"/>
            </a:lvl7pPr>
            <a:lvl8pPr marL="3190055" indent="0">
              <a:buNone/>
              <a:defRPr sz="1600" b="1"/>
            </a:lvl8pPr>
            <a:lvl9pPr marL="36457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08" indent="0">
              <a:buNone/>
              <a:defRPr sz="2000" b="1"/>
            </a:lvl2pPr>
            <a:lvl3pPr marL="911443" indent="0">
              <a:buNone/>
              <a:defRPr sz="1800" b="1"/>
            </a:lvl3pPr>
            <a:lvl4pPr marL="1367166" indent="0">
              <a:buNone/>
              <a:defRPr sz="1600" b="1"/>
            </a:lvl4pPr>
            <a:lvl5pPr marL="1822886" indent="0">
              <a:buNone/>
              <a:defRPr sz="1600" b="1"/>
            </a:lvl5pPr>
            <a:lvl6pPr marL="2278612" indent="0">
              <a:buNone/>
              <a:defRPr sz="1600" b="1"/>
            </a:lvl6pPr>
            <a:lvl7pPr marL="2734335" indent="0">
              <a:buNone/>
              <a:defRPr sz="1600" b="1"/>
            </a:lvl7pPr>
            <a:lvl8pPr marL="3190055" indent="0">
              <a:buNone/>
              <a:defRPr sz="1600" b="1"/>
            </a:lvl8pPr>
            <a:lvl9pPr marL="36457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14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4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2026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08" indent="0">
              <a:buNone/>
              <a:defRPr sz="1200"/>
            </a:lvl2pPr>
            <a:lvl3pPr marL="911443" indent="0">
              <a:buNone/>
              <a:defRPr sz="1000"/>
            </a:lvl3pPr>
            <a:lvl4pPr marL="1367166" indent="0">
              <a:buNone/>
              <a:defRPr sz="900"/>
            </a:lvl4pPr>
            <a:lvl5pPr marL="1822886" indent="0">
              <a:buNone/>
              <a:defRPr sz="900"/>
            </a:lvl5pPr>
            <a:lvl6pPr marL="2278612" indent="0">
              <a:buNone/>
              <a:defRPr sz="900"/>
            </a:lvl6pPr>
            <a:lvl7pPr marL="2734335" indent="0">
              <a:buNone/>
              <a:defRPr sz="900"/>
            </a:lvl7pPr>
            <a:lvl8pPr marL="3190055" indent="0">
              <a:buNone/>
              <a:defRPr sz="900"/>
            </a:lvl8pPr>
            <a:lvl9pPr marL="36457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59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58402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08" indent="0">
              <a:buNone/>
              <a:defRPr sz="2800"/>
            </a:lvl2pPr>
            <a:lvl3pPr marL="911443" indent="0">
              <a:buNone/>
              <a:defRPr sz="2400"/>
            </a:lvl3pPr>
            <a:lvl4pPr marL="1367166" indent="0">
              <a:buNone/>
              <a:defRPr sz="2000"/>
            </a:lvl4pPr>
            <a:lvl5pPr marL="1822886" indent="0">
              <a:buNone/>
              <a:defRPr sz="2000"/>
            </a:lvl5pPr>
            <a:lvl6pPr marL="2278612" indent="0">
              <a:buNone/>
              <a:defRPr sz="2000"/>
            </a:lvl6pPr>
            <a:lvl7pPr marL="2734335" indent="0">
              <a:buNone/>
              <a:defRPr sz="2000"/>
            </a:lvl7pPr>
            <a:lvl8pPr marL="3190055" indent="0">
              <a:buNone/>
              <a:defRPr sz="2000"/>
            </a:lvl8pPr>
            <a:lvl9pPr marL="364577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708" indent="0">
              <a:buNone/>
              <a:defRPr sz="1200"/>
            </a:lvl2pPr>
            <a:lvl3pPr marL="911443" indent="0">
              <a:buNone/>
              <a:defRPr sz="1000"/>
            </a:lvl3pPr>
            <a:lvl4pPr marL="1367166" indent="0">
              <a:buNone/>
              <a:defRPr sz="900"/>
            </a:lvl4pPr>
            <a:lvl5pPr marL="1822886" indent="0">
              <a:buNone/>
              <a:defRPr sz="900"/>
            </a:lvl5pPr>
            <a:lvl6pPr marL="2278612" indent="0">
              <a:buNone/>
              <a:defRPr sz="900"/>
            </a:lvl6pPr>
            <a:lvl7pPr marL="2734335" indent="0">
              <a:buNone/>
              <a:defRPr sz="900"/>
            </a:lvl7pPr>
            <a:lvl8pPr marL="3190055" indent="0">
              <a:buNone/>
              <a:defRPr sz="900"/>
            </a:lvl8pPr>
            <a:lvl9pPr marL="36457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312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74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86" y="274643"/>
            <a:ext cx="2036763" cy="59610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43"/>
            <a:ext cx="5962650" cy="59610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4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2" y="274640"/>
            <a:ext cx="8151813" cy="10652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38" y="1557338"/>
            <a:ext cx="3998913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3315" y="1557338"/>
            <a:ext cx="4000500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38" y="3971963"/>
            <a:ext cx="3998913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3315" y="3971963"/>
            <a:ext cx="40005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951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38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1" y="3938626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02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38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38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968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801" indent="0" algn="ctr">
              <a:buNone/>
              <a:defRPr/>
            </a:lvl2pPr>
            <a:lvl3pPr marL="911632" indent="0" algn="ctr">
              <a:buNone/>
              <a:defRPr/>
            </a:lvl3pPr>
            <a:lvl4pPr marL="1367451" indent="0" algn="ctr">
              <a:buNone/>
              <a:defRPr/>
            </a:lvl4pPr>
            <a:lvl5pPr marL="1823264" indent="0" algn="ctr">
              <a:buNone/>
              <a:defRPr/>
            </a:lvl5pPr>
            <a:lvl6pPr marL="2279082" indent="0" algn="ctr">
              <a:buNone/>
              <a:defRPr/>
            </a:lvl6pPr>
            <a:lvl7pPr marL="2734903" indent="0" algn="ctr">
              <a:buNone/>
              <a:defRPr/>
            </a:lvl7pPr>
            <a:lvl8pPr marL="3190714" indent="0" algn="ctr">
              <a:buNone/>
              <a:defRPr/>
            </a:lvl8pPr>
            <a:lvl9pPr marL="36465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48319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877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01" indent="0">
              <a:buNone/>
              <a:defRPr sz="1800"/>
            </a:lvl2pPr>
            <a:lvl3pPr marL="911632" indent="0">
              <a:buNone/>
              <a:defRPr sz="1600"/>
            </a:lvl3pPr>
            <a:lvl4pPr marL="1367451" indent="0">
              <a:buNone/>
              <a:defRPr sz="1400"/>
            </a:lvl4pPr>
            <a:lvl5pPr marL="1823264" indent="0">
              <a:buNone/>
              <a:defRPr sz="1400"/>
            </a:lvl5pPr>
            <a:lvl6pPr marL="2279082" indent="0">
              <a:buNone/>
              <a:defRPr sz="1400"/>
            </a:lvl6pPr>
            <a:lvl7pPr marL="2734903" indent="0">
              <a:buNone/>
              <a:defRPr sz="1400"/>
            </a:lvl7pPr>
            <a:lvl8pPr marL="3190714" indent="0">
              <a:buNone/>
              <a:defRPr sz="1400"/>
            </a:lvl8pPr>
            <a:lvl9pPr marL="36465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9501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40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8112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01" indent="0">
              <a:buNone/>
              <a:defRPr sz="2000" b="1"/>
            </a:lvl2pPr>
            <a:lvl3pPr marL="911632" indent="0">
              <a:buNone/>
              <a:defRPr sz="1800" b="1"/>
            </a:lvl3pPr>
            <a:lvl4pPr marL="1367451" indent="0">
              <a:buNone/>
              <a:defRPr sz="1600" b="1"/>
            </a:lvl4pPr>
            <a:lvl5pPr marL="1823264" indent="0">
              <a:buNone/>
              <a:defRPr sz="1600" b="1"/>
            </a:lvl5pPr>
            <a:lvl6pPr marL="2279082" indent="0">
              <a:buNone/>
              <a:defRPr sz="1600" b="1"/>
            </a:lvl6pPr>
            <a:lvl7pPr marL="2734903" indent="0">
              <a:buNone/>
              <a:defRPr sz="1600" b="1"/>
            </a:lvl7pPr>
            <a:lvl8pPr marL="3190714" indent="0">
              <a:buNone/>
              <a:defRPr sz="1600" b="1"/>
            </a:lvl8pPr>
            <a:lvl9pPr marL="36465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01" indent="0">
              <a:buNone/>
              <a:defRPr sz="2000" b="1"/>
            </a:lvl2pPr>
            <a:lvl3pPr marL="911632" indent="0">
              <a:buNone/>
              <a:defRPr sz="1800" b="1"/>
            </a:lvl3pPr>
            <a:lvl4pPr marL="1367451" indent="0">
              <a:buNone/>
              <a:defRPr sz="1600" b="1"/>
            </a:lvl4pPr>
            <a:lvl5pPr marL="1823264" indent="0">
              <a:buNone/>
              <a:defRPr sz="1600" b="1"/>
            </a:lvl5pPr>
            <a:lvl6pPr marL="2279082" indent="0">
              <a:buNone/>
              <a:defRPr sz="1600" b="1"/>
            </a:lvl6pPr>
            <a:lvl7pPr marL="2734903" indent="0">
              <a:buNone/>
              <a:defRPr sz="1600" b="1"/>
            </a:lvl7pPr>
            <a:lvl8pPr marL="3190714" indent="0">
              <a:buNone/>
              <a:defRPr sz="1600" b="1"/>
            </a:lvl8pPr>
            <a:lvl9pPr marL="36465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6718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95776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1326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01" indent="0">
              <a:buNone/>
              <a:defRPr sz="1200"/>
            </a:lvl2pPr>
            <a:lvl3pPr marL="911632" indent="0">
              <a:buNone/>
              <a:defRPr sz="1000"/>
            </a:lvl3pPr>
            <a:lvl4pPr marL="1367451" indent="0">
              <a:buNone/>
              <a:defRPr sz="900"/>
            </a:lvl4pPr>
            <a:lvl5pPr marL="1823264" indent="0">
              <a:buNone/>
              <a:defRPr sz="900"/>
            </a:lvl5pPr>
            <a:lvl6pPr marL="2279082" indent="0">
              <a:buNone/>
              <a:defRPr sz="900"/>
            </a:lvl6pPr>
            <a:lvl7pPr marL="2734903" indent="0">
              <a:buNone/>
              <a:defRPr sz="900"/>
            </a:lvl7pPr>
            <a:lvl8pPr marL="3190714" indent="0">
              <a:buNone/>
              <a:defRPr sz="900"/>
            </a:lvl8pPr>
            <a:lvl9pPr marL="36465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7054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01" indent="0">
              <a:buNone/>
              <a:defRPr sz="2800"/>
            </a:lvl2pPr>
            <a:lvl3pPr marL="911632" indent="0">
              <a:buNone/>
              <a:defRPr sz="2400"/>
            </a:lvl3pPr>
            <a:lvl4pPr marL="1367451" indent="0">
              <a:buNone/>
              <a:defRPr sz="2000"/>
            </a:lvl4pPr>
            <a:lvl5pPr marL="1823264" indent="0">
              <a:buNone/>
              <a:defRPr sz="2000"/>
            </a:lvl5pPr>
            <a:lvl6pPr marL="2279082" indent="0">
              <a:buNone/>
              <a:defRPr sz="2000"/>
            </a:lvl6pPr>
            <a:lvl7pPr marL="2734903" indent="0">
              <a:buNone/>
              <a:defRPr sz="2000"/>
            </a:lvl7pPr>
            <a:lvl8pPr marL="3190714" indent="0">
              <a:buNone/>
              <a:defRPr sz="2000"/>
            </a:lvl8pPr>
            <a:lvl9pPr marL="364653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01" indent="0">
              <a:buNone/>
              <a:defRPr sz="1200"/>
            </a:lvl2pPr>
            <a:lvl3pPr marL="911632" indent="0">
              <a:buNone/>
              <a:defRPr sz="1000"/>
            </a:lvl3pPr>
            <a:lvl4pPr marL="1367451" indent="0">
              <a:buNone/>
              <a:defRPr sz="900"/>
            </a:lvl4pPr>
            <a:lvl5pPr marL="1823264" indent="0">
              <a:buNone/>
              <a:defRPr sz="900"/>
            </a:lvl5pPr>
            <a:lvl6pPr marL="2279082" indent="0">
              <a:buNone/>
              <a:defRPr sz="900"/>
            </a:lvl6pPr>
            <a:lvl7pPr marL="2734903" indent="0">
              <a:buNone/>
              <a:defRPr sz="900"/>
            </a:lvl7pPr>
            <a:lvl8pPr marL="3190714" indent="0">
              <a:buNone/>
              <a:defRPr sz="900"/>
            </a:lvl8pPr>
            <a:lvl9pPr marL="36465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3923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432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71033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0259" y="1097031"/>
            <a:ext cx="8330195" cy="1102693"/>
          </a:xfrm>
          <a:prstGeom prst="rect">
            <a:avLst/>
          </a:prstGeom>
        </p:spPr>
        <p:txBody>
          <a:bodyPr anchor="t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1" y="6550156"/>
            <a:ext cx="812822" cy="307844"/>
          </a:xfrm>
          <a:prstGeom prst="rect">
            <a:avLst/>
          </a:prstGeom>
        </p:spPr>
        <p:txBody>
          <a:bodyPr lIns="91159" tIns="45581" rIns="91159" bIns="45581"/>
          <a:lstStyle/>
          <a:p>
            <a:pPr defTabSz="911632"/>
            <a:fld id="{1B58D566-8D13-5C43-8939-614299B6941B}" type="datetimeFigureOut">
              <a:rPr lang="de-DE" smtClean="0">
                <a:solidFill>
                  <a:srgbClr val="000000"/>
                </a:solidFill>
              </a:rPr>
              <a:pPr defTabSz="911632"/>
              <a:t>02.05.2016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14400" y="6513513"/>
            <a:ext cx="5486400" cy="228600"/>
          </a:xfrm>
          <a:prstGeom prst="rect">
            <a:avLst/>
          </a:prstGeom>
        </p:spPr>
        <p:txBody>
          <a:bodyPr lIns="91159" tIns="45581" rIns="91159" bIns="45581"/>
          <a:lstStyle/>
          <a:p>
            <a:pPr defTabSz="911632"/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Bild 6" descr="Logo_AW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83" y="269655"/>
            <a:ext cx="1915736" cy="277594"/>
          </a:xfrm>
          <a:prstGeom prst="rect">
            <a:avLst/>
          </a:prstGeom>
        </p:spPr>
      </p:pic>
      <p:pic>
        <p:nvPicPr>
          <p:cNvPr id="8" name="Bild 7" descr="Logo_Helmholtz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12" y="6570800"/>
            <a:ext cx="684214" cy="244280"/>
          </a:xfrm>
          <a:prstGeom prst="rect">
            <a:avLst/>
          </a:prstGeom>
        </p:spPr>
      </p:pic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49313" y="2199692"/>
            <a:ext cx="8331107" cy="40085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18689" y="675900"/>
            <a:ext cx="836173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8729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107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NCEPTS Logo"/>
          <p:cNvPicPr>
            <a:picLocks noChangeAspect="1" noChangeArrowheads="1"/>
          </p:cNvPicPr>
          <p:nvPr userDrawn="1"/>
        </p:nvPicPr>
        <p:blipFill>
          <a:blip r:embed="rId2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3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8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0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"/>
          <p:cNvSpPr txBox="1">
            <a:spLocks noChangeArrowheads="1"/>
          </p:cNvSpPr>
          <p:nvPr userDrawn="1"/>
        </p:nvSpPr>
        <p:spPr bwMode="auto">
          <a:xfrm>
            <a:off x="755650" y="6237288"/>
            <a:ext cx="8137525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000" smtClean="0">
                <a:solidFill>
                  <a:srgbClr val="000000"/>
                </a:solidFill>
              </a:rPr>
              <a:t>Page </a:t>
            </a:r>
            <a:fld id="{971B8A1F-30A0-4919-B732-A146F42299AF}" type="slidenum">
              <a:rPr lang="en-CA" sz="1000" smtClean="0">
                <a:solidFill>
                  <a:srgbClr val="000000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CA" sz="1000" smtClean="0">
                <a:solidFill>
                  <a:srgbClr val="000000"/>
                </a:solidFill>
              </a:rPr>
              <a:t> – </a:t>
            </a:r>
            <a:fld id="{1442343D-28BA-475A-AE13-011DA7F35C9A}" type="datetime4">
              <a:rPr kumimoji="0" lang="en-CA" sz="1000" smtClean="0">
                <a:solidFill>
                  <a:srgbClr val="000000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02 May, 2016</a:t>
            </a:fld>
            <a:endParaRPr kumimoji="0" lang="en-CA" sz="1000" smtClean="0">
              <a:solidFill>
                <a:srgbClr val="000000"/>
              </a:solidFill>
            </a:endParaRPr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pitchFamily="34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pitchFamily="34" charset="0"/>
        <a:buChar char="▪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2" y="274640"/>
            <a:ext cx="815181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2" y="1557338"/>
            <a:ext cx="81518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pic>
        <p:nvPicPr>
          <p:cNvPr id="2052" name="Picture 4" descr="DFO_Logo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3" b="-23415"/>
          <a:stretch>
            <a:fillRect/>
          </a:stretch>
        </p:blipFill>
        <p:spPr bwMode="auto">
          <a:xfrm>
            <a:off x="2438402" y="6481765"/>
            <a:ext cx="18288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NOOFS_logo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Mercator-logo_new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 b="31236"/>
          <a:stretch>
            <a:fillRect/>
          </a:stretch>
        </p:blipFill>
        <p:spPr bwMode="auto">
          <a:xfrm>
            <a:off x="4860927" y="6248401"/>
            <a:ext cx="1463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CONCEPTS Logo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86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</p:sldLayoutIdLst>
  <p:timing>
    <p:tnLst>
      <p:par>
        <p:cTn id="1" dur="indefinite" restart="never" nodeType="tmRoot"/>
      </p:par>
    </p:tnLst>
  </p:timing>
  <p:txStyles>
    <p:titleStyle>
      <a:lvl1pPr marL="1079276" indent="-215855" algn="l" defTabSz="4491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+mj-lt"/>
          <a:ea typeface="+mj-ea"/>
          <a:cs typeface="+mj-cs"/>
        </a:defRPr>
      </a:lvl1pPr>
      <a:lvl2pPr marL="1079276" indent="-215855" algn="l" defTabSz="4491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2pPr>
      <a:lvl3pPr marL="1079276" indent="-215855" algn="l" defTabSz="4491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3pPr>
      <a:lvl4pPr marL="1079276" indent="-215855" algn="l" defTabSz="4491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4pPr>
      <a:lvl5pPr marL="1079276" indent="-215855" algn="l" defTabSz="4491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5pPr>
      <a:lvl6pPr marL="1536381" indent="-215855" algn="l" defTabSz="44917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1993487" indent="-215855" algn="l" defTabSz="44917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2450592" indent="-215855" algn="l" defTabSz="44917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2907696" indent="-215855" algn="l" defTabSz="44917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285690" indent="-285690" algn="l" defTabSz="449171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FF0000"/>
        </a:buClr>
        <a:buSzPct val="120000"/>
        <a:buFont typeface="Arial" pitchFamily="34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63430" indent="-285690" algn="l" defTabSz="449171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3A601B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38002" indent="-184112" algn="l" defTabSz="449171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B89500"/>
        </a:buClr>
        <a:buSzPct val="100000"/>
        <a:buFont typeface="Arial" pitchFamily="34" charset="0"/>
        <a:buChar char="▪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1456" indent="-228553" algn="l" defTabSz="449171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998249" indent="-188875" algn="l" defTabSz="449171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455355" indent="-188875" algn="l" defTabSz="449171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12459" indent="-188875" algn="l" defTabSz="449171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369564" indent="-188875" algn="l" defTabSz="449171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26669" indent="-188875" algn="l" defTabSz="449171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254980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ffectLst/>
        </p:spPr>
        <p:txBody>
          <a:bodyPr lIns="91417" tIns="45709" rIns="91417" bIns="45709"/>
          <a:lstStyle/>
          <a:p>
            <a:pPr defTabSz="914169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</a:endParaRPr>
          </a:p>
        </p:txBody>
      </p:sp>
      <p:pic>
        <p:nvPicPr>
          <p:cNvPr id="254984" name="Picture 8" descr="DFO_Logo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3" b="-23415"/>
          <a:stretch>
            <a:fillRect/>
          </a:stretch>
        </p:blipFill>
        <p:spPr bwMode="auto">
          <a:xfrm>
            <a:off x="2362200" y="6481765"/>
            <a:ext cx="1828800" cy="3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5" name="Picture 9" descr="Mercator-logo_new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 b="31236"/>
          <a:stretch>
            <a:fillRect/>
          </a:stretch>
        </p:blipFill>
        <p:spPr bwMode="auto">
          <a:xfrm>
            <a:off x="6248400" y="6248402"/>
            <a:ext cx="14636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6" name="Picture 10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477000"/>
            <a:ext cx="1871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94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085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169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255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338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265" indent="-287265" algn="l" rtl="0" fontAlgn="base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4982" indent="-287265" algn="l" rtl="0" fontAlgn="base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537" indent="-182517" algn="l" rtl="0" fontAlgn="base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17255" indent="-287265" algn="l" rtl="0" fontAlgn="base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1999745" indent="-190452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6829" indent="-190452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3914" indent="-190452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0998" indent="-190452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8084" indent="-190452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9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5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8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2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7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2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76" algn="l" defTabSz="914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8"/>
            <a:ext cx="8043840" cy="39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9B48C371-F546-4630-B0A8-080E42D3CC9F}" type="slidenum">
              <a:rPr lang="en-US" altLang="en-US" smtClean="0"/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7723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xStyles>
    <p:titleStyle>
      <a:lvl1pPr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marL="1036815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marL="1451541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marL="1866268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11045" indent="-311045" algn="l" defTabSz="414726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3" y="274641"/>
            <a:ext cx="815181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3" y="1557338"/>
            <a:ext cx="81518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pic>
        <p:nvPicPr>
          <p:cNvPr id="2052" name="Picture 4" descr="DFO_Logo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3" b="-23415"/>
          <a:stretch>
            <a:fillRect/>
          </a:stretch>
        </p:blipFill>
        <p:spPr bwMode="auto">
          <a:xfrm>
            <a:off x="2438403" y="6481766"/>
            <a:ext cx="18288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NOOFS_logo2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Mercator-logo_new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 b="31236"/>
          <a:stretch>
            <a:fillRect/>
          </a:stretch>
        </p:blipFill>
        <p:spPr bwMode="auto">
          <a:xfrm>
            <a:off x="4860927" y="6248401"/>
            <a:ext cx="1463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CONCEPTS Logo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88" y="6453188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42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iming>
    <p:tnLst>
      <p:par>
        <p:cTn id="1" dur="indefinite" restart="never" nodeType="tmRoot"/>
      </p:par>
    </p:tnLst>
  </p:timing>
  <p:txStyles>
    <p:titleStyle>
      <a:lvl1pPr marL="1079164" indent="-215833" algn="l" defTabSz="44912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+mj-lt"/>
          <a:ea typeface="+mj-ea"/>
          <a:cs typeface="+mj-cs"/>
        </a:defRPr>
      </a:lvl1pPr>
      <a:lvl2pPr marL="1079164" indent="-215833" algn="l" defTabSz="44912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2pPr>
      <a:lvl3pPr marL="1079164" indent="-215833" algn="l" defTabSz="44912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3pPr>
      <a:lvl4pPr marL="1079164" indent="-215833" algn="l" defTabSz="44912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4pPr>
      <a:lvl5pPr marL="1079164" indent="-215833" algn="l" defTabSz="44912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5pPr>
      <a:lvl6pPr marL="1536222" indent="-215833" algn="l" defTabSz="44912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1993281" indent="-215833" algn="l" defTabSz="44912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2450338" indent="-215833" algn="l" defTabSz="44912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2907394" indent="-215833" algn="l" defTabSz="449124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285660" indent="-285660" algn="l" defTabSz="449124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FF0000"/>
        </a:buClr>
        <a:buSzPct val="120000"/>
        <a:buFont typeface="Arial" pitchFamily="34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63351" indent="-285660" algn="l" defTabSz="449124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3A601B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37884" indent="-184093" algn="l" defTabSz="449124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B89500"/>
        </a:buClr>
        <a:buSzPct val="100000"/>
        <a:buFont typeface="Arial" pitchFamily="34" charset="0"/>
        <a:buChar char="▪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1290" indent="-228529" algn="l" defTabSz="449124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998042" indent="-188855" algn="l" defTabSz="449124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455101" indent="-188855" algn="l" defTabSz="449124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12157" indent="-188855" algn="l" defTabSz="449124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369214" indent="-188855" algn="l" defTabSz="449124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26272" indent="-188855" algn="l" defTabSz="449124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755650" y="6237288"/>
            <a:ext cx="813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CA" sz="1000">
                <a:solidFill>
                  <a:srgbClr val="000000"/>
                </a:solidFill>
              </a:rPr>
              <a:t>Page </a:t>
            </a:r>
            <a:fld id="{A0116BB8-7BA4-485E-B149-5FE9897D501D}" type="slidenum">
              <a:rPr kumimoji="1" lang="en-CA" sz="10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 sz="1000">
              <a:solidFill>
                <a:srgbClr val="000000"/>
              </a:solidFill>
            </a:endParaRPr>
          </a:p>
        </p:txBody>
      </p:sp>
      <p:sp>
        <p:nvSpPr>
          <p:cNvPr id="266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266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1054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7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755650" y="6237288"/>
            <a:ext cx="813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CA" sz="1000">
                <a:solidFill>
                  <a:srgbClr val="000000"/>
                </a:solidFill>
              </a:rPr>
              <a:t>Page </a:t>
            </a:r>
            <a:fld id="{448690F3-3B68-4E7A-AB2C-5FD713C5A4CE}" type="slidenum">
              <a:rPr kumimoji="1" lang="en-CA" sz="10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 sz="1000">
              <a:solidFill>
                <a:srgbClr val="000000"/>
              </a:solidFill>
            </a:endParaRPr>
          </a:p>
        </p:txBody>
      </p:sp>
      <p:sp>
        <p:nvSpPr>
          <p:cNvPr id="14339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14340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1054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6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ext Box 24"/>
          <p:cNvSpPr txBox="1">
            <a:spLocks noChangeArrowheads="1"/>
          </p:cNvSpPr>
          <p:nvPr/>
        </p:nvSpPr>
        <p:spPr bwMode="auto">
          <a:xfrm>
            <a:off x="755652" y="6237289"/>
            <a:ext cx="813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59" tIns="45581" rIns="91159" bIns="45581">
            <a:spAutoFit/>
          </a:bodyPr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CA" sz="1000">
                <a:solidFill>
                  <a:srgbClr val="D5EFC0"/>
                </a:solidFill>
              </a:rPr>
              <a:t>Page </a:t>
            </a:r>
            <a:fld id="{12484E0D-A4CC-484B-A44D-95DE3D3697BD}" type="slidenum">
              <a:rPr kumimoji="1" lang="en-CA" sz="1000">
                <a:solidFill>
                  <a:srgbClr val="D5EFC0"/>
                </a:solidFill>
              </a:rPr>
              <a:pPr algn="ctr" defTabSz="91163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CA" sz="1000">
                <a:solidFill>
                  <a:srgbClr val="D5EFC0"/>
                </a:solidFill>
              </a:rPr>
              <a:t> – </a:t>
            </a:r>
            <a:fld id="{D60B2B3A-2740-4060-A9B1-427CD6DCDF45}" type="datetime4">
              <a:rPr lang="en-CA" sz="1000">
                <a:solidFill>
                  <a:srgbClr val="D5EFC0"/>
                </a:solidFill>
              </a:rPr>
              <a:pPr algn="ctr" defTabSz="911632" fontAlgn="base">
                <a:spcBef>
                  <a:spcPct val="0"/>
                </a:spcBef>
                <a:spcAft>
                  <a:spcPct val="0"/>
                </a:spcAft>
                <a:defRPr/>
              </a:pPr>
              <a:t>02 May, 2016</a:t>
            </a:fld>
            <a:endParaRPr lang="en-CA" sz="1000">
              <a:solidFill>
                <a:srgbClr val="D5EFC0"/>
              </a:solidFill>
            </a:endParaRPr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59" tIns="45581" rIns="91159" bIns="455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3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59" tIns="45581" rIns="91159" bIns="45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ffectLst/>
        </p:spPr>
        <p:txBody>
          <a:bodyPr lIns="91159" tIns="45581" rIns="91159" bIns="45581"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CA">
              <a:solidFill>
                <a:srgbClr val="D5EF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729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5801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1632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67451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3264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6457" indent="-286457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2862" indent="-286457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6374" indent="-182014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2765" indent="-286457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1994199" indent="-189924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0020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05831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61643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17463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1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32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51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64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82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03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14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30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59" tIns="45581" rIns="91159" bIns="455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254980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3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59" tIns="45581" rIns="91159" bIns="45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ffectLst/>
        </p:spPr>
        <p:txBody>
          <a:bodyPr lIns="91159" tIns="45581" rIns="91159" bIns="45581"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</a:endParaRPr>
          </a:p>
        </p:txBody>
      </p:sp>
      <p:pic>
        <p:nvPicPr>
          <p:cNvPr id="254984" name="Picture 8" descr="DFO_Logo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3" b="-23415"/>
          <a:stretch>
            <a:fillRect/>
          </a:stretch>
        </p:blipFill>
        <p:spPr bwMode="auto">
          <a:xfrm>
            <a:off x="2362200" y="6481765"/>
            <a:ext cx="1828800" cy="3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5" name="Picture 9" descr="Mercator-logo_new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 b="31236"/>
          <a:stretch>
            <a:fillRect/>
          </a:stretch>
        </p:blipFill>
        <p:spPr bwMode="auto">
          <a:xfrm>
            <a:off x="6248400" y="6248402"/>
            <a:ext cx="14636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6" name="Picture 10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477000"/>
            <a:ext cx="1871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58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5801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1632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67451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3264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6457" indent="-286457" algn="l" rtl="0" fontAlgn="base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2862" indent="-286457" algn="l" rtl="0" fontAlgn="base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6374" indent="-182014" algn="l" rtl="0" fontAlgn="base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12765" indent="-286457" algn="l" rtl="0" fontAlgn="base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1994199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0020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05831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61643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17463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1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32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51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64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82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03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14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30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2" y="274640"/>
            <a:ext cx="815181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2" y="1557338"/>
            <a:ext cx="81518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pic>
        <p:nvPicPr>
          <p:cNvPr id="2052" name="Picture 4" descr="DFO_Logo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3" b="-23415"/>
          <a:stretch>
            <a:fillRect/>
          </a:stretch>
        </p:blipFill>
        <p:spPr bwMode="auto">
          <a:xfrm>
            <a:off x="2438404" y="6481765"/>
            <a:ext cx="18288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NOOFS_logo2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4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Mercator-logo_new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 b="31236"/>
          <a:stretch>
            <a:fillRect/>
          </a:stretch>
        </p:blipFill>
        <p:spPr bwMode="auto">
          <a:xfrm>
            <a:off x="4860927" y="6248402"/>
            <a:ext cx="1463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CONCEPTS Logo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455" r="17500" b="22206"/>
          <a:stretch>
            <a:fillRect/>
          </a:stretch>
        </p:blipFill>
        <p:spPr bwMode="auto">
          <a:xfrm>
            <a:off x="6804028" y="6202367"/>
            <a:ext cx="6477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 b="-17818"/>
          <a:stretch>
            <a:fillRect/>
          </a:stretch>
        </p:blipFill>
        <p:spPr bwMode="auto">
          <a:xfrm>
            <a:off x="7812093" y="6453189"/>
            <a:ext cx="12604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7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p:timing>
    <p:tnLst>
      <p:par>
        <p:cTn id="1" dur="indefinite" restart="never" nodeType="tmRoot"/>
      </p:par>
    </p:tnLst>
  </p:timing>
  <p:txStyles>
    <p:titleStyle>
      <a:lvl1pPr marL="1076013" indent="-215201" algn="l" defTabSz="44780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+mj-lt"/>
          <a:ea typeface="+mj-ea"/>
          <a:cs typeface="+mj-cs"/>
        </a:defRPr>
      </a:lvl1pPr>
      <a:lvl2pPr marL="1076013" indent="-215201" algn="l" defTabSz="44780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2pPr>
      <a:lvl3pPr marL="1076013" indent="-215201" algn="l" defTabSz="44780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3pPr>
      <a:lvl4pPr marL="1076013" indent="-215201" algn="l" defTabSz="44780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4pPr>
      <a:lvl5pPr marL="1076013" indent="-215201" algn="l" defTabSz="44780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5pPr>
      <a:lvl6pPr marL="1531736" indent="-215201" algn="l" defTabSz="447809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1987461" indent="-215201" algn="l" defTabSz="447809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2443179" indent="-215201" algn="l" defTabSz="447809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2898902" indent="-215201" algn="l" defTabSz="447809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284826" indent="-284826" algn="l" defTabSz="447809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FF0000"/>
        </a:buClr>
        <a:buSzPct val="120000"/>
        <a:buFont typeface="Arial" pitchFamily="34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61122" indent="-284826" algn="l" defTabSz="447809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3A601B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34556" indent="-183553" algn="l" defTabSz="447809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B89500"/>
        </a:buClr>
        <a:buSzPct val="100000"/>
        <a:buFont typeface="Arial" pitchFamily="34" charset="0"/>
        <a:buChar char="▪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596609" indent="-227851" algn="l" defTabSz="447809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992207" indent="-188301" algn="l" defTabSz="447809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447931" indent="-188301" algn="l" defTabSz="447809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03651" indent="-188301" algn="l" defTabSz="447809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359361" indent="-188301" algn="l" defTabSz="447809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15089" indent="-188301" algn="l" defTabSz="447809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08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43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66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86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612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335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055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778" algn="l" defTabSz="911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755652" y="6237289"/>
            <a:ext cx="813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59" tIns="45581" rIns="91159" bIns="45581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CA" sz="1000">
                <a:solidFill>
                  <a:srgbClr val="000000"/>
                </a:solidFill>
              </a:rPr>
              <a:t>Page </a:t>
            </a:r>
            <a:fld id="{A0116BB8-7BA4-485E-B149-5FE9897D501D}" type="slidenum">
              <a:rPr kumimoji="1" lang="en-CA" sz="1000">
                <a:solidFill>
                  <a:srgbClr val="000000"/>
                </a:solidFill>
              </a:rPr>
              <a:pPr defTabSz="91163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 sz="1000">
              <a:solidFill>
                <a:srgbClr val="000000"/>
              </a:solidFill>
            </a:endParaRPr>
          </a:p>
        </p:txBody>
      </p:sp>
      <p:sp>
        <p:nvSpPr>
          <p:cNvPr id="266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59" tIns="45581" rIns="91159" bIns="455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266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3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59" tIns="45581" rIns="91159" bIns="45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1054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ffectLst/>
        </p:spPr>
        <p:txBody>
          <a:bodyPr lIns="91159" tIns="45581" rIns="91159" bIns="45581"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7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5801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1632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67451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3264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6457" indent="-286457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2862" indent="-286457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6374" indent="-182014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12765" indent="-286457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1994199" indent="-189924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0020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05831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61643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17463" indent="-189924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1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32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51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64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82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03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14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30" algn="l" defTabSz="911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151813" cy="1065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57338"/>
            <a:ext cx="8151813" cy="4678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3076" name="Picture 4" descr="DFO_Logo"/>
          <p:cNvPicPr>
            <a:picLocks noChangeAspect="1" noChangeArrowheads="1"/>
          </p:cNvPicPr>
          <p:nvPr userDrawn="1"/>
        </p:nvPicPr>
        <p:blipFill>
          <a:blip r:embed="rId16" cstate="print"/>
          <a:srcRect r="38313" b="-23415"/>
          <a:stretch>
            <a:fillRect/>
          </a:stretch>
        </p:blipFill>
        <p:spPr bwMode="auto">
          <a:xfrm>
            <a:off x="2438400" y="6481763"/>
            <a:ext cx="18288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NOOFS_logo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81800" y="6324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Mercator-logo_new"/>
          <p:cNvPicPr>
            <a:picLocks noChangeAspect="1" noChangeArrowheads="1"/>
          </p:cNvPicPr>
          <p:nvPr userDrawn="1"/>
        </p:nvPicPr>
        <p:blipFill>
          <a:blip r:embed="rId18" cstate="print"/>
          <a:srcRect t="27115" b="31236"/>
          <a:stretch>
            <a:fillRect/>
          </a:stretch>
        </p:blipFill>
        <p:spPr bwMode="auto">
          <a:xfrm>
            <a:off x="4860925" y="6248400"/>
            <a:ext cx="1463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5" descr="CONCEPTS Logo"/>
          <p:cNvPicPr>
            <a:picLocks noChangeAspect="1" noChangeArrowheads="1"/>
          </p:cNvPicPr>
          <p:nvPr userDrawn="1"/>
        </p:nvPicPr>
        <p:blipFill>
          <a:blip r:embed="rId19" cstate="print"/>
          <a:srcRect l="20833" t="21455" r="17500" b="22206"/>
          <a:stretch>
            <a:fillRect/>
          </a:stretch>
        </p:blipFill>
        <p:spPr bwMode="auto">
          <a:xfrm>
            <a:off x="6804025" y="6202363"/>
            <a:ext cx="64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9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</p:sldLayoutIdLst>
  <p:timing>
    <p:tnLst>
      <p:par>
        <p:cTn id="1" dur="indefinite" restart="never" nodeType="tmRoot"/>
      </p:par>
    </p:tnLst>
  </p:timing>
  <p:txStyles>
    <p:titleStyle>
      <a:lvl1pPr marL="1079500" indent="-215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+mj-lt"/>
          <a:ea typeface="+mj-ea"/>
          <a:cs typeface="+mj-cs"/>
        </a:defRPr>
      </a:lvl1pPr>
      <a:lvl2pPr marL="1079500" indent="-215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2pPr>
      <a:lvl3pPr marL="1079500" indent="-215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3pPr>
      <a:lvl4pPr marL="1079500" indent="-215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4pPr>
      <a:lvl5pPr marL="1079500" indent="-215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5pPr>
      <a:lvl6pPr marL="1536700" indent="-2159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1993900" indent="-2159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2451100" indent="-2159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2908300" indent="-2159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3A601B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285750" indent="-28575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FF0000"/>
        </a:buClr>
        <a:buSzPct val="120000"/>
        <a:buFont typeface="Arial" pitchFamily="34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63588" indent="-28575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3A601B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38238" indent="-18415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B89500"/>
        </a:buClr>
        <a:buSzPct val="100000"/>
        <a:buFont typeface="Arial" pitchFamily="34" charset="0"/>
        <a:buChar char="▪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1788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998663" indent="-188913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455863" indent="-188913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13063" indent="-188913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370263" indent="-188913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27463" indent="-188913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1600" y="908720"/>
            <a:ext cx="7416824" cy="1143000"/>
          </a:xfrm>
          <a:solidFill>
            <a:srgbClr val="3A601B">
              <a:alpha val="59000"/>
            </a:srgbClr>
          </a:solidFill>
        </p:spPr>
        <p:txBody>
          <a:bodyPr/>
          <a:lstStyle/>
          <a:p>
            <a:pPr algn="ctr">
              <a:defRPr/>
            </a:pP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Global Medium-range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Forecasts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t="20055" r="54700" b="75171"/>
          <a:stretch>
            <a:fillRect/>
          </a:stretch>
        </p:blipFill>
        <p:spPr bwMode="auto">
          <a:xfrm>
            <a:off x="468313" y="6381750"/>
            <a:ext cx="14398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/>
          <p:cNvSpPr txBox="1">
            <a:spLocks noChangeArrowheads="1"/>
          </p:cNvSpPr>
          <p:nvPr/>
        </p:nvSpPr>
        <p:spPr bwMode="auto">
          <a:xfrm>
            <a:off x="395288" y="2707633"/>
            <a:ext cx="4032696" cy="12254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defRPr/>
            </a:pPr>
            <a:r>
              <a:rPr kumimoji="1" lang="en-US" altLang="zh-TW" sz="1400" b="1" kern="0" dirty="0" smtClean="0">
                <a:ea typeface="新細明體" pitchFamily="18" charset="-120"/>
              </a:rPr>
              <a:t>GC Smith</a:t>
            </a:r>
            <a:r>
              <a:rPr kumimoji="1" lang="en-US" altLang="zh-TW" sz="1400" b="1" kern="0" baseline="30000" dirty="0">
                <a:ea typeface="新細明體" pitchFamily="18" charset="-120"/>
              </a:rPr>
              <a:t>1</a:t>
            </a:r>
            <a:r>
              <a:rPr kumimoji="1" lang="en-US" altLang="zh-TW" sz="1400" b="1" kern="0" dirty="0" smtClean="0">
                <a:ea typeface="新細明體" pitchFamily="18" charset="-120"/>
              </a:rPr>
              <a:t>, F Roy</a:t>
            </a:r>
            <a:r>
              <a:rPr kumimoji="1" lang="en-US" altLang="zh-TW" sz="1400" b="1" kern="0" baseline="30000" dirty="0">
                <a:ea typeface="新細明體" pitchFamily="18" charset="-120"/>
              </a:rPr>
              <a:t>1</a:t>
            </a:r>
            <a:r>
              <a:rPr kumimoji="1" lang="en-US" altLang="zh-TW" sz="1400" b="1" kern="0" dirty="0" smtClean="0">
                <a:ea typeface="新細明體" pitchFamily="18" charset="-120"/>
              </a:rPr>
              <a:t>, J-M Belanger</a:t>
            </a:r>
            <a:r>
              <a:rPr kumimoji="1" lang="en-US" altLang="zh-TW" sz="1400" b="1" kern="0" baseline="30000" dirty="0">
                <a:ea typeface="新細明體" pitchFamily="18" charset="-120"/>
              </a:rPr>
              <a:t>1</a:t>
            </a:r>
            <a:r>
              <a:rPr kumimoji="1" lang="en-US" altLang="zh-TW" sz="1400" b="1" kern="0" dirty="0" smtClean="0">
                <a:ea typeface="新細明體" pitchFamily="18" charset="-120"/>
              </a:rPr>
              <a:t>, D Deacu</a:t>
            </a:r>
            <a:r>
              <a:rPr kumimoji="1" lang="en-US" altLang="zh-TW" sz="1400" b="1" kern="0" baseline="30000" dirty="0" smtClean="0">
                <a:ea typeface="新細明體" pitchFamily="18" charset="-120"/>
              </a:rPr>
              <a:t>2</a:t>
            </a:r>
            <a:r>
              <a:rPr kumimoji="1" lang="en-US" altLang="zh-TW" sz="1400" b="1" kern="0" dirty="0" smtClean="0">
                <a:ea typeface="新細明體" pitchFamily="18" charset="-120"/>
              </a:rPr>
              <a:t>, H Ritchie</a:t>
            </a:r>
            <a:r>
              <a:rPr kumimoji="1" lang="en-US" altLang="zh-TW" sz="1400" b="1" kern="0" baseline="30000" dirty="0" smtClean="0">
                <a:ea typeface="新細明體" pitchFamily="18" charset="-120"/>
              </a:rPr>
              <a:t>1</a:t>
            </a:r>
            <a:r>
              <a:rPr kumimoji="1" lang="en-US" altLang="zh-TW" sz="1400" b="1" kern="0" dirty="0" smtClean="0">
                <a:ea typeface="新細明體" pitchFamily="18" charset="-120"/>
              </a:rPr>
              <a:t>, </a:t>
            </a:r>
            <a:r>
              <a:rPr kumimoji="1" lang="en-US" altLang="zh-TW" sz="1400" b="1" kern="0" dirty="0">
                <a:ea typeface="新細明體" pitchFamily="18" charset="-120"/>
              </a:rPr>
              <a:t>P </a:t>
            </a:r>
            <a:r>
              <a:rPr kumimoji="1" lang="en-US" altLang="zh-TW" sz="1400" b="1" kern="0" dirty="0" smtClean="0">
                <a:ea typeface="新細明體" pitchFamily="18" charset="-120"/>
              </a:rPr>
              <a:t>Pellerin</a:t>
            </a:r>
            <a:r>
              <a:rPr kumimoji="1" lang="en-US" altLang="zh-TW" sz="1400" b="1" kern="0" baseline="30000" dirty="0" smtClean="0">
                <a:ea typeface="新細明體" pitchFamily="18" charset="-120"/>
              </a:rPr>
              <a:t>1</a:t>
            </a:r>
            <a:endParaRPr kumimoji="1" lang="en-US" altLang="zh-TW" sz="1400" b="1" kern="0" dirty="0">
              <a:ea typeface="新細明體" pitchFamily="18" charset="-12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defRPr/>
            </a:pPr>
            <a:endParaRPr kumimoji="1" lang="en-US" altLang="zh-TW" sz="1200" b="1" kern="0" baseline="30000" dirty="0">
              <a:solidFill>
                <a:srgbClr val="000000"/>
              </a:solidFill>
              <a:ea typeface="新細明體" pitchFamily="18" charset="-12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defRPr/>
            </a:pPr>
            <a:r>
              <a:rPr kumimoji="1" lang="en-US" altLang="zh-TW" sz="1200" b="1" kern="0" baseline="30000" dirty="0">
                <a:solidFill>
                  <a:srgbClr val="000000"/>
                </a:solidFill>
                <a:ea typeface="新細明體" pitchFamily="18" charset="-120"/>
              </a:rPr>
              <a:t>1 </a:t>
            </a:r>
            <a:r>
              <a:rPr kumimoji="1" lang="en-US" altLang="zh-TW" sz="1200" b="1" kern="0" dirty="0">
                <a:solidFill>
                  <a:srgbClr val="000000"/>
                </a:solidFill>
                <a:ea typeface="新細明體" pitchFamily="18" charset="-120"/>
              </a:rPr>
              <a:t>Meteorological Research Division, RPN-E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defRPr/>
            </a:pPr>
            <a:r>
              <a:rPr kumimoji="1" lang="en-US" altLang="zh-TW" sz="1200" b="1" kern="0" baseline="30000" dirty="0">
                <a:solidFill>
                  <a:srgbClr val="000000"/>
                </a:solidFill>
                <a:ea typeface="新細明體" pitchFamily="18" charset="-120"/>
              </a:rPr>
              <a:t>2 </a:t>
            </a:r>
            <a:r>
              <a:rPr kumimoji="1" lang="en-CA" altLang="zh-TW" sz="1200" b="1" kern="0" dirty="0">
                <a:solidFill>
                  <a:srgbClr val="000000"/>
                </a:solidFill>
                <a:ea typeface="新細明體" pitchFamily="18" charset="-120"/>
              </a:rPr>
              <a:t>Meteorological Service of Canada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defRPr/>
            </a:pPr>
            <a:endParaRPr kumimoji="1" lang="en-US" altLang="zh-TW" sz="1200" b="1" kern="0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6" name="Picture 4" descr="Gulf29fb2008mod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012" y="3020541"/>
            <a:ext cx="4241468" cy="278472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3" t="42771" r="26631" b="19376"/>
          <a:stretch/>
        </p:blipFill>
        <p:spPr bwMode="auto">
          <a:xfrm>
            <a:off x="395536" y="3933056"/>
            <a:ext cx="4181255" cy="229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7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web.cmc.ec.gc.ca/~afsgdde/verdict/images_ver/PLT_VER_ALL_GZ_925.000_monde_DDU03S11-DDC04S1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2"/>
          <a:stretch/>
        </p:blipFill>
        <p:spPr bwMode="auto">
          <a:xfrm>
            <a:off x="5171862" y="1916832"/>
            <a:ext cx="3864634" cy="39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435975" cy="1143000"/>
          </a:xfrm>
        </p:spPr>
        <p:txBody>
          <a:bodyPr/>
          <a:lstStyle/>
          <a:p>
            <a:pPr eaLnBrk="1" hangingPunct="1"/>
            <a:r>
              <a:rPr lang="fr-CA" sz="2800" dirty="0" err="1" smtClean="0"/>
              <a:t>Coupled</a:t>
            </a:r>
            <a:r>
              <a:rPr lang="fr-CA" sz="2800" dirty="0" smtClean="0"/>
              <a:t> Global </a:t>
            </a:r>
            <a:r>
              <a:rPr lang="fr-CA" sz="2800" dirty="0" err="1" smtClean="0"/>
              <a:t>Forecast</a:t>
            </a:r>
            <a:r>
              <a:rPr lang="fr-CA" sz="2800" dirty="0" smtClean="0"/>
              <a:t> Trials</a:t>
            </a:r>
            <a:endParaRPr lang="en-US" sz="2800" dirty="0" smtClean="0"/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400" cy="4525963"/>
          </a:xfrm>
        </p:spPr>
        <p:txBody>
          <a:bodyPr/>
          <a:lstStyle/>
          <a:p>
            <a:pPr eaLnBrk="1" hangingPunct="1"/>
            <a:r>
              <a:rPr lang="fr-CA" dirty="0" err="1" smtClean="0">
                <a:solidFill>
                  <a:srgbClr val="0066CC"/>
                </a:solidFill>
              </a:rPr>
              <a:t>Coupled</a:t>
            </a:r>
            <a:r>
              <a:rPr lang="fr-CA" dirty="0" smtClean="0">
                <a:solidFill>
                  <a:srgbClr val="0066CC"/>
                </a:solidFill>
              </a:rPr>
              <a:t> GDPS-GIOPS</a:t>
            </a:r>
            <a:r>
              <a:rPr lang="fr-CA" dirty="0" smtClean="0"/>
              <a:t>:</a:t>
            </a:r>
          </a:p>
          <a:p>
            <a:pPr lvl="1" eaLnBrk="1" hangingPunct="1"/>
            <a:r>
              <a:rPr lang="fr-CA" dirty="0" err="1" smtClean="0"/>
              <a:t>Atm</a:t>
            </a:r>
            <a:r>
              <a:rPr lang="fr-CA" dirty="0" smtClean="0"/>
              <a:t>: GEM 25km</a:t>
            </a:r>
          </a:p>
          <a:p>
            <a:pPr lvl="1" eaLnBrk="1" hangingPunct="1"/>
            <a:r>
              <a:rPr lang="fr-CA" dirty="0" err="1" smtClean="0"/>
              <a:t>Ocean</a:t>
            </a:r>
            <a:r>
              <a:rPr lang="fr-CA" dirty="0" smtClean="0"/>
              <a:t>: NEMO-ORCA025 (1/4°)</a:t>
            </a:r>
          </a:p>
          <a:p>
            <a:pPr lvl="1" eaLnBrk="1" hangingPunct="1"/>
            <a:r>
              <a:rPr lang="fr-CA" dirty="0" err="1" smtClean="0"/>
              <a:t>Ice</a:t>
            </a:r>
            <a:r>
              <a:rPr lang="fr-CA" dirty="0" smtClean="0"/>
              <a:t>: CICE4</a:t>
            </a:r>
          </a:p>
          <a:p>
            <a:pPr eaLnBrk="1" hangingPunct="1"/>
            <a:r>
              <a:rPr lang="fr-CA" dirty="0" err="1" smtClean="0">
                <a:solidFill>
                  <a:srgbClr val="0066CC"/>
                </a:solidFill>
              </a:rPr>
              <a:t>Evaluation</a:t>
            </a:r>
            <a:r>
              <a:rPr lang="fr-CA" dirty="0" smtClean="0">
                <a:solidFill>
                  <a:srgbClr val="0066CC"/>
                </a:solidFill>
              </a:rPr>
              <a:t> of </a:t>
            </a:r>
            <a:r>
              <a:rPr lang="fr-CA" dirty="0" err="1" smtClean="0">
                <a:solidFill>
                  <a:srgbClr val="0066CC"/>
                </a:solidFill>
              </a:rPr>
              <a:t>summer</a:t>
            </a:r>
            <a:r>
              <a:rPr lang="fr-CA" dirty="0" smtClean="0">
                <a:solidFill>
                  <a:srgbClr val="0066CC"/>
                </a:solidFill>
              </a:rPr>
              <a:t> trials</a:t>
            </a:r>
          </a:p>
          <a:p>
            <a:pPr lvl="1" eaLnBrk="1" hangingPunct="1"/>
            <a:r>
              <a:rPr lang="fr-CA" dirty="0" smtClean="0"/>
              <a:t>Daily 10day </a:t>
            </a:r>
            <a:r>
              <a:rPr lang="fr-CA" dirty="0" err="1" smtClean="0"/>
              <a:t>forecasts</a:t>
            </a:r>
            <a:endParaRPr lang="fr-CA" dirty="0" smtClean="0"/>
          </a:p>
          <a:p>
            <a:pPr lvl="1" eaLnBrk="1" hangingPunct="1"/>
            <a:r>
              <a:rPr lang="fr-CA" dirty="0" err="1" smtClean="0"/>
              <a:t>Jul</a:t>
            </a:r>
            <a:r>
              <a:rPr lang="fr-CA" dirty="0" err="1"/>
              <a:t>-</a:t>
            </a:r>
            <a:r>
              <a:rPr lang="fr-CA" dirty="0" err="1" smtClean="0"/>
              <a:t>Aug</a:t>
            </a:r>
            <a:r>
              <a:rPr lang="fr-CA" dirty="0" smtClean="0"/>
              <a:t> 2011</a:t>
            </a:r>
          </a:p>
          <a:p>
            <a:pPr lvl="1" eaLnBrk="1" hangingPunct="1"/>
            <a:r>
              <a:rPr lang="fr-CA" dirty="0" err="1"/>
              <a:t>V</a:t>
            </a:r>
            <a:r>
              <a:rPr lang="fr-CA" dirty="0" err="1" smtClean="0"/>
              <a:t>erification</a:t>
            </a:r>
            <a:r>
              <a:rPr lang="fr-CA" dirty="0" smtClean="0"/>
              <a:t> </a:t>
            </a:r>
            <a:r>
              <a:rPr lang="fr-CA" dirty="0" err="1" smtClean="0"/>
              <a:t>against</a:t>
            </a:r>
            <a:r>
              <a:rPr lang="fr-CA" dirty="0" smtClean="0"/>
              <a:t> ERA-</a:t>
            </a:r>
            <a:r>
              <a:rPr lang="fr-CA" dirty="0" err="1" smtClean="0"/>
              <a:t>Interim</a:t>
            </a:r>
            <a:endParaRPr lang="fr-CA" dirty="0" smtClean="0"/>
          </a:p>
          <a:p>
            <a:pPr lvl="1" eaLnBrk="1" hangingPunct="1"/>
            <a:r>
              <a:rPr lang="fr-CA" dirty="0" smtClean="0"/>
              <a:t>Global </a:t>
            </a:r>
            <a:r>
              <a:rPr lang="fr-CA" dirty="0" err="1" smtClean="0"/>
              <a:t>geopotential</a:t>
            </a:r>
            <a:r>
              <a:rPr lang="fr-CA" dirty="0" smtClean="0"/>
              <a:t> </a:t>
            </a:r>
            <a:r>
              <a:rPr lang="fr-CA" dirty="0" err="1" smtClean="0"/>
              <a:t>height</a:t>
            </a:r>
            <a:r>
              <a:rPr lang="fr-CA" dirty="0" smtClean="0"/>
              <a:t> at 925hPa.</a:t>
            </a:r>
            <a:endParaRPr lang="en-US" dirty="0" smtClean="0"/>
          </a:p>
        </p:txBody>
      </p:sp>
      <p:sp>
        <p:nvSpPr>
          <p:cNvPr id="94212" name="TextBox 4"/>
          <p:cNvSpPr txBox="1">
            <a:spLocks noChangeArrowheads="1"/>
          </p:cNvSpPr>
          <p:nvPr/>
        </p:nvSpPr>
        <p:spPr bwMode="auto">
          <a:xfrm>
            <a:off x="7956798" y="2340620"/>
            <a:ext cx="1655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dirty="0" err="1">
                <a:solidFill>
                  <a:srgbClr val="FF0000"/>
                </a:solidFill>
                <a:latin typeface="Times New Roman" pitchFamily="18" charset="0"/>
              </a:rPr>
              <a:t>coupled</a:t>
            </a:r>
            <a:endParaRPr kumimoji="1"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4213" name="TextBox 5"/>
          <p:cNvSpPr txBox="1">
            <a:spLocks noChangeArrowheads="1"/>
          </p:cNvSpPr>
          <p:nvPr/>
        </p:nvSpPr>
        <p:spPr bwMode="auto">
          <a:xfrm>
            <a:off x="6732661" y="2124596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dirty="0" err="1">
                <a:solidFill>
                  <a:srgbClr val="0000FF"/>
                </a:solidFill>
                <a:latin typeface="Times New Roman" pitchFamily="18" charset="0"/>
              </a:rPr>
              <a:t>uncoupled</a:t>
            </a:r>
            <a:endParaRPr kumimoji="1" lang="en-US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4214" name="TextBox 6"/>
          <p:cNvSpPr txBox="1">
            <a:spLocks noChangeArrowheads="1"/>
          </p:cNvSpPr>
          <p:nvPr/>
        </p:nvSpPr>
        <p:spPr bwMode="auto">
          <a:xfrm>
            <a:off x="5472113" y="5971182"/>
            <a:ext cx="3563937" cy="33813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sz="1600">
                <a:solidFill>
                  <a:srgbClr val="000000"/>
                </a:solidFill>
                <a:latin typeface="Times New Roman" pitchFamily="18" charset="0"/>
              </a:rPr>
              <a:t>Statistically significant STD reduction</a:t>
            </a:r>
            <a:endParaRPr kumimoji="1"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4217" name="TextBox 9"/>
          <p:cNvSpPr txBox="1">
            <a:spLocks noChangeArrowheads="1"/>
          </p:cNvSpPr>
          <p:nvPr/>
        </p:nvSpPr>
        <p:spPr bwMode="auto">
          <a:xfrm>
            <a:off x="6948264" y="3348281"/>
            <a:ext cx="1836415" cy="5847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sz="1600" dirty="0" err="1" smtClean="0">
                <a:solidFill>
                  <a:srgbClr val="000000"/>
                </a:solidFill>
                <a:latin typeface="Times New Roman" pitchFamily="18" charset="0"/>
              </a:rPr>
              <a:t>Smaller</a:t>
            </a:r>
            <a:r>
              <a:rPr kumimoji="1" lang="fr-CA" sz="1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fr-CA" sz="1600" dirty="0">
                <a:solidFill>
                  <a:srgbClr val="000000"/>
                </a:solidFill>
                <a:latin typeface="Times New Roman" pitchFamily="18" charset="0"/>
              </a:rPr>
              <a:t>standard </a:t>
            </a:r>
            <a:r>
              <a:rPr kumimoji="1" lang="fr-CA" sz="1600" dirty="0" err="1">
                <a:solidFill>
                  <a:srgbClr val="000000"/>
                </a:solidFill>
                <a:latin typeface="Times New Roman" pitchFamily="18" charset="0"/>
              </a:rPr>
              <a:t>deviation</a:t>
            </a:r>
            <a:endParaRPr kumimoji="1"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94218" name="Straight Arrow Connector 10"/>
          <p:cNvCxnSpPr>
            <a:cxnSpLocks noChangeShapeType="1"/>
          </p:cNvCxnSpPr>
          <p:nvPr/>
        </p:nvCxnSpPr>
        <p:spPr bwMode="auto">
          <a:xfrm flipH="1" flipV="1">
            <a:off x="7380659" y="2988935"/>
            <a:ext cx="503238" cy="287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4219" name="Straight Arrow Connector 11"/>
          <p:cNvCxnSpPr>
            <a:cxnSpLocks noChangeShapeType="1"/>
          </p:cNvCxnSpPr>
          <p:nvPr/>
        </p:nvCxnSpPr>
        <p:spPr bwMode="auto">
          <a:xfrm flipH="1" flipV="1">
            <a:off x="7380659" y="5373216"/>
            <a:ext cx="431429" cy="59796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2843808" y="899428"/>
            <a:ext cx="6300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rgbClr val="000000"/>
                </a:solidFill>
              </a:rPr>
              <a:t>Jean-Marc Belanger, Francois Roy, Daniel </a:t>
            </a:r>
            <a:r>
              <a:rPr lang="en-CA" sz="1600" dirty="0" err="1" smtClean="0">
                <a:solidFill>
                  <a:srgbClr val="000000"/>
                </a:solidFill>
              </a:rPr>
              <a:t>Deacu</a:t>
            </a:r>
            <a:r>
              <a:rPr lang="en-CA" sz="1600" dirty="0" smtClean="0">
                <a:solidFill>
                  <a:srgbClr val="000000"/>
                </a:solidFill>
              </a:rPr>
              <a:t>, Ryan </a:t>
            </a:r>
            <a:r>
              <a:rPr lang="en-CA" sz="1600" dirty="0" err="1" smtClean="0">
                <a:solidFill>
                  <a:srgbClr val="000000"/>
                </a:solidFill>
              </a:rPr>
              <a:t>Muncaster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4088" y="1748981"/>
            <a:ext cx="1008112" cy="191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8028384" y="1705019"/>
            <a:ext cx="1008112" cy="231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220" name="TextBox 13"/>
          <p:cNvSpPr txBox="1">
            <a:spLocks noChangeArrowheads="1"/>
          </p:cNvSpPr>
          <p:nvPr/>
        </p:nvSpPr>
        <p:spPr bwMode="auto">
          <a:xfrm>
            <a:off x="5472114" y="1547500"/>
            <a:ext cx="35639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sz="1600" b="1" dirty="0" smtClean="0">
                <a:solidFill>
                  <a:srgbClr val="0066CC"/>
                </a:solidFill>
                <a:latin typeface="Times New Roman" pitchFamily="18" charset="0"/>
              </a:rPr>
              <a:t>Global – 925hPa </a:t>
            </a:r>
            <a:r>
              <a:rPr kumimoji="1" lang="fr-CA" sz="1600" b="1" dirty="0" err="1" smtClean="0">
                <a:solidFill>
                  <a:srgbClr val="0066CC"/>
                </a:solidFill>
                <a:latin typeface="Times New Roman" pitchFamily="18" charset="0"/>
              </a:rPr>
              <a:t>Geopotential</a:t>
            </a:r>
            <a:r>
              <a:rPr kumimoji="1" lang="fr-CA" sz="1600" b="1" dirty="0" smtClean="0">
                <a:solidFill>
                  <a:srgbClr val="0066CC"/>
                </a:solidFill>
                <a:latin typeface="Times New Roman" pitchFamily="18" charset="0"/>
              </a:rPr>
              <a:t> </a:t>
            </a:r>
            <a:r>
              <a:rPr kumimoji="1" lang="fr-CA" sz="1600" b="1" dirty="0" err="1" smtClean="0">
                <a:solidFill>
                  <a:srgbClr val="0066CC"/>
                </a:solidFill>
                <a:latin typeface="Times New Roman" pitchFamily="18" charset="0"/>
              </a:rPr>
              <a:t>Height</a:t>
            </a:r>
            <a:endParaRPr kumimoji="1" lang="en-US" sz="1600" b="1" dirty="0">
              <a:solidFill>
                <a:srgbClr val="0066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1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7485" y="203548"/>
            <a:ext cx="8151813" cy="1065212"/>
          </a:xfrm>
        </p:spPr>
        <p:txBody>
          <a:bodyPr/>
          <a:lstStyle/>
          <a:p>
            <a:r>
              <a:rPr lang="en-US" sz="2800" dirty="0" smtClean="0"/>
              <a:t>Coupled GDPS-GIOPS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3" y="1557338"/>
            <a:ext cx="3665981" cy="4678362"/>
          </a:xfrm>
        </p:spPr>
        <p:txBody>
          <a:bodyPr/>
          <a:lstStyle/>
          <a:p>
            <a:r>
              <a:rPr lang="en-US" sz="2000" dirty="0" smtClean="0"/>
              <a:t>Coupled GEM-NEMO-CICE (forecast component only)</a:t>
            </a:r>
          </a:p>
          <a:p>
            <a:r>
              <a:rPr lang="en-CA" sz="2000" dirty="0" smtClean="0"/>
              <a:t>Comparison with Radiosondes</a:t>
            </a:r>
            <a:endParaRPr lang="en-US" sz="2000" dirty="0" smtClean="0"/>
          </a:p>
          <a:p>
            <a:r>
              <a:rPr lang="en-US" sz="2000" dirty="0" smtClean="0"/>
              <a:t>Results show significant impacts globally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2011 Summer trials</a:t>
            </a:r>
            <a:endParaRPr lang="en-US" sz="1600" dirty="0" smtClean="0">
              <a:solidFill>
                <a:srgbClr val="0070C0"/>
              </a:solidFill>
            </a:endParaRP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Global, </a:t>
            </a:r>
            <a:r>
              <a:rPr lang="en-US" sz="1600" dirty="0" err="1" smtClean="0">
                <a:solidFill>
                  <a:srgbClr val="0070C0"/>
                </a:solidFill>
              </a:rPr>
              <a:t>Obs-Fcst</a:t>
            </a:r>
            <a:r>
              <a:rPr lang="en-US" sz="1600" dirty="0" smtClean="0">
                <a:solidFill>
                  <a:srgbClr val="0070C0"/>
                </a:solidFill>
              </a:rPr>
              <a:t>, 120hr</a:t>
            </a:r>
          </a:p>
          <a:p>
            <a:r>
              <a:rPr lang="en-US" sz="2000" dirty="0" err="1" smtClean="0"/>
              <a:t>Coloured</a:t>
            </a:r>
            <a:r>
              <a:rPr lang="en-US" sz="2000" dirty="0" smtClean="0"/>
              <a:t> boxes represent statistically significant results</a:t>
            </a:r>
          </a:p>
          <a:p>
            <a:r>
              <a:rPr lang="en-US" sz="2000" dirty="0"/>
              <a:t>Due mainly to improved Typhoon development over Pacific Ocean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70" y="116632"/>
            <a:ext cx="457558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635896" y="3032666"/>
            <a:ext cx="720080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20272" y="58052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D. Deacu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5004048" y="315751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Geopotential Height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524328" y="391331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Temperature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76056" y="8367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Winds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9714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Global</a:t>
            </a:r>
            <a:endParaRPr lang="en-C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web.cmc.ec.gc.ca/~afsgdde/verdict/images_ver/PLT_VER_ALL_GZ_925.000_asie_DDU03S11-DDC04S1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5"/>
          <a:stretch/>
        </p:blipFill>
        <p:spPr bwMode="auto">
          <a:xfrm>
            <a:off x="5171862" y="1886552"/>
            <a:ext cx="3864634" cy="380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395288" y="-27384"/>
            <a:ext cx="8435975" cy="1143000"/>
          </a:xfrm>
        </p:spPr>
        <p:txBody>
          <a:bodyPr/>
          <a:lstStyle/>
          <a:p>
            <a:pPr eaLnBrk="1" hangingPunct="1"/>
            <a:r>
              <a:rPr lang="fr-CA" sz="2800" dirty="0" err="1" smtClean="0"/>
              <a:t>Coupled</a:t>
            </a:r>
            <a:r>
              <a:rPr lang="fr-CA" sz="2800" dirty="0" smtClean="0"/>
              <a:t> Global </a:t>
            </a:r>
            <a:r>
              <a:rPr lang="fr-CA" sz="2800" dirty="0" err="1" smtClean="0"/>
              <a:t>Forecast</a:t>
            </a:r>
            <a:r>
              <a:rPr lang="fr-CA" sz="2800" dirty="0" smtClean="0"/>
              <a:t> Trials</a:t>
            </a:r>
            <a:endParaRPr lang="en-US" sz="2800" dirty="0" smtClean="0"/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400" cy="4525963"/>
          </a:xfrm>
        </p:spPr>
        <p:txBody>
          <a:bodyPr/>
          <a:lstStyle/>
          <a:p>
            <a:pPr eaLnBrk="1" hangingPunct="1"/>
            <a:r>
              <a:rPr lang="fr-CA" dirty="0" err="1" smtClean="0">
                <a:solidFill>
                  <a:srgbClr val="0066CC"/>
                </a:solidFill>
              </a:rPr>
              <a:t>Coupled</a:t>
            </a:r>
            <a:r>
              <a:rPr lang="fr-CA" dirty="0" smtClean="0">
                <a:solidFill>
                  <a:srgbClr val="0066CC"/>
                </a:solidFill>
              </a:rPr>
              <a:t> model</a:t>
            </a:r>
            <a:r>
              <a:rPr lang="fr-CA" dirty="0" smtClean="0"/>
              <a:t>:</a:t>
            </a:r>
          </a:p>
          <a:p>
            <a:pPr lvl="1" eaLnBrk="1" hangingPunct="1"/>
            <a:r>
              <a:rPr lang="fr-CA" dirty="0" err="1" smtClean="0"/>
              <a:t>Atm</a:t>
            </a:r>
            <a:r>
              <a:rPr lang="fr-CA" dirty="0" smtClean="0"/>
              <a:t>: GEM 25km</a:t>
            </a:r>
          </a:p>
          <a:p>
            <a:pPr lvl="1" eaLnBrk="1" hangingPunct="1"/>
            <a:r>
              <a:rPr lang="fr-CA" dirty="0" err="1" smtClean="0"/>
              <a:t>Ocean</a:t>
            </a:r>
            <a:r>
              <a:rPr lang="fr-CA" dirty="0" smtClean="0"/>
              <a:t>: NEMO-ORCA025 (1/4°)</a:t>
            </a:r>
          </a:p>
          <a:p>
            <a:pPr lvl="1" eaLnBrk="1" hangingPunct="1"/>
            <a:r>
              <a:rPr lang="fr-CA" dirty="0" err="1" smtClean="0"/>
              <a:t>Ice</a:t>
            </a:r>
            <a:r>
              <a:rPr lang="fr-CA" dirty="0" smtClean="0"/>
              <a:t>: CICE4</a:t>
            </a:r>
          </a:p>
          <a:p>
            <a:pPr eaLnBrk="1" hangingPunct="1"/>
            <a:r>
              <a:rPr lang="fr-CA" dirty="0" err="1" smtClean="0">
                <a:solidFill>
                  <a:srgbClr val="0066CC"/>
                </a:solidFill>
              </a:rPr>
              <a:t>Evaluation</a:t>
            </a:r>
            <a:r>
              <a:rPr lang="fr-CA" dirty="0" smtClean="0">
                <a:solidFill>
                  <a:srgbClr val="0066CC"/>
                </a:solidFill>
              </a:rPr>
              <a:t> of </a:t>
            </a:r>
            <a:r>
              <a:rPr lang="fr-CA" dirty="0" err="1" smtClean="0">
                <a:solidFill>
                  <a:srgbClr val="0066CC"/>
                </a:solidFill>
              </a:rPr>
              <a:t>summer</a:t>
            </a:r>
            <a:r>
              <a:rPr lang="fr-CA" dirty="0" smtClean="0">
                <a:solidFill>
                  <a:srgbClr val="0066CC"/>
                </a:solidFill>
              </a:rPr>
              <a:t> trials</a:t>
            </a:r>
          </a:p>
          <a:p>
            <a:pPr lvl="1" eaLnBrk="1" hangingPunct="1"/>
            <a:r>
              <a:rPr lang="fr-CA" dirty="0" smtClean="0"/>
              <a:t>Daily 10day </a:t>
            </a:r>
            <a:r>
              <a:rPr lang="fr-CA" dirty="0" err="1" smtClean="0"/>
              <a:t>forecasts</a:t>
            </a:r>
            <a:endParaRPr lang="fr-CA" dirty="0" smtClean="0"/>
          </a:p>
          <a:p>
            <a:pPr lvl="1" eaLnBrk="1" hangingPunct="1"/>
            <a:r>
              <a:rPr lang="fr-CA" dirty="0" err="1"/>
              <a:t>Jul-Aug</a:t>
            </a:r>
            <a:r>
              <a:rPr lang="fr-CA" dirty="0"/>
              <a:t> 2011</a:t>
            </a:r>
          </a:p>
          <a:p>
            <a:pPr lvl="1" eaLnBrk="1" hangingPunct="1"/>
            <a:r>
              <a:rPr lang="fr-CA" dirty="0" err="1"/>
              <a:t>Verification</a:t>
            </a:r>
            <a:r>
              <a:rPr lang="fr-CA" dirty="0"/>
              <a:t> </a:t>
            </a:r>
            <a:r>
              <a:rPr lang="fr-CA" dirty="0" err="1"/>
              <a:t>against</a:t>
            </a:r>
            <a:r>
              <a:rPr lang="fr-CA" dirty="0"/>
              <a:t> ERA-</a:t>
            </a:r>
            <a:r>
              <a:rPr lang="fr-CA" dirty="0" err="1"/>
              <a:t>Interim</a:t>
            </a:r>
            <a:endParaRPr lang="fr-CA" dirty="0"/>
          </a:p>
          <a:p>
            <a:pPr lvl="1" eaLnBrk="1" hangingPunct="1"/>
            <a:r>
              <a:rPr lang="fr-CA" dirty="0"/>
              <a:t>Global </a:t>
            </a:r>
            <a:r>
              <a:rPr lang="fr-CA" dirty="0" err="1"/>
              <a:t>geopotential</a:t>
            </a:r>
            <a:r>
              <a:rPr lang="fr-CA" dirty="0"/>
              <a:t> </a:t>
            </a:r>
            <a:r>
              <a:rPr lang="fr-CA" dirty="0" err="1"/>
              <a:t>height</a:t>
            </a:r>
            <a:r>
              <a:rPr lang="fr-CA" dirty="0"/>
              <a:t> at </a:t>
            </a:r>
            <a:r>
              <a:rPr lang="fr-CA" dirty="0" smtClean="0"/>
              <a:t>925hPa over Kuroshio </a:t>
            </a:r>
            <a:r>
              <a:rPr lang="fr-CA" dirty="0" err="1" smtClean="0"/>
              <a:t>region</a:t>
            </a:r>
            <a:endParaRPr lang="en-US" dirty="0" smtClean="0"/>
          </a:p>
        </p:txBody>
      </p:sp>
      <p:sp>
        <p:nvSpPr>
          <p:cNvPr id="94212" name="TextBox 4"/>
          <p:cNvSpPr txBox="1">
            <a:spLocks noChangeArrowheads="1"/>
          </p:cNvSpPr>
          <p:nvPr/>
        </p:nvSpPr>
        <p:spPr bwMode="auto">
          <a:xfrm>
            <a:off x="7812360" y="2204864"/>
            <a:ext cx="1655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dirty="0" err="1">
                <a:solidFill>
                  <a:srgbClr val="FF0000"/>
                </a:solidFill>
                <a:latin typeface="Times New Roman" pitchFamily="18" charset="0"/>
              </a:rPr>
              <a:t>coupled</a:t>
            </a:r>
            <a:endParaRPr kumimoji="1"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4213" name="TextBox 5"/>
          <p:cNvSpPr txBox="1">
            <a:spLocks noChangeArrowheads="1"/>
          </p:cNvSpPr>
          <p:nvPr/>
        </p:nvSpPr>
        <p:spPr bwMode="auto">
          <a:xfrm>
            <a:off x="6372225" y="1989138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>
                <a:solidFill>
                  <a:srgbClr val="0000FF"/>
                </a:solidFill>
                <a:latin typeface="Times New Roman" pitchFamily="18" charset="0"/>
              </a:rPr>
              <a:t>uncoupled</a:t>
            </a:r>
            <a:endParaRPr kumimoji="1"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4214" name="TextBox 6"/>
          <p:cNvSpPr txBox="1">
            <a:spLocks noChangeArrowheads="1"/>
          </p:cNvSpPr>
          <p:nvPr/>
        </p:nvSpPr>
        <p:spPr bwMode="auto">
          <a:xfrm>
            <a:off x="5472113" y="5876925"/>
            <a:ext cx="3563937" cy="33813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sz="1600">
                <a:solidFill>
                  <a:srgbClr val="000000"/>
                </a:solidFill>
                <a:latin typeface="Times New Roman" pitchFamily="18" charset="0"/>
              </a:rPr>
              <a:t>Statistically significant STD reduction</a:t>
            </a:r>
            <a:endParaRPr kumimoji="1"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4217" name="TextBox 9"/>
          <p:cNvSpPr txBox="1">
            <a:spLocks noChangeArrowheads="1"/>
          </p:cNvSpPr>
          <p:nvPr/>
        </p:nvSpPr>
        <p:spPr bwMode="auto">
          <a:xfrm>
            <a:off x="7164759" y="3068960"/>
            <a:ext cx="1655713" cy="5847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sz="1600" dirty="0" err="1">
                <a:solidFill>
                  <a:srgbClr val="000000"/>
                </a:solidFill>
                <a:latin typeface="Times New Roman" pitchFamily="18" charset="0"/>
              </a:rPr>
              <a:t>Smaller</a:t>
            </a:r>
            <a:r>
              <a:rPr kumimoji="1" lang="fr-CA" sz="1600" dirty="0">
                <a:solidFill>
                  <a:srgbClr val="000000"/>
                </a:solidFill>
                <a:latin typeface="Times New Roman" pitchFamily="18" charset="0"/>
              </a:rPr>
              <a:t> standard </a:t>
            </a:r>
            <a:r>
              <a:rPr kumimoji="1" lang="fr-CA" sz="1600" dirty="0" err="1">
                <a:solidFill>
                  <a:srgbClr val="000000"/>
                </a:solidFill>
                <a:latin typeface="Times New Roman" pitchFamily="18" charset="0"/>
              </a:rPr>
              <a:t>deviation</a:t>
            </a:r>
            <a:endParaRPr kumimoji="1"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94218" name="Straight Arrow Connector 10"/>
          <p:cNvCxnSpPr>
            <a:cxnSpLocks noChangeShapeType="1"/>
          </p:cNvCxnSpPr>
          <p:nvPr/>
        </p:nvCxnSpPr>
        <p:spPr bwMode="auto">
          <a:xfrm flipH="1" flipV="1">
            <a:off x="7308304" y="2708920"/>
            <a:ext cx="503238" cy="287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4219" name="Straight Arrow Connector 11"/>
          <p:cNvCxnSpPr>
            <a:cxnSpLocks noChangeShapeType="1"/>
          </p:cNvCxnSpPr>
          <p:nvPr/>
        </p:nvCxnSpPr>
        <p:spPr bwMode="auto">
          <a:xfrm flipH="1" flipV="1">
            <a:off x="7452320" y="5373216"/>
            <a:ext cx="359768" cy="50371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" name="TextBox 11"/>
          <p:cNvSpPr txBox="1"/>
          <p:nvPr/>
        </p:nvSpPr>
        <p:spPr>
          <a:xfrm>
            <a:off x="2843808" y="899428"/>
            <a:ext cx="6300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rgbClr val="000000"/>
                </a:solidFill>
              </a:rPr>
              <a:t>Jean-Marc Belanger, Francois Roy, Daniel </a:t>
            </a:r>
            <a:r>
              <a:rPr lang="en-CA" sz="1600" dirty="0" err="1" smtClean="0">
                <a:solidFill>
                  <a:srgbClr val="000000"/>
                </a:solidFill>
              </a:rPr>
              <a:t>Deacu</a:t>
            </a:r>
            <a:r>
              <a:rPr lang="en-CA" sz="1600" dirty="0" smtClean="0">
                <a:solidFill>
                  <a:srgbClr val="000000"/>
                </a:solidFill>
              </a:rPr>
              <a:t>, Ryan </a:t>
            </a:r>
            <a:r>
              <a:rPr lang="en-CA" sz="1600" dirty="0" err="1" smtClean="0">
                <a:solidFill>
                  <a:srgbClr val="000000"/>
                </a:solidFill>
              </a:rPr>
              <a:t>Muncaster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436542" y="1578278"/>
            <a:ext cx="3671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sz="1600" b="1" dirty="0" smtClean="0">
                <a:solidFill>
                  <a:srgbClr val="0066CC"/>
                </a:solidFill>
                <a:latin typeface="Times New Roman" pitchFamily="18" charset="0"/>
              </a:rPr>
              <a:t>Kuroshio – 925hPa </a:t>
            </a:r>
            <a:r>
              <a:rPr kumimoji="1" lang="fr-CA" sz="1600" b="1" dirty="0" err="1" smtClean="0">
                <a:solidFill>
                  <a:srgbClr val="0066CC"/>
                </a:solidFill>
                <a:latin typeface="Times New Roman" pitchFamily="18" charset="0"/>
              </a:rPr>
              <a:t>Geopotential</a:t>
            </a:r>
            <a:r>
              <a:rPr kumimoji="1" lang="fr-CA" sz="1600" b="1" dirty="0" smtClean="0">
                <a:solidFill>
                  <a:srgbClr val="0066CC"/>
                </a:solidFill>
                <a:latin typeface="Times New Roman" pitchFamily="18" charset="0"/>
              </a:rPr>
              <a:t> </a:t>
            </a:r>
            <a:r>
              <a:rPr kumimoji="1" lang="fr-CA" sz="1600" b="1" dirty="0" err="1" smtClean="0">
                <a:solidFill>
                  <a:srgbClr val="0066CC"/>
                </a:solidFill>
                <a:latin typeface="Times New Roman" pitchFamily="18" charset="0"/>
              </a:rPr>
              <a:t>Height</a:t>
            </a:r>
            <a:endParaRPr kumimoji="1" lang="en-US" sz="1600" b="1" dirty="0">
              <a:solidFill>
                <a:srgbClr val="0066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384"/>
            <a:ext cx="46547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627" y="116632"/>
            <a:ext cx="8151813" cy="1065212"/>
          </a:xfrm>
        </p:spPr>
        <p:txBody>
          <a:bodyPr/>
          <a:lstStyle/>
          <a:p>
            <a:r>
              <a:rPr lang="en-US" sz="2800" dirty="0" smtClean="0"/>
              <a:t>Coupled GDPS-GIOPS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3" y="1557338"/>
            <a:ext cx="3665981" cy="4678362"/>
          </a:xfrm>
        </p:spPr>
        <p:txBody>
          <a:bodyPr/>
          <a:lstStyle/>
          <a:p>
            <a:r>
              <a:rPr lang="en-US" sz="2000" dirty="0" smtClean="0"/>
              <a:t>Coupled GEM-NEMO-CICE (forecast component only)</a:t>
            </a:r>
          </a:p>
          <a:p>
            <a:r>
              <a:rPr lang="en-CA" sz="2000" dirty="0" smtClean="0"/>
              <a:t>Comparison with Radiosondes</a:t>
            </a:r>
            <a:endParaRPr lang="en-US" sz="2000" dirty="0" smtClean="0"/>
          </a:p>
          <a:p>
            <a:r>
              <a:rPr lang="en-US" sz="2000" dirty="0" smtClean="0"/>
              <a:t>Results show significant impacts globally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2011 Summer trials</a:t>
            </a:r>
            <a:endParaRPr lang="en-US" sz="1600" dirty="0" smtClean="0">
              <a:solidFill>
                <a:srgbClr val="0070C0"/>
              </a:solidFill>
            </a:endParaRP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Global, </a:t>
            </a:r>
            <a:r>
              <a:rPr lang="en-US" sz="1600" dirty="0" err="1" smtClean="0">
                <a:solidFill>
                  <a:srgbClr val="0070C0"/>
                </a:solidFill>
              </a:rPr>
              <a:t>Obs-Fcst</a:t>
            </a:r>
            <a:r>
              <a:rPr lang="en-US" sz="1600" dirty="0" smtClean="0">
                <a:solidFill>
                  <a:srgbClr val="0070C0"/>
                </a:solidFill>
              </a:rPr>
              <a:t>, 120hr</a:t>
            </a:r>
          </a:p>
          <a:p>
            <a:r>
              <a:rPr lang="en-US" sz="2000" dirty="0" err="1" smtClean="0"/>
              <a:t>Coloured</a:t>
            </a:r>
            <a:r>
              <a:rPr lang="en-US" sz="2000" dirty="0" smtClean="0"/>
              <a:t> boxes represent statistically significant results</a:t>
            </a:r>
          </a:p>
          <a:p>
            <a:r>
              <a:rPr lang="en-US" sz="2000" dirty="0"/>
              <a:t>Due mainly to improved Typhoon development over Pacific Ocean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CA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707904" y="3212976"/>
            <a:ext cx="720080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20272" y="58052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D. Deacu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29249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Geopotential Height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092280" y="412933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Temperature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76470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Winds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Region around Japan</a:t>
            </a:r>
            <a:endParaRPr lang="en-C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40352" y="64440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D. Deacu</a:t>
            </a:r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7596336" y="8512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120hr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69728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5908320" y="3336832"/>
            <a:ext cx="2613600" cy="5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3614" rIns="81631" bIns="40816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500"/>
              <a:t>Best track maps</a:t>
            </a:r>
          </a:p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900"/>
              <a:t>from Digital Typhoon http://agora.ex.nii.ac.jp/digital-typhoon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 bwMode="auto">
          <a:xfrm>
            <a:off x="1018080" y="597664"/>
            <a:ext cx="3317760" cy="233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6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98240" y="2531786"/>
            <a:ext cx="577440" cy="26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2014" rIns="81631" bIns="40816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b="1">
                <a:solidFill>
                  <a:srgbClr val="FF950E"/>
                </a:solidFill>
              </a:rPr>
              <a:t>1 day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465920" y="2927829"/>
            <a:ext cx="8078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5215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b="1" smtClean="0">
                <a:solidFill>
                  <a:srgbClr val="FF950E"/>
                </a:solidFill>
              </a:rPr>
              <a:t>3 days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0" y="2936470"/>
            <a:ext cx="2488320" cy="18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544482" y="4229726"/>
            <a:ext cx="8668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5215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b="1" smtClean="0"/>
              <a:t>MA-ON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60" y="2927829"/>
            <a:ext cx="2488320" cy="18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251682" y="4245567"/>
            <a:ext cx="8092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5215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b="1" smtClean="0"/>
              <a:t>MUIFA</a:t>
            </a: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2487" r="1688" b="9387"/>
          <a:stretch>
            <a:fillRect/>
          </a:stretch>
        </p:blipFill>
        <p:spPr bwMode="auto">
          <a:xfrm>
            <a:off x="1056962" y="4823067"/>
            <a:ext cx="7181280" cy="16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7" t="2487" r="1688" b="93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207040" y="6316505"/>
            <a:ext cx="3127680" cy="2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48815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900"/>
              <a:t>http://en.wikipedia.org/wiki/2011_Pacific_typhoon_season</a:t>
            </a:r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"/>
          <a:stretch>
            <a:fillRect/>
          </a:stretch>
        </p:blipFill>
        <p:spPr bwMode="auto">
          <a:xfrm>
            <a:off x="4907520" y="604864"/>
            <a:ext cx="3317760" cy="232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9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09921" y="2524587"/>
            <a:ext cx="80784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2014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b="1">
                <a:solidFill>
                  <a:srgbClr val="FF950E"/>
                </a:solidFill>
              </a:rPr>
              <a:t>3 days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2626560" y="221785"/>
            <a:ext cx="40406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5215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mtClean="0"/>
              <a:t>Jul-Aug 2011: Impact of Tropical Cyclones</a:t>
            </a:r>
          </a:p>
        </p:txBody>
      </p:sp>
    </p:spTree>
    <p:extLst>
      <p:ext uri="{BB962C8B-B14F-4D97-AF65-F5344CB8AC3E}">
        <p14:creationId xmlns:p14="http://schemas.microsoft.com/office/powerpoint/2010/main" val="2738177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40" y="547259"/>
            <a:ext cx="3317760" cy="203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40" y="2587952"/>
            <a:ext cx="3317760" cy="203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9"/>
          <a:stretch>
            <a:fillRect/>
          </a:stretch>
        </p:blipFill>
        <p:spPr bwMode="auto">
          <a:xfrm>
            <a:off x="776160" y="583263"/>
            <a:ext cx="4312800" cy="433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76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574400" y="2265360"/>
            <a:ext cx="8668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5215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b="1" dirty="0" smtClean="0">
                <a:solidFill>
                  <a:schemeClr val="bg2"/>
                </a:solidFill>
              </a:rPr>
              <a:t>MA-ON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529762" y="4232606"/>
            <a:ext cx="980638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5215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b="1" dirty="0" smtClean="0">
                <a:solidFill>
                  <a:schemeClr val="bg2"/>
                </a:solidFill>
              </a:rPr>
              <a:t>MUIFA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2487" r="1688" b="9387"/>
          <a:stretch>
            <a:fillRect/>
          </a:stretch>
        </p:blipFill>
        <p:spPr bwMode="auto">
          <a:xfrm>
            <a:off x="1056962" y="4969964"/>
            <a:ext cx="7181280" cy="16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7" t="2487" r="1688" b="93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207040" y="6401473"/>
            <a:ext cx="3127680" cy="2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48815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900"/>
              <a:t>http://en.wikipedia.org/wiki/2011_Pacific_typhoon_season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270881" y="789204"/>
            <a:ext cx="14932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5215" rIns="81631" bIns="40816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b="1" smtClean="0"/>
              <a:t>North Pacific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192640" y="4555198"/>
            <a:ext cx="339840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3614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500"/>
              <a:t>Central pressure (hPa)</a:t>
            </a:r>
          </a:p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900"/>
              <a:t>from Digital Typhoon: http://agora.ex.nii.ac.jp/digital-typhoon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626560" y="152657"/>
            <a:ext cx="40406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5215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mtClean="0"/>
              <a:t>Jul-Aug 2011: Impact of Tropical Cyclones</a:t>
            </a: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6255360" y="698474"/>
            <a:ext cx="17280" cy="182611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43608" y="1890911"/>
            <a:ext cx="8668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5215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b="1" dirty="0" smtClean="0">
                <a:solidFill>
                  <a:schemeClr val="bg2"/>
                </a:solidFill>
              </a:rPr>
              <a:t>MA-ON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97008" y="3603978"/>
            <a:ext cx="8668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5215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b="1" dirty="0" smtClean="0">
                <a:solidFill>
                  <a:schemeClr val="bg2"/>
                </a:solidFill>
              </a:rPr>
              <a:t>MUIFA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819721" y="1837664"/>
            <a:ext cx="1655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dirty="0" err="1">
                <a:solidFill>
                  <a:srgbClr val="FF0000"/>
                </a:solidFill>
                <a:latin typeface="Times New Roman" pitchFamily="18" charset="0"/>
              </a:rPr>
              <a:t>coupled</a:t>
            </a:r>
            <a:endParaRPr kumimoji="1"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3779912" y="1116484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CA" dirty="0" err="1">
                <a:solidFill>
                  <a:srgbClr val="0000FF"/>
                </a:solidFill>
                <a:latin typeface="Times New Roman" pitchFamily="18" charset="0"/>
              </a:rPr>
              <a:t>uncoupled</a:t>
            </a:r>
            <a:endParaRPr kumimoji="1" lang="en-US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906312" y="1103157"/>
            <a:ext cx="0" cy="35168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1103157"/>
            <a:ext cx="0" cy="35168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2539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22" y="809366"/>
            <a:ext cx="3648960" cy="259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22" y="3508210"/>
            <a:ext cx="3648960" cy="259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20" y="792085"/>
            <a:ext cx="3648960" cy="259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80" y="3508210"/>
            <a:ext cx="3648960" cy="259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490440" y="260648"/>
            <a:ext cx="66819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5215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ts val="1089"/>
              </a:spcBef>
              <a:spcAft>
                <a:spcPts val="907"/>
              </a:spcAft>
              <a:buClr>
                <a:srgbClr val="000000"/>
              </a:buClr>
              <a:buSzPct val="100000"/>
            </a:pPr>
            <a:r>
              <a:rPr lang="en-US" altLang="en-US" dirty="0" smtClean="0"/>
              <a:t>Typhoon-4 MA-ON: 132-h forecast valid at 00Z 17 July 2011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23528" y="1856357"/>
            <a:ext cx="793440" cy="44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2014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b="1" dirty="0" smtClean="0">
                <a:solidFill>
                  <a:srgbClr val="0066CC"/>
                </a:solidFill>
              </a:rPr>
              <a:t>UNCOUPLED</a:t>
            </a:r>
            <a:r>
              <a:rPr lang="en-US" altLang="en-US" sz="1300" dirty="0" smtClean="0"/>
              <a:t> </a:t>
            </a:r>
            <a:endParaRPr lang="en-US" altLang="en-US" sz="1300" dirty="0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79512" y="4511996"/>
            <a:ext cx="1060918" cy="44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2014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b="1" dirty="0" smtClean="0">
                <a:solidFill>
                  <a:srgbClr val="FF0000"/>
                </a:solidFill>
              </a:rPr>
              <a:t>COUPLED</a:t>
            </a:r>
            <a:endParaRPr lang="en-US" altLang="en-US" sz="1300" b="1" dirty="0">
              <a:solidFill>
                <a:srgbClr val="FF0000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044800" y="6104801"/>
            <a:ext cx="1946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2014" rIns="81631" bIns="40816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/>
              <a:t>Sea level pressure (hPa)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652000" y="6104801"/>
            <a:ext cx="2361600" cy="2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2014" rIns="81631" bIns="40816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/>
              <a:t>Surface latent heat flux (W/m</a:t>
            </a:r>
            <a:r>
              <a:rPr lang="en-US" altLang="en-US" sz="1300" baseline="33000"/>
              <a:t>2</a:t>
            </a:r>
            <a:r>
              <a:rPr lang="en-US" altLang="en-US" sz="130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640" y="1052736"/>
            <a:ext cx="1152128" cy="646331"/>
          </a:xfrm>
          <a:prstGeom prst="rect">
            <a:avLst/>
          </a:prstGeom>
          <a:solidFill>
            <a:schemeClr val="bg1">
              <a:lumMod val="5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Sea level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Pressure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1052736"/>
            <a:ext cx="1296144" cy="646331"/>
          </a:xfrm>
          <a:prstGeom prst="rect">
            <a:avLst/>
          </a:prstGeom>
          <a:solidFill>
            <a:schemeClr val="bg1">
              <a:lumMod val="5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Latent Heat Flux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29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00" y="862653"/>
            <a:ext cx="3648960" cy="258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20" y="3509650"/>
            <a:ext cx="3648960" cy="258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22" y="3509650"/>
            <a:ext cx="3648960" cy="258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711582" y="332656"/>
            <a:ext cx="6665762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5215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ts val="1089"/>
              </a:spcBef>
              <a:spcAft>
                <a:spcPts val="907"/>
              </a:spcAft>
              <a:buClr>
                <a:srgbClr val="000000"/>
              </a:buClr>
              <a:buSzPct val="100000"/>
            </a:pPr>
            <a:r>
              <a:rPr lang="en-US" altLang="en-US" dirty="0" smtClean="0"/>
              <a:t>Typhoon-4 MA-ON: 132-h forecast valid at 00Z 17 July 2011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088480" y="6099042"/>
            <a:ext cx="220896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2014" rIns="81631" bIns="40816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/>
              <a:t>Sea surface temperature (K)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44000" y="2364729"/>
            <a:ext cx="826560" cy="62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2014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dirty="0"/>
              <a:t>SST held</a:t>
            </a:r>
          </a:p>
          <a:p>
            <a:pPr algn="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dirty="0"/>
              <a:t>constant</a:t>
            </a:r>
          </a:p>
          <a:p>
            <a:pPr algn="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dirty="0"/>
              <a:t>in time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82" y="869851"/>
            <a:ext cx="3648960" cy="258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8404320" y="2935030"/>
            <a:ext cx="380160" cy="217463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8411520" y="5574826"/>
            <a:ext cx="380160" cy="217462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5066400" y="777681"/>
            <a:ext cx="3826080" cy="5443772"/>
          </a:xfrm>
          <a:prstGeom prst="rect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5328482" y="6099042"/>
            <a:ext cx="3083038" cy="263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2014" rIns="81631" bIns="40816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dirty="0" smtClean="0"/>
              <a:t>SST(Coupled) </a:t>
            </a:r>
            <a:r>
              <a:rPr lang="en-US" altLang="en-US" sz="1300" dirty="0"/>
              <a:t>- </a:t>
            </a:r>
            <a:r>
              <a:rPr lang="en-US" altLang="en-US" sz="1300" dirty="0" smtClean="0"/>
              <a:t>SST(Uncoupled)</a:t>
            </a:r>
            <a:endParaRPr lang="en-US" altLang="en-US" sz="1300" dirty="0"/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5328482" y="2219275"/>
            <a:ext cx="637920" cy="3139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5215" rIns="81631" bIns="40816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dirty="0" smtClean="0">
                <a:solidFill>
                  <a:srgbClr val="000000"/>
                </a:solidFill>
              </a:rPr>
              <a:t>6-h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5148064" y="4857632"/>
            <a:ext cx="896814" cy="3139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5215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mtClean="0"/>
              <a:t>132-h</a:t>
            </a: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5966402" y="4293096"/>
            <a:ext cx="777598" cy="8784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6630242" y="5119739"/>
            <a:ext cx="1162080" cy="45364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23528" y="1856357"/>
            <a:ext cx="793440" cy="44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52014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b="1" dirty="0" smtClean="0">
                <a:solidFill>
                  <a:srgbClr val="0066CC"/>
                </a:solidFill>
              </a:rPr>
              <a:t>UNCOUPLED</a:t>
            </a:r>
            <a:r>
              <a:rPr lang="en-US" altLang="en-US" sz="1300" dirty="0" smtClean="0"/>
              <a:t> </a:t>
            </a:r>
            <a:endParaRPr lang="en-US" altLang="en-US" sz="1300" dirty="0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79512" y="4511996"/>
            <a:ext cx="1060918" cy="44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2014" rIns="81631" bIns="4081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300" b="1" dirty="0" smtClean="0">
                <a:solidFill>
                  <a:srgbClr val="FF0000"/>
                </a:solidFill>
              </a:rPr>
              <a:t>COUPLED</a:t>
            </a:r>
            <a:endParaRPr lang="en-US" altLang="en-US" sz="13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1640" y="1052736"/>
            <a:ext cx="1440160" cy="646331"/>
          </a:xfrm>
          <a:prstGeom prst="rect">
            <a:avLst/>
          </a:prstGeom>
          <a:solidFill>
            <a:schemeClr val="bg1">
              <a:lumMod val="5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Sea surface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emperature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0072" y="1052736"/>
            <a:ext cx="1296144" cy="923330"/>
          </a:xfrm>
          <a:prstGeom prst="rect">
            <a:avLst/>
          </a:prstGeom>
          <a:solidFill>
            <a:schemeClr val="bg1">
              <a:lumMod val="5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Coupled-Uncoupled difference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20072" y="3729806"/>
            <a:ext cx="1296144" cy="369332"/>
          </a:xfrm>
          <a:prstGeom prst="rect">
            <a:avLst/>
          </a:prstGeom>
          <a:solidFill>
            <a:schemeClr val="bg1">
              <a:lumMod val="5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Cold wake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8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t="38606" r="1337" b="13627"/>
          <a:stretch/>
        </p:blipFill>
        <p:spPr>
          <a:xfrm>
            <a:off x="941698" y="2647667"/>
            <a:ext cx="8079475" cy="3275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16632"/>
            <a:ext cx="6069360" cy="1143000"/>
          </a:xfrm>
        </p:spPr>
        <p:txBody>
          <a:bodyPr/>
          <a:lstStyle/>
          <a:p>
            <a:pPr algn="ctr"/>
            <a:r>
              <a:rPr lang="fr-CA" sz="2400" dirty="0"/>
              <a:t>Impact of a </a:t>
            </a:r>
            <a:r>
              <a:rPr lang="fr-CA" sz="2400" dirty="0" err="1"/>
              <a:t>dynamic</a:t>
            </a:r>
            <a:r>
              <a:rPr lang="fr-CA" sz="2400" dirty="0"/>
              <a:t> </a:t>
            </a:r>
            <a:r>
              <a:rPr lang="fr-CA" sz="2400" dirty="0" err="1"/>
              <a:t>ice</a:t>
            </a:r>
            <a:r>
              <a:rPr lang="fr-CA" sz="2400" dirty="0"/>
              <a:t> </a:t>
            </a:r>
            <a:r>
              <a:rPr lang="fr-CA" sz="2400" dirty="0" err="1"/>
              <a:t>cover</a:t>
            </a:r>
            <a:r>
              <a:rPr lang="fr-CA" sz="2400" dirty="0"/>
              <a:t> on </a:t>
            </a:r>
            <a:r>
              <a:rPr lang="fr-CA" sz="2400" dirty="0" err="1"/>
              <a:t>coupled</a:t>
            </a:r>
            <a:r>
              <a:rPr lang="fr-CA" sz="2400" dirty="0"/>
              <a:t> </a:t>
            </a:r>
            <a:r>
              <a:rPr lang="fr-CA" sz="2400" dirty="0" err="1"/>
              <a:t>forecasts</a:t>
            </a:r>
            <a:r>
              <a:rPr lang="fr-CA" sz="2400" dirty="0"/>
              <a:t> over the Beaufort </a:t>
            </a:r>
            <a:r>
              <a:rPr lang="fr-CA" sz="2400" dirty="0" err="1"/>
              <a:t>Sea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91883" y="6381330"/>
            <a:ext cx="4248472" cy="36933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dirty="0">
                <a:solidFill>
                  <a:srgbClr val="000000"/>
                </a:solidFill>
              </a:rPr>
              <a:t>R. </a:t>
            </a:r>
            <a:r>
              <a:rPr lang="en-CA" dirty="0" err="1">
                <a:solidFill>
                  <a:srgbClr val="000000"/>
                </a:solidFill>
              </a:rPr>
              <a:t>Muncaster</a:t>
            </a:r>
            <a:r>
              <a:rPr lang="en-CA" dirty="0">
                <a:solidFill>
                  <a:srgbClr val="000000"/>
                </a:solidFill>
              </a:rPr>
              <a:t>, F. Roy, J.-M. Belanger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9"/>
          <a:stretch/>
        </p:blipFill>
        <p:spPr>
          <a:xfrm>
            <a:off x="6516216" y="102691"/>
            <a:ext cx="2627784" cy="2575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5923132"/>
            <a:ext cx="7704856" cy="594651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sz="1600" dirty="0">
                <a:solidFill>
                  <a:srgbClr val="000000"/>
                </a:solidFill>
              </a:rPr>
              <a:t>Forecast from global coupled model (GEM-NEMO-CICE; 33km-15km resolution) 		from the Canadian Meteorological Centre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5" y="44626"/>
            <a:ext cx="2123728" cy="373981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dirty="0" smtClean="0">
                <a:solidFill>
                  <a:srgbClr val="000000"/>
                </a:solidFill>
              </a:rPr>
              <a:t>Sea level pressure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312" y="1855860"/>
            <a:ext cx="773832" cy="2769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sz="1200" dirty="0">
                <a:solidFill>
                  <a:srgbClr val="000000"/>
                </a:solidFill>
              </a:rPr>
              <a:t>965 </a:t>
            </a:r>
            <a:r>
              <a:rPr lang="en-CA" sz="1200" dirty="0" err="1">
                <a:solidFill>
                  <a:srgbClr val="000000"/>
                </a:solidFill>
              </a:rPr>
              <a:t>mb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6337" y="415697"/>
            <a:ext cx="773832" cy="2769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sz="1200" dirty="0">
                <a:solidFill>
                  <a:srgbClr val="000000"/>
                </a:solidFill>
              </a:rPr>
              <a:t>1035 </a:t>
            </a:r>
            <a:r>
              <a:rPr lang="en-CA" sz="1200" dirty="0" err="1">
                <a:solidFill>
                  <a:srgbClr val="000000"/>
                </a:solidFill>
              </a:rPr>
              <a:t>mb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154144" y="980728"/>
            <a:ext cx="30628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244408" y="908720"/>
            <a:ext cx="30628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082136" y="1052736"/>
            <a:ext cx="30628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50199" y="2636913"/>
            <a:ext cx="1889956" cy="343468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fr-CA" sz="1600" dirty="0">
                <a:solidFill>
                  <a:srgbClr val="000000"/>
                </a:solidFill>
                <a:latin typeface="Times New Roman" pitchFamily="18" charset="0"/>
              </a:rPr>
              <a:t>(CPL-UNCPL)</a:t>
            </a:r>
            <a:endParaRPr kumimoji="1"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40" y="116632"/>
            <a:ext cx="7499176" cy="1143000"/>
          </a:xfrm>
        </p:spPr>
        <p:txBody>
          <a:bodyPr/>
          <a:lstStyle/>
          <a:p>
            <a:pPr algn="ctr"/>
            <a:r>
              <a:rPr lang="en-CA" sz="2800" dirty="0" smtClean="0"/>
              <a:t>Potential benefits of coupling for numerical weather prediction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4762872" cy="4525963"/>
          </a:xfrm>
        </p:spPr>
        <p:txBody>
          <a:bodyPr/>
          <a:lstStyle/>
          <a:p>
            <a:r>
              <a:rPr lang="en-CA" sz="2000" dirty="0" smtClean="0">
                <a:solidFill>
                  <a:srgbClr val="0070C0"/>
                </a:solidFill>
              </a:rPr>
              <a:t>Classic view</a:t>
            </a:r>
            <a:r>
              <a:rPr lang="en-CA" sz="2000" dirty="0" smtClean="0"/>
              <a:t>:</a:t>
            </a:r>
          </a:p>
          <a:p>
            <a:pPr lvl="1"/>
            <a:r>
              <a:rPr lang="en-CA" sz="1800" dirty="0" smtClean="0"/>
              <a:t>Ocean timescales are slow compared to the atmosphere</a:t>
            </a:r>
          </a:p>
          <a:p>
            <a:r>
              <a:rPr lang="en-CA" sz="2000" dirty="0" smtClean="0">
                <a:solidFill>
                  <a:srgbClr val="0070C0"/>
                </a:solidFill>
              </a:rPr>
              <a:t>However, numerous short-time/space scale processes relevant for coupled NWP</a:t>
            </a:r>
          </a:p>
          <a:p>
            <a:pPr lvl="1"/>
            <a:r>
              <a:rPr lang="en-CA" sz="1800" dirty="0" smtClean="0"/>
              <a:t>Tropical convection,</a:t>
            </a:r>
          </a:p>
          <a:p>
            <a:pPr lvl="1"/>
            <a:r>
              <a:rPr lang="en-CA" sz="1800" dirty="0" smtClean="0"/>
              <a:t>Hurricanes, extra-tropical storms</a:t>
            </a:r>
          </a:p>
          <a:p>
            <a:pPr lvl="1"/>
            <a:r>
              <a:rPr lang="en-CA" sz="1800" dirty="0"/>
              <a:t>Coastal </a:t>
            </a:r>
            <a:r>
              <a:rPr lang="en-CA" sz="1800" dirty="0" smtClean="0"/>
              <a:t>upwelling,</a:t>
            </a:r>
            <a:endParaRPr lang="en-CA" sz="1800" dirty="0"/>
          </a:p>
          <a:p>
            <a:pPr lvl="1"/>
            <a:r>
              <a:rPr lang="en-CA" sz="1800" dirty="0" smtClean="0"/>
              <a:t>Sea ice (</a:t>
            </a:r>
            <a:r>
              <a:rPr lang="en-CA" sz="1800" dirty="0" err="1" smtClean="0"/>
              <a:t>polynyas</a:t>
            </a:r>
            <a:r>
              <a:rPr lang="en-CA" sz="1800" dirty="0" smtClean="0"/>
              <a:t>, leads)</a:t>
            </a:r>
          </a:p>
          <a:p>
            <a:r>
              <a:rPr lang="en-CA" sz="2000" dirty="0" smtClean="0">
                <a:solidFill>
                  <a:srgbClr val="0070C0"/>
                </a:solidFill>
              </a:rPr>
              <a:t>Made possible by</a:t>
            </a:r>
          </a:p>
          <a:p>
            <a:pPr lvl="1"/>
            <a:r>
              <a:rPr lang="en-CA" sz="1800" dirty="0" smtClean="0"/>
              <a:t>Global Ocean Observing System (e.g. Argo)</a:t>
            </a:r>
          </a:p>
          <a:p>
            <a:pPr lvl="1"/>
            <a:r>
              <a:rPr lang="en-CA" sz="1800" dirty="0" smtClean="0"/>
              <a:t>Improved ice-ocean modelling capacity</a:t>
            </a:r>
          </a:p>
          <a:p>
            <a:pPr lvl="1"/>
            <a:endParaRPr lang="en-CA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01" y="1484784"/>
            <a:ext cx="3582195" cy="3861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5896" y="640281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rgbClr val="FF0000"/>
                </a:solidFill>
              </a:rPr>
              <a:t>Brassington et al., J. Op. Ocean, 2015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16632"/>
            <a:ext cx="6069360" cy="1143000"/>
          </a:xfrm>
        </p:spPr>
        <p:txBody>
          <a:bodyPr/>
          <a:lstStyle/>
          <a:p>
            <a:pPr algn="ctr"/>
            <a:r>
              <a:rPr lang="fr-CA" sz="2400" dirty="0"/>
              <a:t>Impact of a </a:t>
            </a:r>
            <a:r>
              <a:rPr lang="fr-CA" sz="2400" dirty="0" err="1"/>
              <a:t>dynamic</a:t>
            </a:r>
            <a:r>
              <a:rPr lang="fr-CA" sz="2400" dirty="0"/>
              <a:t> </a:t>
            </a:r>
            <a:r>
              <a:rPr lang="fr-CA" sz="2400" dirty="0" err="1"/>
              <a:t>ice</a:t>
            </a:r>
            <a:r>
              <a:rPr lang="fr-CA" sz="2400" dirty="0"/>
              <a:t> </a:t>
            </a:r>
            <a:r>
              <a:rPr lang="fr-CA" sz="2400" dirty="0" err="1"/>
              <a:t>cover</a:t>
            </a:r>
            <a:r>
              <a:rPr lang="fr-CA" sz="2400" dirty="0"/>
              <a:t> on </a:t>
            </a:r>
            <a:r>
              <a:rPr lang="fr-CA" sz="2400" dirty="0" err="1"/>
              <a:t>coupled</a:t>
            </a:r>
            <a:r>
              <a:rPr lang="fr-CA" sz="2400" dirty="0"/>
              <a:t> </a:t>
            </a:r>
            <a:r>
              <a:rPr lang="fr-CA" sz="2400" dirty="0" err="1"/>
              <a:t>forecasts</a:t>
            </a:r>
            <a:r>
              <a:rPr lang="fr-CA" sz="2400" dirty="0"/>
              <a:t> over the Beaufort </a:t>
            </a:r>
            <a:r>
              <a:rPr lang="fr-CA" sz="2400" dirty="0" err="1"/>
              <a:t>Sea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91883" y="6381330"/>
            <a:ext cx="4248472" cy="36933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dirty="0">
                <a:solidFill>
                  <a:srgbClr val="000000"/>
                </a:solidFill>
              </a:rPr>
              <a:t>R. </a:t>
            </a:r>
            <a:r>
              <a:rPr lang="en-CA" dirty="0" err="1">
                <a:solidFill>
                  <a:srgbClr val="000000"/>
                </a:solidFill>
              </a:rPr>
              <a:t>Muncaster</a:t>
            </a:r>
            <a:r>
              <a:rPr lang="en-CA" dirty="0">
                <a:solidFill>
                  <a:srgbClr val="000000"/>
                </a:solidFill>
              </a:rPr>
              <a:t>, F. Roy, J.-M. Belanger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9"/>
          <a:stretch/>
        </p:blipFill>
        <p:spPr>
          <a:xfrm>
            <a:off x="6516216" y="102691"/>
            <a:ext cx="2627784" cy="2575560"/>
          </a:xfrm>
          <a:prstGeom prst="rect">
            <a:avLst/>
          </a:prstGeom>
        </p:spPr>
      </p:pic>
      <p:pic>
        <p:nvPicPr>
          <p:cNvPr id="7" name="Content Placeholder 3" descr="zoom_diff_2008010200_GL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08590" y="2996952"/>
            <a:ext cx="3744416" cy="2808312"/>
          </a:xfrm>
        </p:spPr>
      </p:pic>
      <p:pic>
        <p:nvPicPr>
          <p:cNvPr id="8" name="Picture 7" descr="zoom_diff_2008010200_T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996955"/>
            <a:ext cx="3738598" cy="2803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7664" y="2636912"/>
            <a:ext cx="3024336" cy="36933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fr-CA" dirty="0" err="1">
                <a:solidFill>
                  <a:srgbClr val="000000"/>
                </a:solidFill>
                <a:latin typeface="Times New Roman" pitchFamily="18" charset="0"/>
              </a:rPr>
              <a:t>Difference</a:t>
            </a:r>
            <a:r>
              <a:rPr kumimoji="1" lang="fr-CA" dirty="0">
                <a:solidFill>
                  <a:srgbClr val="000000"/>
                </a:solidFill>
                <a:latin typeface="Times New Roman" pitchFamily="18" charset="0"/>
              </a:rPr>
              <a:t> in </a:t>
            </a:r>
            <a:r>
              <a:rPr kumimoji="1" lang="fr-CA" dirty="0" err="1">
                <a:solidFill>
                  <a:srgbClr val="000000"/>
                </a:solidFill>
                <a:latin typeface="Times New Roman" pitchFamily="18" charset="0"/>
              </a:rPr>
              <a:t>ice</a:t>
            </a:r>
            <a:r>
              <a:rPr kumimoji="1" lang="fr-CA" dirty="0">
                <a:solidFill>
                  <a:srgbClr val="000000"/>
                </a:solidFill>
                <a:latin typeface="Times New Roman" pitchFamily="18" charset="0"/>
              </a:rPr>
              <a:t> fraction</a:t>
            </a:r>
            <a:endParaRPr kumimoji="1"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5" y="2636912"/>
            <a:ext cx="3024336" cy="36933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fr-CA" dirty="0" err="1">
                <a:solidFill>
                  <a:srgbClr val="000000"/>
                </a:solidFill>
                <a:latin typeface="Times New Roman" pitchFamily="18" charset="0"/>
              </a:rPr>
              <a:t>Difference</a:t>
            </a:r>
            <a:r>
              <a:rPr kumimoji="1" lang="fr-CA" dirty="0">
                <a:solidFill>
                  <a:srgbClr val="000000"/>
                </a:solidFill>
                <a:latin typeface="Times New Roman" pitchFamily="18" charset="0"/>
              </a:rPr>
              <a:t> in 2m </a:t>
            </a:r>
            <a:r>
              <a:rPr kumimoji="1" lang="fr-CA" dirty="0" err="1">
                <a:solidFill>
                  <a:srgbClr val="000000"/>
                </a:solidFill>
                <a:latin typeface="Times New Roman" pitchFamily="18" charset="0"/>
              </a:rPr>
              <a:t>temperature</a:t>
            </a:r>
            <a:endParaRPr kumimoji="1"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1268763"/>
            <a:ext cx="6275040" cy="125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marL="287265" indent="-287265" defTabSz="91163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Tx/>
              <a:buChar char="•"/>
              <a:defRPr/>
            </a:pPr>
            <a:r>
              <a:rPr kumimoji="1" lang="fr-CA" sz="2400" kern="0" dirty="0" err="1">
                <a:solidFill>
                  <a:srgbClr val="000000"/>
                </a:solidFill>
              </a:rPr>
              <a:t>Coastal</a:t>
            </a:r>
            <a:r>
              <a:rPr kumimoji="1" lang="fr-CA" sz="2400" kern="0" dirty="0">
                <a:solidFill>
                  <a:srgbClr val="000000"/>
                </a:solidFill>
              </a:rPr>
              <a:t> </a:t>
            </a:r>
            <a:r>
              <a:rPr kumimoji="1" lang="fr-CA" sz="2400" kern="0" dirty="0" err="1">
                <a:solidFill>
                  <a:srgbClr val="000000"/>
                </a:solidFill>
              </a:rPr>
              <a:t>polynya</a:t>
            </a:r>
            <a:r>
              <a:rPr kumimoji="1" lang="fr-CA" sz="2400" kern="0" dirty="0">
                <a:solidFill>
                  <a:srgbClr val="000000"/>
                </a:solidFill>
              </a:rPr>
              <a:t> formation sensitive to:</a:t>
            </a:r>
          </a:p>
          <a:p>
            <a:pPr marL="799896" lvl="1" indent="-342813" defTabSz="91163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kumimoji="1" lang="fr-CA" sz="2000" kern="0" dirty="0">
                <a:solidFill>
                  <a:srgbClr val="000000"/>
                </a:solidFill>
              </a:rPr>
              <a:t> </a:t>
            </a:r>
            <a:r>
              <a:rPr kumimoji="1" lang="fr-CA" sz="2000" kern="0" dirty="0" err="1">
                <a:solidFill>
                  <a:srgbClr val="000000"/>
                </a:solidFill>
              </a:rPr>
              <a:t>Atmosphere-ice</a:t>
            </a:r>
            <a:r>
              <a:rPr kumimoji="1" lang="fr-CA" sz="2000" kern="0" dirty="0">
                <a:solidFill>
                  <a:srgbClr val="000000"/>
                </a:solidFill>
              </a:rPr>
              <a:t> and </a:t>
            </a:r>
            <a:r>
              <a:rPr kumimoji="1" lang="fr-CA" sz="2000" kern="0" dirty="0" err="1">
                <a:solidFill>
                  <a:srgbClr val="000000"/>
                </a:solidFill>
              </a:rPr>
              <a:t>ice-ocean</a:t>
            </a:r>
            <a:r>
              <a:rPr kumimoji="1" lang="fr-CA" sz="2000" kern="0" dirty="0">
                <a:solidFill>
                  <a:srgbClr val="000000"/>
                </a:solidFill>
              </a:rPr>
              <a:t> stresses, </a:t>
            </a:r>
            <a:r>
              <a:rPr kumimoji="1" lang="fr-CA" sz="2000" kern="0" dirty="0" err="1">
                <a:solidFill>
                  <a:srgbClr val="000000"/>
                </a:solidFill>
              </a:rPr>
              <a:t>ice</a:t>
            </a:r>
            <a:r>
              <a:rPr kumimoji="1" lang="fr-CA" sz="2000" kern="0" dirty="0">
                <a:solidFill>
                  <a:srgbClr val="000000"/>
                </a:solidFill>
              </a:rPr>
              <a:t> </a:t>
            </a:r>
            <a:r>
              <a:rPr kumimoji="1" lang="fr-CA" sz="2000" kern="0" dirty="0" err="1">
                <a:solidFill>
                  <a:srgbClr val="000000"/>
                </a:solidFill>
              </a:rPr>
              <a:t>thicknesses</a:t>
            </a:r>
            <a:r>
              <a:rPr kumimoji="1" lang="fr-CA" sz="2000" kern="0" dirty="0">
                <a:solidFill>
                  <a:srgbClr val="000000"/>
                </a:solidFill>
              </a:rPr>
              <a:t>, </a:t>
            </a:r>
            <a:r>
              <a:rPr kumimoji="1" lang="fr-CA" sz="2000" kern="0" dirty="0" err="1">
                <a:solidFill>
                  <a:srgbClr val="000000"/>
                </a:solidFill>
              </a:rPr>
              <a:t>parameterization</a:t>
            </a:r>
            <a:r>
              <a:rPr kumimoji="1" lang="fr-CA" sz="2000" kern="0" dirty="0">
                <a:solidFill>
                  <a:srgbClr val="000000"/>
                </a:solidFill>
              </a:rPr>
              <a:t> of </a:t>
            </a:r>
            <a:r>
              <a:rPr kumimoji="1" lang="fr-CA" sz="2000" kern="0" dirty="0" err="1">
                <a:solidFill>
                  <a:srgbClr val="000000"/>
                </a:solidFill>
              </a:rPr>
              <a:t>ice</a:t>
            </a:r>
            <a:r>
              <a:rPr kumimoji="1" lang="fr-CA" sz="2000" kern="0" dirty="0">
                <a:solidFill>
                  <a:srgbClr val="000000"/>
                </a:solidFill>
              </a:rPr>
              <a:t> </a:t>
            </a:r>
            <a:r>
              <a:rPr kumimoji="1" lang="fr-CA" sz="2000" kern="0" dirty="0" err="1">
                <a:solidFill>
                  <a:srgbClr val="000000"/>
                </a:solidFill>
              </a:rPr>
              <a:t>strength</a:t>
            </a:r>
            <a:r>
              <a:rPr kumimoji="1" lang="fr-CA" sz="2000" kern="0" dirty="0">
                <a:solidFill>
                  <a:srgbClr val="000000"/>
                </a:solidFill>
              </a:rPr>
              <a:t> (</a:t>
            </a:r>
            <a:r>
              <a:rPr kumimoji="1" lang="fr-CA" sz="2000" kern="0" dirty="0">
                <a:solidFill>
                  <a:srgbClr val="FF0000"/>
                </a:solidFill>
              </a:rPr>
              <a:t>all </a:t>
            </a:r>
            <a:r>
              <a:rPr kumimoji="1" lang="fr-CA" sz="2000" kern="0" dirty="0" err="1">
                <a:solidFill>
                  <a:srgbClr val="FF0000"/>
                </a:solidFill>
              </a:rPr>
              <a:t>things</a:t>
            </a:r>
            <a:r>
              <a:rPr kumimoji="1" lang="fr-CA" sz="2000" kern="0" dirty="0">
                <a:solidFill>
                  <a:srgbClr val="FF0000"/>
                </a:solidFill>
              </a:rPr>
              <a:t> </a:t>
            </a:r>
            <a:r>
              <a:rPr kumimoji="1" lang="fr-CA" sz="2000" kern="0" dirty="0" err="1">
                <a:solidFill>
                  <a:srgbClr val="FF0000"/>
                </a:solidFill>
              </a:rPr>
              <a:t>we</a:t>
            </a:r>
            <a:r>
              <a:rPr kumimoji="1" lang="fr-CA" sz="2000" kern="0" dirty="0">
                <a:solidFill>
                  <a:srgbClr val="FF0000"/>
                </a:solidFill>
              </a:rPr>
              <a:t> know </a:t>
            </a:r>
            <a:r>
              <a:rPr kumimoji="1" lang="fr-CA" sz="2000" kern="0" dirty="0" err="1">
                <a:solidFill>
                  <a:srgbClr val="FF0000"/>
                </a:solidFill>
              </a:rPr>
              <a:t>poorly</a:t>
            </a:r>
            <a:r>
              <a:rPr kumimoji="1" lang="fr-CA" sz="2000" kern="0" dirty="0">
                <a:solidFill>
                  <a:srgbClr val="000000"/>
                </a:solidFill>
              </a:rPr>
              <a:t>!)</a:t>
            </a:r>
          </a:p>
          <a:p>
            <a:pPr marL="744350" lvl="1" indent="-287265" defTabSz="91163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Tx/>
              <a:buChar char="•"/>
              <a:defRPr/>
            </a:pPr>
            <a:endParaRPr kumimoji="1" lang="en-US" sz="2400" kern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5923129"/>
            <a:ext cx="7704856" cy="343468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sz="1600" dirty="0">
                <a:solidFill>
                  <a:srgbClr val="000000"/>
                </a:solidFill>
              </a:rPr>
              <a:t>Forecast from global coupled model (GEM-NEMO-CICE; 33km-15km resolution)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8265" y="44626"/>
            <a:ext cx="2123728" cy="373981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dirty="0" smtClean="0">
                <a:solidFill>
                  <a:srgbClr val="000000"/>
                </a:solidFill>
              </a:rPr>
              <a:t>Sea level pressure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0312" y="1855860"/>
            <a:ext cx="773832" cy="2769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sz="1200" dirty="0">
                <a:solidFill>
                  <a:srgbClr val="000000"/>
                </a:solidFill>
              </a:rPr>
              <a:t>965 </a:t>
            </a:r>
            <a:r>
              <a:rPr lang="en-CA" sz="1200" dirty="0" err="1">
                <a:solidFill>
                  <a:srgbClr val="000000"/>
                </a:solidFill>
              </a:rPr>
              <a:t>mb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6337" y="415697"/>
            <a:ext cx="773832" cy="2769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sz="1200" dirty="0">
                <a:solidFill>
                  <a:srgbClr val="000000"/>
                </a:solidFill>
              </a:rPr>
              <a:t>1035 </a:t>
            </a:r>
            <a:r>
              <a:rPr lang="en-CA" sz="1200" dirty="0" err="1">
                <a:solidFill>
                  <a:srgbClr val="000000"/>
                </a:solidFill>
              </a:rPr>
              <a:t>mb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154144" y="980728"/>
            <a:ext cx="30628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244408" y="908720"/>
            <a:ext cx="30628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082136" y="1052736"/>
            <a:ext cx="30628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50199" y="2636913"/>
            <a:ext cx="1889956" cy="343468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fr-CA" sz="1600" dirty="0">
                <a:solidFill>
                  <a:srgbClr val="000000"/>
                </a:solidFill>
                <a:latin typeface="Times New Roman" pitchFamily="18" charset="0"/>
              </a:rPr>
              <a:t>(CPL-UNCPL)</a:t>
            </a:r>
            <a:endParaRPr kumimoji="1"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0272" y="2262931"/>
            <a:ext cx="2123728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dirty="0" smtClean="0">
                <a:solidFill>
                  <a:srgbClr val="000000"/>
                </a:solidFill>
              </a:rPr>
              <a:t>Jan. 2, 2007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Summary and Outlook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Global coupled trials show significant (major) benefits for operational system</a:t>
            </a:r>
          </a:p>
          <a:p>
            <a:r>
              <a:rPr lang="en-CA" dirty="0" smtClean="0"/>
              <a:t>Benefits stem largely from more realistic surface interactions leading to improved cyclone development</a:t>
            </a:r>
          </a:p>
          <a:p>
            <a:r>
              <a:rPr lang="en-CA" dirty="0" smtClean="0"/>
              <a:t>Expected operational delivery for June 2016</a:t>
            </a:r>
          </a:p>
          <a:p>
            <a:r>
              <a:rPr lang="en-US" dirty="0" smtClean="0"/>
              <a:t>Development of coupled ensemble medium-range, monthly and seasonal forecasting systems underway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7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2388"/>
            <a:ext cx="8231188" cy="1144587"/>
          </a:xfrm>
        </p:spPr>
        <p:txBody>
          <a:bodyPr lIns="90000" tIns="46800" rIns="90000" bIns="46800"/>
          <a:lstStyle/>
          <a:p>
            <a: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solidFill>
                  <a:srgbClr val="0066CC"/>
                </a:solidFill>
              </a:rPr>
              <a:t>Thank you!</a:t>
            </a:r>
            <a:endParaRPr lang="en-GB" smtClean="0">
              <a:solidFill>
                <a:srgbClr val="0066C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8715" t="13961" b="3915"/>
          <a:stretch>
            <a:fillRect/>
          </a:stretch>
        </p:blipFill>
        <p:spPr bwMode="auto">
          <a:xfrm>
            <a:off x="1043608" y="1700808"/>
            <a:ext cx="7428429" cy="42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3794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58" y="1519243"/>
            <a:ext cx="6484146" cy="39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5292080" y="1498059"/>
            <a:ext cx="3851920" cy="48112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 smtClean="0">
              <a:solidFill>
                <a:srgbClr val="D5EFC0"/>
              </a:solidFill>
            </a:endParaRPr>
          </a:p>
        </p:txBody>
      </p:sp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5292080" y="2923629"/>
            <a:ext cx="3744416" cy="21605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5292080" y="5084217"/>
            <a:ext cx="3744416" cy="1081087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D5EFC0"/>
              </a:solidFill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5508104" y="4653136"/>
            <a:ext cx="461838" cy="57606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077" name="Line 7"/>
          <p:cNvSpPr>
            <a:spLocks noChangeShapeType="1"/>
          </p:cNvSpPr>
          <p:nvPr/>
        </p:nvSpPr>
        <p:spPr bwMode="auto">
          <a:xfrm flipV="1">
            <a:off x="5587479" y="4341719"/>
            <a:ext cx="0" cy="288925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652120" y="4342612"/>
            <a:ext cx="773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200">
                <a:solidFill>
                  <a:srgbClr val="000000"/>
                </a:solidFill>
              </a:rPr>
              <a:t>LW</a:t>
            </a:r>
            <a:r>
              <a:rPr kumimoji="1" lang="en-US" sz="1200" baseline="-25000">
                <a:solidFill>
                  <a:srgbClr val="000000"/>
                </a:solidFill>
              </a:rPr>
              <a:t>I  </a:t>
            </a:r>
            <a:r>
              <a:rPr kumimoji="1" lang="en-US" sz="1200">
                <a:solidFill>
                  <a:srgbClr val="000000"/>
                </a:solidFill>
              </a:rPr>
              <a:t>SW</a:t>
            </a:r>
            <a:r>
              <a:rPr kumimoji="1" lang="en-US" sz="1200" baseline="-25000">
                <a:solidFill>
                  <a:srgbClr val="000000"/>
                </a:solidFill>
              </a:rPr>
              <a:t>I</a:t>
            </a:r>
            <a:endParaRPr kumimoji="1" lang="en-US" sz="1200">
              <a:solidFill>
                <a:srgbClr val="000000"/>
              </a:solidFill>
            </a:endParaRP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V="1">
            <a:off x="7748289" y="4795292"/>
            <a:ext cx="0" cy="288925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7740352" y="4795292"/>
            <a:ext cx="8461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200">
                <a:solidFill>
                  <a:srgbClr val="000000"/>
                </a:solidFill>
              </a:rPr>
              <a:t>LW</a:t>
            </a:r>
            <a:r>
              <a:rPr kumimoji="1" lang="en-US" sz="1200" baseline="-25000">
                <a:solidFill>
                  <a:srgbClr val="000000"/>
                </a:solidFill>
              </a:rPr>
              <a:t>O </a:t>
            </a:r>
            <a:r>
              <a:rPr kumimoji="1" lang="en-US" sz="1200">
                <a:solidFill>
                  <a:srgbClr val="000000"/>
                </a:solidFill>
              </a:rPr>
              <a:t>SW</a:t>
            </a:r>
            <a:r>
              <a:rPr kumimoji="1" lang="en-US" sz="1200" baseline="-25000">
                <a:solidFill>
                  <a:srgbClr val="000000"/>
                </a:solidFill>
              </a:rPr>
              <a:t>O</a:t>
            </a:r>
            <a:endParaRPr kumimoji="1" lang="en-US" sz="1200">
              <a:solidFill>
                <a:srgbClr val="000000"/>
              </a:solidFill>
            </a:endParaRP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6892751" y="3503017"/>
            <a:ext cx="10386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200">
                <a:solidFill>
                  <a:srgbClr val="000000"/>
                </a:solidFill>
              </a:rPr>
              <a:t>LW</a:t>
            </a:r>
            <a:r>
              <a:rPr kumimoji="1" lang="en-US" sz="1200" baseline="-25000">
                <a:solidFill>
                  <a:srgbClr val="000000"/>
                </a:solidFill>
              </a:rPr>
              <a:t>A </a:t>
            </a:r>
            <a:r>
              <a:rPr kumimoji="1" lang="en-US" sz="1200">
                <a:solidFill>
                  <a:srgbClr val="000000"/>
                </a:solidFill>
              </a:rPr>
              <a:t>SW</a:t>
            </a:r>
            <a:r>
              <a:rPr kumimoji="1" lang="en-US" sz="1200" baseline="-25000">
                <a:solidFill>
                  <a:srgbClr val="000000"/>
                </a:solidFill>
              </a:rPr>
              <a:t>A </a:t>
            </a:r>
            <a:r>
              <a:rPr kumimoji="1" lang="en-US" sz="1200">
                <a:solidFill>
                  <a:srgbClr val="000000"/>
                </a:solidFill>
              </a:rPr>
              <a:t>PR</a:t>
            </a:r>
          </a:p>
        </p:txBody>
      </p:sp>
      <p:sp>
        <p:nvSpPr>
          <p:cNvPr id="3083" name="Line 14"/>
          <p:cNvSpPr>
            <a:spLocks noChangeShapeType="1"/>
          </p:cNvSpPr>
          <p:nvPr/>
        </p:nvSpPr>
        <p:spPr bwMode="auto">
          <a:xfrm>
            <a:off x="5579541" y="3908753"/>
            <a:ext cx="7938" cy="288925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084" name="Text Box 15"/>
          <p:cNvSpPr txBox="1">
            <a:spLocks noChangeArrowheads="1"/>
          </p:cNvSpPr>
          <p:nvPr/>
        </p:nvSpPr>
        <p:spPr bwMode="auto">
          <a:xfrm>
            <a:off x="5579541" y="3838556"/>
            <a:ext cx="928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200">
                <a:solidFill>
                  <a:srgbClr val="000000"/>
                </a:solidFill>
              </a:rPr>
              <a:t>SH</a:t>
            </a:r>
            <a:r>
              <a:rPr kumimoji="1" lang="en-US" sz="1200" baseline="-25000">
                <a:solidFill>
                  <a:srgbClr val="000000"/>
                </a:solidFill>
              </a:rPr>
              <a:t>AI </a:t>
            </a:r>
            <a:r>
              <a:rPr kumimoji="1" lang="en-US" sz="1200" smtClean="0">
                <a:solidFill>
                  <a:srgbClr val="000000"/>
                </a:solidFill>
              </a:rPr>
              <a:t>LH</a:t>
            </a:r>
            <a:r>
              <a:rPr kumimoji="1" lang="en-US" sz="1200" baseline="-25000" smtClean="0">
                <a:solidFill>
                  <a:srgbClr val="000000"/>
                </a:solidFill>
              </a:rPr>
              <a:t>AI</a:t>
            </a:r>
            <a:r>
              <a:rPr kumimoji="1" lang="en-US" sz="1200" smtClean="0">
                <a:solidFill>
                  <a:srgbClr val="000000"/>
                </a:solidFill>
              </a:rPr>
              <a:t>*</a:t>
            </a:r>
            <a:r>
              <a:rPr kumimoji="1" lang="en-US" sz="1200" baseline="-25000" smtClean="0">
                <a:solidFill>
                  <a:srgbClr val="000000"/>
                </a:solidFill>
              </a:rPr>
              <a:t> </a:t>
            </a:r>
          </a:p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200" smtClean="0">
                <a:solidFill>
                  <a:srgbClr val="000000"/>
                </a:solidFill>
              </a:rPr>
              <a:t>SB</a:t>
            </a:r>
            <a:r>
              <a:rPr kumimoji="1" lang="en-US" sz="1200" baseline="-25000" smtClean="0">
                <a:solidFill>
                  <a:srgbClr val="000000"/>
                </a:solidFill>
              </a:rPr>
              <a:t>AI </a:t>
            </a:r>
            <a:r>
              <a:rPr kumimoji="1" lang="en-US" sz="1200">
                <a:solidFill>
                  <a:srgbClr val="000000"/>
                </a:solidFill>
              </a:rPr>
              <a:t>Tau</a:t>
            </a:r>
            <a:r>
              <a:rPr kumimoji="1" lang="en-US" sz="1200" baseline="-25000">
                <a:solidFill>
                  <a:srgbClr val="000000"/>
                </a:solidFill>
              </a:rPr>
              <a:t>AI</a:t>
            </a:r>
            <a:endParaRPr kumimoji="1" lang="en-US" sz="1200">
              <a:solidFill>
                <a:srgbClr val="000000"/>
              </a:solidFill>
            </a:endParaRPr>
          </a:p>
        </p:txBody>
      </p:sp>
      <p:sp>
        <p:nvSpPr>
          <p:cNvPr id="3085" name="Line 16"/>
          <p:cNvSpPr>
            <a:spLocks noChangeShapeType="1"/>
          </p:cNvSpPr>
          <p:nvPr/>
        </p:nvSpPr>
        <p:spPr bwMode="auto">
          <a:xfrm>
            <a:off x="7740376" y="4336132"/>
            <a:ext cx="7937" cy="288925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7740352" y="4264794"/>
            <a:ext cx="1008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200">
                <a:solidFill>
                  <a:srgbClr val="000000"/>
                </a:solidFill>
              </a:rPr>
              <a:t>SH</a:t>
            </a:r>
            <a:r>
              <a:rPr kumimoji="1" lang="en-US" sz="1200" baseline="-25000">
                <a:solidFill>
                  <a:srgbClr val="000000"/>
                </a:solidFill>
              </a:rPr>
              <a:t>AO </a:t>
            </a:r>
            <a:r>
              <a:rPr kumimoji="1" lang="en-US" sz="1200" smtClean="0">
                <a:solidFill>
                  <a:srgbClr val="000000"/>
                </a:solidFill>
              </a:rPr>
              <a:t>LH</a:t>
            </a:r>
            <a:r>
              <a:rPr kumimoji="1" lang="en-US" sz="1200" baseline="-25000" smtClean="0">
                <a:solidFill>
                  <a:srgbClr val="000000"/>
                </a:solidFill>
              </a:rPr>
              <a:t>AO</a:t>
            </a:r>
            <a:r>
              <a:rPr kumimoji="1" lang="en-US" sz="1200" smtClean="0">
                <a:solidFill>
                  <a:srgbClr val="000000"/>
                </a:solidFill>
              </a:rPr>
              <a:t>*</a:t>
            </a:r>
            <a:r>
              <a:rPr kumimoji="1" lang="en-US" sz="1200" baseline="-25000" smtClean="0">
                <a:solidFill>
                  <a:srgbClr val="000000"/>
                </a:solidFill>
              </a:rPr>
              <a:t> </a:t>
            </a:r>
          </a:p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200" smtClean="0">
                <a:solidFill>
                  <a:srgbClr val="000000"/>
                </a:solidFill>
              </a:rPr>
              <a:t>EV</a:t>
            </a:r>
            <a:r>
              <a:rPr kumimoji="1" lang="en-US" sz="1200" baseline="-25000" smtClean="0">
                <a:solidFill>
                  <a:srgbClr val="000000"/>
                </a:solidFill>
              </a:rPr>
              <a:t>AO </a:t>
            </a:r>
            <a:r>
              <a:rPr kumimoji="1" lang="en-US" sz="1200">
                <a:solidFill>
                  <a:srgbClr val="000000"/>
                </a:solidFill>
              </a:rPr>
              <a:t>Tau</a:t>
            </a:r>
            <a:r>
              <a:rPr kumimoji="1" lang="en-US" sz="1200" baseline="-25000">
                <a:solidFill>
                  <a:srgbClr val="000000"/>
                </a:solidFill>
              </a:rPr>
              <a:t>AO</a:t>
            </a:r>
            <a:endParaRPr kumimoji="1" lang="en-US" sz="1200">
              <a:solidFill>
                <a:srgbClr val="000000"/>
              </a:solidFill>
            </a:endParaRPr>
          </a:p>
        </p:txBody>
      </p:sp>
      <p:sp>
        <p:nvSpPr>
          <p:cNvPr id="3087" name="Text Box 19"/>
          <p:cNvSpPr txBox="1">
            <a:spLocks noChangeArrowheads="1"/>
          </p:cNvSpPr>
          <p:nvPr/>
        </p:nvSpPr>
        <p:spPr bwMode="auto">
          <a:xfrm>
            <a:off x="5365105" y="2995067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>
                <a:solidFill>
                  <a:srgbClr val="000000"/>
                </a:solidFill>
              </a:rPr>
              <a:t>GEM4</a:t>
            </a:r>
          </a:p>
        </p:txBody>
      </p:sp>
      <p:sp>
        <p:nvSpPr>
          <p:cNvPr id="3088" name="Text Box 21"/>
          <p:cNvSpPr txBox="1">
            <a:spLocks noChangeArrowheads="1"/>
          </p:cNvSpPr>
          <p:nvPr/>
        </p:nvSpPr>
        <p:spPr bwMode="auto">
          <a:xfrm>
            <a:off x="5371455" y="5292179"/>
            <a:ext cx="119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dirty="0">
                <a:solidFill>
                  <a:srgbClr val="7030A0">
                    <a:lumMod val="50000"/>
                  </a:srgbClr>
                </a:solidFill>
              </a:rPr>
              <a:t>NEMO3.1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940152" y="1700808"/>
            <a:ext cx="2808809" cy="646331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dirty="0" smtClean="0">
                <a:solidFill>
                  <a:srgbClr val="396118"/>
                </a:solidFill>
              </a:rPr>
              <a:t>Flux Coupling via GOSSIP socket server</a:t>
            </a:r>
            <a:endParaRPr kumimoji="1" lang="en-US" dirty="0">
              <a:solidFill>
                <a:srgbClr val="396118"/>
              </a:solidFill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>
            <a:off x="6496090" y="3501430"/>
            <a:ext cx="7938" cy="288925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6496090" y="3503241"/>
            <a:ext cx="5241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200" smtClean="0">
                <a:solidFill>
                  <a:srgbClr val="000000"/>
                </a:solidFill>
              </a:rPr>
              <a:t>T</a:t>
            </a:r>
            <a:r>
              <a:rPr kumimoji="1" lang="en-US" sz="1200" baseline="-25000" smtClean="0">
                <a:solidFill>
                  <a:srgbClr val="000000"/>
                </a:solidFill>
              </a:rPr>
              <a:t>A</a:t>
            </a:r>
            <a:r>
              <a:rPr kumimoji="1" lang="en-US" sz="1200" smtClean="0">
                <a:solidFill>
                  <a:srgbClr val="000000"/>
                </a:solidFill>
              </a:rPr>
              <a:t> q</a:t>
            </a:r>
            <a:r>
              <a:rPr kumimoji="1" lang="en-US" sz="1200" baseline="-25000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1598984" y="341784"/>
            <a:ext cx="8229600" cy="1143000"/>
          </a:xfrm>
          <a:prstGeom prst="rect">
            <a:avLst/>
          </a:prstGeom>
        </p:spPr>
        <p:txBody>
          <a:bodyPr/>
          <a:lstStyle/>
          <a:p>
            <a:pPr defTabSz="9116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800" b="1" kern="0" dirty="0" smtClean="0">
                <a:solidFill>
                  <a:srgbClr val="3A601B"/>
                </a:solidFill>
              </a:rPr>
              <a:t>Coupling Method</a:t>
            </a:r>
            <a:endParaRPr kumimoji="1" lang="en-US" sz="2800" b="1" kern="0" dirty="0">
              <a:solidFill>
                <a:srgbClr val="3A601B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143363" y="4582443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000" dirty="0" smtClean="0">
                <a:solidFill>
                  <a:srgbClr val="000000"/>
                </a:solidFill>
              </a:rPr>
              <a:t>CICE4**</a:t>
            </a:r>
            <a:endParaRPr kumimoji="1" lang="en-US" sz="1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1632"/>
            <a:endParaRPr lang="en-US">
              <a:solidFill>
                <a:srgbClr val="D5EFC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292080" y="1340768"/>
            <a:ext cx="3851920" cy="49685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 smtClean="0">
              <a:solidFill>
                <a:srgbClr val="D5EF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562476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32"/>
            <a:r>
              <a:rPr lang="en-CA" dirty="0" smtClean="0">
                <a:solidFill>
                  <a:srgbClr val="002060"/>
                </a:solidFill>
              </a:rPr>
              <a:t>Jean-Marc Belanger, Francois Roy, </a:t>
            </a:r>
            <a:r>
              <a:rPr lang="en-CA" dirty="0" err="1" smtClean="0">
                <a:solidFill>
                  <a:srgbClr val="002060"/>
                </a:solidFill>
              </a:rPr>
              <a:t>Natacha</a:t>
            </a:r>
            <a:r>
              <a:rPr lang="en-CA" dirty="0" smtClean="0">
                <a:solidFill>
                  <a:srgbClr val="002060"/>
                </a:solidFill>
              </a:rPr>
              <a:t> Bernier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4542219"/>
            <a:ext cx="4032448" cy="92333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 defTabSz="911632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rgbClr val="D5EFC0"/>
                </a:solidFill>
              </a:rPr>
              <a:t>Coupling every </a:t>
            </a:r>
            <a:r>
              <a:rPr lang="en-CA" dirty="0" err="1" smtClean="0">
                <a:solidFill>
                  <a:srgbClr val="D5EFC0"/>
                </a:solidFill>
              </a:rPr>
              <a:t>timestep</a:t>
            </a:r>
            <a:endParaRPr lang="en-CA" dirty="0" smtClean="0">
              <a:solidFill>
                <a:srgbClr val="D5EFC0"/>
              </a:solidFill>
            </a:endParaRPr>
          </a:p>
          <a:p>
            <a:pPr marL="285750" indent="-285750" defTabSz="911632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rgbClr val="D5EFC0"/>
                </a:solidFill>
              </a:rPr>
              <a:t>Calculate fluxes on fine-scale grid and aggregate</a:t>
            </a:r>
            <a:endParaRPr lang="en-US" dirty="0">
              <a:solidFill>
                <a:srgbClr val="D5EFC0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1632"/>
            <a:endParaRPr lang="en-US">
              <a:solidFill>
                <a:srgbClr val="D5EFC0"/>
              </a:solidFill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5940152" y="4797152"/>
            <a:ext cx="292943" cy="40053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6223273" y="4956924"/>
            <a:ext cx="292943" cy="20026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513202" y="5025835"/>
            <a:ext cx="292943" cy="13135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6799337" y="5078854"/>
            <a:ext cx="292943" cy="6567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9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5121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12303E-7 L -0.10209 -0.09158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-4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74" grpId="0" animBg="1"/>
      <p:bldP spid="3075" grpId="0" animBg="1"/>
      <p:bldP spid="3076" grpId="0" animBg="1"/>
      <p:bldP spid="3077" grpId="0" animBg="1"/>
      <p:bldP spid="3078" grpId="0"/>
      <p:bldP spid="3079" grpId="0" animBg="1"/>
      <p:bldP spid="3080" grpId="0"/>
      <p:bldP spid="3082" grpId="0"/>
      <p:bldP spid="3083" grpId="0" animBg="1"/>
      <p:bldP spid="3084" grpId="0"/>
      <p:bldP spid="3085" grpId="0" animBg="1"/>
      <p:bldP spid="3086" grpId="0"/>
      <p:bldP spid="3087" grpId="0"/>
      <p:bldP spid="3088" grpId="0"/>
      <p:bldP spid="34" grpId="0" animBg="1"/>
      <p:bldP spid="35" grpId="0" animBg="1"/>
      <p:bldP spid="36" grpId="0"/>
      <p:bldP spid="53" grpId="0"/>
      <p:bldP spid="4" grpId="0"/>
      <p:bldP spid="2" grpId="0" animBg="1"/>
      <p:bldP spid="31" grpId="0" animBg="1"/>
      <p:bldP spid="32" grpId="0" animBg="1"/>
      <p:bldP spid="33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bathy_glk4_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3" y="4941891"/>
            <a:ext cx="1566863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33426" y="44450"/>
            <a:ext cx="8231188" cy="11445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6788" rIns="89976" bIns="46788"/>
          <a:lstStyle/>
          <a:p>
            <a:pPr defTabSz="457085">
              <a:tabLst>
                <a:tab pos="0" algn="l"/>
                <a:tab pos="914169" algn="l"/>
                <a:tab pos="1828338" algn="l"/>
                <a:tab pos="2742507" algn="l"/>
                <a:tab pos="3656676" algn="l"/>
                <a:tab pos="4570846" algn="l"/>
                <a:tab pos="5485015" algn="l"/>
                <a:tab pos="6399186" algn="l"/>
                <a:tab pos="7313353" algn="l"/>
                <a:tab pos="8227521" algn="l"/>
                <a:tab pos="9141692" algn="l"/>
                <a:tab pos="10055860" algn="l"/>
              </a:tabLst>
            </a:pPr>
            <a:r>
              <a:rPr lang="en-GB" altLang="en-US" sz="3200" dirty="0"/>
              <a:t>Ice-ocean modelling with  </a:t>
            </a: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4356100" y="1300164"/>
            <a:ext cx="3048000" cy="2057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605881"/>
            <a:ext cx="1901825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t="16664" r="7498" b="16664"/>
          <a:stretch>
            <a:fillRect/>
          </a:stretch>
        </p:blipFill>
        <p:spPr bwMode="auto">
          <a:xfrm>
            <a:off x="4355979" y="1395416"/>
            <a:ext cx="2970213" cy="19621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4403728" y="1371600"/>
            <a:ext cx="3048000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5148265" y="1220788"/>
            <a:ext cx="2016125" cy="34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6788" rIns="89976" bIns="46788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0066CC"/>
              </a:buClr>
              <a:buSzPct val="100000"/>
            </a:pPr>
            <a:r>
              <a:rPr kumimoji="0" lang="en-GB" altLang="en-US" sz="1600" dirty="0">
                <a:solidFill>
                  <a:srgbClr val="0066CC"/>
                </a:solidFill>
              </a:rPr>
              <a:t>1/4° Global</a:t>
            </a: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7740650" y="1340770"/>
            <a:ext cx="1295400" cy="34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6788" rIns="89976" bIns="46788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0066CC"/>
              </a:buClr>
              <a:buSzPct val="100000"/>
            </a:pPr>
            <a:r>
              <a:rPr kumimoji="0" lang="en-GB" altLang="en-US" sz="1600">
                <a:solidFill>
                  <a:srgbClr val="0066CC"/>
                </a:solidFill>
              </a:rPr>
              <a:t>1° Global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4610822" y="3740522"/>
            <a:ext cx="3057525" cy="34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6788" rIns="89976" bIns="46788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0066CC"/>
              </a:buClr>
              <a:buSzPct val="100000"/>
            </a:pPr>
            <a:r>
              <a:rPr kumimoji="0" lang="en-GB" altLang="en-US" sz="1600" dirty="0">
                <a:solidFill>
                  <a:srgbClr val="0066CC"/>
                </a:solidFill>
              </a:rPr>
              <a:t>1/12° N. Atlantic and Arctic</a:t>
            </a:r>
          </a:p>
        </p:txBody>
      </p:sp>
      <p:pic>
        <p:nvPicPr>
          <p:cNvPr id="92175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2"/>
            <a:ext cx="1300336" cy="41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76" name="Picture 16" descr="day_one_vsurf_OB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>
            <a:fillRect/>
          </a:stretch>
        </p:blipFill>
        <p:spPr bwMode="auto">
          <a:xfrm>
            <a:off x="4572003" y="4005266"/>
            <a:ext cx="19558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7" name="Text Box 17"/>
          <p:cNvSpPr txBox="1">
            <a:spLocks noChangeArrowheads="1"/>
          </p:cNvSpPr>
          <p:nvPr/>
        </p:nvSpPr>
        <p:spPr bwMode="auto">
          <a:xfrm>
            <a:off x="755650" y="901701"/>
            <a:ext cx="2838178" cy="3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en-US">
                <a:solidFill>
                  <a:srgbClr val="3A601B"/>
                </a:solidFill>
              </a:rPr>
              <a:t>Applications and domains</a:t>
            </a:r>
          </a:p>
        </p:txBody>
      </p:sp>
      <p:pic>
        <p:nvPicPr>
          <p:cNvPr id="92178" name="Picture 18" descr="gsl_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6908" r="52206" b="70107"/>
          <a:stretch>
            <a:fillRect/>
          </a:stretch>
        </p:blipFill>
        <p:spPr bwMode="auto">
          <a:xfrm>
            <a:off x="2627313" y="5090570"/>
            <a:ext cx="1439862" cy="10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M:\NFS036\NFS036mat_li\figs\FrontmNFS036grid_T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0"/>
          <a:stretch/>
        </p:blipFill>
        <p:spPr bwMode="auto">
          <a:xfrm>
            <a:off x="6934200" y="4648203"/>
            <a:ext cx="1742175" cy="15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4008" y="1556793"/>
            <a:ext cx="1656184" cy="307777"/>
          </a:xfrm>
          <a:prstGeom prst="rect">
            <a:avLst/>
          </a:prstGeom>
          <a:solidFill>
            <a:srgbClr val="A6A6A6">
              <a:alpha val="78824"/>
            </a:srgbClr>
          </a:solidFill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Surface currents</a:t>
            </a:r>
            <a:endParaRPr lang="en-CA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4077072"/>
            <a:ext cx="1296144" cy="261610"/>
          </a:xfrm>
          <a:prstGeom prst="rect">
            <a:avLst/>
          </a:prstGeom>
          <a:solidFill>
            <a:srgbClr val="A6A6A6">
              <a:alpha val="78824"/>
            </a:srgbClr>
          </a:solidFill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Surface currents</a:t>
            </a:r>
            <a:endParaRPr lang="en-CA" sz="11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8304" y="6047710"/>
            <a:ext cx="1296144" cy="261610"/>
          </a:xfrm>
          <a:prstGeom prst="rect">
            <a:avLst/>
          </a:prstGeom>
          <a:solidFill>
            <a:srgbClr val="A6A6A6">
              <a:alpha val="78824"/>
            </a:srgbClr>
          </a:solidFill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Surface currents</a:t>
            </a:r>
            <a:endParaRPr lang="en-CA" sz="11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27787" y="4895582"/>
            <a:ext cx="1512168" cy="2616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Surface temperature</a:t>
            </a:r>
            <a:endParaRPr lang="en-CA" sz="11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8447221" y="2074062"/>
            <a:ext cx="1008112" cy="2616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Resolution</a:t>
            </a:r>
            <a:endParaRPr lang="en-CA" sz="11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592" y="5831686"/>
            <a:ext cx="1152128" cy="2616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Bathymetry</a:t>
            </a:r>
            <a:endParaRPr lang="en-CA" sz="1100" dirty="0">
              <a:solidFill>
                <a:srgbClr val="000000"/>
              </a:solidFill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4402832" cy="44767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6788" rIns="89976" bIns="46788"/>
          <a:lstStyle/>
          <a:p>
            <a:pPr marL="285678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>
                <a:solidFill>
                  <a:srgbClr val="3366CC"/>
                </a:solidFill>
              </a:rPr>
              <a:t>Global 1/4° resolution (</a:t>
            </a:r>
            <a:r>
              <a:rPr lang="en-GB" altLang="en-US" sz="1600" dirty="0">
                <a:solidFill>
                  <a:srgbClr val="00B050"/>
                </a:solidFill>
              </a:rPr>
              <a:t>GIOPS</a:t>
            </a:r>
            <a:r>
              <a:rPr lang="en-GB" altLang="en-US" sz="1600" dirty="0">
                <a:solidFill>
                  <a:srgbClr val="3366CC"/>
                </a:solidFill>
              </a:rPr>
              <a:t>)</a:t>
            </a:r>
          </a:p>
          <a:p>
            <a:pPr marL="763396" lvl="1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/>
              <a:t>Medium-monthly </a:t>
            </a:r>
            <a:r>
              <a:rPr lang="en-GB" altLang="en-US" sz="1600" dirty="0" smtClean="0"/>
              <a:t>forecasting</a:t>
            </a:r>
          </a:p>
          <a:p>
            <a:pPr marL="763396" lvl="1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 smtClean="0">
                <a:solidFill>
                  <a:srgbClr val="FFC000"/>
                </a:solidFill>
              </a:rPr>
              <a:t>Fully-coupled for NWP</a:t>
            </a:r>
            <a:endParaRPr lang="en-GB" altLang="en-US" sz="1600" dirty="0">
              <a:solidFill>
                <a:srgbClr val="FFC000"/>
              </a:solidFill>
            </a:endParaRPr>
          </a:p>
          <a:p>
            <a:pPr marL="763396" lvl="1" indent="-285678" defTabSz="457085">
              <a:lnSpc>
                <a:spcPct val="80000"/>
              </a:lnSpc>
              <a:spcBef>
                <a:spcPts val="400"/>
              </a:spcBef>
              <a:buNone/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endParaRPr lang="en-GB" altLang="en-US" sz="1600" dirty="0"/>
          </a:p>
          <a:p>
            <a:pPr marL="285678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>
                <a:solidFill>
                  <a:srgbClr val="0066CC"/>
                </a:solidFill>
              </a:rPr>
              <a:t>Global 1° resolution (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CanSIPS</a:t>
            </a:r>
            <a:r>
              <a:rPr lang="en-GB" altLang="en-US" sz="1600" dirty="0" smtClean="0">
                <a:solidFill>
                  <a:srgbClr val="FF0000"/>
                </a:solidFill>
              </a:rPr>
              <a:t>-GN</a:t>
            </a:r>
            <a:r>
              <a:rPr lang="en-GB" altLang="en-US" sz="1600" dirty="0" smtClean="0">
                <a:solidFill>
                  <a:srgbClr val="0066CC"/>
                </a:solidFill>
              </a:rPr>
              <a:t>)</a:t>
            </a:r>
            <a:endParaRPr lang="en-GB" altLang="en-US" sz="1600" dirty="0">
              <a:solidFill>
                <a:srgbClr val="0066CC"/>
              </a:solidFill>
            </a:endParaRPr>
          </a:p>
          <a:p>
            <a:pPr marL="763396" lvl="1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/>
              <a:t>Seasonal forecasting</a:t>
            </a:r>
          </a:p>
          <a:p>
            <a:pPr marL="763396" lvl="1" indent="-285678" defTabSz="457085">
              <a:lnSpc>
                <a:spcPct val="80000"/>
              </a:lnSpc>
              <a:spcBef>
                <a:spcPts val="400"/>
              </a:spcBef>
              <a:buNone/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endParaRPr lang="en-GB" altLang="en-US" sz="1600" dirty="0"/>
          </a:p>
          <a:p>
            <a:pPr marL="285678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>
                <a:solidFill>
                  <a:srgbClr val="0066CC"/>
                </a:solidFill>
              </a:rPr>
              <a:t>N. Atlantic and Arctic 1/12° (</a:t>
            </a:r>
            <a:r>
              <a:rPr lang="en-GB" altLang="en-US" sz="1600" dirty="0">
                <a:solidFill>
                  <a:srgbClr val="FFC000"/>
                </a:solidFill>
              </a:rPr>
              <a:t>RIOPS</a:t>
            </a:r>
            <a:r>
              <a:rPr lang="en-GB" altLang="en-US" sz="1600" dirty="0">
                <a:solidFill>
                  <a:srgbClr val="0066CC"/>
                </a:solidFill>
              </a:rPr>
              <a:t>)</a:t>
            </a:r>
          </a:p>
          <a:p>
            <a:pPr marL="763396" lvl="1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/>
              <a:t>Short-to-medium range forecasting</a:t>
            </a:r>
          </a:p>
          <a:p>
            <a:pPr marL="285679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>
                <a:solidFill>
                  <a:srgbClr val="0066CC"/>
                </a:solidFill>
              </a:rPr>
              <a:t>East and West Coastal 1/36</a:t>
            </a:r>
            <a:r>
              <a:rPr lang="en-GB" altLang="en-US" dirty="0" smtClean="0">
                <a:solidFill>
                  <a:srgbClr val="0066CC"/>
                </a:solidFill>
              </a:rPr>
              <a:t>° </a:t>
            </a:r>
            <a:r>
              <a:rPr lang="en-GB" altLang="en-US" sz="1800" dirty="0">
                <a:solidFill>
                  <a:srgbClr val="0066CC"/>
                </a:solidFill>
              </a:rPr>
              <a:t>(</a:t>
            </a:r>
            <a:r>
              <a:rPr lang="en-GB" altLang="en-US" sz="1600" dirty="0">
                <a:solidFill>
                  <a:srgbClr val="FF0000"/>
                </a:solidFill>
              </a:rPr>
              <a:t>CIOPS</a:t>
            </a:r>
            <a:r>
              <a:rPr lang="en-GB" altLang="en-US" sz="1800" dirty="0">
                <a:solidFill>
                  <a:srgbClr val="0066CC"/>
                </a:solidFill>
              </a:rPr>
              <a:t>)</a:t>
            </a:r>
            <a:endParaRPr lang="en-GB" altLang="en-US" sz="1600" dirty="0"/>
          </a:p>
          <a:p>
            <a:pPr marL="285678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>
                <a:solidFill>
                  <a:srgbClr val="0066CC"/>
                </a:solidFill>
              </a:rPr>
              <a:t>Great Lakes 2km (</a:t>
            </a:r>
            <a:r>
              <a:rPr lang="en-GB" altLang="en-US" sz="1600" dirty="0">
                <a:solidFill>
                  <a:srgbClr val="FFC000"/>
                </a:solidFill>
              </a:rPr>
              <a:t>RMPS-GL</a:t>
            </a:r>
            <a:r>
              <a:rPr lang="en-GB" altLang="en-US" sz="1600" dirty="0">
                <a:solidFill>
                  <a:srgbClr val="0066CC"/>
                </a:solidFill>
              </a:rPr>
              <a:t>)</a:t>
            </a:r>
          </a:p>
          <a:p>
            <a:pPr marL="285678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>
                <a:solidFill>
                  <a:srgbClr val="0066CC"/>
                </a:solidFill>
              </a:rPr>
              <a:t>Gulf of St. Lawrence 5km (</a:t>
            </a:r>
            <a:r>
              <a:rPr lang="en-GB" altLang="en-US" sz="1600" dirty="0">
                <a:solidFill>
                  <a:srgbClr val="00B050"/>
                </a:solidFill>
              </a:rPr>
              <a:t>RMPS-GSL</a:t>
            </a:r>
            <a:r>
              <a:rPr lang="en-GB" altLang="en-US" sz="1600" dirty="0">
                <a:solidFill>
                  <a:srgbClr val="0066CC"/>
                </a:solidFill>
              </a:rPr>
              <a:t>)</a:t>
            </a:r>
          </a:p>
          <a:p>
            <a:pPr marL="763396" lvl="1" indent="-285678" defTabSz="457085">
              <a:lnSpc>
                <a:spcPct val="80000"/>
              </a:lnSpc>
              <a:spcBef>
                <a:spcPts val="400"/>
              </a:spcBef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r>
              <a:rPr lang="en-GB" altLang="en-US" sz="1600" dirty="0"/>
              <a:t>Short-term forecasting</a:t>
            </a:r>
          </a:p>
          <a:p>
            <a:pPr marL="285678" indent="-285678" defTabSz="457085">
              <a:lnSpc>
                <a:spcPct val="80000"/>
              </a:lnSpc>
              <a:spcBef>
                <a:spcPts val="400"/>
              </a:spcBef>
              <a:buNone/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endParaRPr lang="en-GB" altLang="en-US" sz="1600" dirty="0"/>
          </a:p>
          <a:p>
            <a:pPr marL="763396" lvl="1" indent="-285678" defTabSz="457085">
              <a:lnSpc>
                <a:spcPct val="80000"/>
              </a:lnSpc>
              <a:spcBef>
                <a:spcPts val="300"/>
              </a:spcBef>
              <a:buNone/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endParaRPr lang="en-GB" altLang="en-US" sz="1200" dirty="0">
              <a:cs typeface="Arial" pitchFamily="34" charset="0"/>
            </a:endParaRPr>
          </a:p>
          <a:p>
            <a:pPr marL="763396" lvl="1" indent="-285678" defTabSz="457085">
              <a:lnSpc>
                <a:spcPct val="80000"/>
              </a:lnSpc>
              <a:spcBef>
                <a:spcPts val="300"/>
              </a:spcBef>
              <a:buNone/>
              <a:tabLst>
                <a:tab pos="910994" algn="l"/>
                <a:tab pos="1825163" algn="l"/>
                <a:tab pos="2739333" algn="l"/>
                <a:tab pos="3653502" algn="l"/>
                <a:tab pos="4567672" algn="l"/>
                <a:tab pos="5481840" algn="l"/>
                <a:tab pos="6396009" algn="l"/>
                <a:tab pos="7310179" algn="l"/>
                <a:tab pos="8224349" algn="l"/>
                <a:tab pos="9138517" algn="l"/>
                <a:tab pos="10052687" algn="l"/>
              </a:tabLst>
            </a:pP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04102" y="116635"/>
            <a:ext cx="1547177" cy="95410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17" tIns="45709" rIns="91417" bIns="45709" rtlCol="0">
            <a:spAutoFit/>
          </a:bodyPr>
          <a:lstStyle/>
          <a:p>
            <a:r>
              <a:rPr lang="en-CA" sz="1400" b="1" dirty="0">
                <a:solidFill>
                  <a:srgbClr val="00B050"/>
                </a:solidFill>
              </a:rPr>
              <a:t>Operational</a:t>
            </a:r>
          </a:p>
          <a:p>
            <a:r>
              <a:rPr lang="en-CA" sz="1400" b="1" dirty="0">
                <a:solidFill>
                  <a:srgbClr val="FFC000"/>
                </a:solidFill>
              </a:rPr>
              <a:t>Experimental </a:t>
            </a:r>
          </a:p>
          <a:p>
            <a:r>
              <a:rPr lang="en-CA" sz="1400" b="1" dirty="0" smtClean="0">
                <a:solidFill>
                  <a:srgbClr val="FFC000"/>
                </a:solidFill>
              </a:rPr>
              <a:t>(spring 2016)</a:t>
            </a:r>
            <a:endParaRPr lang="en-CA" sz="1400" b="1" dirty="0">
              <a:solidFill>
                <a:srgbClr val="FFC000"/>
              </a:solidFill>
            </a:endParaRPr>
          </a:p>
          <a:p>
            <a:r>
              <a:rPr lang="en-CA" sz="1400" b="1" dirty="0">
                <a:solidFill>
                  <a:srgbClr val="FF0000"/>
                </a:solidFill>
              </a:rPr>
              <a:t>In development</a:t>
            </a:r>
          </a:p>
        </p:txBody>
      </p:sp>
      <p:pic>
        <p:nvPicPr>
          <p:cNvPr id="25" name="Picture 2" descr="C:\Users\smithg\Documents\arxt48\Docs 2015 11 20\NEMO\CREG36W\Tg0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30" y="3212818"/>
            <a:ext cx="1718345" cy="144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6924678" y="4509122"/>
            <a:ext cx="2157407" cy="345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9976" tIns="46788" rIns="89976" bIns="46788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0066CC"/>
              </a:buClr>
              <a:buSzPct val="100000"/>
            </a:pPr>
            <a:r>
              <a:rPr kumimoji="0" lang="en-GB" altLang="en-US" sz="1600" dirty="0">
                <a:solidFill>
                  <a:srgbClr val="0066CC"/>
                </a:solidFill>
              </a:rPr>
              <a:t>1/36° Grand Banks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7092280" y="3088268"/>
            <a:ext cx="2157407" cy="345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9976" tIns="46788" rIns="89976" bIns="46788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0066CC"/>
              </a:buClr>
              <a:buSzPct val="100000"/>
            </a:pPr>
            <a:r>
              <a:rPr kumimoji="0" lang="en-GB" altLang="en-US" sz="1600" dirty="0">
                <a:solidFill>
                  <a:srgbClr val="0066CC"/>
                </a:solidFill>
              </a:rPr>
              <a:t>1/36° Northeast Pac.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96336" y="3429000"/>
            <a:ext cx="1296144" cy="2616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100" dirty="0"/>
              <a:t>Grad SST</a:t>
            </a:r>
            <a:endParaRPr lang="en-CA" sz="1100" dirty="0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5796136" y="692696"/>
            <a:ext cx="1295400" cy="6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76" tIns="46788" rIns="89976" bIns="46788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0066CC"/>
              </a:buClr>
              <a:buSzPct val="100000"/>
            </a:pPr>
            <a:r>
              <a:rPr kumimoji="0" lang="en-GB" altLang="en-US" sz="3600" dirty="0" smtClean="0">
                <a:solidFill>
                  <a:srgbClr val="0066CC"/>
                </a:solidFill>
                <a:latin typeface="Stencil"/>
              </a:rPr>
              <a:t>CICE</a:t>
            </a:r>
            <a:endParaRPr kumimoji="0" lang="en-GB" altLang="en-US" sz="3600" dirty="0">
              <a:solidFill>
                <a:srgbClr val="0066CC"/>
              </a:solidFill>
              <a:latin typeface="Stencil"/>
            </a:endParaRPr>
          </a:p>
        </p:txBody>
      </p:sp>
      <p:sp>
        <p:nvSpPr>
          <p:cNvPr id="3" name="Plus 2"/>
          <p:cNvSpPr/>
          <p:nvPr/>
        </p:nvSpPr>
        <p:spPr bwMode="auto">
          <a:xfrm>
            <a:off x="6300192" y="528699"/>
            <a:ext cx="288032" cy="308013"/>
          </a:xfrm>
          <a:prstGeom prst="mathPlus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0064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6290" y="-27381"/>
            <a:ext cx="8458200" cy="1143000"/>
          </a:xfrm>
        </p:spPr>
        <p:txBody>
          <a:bodyPr/>
          <a:lstStyle/>
          <a:p>
            <a:r>
              <a:rPr lang="en-US" sz="2800" dirty="0"/>
              <a:t>Global Ice-Ocean Prediction System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3"/>
            <a:ext cx="5122912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3366CC"/>
                </a:solidFill>
              </a:rPr>
              <a:t>Produces daily ice-ocean analyses and 10day forecasts</a:t>
            </a:r>
          </a:p>
          <a:p>
            <a:pPr lvl="1">
              <a:lnSpc>
                <a:spcPct val="80000"/>
              </a:lnSpc>
            </a:pPr>
            <a:r>
              <a:rPr lang="en-CA" sz="1400" dirty="0"/>
              <a:t>NEMO-CICE (</a:t>
            </a:r>
            <a:r>
              <a:rPr lang="en-CA" sz="1400" dirty="0">
                <a:solidFill>
                  <a:srgbClr val="3366CC"/>
                </a:solidFill>
              </a:rPr>
              <a:t>~</a:t>
            </a:r>
            <a:r>
              <a:rPr lang="en-US" sz="1400" dirty="0"/>
              <a:t>1/4</a:t>
            </a:r>
            <a:r>
              <a:rPr lang="en-US" sz="1400" dirty="0">
                <a:cs typeface="Arial" pitchFamily="34" charset="0"/>
              </a:rPr>
              <a:t>°), &lt; 15km in Arctic</a:t>
            </a:r>
            <a:endParaRPr lang="en-US" sz="1400" dirty="0">
              <a:solidFill>
                <a:srgbClr val="3366CC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3366CC"/>
                </a:solidFill>
              </a:rPr>
              <a:t>Mercator Ocean Assimilation System (SAM2):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Sea surface temperature 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Temperature and salinity profiles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Sea level anomaly from satellite altimeters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3366CC"/>
                </a:solidFill>
              </a:rPr>
              <a:t>3DVar Ice analysis: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SSM/I, SSM/IS, CIS charts, </a:t>
            </a:r>
            <a:r>
              <a:rPr lang="en-US" sz="1600" dirty="0" err="1"/>
              <a:t>Radarsat</a:t>
            </a:r>
            <a:r>
              <a:rPr lang="en-US" sz="1600" dirty="0"/>
              <a:t> image analyses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3366CC"/>
                </a:solidFill>
              </a:rPr>
              <a:t>Experimental implementation (March 2014)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3366CC"/>
                </a:solidFill>
              </a:rPr>
              <a:t>Operational since </a:t>
            </a:r>
            <a:r>
              <a:rPr lang="en-US" sz="1800" dirty="0">
                <a:solidFill>
                  <a:srgbClr val="FF0000"/>
                </a:solidFill>
              </a:rPr>
              <a:t>August 20, 2015</a:t>
            </a:r>
          </a:p>
          <a:p>
            <a:pPr>
              <a:lnSpc>
                <a:spcPct val="80000"/>
              </a:lnSpc>
            </a:pPr>
            <a:r>
              <a:rPr lang="fr-CA" sz="1800" dirty="0" err="1">
                <a:solidFill>
                  <a:srgbClr val="0070C0"/>
                </a:solidFill>
              </a:rPr>
              <a:t>Dissemination</a:t>
            </a:r>
            <a:endParaRPr lang="fr-CA" sz="1800" dirty="0">
              <a:solidFill>
                <a:srgbClr val="0070C0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CA" sz="1400" dirty="0" err="1">
                <a:solidFill>
                  <a:srgbClr val="0070C0"/>
                </a:solidFill>
              </a:rPr>
              <a:t>External</a:t>
            </a:r>
            <a:r>
              <a:rPr lang="fr-CA" sz="1400" dirty="0">
                <a:solidFill>
                  <a:srgbClr val="0070C0"/>
                </a:solidFill>
              </a:rPr>
              <a:t> cluster (</a:t>
            </a:r>
            <a:r>
              <a:rPr lang="fr-CA" sz="1400" dirty="0" err="1">
                <a:solidFill>
                  <a:srgbClr val="0070C0"/>
                </a:solidFill>
              </a:rPr>
              <a:t>pegasus</a:t>
            </a:r>
            <a:r>
              <a:rPr lang="fr-CA" sz="1400" dirty="0">
                <a:solidFill>
                  <a:srgbClr val="0070C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fr-CA" sz="1400" dirty="0" err="1">
                <a:solidFill>
                  <a:srgbClr val="0070C0"/>
                </a:solidFill>
              </a:rPr>
              <a:t>Available</a:t>
            </a:r>
            <a:r>
              <a:rPr lang="fr-CA" sz="1400" dirty="0">
                <a:solidFill>
                  <a:srgbClr val="0070C0"/>
                </a:solidFill>
              </a:rPr>
              <a:t> on MSC </a:t>
            </a:r>
            <a:r>
              <a:rPr lang="fr-CA" sz="1400" dirty="0" err="1">
                <a:solidFill>
                  <a:srgbClr val="0070C0"/>
                </a:solidFill>
              </a:rPr>
              <a:t>Datamart</a:t>
            </a:r>
            <a:r>
              <a:rPr lang="fr-CA" sz="1400" dirty="0">
                <a:solidFill>
                  <a:srgbClr val="0070C0"/>
                </a:solidFill>
              </a:rPr>
              <a:t> (Netcdf4)</a:t>
            </a:r>
          </a:p>
          <a:p>
            <a:pPr lvl="2">
              <a:lnSpc>
                <a:spcPct val="80000"/>
              </a:lnSpc>
            </a:pPr>
            <a:r>
              <a:rPr lang="fr-CA" sz="1800" dirty="0"/>
              <a:t>http://dd.weather.gc.ca/</a:t>
            </a:r>
          </a:p>
          <a:p>
            <a:pPr lvl="1">
              <a:lnSpc>
                <a:spcPct val="80000"/>
              </a:lnSpc>
            </a:pPr>
            <a:r>
              <a:rPr lang="fr-CA" sz="1400" dirty="0">
                <a:solidFill>
                  <a:srgbClr val="0070C0"/>
                </a:solidFill>
              </a:rPr>
              <a:t>WMS </a:t>
            </a:r>
            <a:r>
              <a:rPr lang="fr-CA" sz="1400" dirty="0" err="1">
                <a:solidFill>
                  <a:srgbClr val="0070C0"/>
                </a:solidFill>
              </a:rPr>
              <a:t>using</a:t>
            </a:r>
            <a:r>
              <a:rPr lang="fr-CA" sz="1400" dirty="0">
                <a:solidFill>
                  <a:srgbClr val="0070C0"/>
                </a:solidFill>
              </a:rPr>
              <a:t> </a:t>
            </a:r>
            <a:r>
              <a:rPr lang="fr-CA" sz="1400" dirty="0" err="1">
                <a:solidFill>
                  <a:srgbClr val="0070C0"/>
                </a:solidFill>
              </a:rPr>
              <a:t>GeoMet</a:t>
            </a:r>
            <a:r>
              <a:rPr lang="fr-CA" sz="1400" dirty="0">
                <a:solidFill>
                  <a:srgbClr val="0070C0"/>
                </a:solidFill>
              </a:rPr>
              <a:t> or RPNWMS</a:t>
            </a:r>
          </a:p>
          <a:p>
            <a:pPr lvl="2">
              <a:lnSpc>
                <a:spcPct val="80000"/>
              </a:lnSpc>
            </a:pPr>
            <a:r>
              <a:rPr lang="fr-CA" sz="1800" dirty="0" err="1"/>
              <a:t>E.g</a:t>
            </a:r>
            <a:r>
              <a:rPr lang="fr-CA" sz="1800" dirty="0"/>
              <a:t>., www.meteocentre.com/plus</a:t>
            </a:r>
            <a:endParaRPr lang="en-US" sz="1800" dirty="0"/>
          </a:p>
        </p:txBody>
      </p:sp>
      <p:pic>
        <p:nvPicPr>
          <p:cNvPr id="10245" name="Picture 5" descr="Mercator-logo_new"/>
          <p:cNvPicPr>
            <a:picLocks noChangeAspect="1" noChangeArrowheads="1"/>
          </p:cNvPicPr>
          <p:nvPr/>
        </p:nvPicPr>
        <p:blipFill>
          <a:blip r:embed="rId3" cstate="print"/>
          <a:srcRect t="27115" b="31236"/>
          <a:stretch>
            <a:fillRect/>
          </a:stretch>
        </p:blipFill>
        <p:spPr bwMode="auto">
          <a:xfrm>
            <a:off x="7620000" y="0"/>
            <a:ext cx="152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63688" y="908720"/>
            <a:ext cx="7380312" cy="343468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sz="1600" dirty="0">
                <a:solidFill>
                  <a:srgbClr val="000000"/>
                </a:solidFill>
              </a:rPr>
              <a:t>Dorina Surcel Colan, Matt Reszka, Francois Roy, Daniel Deacu, Yimin Liu, …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6093296"/>
            <a:ext cx="3456384" cy="36933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defTabSz="911632"/>
            <a:r>
              <a:rPr lang="en-CA" dirty="0" smtClean="0">
                <a:solidFill>
                  <a:srgbClr val="000000"/>
                </a:solidFill>
              </a:rPr>
              <a:t>Smith et al., QJRMS, 2015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8715" t="13961" b="3915"/>
          <a:stretch>
            <a:fillRect/>
          </a:stretch>
        </p:blipFill>
        <p:spPr bwMode="auto">
          <a:xfrm>
            <a:off x="5164171" y="4127754"/>
            <a:ext cx="3800317" cy="218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21271" t="25583" r="19779" b="4775"/>
          <a:stretch>
            <a:fillRect/>
          </a:stretch>
        </p:blipFill>
        <p:spPr bwMode="auto">
          <a:xfrm>
            <a:off x="5580112" y="1412779"/>
            <a:ext cx="3456384" cy="232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4283968" y="5013176"/>
            <a:ext cx="720080" cy="50405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073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-180975" y="-17463"/>
            <a:ext cx="8229600" cy="1143001"/>
          </a:xfrm>
        </p:spPr>
        <p:txBody>
          <a:bodyPr/>
          <a:lstStyle/>
          <a:p>
            <a:pPr eaLnBrk="1" hangingPunct="1"/>
            <a:r>
              <a:rPr lang="fr-CA" sz="3200" dirty="0" err="1" smtClean="0"/>
              <a:t>Comparison</a:t>
            </a:r>
            <a:r>
              <a:rPr lang="fr-CA" sz="3200" dirty="0" smtClean="0"/>
              <a:t> </a:t>
            </a:r>
            <a:r>
              <a:rPr lang="fr-CA" sz="3200" dirty="0" err="1" smtClean="0"/>
              <a:t>with</a:t>
            </a:r>
            <a:r>
              <a:rPr lang="fr-CA" sz="3200" dirty="0" smtClean="0"/>
              <a:t> </a:t>
            </a:r>
            <a:r>
              <a:rPr lang="fr-CA" sz="3200" dirty="0" smtClean="0"/>
              <a:t>CMC SST </a:t>
            </a:r>
            <a:r>
              <a:rPr lang="fr-CA" sz="3200" dirty="0" err="1" smtClean="0"/>
              <a:t>Analysis</a:t>
            </a:r>
            <a:endParaRPr lang="en-US" sz="3200" dirty="0" smtClean="0"/>
          </a:p>
        </p:txBody>
      </p:sp>
      <p:sp>
        <p:nvSpPr>
          <p:cNvPr id="55303" name="TextBox 7"/>
          <p:cNvSpPr txBox="1">
            <a:spLocks noChangeArrowheads="1"/>
          </p:cNvSpPr>
          <p:nvPr/>
        </p:nvSpPr>
        <p:spPr bwMode="auto">
          <a:xfrm>
            <a:off x="1908175" y="836613"/>
            <a:ext cx="5400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A">
                <a:solidFill>
                  <a:srgbClr val="3366CC"/>
                </a:solidFill>
              </a:rPr>
              <a:t>Mean differences for 2011-06-01 to 2011-08-31</a:t>
            </a:r>
            <a:endParaRPr lang="en-US">
              <a:solidFill>
                <a:srgbClr val="3366CC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62000" y="1774825"/>
            <a:ext cx="4386263" cy="467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285750" indent="-285750" defTabSz="4492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/>
            </a:pPr>
            <a:r>
              <a:rPr lang="fr-CA" kern="0" dirty="0" err="1" smtClean="0">
                <a:solidFill>
                  <a:srgbClr val="000000"/>
                </a:solidFill>
              </a:rPr>
              <a:t>Special</a:t>
            </a:r>
            <a:r>
              <a:rPr lang="fr-CA" kern="0" dirty="0" smtClean="0">
                <a:solidFill>
                  <a:srgbClr val="000000"/>
                </a:solidFill>
              </a:rPr>
              <a:t> attention </a:t>
            </a:r>
            <a:r>
              <a:rPr lang="fr-CA" kern="0" dirty="0" err="1" smtClean="0">
                <a:solidFill>
                  <a:srgbClr val="000000"/>
                </a:solidFill>
              </a:rPr>
              <a:t>paid</a:t>
            </a:r>
            <a:r>
              <a:rPr lang="fr-CA" kern="0" dirty="0" smtClean="0">
                <a:solidFill>
                  <a:srgbClr val="000000"/>
                </a:solidFill>
              </a:rPr>
              <a:t> to SST assimilation</a:t>
            </a:r>
          </a:p>
          <a:p>
            <a:pPr marL="742950" lvl="1" indent="-285750" defTabSz="4492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/>
            </a:pPr>
            <a:r>
              <a:rPr lang="fr-CA" kern="0" dirty="0" err="1" smtClean="0">
                <a:solidFill>
                  <a:srgbClr val="000000"/>
                </a:solidFill>
              </a:rPr>
              <a:t>Differences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mostly</a:t>
            </a:r>
            <a:r>
              <a:rPr lang="fr-CA" kern="0" dirty="0" smtClean="0">
                <a:solidFill>
                  <a:srgbClr val="000000"/>
                </a:solidFill>
              </a:rPr>
              <a:t> &lt; 0.2°C</a:t>
            </a:r>
          </a:p>
          <a:p>
            <a:pPr marL="285750" indent="-285750" defTabSz="4492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/>
            </a:pPr>
            <a:r>
              <a:rPr lang="fr-CA" kern="0" dirty="0" err="1" smtClean="0">
                <a:solidFill>
                  <a:srgbClr val="000000"/>
                </a:solidFill>
              </a:rPr>
              <a:t>Provide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closest</a:t>
            </a:r>
            <a:r>
              <a:rPr lang="fr-CA" kern="0" dirty="0" smtClean="0">
                <a:solidFill>
                  <a:srgbClr val="000000"/>
                </a:solidFill>
              </a:rPr>
              <a:t> SST to </a:t>
            </a:r>
            <a:r>
              <a:rPr lang="fr-CA" kern="0" dirty="0" err="1" smtClean="0">
                <a:solidFill>
                  <a:srgbClr val="000000"/>
                </a:solidFill>
              </a:rPr>
              <a:t>that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used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during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atmospheric</a:t>
            </a:r>
            <a:r>
              <a:rPr lang="fr-CA" kern="0" dirty="0" smtClean="0">
                <a:solidFill>
                  <a:srgbClr val="000000"/>
                </a:solidFill>
              </a:rPr>
              <a:t> assimilation (</a:t>
            </a:r>
            <a:r>
              <a:rPr lang="fr-CA" kern="0" dirty="0" err="1" smtClean="0">
                <a:solidFill>
                  <a:srgbClr val="000000"/>
                </a:solidFill>
              </a:rPr>
              <a:t>EnVAR</a:t>
            </a:r>
            <a:r>
              <a:rPr lang="fr-CA" kern="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 defTabSz="4492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/>
            </a:pPr>
            <a:r>
              <a:rPr lang="fr-CA" kern="0" dirty="0" err="1" smtClean="0">
                <a:solidFill>
                  <a:srgbClr val="000000"/>
                </a:solidFill>
              </a:rPr>
              <a:t>Minimize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initialization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shock</a:t>
            </a:r>
            <a:endParaRPr lang="fr-CA" kern="0" dirty="0" smtClean="0">
              <a:solidFill>
                <a:srgbClr val="000000"/>
              </a:solidFill>
            </a:endParaRPr>
          </a:p>
          <a:p>
            <a:pPr marL="285750" indent="-285750" defTabSz="4492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/>
            </a:pPr>
            <a:r>
              <a:rPr lang="fr-CA" kern="0" dirty="0" err="1" smtClean="0">
                <a:solidFill>
                  <a:srgbClr val="000000"/>
                </a:solidFill>
              </a:rPr>
              <a:t>Improved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under-ice</a:t>
            </a:r>
            <a:r>
              <a:rPr lang="fr-CA" kern="0" dirty="0" smtClean="0">
                <a:solidFill>
                  <a:srgbClr val="000000"/>
                </a:solidFill>
              </a:rPr>
              <a:t> SST assimilation </a:t>
            </a:r>
            <a:r>
              <a:rPr lang="fr-CA" kern="0" dirty="0" err="1" smtClean="0">
                <a:solidFill>
                  <a:srgbClr val="000000"/>
                </a:solidFill>
              </a:rPr>
              <a:t>substantially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reduces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differences</a:t>
            </a:r>
            <a:r>
              <a:rPr lang="fr-CA" kern="0" dirty="0" smtClean="0">
                <a:solidFill>
                  <a:srgbClr val="000000"/>
                </a:solidFill>
              </a:rPr>
              <a:t> </a:t>
            </a:r>
            <a:r>
              <a:rPr lang="fr-CA" kern="0" dirty="0" err="1" smtClean="0">
                <a:solidFill>
                  <a:srgbClr val="000000"/>
                </a:solidFill>
              </a:rPr>
              <a:t>with</a:t>
            </a:r>
            <a:r>
              <a:rPr lang="fr-CA" kern="0" dirty="0" smtClean="0">
                <a:solidFill>
                  <a:srgbClr val="000000"/>
                </a:solidFill>
              </a:rPr>
              <a:t> CMCSST</a:t>
            </a:r>
          </a:p>
        </p:txBody>
      </p:sp>
      <p:pic>
        <p:nvPicPr>
          <p:cNvPr id="11" name="Picture 10" descr="ORCA025-EC1_v1.8.0_Sum_CMCSST_20110601_20110831_AVG_0d_tfm.png"/>
          <p:cNvPicPr>
            <a:picLocks noChangeAspect="1"/>
          </p:cNvPicPr>
          <p:nvPr/>
        </p:nvPicPr>
        <p:blipFill>
          <a:blip r:embed="rId2" cstate="print"/>
          <a:srcRect l="6200" t="15939" r="6166" b="15710"/>
          <a:stretch>
            <a:fillRect/>
          </a:stretch>
        </p:blipFill>
        <p:spPr bwMode="auto">
          <a:xfrm>
            <a:off x="5190452" y="1755244"/>
            <a:ext cx="3846044" cy="224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TextBox 9"/>
          <p:cNvSpPr txBox="1">
            <a:spLocks noChangeArrowheads="1"/>
          </p:cNvSpPr>
          <p:nvPr/>
        </p:nvSpPr>
        <p:spPr bwMode="auto">
          <a:xfrm>
            <a:off x="5580112" y="1484784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A" dirty="0" smtClean="0">
                <a:solidFill>
                  <a:srgbClr val="0070C0"/>
                </a:solidFill>
              </a:rPr>
              <a:t>GIOPS – CMC SST </a:t>
            </a:r>
            <a:r>
              <a:rPr lang="fr-CA" dirty="0" err="1" smtClean="0">
                <a:solidFill>
                  <a:srgbClr val="0070C0"/>
                </a:solidFill>
              </a:rPr>
              <a:t>analysis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8204" y="1614423"/>
            <a:ext cx="8229600" cy="2805213"/>
            <a:chOff x="2895600" y="2375371"/>
            <a:chExt cx="6019800" cy="16761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" t="26088" r="8333" b="41161"/>
            <a:stretch/>
          </p:blipFill>
          <p:spPr>
            <a:xfrm>
              <a:off x="3088440" y="2375371"/>
              <a:ext cx="5826960" cy="12822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46" r="9921" b="-146"/>
            <a:stretch/>
          </p:blipFill>
          <p:spPr>
            <a:xfrm>
              <a:off x="2895600" y="3657600"/>
              <a:ext cx="5943600" cy="39393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91" y="76200"/>
            <a:ext cx="8151813" cy="1065212"/>
          </a:xfrm>
        </p:spPr>
        <p:txBody>
          <a:bodyPr/>
          <a:lstStyle/>
          <a:p>
            <a:r>
              <a:rPr lang="en-CA" sz="3200" dirty="0"/>
              <a:t>GODAE </a:t>
            </a:r>
            <a:r>
              <a:rPr lang="en-CA" sz="3200" dirty="0" err="1"/>
              <a:t>Oceanview</a:t>
            </a:r>
            <a:r>
              <a:rPr lang="en-CA" sz="3200" dirty="0"/>
              <a:t> </a:t>
            </a:r>
            <a:r>
              <a:rPr lang="en-CA" sz="3200" dirty="0" err="1"/>
              <a:t>Intercomparison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224339"/>
            <a:ext cx="7772400" cy="2938462"/>
          </a:xfrm>
        </p:spPr>
        <p:txBody>
          <a:bodyPr/>
          <a:lstStyle/>
          <a:p>
            <a:r>
              <a:rPr lang="en-CA" dirty="0" smtClean="0">
                <a:solidFill>
                  <a:srgbClr val="0070C0"/>
                </a:solidFill>
              </a:rPr>
              <a:t>Systems:</a:t>
            </a:r>
          </a:p>
          <a:p>
            <a:pPr lvl="1"/>
            <a:r>
              <a:rPr lang="en-CA" dirty="0" smtClean="0"/>
              <a:t>UK </a:t>
            </a:r>
            <a:r>
              <a:rPr lang="en-CA" dirty="0" err="1" smtClean="0"/>
              <a:t>Metoffice</a:t>
            </a:r>
            <a:r>
              <a:rPr lang="en-CA" dirty="0" smtClean="0"/>
              <a:t> (</a:t>
            </a:r>
            <a:r>
              <a:rPr lang="en-CA" dirty="0" smtClean="0">
                <a:solidFill>
                  <a:srgbClr val="00B050"/>
                </a:solidFill>
              </a:rPr>
              <a:t>FOAM</a:t>
            </a:r>
            <a:r>
              <a:rPr lang="en-CA" dirty="0" smtClean="0"/>
              <a:t>)</a:t>
            </a:r>
          </a:p>
          <a:p>
            <a:pPr lvl="1"/>
            <a:r>
              <a:rPr lang="en-CA" dirty="0" err="1"/>
              <a:t>Env</a:t>
            </a:r>
            <a:r>
              <a:rPr lang="en-CA" dirty="0"/>
              <a:t>. Canada (</a:t>
            </a:r>
            <a:r>
              <a:rPr lang="en-CA" dirty="0">
                <a:solidFill>
                  <a:srgbClr val="33CCFF"/>
                </a:solidFill>
              </a:rPr>
              <a:t>GIOPS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/>
              <a:t>Mercator (</a:t>
            </a:r>
            <a:r>
              <a:rPr lang="en-CA" dirty="0" smtClean="0">
                <a:solidFill>
                  <a:srgbClr val="D60093"/>
                </a:solidFill>
              </a:rPr>
              <a:t>PSY3, </a:t>
            </a:r>
            <a:r>
              <a:rPr lang="en-CA" dirty="0" smtClean="0">
                <a:solidFill>
                  <a:srgbClr val="FFC000"/>
                </a:solidFill>
              </a:rPr>
              <a:t>PSY4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/>
              <a:t>NCEP (</a:t>
            </a:r>
            <a:r>
              <a:rPr lang="en-CA" dirty="0" smtClean="0">
                <a:solidFill>
                  <a:srgbClr val="FF0000"/>
                </a:solidFill>
              </a:rPr>
              <a:t>RTOFS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/>
              <a:t>Australian </a:t>
            </a:r>
            <a:r>
              <a:rPr lang="en-CA" dirty="0" err="1" smtClean="0"/>
              <a:t>BofM</a:t>
            </a:r>
            <a:r>
              <a:rPr lang="en-CA" dirty="0" smtClean="0"/>
              <a:t> (</a:t>
            </a:r>
            <a:r>
              <a:rPr lang="en-CA" dirty="0" smtClean="0">
                <a:solidFill>
                  <a:srgbClr val="0070C0"/>
                </a:solidFill>
              </a:rPr>
              <a:t>OMAPS</a:t>
            </a:r>
            <a:r>
              <a:rPr lang="en-CA" dirty="0" smtClean="0"/>
              <a:t>)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38200" y="990603"/>
            <a:ext cx="8382000" cy="369332"/>
          </a:xfrm>
          <a:prstGeom prst="rect">
            <a:avLst/>
          </a:prstGeom>
          <a:noFill/>
        </p:spPr>
        <p:txBody>
          <a:bodyPr wrap="square" lIns="91159" tIns="45581" rIns="91159" bIns="45581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solidFill>
                  <a:srgbClr val="000000"/>
                </a:solidFill>
              </a:rPr>
              <a:t>International near real-time evaluation of global ocean forecasting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4" y="1600200"/>
            <a:ext cx="2133600" cy="369332"/>
          </a:xfrm>
          <a:prstGeom prst="rect">
            <a:avLst/>
          </a:prstGeom>
          <a:noFill/>
        </p:spPr>
        <p:txBody>
          <a:bodyPr wrap="square" lIns="91159" tIns="45581" rIns="91159" bIns="45581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solidFill>
                  <a:srgbClr val="000000"/>
                </a:solidFill>
              </a:rPr>
              <a:t>2014 in review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1700808"/>
            <a:ext cx="3581400" cy="369332"/>
          </a:xfrm>
          <a:prstGeom prst="rect">
            <a:avLst/>
          </a:prstGeom>
          <a:noFill/>
        </p:spPr>
        <p:txBody>
          <a:bodyPr wrap="square" lIns="91159" tIns="45581" rIns="91159" bIns="45581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solidFill>
                  <a:srgbClr val="000000"/>
                </a:solidFill>
              </a:rPr>
              <a:t>Sea surface temperature (SST)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4715506"/>
            <a:ext cx="32766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159" tIns="45581" rIns="91159" bIns="45581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solidFill>
                  <a:srgbClr val="000000"/>
                </a:solidFill>
              </a:rPr>
              <a:t>High quality SST critical for coupled forecasting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1614423"/>
            <a:ext cx="7211028" cy="2145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9" tIns="45581" rIns="91159" bIns="45581" rtlCol="0" anchor="ctr"/>
          <a:lstStyle/>
          <a:p>
            <a:pPr algn="ctr" defTabSz="91163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4814" y="5715000"/>
            <a:ext cx="3678186" cy="369332"/>
          </a:xfrm>
          <a:prstGeom prst="rect">
            <a:avLst/>
          </a:prstGeom>
          <a:noFill/>
        </p:spPr>
        <p:txBody>
          <a:bodyPr wrap="square" lIns="91159" tIns="45581" rIns="91159" bIns="45581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solidFill>
                  <a:srgbClr val="000000"/>
                </a:solidFill>
              </a:rPr>
              <a:t>Jinshan Xu and Fraser Davidson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4936" y="2051837"/>
            <a:ext cx="3581400" cy="338274"/>
          </a:xfrm>
          <a:prstGeom prst="rect">
            <a:avLst/>
          </a:prstGeom>
          <a:noFill/>
        </p:spPr>
        <p:txBody>
          <a:bodyPr wrap="square" lIns="91159" tIns="45581" rIns="91159" bIns="45581" rtlCol="0">
            <a:spAutoFit/>
          </a:bodyPr>
          <a:lstStyle/>
          <a:p>
            <a:pPr defTabSz="911632" fontAlgn="base">
              <a:spcBef>
                <a:spcPct val="0"/>
              </a:spcBef>
              <a:spcAft>
                <a:spcPct val="0"/>
              </a:spcAft>
            </a:pPr>
            <a:r>
              <a:rPr lang="en-CA" sz="1600" dirty="0" smtClean="0">
                <a:solidFill>
                  <a:srgbClr val="0070C0"/>
                </a:solidFill>
              </a:rPr>
              <a:t>Evaluation using surface drifters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eVerif_v180f_3DVARpers_168_ARC.png"/>
          <p:cNvPicPr>
            <a:picLocks noChangeAspect="1"/>
          </p:cNvPicPr>
          <p:nvPr/>
        </p:nvPicPr>
        <p:blipFill rotWithShape="1">
          <a:blip r:embed="rId3" cstate="print"/>
          <a:srcRect r="3787" b="38846"/>
          <a:stretch/>
        </p:blipFill>
        <p:spPr>
          <a:xfrm>
            <a:off x="1676400" y="1676400"/>
            <a:ext cx="6172200" cy="3064944"/>
          </a:xfrm>
          <a:prstGeom prst="rect">
            <a:avLst/>
          </a:prstGeom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219700" y="1692277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en-US" dirty="0" smtClean="0">
                <a:solidFill>
                  <a:srgbClr val="FF0000"/>
                </a:solidFill>
              </a:rPr>
              <a:t>3DVAR Pers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59394" name="Title 2"/>
          <p:cNvSpPr>
            <a:spLocks noGrp="1"/>
          </p:cNvSpPr>
          <p:nvPr>
            <p:ph type="title"/>
          </p:nvPr>
        </p:nvSpPr>
        <p:spPr>
          <a:xfrm>
            <a:off x="668659" y="-84485"/>
            <a:ext cx="8151813" cy="1065213"/>
          </a:xfrm>
        </p:spPr>
        <p:txBody>
          <a:bodyPr/>
          <a:lstStyle/>
          <a:p>
            <a:r>
              <a:rPr lang="en-US" sz="3200" dirty="0" smtClean="0"/>
              <a:t>Verification of ice forecast skill</a:t>
            </a:r>
          </a:p>
        </p:txBody>
      </p:sp>
      <p:sp>
        <p:nvSpPr>
          <p:cNvPr id="59395" name="Content Placeholder 3"/>
          <p:cNvSpPr>
            <a:spLocks noGrp="1"/>
          </p:cNvSpPr>
          <p:nvPr>
            <p:ph idx="1"/>
          </p:nvPr>
        </p:nvSpPr>
        <p:spPr>
          <a:xfrm>
            <a:off x="762000" y="4797425"/>
            <a:ext cx="8058150" cy="1582738"/>
          </a:xfrm>
        </p:spPr>
        <p:txBody>
          <a:bodyPr/>
          <a:lstStyle/>
          <a:p>
            <a:r>
              <a:rPr lang="fr-CA" altLang="en-US" sz="1800" dirty="0" err="1"/>
              <a:t>Forecasts</a:t>
            </a:r>
            <a:r>
              <a:rPr lang="fr-CA" altLang="en-US" sz="1800" dirty="0"/>
              <a:t> show </a:t>
            </a:r>
            <a:r>
              <a:rPr lang="fr-CA" altLang="en-US" sz="1800" dirty="0" err="1"/>
              <a:t>lower</a:t>
            </a:r>
            <a:r>
              <a:rPr lang="fr-CA" altLang="en-US" sz="1800" dirty="0"/>
              <a:t> RMS </a:t>
            </a:r>
            <a:r>
              <a:rPr lang="fr-CA" altLang="en-US" sz="1800" dirty="0" err="1"/>
              <a:t>errors</a:t>
            </a:r>
            <a:r>
              <a:rPr lang="fr-CA" altLang="en-US" sz="1800" dirty="0"/>
              <a:t> </a:t>
            </a:r>
            <a:r>
              <a:rPr lang="fr-CA" altLang="en-US" sz="1800" dirty="0" err="1"/>
              <a:t>than</a:t>
            </a:r>
            <a:r>
              <a:rPr lang="fr-CA" altLang="en-US" sz="1800" dirty="0"/>
              <a:t> </a:t>
            </a:r>
            <a:r>
              <a:rPr lang="fr-CA" altLang="en-US" sz="1800" dirty="0" err="1"/>
              <a:t>persistence</a:t>
            </a:r>
            <a:r>
              <a:rPr lang="fr-CA" altLang="en-US" sz="1800" dirty="0"/>
              <a:t> over </a:t>
            </a:r>
            <a:r>
              <a:rPr lang="fr-CA" altLang="en-US" sz="1800" dirty="0" err="1"/>
              <a:t>most</a:t>
            </a:r>
            <a:r>
              <a:rPr lang="fr-CA" altLang="en-US" sz="1800" dirty="0"/>
              <a:t> </a:t>
            </a:r>
            <a:r>
              <a:rPr lang="fr-CA" altLang="en-US" sz="1800" dirty="0" err="1"/>
              <a:t>regions</a:t>
            </a:r>
            <a:endParaRPr lang="fr-CA" altLang="en-US" sz="1800" dirty="0"/>
          </a:p>
          <a:p>
            <a:r>
              <a:rPr lang="en-CA" sz="1800" dirty="0"/>
              <a:t>Persistence equivalent to ice forecast error in uncoupled </a:t>
            </a:r>
            <a:r>
              <a:rPr lang="en-CA" sz="1800" dirty="0" smtClean="0"/>
              <a:t>NWP </a:t>
            </a:r>
            <a:r>
              <a:rPr lang="en-CA" sz="1800" dirty="0"/>
              <a:t>forecasts</a:t>
            </a:r>
          </a:p>
          <a:p>
            <a:r>
              <a:rPr lang="fr-CA" sz="1800" dirty="0" err="1" smtClean="0"/>
              <a:t>Largest</a:t>
            </a:r>
            <a:r>
              <a:rPr lang="fr-CA" sz="1800" dirty="0" smtClean="0"/>
              <a:t> </a:t>
            </a:r>
            <a:r>
              <a:rPr lang="fr-CA" sz="1800" dirty="0" err="1" smtClean="0"/>
              <a:t>improvements</a:t>
            </a:r>
            <a:r>
              <a:rPr lang="fr-CA" sz="1800" dirty="0" smtClean="0"/>
              <a:t>: East of </a:t>
            </a:r>
            <a:r>
              <a:rPr lang="fr-CA" sz="1800" dirty="0" err="1" smtClean="0"/>
              <a:t>Greenland</a:t>
            </a:r>
            <a:r>
              <a:rPr lang="fr-CA" sz="1800" dirty="0" smtClean="0"/>
              <a:t>, Baffin </a:t>
            </a:r>
            <a:r>
              <a:rPr lang="fr-CA" sz="1800" dirty="0" err="1" smtClean="0"/>
              <a:t>Bay</a:t>
            </a:r>
            <a:r>
              <a:rPr lang="fr-CA" sz="1800" dirty="0" smtClean="0"/>
              <a:t>, Hudson </a:t>
            </a:r>
            <a:r>
              <a:rPr lang="fr-CA" sz="1800" dirty="0" err="1" smtClean="0"/>
              <a:t>Bay</a:t>
            </a:r>
            <a:r>
              <a:rPr lang="fr-CA" sz="1800" dirty="0" smtClean="0"/>
              <a:t> and Barents/Kara </a:t>
            </a:r>
            <a:r>
              <a:rPr lang="fr-CA" sz="1800" dirty="0" err="1" smtClean="0"/>
              <a:t>Sea</a:t>
            </a:r>
            <a:endParaRPr lang="fr-CA" sz="1800" dirty="0" smtClean="0"/>
          </a:p>
        </p:txBody>
      </p:sp>
      <p:sp>
        <p:nvSpPr>
          <p:cNvPr id="59398" name="TextBox 12"/>
          <p:cNvSpPr txBox="1">
            <a:spLocks noChangeArrowheads="1"/>
          </p:cNvSpPr>
          <p:nvPr/>
        </p:nvSpPr>
        <p:spPr bwMode="auto">
          <a:xfrm>
            <a:off x="2509838" y="1700213"/>
            <a:ext cx="1414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CA" dirty="0" smtClean="0">
                <a:solidFill>
                  <a:srgbClr val="66CCFF"/>
                </a:solidFill>
              </a:rPr>
              <a:t>GIOPSv1.1</a:t>
            </a:r>
            <a:endParaRPr lang="en-US" dirty="0">
              <a:solidFill>
                <a:srgbClr val="66CC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1066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Compared to 3DVar analyses (where ΔIC&gt;10%)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690712" y="764704"/>
            <a:ext cx="568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en-US" dirty="0" smtClean="0">
                <a:solidFill>
                  <a:srgbClr val="0070C0"/>
                </a:solidFill>
              </a:rPr>
              <a:t>Weekly </a:t>
            </a:r>
            <a:r>
              <a:rPr lang="fr-CA" altLang="en-US" dirty="0" err="1" smtClean="0">
                <a:solidFill>
                  <a:srgbClr val="0070C0"/>
                </a:solidFill>
              </a:rPr>
              <a:t>forecasts</a:t>
            </a:r>
            <a:r>
              <a:rPr lang="fr-CA" altLang="en-US" dirty="0" smtClean="0">
                <a:solidFill>
                  <a:srgbClr val="0070C0"/>
                </a:solidFill>
              </a:rPr>
              <a:t> for 2011 (50 total), lead time of 168h</a:t>
            </a:r>
            <a:endParaRPr lang="en-US" altLang="en-US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Coupled Global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en-CA" dirty="0" smtClean="0">
                <a:solidFill>
                  <a:srgbClr val="0070C0"/>
                </a:solidFill>
              </a:rPr>
              <a:t>Global Deterministic Prediction System</a:t>
            </a:r>
          </a:p>
          <a:p>
            <a:pPr lvl="1"/>
            <a:r>
              <a:rPr lang="en-CA" dirty="0" smtClean="0"/>
              <a:t>Backbone of NWP systems at CMC</a:t>
            </a:r>
          </a:p>
          <a:p>
            <a:pPr lvl="1"/>
            <a:r>
              <a:rPr lang="en-CA" dirty="0" smtClean="0"/>
              <a:t>Model: GEM, 25km resolution</a:t>
            </a:r>
          </a:p>
          <a:p>
            <a:pPr lvl="1"/>
            <a:r>
              <a:rPr lang="en-CA" dirty="0" smtClean="0"/>
              <a:t>Assimilation: </a:t>
            </a:r>
            <a:r>
              <a:rPr lang="en-CA" dirty="0" err="1" smtClean="0"/>
              <a:t>EnVar</a:t>
            </a:r>
            <a:r>
              <a:rPr lang="en-CA" dirty="0" smtClean="0"/>
              <a:t>, 6hr cycle with IAU</a:t>
            </a:r>
          </a:p>
          <a:p>
            <a:r>
              <a:rPr lang="en-CA" dirty="0" smtClean="0">
                <a:solidFill>
                  <a:srgbClr val="0070C0"/>
                </a:solidFill>
              </a:rPr>
              <a:t>GIOPS</a:t>
            </a:r>
          </a:p>
          <a:p>
            <a:pPr lvl="1"/>
            <a:r>
              <a:rPr lang="en-CA" dirty="0" smtClean="0"/>
              <a:t>No diurnal cycle during analysis cycle</a:t>
            </a:r>
          </a:p>
          <a:p>
            <a:pPr lvl="1"/>
            <a:r>
              <a:rPr lang="en-CA" dirty="0" smtClean="0"/>
              <a:t>Consistent surface condition: </a:t>
            </a:r>
          </a:p>
          <a:p>
            <a:pPr lvl="3"/>
            <a:r>
              <a:rPr lang="en-CA" dirty="0" smtClean="0"/>
              <a:t>assimilate CMC SST and 3DVAR </a:t>
            </a:r>
            <a:r>
              <a:rPr lang="en-CA" dirty="0" smtClean="0"/>
              <a:t>ice analyses</a:t>
            </a:r>
            <a:endParaRPr lang="en-CA" dirty="0" smtClean="0"/>
          </a:p>
          <a:p>
            <a:r>
              <a:rPr lang="en-CA" dirty="0" smtClean="0">
                <a:solidFill>
                  <a:srgbClr val="0070C0"/>
                </a:solidFill>
              </a:rPr>
              <a:t>Performed summer and winter trials (42 cases each)</a:t>
            </a:r>
          </a:p>
          <a:p>
            <a:pPr lvl="1"/>
            <a:r>
              <a:rPr lang="en-CA" dirty="0" smtClean="0"/>
              <a:t>Forecasts every 36hrs for year 2011</a:t>
            </a:r>
          </a:p>
          <a:p>
            <a:pPr lvl="1"/>
            <a:r>
              <a:rPr lang="en-CA" dirty="0" smtClean="0"/>
              <a:t>Three experiments:</a:t>
            </a:r>
          </a:p>
          <a:p>
            <a:pPr lvl="3"/>
            <a:r>
              <a:rPr lang="en-CA" dirty="0" smtClean="0"/>
              <a:t>Coupled, uncoupled and uncoupled with GIOPS initial condition</a:t>
            </a:r>
          </a:p>
          <a:p>
            <a:pPr lvl="1"/>
            <a:r>
              <a:rPr lang="en-US" dirty="0" smtClean="0"/>
              <a:t>New set of trials underway now as part of operational 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Default Design">
  <a:themeElements>
    <a:clrScheme name="Custom 2">
      <a:dk1>
        <a:srgbClr val="396118"/>
      </a:dk1>
      <a:lt1>
        <a:srgbClr val="D5EFC0"/>
      </a:lt1>
      <a:dk2>
        <a:srgbClr val="6B8618"/>
      </a:dk2>
      <a:lt2>
        <a:srgbClr val="E8F4C3"/>
      </a:lt2>
      <a:accent1>
        <a:srgbClr val="EF1418"/>
      </a:accent1>
      <a:accent2>
        <a:srgbClr val="A3A3A3"/>
      </a:accent2>
      <a:accent3>
        <a:srgbClr val="7030A0"/>
      </a:accent3>
      <a:accent4>
        <a:srgbClr val="0A84FF"/>
      </a:accent4>
      <a:accent5>
        <a:srgbClr val="6378C7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6066</TotalTime>
  <Words>1243</Words>
  <Application>Microsoft Office PowerPoint</Application>
  <PresentationFormat>On-screen Show (4:3)</PresentationFormat>
  <Paragraphs>270</Paragraphs>
  <Slides>22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1_Default Design</vt:lpstr>
      <vt:lpstr>14_Default Design</vt:lpstr>
      <vt:lpstr>24_Default Design</vt:lpstr>
      <vt:lpstr>3_Default Design</vt:lpstr>
      <vt:lpstr>15_Default Design</vt:lpstr>
      <vt:lpstr>8_Default Design</vt:lpstr>
      <vt:lpstr>5_Default Design</vt:lpstr>
      <vt:lpstr>25_Default Design</vt:lpstr>
      <vt:lpstr>6_Default Design</vt:lpstr>
      <vt:lpstr>10_Default Design</vt:lpstr>
      <vt:lpstr>9_Default Design</vt:lpstr>
      <vt:lpstr>Office Theme</vt:lpstr>
      <vt:lpstr>Impact of Ocean and Sea Ice Coupling on Global Medium-range Weather Forecasts</vt:lpstr>
      <vt:lpstr>Potential benefits of coupling for numerical weather prediction</vt:lpstr>
      <vt:lpstr>PowerPoint Presentation</vt:lpstr>
      <vt:lpstr>Ice-ocean modelling with  </vt:lpstr>
      <vt:lpstr>Global Ice-Ocean Prediction System</vt:lpstr>
      <vt:lpstr>Comparison with CMC SST Analysis</vt:lpstr>
      <vt:lpstr>GODAE Oceanview Intercomparison</vt:lpstr>
      <vt:lpstr>Verification of ice forecast skill</vt:lpstr>
      <vt:lpstr>Coupled Global Trials</vt:lpstr>
      <vt:lpstr>Coupled Global Forecast Trials</vt:lpstr>
      <vt:lpstr>Coupled GDPS-GIOPS</vt:lpstr>
      <vt:lpstr>Coupled Global Forecast Trials</vt:lpstr>
      <vt:lpstr>Coupled GDPS-GIOPS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a dynamic ice cover on coupled forecasts over the Beaufort Sea</vt:lpstr>
      <vt:lpstr>Impact of a dynamic ice cover on coupled forecasts over the Beaufort Sea</vt:lpstr>
      <vt:lpstr>Summary and Outlook </vt:lpstr>
      <vt:lpstr>Thank you!</vt:lpstr>
    </vt:vector>
  </TitlesOfParts>
  <Company>Dept of Environment - Canada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CONCEPTS Global Ice-Ocean Prediction System (GIOPSv1.0.0)   Establishing a Core Environmental Prediction Capability in Canada</dc:title>
  <dc:creator>Smith,Gregory [CMC]</dc:creator>
  <cp:lastModifiedBy>Smith,Gregory [CMC]</cp:lastModifiedBy>
  <cp:revision>116</cp:revision>
  <dcterms:created xsi:type="dcterms:W3CDTF">2015-12-07T17:40:30Z</dcterms:created>
  <dcterms:modified xsi:type="dcterms:W3CDTF">2016-05-02T19:19:57Z</dcterms:modified>
</cp:coreProperties>
</file>