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331" r:id="rId2"/>
    <p:sldId id="442" r:id="rId3"/>
    <p:sldId id="497" r:id="rId4"/>
    <p:sldId id="473" r:id="rId5"/>
    <p:sldId id="478" r:id="rId6"/>
    <p:sldId id="475" r:id="rId7"/>
    <p:sldId id="477" r:id="rId8"/>
    <p:sldId id="498" r:id="rId9"/>
    <p:sldId id="499" r:id="rId10"/>
    <p:sldId id="500" r:id="rId11"/>
    <p:sldId id="501" r:id="rId12"/>
    <p:sldId id="502" r:id="rId13"/>
    <p:sldId id="503" r:id="rId14"/>
    <p:sldId id="504" r:id="rId15"/>
  </p:sldIdLst>
  <p:sldSz cx="9144000" cy="6858000" type="screen4x3"/>
  <p:notesSz cx="9144000" cy="6858000"/>
  <p:custShowLst>
    <p:custShow name="slide 31" id="0">
      <p:sldLst/>
    </p:custShow>
    <p:custShow name="Slide 32" id="1">
      <p:sldLst/>
    </p:custShow>
  </p:custShowLst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66BAC6F-6DA5-6448-A3B6-57F60E76EC09}">
          <p14:sldIdLst>
            <p14:sldId id="331"/>
            <p14:sldId id="442"/>
            <p14:sldId id="497"/>
            <p14:sldId id="473"/>
            <p14:sldId id="478"/>
            <p14:sldId id="475"/>
            <p14:sldId id="477"/>
            <p14:sldId id="498"/>
            <p14:sldId id="499"/>
            <p14:sldId id="500"/>
            <p14:sldId id="501"/>
            <p14:sldId id="502"/>
            <p14:sldId id="503"/>
            <p14:sldId id="504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FF0B"/>
    <a:srgbClr val="FF4993"/>
    <a:srgbClr val="0D02FF"/>
    <a:srgbClr val="3BD52C"/>
    <a:srgbClr val="0DFF89"/>
    <a:srgbClr val="FF5E63"/>
    <a:srgbClr val="A8C157"/>
    <a:srgbClr val="B9DFEA"/>
    <a:srgbClr val="CAF4FF"/>
    <a:srgbClr val="005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267" autoAdjust="0"/>
    <p:restoredTop sz="98225" autoAdjust="0"/>
  </p:normalViewPr>
  <p:slideViewPr>
    <p:cSldViewPr snapToGrid="0">
      <p:cViewPr>
        <p:scale>
          <a:sx n="113" d="100"/>
          <a:sy n="113" d="100"/>
        </p:scale>
        <p:origin x="-186" y="-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image" Target="../media/image32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image" Target="../media/image3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5AEE37CB-BC15-47E4-92AE-7EA2A07E2038}" type="datetimeFigureOut">
              <a:rPr lang="en-US"/>
              <a:pPr>
                <a:defRPr/>
              </a:pPr>
              <a:t>5/23/2016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3B3D0383-D0E1-4EC3-956B-AE2F922A64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1836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7BF7CD-9F10-416E-A5AC-965EBC8FFD62}" type="datetimeFigureOut">
              <a:rPr lang="en-US" smtClean="0"/>
              <a:pPr/>
              <a:t>5/23/2016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274A07-95E1-43E5-AF2A-D26E590F44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7865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54238" y="639763"/>
            <a:ext cx="4789487" cy="3590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886B64-720A-154C-BBB9-B55F2DF0F1D6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 descr="background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52388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9"/>
          <p:cNvGrpSpPr>
            <a:grpSpLocks/>
          </p:cNvGrpSpPr>
          <p:nvPr userDrawn="1"/>
        </p:nvGrpSpPr>
        <p:grpSpPr bwMode="auto">
          <a:xfrm>
            <a:off x="220133" y="6039983"/>
            <a:ext cx="676768" cy="649289"/>
            <a:chOff x="-855137" y="5721914"/>
            <a:chExt cx="397933" cy="397933"/>
          </a:xfrm>
        </p:grpSpPr>
        <p:sp>
          <p:nvSpPr>
            <p:cNvPr id="8" name="Oval 7"/>
            <p:cNvSpPr/>
            <p:nvPr/>
          </p:nvSpPr>
          <p:spPr>
            <a:xfrm>
              <a:off x="-855137" y="5721914"/>
              <a:ext cx="397933" cy="39793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9" name="Picture 22" descr="NOAAlogoNew.ai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855137" y="5721914"/>
              <a:ext cx="397933" cy="3979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220133" y="274638"/>
            <a:ext cx="6333067" cy="436562"/>
          </a:xfrm>
          <a:prstGeom prst="rect">
            <a:avLst/>
          </a:prstGeom>
        </p:spPr>
        <p:txBody>
          <a:bodyPr rtlCol="0">
            <a:noAutofit/>
          </a:bodyPr>
          <a:lstStyle>
            <a:lvl1pPr>
              <a:defRPr>
                <a:latin typeface="Palatino"/>
                <a:cs typeface="Palatino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5" name="Picture 12" descr="header.jpg"/>
          <p:cNvPicPr>
            <a:picLocks noChangeAspect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763" y="0"/>
            <a:ext cx="9148763" cy="95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52246"/>
            <a:ext cx="9144000" cy="6858000"/>
          </a:xfrm>
          <a:prstGeom prst="rect">
            <a:avLst/>
          </a:prstGeom>
        </p:spPr>
      </p:pic>
      <p:pic>
        <p:nvPicPr>
          <p:cNvPr id="13" name="Picture 12" descr="header.jpg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5117956" y="4521818"/>
            <a:ext cx="24261956" cy="254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14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6458716"/>
            <a:ext cx="2133600" cy="365125"/>
          </a:xfrm>
          <a:prstGeom prst="rect">
            <a:avLst/>
          </a:prstGeom>
        </p:spPr>
        <p:txBody>
          <a:bodyPr/>
          <a:lstStyle/>
          <a:p>
            <a:fld id="{0454EB7C-6F07-4EDA-A369-FEB0BF4AB2D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3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412" l="2463" r="891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54429"/>
            <a:ext cx="914399" cy="707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76588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background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4763" y="-1588"/>
            <a:ext cx="9144001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0" y="6357938"/>
            <a:ext cx="9144000" cy="4953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1029" name="Group 9"/>
          <p:cNvGrpSpPr>
            <a:grpSpLocks/>
          </p:cNvGrpSpPr>
          <p:nvPr/>
        </p:nvGrpSpPr>
        <p:grpSpPr bwMode="auto">
          <a:xfrm>
            <a:off x="79375" y="6407150"/>
            <a:ext cx="398463" cy="398463"/>
            <a:chOff x="-855137" y="5721914"/>
            <a:chExt cx="397933" cy="397933"/>
          </a:xfrm>
        </p:grpSpPr>
        <p:sp>
          <p:nvSpPr>
            <p:cNvPr id="11" name="Oval 10"/>
            <p:cNvSpPr/>
            <p:nvPr/>
          </p:nvSpPr>
          <p:spPr>
            <a:xfrm>
              <a:off x="-855137" y="5721914"/>
              <a:ext cx="397933" cy="39793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1036" name="Picture 11" descr="NOAAlogoNew.ai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55137" y="5721914"/>
              <a:ext cx="397933" cy="3979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" name="Oval 13"/>
          <p:cNvSpPr/>
          <p:nvPr/>
        </p:nvSpPr>
        <p:spPr>
          <a:xfrm>
            <a:off x="8361363" y="6520055"/>
            <a:ext cx="684212" cy="246062"/>
          </a:xfrm>
          <a:prstGeom prst="ellipse">
            <a:avLst/>
          </a:prstGeom>
          <a:solidFill>
            <a:srgbClr val="A3C5C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8377238" y="6499561"/>
            <a:ext cx="677862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FA3A00E3-9205-43A1-A898-B52C9AC5AE99}" type="slidenum">
              <a:rPr lang="en-US" sz="1000" smtClean="0">
                <a:solidFill>
                  <a:srgbClr val="FFFFFF"/>
                </a:solidFill>
                <a:latin typeface="Arial"/>
                <a:cs typeface="Arial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033" name="Title Placeholder 1"/>
          <p:cNvSpPr>
            <a:spLocks noGrp="1"/>
          </p:cNvSpPr>
          <p:nvPr>
            <p:ph type="title"/>
          </p:nvPr>
        </p:nvSpPr>
        <p:spPr bwMode="auto">
          <a:xfrm>
            <a:off x="220663" y="274638"/>
            <a:ext cx="6332537" cy="43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Title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477838" y="6519863"/>
            <a:ext cx="787876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NATIONAL</a:t>
            </a:r>
            <a:r>
              <a:rPr lang="en-US" sz="900" baseline="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OCEANIC AND ATMOSPHERIC ADMINISTRATION   I   GREAT LAKES ENVIRONMENTAL RESEARCH LAB  I    ANN ARBOR MI</a:t>
            </a:r>
            <a:endParaRPr lang="en-US" sz="90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5" r:id="rId4"/>
    <p:sldLayoutId id="2147483656" r:id="rId5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xStyles>
    <p:titleStyle>
      <a:lvl1pPr algn="l" defTabSz="457200" rtl="0" fontAlgn="base">
        <a:spcBef>
          <a:spcPct val="0"/>
        </a:spcBef>
        <a:spcAft>
          <a:spcPct val="0"/>
        </a:spcAft>
        <a:defRPr sz="3200" b="1" kern="1200">
          <a:solidFill>
            <a:schemeClr val="tx1"/>
          </a:solidFill>
          <a:latin typeface="Palatino"/>
          <a:ea typeface="+mj-ea"/>
          <a:cs typeface="Palatino"/>
        </a:defRPr>
      </a:lvl1pPr>
      <a:lvl2pPr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2pPr>
      <a:lvl3pPr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3pPr>
      <a:lvl4pPr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4pPr>
      <a:lvl5pPr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defRPr sz="20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Arial" charset="0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Arial" charset="0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Arial" charset="0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Arial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3.e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2.emf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image" Target="../media/image39.emf"/><Relationship Id="rId7" Type="http://schemas.openxmlformats.org/officeDocument/2006/relationships/image" Target="../media/image37.e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36.emf"/><Relationship Id="rId4" Type="http://schemas.openxmlformats.org/officeDocument/2006/relationships/oleObject" Target="../embeddings/oleObject3.bin"/><Relationship Id="rId9" Type="http://schemas.openxmlformats.org/officeDocument/2006/relationships/image" Target="../media/image38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82830" y="141168"/>
            <a:ext cx="8883432" cy="266479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  <a:latin typeface="Arial"/>
                <a:ea typeface="+mj-ea"/>
                <a:cs typeface="Arial"/>
              </a:rPr>
              <a:t>Meteotsunami Occurrences in the Great Lakes and Analysis of a Recent Case in Lake Erie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0" y="5148892"/>
            <a:ext cx="5549149" cy="1613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solidFill>
                  <a:schemeClr val="tx2"/>
                </a:solidFill>
                <a:latin typeface="Calibri"/>
                <a:ea typeface="+mj-ea"/>
                <a:cs typeface="Calibri"/>
              </a:rPr>
              <a:t>Eric J. Anderson</a:t>
            </a:r>
            <a:r>
              <a:rPr lang="en-US" sz="2400" b="1" baseline="30000" dirty="0" smtClean="0">
                <a:solidFill>
                  <a:schemeClr val="tx2"/>
                </a:solidFill>
                <a:latin typeface="Calibri"/>
                <a:ea typeface="+mj-ea"/>
                <a:cs typeface="Calibri"/>
              </a:rPr>
              <a:t>1</a:t>
            </a:r>
            <a:r>
              <a:rPr lang="en-US" sz="2400" b="1" dirty="0" smtClean="0">
                <a:solidFill>
                  <a:schemeClr val="tx2"/>
                </a:solidFill>
                <a:latin typeface="Calibri"/>
                <a:ea typeface="+mj-ea"/>
                <a:cs typeface="Calibri"/>
              </a:rPr>
              <a:t>, Chin Wu</a:t>
            </a:r>
            <a:r>
              <a:rPr lang="en-US" sz="2400" b="1" baseline="30000" dirty="0" smtClean="0">
                <a:solidFill>
                  <a:schemeClr val="tx2"/>
                </a:solidFill>
                <a:latin typeface="Calibri"/>
                <a:ea typeface="+mj-ea"/>
                <a:cs typeface="Calibri"/>
              </a:rPr>
              <a:t>2</a:t>
            </a:r>
            <a:r>
              <a:rPr lang="en-US" sz="2400" b="1" dirty="0" smtClean="0">
                <a:solidFill>
                  <a:schemeClr val="tx2"/>
                </a:solidFill>
                <a:latin typeface="Calibri"/>
                <a:ea typeface="+mj-ea"/>
                <a:cs typeface="Calibri"/>
              </a:rPr>
              <a:t>, Adam Bechle</a:t>
            </a:r>
            <a:r>
              <a:rPr lang="en-US" sz="2400" b="1" baseline="30000" dirty="0" smtClean="0">
                <a:solidFill>
                  <a:schemeClr val="tx2"/>
                </a:solidFill>
                <a:latin typeface="Calibri"/>
                <a:ea typeface="+mj-ea"/>
                <a:cs typeface="Calibri"/>
              </a:rPr>
              <a:t>2</a:t>
            </a:r>
            <a:r>
              <a:rPr lang="en-US" sz="2400" b="1" dirty="0" smtClean="0">
                <a:solidFill>
                  <a:schemeClr val="tx2"/>
                </a:solidFill>
                <a:latin typeface="Calibri"/>
                <a:ea typeface="+mj-ea"/>
                <a:cs typeface="Calibri"/>
              </a:rPr>
              <a:t>, Greg Mann</a:t>
            </a:r>
            <a:r>
              <a:rPr lang="en-US" sz="2400" b="1" baseline="30000" dirty="0" smtClean="0">
                <a:solidFill>
                  <a:schemeClr val="tx2"/>
                </a:solidFill>
                <a:latin typeface="Calibri"/>
                <a:ea typeface="+mj-ea"/>
                <a:cs typeface="Calibri"/>
              </a:rPr>
              <a:t>3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i="1" baseline="30000" dirty="0" smtClean="0">
                <a:latin typeface="Calibri"/>
                <a:ea typeface="+mj-ea"/>
                <a:cs typeface="Calibri"/>
              </a:rPr>
              <a:t>1</a:t>
            </a:r>
            <a:r>
              <a:rPr lang="en-US" sz="2000" b="1" i="1" dirty="0" smtClean="0">
                <a:latin typeface="Calibri"/>
                <a:ea typeface="+mj-ea"/>
                <a:cs typeface="Calibri"/>
              </a:rPr>
              <a:t>NOAA/GLERL, </a:t>
            </a: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+mj-ea"/>
                <a:cs typeface="Calibri"/>
              </a:rPr>
              <a:t>Ann</a:t>
            </a:r>
            <a:r>
              <a:rPr kumimoji="0" lang="en-US" sz="20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+mj-ea"/>
                <a:cs typeface="Calibri"/>
              </a:rPr>
              <a:t> Arbor, MI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i="1" baseline="30000" dirty="0" smtClean="0">
                <a:latin typeface="Calibri"/>
                <a:ea typeface="+mj-ea"/>
                <a:cs typeface="Calibri"/>
              </a:rPr>
              <a:t>2</a:t>
            </a:r>
            <a:r>
              <a:rPr lang="en-US" sz="2000" b="1" i="1" baseline="0" dirty="0" smtClean="0">
                <a:latin typeface="Calibri"/>
                <a:ea typeface="+mj-ea"/>
                <a:cs typeface="Calibri"/>
              </a:rPr>
              <a:t>U. Wisconsin-Madison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3000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+mj-ea"/>
                <a:cs typeface="Calibri"/>
              </a:rPr>
              <a:t>3</a:t>
            </a:r>
            <a:r>
              <a:rPr kumimoji="0" lang="en-US" sz="20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+mj-ea"/>
                <a:cs typeface="Calibri"/>
              </a:rPr>
              <a:t>NWS/WFO-Detroit</a:t>
            </a:r>
            <a:endParaRPr kumimoji="0" lang="en-US" sz="20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/>
              <a:ea typeface="+mj-ea"/>
              <a:cs typeface="Calibri"/>
            </a:endParaRPr>
          </a:p>
        </p:txBody>
      </p:sp>
      <p:pic>
        <p:nvPicPr>
          <p:cNvPr id="10" name="Picture 9" descr="NOAA-Logo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2713" y="5914123"/>
            <a:ext cx="888661" cy="888661"/>
          </a:xfrm>
          <a:prstGeom prst="rect">
            <a:avLst/>
          </a:prstGeom>
        </p:spPr>
      </p:pic>
      <p:pic>
        <p:nvPicPr>
          <p:cNvPr id="8" name="Picture 7" descr="Figure_03.pdf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9013" y="2271670"/>
            <a:ext cx="3439371" cy="2764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70813" y="2279231"/>
            <a:ext cx="4145469" cy="2756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50086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10-08 at 11.44.29 AM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120"/>
            <a:ext cx="2327707" cy="115404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5" name="Picture 4" descr="Screen Shot 2014-10-08 at 11.45.00 AM.png"/>
          <p:cNvPicPr>
            <a:picLocks noChangeAspect="1"/>
          </p:cNvPicPr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7707" y="0"/>
            <a:ext cx="2297470" cy="115192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" name="Picture 5" descr="Screen Shot 2014-10-08 at 11.45.08 AM.png"/>
          <p:cNvPicPr>
            <a:picLocks noChangeAspect="1"/>
          </p:cNvPicPr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7137" y="0"/>
            <a:ext cx="2323432" cy="115192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7" name="Picture 6" descr="Screen Shot 2014-10-08 at 11.45.17 AM.png"/>
          <p:cNvPicPr>
            <a:picLocks noChangeAspect="1"/>
          </p:cNvPicPr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20569" y="1"/>
            <a:ext cx="2323431" cy="115192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Picture 7" descr="Screen Shot 2014-10-08 at 11.46.13 AM.png"/>
          <p:cNvPicPr>
            <a:picLocks noChangeAspect="1"/>
          </p:cNvPicPr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704558"/>
            <a:ext cx="2323431" cy="115192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9" name="Picture 8" descr="Screen Shot 2014-10-08 at 11.46.18 AM.png"/>
          <p:cNvPicPr>
            <a:picLocks noChangeAspect="1"/>
          </p:cNvPicPr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7707" y="5703038"/>
            <a:ext cx="2326497" cy="115344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0" name="Picture 9" descr="Screen Shot 2014-10-08 at 11.46.24 AM.png"/>
          <p:cNvPicPr>
            <a:picLocks noChangeAspect="1"/>
          </p:cNvPicPr>
          <p:nvPr/>
        </p:nvPicPr>
        <p:blipFill rotWithShape="1">
          <a:blip r:embed="rId8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7137" y="5706078"/>
            <a:ext cx="2323431" cy="115192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1" name="Picture 10" descr="Screen Shot 2014-10-08 at 11.46.31 AM.png"/>
          <p:cNvPicPr>
            <a:picLocks noChangeAspect="1"/>
          </p:cNvPicPr>
          <p:nvPr/>
        </p:nvPicPr>
        <p:blipFill rotWithShape="1">
          <a:blip r:embed="rId9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20569" y="5703038"/>
            <a:ext cx="2323431" cy="1151922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0" y="690257"/>
            <a:ext cx="16898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17:00 UTC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27707" y="690258"/>
            <a:ext cx="971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17:30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97137" y="690258"/>
            <a:ext cx="971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18:00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20569" y="690258"/>
            <a:ext cx="971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18:30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6393295"/>
            <a:ext cx="16898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22:30 UTC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23431" y="6393295"/>
            <a:ext cx="971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23:</a:t>
            </a:r>
            <a:r>
              <a:rPr lang="en-US" sz="2400" b="1" dirty="0">
                <a:latin typeface="Arial"/>
                <a:cs typeface="Arial"/>
              </a:rPr>
              <a:t>0</a:t>
            </a:r>
            <a:r>
              <a:rPr lang="en-US" sz="2400" b="1" dirty="0" smtClean="0">
                <a:latin typeface="Arial"/>
                <a:cs typeface="Arial"/>
              </a:rPr>
              <a:t>0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497137" y="6396335"/>
            <a:ext cx="971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23:30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20569" y="6384595"/>
            <a:ext cx="971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00:00</a:t>
            </a:r>
            <a:endParaRPr lang="en-US" sz="2400" b="1" dirty="0">
              <a:latin typeface="Arial"/>
              <a:cs typeface="Arial"/>
            </a:endParaRPr>
          </a:p>
        </p:txBody>
      </p:sp>
      <p:pic>
        <p:nvPicPr>
          <p:cNvPr id="39" name="Picture 38" descr="Figure_01.pdf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834" y="1167554"/>
            <a:ext cx="8373201" cy="4535484"/>
          </a:xfrm>
          <a:prstGeom prst="rect">
            <a:avLst/>
          </a:prstGeom>
        </p:spPr>
      </p:pic>
      <p:sp>
        <p:nvSpPr>
          <p:cNvPr id="40" name="Diamond 39"/>
          <p:cNvSpPr/>
          <p:nvPr/>
        </p:nvSpPr>
        <p:spPr>
          <a:xfrm>
            <a:off x="2954224" y="5220467"/>
            <a:ext cx="339753" cy="339766"/>
          </a:xfrm>
          <a:prstGeom prst="diamond">
            <a:avLst/>
          </a:prstGeom>
          <a:solidFill>
            <a:srgbClr val="FFFF00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3249679" y="5283234"/>
            <a:ext cx="9801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Radar (KCLE)</a:t>
            </a:r>
            <a:endParaRPr lang="en-US" sz="1200" dirty="0"/>
          </a:p>
        </p:txBody>
      </p:sp>
      <p:sp>
        <p:nvSpPr>
          <p:cNvPr id="22" name="5-Point Star 21"/>
          <p:cNvSpPr/>
          <p:nvPr/>
        </p:nvSpPr>
        <p:spPr>
          <a:xfrm>
            <a:off x="3562959" y="4800730"/>
            <a:ext cx="411882" cy="369309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5-Point Star 22"/>
          <p:cNvSpPr/>
          <p:nvPr/>
        </p:nvSpPr>
        <p:spPr>
          <a:xfrm>
            <a:off x="3063212" y="4851221"/>
            <a:ext cx="411882" cy="369309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5-Point Star 23"/>
          <p:cNvSpPr/>
          <p:nvPr/>
        </p:nvSpPr>
        <p:spPr>
          <a:xfrm>
            <a:off x="4659256" y="4095075"/>
            <a:ext cx="411882" cy="369309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5-Point Star 24"/>
          <p:cNvSpPr/>
          <p:nvPr/>
        </p:nvSpPr>
        <p:spPr>
          <a:xfrm>
            <a:off x="4976748" y="3992109"/>
            <a:ext cx="411882" cy="369309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4667783" y="4426826"/>
            <a:ext cx="1637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6:00pm Madison, OH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5934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973606" y="547454"/>
            <a:ext cx="1270028" cy="5404119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282150" y="547455"/>
            <a:ext cx="1043527" cy="5404118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met_ful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278" y="238602"/>
            <a:ext cx="7309308" cy="617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38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_3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9247" y="1"/>
            <a:ext cx="6540031" cy="675580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408664" y="167890"/>
            <a:ext cx="890495" cy="1759211"/>
          </a:xfrm>
          <a:prstGeom prst="rect">
            <a:avLst/>
          </a:prstGeom>
          <a:solidFill>
            <a:srgbClr val="0000FF">
              <a:alpha val="4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667342" y="2269292"/>
            <a:ext cx="431532" cy="1774702"/>
          </a:xfrm>
          <a:prstGeom prst="rect">
            <a:avLst/>
          </a:prstGeom>
          <a:solidFill>
            <a:srgbClr val="0000FF">
              <a:alpha val="4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883108" y="4415380"/>
            <a:ext cx="1649606" cy="1745505"/>
          </a:xfrm>
          <a:prstGeom prst="rect">
            <a:avLst/>
          </a:prstGeom>
          <a:solidFill>
            <a:srgbClr val="0000FF">
              <a:alpha val="4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299247" y="2160690"/>
            <a:ext cx="6540031" cy="4595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4772071"/>
              </p:ext>
            </p:extLst>
          </p:nvPr>
        </p:nvGraphicFramePr>
        <p:xfrm>
          <a:off x="2671486" y="2330255"/>
          <a:ext cx="4162702" cy="5552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Equation" r:id="rId4" imgW="1905000" imgH="254000" progId="Equation.3">
                  <p:embed/>
                </p:oleObj>
              </mc:Choice>
              <mc:Fallback>
                <p:oleObj name="Equation" r:id="rId4" imgW="19050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671486" y="2330255"/>
                        <a:ext cx="4162702" cy="5552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6607717"/>
              </p:ext>
            </p:extLst>
          </p:nvPr>
        </p:nvGraphicFramePr>
        <p:xfrm>
          <a:off x="2671486" y="2980118"/>
          <a:ext cx="1956201" cy="7229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Equation" r:id="rId6" imgW="584200" imgH="215900" progId="Equation.3">
                  <p:embed/>
                </p:oleObj>
              </mc:Choice>
              <mc:Fallback>
                <p:oleObj name="Equation" r:id="rId6" imgW="5842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671486" y="2980118"/>
                        <a:ext cx="1956201" cy="7229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840015" y="3123356"/>
            <a:ext cx="29691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u="sng" dirty="0" err="1" smtClean="0"/>
              <a:t>Proudman</a:t>
            </a:r>
            <a:r>
              <a:rPr lang="en-US" sz="2400" i="1" u="sng" dirty="0" smtClean="0"/>
              <a:t> Resonance</a:t>
            </a:r>
            <a:endParaRPr lang="en-US" sz="2400" i="1" u="sng" dirty="0"/>
          </a:p>
        </p:txBody>
      </p:sp>
      <p:sp>
        <p:nvSpPr>
          <p:cNvPr id="13" name="Rectangle 12"/>
          <p:cNvSpPr/>
          <p:nvPr/>
        </p:nvSpPr>
        <p:spPr>
          <a:xfrm>
            <a:off x="1299247" y="4219185"/>
            <a:ext cx="6540031" cy="25521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90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2" grpId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Observed Conditions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4294967295"/>
          </p:nvPr>
        </p:nvSpPr>
        <p:spPr>
          <a:xfrm>
            <a:off x="851443" y="890193"/>
            <a:ext cx="4608513" cy="1014607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Water level displacement</a:t>
            </a:r>
          </a:p>
          <a:p>
            <a:pPr lvl="1"/>
            <a:r>
              <a:rPr lang="en-US" dirty="0" smtClean="0"/>
              <a:t>6-min records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585" y="1678197"/>
            <a:ext cx="8394700" cy="4559300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4225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5030771" y="139568"/>
            <a:ext cx="676815" cy="5956839"/>
          </a:xfrm>
          <a:prstGeom prst="rect">
            <a:avLst/>
          </a:prstGeom>
          <a:solidFill>
            <a:srgbClr val="0000FF">
              <a:alpha val="27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264681" y="139568"/>
            <a:ext cx="209324" cy="5956839"/>
          </a:xfrm>
          <a:prstGeom prst="rect">
            <a:avLst/>
          </a:prstGeom>
          <a:solidFill>
            <a:srgbClr val="FF0000">
              <a:alpha val="3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247073" y="139568"/>
            <a:ext cx="209324" cy="5956839"/>
          </a:xfrm>
          <a:prstGeom prst="rect">
            <a:avLst/>
          </a:prstGeom>
          <a:solidFill>
            <a:srgbClr val="FF0000">
              <a:alpha val="3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268334" y="139568"/>
            <a:ext cx="406903" cy="5956839"/>
          </a:xfrm>
          <a:prstGeom prst="rect">
            <a:avLst/>
          </a:prstGeom>
          <a:solidFill>
            <a:srgbClr val="FF0000">
              <a:alpha val="3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772922" y="139568"/>
            <a:ext cx="655885" cy="5956839"/>
          </a:xfrm>
          <a:prstGeom prst="rect">
            <a:avLst/>
          </a:prstGeom>
          <a:solidFill>
            <a:srgbClr val="0000FF">
              <a:alpha val="27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Figure_05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2618" y="0"/>
            <a:ext cx="5041382" cy="63493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Observed conditions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4294967295"/>
          </p:nvPr>
        </p:nvSpPr>
        <p:spPr>
          <a:xfrm>
            <a:off x="0" y="1250950"/>
            <a:ext cx="4608513" cy="4525963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Water level displacement</a:t>
            </a:r>
          </a:p>
          <a:p>
            <a:pPr lvl="1"/>
            <a:r>
              <a:rPr lang="en-US" dirty="0" smtClean="0"/>
              <a:t>6-min records</a:t>
            </a:r>
          </a:p>
          <a:p>
            <a:r>
              <a:rPr lang="en-US" dirty="0" err="1" smtClean="0"/>
              <a:t>Bandpass</a:t>
            </a:r>
            <a:r>
              <a:rPr lang="en-US" dirty="0" smtClean="0"/>
              <a:t> filtered meteotsunami spectrum</a:t>
            </a:r>
          </a:p>
          <a:p>
            <a:pPr lvl="1"/>
            <a:r>
              <a:rPr lang="en-US" dirty="0" smtClean="0"/>
              <a:t>2 min to 2 hours</a:t>
            </a:r>
            <a:endParaRPr lang="en-US" dirty="0"/>
          </a:p>
        </p:txBody>
      </p:sp>
      <p:sp>
        <p:nvSpPr>
          <p:cNvPr id="10" name="Donut 9"/>
          <p:cNvSpPr/>
          <p:nvPr/>
        </p:nvSpPr>
        <p:spPr>
          <a:xfrm>
            <a:off x="5030771" y="3535423"/>
            <a:ext cx="676815" cy="836959"/>
          </a:xfrm>
          <a:prstGeom prst="donut">
            <a:avLst>
              <a:gd name="adj" fmla="val 226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Donut 10"/>
          <p:cNvSpPr/>
          <p:nvPr/>
        </p:nvSpPr>
        <p:spPr>
          <a:xfrm>
            <a:off x="6023958" y="3656671"/>
            <a:ext cx="676815" cy="1796096"/>
          </a:xfrm>
          <a:prstGeom prst="donut">
            <a:avLst>
              <a:gd name="adj" fmla="val 226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Donut 11"/>
          <p:cNvSpPr/>
          <p:nvPr/>
        </p:nvSpPr>
        <p:spPr>
          <a:xfrm>
            <a:off x="7012377" y="2609912"/>
            <a:ext cx="886141" cy="1055384"/>
          </a:xfrm>
          <a:prstGeom prst="donut">
            <a:avLst>
              <a:gd name="adj" fmla="val 226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53748" y="4884865"/>
            <a:ext cx="406903" cy="181438"/>
          </a:xfrm>
          <a:prstGeom prst="rect">
            <a:avLst/>
          </a:prstGeom>
          <a:solidFill>
            <a:srgbClr val="FF0000">
              <a:alpha val="3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53748" y="4256811"/>
            <a:ext cx="406903" cy="181438"/>
          </a:xfrm>
          <a:prstGeom prst="rect">
            <a:avLst/>
          </a:prstGeom>
          <a:solidFill>
            <a:srgbClr val="0000FF">
              <a:alpha val="27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711704" y="4089327"/>
            <a:ext cx="1642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Storm front</a:t>
            </a:r>
            <a:endParaRPr lang="en-US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711704" y="4703358"/>
            <a:ext cx="1050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Impact</a:t>
            </a:r>
            <a:endParaRPr lang="en-US" sz="2400" dirty="0"/>
          </a:p>
        </p:txBody>
      </p:sp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9135829"/>
              </p:ext>
            </p:extLst>
          </p:nvPr>
        </p:nvGraphicFramePr>
        <p:xfrm>
          <a:off x="887242" y="3682509"/>
          <a:ext cx="2934017" cy="8136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Equation" r:id="rId4" imgW="1511300" imgH="419100" progId="Equation.3">
                  <p:embed/>
                </p:oleObj>
              </mc:Choice>
              <mc:Fallback>
                <p:oleObj name="Equation" r:id="rId4" imgW="1511300" imgH="419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87242" y="3682509"/>
                        <a:ext cx="2934017" cy="8136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354490" y="4515897"/>
            <a:ext cx="10655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T=60min</a:t>
            </a:r>
          </a:p>
          <a:p>
            <a:r>
              <a:rPr lang="en-US" dirty="0" smtClean="0"/>
              <a:t>β=0.0025</a:t>
            </a:r>
            <a:endParaRPr lang="en-US" dirty="0"/>
          </a:p>
        </p:txBody>
      </p:sp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4109345"/>
              </p:ext>
            </p:extLst>
          </p:nvPr>
        </p:nvGraphicFramePr>
        <p:xfrm>
          <a:off x="1822597" y="4643680"/>
          <a:ext cx="1998662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Equation" r:id="rId6" imgW="1028700" imgH="228600" progId="Equation.3">
                  <p:embed/>
                </p:oleObj>
              </mc:Choice>
              <mc:Fallback>
                <p:oleObj name="Equation" r:id="rId6" imgW="10287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822597" y="4643680"/>
                        <a:ext cx="1998662" cy="444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3099111"/>
              </p:ext>
            </p:extLst>
          </p:nvPr>
        </p:nvGraphicFramePr>
        <p:xfrm>
          <a:off x="887242" y="5557838"/>
          <a:ext cx="2640012" cy="766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Equation" r:id="rId8" imgW="1358900" imgH="393700" progId="Equation.3">
                  <p:embed/>
                </p:oleObj>
              </mc:Choice>
              <mc:Fallback>
                <p:oleObj name="Equation" r:id="rId8" imgW="13589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87242" y="5557838"/>
                        <a:ext cx="2640012" cy="7667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8556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8" grpId="0" animBg="1"/>
      <p:bldP spid="7" grpId="0" animBg="1"/>
      <p:bldP spid="9" grpId="0" animBg="1"/>
      <p:bldP spid="14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6" grpId="0" animBg="1"/>
      <p:bldP spid="16" grpId="1" animBg="1"/>
      <p:bldP spid="17" grpId="0" animBg="1"/>
      <p:bldP spid="17" grpId="1" animBg="1"/>
      <p:bldP spid="18" grpId="0"/>
      <p:bldP spid="18" grpId="1"/>
      <p:bldP spid="19" grpId="0"/>
      <p:bldP spid="19" grpId="1"/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663" y="158746"/>
            <a:ext cx="6571332" cy="552454"/>
          </a:xfrm>
        </p:spPr>
        <p:txBody>
          <a:bodyPr/>
          <a:lstStyle/>
          <a:p>
            <a:r>
              <a:rPr lang="en-US" dirty="0" smtClean="0"/>
              <a:t>Next-Generation GLOFS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8883" y="1203387"/>
            <a:ext cx="1828800" cy="893096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5 lakes FVCOM</a:t>
            </a:r>
          </a:p>
          <a:p>
            <a:pPr marL="342900" indent="-114300">
              <a:buFont typeface="Arial"/>
              <a:buChar char="•"/>
            </a:pPr>
            <a:r>
              <a:rPr lang="en-US" sz="1200" dirty="0" smtClean="0">
                <a:solidFill>
                  <a:schemeClr val="bg1"/>
                </a:solidFill>
              </a:rPr>
              <a:t>30 m - 2 km grid</a:t>
            </a:r>
          </a:p>
          <a:p>
            <a:pPr marL="342900" indent="-114300">
              <a:buFont typeface="Arial"/>
              <a:buChar char="•"/>
            </a:pPr>
            <a:r>
              <a:rPr lang="en-US" sz="1200" dirty="0" smtClean="0">
                <a:solidFill>
                  <a:schemeClr val="bg1"/>
                </a:solidFill>
              </a:rPr>
              <a:t>connecting channels</a:t>
            </a:r>
          </a:p>
          <a:p>
            <a:pPr marL="342900" indent="-114300">
              <a:buFont typeface="Arial"/>
              <a:buChar char="•"/>
            </a:pPr>
            <a:r>
              <a:rPr lang="en-US" sz="1200" dirty="0" smtClean="0">
                <a:solidFill>
                  <a:schemeClr val="bg1"/>
                </a:solidFill>
              </a:rPr>
              <a:t>ice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8523" y="3309024"/>
            <a:ext cx="1886974" cy="2651878"/>
          </a:xfrm>
          <a:prstGeom prst="rect">
            <a:avLst/>
          </a:prstGeom>
          <a:noFill/>
          <a:ln w="5715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31296" y="3347071"/>
            <a:ext cx="1828800" cy="4572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Lake Erie FVCOM (</a:t>
            </a:r>
            <a:r>
              <a:rPr lang="en-US" sz="1400" dirty="0" smtClean="0">
                <a:solidFill>
                  <a:srgbClr val="FFFF00"/>
                </a:solidFill>
                <a:latin typeface="Arial Black"/>
                <a:cs typeface="Arial Black"/>
              </a:rPr>
              <a:t>LEOFS</a:t>
            </a:r>
            <a:r>
              <a:rPr lang="en-US" sz="1400" dirty="0" smtClean="0">
                <a:solidFill>
                  <a:schemeClr val="bg1"/>
                </a:solidFill>
              </a:rPr>
              <a:t>)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1296" y="3880471"/>
            <a:ext cx="1828800" cy="4572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Michigan-Huron FVCOM (</a:t>
            </a:r>
            <a:r>
              <a:rPr lang="en-US" sz="1400" dirty="0" smtClean="0">
                <a:solidFill>
                  <a:srgbClr val="FFFF00"/>
                </a:solidFill>
                <a:latin typeface="Arial Black"/>
                <a:cs typeface="Arial Black"/>
              </a:rPr>
              <a:t>LMHOFS</a:t>
            </a:r>
            <a:r>
              <a:rPr lang="en-US" sz="1400" dirty="0" smtClean="0">
                <a:solidFill>
                  <a:schemeClr val="bg1"/>
                </a:solidFill>
              </a:rPr>
              <a:t>)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1296" y="4413871"/>
            <a:ext cx="1828800" cy="4572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Lake Superior FVCOM</a:t>
            </a:r>
          </a:p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(</a:t>
            </a:r>
            <a:r>
              <a:rPr lang="en-US" sz="1400" dirty="0" smtClean="0">
                <a:solidFill>
                  <a:srgbClr val="FFFF00"/>
                </a:solidFill>
                <a:latin typeface="Arial Black"/>
                <a:cs typeface="Arial Black"/>
              </a:rPr>
              <a:t>LSOFS</a:t>
            </a:r>
            <a:r>
              <a:rPr lang="en-US" sz="1400" dirty="0" smtClean="0">
                <a:solidFill>
                  <a:schemeClr val="bg1"/>
                </a:solidFill>
              </a:rPr>
              <a:t>)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1296" y="4947271"/>
            <a:ext cx="1828800" cy="4572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Lake Ontario FVCOM</a:t>
            </a:r>
          </a:p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(</a:t>
            </a:r>
            <a:r>
              <a:rPr lang="en-US" sz="1400" dirty="0" smtClean="0">
                <a:solidFill>
                  <a:srgbClr val="FFFF00"/>
                </a:solidFill>
                <a:latin typeface="Arial Black"/>
                <a:cs typeface="Arial Black"/>
              </a:rPr>
              <a:t>LOOFS</a:t>
            </a:r>
            <a:r>
              <a:rPr lang="en-US" sz="1400" dirty="0" smtClean="0">
                <a:solidFill>
                  <a:schemeClr val="bg1"/>
                </a:solidFill>
              </a:rPr>
              <a:t>)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1296" y="5480671"/>
            <a:ext cx="1828800" cy="4572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Huron-Erie Corridor (</a:t>
            </a:r>
            <a:r>
              <a:rPr lang="en-US" sz="1400" dirty="0" smtClean="0">
                <a:solidFill>
                  <a:srgbClr val="FFFF00"/>
                </a:solidFill>
                <a:latin typeface="Arial Black"/>
                <a:cs typeface="Arial Black"/>
              </a:rPr>
              <a:t>HECOFS</a:t>
            </a:r>
            <a:r>
              <a:rPr lang="en-US" sz="1400" dirty="0" smtClean="0">
                <a:solidFill>
                  <a:schemeClr val="bg1"/>
                </a:solidFill>
              </a:rPr>
              <a:t>)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1" name="Right Arrow 10"/>
          <p:cNvSpPr/>
          <p:nvPr/>
        </p:nvSpPr>
        <p:spPr>
          <a:xfrm rot="5400000">
            <a:off x="615848" y="2332663"/>
            <a:ext cx="837018" cy="834378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425313" y="1062908"/>
            <a:ext cx="37186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Finite Volume Community Ocean Model (FVCOM)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unstructured mesh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sigma- and sigma-z coordinates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3D integral flux equations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similar to POM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Los Alamos Ice Model (CICE)</a:t>
            </a:r>
            <a:endParaRPr lang="en-US" sz="16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5001" y="1463224"/>
            <a:ext cx="7059941" cy="489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01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Extreme Storms: </a:t>
            </a:r>
            <a:r>
              <a:rPr lang="en-US" dirty="0" err="1"/>
              <a:t>Meteotsunamis</a:t>
            </a:r>
            <a:endParaRPr lang="en-US" dirty="0"/>
          </a:p>
        </p:txBody>
      </p:sp>
      <p:pic>
        <p:nvPicPr>
          <p:cNvPr id="3" name="Picture 2" descr="Screen Shot 2016-04-25 at 6.29.3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30910"/>
            <a:ext cx="9144000" cy="3669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16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Extreme Storms in Great Lakes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-9625" y="947792"/>
            <a:ext cx="3103061" cy="539072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Wave 3"/>
          <p:cNvSpPr/>
          <p:nvPr/>
        </p:nvSpPr>
        <p:spPr>
          <a:xfrm rot="16200000">
            <a:off x="-70135" y="1008302"/>
            <a:ext cx="5390727" cy="5269706"/>
          </a:xfrm>
          <a:prstGeom prst="wav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040939" y="947792"/>
            <a:ext cx="3103061" cy="53907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Wave 5"/>
          <p:cNvSpPr/>
          <p:nvPr/>
        </p:nvSpPr>
        <p:spPr>
          <a:xfrm rot="16200000">
            <a:off x="3850240" y="1044759"/>
            <a:ext cx="5390727" cy="5196792"/>
          </a:xfrm>
          <a:prstGeom prst="wav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6951" y="3534553"/>
            <a:ext cx="5146686" cy="26482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625" y="1276556"/>
            <a:ext cx="4894572" cy="295998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45876" y="4368235"/>
            <a:ext cx="3017528" cy="1908941"/>
            <a:chOff x="2" y="4793329"/>
            <a:chExt cx="3017528" cy="1908941"/>
          </a:xfrm>
        </p:grpSpPr>
        <p:pic>
          <p:nvPicPr>
            <p:cNvPr id="10" name="Picture 2" descr="E:\Research\Meteotsunami\Historical_data\NOS_water_levels\data\monthly_classification_ht_revised.png"/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69334" y="4793329"/>
              <a:ext cx="2648196" cy="1908941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1163155" y="5160582"/>
              <a:ext cx="554595" cy="136544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 rot="16200000">
              <a:off x="-754051" y="5578885"/>
              <a:ext cx="18774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Number of Events</a:t>
              </a:r>
              <a:endParaRPr lang="en-US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850763" y="1362716"/>
            <a:ext cx="2956248" cy="1877437"/>
            <a:chOff x="5679145" y="1461496"/>
            <a:chExt cx="2956248" cy="1877437"/>
          </a:xfrm>
        </p:grpSpPr>
        <p:pic>
          <p:nvPicPr>
            <p:cNvPr id="14" name="Picture 4" descr="E:\Research\Meteotsunami\Historical_data\NOS_water_levels\data\Erie\monthly_classification_gen_south_legend_revise.png"/>
            <p:cNvPicPr>
              <a:picLocks noChangeAspect="1" noChangeArrowheads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048476" y="1586833"/>
              <a:ext cx="2586917" cy="1660804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/>
            <p:cNvSpPr/>
            <p:nvPr/>
          </p:nvSpPr>
          <p:spPr>
            <a:xfrm>
              <a:off x="7727734" y="1971882"/>
              <a:ext cx="596545" cy="1262959"/>
            </a:xfrm>
            <a:prstGeom prst="rect">
              <a:avLst/>
            </a:prstGeom>
            <a:noFill/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844418" y="1882196"/>
              <a:ext cx="750987" cy="136544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 rot="16200000">
              <a:off x="4925092" y="2215549"/>
              <a:ext cx="18774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Number of Events</a:t>
              </a:r>
              <a:endParaRPr lang="en-US" dirty="0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6589497" y="873743"/>
            <a:ext cx="11775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/>
              <a:t>Lake Erie</a:t>
            </a:r>
            <a:endParaRPr lang="en-US" sz="2000" i="1" dirty="0"/>
          </a:p>
        </p:txBody>
      </p:sp>
      <p:sp>
        <p:nvSpPr>
          <p:cNvPr id="19" name="TextBox 18"/>
          <p:cNvSpPr txBox="1"/>
          <p:nvPr/>
        </p:nvSpPr>
        <p:spPr>
          <a:xfrm>
            <a:off x="1409173" y="873743"/>
            <a:ext cx="17542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/>
              <a:t>Lake Michigan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2394536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Meteotsunamis</a:t>
            </a:r>
            <a:r>
              <a:rPr lang="en-US" dirty="0"/>
              <a:t> in Great Lakes</a:t>
            </a:r>
          </a:p>
        </p:txBody>
      </p:sp>
      <p:pic>
        <p:nvPicPr>
          <p:cNvPr id="3" name="Picture 2" descr="E:\Research\Meteotsunami\Papers\GRL_Great_Lakes\Figure_01\Figure_0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2070" y="1116775"/>
            <a:ext cx="6624099" cy="4851306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9446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Meteotsunamis</a:t>
            </a:r>
            <a:r>
              <a:rPr lang="en-US" dirty="0"/>
              <a:t> in Great Lakes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693" y="906078"/>
            <a:ext cx="6286771" cy="5562303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516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663" y="274638"/>
            <a:ext cx="7067118" cy="436562"/>
          </a:xfrm>
        </p:spPr>
        <p:txBody>
          <a:bodyPr/>
          <a:lstStyle/>
          <a:p>
            <a:r>
              <a:rPr lang="en-US" dirty="0" smtClean="0"/>
              <a:t>Global Meteotsunami Occurrence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9501" y="997510"/>
            <a:ext cx="5021317" cy="233588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35656" y="2958211"/>
            <a:ext cx="5492894" cy="334166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657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Atmospheric Forcing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101" y="1342017"/>
            <a:ext cx="8272827" cy="4576007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071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Meteotsunamis</a:t>
            </a:r>
            <a:r>
              <a:rPr lang="en-US" dirty="0" smtClean="0"/>
              <a:t> in Great Lakes</a:t>
            </a:r>
            <a:endParaRPr lang="en-US" dirty="0"/>
          </a:p>
        </p:txBody>
      </p:sp>
      <p:pic>
        <p:nvPicPr>
          <p:cNvPr id="3" name="Picture 2" descr="E:\Research\Meteotsunami\Papers\GRL_Great_Lakes\Figure_01\Figure_0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7" y="1044623"/>
            <a:ext cx="4579275" cy="3353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14" r="2292" b="3889"/>
          <a:stretch/>
        </p:blipFill>
        <p:spPr>
          <a:xfrm>
            <a:off x="4751703" y="1373316"/>
            <a:ext cx="4111642" cy="22534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87850" y="3931271"/>
            <a:ext cx="455615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u="sng" dirty="0" smtClean="0">
                <a:solidFill>
                  <a:srgbClr val="002060"/>
                </a:solidFill>
                <a:latin typeface="Arial"/>
                <a:cs typeface="Arial"/>
              </a:rPr>
              <a:t>Meteotsunamis in the Great Lakes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dirty="0" smtClean="0">
                <a:solidFill>
                  <a:srgbClr val="002060"/>
                </a:solidFill>
                <a:latin typeface="Arial"/>
                <a:cs typeface="Arial"/>
              </a:rPr>
              <a:t>Occur in all 5 Great Lakes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dirty="0" smtClean="0">
                <a:solidFill>
                  <a:srgbClr val="002060"/>
                </a:solidFill>
                <a:latin typeface="Arial"/>
                <a:cs typeface="Arial"/>
              </a:rPr>
              <a:t>Driven by linear/complex convection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dirty="0" smtClean="0">
                <a:solidFill>
                  <a:srgbClr val="002060"/>
                </a:solidFill>
                <a:latin typeface="Arial"/>
                <a:cs typeface="Arial"/>
              </a:rPr>
              <a:t>Wave periods between 2 min – 2 hours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dirty="0">
                <a:solidFill>
                  <a:srgbClr val="002060"/>
                </a:solidFill>
                <a:latin typeface="Arial"/>
                <a:cs typeface="Arial"/>
              </a:rPr>
              <a:t>G</a:t>
            </a:r>
            <a:r>
              <a:rPr lang="en-US" dirty="0" smtClean="0">
                <a:solidFill>
                  <a:srgbClr val="002060"/>
                </a:solidFill>
                <a:latin typeface="Arial"/>
                <a:cs typeface="Arial"/>
              </a:rPr>
              <a:t>ap in Great Lakes forecasting!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991" y="546158"/>
            <a:ext cx="4695151" cy="584776"/>
          </a:xfrm>
          <a:prstGeom prst="rect">
            <a:avLst/>
          </a:prstGeom>
          <a:noFill/>
        </p:spPr>
        <p:txBody>
          <a:bodyPr wrap="none" rtlCol="0">
            <a:prstTxWarp prst="textArchDown">
              <a:avLst>
                <a:gd name="adj" fmla="val 444673"/>
              </a:avLst>
            </a:prstTxWarp>
            <a:spAutoFit/>
          </a:bodyPr>
          <a:lstStyle/>
          <a:p>
            <a:pPr algn="ctr"/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Meteotsunami Occurrence</a:t>
            </a:r>
          </a:p>
        </p:txBody>
      </p:sp>
    </p:spTree>
    <p:extLst>
      <p:ext uri="{BB962C8B-B14F-4D97-AF65-F5344CB8AC3E}">
        <p14:creationId xmlns:p14="http://schemas.microsoft.com/office/powerpoint/2010/main" val="2108904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ogramReview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14275</TotalTime>
  <Words>224</Words>
  <Application>Microsoft Office PowerPoint</Application>
  <PresentationFormat>On-screen Show (4:3)</PresentationFormat>
  <Paragraphs>64</Paragraphs>
  <Slides>14</Slides>
  <Notes>1</Notes>
  <HiddenSlides>0</HiddenSlides>
  <MMClips>0</MMClips>
  <ScaleCrop>false</ScaleCrop>
  <HeadingPairs>
    <vt:vector size="8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  <vt:variant>
        <vt:lpstr>Custom Shows</vt:lpstr>
      </vt:variant>
      <vt:variant>
        <vt:i4>2</vt:i4>
      </vt:variant>
    </vt:vector>
  </HeadingPairs>
  <TitlesOfParts>
    <vt:vector size="18" baseType="lpstr">
      <vt:lpstr>ProgramReviewTemplate</vt:lpstr>
      <vt:lpstr>Equation</vt:lpstr>
      <vt:lpstr>PowerPoint Presentation</vt:lpstr>
      <vt:lpstr>Next-Generation GLOFS</vt:lpstr>
      <vt:lpstr>Extreme Storms: Meteotsunamis</vt:lpstr>
      <vt:lpstr>Extreme Storms in Great Lakes</vt:lpstr>
      <vt:lpstr>Meteotsunamis in Great Lakes</vt:lpstr>
      <vt:lpstr>Meteotsunamis in Great Lakes</vt:lpstr>
      <vt:lpstr>Global Meteotsunami Occurrence</vt:lpstr>
      <vt:lpstr>Atmospheric Forcing</vt:lpstr>
      <vt:lpstr>Meteotsunamis in Great Lakes</vt:lpstr>
      <vt:lpstr>PowerPoint Presentation</vt:lpstr>
      <vt:lpstr>PowerPoint Presentation</vt:lpstr>
      <vt:lpstr>PowerPoint Presentation</vt:lpstr>
      <vt:lpstr>Observed Conditions</vt:lpstr>
      <vt:lpstr>Observed conditions</vt:lpstr>
      <vt:lpstr>slide 31</vt:lpstr>
      <vt:lpstr>Slide 32</vt:lpstr>
    </vt:vector>
  </TitlesOfParts>
  <Company>U.S. Dept. of Commerce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Cathy Darnell</dc:creator>
  <cp:lastModifiedBy>Sara Schultz</cp:lastModifiedBy>
  <cp:revision>641</cp:revision>
  <cp:lastPrinted>2014-08-07T19:08:40Z</cp:lastPrinted>
  <dcterms:created xsi:type="dcterms:W3CDTF">2011-05-19T13:06:40Z</dcterms:created>
  <dcterms:modified xsi:type="dcterms:W3CDTF">2016-05-23T19:44:36Z</dcterms:modified>
</cp:coreProperties>
</file>