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5" r:id="rId2"/>
    <p:sldId id="486" r:id="rId3"/>
    <p:sldId id="487" r:id="rId4"/>
    <p:sldId id="488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</p:sldIdLst>
  <p:sldSz cx="9144000" cy="6858000" type="screen4x3"/>
  <p:notesSz cx="9144000" cy="6858000"/>
  <p:custShowLst>
    <p:custShow name="slide 31" id="0">
      <p:sldLst/>
    </p:custShow>
    <p:custShow name="Slide 32" id="1">
      <p:sldLst/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6BAC6F-6DA5-6448-A3B6-57F60E76EC09}">
          <p14:sldIdLst>
            <p14:sldId id="485"/>
            <p14:sldId id="486"/>
            <p14:sldId id="487"/>
            <p14:sldId id="488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0B"/>
    <a:srgbClr val="FF4993"/>
    <a:srgbClr val="0D02FF"/>
    <a:srgbClr val="3BD52C"/>
    <a:srgbClr val="0DFF89"/>
    <a:srgbClr val="FF5E63"/>
    <a:srgbClr val="A8C157"/>
    <a:srgbClr val="B9DFEA"/>
    <a:srgbClr val="CAF4FF"/>
    <a:srgbClr val="005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7" autoAdjust="0"/>
    <p:restoredTop sz="98225" autoAdjust="0"/>
  </p:normalViewPr>
  <p:slideViewPr>
    <p:cSldViewPr snapToGrid="0">
      <p:cViewPr>
        <p:scale>
          <a:sx n="113" d="100"/>
          <a:sy n="113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EE37CB-BC15-47E4-92AE-7EA2A07E2038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3D0383-D0E1-4EC3-956B-AE2F922A6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BF7CD-9F10-416E-A5AC-965EBC8FFD62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74A07-95E1-43E5-AF2A-D26E590F4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8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ackgroun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220133" y="6039983"/>
            <a:ext cx="676768" cy="649289"/>
            <a:chOff x="-855137" y="5721914"/>
            <a:chExt cx="397933" cy="397933"/>
          </a:xfrm>
        </p:grpSpPr>
        <p:sp>
          <p:nvSpPr>
            <p:cNvPr id="8" name="Oval 7"/>
            <p:cNvSpPr/>
            <p:nvPr/>
          </p:nvSpPr>
          <p:spPr>
            <a:xfrm>
              <a:off x="-855137" y="5721914"/>
              <a:ext cx="397933" cy="397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22" descr="NOAAlogoNew.ai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55137" y="5721914"/>
              <a:ext cx="397933" cy="397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20133" y="274638"/>
            <a:ext cx="6333067" cy="436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Palatino"/>
                <a:cs typeface="Palatino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12" descr="header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763" y="-1588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357938"/>
            <a:ext cx="9144000" cy="49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79375" y="6407150"/>
            <a:ext cx="398463" cy="398463"/>
            <a:chOff x="-855137" y="5721914"/>
            <a:chExt cx="397933" cy="397933"/>
          </a:xfrm>
        </p:grpSpPr>
        <p:sp>
          <p:nvSpPr>
            <p:cNvPr id="11" name="Oval 10"/>
            <p:cNvSpPr/>
            <p:nvPr/>
          </p:nvSpPr>
          <p:spPr>
            <a:xfrm>
              <a:off x="-855137" y="5721914"/>
              <a:ext cx="397933" cy="397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6" name="Picture 11" descr="NOAAlogoNew.ai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137" y="5721914"/>
              <a:ext cx="397933" cy="397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val 13"/>
          <p:cNvSpPr/>
          <p:nvPr/>
        </p:nvSpPr>
        <p:spPr>
          <a:xfrm>
            <a:off x="8361363" y="6520055"/>
            <a:ext cx="684212" cy="246062"/>
          </a:xfrm>
          <a:prstGeom prst="ellipse">
            <a:avLst/>
          </a:prstGeom>
          <a:solidFill>
            <a:srgbClr val="A3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77238" y="6499561"/>
            <a:ext cx="6778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A3A00E3-9205-43A1-A898-B52C9AC5AE9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220663" y="274638"/>
            <a:ext cx="63325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7838" y="6519863"/>
            <a:ext cx="78787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NATIONAL</a:t>
            </a:r>
            <a:r>
              <a:rPr lang="en-US" sz="9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OCEANIC AND ATMOSPHERIC ADMINISTRATION   I   GREAT LAKES ENVIRONMENTAL RESEARCH LAB  I    ANN ARBOR MI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Palatino"/>
          <a:ea typeface="+mj-ea"/>
          <a:cs typeface="Palatino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88680" y="993591"/>
            <a:ext cx="8453227" cy="5707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u="sng" dirty="0" smtClean="0"/>
              <a:t>Atmospheric Conditions</a:t>
            </a:r>
          </a:p>
          <a:p>
            <a:pPr marL="334963" indent="-334963">
              <a:buFont typeface="+mj-lt"/>
              <a:buAutoNum type="romanLcPeriod"/>
            </a:pPr>
            <a:r>
              <a:rPr lang="en-US" b="1" dirty="0" smtClean="0"/>
              <a:t>GLCFS </a:t>
            </a:r>
            <a:r>
              <a:rPr lang="en-US" b="1" dirty="0"/>
              <a:t>interpolated </a:t>
            </a:r>
            <a:r>
              <a:rPr lang="en-US" b="1" dirty="0" smtClean="0"/>
              <a:t>meteorology </a:t>
            </a:r>
            <a:r>
              <a:rPr lang="en-US" i="1" dirty="0" smtClean="0">
                <a:solidFill>
                  <a:srgbClr val="FF0000"/>
                </a:solidFill>
              </a:rPr>
              <a:t>(current operations)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Land-based (and buoy) observations</a:t>
            </a:r>
          </a:p>
          <a:p>
            <a:pPr lvl="1"/>
            <a:r>
              <a:rPr lang="en-US" dirty="0"/>
              <a:t>Over-water </a:t>
            </a:r>
            <a:r>
              <a:rPr lang="en-US" dirty="0" smtClean="0"/>
              <a:t>correction</a:t>
            </a:r>
            <a:endParaRPr lang="en-US" b="1" dirty="0" smtClean="0"/>
          </a:p>
          <a:p>
            <a:pPr marL="334963" indent="-334963">
              <a:buFont typeface="+mj-lt"/>
              <a:buAutoNum type="romanLcPeriod"/>
            </a:pPr>
            <a:r>
              <a:rPr lang="en-US" b="1" dirty="0" smtClean="0"/>
              <a:t>Reconstruct meteorology on May 27, 2012 </a:t>
            </a:r>
            <a:r>
              <a:rPr lang="en-US" i="1" dirty="0" smtClean="0">
                <a:solidFill>
                  <a:srgbClr val="FF0000"/>
                </a:solidFill>
              </a:rPr>
              <a:t>(idealized squall line)</a:t>
            </a:r>
          </a:p>
          <a:p>
            <a:pPr lvl="1"/>
            <a:r>
              <a:rPr lang="en-US" dirty="0" smtClean="0"/>
              <a:t>Investigate wind/pressure observations</a:t>
            </a:r>
          </a:p>
          <a:p>
            <a:pPr lvl="1"/>
            <a:r>
              <a:rPr lang="en-US" dirty="0" smtClean="0"/>
              <a:t>Develop idealized forcing conditions to represent storm (1-min)</a:t>
            </a:r>
          </a:p>
          <a:p>
            <a:pPr marL="334963" indent="-334963">
              <a:buFont typeface="+mj-lt"/>
              <a:buAutoNum type="romanLcPeriod"/>
            </a:pPr>
            <a:r>
              <a:rPr lang="en-US" b="1" dirty="0" smtClean="0"/>
              <a:t> Modeled atmospheric conditions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(hi-res simulation)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WRF 4km resolution (5 min)</a:t>
            </a:r>
          </a:p>
          <a:p>
            <a:pPr lvl="1"/>
            <a:r>
              <a:rPr lang="en-US" dirty="0" smtClean="0"/>
              <a:t>Great Lakes basin nested grid</a:t>
            </a:r>
          </a:p>
          <a:p>
            <a:pPr lvl="1"/>
            <a:r>
              <a:rPr lang="en-US" dirty="0" smtClean="0"/>
              <a:t>NARR boundary conditions (started on May 26 at 12:00GMT)</a:t>
            </a:r>
          </a:p>
          <a:p>
            <a:pPr lvl="1"/>
            <a:endParaRPr lang="en-US" sz="1700" dirty="0" smtClean="0"/>
          </a:p>
          <a:p>
            <a:pPr marL="0" indent="0">
              <a:buNone/>
            </a:pPr>
            <a:r>
              <a:rPr lang="en-US" sz="4000" b="1" i="1" u="sng" dirty="0" smtClean="0"/>
              <a:t>Hydrodynamic Model</a:t>
            </a:r>
          </a:p>
          <a:p>
            <a:r>
              <a:rPr lang="en-US" b="1" dirty="0" smtClean="0"/>
              <a:t>Next-generation NOAA Lake Erie Operational Forecasting System (LEOFS)</a:t>
            </a:r>
          </a:p>
          <a:p>
            <a:pPr lvl="1"/>
            <a:r>
              <a:rPr lang="en-US" dirty="0" smtClean="0"/>
              <a:t>Finite Volume Coastal Ocean Model (FVCOM)</a:t>
            </a:r>
          </a:p>
          <a:p>
            <a:pPr lvl="1"/>
            <a:r>
              <a:rPr lang="en-US" dirty="0" smtClean="0"/>
              <a:t>100-meter resolution</a:t>
            </a:r>
          </a:p>
          <a:p>
            <a:pPr lvl="1"/>
            <a:r>
              <a:rPr lang="en-US" dirty="0" smtClean="0"/>
              <a:t>Initialized from FVCOM-LEOFS model (500m-2km resolution)</a:t>
            </a:r>
          </a:p>
          <a:p>
            <a:pPr lvl="1"/>
            <a:r>
              <a:rPr lang="en-US" dirty="0" smtClean="0"/>
              <a:t>Driven by wind and pressure forcing</a:t>
            </a:r>
          </a:p>
        </p:txBody>
      </p:sp>
    </p:spTree>
    <p:extLst>
      <p:ext uri="{BB962C8B-B14F-4D97-AF65-F5344CB8AC3E}">
        <p14:creationId xmlns:p14="http://schemas.microsoft.com/office/powerpoint/2010/main" val="33820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0663" y="274638"/>
            <a:ext cx="6937236" cy="436562"/>
          </a:xfrm>
        </p:spPr>
        <p:txBody>
          <a:bodyPr/>
          <a:lstStyle/>
          <a:p>
            <a:r>
              <a:rPr lang="en-US" dirty="0" smtClean="0"/>
              <a:t>(iii) Modeled Meteorology (WRF)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71930" y="3328425"/>
            <a:ext cx="812144" cy="2384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Figure_0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840" y="681823"/>
            <a:ext cx="5984957" cy="5393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3358" y="5961391"/>
            <a:ext cx="4697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FVCOM: Water Level Response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4488" y="1436482"/>
            <a:ext cx="6853158" cy="138499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Wave reflection from 1</a:t>
            </a:r>
            <a:r>
              <a:rPr lang="en-US" sz="2800" baseline="30000" dirty="0" smtClean="0">
                <a:solidFill>
                  <a:srgbClr val="FFFF00"/>
                </a:solidFill>
              </a:rPr>
              <a:t>st</a:t>
            </a:r>
            <a:r>
              <a:rPr lang="en-US" sz="2800" dirty="0" smtClean="0">
                <a:solidFill>
                  <a:srgbClr val="FFFF00"/>
                </a:solidFill>
              </a:rPr>
              <a:t> band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Focusing due to shape of northern coastline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Edge waves produced along southern shore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0663" y="274638"/>
            <a:ext cx="7110411" cy="436562"/>
          </a:xfrm>
        </p:spPr>
        <p:txBody>
          <a:bodyPr/>
          <a:lstStyle/>
          <a:p>
            <a:r>
              <a:rPr lang="en-US" dirty="0" smtClean="0"/>
              <a:t>(iii) Modeled Meteorology (WRF)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9" y="777293"/>
            <a:ext cx="6127819" cy="56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3833" y="1127055"/>
            <a:ext cx="7887843" cy="53138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ln w="11430"/>
                <a:latin typeface="+mn-lt"/>
              </a:rPr>
              <a:t>Meteotsunami-inducing storms can move undetected through observation </a:t>
            </a:r>
            <a:r>
              <a:rPr lang="en-US" sz="2800" dirty="0" smtClean="0">
                <a:ln w="11430"/>
                <a:latin typeface="+mn-lt"/>
              </a:rPr>
              <a:t>network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dirty="0" err="1" smtClean="0">
                <a:ln w="11430"/>
              </a:rPr>
              <a:t>Derechos</a:t>
            </a:r>
            <a:r>
              <a:rPr lang="en-US" dirty="0" smtClean="0">
                <a:ln w="11430"/>
              </a:rPr>
              <a:t> </a:t>
            </a:r>
            <a:r>
              <a:rPr lang="en-US" dirty="0">
                <a:ln w="11430"/>
              </a:rPr>
              <a:t>are increasing! </a:t>
            </a:r>
            <a:r>
              <a:rPr lang="en-US" i="1" dirty="0">
                <a:ln w="11430"/>
              </a:rPr>
              <a:t>[Ashley et al., 2005</a:t>
            </a:r>
            <a:r>
              <a:rPr lang="en-US" i="1" dirty="0" smtClean="0">
                <a:ln w="11430"/>
              </a:rPr>
              <a:t>]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n w="11430"/>
                <a:latin typeface="+mn-lt"/>
              </a:rPr>
              <a:t>High</a:t>
            </a:r>
            <a:r>
              <a:rPr lang="en-US" sz="2800" dirty="0">
                <a:ln w="11430"/>
                <a:latin typeface="+mn-lt"/>
              </a:rPr>
              <a:t>-resolution models can capture the mechanisms behind meteotsunami </a:t>
            </a:r>
            <a:r>
              <a:rPr lang="en-US" sz="2800" dirty="0" smtClean="0">
                <a:ln w="11430"/>
                <a:latin typeface="+mn-lt"/>
              </a:rPr>
              <a:t>formation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n w="11430"/>
              </a:rPr>
              <a:t>Even </a:t>
            </a:r>
            <a:r>
              <a:rPr lang="en-US" dirty="0">
                <a:ln w="11430"/>
              </a:rPr>
              <a:t>“medium” resolution models capture general </a:t>
            </a:r>
            <a:r>
              <a:rPr lang="en-US" dirty="0" smtClean="0">
                <a:ln w="11430"/>
              </a:rPr>
              <a:t>dynamics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n w="11430"/>
              </a:rPr>
              <a:t>Atmospheric </a:t>
            </a:r>
            <a:r>
              <a:rPr lang="en-US" dirty="0">
                <a:ln w="11430"/>
              </a:rPr>
              <a:t>forcing conditions are </a:t>
            </a:r>
            <a:r>
              <a:rPr lang="en-US" dirty="0" smtClean="0">
                <a:ln w="11430"/>
              </a:rPr>
              <a:t>crucial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ln w="11430"/>
                <a:latin typeface="+mn-lt"/>
              </a:rPr>
              <a:t>Advanced </a:t>
            </a:r>
            <a:r>
              <a:rPr lang="en-US" sz="2800" dirty="0">
                <a:ln w="11430"/>
                <a:latin typeface="+mn-lt"/>
              </a:rPr>
              <a:t>weather forecast products can resolve </a:t>
            </a:r>
            <a:r>
              <a:rPr lang="en-US" sz="2800" dirty="0" err="1">
                <a:ln w="11430"/>
                <a:latin typeface="+mn-lt"/>
              </a:rPr>
              <a:t>spatio</a:t>
            </a:r>
            <a:r>
              <a:rPr lang="en-US" sz="2800" dirty="0">
                <a:ln w="11430"/>
                <a:latin typeface="+mn-lt"/>
              </a:rPr>
              <a:t>-temporal features of meteotsunami-inducing </a:t>
            </a:r>
            <a:r>
              <a:rPr lang="en-US" sz="2800" dirty="0" smtClean="0">
                <a:ln w="11430"/>
                <a:latin typeface="+mn-lt"/>
              </a:rPr>
              <a:t>storms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n w="11430"/>
              </a:rPr>
              <a:t>NOAA </a:t>
            </a:r>
            <a:r>
              <a:rPr lang="en-US" dirty="0">
                <a:ln w="11430"/>
              </a:rPr>
              <a:t>High-Resolution Rapid Refresh (HRRR); 3km </a:t>
            </a:r>
            <a:r>
              <a:rPr lang="en-US" dirty="0" smtClean="0">
                <a:ln w="11430"/>
              </a:rPr>
              <a:t>met.</a:t>
            </a:r>
          </a:p>
          <a:p>
            <a:pPr lvl="2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n w="11430"/>
              </a:rPr>
              <a:t>Next-Generation NOAA GLOFS models use HRRR forcing</a:t>
            </a:r>
            <a:endParaRPr lang="en-US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19967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ackinac-Bridge-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902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26851" y="43469"/>
            <a:ext cx="4120800" cy="125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Palatino"/>
                <a:ea typeface="+mj-ea"/>
                <a:cs typeface="Palatino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6000" dirty="0" smtClean="0">
                <a:solidFill>
                  <a:srgbClr val="201661"/>
                </a:solidFill>
              </a:rPr>
              <a:t>Questions?</a:t>
            </a:r>
            <a:endParaRPr lang="en-US" sz="6000" dirty="0">
              <a:solidFill>
                <a:srgbClr val="20166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0561" y="6104027"/>
            <a:ext cx="539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eric.j.anderson@noaa.gov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8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" y="144766"/>
            <a:ext cx="7240293" cy="436562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GLCFS interpolated meteorology</a:t>
            </a:r>
            <a:endParaRPr lang="en-US" dirty="0"/>
          </a:p>
        </p:txBody>
      </p:sp>
      <p:pic>
        <p:nvPicPr>
          <p:cNvPr id="3" name="Picture 2" descr="ewn201214816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61" y="1062716"/>
            <a:ext cx="2894185" cy="217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ewn20121481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676" y="1062716"/>
            <a:ext cx="2894185" cy="217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ewn201214818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93" y="1062716"/>
            <a:ext cx="2894185" cy="217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ewn20121482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61" y="3912985"/>
            <a:ext cx="2894185" cy="217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wn201214823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676" y="3912984"/>
            <a:ext cx="2894185" cy="217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wn201214900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93" y="3912983"/>
            <a:ext cx="2894185" cy="217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7661" y="1047948"/>
            <a:ext cx="7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16:00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15676" y="1047948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17:00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04085" y="1062716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19:00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661" y="3912983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22:00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15676" y="3912983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23:00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04085" y="3927751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00:00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10496" y="3302382"/>
            <a:ext cx="194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 Speed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6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f_vs_reconst_v2_iaglr_glcf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897" y="1149010"/>
            <a:ext cx="6048605" cy="544714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0663" y="274638"/>
            <a:ext cx="7124843" cy="436562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GLCFS interpolated meteorology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8004" y="824039"/>
            <a:ext cx="4697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FVCOM: Water Level Response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50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13" y="1318337"/>
            <a:ext cx="7910527" cy="4284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830718">
            <a:off x="760400" y="2531783"/>
            <a:ext cx="6447213" cy="501558"/>
          </a:xfrm>
          <a:prstGeom prst="rect">
            <a:avLst/>
          </a:prstGeom>
          <a:gradFill>
            <a:gsLst>
              <a:gs pos="0">
                <a:srgbClr val="F70009"/>
              </a:gs>
              <a:gs pos="19000">
                <a:srgbClr val="FEFF0B"/>
              </a:gs>
              <a:gs pos="100000">
                <a:srgbClr val="0000F5"/>
              </a:gs>
              <a:gs pos="36000">
                <a:srgbClr val="22FF13"/>
              </a:gs>
              <a:gs pos="51000">
                <a:srgbClr val="1CE2FF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508443">
            <a:off x="2936435" y="1463949"/>
            <a:ext cx="1342832" cy="54200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Reconstructed Meteorology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70" y="0"/>
            <a:ext cx="7955486" cy="63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3322" y="3692059"/>
            <a:ext cx="812144" cy="23706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wrf_vs_reconst_v2_iaglr_rec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95" y="1077528"/>
            <a:ext cx="6042392" cy="543815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Reconstructed Meteorology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4592" y="795178"/>
            <a:ext cx="4697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FVCOM: Water Level Response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04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120" y="5829833"/>
            <a:ext cx="3175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WRF: Wind Speed</a:t>
            </a: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663" y="274638"/>
            <a:ext cx="7124843" cy="436562"/>
          </a:xfrm>
        </p:spPr>
        <p:txBody>
          <a:bodyPr/>
          <a:lstStyle/>
          <a:p>
            <a:r>
              <a:rPr lang="en-US" dirty="0" smtClean="0"/>
              <a:t>(iii) Modeled Meteorology (WRF)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7990"/>
            <a:ext cx="7775575" cy="440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7420" y="5579534"/>
            <a:ext cx="415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(Animation Available Upon Request)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724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9466" y="993476"/>
            <a:ext cx="6966474" cy="513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0663" y="274638"/>
            <a:ext cx="7139274" cy="436562"/>
          </a:xfrm>
        </p:spPr>
        <p:txBody>
          <a:bodyPr/>
          <a:lstStyle/>
          <a:p>
            <a:r>
              <a:rPr lang="en-US" dirty="0" smtClean="0"/>
              <a:t>(iii) Modeled Meteorology (WRF)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5136" y="5410257"/>
            <a:ext cx="3875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(Animation Available Upon Request)</a:t>
            </a:r>
            <a:endParaRPr lang="en-US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47" y="993476"/>
            <a:ext cx="4801311" cy="421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2888" y="3270781"/>
            <a:ext cx="36495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FVCOM: Water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5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75" y="101010"/>
            <a:ext cx="7879764" cy="62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Review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14276</TotalTime>
  <Words>299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2</vt:i4>
      </vt:variant>
    </vt:vector>
  </HeadingPairs>
  <TitlesOfParts>
    <vt:vector size="16" baseType="lpstr">
      <vt:lpstr>ProgramReviewTemplate</vt:lpstr>
      <vt:lpstr>Methods</vt:lpstr>
      <vt:lpstr>(i) GLCFS interpolated meteorology</vt:lpstr>
      <vt:lpstr>(i) GLCFS interpolated meteorology</vt:lpstr>
      <vt:lpstr>(ii) Reconstructed Meteorology</vt:lpstr>
      <vt:lpstr>PowerPoint Presentation</vt:lpstr>
      <vt:lpstr>(ii) Reconstructed Meteorology</vt:lpstr>
      <vt:lpstr>(iii) Modeled Meteorology (WRF)</vt:lpstr>
      <vt:lpstr>(iii) Modeled Meteorology (WRF)</vt:lpstr>
      <vt:lpstr>PowerPoint Presentation</vt:lpstr>
      <vt:lpstr>(iii) Modeled Meteorology (WRF)</vt:lpstr>
      <vt:lpstr>(iii) Modeled Meteorology (WRF)</vt:lpstr>
      <vt:lpstr>Conclusions</vt:lpstr>
      <vt:lpstr>PowerPoint Presentation</vt:lpstr>
      <vt:lpstr>slide 31</vt:lpstr>
      <vt:lpstr>Slide 32</vt:lpstr>
    </vt:vector>
  </TitlesOfParts>
  <Company>U.S. Dept.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Darnell</dc:creator>
  <cp:lastModifiedBy>Sara Schultz</cp:lastModifiedBy>
  <cp:revision>643</cp:revision>
  <cp:lastPrinted>2014-08-07T19:08:40Z</cp:lastPrinted>
  <dcterms:created xsi:type="dcterms:W3CDTF">2011-05-19T13:06:40Z</dcterms:created>
  <dcterms:modified xsi:type="dcterms:W3CDTF">2016-05-23T19:45:13Z</dcterms:modified>
</cp:coreProperties>
</file>