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43D35D9-AF8B-497D-B093-AAD013536021}">
  <a:tblStyle styleId="{643D35D9-AF8B-497D-B093-AAD013536021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1V>
      <a:tcStyle>
        <a:tcBdr/>
        <a:fill>
          <a:solidFill>
            <a:srgbClr val="E7F3F4"/>
          </a:solidFill>
        </a:fill>
      </a:tcStyle>
    </a:band1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3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143737" y="0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6109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en-US" sz="1200" b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6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762000" y="1336675"/>
            <a:ext cx="7699374" cy="0"/>
          </a:xfrm>
          <a:prstGeom prst="straightConnector1">
            <a:avLst/>
          </a:prstGeom>
          <a:noFill/>
          <a:ln w="5715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/>
          <p:nvPr/>
        </p:nvSpPr>
        <p:spPr>
          <a:xfrm>
            <a:off x="990600" y="1400175"/>
            <a:ext cx="7162799" cy="2860674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lIns="36575" tIns="73150" rIns="36575" bIns="365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762000" y="95250"/>
            <a:ext cx="7696199" cy="1231899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lIns="9142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U N I T E D   S T A T E S    D E P A R T M E N T   O F   C O M M E R C E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420"/>
              </a:spcBef>
              <a:spcAft>
                <a:spcPts val="0"/>
              </a:spcAft>
              <a:buSzPct val="25000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 T M O S P H E R I C   A D M I N I S T R A T I O N</a:t>
            </a:r>
          </a:p>
        </p:txBody>
      </p:sp>
      <p:grpSp>
        <p:nvGrpSpPr>
          <p:cNvPr id="27" name="Shape 27"/>
          <p:cNvGrpSpPr/>
          <p:nvPr/>
        </p:nvGrpSpPr>
        <p:grpSpPr>
          <a:xfrm>
            <a:off x="104775" y="57149"/>
            <a:ext cx="1314450" cy="1314450"/>
            <a:chOff x="72" y="815"/>
            <a:chExt cx="828" cy="828"/>
          </a:xfrm>
        </p:grpSpPr>
        <p:sp>
          <p:nvSpPr>
            <p:cNvPr id="28" name="Shape 28"/>
            <p:cNvSpPr/>
            <p:nvPr/>
          </p:nvSpPr>
          <p:spPr>
            <a:xfrm>
              <a:off x="72" y="815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36575" tIns="36575" rIns="36575" bIns="36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" y="815"/>
              <a:ext cx="828" cy="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Shape 30"/>
          <p:cNvGrpSpPr/>
          <p:nvPr/>
        </p:nvGrpSpPr>
        <p:grpSpPr>
          <a:xfrm>
            <a:off x="7816850" y="65087"/>
            <a:ext cx="1295400" cy="1298575"/>
            <a:chOff x="4559" y="3447"/>
            <a:chExt cx="540" cy="536"/>
          </a:xfrm>
        </p:grpSpPr>
        <p:sp>
          <p:nvSpPr>
            <p:cNvPr id="31" name="Shape 31"/>
            <p:cNvSpPr/>
            <p:nvPr/>
          </p:nvSpPr>
          <p:spPr>
            <a:xfrm>
              <a:off x="4559" y="3447"/>
              <a:ext cx="540" cy="536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68" y="3459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xfrm>
            <a:off x="1066800" y="1476375"/>
            <a:ext cx="7010400" cy="266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  <a:defRPr sz="2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  <a:defRPr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◦"/>
              <a:defRPr sz="20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۔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1525" y="76200"/>
            <a:ext cx="7610474" cy="347662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lIns="36575" tIns="73150" rIns="36575" bIns="365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Shape 12"/>
          <p:cNvGrpSpPr/>
          <p:nvPr/>
        </p:nvGrpSpPr>
        <p:grpSpPr>
          <a:xfrm>
            <a:off x="76200" y="76199"/>
            <a:ext cx="1314450" cy="1314450"/>
            <a:chOff x="72" y="83"/>
            <a:chExt cx="828" cy="828"/>
          </a:xfrm>
        </p:grpSpPr>
        <p:sp>
          <p:nvSpPr>
            <p:cNvPr id="13" name="Shape 13"/>
            <p:cNvSpPr/>
            <p:nvPr/>
          </p:nvSpPr>
          <p:spPr>
            <a:xfrm>
              <a:off x="72" y="83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36575" tIns="36575" rIns="36575" bIns="36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Shape 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" y="83"/>
              <a:ext cx="828" cy="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  <a:defRPr sz="2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  <a:defRPr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◦"/>
              <a:defRPr sz="20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۔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grpSp>
        <p:nvGrpSpPr>
          <p:cNvPr id="17" name="Shape 17"/>
          <p:cNvGrpSpPr/>
          <p:nvPr/>
        </p:nvGrpSpPr>
        <p:grpSpPr>
          <a:xfrm>
            <a:off x="7772400" y="76200"/>
            <a:ext cx="1295400" cy="1308100"/>
            <a:chOff x="5184" y="3736"/>
            <a:chExt cx="528" cy="536"/>
          </a:xfrm>
        </p:grpSpPr>
        <p:sp>
          <p:nvSpPr>
            <p:cNvPr id="18" name="Shape 18"/>
            <p:cNvSpPr/>
            <p:nvPr/>
          </p:nvSpPr>
          <p:spPr>
            <a:xfrm>
              <a:off x="5184" y="3736"/>
              <a:ext cx="528" cy="536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Shape 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90" y="3747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Shape 20"/>
          <p:cNvSpPr/>
          <p:nvPr/>
        </p:nvSpPr>
        <p:spPr>
          <a:xfrm>
            <a:off x="76200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8747125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w2KlC3a2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ykABRe5Yt3c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1066800" y="1476375"/>
            <a:ext cx="7010400" cy="26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subTitle" idx="4294967295"/>
          </p:nvPr>
        </p:nvSpPr>
        <p:spPr>
          <a:xfrm>
            <a:off x="1100363" y="4343400"/>
            <a:ext cx="7010400" cy="611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r>
              <a:rPr lang="en-US" sz="1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Michael </a:t>
            </a:r>
            <a:r>
              <a:rPr lang="en-US" sz="1600" b="0" i="0" u="none" strike="noStrike" cap="none" dirty="0" smtClean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Angove</a:t>
            </a:r>
            <a:r>
              <a:rPr lang="en-US" sz="1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, NOAA/NWS </a:t>
            </a:r>
            <a:r>
              <a:rPr lang="en-US" sz="1600" b="0" i="0" u="none" strike="noStrike" cap="none" dirty="0" smtClean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HQ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r>
              <a:rPr lang="en-US" sz="1600" dirty="0" smtClean="0"/>
              <a:t>Tsunami Program Manager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lang="en-US" sz="1600" dirty="0" smtClean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r>
              <a:rPr lang="en-US" sz="1600" dirty="0" smtClean="0"/>
              <a:t>Doug Mercer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r>
              <a:rPr lang="en-US" sz="1600" dirty="0" smtClean="0"/>
              <a:t>Atlantic Storm Prediction Center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lang="en-US" sz="1600" b="0" i="0" u="none" strike="noStrike" cap="none" dirty="0" smtClean="0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lang="en-US" sz="1600" b="0" i="0" u="none" strike="noStrike" cap="none" dirty="0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7" name="Shape 47"/>
          <p:cNvGrpSpPr/>
          <p:nvPr/>
        </p:nvGrpSpPr>
        <p:grpSpPr>
          <a:xfrm>
            <a:off x="585787" y="6069012"/>
            <a:ext cx="7916862" cy="712786"/>
            <a:chOff x="585185" y="6068567"/>
            <a:chExt cx="7917404" cy="713232"/>
          </a:xfrm>
        </p:grpSpPr>
        <p:sp>
          <p:nvSpPr>
            <p:cNvPr id="48" name="Shape 48"/>
            <p:cNvSpPr/>
            <p:nvPr/>
          </p:nvSpPr>
          <p:spPr>
            <a:xfrm>
              <a:off x="990025" y="6071744"/>
              <a:ext cx="7163289" cy="710054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585185" y="6068567"/>
              <a:ext cx="762051" cy="713232"/>
            </a:xfrm>
            <a:prstGeom prst="ellipse">
              <a:avLst/>
            </a:prstGeom>
            <a:solidFill>
              <a:srgbClr val="00336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7740538" y="6068567"/>
              <a:ext cx="762051" cy="713232"/>
            </a:xfrm>
            <a:prstGeom prst="ellipse">
              <a:avLst/>
            </a:prstGeom>
            <a:solidFill>
              <a:srgbClr val="00336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Shape 51"/>
          <p:cNvSpPr txBox="1"/>
          <p:nvPr/>
        </p:nvSpPr>
        <p:spPr>
          <a:xfrm>
            <a:off x="838200" y="6212064"/>
            <a:ext cx="7467600" cy="4286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2000" dirty="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2016 NOAA-EC Bi-Lateral Marine Focus Area Workshop</a:t>
            </a:r>
            <a:endParaRPr lang="en-US" sz="2000" b="0" i="0" u="none" strike="noStrike" cap="none" dirty="0">
              <a:solidFill>
                <a:srgbClr val="6C9BC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847610" y="5712023"/>
            <a:ext cx="1550423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 dirty="0" smtClean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May 3, </a:t>
            </a:r>
            <a:r>
              <a:rPr lang="en-US" sz="14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2016</a:t>
            </a:r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4346837"/>
            <a:ext cx="2232837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1562" y="4346837"/>
            <a:ext cx="2232837" cy="164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 l="3911" r="5619" b="3685"/>
          <a:stretch/>
        </p:blipFill>
        <p:spPr>
          <a:xfrm>
            <a:off x="3185616" y="3226625"/>
            <a:ext cx="5501183" cy="31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297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Tsunami-like waves of meteorological vs. seismic origin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Formation dependent on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intensity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direction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, and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speed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 of disturbance over water at appropriate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depth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 same as</a:t>
            </a:r>
            <a:b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storm surge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64" name="Shape 64"/>
          <p:cNvSpPr/>
          <p:nvPr/>
        </p:nvSpPr>
        <p:spPr>
          <a:xfrm>
            <a:off x="4308267" y="6210717"/>
            <a:ext cx="4302331" cy="19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Monserrat, Vilibić, Rabinovich; Nat. Hazards Earth Syst. Sci., 6, 2006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371600" y="574428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Boothbay Harbor, Maine:</a:t>
            </a:r>
            <a:b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October 28, 2008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686800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Waves up to 12’ high emptied and flooded the harbor at least 3 times over 15 minutes, damaging boats and shoreline infrastructure.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USGS identified as potential tsunami in post analysis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sz="1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Case validated tsunami model application but…</a:t>
            </a:r>
          </a:p>
          <a:p>
            <a: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1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Very difficult to depict/predict in real time</a:t>
            </a:r>
          </a:p>
          <a:p>
            <a: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1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Hard to distinguish from “bad weather” </a:t>
            </a:r>
          </a:p>
          <a:p>
            <a:pPr marL="0" marR="0" lvl="0" indent="0" algn="l" rtl="0">
              <a:spcBef>
                <a:spcPts val="42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sz="21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4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1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73" name="Shape 73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307975" y="7937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60375" y="160336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4572000" y="4648200"/>
            <a:ext cx="4495800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Wave heights were reproduced by tsunami forecast model and atmospheric gravity wave source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2322975"/>
            <a:ext cx="3048000" cy="226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Shape 78"/>
          <p:cNvGrpSpPr/>
          <p:nvPr/>
        </p:nvGrpSpPr>
        <p:grpSpPr>
          <a:xfrm>
            <a:off x="917574" y="2542309"/>
            <a:ext cx="3502024" cy="2078182"/>
            <a:chOff x="457200" y="2581363"/>
            <a:chExt cx="2971799" cy="1730715"/>
          </a:xfrm>
        </p:grpSpPr>
        <p:pic>
          <p:nvPicPr>
            <p:cNvPr id="79" name="Shape 7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" y="2581363"/>
              <a:ext cx="2816225" cy="1730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Shape 80"/>
            <p:cNvSpPr txBox="1"/>
            <p:nvPr/>
          </p:nvSpPr>
          <p:spPr>
            <a:xfrm>
              <a:off x="2166576" y="3581400"/>
              <a:ext cx="1262422" cy="2769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 </a:t>
              </a: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≈ 30kts ≈ </a:t>
              </a:r>
              <a:r>
                <a:rPr lang="en-US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/2</a:t>
              </a:r>
            </a:p>
          </p:txBody>
        </p:sp>
        <p:sp>
          <p:nvSpPr>
            <p:cNvPr id="81" name="Shape 81"/>
            <p:cNvSpPr/>
            <p:nvPr/>
          </p:nvSpPr>
          <p:spPr>
            <a:xfrm>
              <a:off x="2567323" y="3505200"/>
              <a:ext cx="45718" cy="855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82"/>
            <p:cNvSpPr txBox="1"/>
            <p:nvPr/>
          </p:nvSpPr>
          <p:spPr>
            <a:xfrm>
              <a:off x="1447800" y="3198958"/>
              <a:ext cx="1143000" cy="2769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 </a:t>
              </a: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≈ 60kts ≈ </a:t>
              </a:r>
              <a:r>
                <a:rPr lang="en-US" sz="1200" b="1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83" name="Shape 83"/>
            <p:cNvSpPr/>
            <p:nvPr/>
          </p:nvSpPr>
          <p:spPr>
            <a:xfrm>
              <a:off x="2514600" y="3228200"/>
              <a:ext cx="103179" cy="21851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6575" y="4642437"/>
            <a:ext cx="3959225" cy="539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-US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Frontal disturbance accelerates to MT Phase speed approximately 28/15Z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52400" y="5562600"/>
            <a:ext cx="8686800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r>
              <a:rPr lang="en-US" sz="1800" b="0" i="0" u="sng" strike="noStrike" cap="none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https://www.youtube.com/watch?v=QHw2KlC3a2o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7" y="1066800"/>
            <a:ext cx="74199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June 13, 2013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New Jersey and southern Massachusetts coasts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Barnegat Inlet, New Jersey: 3 people injured by 6-foot wave that swept them off jetty into water 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Waves recorded on water-level stations from Puerto Rico to New England and tsunami buoy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Caused by weakening, </a:t>
            </a:r>
            <a:b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low-end derecho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Alerts possible based</a:t>
            </a:r>
            <a:b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on shelf effect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6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6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6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3938016"/>
            <a:ext cx="4120895" cy="231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905000" y="6031467"/>
            <a:ext cx="56388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https://www.youtube.com/watch?v=ykABRe5Yt3c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2013 Animation</a:t>
            </a:r>
          </a:p>
        </p:txBody>
      </p:sp>
      <p:pic>
        <p:nvPicPr>
          <p:cNvPr id="6" name="Simulation0613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" y="1471612"/>
            <a:ext cx="7467600" cy="42005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OAA_DOC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265</Words>
  <Application>Microsoft Office PowerPoint</Application>
  <PresentationFormat>On-screen Show (4:3)</PresentationFormat>
  <Paragraphs>53</Paragraphs>
  <Slides>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NOAA_DOC template</vt:lpstr>
      <vt:lpstr>Meteotsunamis: Working Toward an Operational Forecasting Capability</vt:lpstr>
      <vt:lpstr>Meteotsunamis</vt:lpstr>
      <vt:lpstr>Boothbay Harbor, Maine: October 28, 2008</vt:lpstr>
      <vt:lpstr>PowerPoint Presentation</vt:lpstr>
      <vt:lpstr>June 13, 2013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Meteotsunamis: Working Toward an Operational Forecasting Capability</dc:title>
  <dc:creator>Michael Angove</dc:creator>
  <cp:lastModifiedBy>Sara Schultz</cp:lastModifiedBy>
  <cp:revision>17</cp:revision>
  <dcterms:modified xsi:type="dcterms:W3CDTF">2016-05-23T20:01:38Z</dcterms:modified>
</cp:coreProperties>
</file>