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1" r:id="rId1"/>
  </p:sldMasterIdLst>
  <p:notesMasterIdLst>
    <p:notesMasterId r:id="rId14"/>
  </p:notesMasterIdLst>
  <p:sldIdLst>
    <p:sldId id="262" r:id="rId2"/>
    <p:sldId id="263" r:id="rId3"/>
    <p:sldId id="264" r:id="rId4"/>
    <p:sldId id="265" r:id="rId5"/>
    <p:sldId id="266" r:id="rId6"/>
    <p:sldId id="267" r:id="rId7"/>
    <p:sldId id="271" r:id="rId8"/>
    <p:sldId id="272" r:id="rId9"/>
    <p:sldId id="273" r:id="rId10"/>
    <p:sldId id="269" r:id="rId11"/>
    <p:sldId id="268" r:id="rId12"/>
    <p:sldId id="270" r:id="rId13"/>
  </p:sldIdLst>
  <p:sldSz cx="9144000" cy="6858000" type="screen4x3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43D35D9-AF8B-497D-B093-AAD013536021}">
  <a:tblStyle styleId="{643D35D9-AF8B-497D-B093-AAD013536021}" styleName="Table_0">
    <a:wholeTbl>
      <a:tcTxStyle b="off" i="off">
        <a:font>
          <a:latin typeface="Trebuchet MS"/>
          <a:ea typeface="Trebuchet MS"/>
          <a:cs typeface="Trebuchet M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3F9FA"/>
          </a:solidFill>
        </a:fill>
      </a:tcStyle>
    </a:wholeTbl>
    <a:band1H>
      <a:tcStyle>
        <a:tcBdr/>
        <a:fill>
          <a:solidFill>
            <a:srgbClr val="E7F3F4"/>
          </a:solidFill>
        </a:fill>
      </a:tcStyle>
    </a:band1H>
    <a:band1V>
      <a:tcStyle>
        <a:tcBdr/>
        <a:fill>
          <a:solidFill>
            <a:srgbClr val="E7F3F4"/>
          </a:solidFill>
        </a:fill>
      </a:tcStyle>
    </a:band1V>
    <a:la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936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169809" cy="4797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4143737" y="0"/>
            <a:ext cx="3169809" cy="4797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257300" y="719137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32514" y="4561553"/>
            <a:ext cx="5850175" cy="43192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9119832"/>
            <a:ext cx="3169809" cy="4797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4143737" y="9119832"/>
            <a:ext cx="3169809" cy="479733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161091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732514" y="4561553"/>
            <a:ext cx="5850175" cy="4319229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4143737" y="9119832"/>
            <a:ext cx="3169809" cy="479733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1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732514" y="4561553"/>
            <a:ext cx="5850175" cy="43192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732514" y="4561553"/>
            <a:ext cx="5850175" cy="4319229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4143737" y="9119832"/>
            <a:ext cx="3169809" cy="479733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11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732514" y="4561553"/>
            <a:ext cx="5850175" cy="4319229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4143737" y="9119832"/>
            <a:ext cx="3169809" cy="479733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2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732514" y="4561553"/>
            <a:ext cx="5850175" cy="4319229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4143737" y="9119832"/>
            <a:ext cx="3169809" cy="479733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3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732514" y="4561553"/>
            <a:ext cx="5850175" cy="4319229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4143737" y="9119832"/>
            <a:ext cx="3169809" cy="479733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4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732514" y="4561553"/>
            <a:ext cx="5850175" cy="4319229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4143737" y="9119832"/>
            <a:ext cx="3169809" cy="479733"/>
          </a:xfrm>
          <a:prstGeom prst="rect">
            <a:avLst/>
          </a:prstGeom>
          <a:noFill/>
          <a:ln>
            <a:noFill/>
          </a:ln>
        </p:spPr>
        <p:txBody>
          <a:bodyPr lIns="96675" tIns="48325" rIns="96675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5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732514" y="4561553"/>
            <a:ext cx="5850175" cy="43192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732514" y="4561553"/>
            <a:ext cx="5850175" cy="43192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732514" y="4561553"/>
            <a:ext cx="5850175" cy="43192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732514" y="4561553"/>
            <a:ext cx="5850175" cy="43192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228600" y="1600200"/>
            <a:ext cx="8686800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  <a:defRPr sz="2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–"/>
              <a:defRPr sz="24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◦"/>
              <a:defRPr sz="20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۔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228600" y="645795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228600" y="645795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71525" y="76200"/>
            <a:ext cx="7610474" cy="347662"/>
          </a:xfrm>
          <a:prstGeom prst="rect">
            <a:avLst/>
          </a:prstGeom>
          <a:solidFill>
            <a:srgbClr val="6C9B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N A T I O N A L   O C E A N I C   A N D   A T M O S P H E R I C   A D M I N I S T R A T I O N</a:t>
            </a:r>
          </a:p>
        </p:txBody>
      </p:sp>
      <p:sp>
        <p:nvSpPr>
          <p:cNvPr id="11" name="Shape 11"/>
          <p:cNvSpPr txBox="1"/>
          <p:nvPr/>
        </p:nvSpPr>
        <p:spPr>
          <a:xfrm>
            <a:off x="771525" y="457200"/>
            <a:ext cx="7686675" cy="914400"/>
          </a:xfrm>
          <a:prstGeom prst="rect">
            <a:avLst/>
          </a:prstGeom>
          <a:solidFill>
            <a:srgbClr val="215A9F"/>
          </a:solidFill>
          <a:ln>
            <a:noFill/>
          </a:ln>
        </p:spPr>
        <p:txBody>
          <a:bodyPr lIns="36575" tIns="73150" rIns="36575" bIns="365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Shape 12"/>
          <p:cNvGrpSpPr/>
          <p:nvPr/>
        </p:nvGrpSpPr>
        <p:grpSpPr>
          <a:xfrm>
            <a:off x="76200" y="76199"/>
            <a:ext cx="1314450" cy="1314450"/>
            <a:chOff x="72" y="83"/>
            <a:chExt cx="828" cy="828"/>
          </a:xfrm>
        </p:grpSpPr>
        <p:sp>
          <p:nvSpPr>
            <p:cNvPr id="13" name="Shape 13"/>
            <p:cNvSpPr/>
            <p:nvPr/>
          </p:nvSpPr>
          <p:spPr>
            <a:xfrm>
              <a:off x="72" y="83"/>
              <a:ext cx="828" cy="8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36575" tIns="36575" rIns="36575" bIns="365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" name="Shape 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" y="83"/>
              <a:ext cx="828" cy="8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76200" y="1447800"/>
            <a:ext cx="8991600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  <a:defRPr sz="2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–"/>
              <a:defRPr sz="24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◦"/>
              <a:defRPr sz="20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۔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·"/>
              <a:defRPr sz="18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grpSp>
        <p:nvGrpSpPr>
          <p:cNvPr id="17" name="Shape 17"/>
          <p:cNvGrpSpPr/>
          <p:nvPr/>
        </p:nvGrpSpPr>
        <p:grpSpPr>
          <a:xfrm>
            <a:off x="7772400" y="76200"/>
            <a:ext cx="1295400" cy="1308100"/>
            <a:chOff x="5184" y="3736"/>
            <a:chExt cx="528" cy="536"/>
          </a:xfrm>
        </p:grpSpPr>
        <p:sp>
          <p:nvSpPr>
            <p:cNvPr id="18" name="Shape 18"/>
            <p:cNvSpPr/>
            <p:nvPr/>
          </p:nvSpPr>
          <p:spPr>
            <a:xfrm>
              <a:off x="5184" y="3736"/>
              <a:ext cx="528" cy="536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" name="Shape 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190" y="3747"/>
              <a:ext cx="520" cy="5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Shape 20"/>
          <p:cNvSpPr/>
          <p:nvPr/>
        </p:nvSpPr>
        <p:spPr>
          <a:xfrm>
            <a:off x="76200" y="6461125"/>
            <a:ext cx="320675" cy="320675"/>
          </a:xfrm>
          <a:prstGeom prst="ellipse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8747125" y="6461125"/>
            <a:ext cx="320675" cy="320675"/>
          </a:xfrm>
          <a:prstGeom prst="ellipse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228600" y="645795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angove@noaa.gov" TargetMode="External"/><Relationship Id="rId7" Type="http://schemas.openxmlformats.org/officeDocument/2006/relationships/hyperlink" Target="http://nws.weather.gov/nthmp/meteotsunamis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ntwc.arh.noaa.gov/" TargetMode="External"/><Relationship Id="rId5" Type="http://schemas.openxmlformats.org/officeDocument/2006/relationships/hyperlink" Target="mailto:paul.whitmore@noaa.gov" TargetMode="External"/><Relationship Id="rId4" Type="http://schemas.openxmlformats.org/officeDocument/2006/relationships/hyperlink" Target="http://www.tsunami.gov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ftr" idx="11"/>
          </p:nvPr>
        </p:nvSpPr>
        <p:spPr>
          <a:xfrm>
            <a:off x="228600" y="645795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rPr>
              <a:t>Meteotsunamis: Working Toward an Operational Forecasting Capability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DART Systems</a:t>
            </a:r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1905000"/>
            <a:ext cx="7552943" cy="426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4400" y="1713185"/>
            <a:ext cx="4162097" cy="2325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00200" y="2111714"/>
            <a:ext cx="1981199" cy="1317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Future </a:t>
            </a:r>
            <a:r>
              <a:rPr lang="en-US" sz="3600" b="0" i="0" u="none" strike="noStrike" cap="none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EC Collaboration?</a:t>
            </a:r>
            <a:endParaRPr lang="en-US" sz="3600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type="ftr" idx="11"/>
          </p:nvPr>
        </p:nvSpPr>
        <p:spPr>
          <a:xfrm>
            <a:off x="228600" y="645795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rPr>
              <a:t>Meteotsunamis: Working Toward an Operational Forecasting Capability</a:t>
            </a:r>
          </a:p>
        </p:txBody>
      </p:sp>
      <p:pic>
        <p:nvPicPr>
          <p:cNvPr id="1026" name="Picture 2" descr="D:\Users\Michael.Angove\Downloads\NEDART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42597"/>
            <a:ext cx="7696200" cy="453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5200" y="5105400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DART 41424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4116288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DART 44402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8812" y="4411932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DART 44401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028" name="Group 1027"/>
          <p:cNvGrpSpPr/>
          <p:nvPr/>
        </p:nvGrpSpPr>
        <p:grpSpPr>
          <a:xfrm>
            <a:off x="3051018" y="1542597"/>
            <a:ext cx="4392672" cy="3092777"/>
            <a:chOff x="3051018" y="1542597"/>
            <a:chExt cx="4392672" cy="3092777"/>
          </a:xfrm>
        </p:grpSpPr>
        <p:sp>
          <p:nvSpPr>
            <p:cNvPr id="6" name="Freeform 5"/>
            <p:cNvSpPr/>
            <p:nvPr/>
          </p:nvSpPr>
          <p:spPr>
            <a:xfrm>
              <a:off x="3051018" y="1692998"/>
              <a:ext cx="3811509" cy="2942376"/>
            </a:xfrm>
            <a:custGeom>
              <a:avLst/>
              <a:gdLst>
                <a:gd name="connsiteX0" fmla="*/ 1358020 w 3811509"/>
                <a:gd name="connsiteY0" fmla="*/ 941560 h 2942376"/>
                <a:gd name="connsiteX1" fmla="*/ 1421394 w 3811509"/>
                <a:gd name="connsiteY1" fmla="*/ 805758 h 2942376"/>
                <a:gd name="connsiteX2" fmla="*/ 1530035 w 3811509"/>
                <a:gd name="connsiteY2" fmla="*/ 751438 h 2942376"/>
                <a:gd name="connsiteX3" fmla="*/ 1638677 w 3811509"/>
                <a:gd name="connsiteY3" fmla="*/ 669956 h 2942376"/>
                <a:gd name="connsiteX4" fmla="*/ 1747319 w 3811509"/>
                <a:gd name="connsiteY4" fmla="*/ 669956 h 2942376"/>
                <a:gd name="connsiteX5" fmla="*/ 1747319 w 3811509"/>
                <a:gd name="connsiteY5" fmla="*/ 669956 h 2942376"/>
                <a:gd name="connsiteX6" fmla="*/ 1901228 w 3811509"/>
                <a:gd name="connsiteY6" fmla="*/ 642796 h 2942376"/>
                <a:gd name="connsiteX7" fmla="*/ 1964602 w 3811509"/>
                <a:gd name="connsiteY7" fmla="*/ 534154 h 2942376"/>
                <a:gd name="connsiteX8" fmla="*/ 2046083 w 3811509"/>
                <a:gd name="connsiteY8" fmla="*/ 461727 h 2942376"/>
                <a:gd name="connsiteX9" fmla="*/ 2154725 w 3811509"/>
                <a:gd name="connsiteY9" fmla="*/ 407406 h 2942376"/>
                <a:gd name="connsiteX10" fmla="*/ 2236206 w 3811509"/>
                <a:gd name="connsiteY10" fmla="*/ 398352 h 2942376"/>
                <a:gd name="connsiteX11" fmla="*/ 2281473 w 3811509"/>
                <a:gd name="connsiteY11" fmla="*/ 362139 h 2942376"/>
                <a:gd name="connsiteX12" fmla="*/ 2326740 w 3811509"/>
                <a:gd name="connsiteY12" fmla="*/ 334978 h 2942376"/>
                <a:gd name="connsiteX13" fmla="*/ 2344847 w 3811509"/>
                <a:gd name="connsiteY13" fmla="*/ 253497 h 2942376"/>
                <a:gd name="connsiteX14" fmla="*/ 2353901 w 3811509"/>
                <a:gd name="connsiteY14" fmla="*/ 126749 h 2942376"/>
                <a:gd name="connsiteX15" fmla="*/ 2390115 w 3811509"/>
                <a:gd name="connsiteY15" fmla="*/ 54321 h 2942376"/>
                <a:gd name="connsiteX16" fmla="*/ 2480649 w 3811509"/>
                <a:gd name="connsiteY16" fmla="*/ 9053 h 2942376"/>
                <a:gd name="connsiteX17" fmla="*/ 2652665 w 3811509"/>
                <a:gd name="connsiteY17" fmla="*/ 0 h 2942376"/>
                <a:gd name="connsiteX18" fmla="*/ 2779414 w 3811509"/>
                <a:gd name="connsiteY18" fmla="*/ 54321 h 2942376"/>
                <a:gd name="connsiteX19" fmla="*/ 2860895 w 3811509"/>
                <a:gd name="connsiteY19" fmla="*/ 162962 h 2942376"/>
                <a:gd name="connsiteX20" fmla="*/ 2906162 w 3811509"/>
                <a:gd name="connsiteY20" fmla="*/ 307818 h 2942376"/>
                <a:gd name="connsiteX21" fmla="*/ 2942376 w 3811509"/>
                <a:gd name="connsiteY21" fmla="*/ 380246 h 2942376"/>
                <a:gd name="connsiteX22" fmla="*/ 2951430 w 3811509"/>
                <a:gd name="connsiteY22" fmla="*/ 497941 h 2942376"/>
                <a:gd name="connsiteX23" fmla="*/ 2960483 w 3811509"/>
                <a:gd name="connsiteY23" fmla="*/ 633743 h 2942376"/>
                <a:gd name="connsiteX24" fmla="*/ 2987643 w 3811509"/>
                <a:gd name="connsiteY24" fmla="*/ 778598 h 2942376"/>
                <a:gd name="connsiteX25" fmla="*/ 3041964 w 3811509"/>
                <a:gd name="connsiteY25" fmla="*/ 905347 h 2942376"/>
                <a:gd name="connsiteX26" fmla="*/ 3114392 w 3811509"/>
                <a:gd name="connsiteY26" fmla="*/ 986828 h 2942376"/>
                <a:gd name="connsiteX27" fmla="*/ 3232087 w 3811509"/>
                <a:gd name="connsiteY27" fmla="*/ 1023042 h 2942376"/>
                <a:gd name="connsiteX28" fmla="*/ 3376942 w 3811509"/>
                <a:gd name="connsiteY28" fmla="*/ 977774 h 2942376"/>
                <a:gd name="connsiteX29" fmla="*/ 3539905 w 3811509"/>
                <a:gd name="connsiteY29" fmla="*/ 841972 h 2942376"/>
                <a:gd name="connsiteX30" fmla="*/ 3675707 w 3811509"/>
                <a:gd name="connsiteY30" fmla="*/ 832919 h 2942376"/>
                <a:gd name="connsiteX31" fmla="*/ 3811509 w 3811509"/>
                <a:gd name="connsiteY31" fmla="*/ 1059255 h 2942376"/>
                <a:gd name="connsiteX32" fmla="*/ 3811509 w 3811509"/>
                <a:gd name="connsiteY32" fmla="*/ 1240325 h 2942376"/>
                <a:gd name="connsiteX33" fmla="*/ 3558012 w 3811509"/>
                <a:gd name="connsiteY33" fmla="*/ 1339913 h 2942376"/>
                <a:gd name="connsiteX34" fmla="*/ 3449370 w 3811509"/>
                <a:gd name="connsiteY34" fmla="*/ 1403287 h 2942376"/>
                <a:gd name="connsiteX35" fmla="*/ 3268301 w 3811509"/>
                <a:gd name="connsiteY35" fmla="*/ 1403287 h 2942376"/>
                <a:gd name="connsiteX36" fmla="*/ 3132499 w 3811509"/>
                <a:gd name="connsiteY36" fmla="*/ 1493822 h 2942376"/>
                <a:gd name="connsiteX37" fmla="*/ 3123445 w 3811509"/>
                <a:gd name="connsiteY37" fmla="*/ 1602463 h 2942376"/>
                <a:gd name="connsiteX38" fmla="*/ 3132499 w 3811509"/>
                <a:gd name="connsiteY38" fmla="*/ 1729212 h 2942376"/>
                <a:gd name="connsiteX39" fmla="*/ 3060071 w 3811509"/>
                <a:gd name="connsiteY39" fmla="*/ 1846907 h 2942376"/>
                <a:gd name="connsiteX40" fmla="*/ 3005750 w 3811509"/>
                <a:gd name="connsiteY40" fmla="*/ 1901228 h 2942376"/>
                <a:gd name="connsiteX41" fmla="*/ 2851841 w 3811509"/>
                <a:gd name="connsiteY41" fmla="*/ 1855960 h 2942376"/>
                <a:gd name="connsiteX42" fmla="*/ 2725093 w 3811509"/>
                <a:gd name="connsiteY42" fmla="*/ 1738265 h 2942376"/>
                <a:gd name="connsiteX43" fmla="*/ 2589291 w 3811509"/>
                <a:gd name="connsiteY43" fmla="*/ 1629624 h 2942376"/>
                <a:gd name="connsiteX44" fmla="*/ 2480649 w 3811509"/>
                <a:gd name="connsiteY44" fmla="*/ 1566250 h 2942376"/>
                <a:gd name="connsiteX45" fmla="*/ 2326740 w 3811509"/>
                <a:gd name="connsiteY45" fmla="*/ 1557196 h 2942376"/>
                <a:gd name="connsiteX46" fmla="*/ 2154725 w 3811509"/>
                <a:gd name="connsiteY46" fmla="*/ 1629624 h 2942376"/>
                <a:gd name="connsiteX47" fmla="*/ 1991762 w 3811509"/>
                <a:gd name="connsiteY47" fmla="*/ 1720158 h 2942376"/>
                <a:gd name="connsiteX48" fmla="*/ 1855960 w 3811509"/>
                <a:gd name="connsiteY48" fmla="*/ 1774479 h 2942376"/>
                <a:gd name="connsiteX49" fmla="*/ 1711105 w 3811509"/>
                <a:gd name="connsiteY49" fmla="*/ 1837853 h 2942376"/>
                <a:gd name="connsiteX50" fmla="*/ 1566249 w 3811509"/>
                <a:gd name="connsiteY50" fmla="*/ 1892174 h 2942376"/>
                <a:gd name="connsiteX51" fmla="*/ 1439501 w 3811509"/>
                <a:gd name="connsiteY51" fmla="*/ 1919335 h 2942376"/>
                <a:gd name="connsiteX52" fmla="*/ 1303699 w 3811509"/>
                <a:gd name="connsiteY52" fmla="*/ 1937442 h 2942376"/>
                <a:gd name="connsiteX53" fmla="*/ 1186004 w 3811509"/>
                <a:gd name="connsiteY53" fmla="*/ 1982709 h 2942376"/>
                <a:gd name="connsiteX54" fmla="*/ 1122630 w 3811509"/>
                <a:gd name="connsiteY54" fmla="*/ 2109457 h 2942376"/>
                <a:gd name="connsiteX55" fmla="*/ 1068309 w 3811509"/>
                <a:gd name="connsiteY55" fmla="*/ 2218099 h 2942376"/>
                <a:gd name="connsiteX56" fmla="*/ 941560 w 3811509"/>
                <a:gd name="connsiteY56" fmla="*/ 2281473 h 2942376"/>
                <a:gd name="connsiteX57" fmla="*/ 778598 w 3811509"/>
                <a:gd name="connsiteY57" fmla="*/ 2308634 h 2942376"/>
                <a:gd name="connsiteX58" fmla="*/ 706170 w 3811509"/>
                <a:gd name="connsiteY58" fmla="*/ 2326741 h 2942376"/>
                <a:gd name="connsiteX59" fmla="*/ 525101 w 3811509"/>
                <a:gd name="connsiteY59" fmla="*/ 2362954 h 2942376"/>
                <a:gd name="connsiteX60" fmla="*/ 443620 w 3811509"/>
                <a:gd name="connsiteY60" fmla="*/ 2426329 h 2942376"/>
                <a:gd name="connsiteX61" fmla="*/ 362138 w 3811509"/>
                <a:gd name="connsiteY61" fmla="*/ 2498756 h 2942376"/>
                <a:gd name="connsiteX62" fmla="*/ 280657 w 3811509"/>
                <a:gd name="connsiteY62" fmla="*/ 2580238 h 2942376"/>
                <a:gd name="connsiteX63" fmla="*/ 217283 w 3811509"/>
                <a:gd name="connsiteY63" fmla="*/ 2670772 h 2942376"/>
                <a:gd name="connsiteX64" fmla="*/ 162962 w 3811509"/>
                <a:gd name="connsiteY64" fmla="*/ 2770360 h 2942376"/>
                <a:gd name="connsiteX65" fmla="*/ 144855 w 3811509"/>
                <a:gd name="connsiteY65" fmla="*/ 2888055 h 2942376"/>
                <a:gd name="connsiteX66" fmla="*/ 81481 w 3811509"/>
                <a:gd name="connsiteY66" fmla="*/ 2942376 h 2942376"/>
                <a:gd name="connsiteX67" fmla="*/ 0 w 3811509"/>
                <a:gd name="connsiteY67" fmla="*/ 2869949 h 2942376"/>
                <a:gd name="connsiteX68" fmla="*/ 0 w 3811509"/>
                <a:gd name="connsiteY68" fmla="*/ 2725093 h 2942376"/>
                <a:gd name="connsiteX69" fmla="*/ 99588 w 3811509"/>
                <a:gd name="connsiteY69" fmla="*/ 2607398 h 2942376"/>
                <a:gd name="connsiteX70" fmla="*/ 153909 w 3811509"/>
                <a:gd name="connsiteY70" fmla="*/ 2507810 h 2942376"/>
                <a:gd name="connsiteX71" fmla="*/ 235390 w 3811509"/>
                <a:gd name="connsiteY71" fmla="*/ 2381061 h 2942376"/>
                <a:gd name="connsiteX72" fmla="*/ 271604 w 3811509"/>
                <a:gd name="connsiteY72" fmla="*/ 2218099 h 2942376"/>
                <a:gd name="connsiteX73" fmla="*/ 416459 w 3811509"/>
                <a:gd name="connsiteY73" fmla="*/ 2163778 h 2942376"/>
                <a:gd name="connsiteX74" fmla="*/ 543208 w 3811509"/>
                <a:gd name="connsiteY74" fmla="*/ 2136618 h 2942376"/>
                <a:gd name="connsiteX75" fmla="*/ 669956 w 3811509"/>
                <a:gd name="connsiteY75" fmla="*/ 2109457 h 2942376"/>
                <a:gd name="connsiteX76" fmla="*/ 688063 w 3811509"/>
                <a:gd name="connsiteY76" fmla="*/ 2055137 h 2942376"/>
                <a:gd name="connsiteX77" fmla="*/ 642796 w 3811509"/>
                <a:gd name="connsiteY77" fmla="*/ 1928388 h 2942376"/>
                <a:gd name="connsiteX78" fmla="*/ 669956 w 3811509"/>
                <a:gd name="connsiteY78" fmla="*/ 1819747 h 2942376"/>
                <a:gd name="connsiteX79" fmla="*/ 742384 w 3811509"/>
                <a:gd name="connsiteY79" fmla="*/ 1738265 h 2942376"/>
                <a:gd name="connsiteX80" fmla="*/ 832919 w 3811509"/>
                <a:gd name="connsiteY80" fmla="*/ 1683945 h 2942376"/>
                <a:gd name="connsiteX81" fmla="*/ 923453 w 3811509"/>
                <a:gd name="connsiteY81" fmla="*/ 1638677 h 2942376"/>
                <a:gd name="connsiteX82" fmla="*/ 1032095 w 3811509"/>
                <a:gd name="connsiteY82" fmla="*/ 1566250 h 2942376"/>
                <a:gd name="connsiteX83" fmla="*/ 1131683 w 3811509"/>
                <a:gd name="connsiteY83" fmla="*/ 1539089 h 2942376"/>
                <a:gd name="connsiteX84" fmla="*/ 1195057 w 3811509"/>
                <a:gd name="connsiteY84" fmla="*/ 1584356 h 2942376"/>
                <a:gd name="connsiteX85" fmla="*/ 1140736 w 3811509"/>
                <a:gd name="connsiteY85" fmla="*/ 1692998 h 2942376"/>
                <a:gd name="connsiteX86" fmla="*/ 1176950 w 3811509"/>
                <a:gd name="connsiteY86" fmla="*/ 1792586 h 2942376"/>
                <a:gd name="connsiteX87" fmla="*/ 1249378 w 3811509"/>
                <a:gd name="connsiteY87" fmla="*/ 1783533 h 2942376"/>
                <a:gd name="connsiteX88" fmla="*/ 1303699 w 3811509"/>
                <a:gd name="connsiteY88" fmla="*/ 1683945 h 2942376"/>
                <a:gd name="connsiteX89" fmla="*/ 1376127 w 3811509"/>
                <a:gd name="connsiteY89" fmla="*/ 1611517 h 2942376"/>
                <a:gd name="connsiteX90" fmla="*/ 1566249 w 3811509"/>
                <a:gd name="connsiteY90" fmla="*/ 1566250 h 2942376"/>
                <a:gd name="connsiteX91" fmla="*/ 1692998 w 3811509"/>
                <a:gd name="connsiteY91" fmla="*/ 1520982 h 2942376"/>
                <a:gd name="connsiteX92" fmla="*/ 1819746 w 3811509"/>
                <a:gd name="connsiteY92" fmla="*/ 1430448 h 2942376"/>
                <a:gd name="connsiteX93" fmla="*/ 1846907 w 3811509"/>
                <a:gd name="connsiteY93" fmla="*/ 1348966 h 2942376"/>
                <a:gd name="connsiteX94" fmla="*/ 1846907 w 3811509"/>
                <a:gd name="connsiteY94" fmla="*/ 1348966 h 2942376"/>
                <a:gd name="connsiteX95" fmla="*/ 1801639 w 3811509"/>
                <a:gd name="connsiteY95" fmla="*/ 1204111 h 2942376"/>
                <a:gd name="connsiteX96" fmla="*/ 1738265 w 3811509"/>
                <a:gd name="connsiteY96" fmla="*/ 1249378 h 2942376"/>
                <a:gd name="connsiteX97" fmla="*/ 1702051 w 3811509"/>
                <a:gd name="connsiteY97" fmla="*/ 1321806 h 2942376"/>
                <a:gd name="connsiteX98" fmla="*/ 1566249 w 3811509"/>
                <a:gd name="connsiteY98" fmla="*/ 1339913 h 2942376"/>
                <a:gd name="connsiteX99" fmla="*/ 1394233 w 3811509"/>
                <a:gd name="connsiteY99" fmla="*/ 1294646 h 2942376"/>
                <a:gd name="connsiteX100" fmla="*/ 1303699 w 3811509"/>
                <a:gd name="connsiteY100" fmla="*/ 1222218 h 2942376"/>
                <a:gd name="connsiteX101" fmla="*/ 1267485 w 3811509"/>
                <a:gd name="connsiteY101" fmla="*/ 1068309 h 2942376"/>
                <a:gd name="connsiteX102" fmla="*/ 1358020 w 3811509"/>
                <a:gd name="connsiteY102" fmla="*/ 941560 h 294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3811509" h="2942376">
                  <a:moveTo>
                    <a:pt x="1358020" y="941560"/>
                  </a:moveTo>
                  <a:lnTo>
                    <a:pt x="1421394" y="805758"/>
                  </a:lnTo>
                  <a:lnTo>
                    <a:pt x="1530035" y="751438"/>
                  </a:lnTo>
                  <a:lnTo>
                    <a:pt x="1638677" y="669956"/>
                  </a:lnTo>
                  <a:lnTo>
                    <a:pt x="1747319" y="669956"/>
                  </a:lnTo>
                  <a:lnTo>
                    <a:pt x="1747319" y="669956"/>
                  </a:lnTo>
                  <a:lnTo>
                    <a:pt x="1901228" y="642796"/>
                  </a:lnTo>
                  <a:lnTo>
                    <a:pt x="1964602" y="534154"/>
                  </a:lnTo>
                  <a:lnTo>
                    <a:pt x="2046083" y="461727"/>
                  </a:lnTo>
                  <a:lnTo>
                    <a:pt x="2154725" y="407406"/>
                  </a:lnTo>
                  <a:lnTo>
                    <a:pt x="2236206" y="398352"/>
                  </a:lnTo>
                  <a:lnTo>
                    <a:pt x="2281473" y="362139"/>
                  </a:lnTo>
                  <a:lnTo>
                    <a:pt x="2326740" y="334978"/>
                  </a:lnTo>
                  <a:lnTo>
                    <a:pt x="2344847" y="253497"/>
                  </a:lnTo>
                  <a:lnTo>
                    <a:pt x="2353901" y="126749"/>
                  </a:lnTo>
                  <a:lnTo>
                    <a:pt x="2390115" y="54321"/>
                  </a:lnTo>
                  <a:lnTo>
                    <a:pt x="2480649" y="9053"/>
                  </a:lnTo>
                  <a:lnTo>
                    <a:pt x="2652665" y="0"/>
                  </a:lnTo>
                  <a:lnTo>
                    <a:pt x="2779414" y="54321"/>
                  </a:lnTo>
                  <a:lnTo>
                    <a:pt x="2860895" y="162962"/>
                  </a:lnTo>
                  <a:lnTo>
                    <a:pt x="2906162" y="307818"/>
                  </a:lnTo>
                  <a:lnTo>
                    <a:pt x="2942376" y="380246"/>
                  </a:lnTo>
                  <a:lnTo>
                    <a:pt x="2951430" y="497941"/>
                  </a:lnTo>
                  <a:lnTo>
                    <a:pt x="2960483" y="633743"/>
                  </a:lnTo>
                  <a:lnTo>
                    <a:pt x="2987643" y="778598"/>
                  </a:lnTo>
                  <a:lnTo>
                    <a:pt x="3041964" y="905347"/>
                  </a:lnTo>
                  <a:lnTo>
                    <a:pt x="3114392" y="986828"/>
                  </a:lnTo>
                  <a:lnTo>
                    <a:pt x="3232087" y="1023042"/>
                  </a:lnTo>
                  <a:lnTo>
                    <a:pt x="3376942" y="977774"/>
                  </a:lnTo>
                  <a:lnTo>
                    <a:pt x="3539905" y="841972"/>
                  </a:lnTo>
                  <a:lnTo>
                    <a:pt x="3675707" y="832919"/>
                  </a:lnTo>
                  <a:lnTo>
                    <a:pt x="3811509" y="1059255"/>
                  </a:lnTo>
                  <a:lnTo>
                    <a:pt x="3811509" y="1240325"/>
                  </a:lnTo>
                  <a:lnTo>
                    <a:pt x="3558012" y="1339913"/>
                  </a:lnTo>
                  <a:lnTo>
                    <a:pt x="3449370" y="1403287"/>
                  </a:lnTo>
                  <a:lnTo>
                    <a:pt x="3268301" y="1403287"/>
                  </a:lnTo>
                  <a:lnTo>
                    <a:pt x="3132499" y="1493822"/>
                  </a:lnTo>
                  <a:lnTo>
                    <a:pt x="3123445" y="1602463"/>
                  </a:lnTo>
                  <a:lnTo>
                    <a:pt x="3132499" y="1729212"/>
                  </a:lnTo>
                  <a:lnTo>
                    <a:pt x="3060071" y="1846907"/>
                  </a:lnTo>
                  <a:lnTo>
                    <a:pt x="3005750" y="1901228"/>
                  </a:lnTo>
                  <a:lnTo>
                    <a:pt x="2851841" y="1855960"/>
                  </a:lnTo>
                  <a:lnTo>
                    <a:pt x="2725093" y="1738265"/>
                  </a:lnTo>
                  <a:lnTo>
                    <a:pt x="2589291" y="1629624"/>
                  </a:lnTo>
                  <a:lnTo>
                    <a:pt x="2480649" y="1566250"/>
                  </a:lnTo>
                  <a:lnTo>
                    <a:pt x="2326740" y="1557196"/>
                  </a:lnTo>
                  <a:lnTo>
                    <a:pt x="2154725" y="1629624"/>
                  </a:lnTo>
                  <a:lnTo>
                    <a:pt x="1991762" y="1720158"/>
                  </a:lnTo>
                  <a:lnTo>
                    <a:pt x="1855960" y="1774479"/>
                  </a:lnTo>
                  <a:lnTo>
                    <a:pt x="1711105" y="1837853"/>
                  </a:lnTo>
                  <a:lnTo>
                    <a:pt x="1566249" y="1892174"/>
                  </a:lnTo>
                  <a:lnTo>
                    <a:pt x="1439501" y="1919335"/>
                  </a:lnTo>
                  <a:lnTo>
                    <a:pt x="1303699" y="1937442"/>
                  </a:lnTo>
                  <a:lnTo>
                    <a:pt x="1186004" y="1982709"/>
                  </a:lnTo>
                  <a:lnTo>
                    <a:pt x="1122630" y="2109457"/>
                  </a:lnTo>
                  <a:lnTo>
                    <a:pt x="1068309" y="2218099"/>
                  </a:lnTo>
                  <a:lnTo>
                    <a:pt x="941560" y="2281473"/>
                  </a:lnTo>
                  <a:lnTo>
                    <a:pt x="778598" y="2308634"/>
                  </a:lnTo>
                  <a:lnTo>
                    <a:pt x="706170" y="2326741"/>
                  </a:lnTo>
                  <a:lnTo>
                    <a:pt x="525101" y="2362954"/>
                  </a:lnTo>
                  <a:lnTo>
                    <a:pt x="443620" y="2426329"/>
                  </a:lnTo>
                  <a:lnTo>
                    <a:pt x="362138" y="2498756"/>
                  </a:lnTo>
                  <a:lnTo>
                    <a:pt x="280657" y="2580238"/>
                  </a:lnTo>
                  <a:lnTo>
                    <a:pt x="217283" y="2670772"/>
                  </a:lnTo>
                  <a:lnTo>
                    <a:pt x="162962" y="2770360"/>
                  </a:lnTo>
                  <a:lnTo>
                    <a:pt x="144855" y="2888055"/>
                  </a:lnTo>
                  <a:lnTo>
                    <a:pt x="81481" y="2942376"/>
                  </a:lnTo>
                  <a:lnTo>
                    <a:pt x="0" y="2869949"/>
                  </a:lnTo>
                  <a:lnTo>
                    <a:pt x="0" y="2725093"/>
                  </a:lnTo>
                  <a:lnTo>
                    <a:pt x="99588" y="2607398"/>
                  </a:lnTo>
                  <a:lnTo>
                    <a:pt x="153909" y="2507810"/>
                  </a:lnTo>
                  <a:lnTo>
                    <a:pt x="235390" y="2381061"/>
                  </a:lnTo>
                  <a:lnTo>
                    <a:pt x="271604" y="2218099"/>
                  </a:lnTo>
                  <a:lnTo>
                    <a:pt x="416459" y="2163778"/>
                  </a:lnTo>
                  <a:lnTo>
                    <a:pt x="543208" y="2136618"/>
                  </a:lnTo>
                  <a:lnTo>
                    <a:pt x="669956" y="2109457"/>
                  </a:lnTo>
                  <a:lnTo>
                    <a:pt x="688063" y="2055137"/>
                  </a:lnTo>
                  <a:lnTo>
                    <a:pt x="642796" y="1928388"/>
                  </a:lnTo>
                  <a:lnTo>
                    <a:pt x="669956" y="1819747"/>
                  </a:lnTo>
                  <a:lnTo>
                    <a:pt x="742384" y="1738265"/>
                  </a:lnTo>
                  <a:lnTo>
                    <a:pt x="832919" y="1683945"/>
                  </a:lnTo>
                  <a:lnTo>
                    <a:pt x="923453" y="1638677"/>
                  </a:lnTo>
                  <a:lnTo>
                    <a:pt x="1032095" y="1566250"/>
                  </a:lnTo>
                  <a:lnTo>
                    <a:pt x="1131683" y="1539089"/>
                  </a:lnTo>
                  <a:lnTo>
                    <a:pt x="1195057" y="1584356"/>
                  </a:lnTo>
                  <a:lnTo>
                    <a:pt x="1140736" y="1692998"/>
                  </a:lnTo>
                  <a:lnTo>
                    <a:pt x="1176950" y="1792586"/>
                  </a:lnTo>
                  <a:lnTo>
                    <a:pt x="1249378" y="1783533"/>
                  </a:lnTo>
                  <a:lnTo>
                    <a:pt x="1303699" y="1683945"/>
                  </a:lnTo>
                  <a:lnTo>
                    <a:pt x="1376127" y="1611517"/>
                  </a:lnTo>
                  <a:lnTo>
                    <a:pt x="1566249" y="1566250"/>
                  </a:lnTo>
                  <a:lnTo>
                    <a:pt x="1692998" y="1520982"/>
                  </a:lnTo>
                  <a:lnTo>
                    <a:pt x="1819746" y="1430448"/>
                  </a:lnTo>
                  <a:lnTo>
                    <a:pt x="1846907" y="1348966"/>
                  </a:lnTo>
                  <a:lnTo>
                    <a:pt x="1846907" y="1348966"/>
                  </a:lnTo>
                  <a:lnTo>
                    <a:pt x="1801639" y="1204111"/>
                  </a:lnTo>
                  <a:lnTo>
                    <a:pt x="1738265" y="1249378"/>
                  </a:lnTo>
                  <a:lnTo>
                    <a:pt x="1702051" y="1321806"/>
                  </a:lnTo>
                  <a:lnTo>
                    <a:pt x="1566249" y="1339913"/>
                  </a:lnTo>
                  <a:lnTo>
                    <a:pt x="1394233" y="1294646"/>
                  </a:lnTo>
                  <a:lnTo>
                    <a:pt x="1303699" y="1222218"/>
                  </a:lnTo>
                  <a:lnTo>
                    <a:pt x="1267485" y="1068309"/>
                  </a:lnTo>
                  <a:lnTo>
                    <a:pt x="1358020" y="941560"/>
                  </a:lnTo>
                  <a:close/>
                </a:path>
              </a:pathLst>
            </a:custGeom>
            <a:solidFill>
              <a:schemeClr val="accent1"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94868" y="1542597"/>
              <a:ext cx="15488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FFFF"/>
                  </a:solidFill>
                </a:rPr>
                <a:t>MT Source Area</a:t>
              </a:r>
              <a:endParaRPr lang="en-US" b="1" i="1" dirty="0">
                <a:solidFill>
                  <a:srgbClr val="FFFFFF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5779758" y="1850374"/>
              <a:ext cx="393937" cy="59781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4514850" y="2033558"/>
            <a:ext cx="3765899" cy="1864257"/>
            <a:chOff x="4514850" y="2033558"/>
            <a:chExt cx="3765899" cy="1864257"/>
          </a:xfrm>
        </p:grpSpPr>
        <p:sp>
          <p:nvSpPr>
            <p:cNvPr id="16" name="Flowchart: Summing Junction 15"/>
            <p:cNvSpPr/>
            <p:nvPr/>
          </p:nvSpPr>
          <p:spPr>
            <a:xfrm>
              <a:off x="4514850" y="3668988"/>
              <a:ext cx="210556" cy="228827"/>
            </a:xfrm>
            <a:prstGeom prst="flowChartSummingJuncti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Summing Junction 20"/>
            <p:cNvSpPr/>
            <p:nvPr/>
          </p:nvSpPr>
          <p:spPr>
            <a:xfrm>
              <a:off x="5348398" y="3440160"/>
              <a:ext cx="210556" cy="228827"/>
            </a:xfrm>
            <a:prstGeom prst="flowChartSummingJuncti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Summing Junction 21"/>
            <p:cNvSpPr/>
            <p:nvPr/>
          </p:nvSpPr>
          <p:spPr>
            <a:xfrm>
              <a:off x="6474366" y="3211334"/>
              <a:ext cx="210556" cy="228827"/>
            </a:xfrm>
            <a:prstGeom prst="flowChartSummingJuncti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84922" y="2033558"/>
              <a:ext cx="15958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rgbClr val="FFFF00"/>
                  </a:solidFill>
                </a:rPr>
                <a:t>Potential  New DART locations</a:t>
              </a:r>
              <a:endParaRPr lang="en-US" b="1" i="1" dirty="0">
                <a:solidFill>
                  <a:srgbClr val="FFFF00"/>
                </a:solidFill>
              </a:endParaRPr>
            </a:p>
          </p:txBody>
        </p:sp>
        <p:sp>
          <p:nvSpPr>
            <p:cNvPr id="32" name="Flowchart: Summing Junction 31"/>
            <p:cNvSpPr/>
            <p:nvPr/>
          </p:nvSpPr>
          <p:spPr>
            <a:xfrm>
              <a:off x="6220394" y="2295168"/>
              <a:ext cx="210556" cy="228827"/>
            </a:xfrm>
            <a:prstGeom prst="flowChartSummingJuncti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28545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Q&amp;A</a:t>
            </a:r>
          </a:p>
        </p:txBody>
      </p:sp>
      <p:graphicFrame>
        <p:nvGraphicFramePr>
          <p:cNvPr id="174" name="Shape 174"/>
          <p:cNvGraphicFramePr/>
          <p:nvPr/>
        </p:nvGraphicFramePr>
        <p:xfrm>
          <a:off x="2057400" y="1828800"/>
          <a:ext cx="4953000" cy="2586325"/>
        </p:xfrm>
        <a:graphic>
          <a:graphicData uri="http://schemas.openxmlformats.org/drawingml/2006/table">
            <a:tbl>
              <a:tblPr bandRow="1">
                <a:noFill/>
                <a:tableStyleId>{643D35D9-AF8B-497D-B093-AAD013536021}</a:tableStyleId>
              </a:tblPr>
              <a:tblGrid>
                <a:gridCol w="4953000"/>
              </a:tblGrid>
              <a:tr h="1295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Trebuchet M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Michael Angove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Trebuchet M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NOAA/NWS Tsunami Warning Program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Trebuchet MS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3"/>
                        </a:rPr>
                        <a:t>michael.angove@noaa.gov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Trebuchet MS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4"/>
                        </a:rPr>
                        <a:t>http://www.tsunami.gov</a:t>
                      </a:r>
                    </a:p>
                  </a:txBody>
                  <a:tcPr marL="91450" marR="91450" marT="45725" marB="45725"/>
                </a:tc>
              </a:tr>
              <a:tr h="1290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Trebuchet MS"/>
                        <a:buNone/>
                      </a:pPr>
                      <a:r>
                        <a:rPr lang="en-US" sz="1600" u="none" strike="noStrike" cap="none"/>
                        <a:t>Paul Whitmore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Trebuchet MS"/>
                        <a:buNone/>
                      </a:pPr>
                      <a:r>
                        <a:rPr lang="en-US" sz="1600" u="none" strike="noStrike" cap="none"/>
                        <a:t>NOAA/NWS National Tsunami Warning Center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Trebuchet MS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5"/>
                        </a:rPr>
                        <a:t>paul.whitmore@noaa.gov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Trebuchet MS"/>
                        <a:buNone/>
                      </a:pPr>
                      <a:r>
                        <a:rPr lang="en-US" sz="1600" u="sng" strike="noStrike" cap="none">
                          <a:solidFill>
                            <a:schemeClr val="hlink"/>
                          </a:solidFill>
                          <a:hlinkClick r:id="rId6"/>
                        </a:rPr>
                        <a:t>http://ntwc.arh.noaa.gov</a:t>
                      </a: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sp>
        <p:nvSpPr>
          <p:cNvPr id="175" name="Shape 175"/>
          <p:cNvSpPr txBox="1">
            <a:spLocks noGrp="1"/>
          </p:cNvSpPr>
          <p:nvPr>
            <p:ph type="ftr" idx="11"/>
          </p:nvPr>
        </p:nvSpPr>
        <p:spPr>
          <a:xfrm>
            <a:off x="228600" y="645795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rPr>
              <a:t>Meteotsunamis: Working Toward an Operational Forecasting Capability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990600" y="5257800"/>
            <a:ext cx="7924799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Meteotsunami Fact Sheet: </a:t>
            </a:r>
            <a:r>
              <a:rPr lang="en-US" sz="1600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7"/>
              </a:rPr>
              <a:t>http://nws.weather.gov/nthmp/meteotsunamis.html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2" y="457200"/>
            <a:ext cx="894434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ftr" idx="11"/>
          </p:nvPr>
        </p:nvSpPr>
        <p:spPr>
          <a:xfrm>
            <a:off x="228600" y="645795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rPr>
              <a:t>Meteotsunamis: Working Toward an Operational Forecasting Capability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Coastal Water-Level Gauges</a:t>
            </a: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9536" y="1752600"/>
            <a:ext cx="7522464" cy="426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5000" y="1981200"/>
            <a:ext cx="1219199" cy="1818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0" y="1524000"/>
            <a:ext cx="3200399" cy="202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Challenges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4343400"/>
            <a:ext cx="8686800" cy="289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</a:pPr>
            <a:r>
              <a:rPr lang="en-US" sz="2600" b="1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Detection</a:t>
            </a: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—Even if MT forms, network of observation systems not dense enough to detect MT disturbance</a:t>
            </a:r>
          </a:p>
          <a:p>
            <a:pPr marL="342900" marR="0" lvl="0" indent="-342900" algn="l" rtl="0">
              <a:spcBef>
                <a:spcPts val="52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</a:pPr>
            <a:r>
              <a:rPr lang="en-US" sz="2600" b="1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Messaging</a:t>
            </a: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—Potential for confusion with wind-driven storm surge and normal seiche activity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None/>
            </a:pPr>
            <a:endParaRPr sz="2800" b="0" i="0" u="none" strike="noStrike" cap="none">
              <a:solidFill>
                <a:srgbClr val="00336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type="ftr" idx="11"/>
          </p:nvPr>
        </p:nvSpPr>
        <p:spPr>
          <a:xfrm>
            <a:off x="228600" y="645795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rPr>
              <a:t>Meteotsunamis: Working Toward an Operational Forecasting Capability</a:t>
            </a:r>
          </a:p>
        </p:txBody>
      </p:sp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 b="16903"/>
          <a:stretch/>
        </p:blipFill>
        <p:spPr>
          <a:xfrm>
            <a:off x="5105400" y="1683775"/>
            <a:ext cx="3878020" cy="210362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/>
        </p:nvSpPr>
        <p:spPr>
          <a:xfrm>
            <a:off x="304800" y="1501675"/>
            <a:ext cx="5129250" cy="2893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6075" marR="0" lvl="0" indent="-346075" algn="l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Char char="•"/>
            </a:pPr>
            <a:r>
              <a:rPr lang="en-US" sz="2600" b="1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Forecasting</a:t>
            </a:r>
            <a:r>
              <a:rPr lang="en-US" sz="2600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—Meteotsunami (MT) formation tightly constrained by depth, translational speed of disturbance, and direction; requires extremely accurate mesoscale forecast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5507762" y="3797398"/>
            <a:ext cx="1040670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MT Forms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7136036" y="3807023"/>
            <a:ext cx="1329209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MT Forms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ftr" idx="11"/>
          </p:nvPr>
        </p:nvSpPr>
        <p:spPr>
          <a:xfrm>
            <a:off x="228600" y="645795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rPr>
              <a:t>Meteotsunamis: Working Toward an Operational Forecasting Capability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228600" y="1600200"/>
            <a:ext cx="8686800" cy="2743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</a:pPr>
            <a:r>
              <a:rPr lang="en-US" sz="2600" b="0" i="0" u="none" strike="noStrike" cap="none" dirty="0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WFO </a:t>
            </a:r>
            <a:r>
              <a:rPr lang="en-US" sz="2600" b="1" i="0" u="none" strike="noStrike" cap="none" dirty="0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monitor medium-range numerical weather prediction</a:t>
            </a:r>
            <a:r>
              <a:rPr lang="en-US" sz="2600" b="0" i="0" u="none" strike="noStrike" cap="none" dirty="0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 (NWP) to ID candidate disturbances</a:t>
            </a:r>
          </a:p>
          <a:p>
            <a:pPr marL="342900" marR="0" lvl="0" indent="-342900" algn="l" rtl="0">
              <a:spcBef>
                <a:spcPts val="52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</a:pPr>
            <a:r>
              <a:rPr lang="en-US" sz="2600" b="0" i="0" u="none" strike="noStrike" cap="none" dirty="0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WFO </a:t>
            </a:r>
            <a:r>
              <a:rPr lang="en-US" sz="2600" b="1" i="0" u="none" strike="noStrike" cap="none" dirty="0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contact National Tsunami Warning Center </a:t>
            </a:r>
            <a:r>
              <a:rPr lang="en-US" sz="2600" b="0" i="0" u="none" strike="noStrike" cap="none" dirty="0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(NTWC) if candidate disturbance within ~24hrs of formation to discuss</a:t>
            </a:r>
          </a:p>
          <a:p>
            <a:pPr marL="342900" marR="0" lvl="0" indent="-342900" algn="l" rtl="0">
              <a:spcBef>
                <a:spcPts val="52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</a:pPr>
            <a:r>
              <a:rPr lang="en-US" sz="2600" b="0" i="0" u="none" strike="noStrike" cap="none" dirty="0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WFO include potential for MT in </a:t>
            </a:r>
            <a:r>
              <a:rPr lang="en-US" sz="2600" b="1" i="0" u="none" strike="noStrike" cap="none" dirty="0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Area Forecast Discussions and/or Special Weather Statements</a:t>
            </a:r>
          </a:p>
          <a:p>
            <a:pPr marL="342900" marR="0" lvl="0" indent="-342900" algn="l" rtl="0">
              <a:spcBef>
                <a:spcPts val="52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</a:pPr>
            <a:r>
              <a:rPr lang="en-US" sz="2600" b="0" i="0" u="none" strike="noStrike" cap="none" dirty="0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Inside 12 hours, NTWC </a:t>
            </a:r>
            <a:r>
              <a:rPr lang="en-US" sz="2600" b="1" i="0" u="none" strike="noStrike" cap="none" dirty="0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monitor tsunami detection networks</a:t>
            </a:r>
            <a:r>
              <a:rPr lang="en-US" sz="2600" b="0" i="0" u="none" strike="noStrike" cap="none" dirty="0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; DART buoys placed in event mode, coastal gauges closely monitored </a:t>
            </a:r>
          </a:p>
          <a:p>
            <a:pPr marL="0" marR="0" lvl="0" indent="0" algn="l" rtl="0">
              <a:spcBef>
                <a:spcPts val="520"/>
              </a:spcBef>
              <a:spcAft>
                <a:spcPts val="0"/>
              </a:spcAft>
              <a:buClr>
                <a:srgbClr val="003366"/>
              </a:buClr>
              <a:buSzPct val="25000"/>
              <a:buFont typeface="Trebuchet MS"/>
              <a:buNone/>
            </a:pPr>
            <a:endParaRPr sz="2600" b="0" i="0" u="none" strike="noStrike" cap="none" dirty="0">
              <a:solidFill>
                <a:srgbClr val="00336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155575" y="-1371600"/>
            <a:ext cx="3809999" cy="2857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1371600" y="561975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Proposed Protocol: </a:t>
            </a:r>
            <a:br>
              <a:rPr lang="en-US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“Alert on Detection”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ftr" idx="11"/>
          </p:nvPr>
        </p:nvSpPr>
        <p:spPr>
          <a:xfrm>
            <a:off x="228600" y="645795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rPr>
              <a:t>Meteotsunamis: Working Toward an Operational Forecasting Capability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155573" y="1510873"/>
            <a:ext cx="8378824" cy="2743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</a:pP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If detection made, NTWC alert local WFOs and provide </a:t>
            </a:r>
            <a:r>
              <a:rPr lang="en-US" sz="2600" b="1" i="1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estimates</a:t>
            </a: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 of amplitude and travel time to coastal locations</a:t>
            </a:r>
          </a:p>
          <a:p>
            <a:pPr marL="342900" marR="0" lvl="0" indent="-342900" algn="l" rtl="0">
              <a:spcBef>
                <a:spcPts val="52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•"/>
            </a:pP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WFOs may issue </a:t>
            </a:r>
            <a:r>
              <a:rPr lang="en-US" sz="2600" b="1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alerts</a:t>
            </a: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 if warning criteria met (e.g., coastal flood warning)</a:t>
            </a:r>
          </a:p>
          <a:p>
            <a:pPr marL="0" marR="0" lvl="0" indent="0" algn="l" rtl="0">
              <a:spcBef>
                <a:spcPts val="520"/>
              </a:spcBef>
              <a:spcAft>
                <a:spcPts val="0"/>
              </a:spcAft>
              <a:buClr>
                <a:srgbClr val="003366"/>
              </a:buClr>
              <a:buSzPct val="25000"/>
              <a:buFont typeface="Trebuchet MS"/>
              <a:buNone/>
            </a:pPr>
            <a:endParaRPr sz="2600" b="0" i="0" u="none" strike="noStrike" cap="none">
              <a:solidFill>
                <a:srgbClr val="00336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8" name="Shape 158"/>
          <p:cNvSpPr/>
          <p:nvPr/>
        </p:nvSpPr>
        <p:spPr>
          <a:xfrm>
            <a:off x="155575" y="-1371600"/>
            <a:ext cx="3809999" cy="2857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1371600" y="561975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Proposed Protocol: </a:t>
            </a:r>
            <a:br>
              <a:rPr lang="en-US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“Alert on Detection”</a:t>
            </a:r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 t="17320"/>
          <a:stretch/>
        </p:blipFill>
        <p:spPr>
          <a:xfrm>
            <a:off x="2590800" y="3810000"/>
            <a:ext cx="3854827" cy="2423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Future Development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ftr" idx="11"/>
          </p:nvPr>
        </p:nvSpPr>
        <p:spPr>
          <a:xfrm>
            <a:off x="228600" y="645795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rPr>
              <a:t>Meteotsunamis: Working Toward an Operational Forecasting Capability</a:t>
            </a:r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228600" y="1600200"/>
            <a:ext cx="8686800" cy="464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AutoNum type="arabicPeriod"/>
            </a:pP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More accurate and timely </a:t>
            </a:r>
            <a:r>
              <a:rPr lang="en-US" sz="2600" b="1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“alert on detection” </a:t>
            </a: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capability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–"/>
            </a:pPr>
            <a:r>
              <a:rPr lang="en-US" sz="24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MT source inversion techniques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–"/>
            </a:pPr>
            <a:r>
              <a:rPr lang="en-US" sz="24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MT historical libraries/simulations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–"/>
            </a:pPr>
            <a:r>
              <a:rPr lang="en-US" sz="24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Denser detection network (HF Radar, moored buoys)</a:t>
            </a:r>
          </a:p>
          <a:p>
            <a:pPr marL="514350" marR="0" lvl="0" indent="-514350" algn="l" rtl="0">
              <a:spcBef>
                <a:spcPts val="52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AutoNum type="arabicPeriod"/>
            </a:pP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Work toward </a:t>
            </a:r>
            <a:r>
              <a:rPr lang="en-US" sz="2600" b="1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“alert on forecast” </a:t>
            </a:r>
            <a:r>
              <a:rPr lang="en-US" sz="26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capability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–"/>
            </a:pPr>
            <a:r>
              <a:rPr lang="en-US" sz="24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High-resolution mesoscale maritime NWP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–"/>
            </a:pPr>
            <a:r>
              <a:rPr lang="en-US" sz="24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Sophisticated MT formation algorithms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rebuchet MS"/>
              <a:buChar char="–"/>
            </a:pPr>
            <a:r>
              <a:rPr lang="en-US" sz="24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High-density sea level pressure detection network over coastal margin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55" y="1447800"/>
            <a:ext cx="6057900" cy="4457700"/>
          </a:xfrm>
          <a:prstGeom prst="rect">
            <a:avLst/>
          </a:prstGeom>
        </p:spPr>
      </p:pic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0" i="0" u="none" strike="noStrike" cap="none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MT/TC Connection</a:t>
            </a:r>
            <a:br>
              <a:rPr lang="en-US" sz="3600" b="0" i="0" u="none" strike="noStrike" cap="none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800" b="1" i="1" dirty="0" smtClean="0"/>
              <a:t>Underrated Risk</a:t>
            </a:r>
            <a:r>
              <a:rPr lang="en-US" sz="2800" b="1" i="1" u="none" strike="noStrike" cap="none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?</a:t>
            </a:r>
            <a:endParaRPr lang="en-US" sz="3600" b="1" i="1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type="ftr" idx="11"/>
          </p:nvPr>
        </p:nvSpPr>
        <p:spPr>
          <a:xfrm>
            <a:off x="228600" y="645795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rPr>
              <a:t>Meteotsunamis: Working Toward an Operational Forecasting Capability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9831" y="6019799"/>
            <a:ext cx="3171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Hurricane Helene 25 Sept 2000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323486173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ftr" idx="11"/>
          </p:nvPr>
        </p:nvSpPr>
        <p:spPr>
          <a:xfrm>
            <a:off x="228600" y="645795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rPr>
              <a:t>Meteotsunamis: Working Toward an Operational Forecasting Capability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58" y="1447800"/>
            <a:ext cx="6054090" cy="4458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9831" y="6019799"/>
            <a:ext cx="3171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Hurricane Helene 25 Sept 2000</a:t>
            </a:r>
            <a:endParaRPr lang="en-US" sz="1600" b="1" i="1" dirty="0"/>
          </a:p>
        </p:txBody>
      </p:sp>
      <p:sp>
        <p:nvSpPr>
          <p:cNvPr id="6" name="Shape 165"/>
          <p:cNvSpPr txBox="1">
            <a:spLocks/>
          </p:cNvSpPr>
          <p:nvPr/>
        </p:nvSpPr>
        <p:spPr>
          <a:xfrm>
            <a:off x="15240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MT/TC Connection</a:t>
            </a:r>
            <a:b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Underrated Risk?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947105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71600" y="533400"/>
            <a:ext cx="6400799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0" i="0" u="none" strike="noStrike" cap="none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Long Island Express (1938)</a:t>
            </a:r>
            <a:endParaRPr lang="en-US" sz="3600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type="ftr" idx="11"/>
          </p:nvPr>
        </p:nvSpPr>
        <p:spPr>
          <a:xfrm>
            <a:off x="228600" y="6457950"/>
            <a:ext cx="8686800" cy="3238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rPr>
              <a:t>Meteotsunamis: Working Toward an Operational Forecasting Capability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9831" y="6019799"/>
            <a:ext cx="3171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Hurricane Helene 25 Sept 2000</a:t>
            </a:r>
            <a:endParaRPr lang="en-US" sz="1600" b="1" i="1" dirty="0"/>
          </a:p>
        </p:txBody>
      </p:sp>
      <p:pic>
        <p:nvPicPr>
          <p:cNvPr id="6" name="Picture 5" descr="tLI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71600"/>
            <a:ext cx="6553200" cy="496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105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AA_DOC 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386</Words>
  <Application>Microsoft Office PowerPoint</Application>
  <PresentationFormat>On-screen Show (4:3)</PresentationFormat>
  <Paragraphs>64</Paragraphs>
  <Slides>12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NOAA_DOC template</vt:lpstr>
      <vt:lpstr>PowerPoint Presentation</vt:lpstr>
      <vt:lpstr>PowerPoint Presentation</vt:lpstr>
      <vt:lpstr>Challenges</vt:lpstr>
      <vt:lpstr>Proposed Protocol:  “Alert on Detection”</vt:lpstr>
      <vt:lpstr>Proposed Protocol:  “Alert on Detection”</vt:lpstr>
      <vt:lpstr>Future Development</vt:lpstr>
      <vt:lpstr>MT/TC Connection Underrated Risk?</vt:lpstr>
      <vt:lpstr>PowerPoint Presentation</vt:lpstr>
      <vt:lpstr>Long Island Express (1938)</vt:lpstr>
      <vt:lpstr>Future EC Collaboration?</vt:lpstr>
      <vt:lpstr>Q&amp;A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Meteotsunamis: Working Toward an Operational Forecasting Capability</dc:title>
  <dc:creator>Michael Angove</dc:creator>
  <cp:lastModifiedBy>Sara Schultz</cp:lastModifiedBy>
  <cp:revision>14</cp:revision>
  <dcterms:modified xsi:type="dcterms:W3CDTF">2016-05-23T20:01:24Z</dcterms:modified>
</cp:coreProperties>
</file>