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3" r:id="rId4"/>
    <p:sldId id="274" r:id="rId5"/>
    <p:sldId id="275" r:id="rId6"/>
    <p:sldId id="276" r:id="rId7"/>
    <p:sldId id="277" r:id="rId8"/>
    <p:sldId id="295" r:id="rId9"/>
    <p:sldId id="296" r:id="rId10"/>
    <p:sldId id="297" r:id="rId11"/>
    <p:sldId id="298" r:id="rId12"/>
    <p:sldId id="299" r:id="rId13"/>
    <p:sldId id="300" r:id="rId14"/>
    <p:sldId id="301" r:id="rId15"/>
    <p:sldId id="331" r:id="rId16"/>
    <p:sldId id="338" r:id="rId17"/>
    <p:sldId id="339" r:id="rId18"/>
    <p:sldId id="340"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90891" autoAdjust="0"/>
  </p:normalViewPr>
  <p:slideViewPr>
    <p:cSldViewPr>
      <p:cViewPr varScale="1">
        <p:scale>
          <a:sx n="73" d="100"/>
          <a:sy n="73" d="100"/>
        </p:scale>
        <p:origin x="-360" y="-102"/>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BF93B-6E1B-4004-873A-63CAC4E357D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624E722-4838-4808-B1ED-74334C742089}">
      <dgm:prSet phldrT="[Text]"/>
      <dgm:spPr/>
      <dgm:t>
        <a:bodyPr/>
        <a:lstStyle/>
        <a:p>
          <a:r>
            <a:rPr lang="en-US" b="1" dirty="0" smtClean="0">
              <a:solidFill>
                <a:schemeClr val="bg1"/>
              </a:solidFill>
              <a:effectLst>
                <a:outerShdw blurRad="38100" dist="38100" dir="2700000" algn="tl">
                  <a:srgbClr val="000000">
                    <a:alpha val="43137"/>
                  </a:srgbClr>
                </a:outerShdw>
              </a:effectLst>
            </a:rPr>
            <a:t>Well Managed Diverse  Teams</a:t>
          </a:r>
          <a:endParaRPr lang="en-US" b="1" dirty="0">
            <a:solidFill>
              <a:schemeClr val="bg1"/>
            </a:solidFill>
            <a:effectLst>
              <a:outerShdw blurRad="38100" dist="38100" dir="2700000" algn="tl">
                <a:srgbClr val="000000">
                  <a:alpha val="43137"/>
                </a:srgbClr>
              </a:outerShdw>
            </a:effectLst>
          </a:endParaRPr>
        </a:p>
      </dgm:t>
    </dgm:pt>
    <dgm:pt modelId="{14C0A10C-21AE-4025-9EC1-5918F442D3D1}" type="parTrans" cxnId="{11AD0406-A57D-4940-921E-D386FF2B1709}">
      <dgm:prSet/>
      <dgm:spPr/>
      <dgm:t>
        <a:bodyPr/>
        <a:lstStyle/>
        <a:p>
          <a:endParaRPr lang="en-US"/>
        </a:p>
      </dgm:t>
    </dgm:pt>
    <dgm:pt modelId="{0187F1E4-9E6B-4679-BD3E-5BEAACD682C7}" type="sibTrans" cxnId="{11AD0406-A57D-4940-921E-D386FF2B1709}">
      <dgm:prSet/>
      <dgm:spPr/>
      <dgm:t>
        <a:bodyPr/>
        <a:lstStyle/>
        <a:p>
          <a:endParaRPr lang="en-US"/>
        </a:p>
      </dgm:t>
    </dgm:pt>
    <dgm:pt modelId="{2A76FC63-01C9-4BAE-9F5D-CE14E1FD3EAF}">
      <dgm:prSet phldrT="[Text]"/>
      <dgm:spPr/>
      <dgm:t>
        <a:bodyPr/>
        <a:lstStyle/>
        <a:p>
          <a:r>
            <a:rPr lang="en-US" b="1" dirty="0" smtClean="0"/>
            <a:t>Trained</a:t>
          </a:r>
          <a:endParaRPr lang="en-US" b="1" dirty="0"/>
        </a:p>
      </dgm:t>
    </dgm:pt>
    <dgm:pt modelId="{C8C71200-F8F2-49E8-BBAF-CC84C4C81DFD}" type="parTrans" cxnId="{F333EB8F-8D5D-4AE1-B40D-3C030FB3F2FF}">
      <dgm:prSet/>
      <dgm:spPr/>
      <dgm:t>
        <a:bodyPr/>
        <a:lstStyle/>
        <a:p>
          <a:endParaRPr lang="en-US"/>
        </a:p>
      </dgm:t>
    </dgm:pt>
    <dgm:pt modelId="{7D55DE4E-B96A-4B9A-A0BB-0F1D6D133EA9}" type="sibTrans" cxnId="{F333EB8F-8D5D-4AE1-B40D-3C030FB3F2FF}">
      <dgm:prSet/>
      <dgm:spPr/>
      <dgm:t>
        <a:bodyPr/>
        <a:lstStyle/>
        <a:p>
          <a:endParaRPr lang="en-US"/>
        </a:p>
      </dgm:t>
    </dgm:pt>
    <dgm:pt modelId="{D6BB445B-7EA4-4B97-88E5-66EAC6A6465A}">
      <dgm:prSet phldrT="[Text]"/>
      <dgm:spPr/>
      <dgm:t>
        <a:bodyPr/>
        <a:lstStyle/>
        <a:p>
          <a:r>
            <a:rPr lang="en-US" b="1" dirty="0" smtClean="0">
              <a:solidFill>
                <a:schemeClr val="bg1"/>
              </a:solidFill>
              <a:effectLst>
                <a:outerShdw blurRad="38100" dist="38100" dir="2700000" algn="tl">
                  <a:srgbClr val="000000">
                    <a:alpha val="43137"/>
                  </a:srgbClr>
                </a:outerShdw>
              </a:effectLst>
            </a:rPr>
            <a:t>Poorly Managed Diverse Teams</a:t>
          </a:r>
          <a:endParaRPr lang="en-US" b="1" dirty="0">
            <a:solidFill>
              <a:schemeClr val="bg1"/>
            </a:solidFill>
            <a:effectLst>
              <a:outerShdw blurRad="38100" dist="38100" dir="2700000" algn="tl">
                <a:srgbClr val="000000">
                  <a:alpha val="43137"/>
                </a:srgbClr>
              </a:outerShdw>
            </a:effectLst>
          </a:endParaRPr>
        </a:p>
      </dgm:t>
    </dgm:pt>
    <dgm:pt modelId="{2D124AF0-A751-4EDE-BB23-0950AAD213EA}" type="parTrans" cxnId="{D737AA55-C382-4531-926A-95C992F34259}">
      <dgm:prSet/>
      <dgm:spPr/>
      <dgm:t>
        <a:bodyPr/>
        <a:lstStyle/>
        <a:p>
          <a:endParaRPr lang="en-US"/>
        </a:p>
      </dgm:t>
    </dgm:pt>
    <dgm:pt modelId="{691179E9-A3F2-4491-8159-C004B30CD459}" type="sibTrans" cxnId="{D737AA55-C382-4531-926A-95C992F34259}">
      <dgm:prSet/>
      <dgm:spPr/>
      <dgm:t>
        <a:bodyPr/>
        <a:lstStyle/>
        <a:p>
          <a:endParaRPr lang="en-US"/>
        </a:p>
      </dgm:t>
    </dgm:pt>
    <dgm:pt modelId="{33EBB133-1689-4E46-AD3E-652FCCA21565}">
      <dgm:prSet phldrT="[Text]"/>
      <dgm:spPr/>
      <dgm:t>
        <a:bodyPr/>
        <a:lstStyle/>
        <a:p>
          <a:r>
            <a:rPr lang="en-US" b="1" dirty="0" smtClean="0"/>
            <a:t>Conflict</a:t>
          </a:r>
          <a:endParaRPr lang="en-US" b="1" dirty="0"/>
        </a:p>
      </dgm:t>
    </dgm:pt>
    <dgm:pt modelId="{997D56D1-7DE2-4B47-9699-B9253FA9AB4F}" type="parTrans" cxnId="{4A1E1547-7FD9-44A4-910F-1ABE44704930}">
      <dgm:prSet/>
      <dgm:spPr/>
      <dgm:t>
        <a:bodyPr/>
        <a:lstStyle/>
        <a:p>
          <a:endParaRPr lang="en-US"/>
        </a:p>
      </dgm:t>
    </dgm:pt>
    <dgm:pt modelId="{B115623D-A76F-4648-BF61-FB04896C8F4D}" type="sibTrans" cxnId="{4A1E1547-7FD9-44A4-910F-1ABE44704930}">
      <dgm:prSet/>
      <dgm:spPr/>
      <dgm:t>
        <a:bodyPr/>
        <a:lstStyle/>
        <a:p>
          <a:endParaRPr lang="en-US"/>
        </a:p>
      </dgm:t>
    </dgm:pt>
    <dgm:pt modelId="{65B9552F-C399-46A8-B804-1ECF992B6D90}">
      <dgm:prSet phldrT="[Text]"/>
      <dgm:spPr/>
      <dgm:t>
        <a:bodyPr/>
        <a:lstStyle/>
        <a:p>
          <a:r>
            <a:rPr lang="en-US" b="1" dirty="0" smtClean="0"/>
            <a:t>Communication Skills</a:t>
          </a:r>
          <a:endParaRPr lang="en-US" b="1" dirty="0"/>
        </a:p>
      </dgm:t>
    </dgm:pt>
    <dgm:pt modelId="{B2EB3C76-3EA1-4D74-BD63-6B65406A3934}" type="parTrans" cxnId="{285696A6-25E6-4D43-BE78-E08278F35B83}">
      <dgm:prSet/>
      <dgm:spPr/>
      <dgm:t>
        <a:bodyPr/>
        <a:lstStyle/>
        <a:p>
          <a:endParaRPr lang="en-US"/>
        </a:p>
      </dgm:t>
    </dgm:pt>
    <dgm:pt modelId="{F073BC7B-2D3E-4E2A-A0AC-DB081BD59887}" type="sibTrans" cxnId="{285696A6-25E6-4D43-BE78-E08278F35B83}">
      <dgm:prSet/>
      <dgm:spPr/>
      <dgm:t>
        <a:bodyPr/>
        <a:lstStyle/>
        <a:p>
          <a:endParaRPr lang="en-US"/>
        </a:p>
      </dgm:t>
    </dgm:pt>
    <dgm:pt modelId="{0727C2BA-2988-4859-9DF8-D686155F3798}">
      <dgm:prSet phldrT="[Text]"/>
      <dgm:spPr/>
      <dgm:t>
        <a:bodyPr/>
        <a:lstStyle/>
        <a:p>
          <a:r>
            <a:rPr lang="en-US" b="1" dirty="0" smtClean="0"/>
            <a:t>Value Differences</a:t>
          </a:r>
          <a:endParaRPr lang="en-US" b="1" dirty="0"/>
        </a:p>
      </dgm:t>
    </dgm:pt>
    <dgm:pt modelId="{E6EC5E55-FB45-403D-A71D-9A65D7032700}" type="parTrans" cxnId="{E06372EC-F49C-4DC7-A130-F971B116DFED}">
      <dgm:prSet/>
      <dgm:spPr/>
      <dgm:t>
        <a:bodyPr/>
        <a:lstStyle/>
        <a:p>
          <a:endParaRPr lang="en-US"/>
        </a:p>
      </dgm:t>
    </dgm:pt>
    <dgm:pt modelId="{A6D4A383-D05F-41F5-A535-EDF0F36EE029}" type="sibTrans" cxnId="{E06372EC-F49C-4DC7-A130-F971B116DFED}">
      <dgm:prSet/>
      <dgm:spPr/>
      <dgm:t>
        <a:bodyPr/>
        <a:lstStyle/>
        <a:p>
          <a:endParaRPr lang="en-US"/>
        </a:p>
      </dgm:t>
    </dgm:pt>
    <dgm:pt modelId="{A8406443-C98F-4603-8D2C-BC62E3B83EB6}">
      <dgm:prSet phldrT="[Text]"/>
      <dgm:spPr/>
      <dgm:t>
        <a:bodyPr/>
        <a:lstStyle/>
        <a:p>
          <a:r>
            <a:rPr lang="en-US" b="1" dirty="0" smtClean="0"/>
            <a:t>Constructive Conflict</a:t>
          </a:r>
          <a:endParaRPr lang="en-US" b="1" dirty="0"/>
        </a:p>
      </dgm:t>
    </dgm:pt>
    <dgm:pt modelId="{804FDF3E-B87D-4350-BF7A-7267C1A6912D}" type="parTrans" cxnId="{2331C155-8F02-423C-9B35-ACFB1EB607A6}">
      <dgm:prSet/>
      <dgm:spPr/>
      <dgm:t>
        <a:bodyPr/>
        <a:lstStyle/>
        <a:p>
          <a:endParaRPr lang="en-US"/>
        </a:p>
      </dgm:t>
    </dgm:pt>
    <dgm:pt modelId="{428955A4-EE26-40F5-B713-8D1AF99C9DA7}" type="sibTrans" cxnId="{2331C155-8F02-423C-9B35-ACFB1EB607A6}">
      <dgm:prSet/>
      <dgm:spPr/>
      <dgm:t>
        <a:bodyPr/>
        <a:lstStyle/>
        <a:p>
          <a:endParaRPr lang="en-US"/>
        </a:p>
      </dgm:t>
    </dgm:pt>
    <dgm:pt modelId="{79F49432-7805-4A9F-BCBC-79BF0DB05F13}">
      <dgm:prSet phldrT="[Text]"/>
      <dgm:spPr/>
      <dgm:t>
        <a:bodyPr/>
        <a:lstStyle/>
        <a:p>
          <a:r>
            <a:rPr lang="en-US" b="1" dirty="0" smtClean="0"/>
            <a:t>Team Identity</a:t>
          </a:r>
          <a:endParaRPr lang="en-US" b="1" dirty="0"/>
        </a:p>
      </dgm:t>
    </dgm:pt>
    <dgm:pt modelId="{BA6951FD-32F6-4496-A5BC-FE2094C4400B}" type="parTrans" cxnId="{897FA5BC-AA5D-4CE7-92AF-C5FDABEB71B7}">
      <dgm:prSet/>
      <dgm:spPr/>
      <dgm:t>
        <a:bodyPr/>
        <a:lstStyle/>
        <a:p>
          <a:endParaRPr lang="en-US"/>
        </a:p>
      </dgm:t>
    </dgm:pt>
    <dgm:pt modelId="{66CD85DC-A021-4E12-8FAE-AA915A8C8155}" type="sibTrans" cxnId="{897FA5BC-AA5D-4CE7-92AF-C5FDABEB71B7}">
      <dgm:prSet/>
      <dgm:spPr/>
      <dgm:t>
        <a:bodyPr/>
        <a:lstStyle/>
        <a:p>
          <a:endParaRPr lang="en-US"/>
        </a:p>
      </dgm:t>
    </dgm:pt>
    <dgm:pt modelId="{32E3CF9B-FA91-48EF-9C22-D87C9AEE219E}">
      <dgm:prSet phldrT="[Text]"/>
      <dgm:spPr/>
      <dgm:t>
        <a:bodyPr/>
        <a:lstStyle/>
        <a:p>
          <a:r>
            <a:rPr lang="en-US" b="1" dirty="0" smtClean="0"/>
            <a:t>Poor Communication</a:t>
          </a:r>
          <a:endParaRPr lang="en-US" b="1" dirty="0"/>
        </a:p>
      </dgm:t>
    </dgm:pt>
    <dgm:pt modelId="{00CAAF89-3042-4C61-9638-35C543BE541C}" type="parTrans" cxnId="{675045FF-78FC-4F48-8B9A-72BB01981143}">
      <dgm:prSet/>
      <dgm:spPr/>
      <dgm:t>
        <a:bodyPr/>
        <a:lstStyle/>
        <a:p>
          <a:endParaRPr lang="en-US"/>
        </a:p>
      </dgm:t>
    </dgm:pt>
    <dgm:pt modelId="{6D1AF1F3-AE73-4CD2-9257-0D599557B87F}" type="sibTrans" cxnId="{675045FF-78FC-4F48-8B9A-72BB01981143}">
      <dgm:prSet/>
      <dgm:spPr/>
      <dgm:t>
        <a:bodyPr/>
        <a:lstStyle/>
        <a:p>
          <a:endParaRPr lang="en-US"/>
        </a:p>
      </dgm:t>
    </dgm:pt>
    <dgm:pt modelId="{70AAC10B-1AB4-47C1-AD98-640F79FABCE5}">
      <dgm:prSet phldrT="[Text]"/>
      <dgm:spPr/>
      <dgm:t>
        <a:bodyPr/>
        <a:lstStyle/>
        <a:p>
          <a:r>
            <a:rPr lang="en-US" b="1" dirty="0" smtClean="0"/>
            <a:t>In-group/out-group Behavior</a:t>
          </a:r>
          <a:endParaRPr lang="en-US" b="1" dirty="0"/>
        </a:p>
      </dgm:t>
    </dgm:pt>
    <dgm:pt modelId="{6A0A8A07-8FBD-41D3-A0E8-15A47668579E}" type="parTrans" cxnId="{96CC8965-A338-460D-A4C8-1EF890357253}">
      <dgm:prSet/>
      <dgm:spPr/>
      <dgm:t>
        <a:bodyPr/>
        <a:lstStyle/>
        <a:p>
          <a:endParaRPr lang="en-US"/>
        </a:p>
      </dgm:t>
    </dgm:pt>
    <dgm:pt modelId="{03305932-2D6C-4DE2-925E-489A0BE43485}" type="sibTrans" cxnId="{96CC8965-A338-460D-A4C8-1EF890357253}">
      <dgm:prSet/>
      <dgm:spPr/>
      <dgm:t>
        <a:bodyPr/>
        <a:lstStyle/>
        <a:p>
          <a:endParaRPr lang="en-US"/>
        </a:p>
      </dgm:t>
    </dgm:pt>
    <dgm:pt modelId="{4CE26CAC-DEBD-4C28-9566-3EE9D63DF3E4}">
      <dgm:prSet phldrT="[Text]"/>
      <dgm:spPr/>
      <dgm:t>
        <a:bodyPr/>
        <a:lstStyle/>
        <a:p>
          <a:r>
            <a:rPr lang="en-US" b="1" dirty="0" smtClean="0"/>
            <a:t>Isolation</a:t>
          </a:r>
          <a:endParaRPr lang="en-US" b="1" dirty="0"/>
        </a:p>
      </dgm:t>
    </dgm:pt>
    <dgm:pt modelId="{5B5B81E7-AB84-43F6-BF83-1AA2B6FDA9AB}" type="parTrans" cxnId="{750D1409-1E1B-46E0-9A4F-0533756AA652}">
      <dgm:prSet/>
      <dgm:spPr/>
      <dgm:t>
        <a:bodyPr/>
        <a:lstStyle/>
        <a:p>
          <a:endParaRPr lang="en-US"/>
        </a:p>
      </dgm:t>
    </dgm:pt>
    <dgm:pt modelId="{629BE092-FE8C-46C6-A673-64AAD3021178}" type="sibTrans" cxnId="{750D1409-1E1B-46E0-9A4F-0533756AA652}">
      <dgm:prSet/>
      <dgm:spPr/>
      <dgm:t>
        <a:bodyPr/>
        <a:lstStyle/>
        <a:p>
          <a:endParaRPr lang="en-US"/>
        </a:p>
      </dgm:t>
    </dgm:pt>
    <dgm:pt modelId="{187F332F-6E84-4AEC-899F-4BDF5849C8FF}" type="pres">
      <dgm:prSet presAssocID="{98BBF93B-6E1B-4004-873A-63CAC4E357D2}" presName="Name0" presStyleCnt="0">
        <dgm:presLayoutVars>
          <dgm:dir/>
          <dgm:animLvl val="lvl"/>
          <dgm:resizeHandles/>
        </dgm:presLayoutVars>
      </dgm:prSet>
      <dgm:spPr/>
      <dgm:t>
        <a:bodyPr/>
        <a:lstStyle/>
        <a:p>
          <a:endParaRPr lang="en-US"/>
        </a:p>
      </dgm:t>
    </dgm:pt>
    <dgm:pt modelId="{8470D063-BFC2-4A0E-9E87-24A1D173466E}" type="pres">
      <dgm:prSet presAssocID="{F624E722-4838-4808-B1ED-74334C742089}" presName="linNode" presStyleCnt="0"/>
      <dgm:spPr/>
    </dgm:pt>
    <dgm:pt modelId="{5EBBAF56-AB10-4063-9265-0B32D2B822AF}" type="pres">
      <dgm:prSet presAssocID="{F624E722-4838-4808-B1ED-74334C742089}" presName="parentShp" presStyleLbl="node1" presStyleIdx="0" presStyleCnt="2" custLinFactNeighborY="-26">
        <dgm:presLayoutVars>
          <dgm:bulletEnabled val="1"/>
        </dgm:presLayoutVars>
      </dgm:prSet>
      <dgm:spPr/>
      <dgm:t>
        <a:bodyPr/>
        <a:lstStyle/>
        <a:p>
          <a:endParaRPr lang="en-US"/>
        </a:p>
      </dgm:t>
    </dgm:pt>
    <dgm:pt modelId="{9070F2BD-FBE8-467E-8134-AFE9ABD18576}" type="pres">
      <dgm:prSet presAssocID="{F624E722-4838-4808-B1ED-74334C742089}" presName="childShp" presStyleLbl="bgAccFollowNode1" presStyleIdx="0" presStyleCnt="2">
        <dgm:presLayoutVars>
          <dgm:bulletEnabled val="1"/>
        </dgm:presLayoutVars>
      </dgm:prSet>
      <dgm:spPr/>
      <dgm:t>
        <a:bodyPr/>
        <a:lstStyle/>
        <a:p>
          <a:endParaRPr lang="en-US"/>
        </a:p>
      </dgm:t>
    </dgm:pt>
    <dgm:pt modelId="{FBE69454-11DE-45F3-8A67-8C92894F3AF3}" type="pres">
      <dgm:prSet presAssocID="{0187F1E4-9E6B-4679-BD3E-5BEAACD682C7}" presName="spacing" presStyleCnt="0"/>
      <dgm:spPr/>
    </dgm:pt>
    <dgm:pt modelId="{381EEEAB-936D-44E5-B160-0788D463784D}" type="pres">
      <dgm:prSet presAssocID="{D6BB445B-7EA4-4B97-88E5-66EAC6A6465A}" presName="linNode" presStyleCnt="0"/>
      <dgm:spPr/>
    </dgm:pt>
    <dgm:pt modelId="{7B272884-9E96-45B2-B1E8-81A13F0B8B8A}" type="pres">
      <dgm:prSet presAssocID="{D6BB445B-7EA4-4B97-88E5-66EAC6A6465A}" presName="parentShp" presStyleLbl="node1" presStyleIdx="1" presStyleCnt="2">
        <dgm:presLayoutVars>
          <dgm:bulletEnabled val="1"/>
        </dgm:presLayoutVars>
      </dgm:prSet>
      <dgm:spPr/>
      <dgm:t>
        <a:bodyPr/>
        <a:lstStyle/>
        <a:p>
          <a:endParaRPr lang="en-US"/>
        </a:p>
      </dgm:t>
    </dgm:pt>
    <dgm:pt modelId="{7B901245-15A8-46D3-A198-8E9D535F6790}" type="pres">
      <dgm:prSet presAssocID="{D6BB445B-7EA4-4B97-88E5-66EAC6A6465A}" presName="childShp" presStyleLbl="bgAccFollowNode1" presStyleIdx="1" presStyleCnt="2">
        <dgm:presLayoutVars>
          <dgm:bulletEnabled val="1"/>
        </dgm:presLayoutVars>
      </dgm:prSet>
      <dgm:spPr/>
      <dgm:t>
        <a:bodyPr/>
        <a:lstStyle/>
        <a:p>
          <a:endParaRPr lang="en-US"/>
        </a:p>
      </dgm:t>
    </dgm:pt>
  </dgm:ptLst>
  <dgm:cxnLst>
    <dgm:cxn modelId="{285696A6-25E6-4D43-BE78-E08278F35B83}" srcId="{F624E722-4838-4808-B1ED-74334C742089}" destId="{65B9552F-C399-46A8-B804-1ECF992B6D90}" srcOrd="1" destOrd="0" parTransId="{B2EB3C76-3EA1-4D74-BD63-6B65406A3934}" sibTransId="{F073BC7B-2D3E-4E2A-A0AC-DB081BD59887}"/>
    <dgm:cxn modelId="{F333EB8F-8D5D-4AE1-B40D-3C030FB3F2FF}" srcId="{F624E722-4838-4808-B1ED-74334C742089}" destId="{2A76FC63-01C9-4BAE-9F5D-CE14E1FD3EAF}" srcOrd="0" destOrd="0" parTransId="{C8C71200-F8F2-49E8-BBAF-CC84C4C81DFD}" sibTransId="{7D55DE4E-B96A-4B9A-A0BB-0F1D6D133EA9}"/>
    <dgm:cxn modelId="{897FA5BC-AA5D-4CE7-92AF-C5FDABEB71B7}" srcId="{F624E722-4838-4808-B1ED-74334C742089}" destId="{79F49432-7805-4A9F-BCBC-79BF0DB05F13}" srcOrd="4" destOrd="0" parTransId="{BA6951FD-32F6-4496-A5BC-FE2094C4400B}" sibTransId="{66CD85DC-A021-4E12-8FAE-AA915A8C8155}"/>
    <dgm:cxn modelId="{32BE2840-B0A3-4B52-8F9D-DB18970C00A4}" type="presOf" srcId="{70AAC10B-1AB4-47C1-AD98-640F79FABCE5}" destId="{7B901245-15A8-46D3-A198-8E9D535F6790}" srcOrd="0" destOrd="2" presId="urn:microsoft.com/office/officeart/2005/8/layout/vList6"/>
    <dgm:cxn modelId="{9504826C-D3B2-467C-9687-838459BD68F9}" type="presOf" srcId="{F624E722-4838-4808-B1ED-74334C742089}" destId="{5EBBAF56-AB10-4063-9265-0B32D2B822AF}" srcOrd="0" destOrd="0" presId="urn:microsoft.com/office/officeart/2005/8/layout/vList6"/>
    <dgm:cxn modelId="{2331C155-8F02-423C-9B35-ACFB1EB607A6}" srcId="{F624E722-4838-4808-B1ED-74334C742089}" destId="{A8406443-C98F-4603-8D2C-BC62E3B83EB6}" srcOrd="3" destOrd="0" parTransId="{804FDF3E-B87D-4350-BF7A-7267C1A6912D}" sibTransId="{428955A4-EE26-40F5-B713-8D1AF99C9DA7}"/>
    <dgm:cxn modelId="{675045FF-78FC-4F48-8B9A-72BB01981143}" srcId="{D6BB445B-7EA4-4B97-88E5-66EAC6A6465A}" destId="{32E3CF9B-FA91-48EF-9C22-D87C9AEE219E}" srcOrd="1" destOrd="0" parTransId="{00CAAF89-3042-4C61-9638-35C543BE541C}" sibTransId="{6D1AF1F3-AE73-4CD2-9257-0D599557B87F}"/>
    <dgm:cxn modelId="{63C4EA95-4AB1-449D-9CB8-81627847AC59}" type="presOf" srcId="{0727C2BA-2988-4859-9DF8-D686155F3798}" destId="{9070F2BD-FBE8-467E-8134-AFE9ABD18576}" srcOrd="0" destOrd="2" presId="urn:microsoft.com/office/officeart/2005/8/layout/vList6"/>
    <dgm:cxn modelId="{EBFB391A-8DC3-4D7A-B919-D4A437382512}" type="presOf" srcId="{4CE26CAC-DEBD-4C28-9566-3EE9D63DF3E4}" destId="{7B901245-15A8-46D3-A198-8E9D535F6790}" srcOrd="0" destOrd="3" presId="urn:microsoft.com/office/officeart/2005/8/layout/vList6"/>
    <dgm:cxn modelId="{E06372EC-F49C-4DC7-A130-F971B116DFED}" srcId="{F624E722-4838-4808-B1ED-74334C742089}" destId="{0727C2BA-2988-4859-9DF8-D686155F3798}" srcOrd="2" destOrd="0" parTransId="{E6EC5E55-FB45-403D-A71D-9A65D7032700}" sibTransId="{A6D4A383-D05F-41F5-A535-EDF0F36EE029}"/>
    <dgm:cxn modelId="{750D1409-1E1B-46E0-9A4F-0533756AA652}" srcId="{D6BB445B-7EA4-4B97-88E5-66EAC6A6465A}" destId="{4CE26CAC-DEBD-4C28-9566-3EE9D63DF3E4}" srcOrd="3" destOrd="0" parTransId="{5B5B81E7-AB84-43F6-BF83-1AA2B6FDA9AB}" sibTransId="{629BE092-FE8C-46C6-A673-64AAD3021178}"/>
    <dgm:cxn modelId="{F0E8FB74-FA57-4C12-AA2B-F09E3C905E3F}" type="presOf" srcId="{2A76FC63-01C9-4BAE-9F5D-CE14E1FD3EAF}" destId="{9070F2BD-FBE8-467E-8134-AFE9ABD18576}" srcOrd="0" destOrd="0" presId="urn:microsoft.com/office/officeart/2005/8/layout/vList6"/>
    <dgm:cxn modelId="{C6F0FE52-A4A7-4692-A380-DF5C4F662DC3}" type="presOf" srcId="{65B9552F-C399-46A8-B804-1ECF992B6D90}" destId="{9070F2BD-FBE8-467E-8134-AFE9ABD18576}" srcOrd="0" destOrd="1" presId="urn:microsoft.com/office/officeart/2005/8/layout/vList6"/>
    <dgm:cxn modelId="{D737AA55-C382-4531-926A-95C992F34259}" srcId="{98BBF93B-6E1B-4004-873A-63CAC4E357D2}" destId="{D6BB445B-7EA4-4B97-88E5-66EAC6A6465A}" srcOrd="1" destOrd="0" parTransId="{2D124AF0-A751-4EDE-BB23-0950AAD213EA}" sibTransId="{691179E9-A3F2-4491-8159-C004B30CD459}"/>
    <dgm:cxn modelId="{2A97ED59-DB52-43FF-8458-007AF94C916B}" type="presOf" srcId="{D6BB445B-7EA4-4B97-88E5-66EAC6A6465A}" destId="{7B272884-9E96-45B2-B1E8-81A13F0B8B8A}" srcOrd="0" destOrd="0" presId="urn:microsoft.com/office/officeart/2005/8/layout/vList6"/>
    <dgm:cxn modelId="{11AD0406-A57D-4940-921E-D386FF2B1709}" srcId="{98BBF93B-6E1B-4004-873A-63CAC4E357D2}" destId="{F624E722-4838-4808-B1ED-74334C742089}" srcOrd="0" destOrd="0" parTransId="{14C0A10C-21AE-4025-9EC1-5918F442D3D1}" sibTransId="{0187F1E4-9E6B-4679-BD3E-5BEAACD682C7}"/>
    <dgm:cxn modelId="{D64C7F24-3CC4-4AB6-8C5A-7D1134EE08FD}" type="presOf" srcId="{32E3CF9B-FA91-48EF-9C22-D87C9AEE219E}" destId="{7B901245-15A8-46D3-A198-8E9D535F6790}" srcOrd="0" destOrd="1" presId="urn:microsoft.com/office/officeart/2005/8/layout/vList6"/>
    <dgm:cxn modelId="{2227A036-7AF0-4717-9E3F-66652F9028C3}" type="presOf" srcId="{A8406443-C98F-4603-8D2C-BC62E3B83EB6}" destId="{9070F2BD-FBE8-467E-8134-AFE9ABD18576}" srcOrd="0" destOrd="3" presId="urn:microsoft.com/office/officeart/2005/8/layout/vList6"/>
    <dgm:cxn modelId="{4B7268A9-F69A-4A1E-B446-9CEC92A60248}" type="presOf" srcId="{79F49432-7805-4A9F-BCBC-79BF0DB05F13}" destId="{9070F2BD-FBE8-467E-8134-AFE9ABD18576}" srcOrd="0" destOrd="4" presId="urn:microsoft.com/office/officeart/2005/8/layout/vList6"/>
    <dgm:cxn modelId="{C016A127-C847-4B9D-A4C3-3F224043460B}" type="presOf" srcId="{98BBF93B-6E1B-4004-873A-63CAC4E357D2}" destId="{187F332F-6E84-4AEC-899F-4BDF5849C8FF}" srcOrd="0" destOrd="0" presId="urn:microsoft.com/office/officeart/2005/8/layout/vList6"/>
    <dgm:cxn modelId="{4A1E1547-7FD9-44A4-910F-1ABE44704930}" srcId="{D6BB445B-7EA4-4B97-88E5-66EAC6A6465A}" destId="{33EBB133-1689-4E46-AD3E-652FCCA21565}" srcOrd="0" destOrd="0" parTransId="{997D56D1-7DE2-4B47-9699-B9253FA9AB4F}" sibTransId="{B115623D-A76F-4648-BF61-FB04896C8F4D}"/>
    <dgm:cxn modelId="{96CC8965-A338-460D-A4C8-1EF890357253}" srcId="{D6BB445B-7EA4-4B97-88E5-66EAC6A6465A}" destId="{70AAC10B-1AB4-47C1-AD98-640F79FABCE5}" srcOrd="2" destOrd="0" parTransId="{6A0A8A07-8FBD-41D3-A0E8-15A47668579E}" sibTransId="{03305932-2D6C-4DE2-925E-489A0BE43485}"/>
    <dgm:cxn modelId="{2C04916E-CD6F-4360-9334-A9A040D88190}" type="presOf" srcId="{33EBB133-1689-4E46-AD3E-652FCCA21565}" destId="{7B901245-15A8-46D3-A198-8E9D535F6790}" srcOrd="0" destOrd="0" presId="urn:microsoft.com/office/officeart/2005/8/layout/vList6"/>
    <dgm:cxn modelId="{F69F11B4-4703-400F-A5C8-7F275D7959F2}" type="presParOf" srcId="{187F332F-6E84-4AEC-899F-4BDF5849C8FF}" destId="{8470D063-BFC2-4A0E-9E87-24A1D173466E}" srcOrd="0" destOrd="0" presId="urn:microsoft.com/office/officeart/2005/8/layout/vList6"/>
    <dgm:cxn modelId="{EF9DBA13-3CBF-47FD-8C5C-3F0D036C143E}" type="presParOf" srcId="{8470D063-BFC2-4A0E-9E87-24A1D173466E}" destId="{5EBBAF56-AB10-4063-9265-0B32D2B822AF}" srcOrd="0" destOrd="0" presId="urn:microsoft.com/office/officeart/2005/8/layout/vList6"/>
    <dgm:cxn modelId="{CB116E1C-DB9A-41CE-B332-C4487DC5B8B8}" type="presParOf" srcId="{8470D063-BFC2-4A0E-9E87-24A1D173466E}" destId="{9070F2BD-FBE8-467E-8134-AFE9ABD18576}" srcOrd="1" destOrd="0" presId="urn:microsoft.com/office/officeart/2005/8/layout/vList6"/>
    <dgm:cxn modelId="{27DCA0C2-070E-4569-A56F-17A4E6D53E68}" type="presParOf" srcId="{187F332F-6E84-4AEC-899F-4BDF5849C8FF}" destId="{FBE69454-11DE-45F3-8A67-8C92894F3AF3}" srcOrd="1" destOrd="0" presId="urn:microsoft.com/office/officeart/2005/8/layout/vList6"/>
    <dgm:cxn modelId="{986BEF41-F007-453F-9BEF-063C83D1AC11}" type="presParOf" srcId="{187F332F-6E84-4AEC-899F-4BDF5849C8FF}" destId="{381EEEAB-936D-44E5-B160-0788D463784D}" srcOrd="2" destOrd="0" presId="urn:microsoft.com/office/officeart/2005/8/layout/vList6"/>
    <dgm:cxn modelId="{B4B5CDD0-A40E-47EB-A00C-67BB22F599D6}" type="presParOf" srcId="{381EEEAB-936D-44E5-B160-0788D463784D}" destId="{7B272884-9E96-45B2-B1E8-81A13F0B8B8A}" srcOrd="0" destOrd="0" presId="urn:microsoft.com/office/officeart/2005/8/layout/vList6"/>
    <dgm:cxn modelId="{100DD6A9-991B-4624-80B4-F9B3B3455041}" type="presParOf" srcId="{381EEEAB-936D-44E5-B160-0788D463784D}" destId="{7B901245-15A8-46D3-A198-8E9D535F6790}"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470970C-FD80-47B3-A585-99FE32002053}" type="datetimeFigureOut">
              <a:rPr lang="en-US" smtClean="0"/>
              <a:pPr/>
              <a:t>1/18/2011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9D995EE-3096-44E5-8918-6FB1F04DD2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err="1" smtClean="0"/>
              <a:t>powerpoint</a:t>
            </a:r>
            <a:r>
              <a:rPr lang="en-US" dirty="0" smtClean="0"/>
              <a:t> presentation was developed by the Presentation Team which</a:t>
            </a:r>
            <a:r>
              <a:rPr lang="en-US" baseline="0" dirty="0" smtClean="0"/>
              <a:t> was chartered under the NWS </a:t>
            </a:r>
            <a:r>
              <a:rPr lang="en-US" dirty="0" smtClean="0"/>
              <a:t>Diversity Marketing Team.</a:t>
            </a:r>
            <a:r>
              <a:rPr lang="en-US" baseline="0" dirty="0" smtClean="0"/>
              <a:t>  Team Leaders – Jose Garcia, </a:t>
            </a:r>
            <a:r>
              <a:rPr lang="en-US" baseline="0" dirty="0" err="1" smtClean="0"/>
              <a:t>Gena</a:t>
            </a:r>
            <a:r>
              <a:rPr lang="en-US" baseline="0" dirty="0" smtClean="0"/>
              <a:t> Morrison, Steve </a:t>
            </a:r>
            <a:r>
              <a:rPr lang="en-US" baseline="0" dirty="0" err="1" smtClean="0"/>
              <a:t>Kuhl</a:t>
            </a:r>
            <a:r>
              <a:rPr lang="en-US" baseline="0" dirty="0" smtClean="0"/>
              <a:t>.  Team members – John </a:t>
            </a:r>
            <a:r>
              <a:rPr lang="en-US" baseline="0" dirty="0" err="1" smtClean="0"/>
              <a:t>Haase</a:t>
            </a:r>
            <a:r>
              <a:rPr lang="en-US" baseline="0" dirty="0" smtClean="0"/>
              <a:t>, Joe Arellano, Gina </a:t>
            </a:r>
            <a:r>
              <a:rPr lang="en-US" baseline="0" dirty="0" err="1" smtClean="0"/>
              <a:t>Tillis</a:t>
            </a:r>
            <a:r>
              <a:rPr lang="en-US" baseline="0" dirty="0" smtClean="0"/>
              <a:t>-Nash, Kristin Scotten, Jennifer Stark.  The team’s charter was the development of a presentation which could be utilized by managers and diversity </a:t>
            </a:r>
            <a:r>
              <a:rPr lang="en-US" baseline="0" dirty="0" err="1" smtClean="0"/>
              <a:t>focals</a:t>
            </a:r>
            <a:r>
              <a:rPr lang="en-US" baseline="0" dirty="0" smtClean="0"/>
              <a:t> to present to their offices or work units.  The presentation is intended to facilitate healthy dialog and conversation about diversity and diversity issues throughout the NWS.  Presenters are encouraged to utilize and adapt this presentation to their local office and work units.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A common tendency in human interaction is that of social categorization.  Simply put, people often like to put other people into easily understood pigeonholes. Learning to manage diversity is not you trying to learn about someone else’s generational or culture strengths or weaknesses, race or ethnic beliefs, so that you won’t do or say things that may offend them.  Diversity management must start with your own self-assessment and understanding of your perceptions, which sometimes are your truth but not necessarily the real truth.  Sometimes you have to take another look at what you think you know.</a:t>
            </a:r>
            <a:endParaRPr lang="en-US"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161780-2916-422F-AE54-339243B15F3A}"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solidFill>
                  <a:srgbClr val="0070C0"/>
                </a:solidFill>
                <a:latin typeface="+mn-lt"/>
                <a:ea typeface="Calibri"/>
                <a:cs typeface="Times New Roman"/>
              </a:rPr>
              <a:t>Every NWS employee, from an intern to the director, is personally responsible to manage diversity within their own NWS workplace and teams.  The failure to manage diversity by even one person within an office or team can have dire consequences for the entire workplace.  So it takes everyone’s full support and commitment toward effectively managing diversity with emphasis on what we do with diversity rather than getting diversity.  Valuing diversity in all aspects of NWS operations should be a top priority.</a:t>
            </a: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23F5AB-86CF-439C-B33E-FD9055E7E44F}"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 workplace will be more harmonious when we all strive to understand each other’s frame of reference and values.  By being open to trying new things or doing them differently, we may find more effective ways to manage and co-exist in our NWS workplaces.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We must evaluate our cultures and determine what needs to change.  Managers need to assess their own readiness to value and embrace differences.  Assessments can start by examining historical misconceptions about employee diversity such as otherness is seen as a deficiency, others want to become and should become more like the dominant group, equal treatment means the same treatment, and managing diversity requires changing the people, not the culture.   Mentoring, networking, and sponsorship strategies will help the NWS build an inclusive diversity program for all employees.  Mentoring provides guidance, sharing of information, and nurturing for personal, career development, and professional growth which are essential to help individual employees overcome workplace challenges and barriers.  Networking helps individuals acquire significant exposure that may benefit their career progression.  This could be done by making contact one on one or in groups at meetings, conferences, and other critical forums.  Sponsorship involves ensuring that individuals get the support and visibility needed to acquire the right opportunities to improve job and career competencies.  Sponsorship perhaps more than mentoring and networking can provide opportunities for advancement by providing the individual with visible connections to key organizational stakeholders and power brokers.</a:t>
            </a: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23CD26-DBAB-4110-AF95-4EB230791BFF}"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Managing diversity does not mean trying to control or contain diversity, it means to enable every staff member in a team to perform to their fullest potential.  Diversity Management of teams needs to focus on managing the differences within a team, capitalizing on the benefits of the diversity within teams, and also minimizing the workplaces challenges.  Effective management of diverse teams will have substantial payoffs.  Poorly managed diverse teams will experience difficulties in communication and unproductive conflict.  In contrast, well managed diverse teams will overcome communication difficulties and result in creative and high quality productivity.</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99287E-EA34-4AD8-BF84-E58F6967F730}"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opportunity to check</a:t>
            </a:r>
            <a:r>
              <a:rPr lang="en-US" baseline="0" dirty="0" smtClean="0"/>
              <a:t> in with your audience.  They may have questions, comments or ideas for managing diversity.</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poem can be utilized</a:t>
            </a:r>
            <a:r>
              <a:rPr lang="en-US" baseline="0" dirty="0" smtClean="0"/>
              <a:t> to stimulate discussion on Diversity and diversity issues.</a:t>
            </a:r>
            <a:r>
              <a:rPr lang="en-US" sz="1300" dirty="0" smtClean="0"/>
              <a:t> The following questions may help stimulate thought and discussion.  Describe how this story made you feel. What surprised you about the characters in this story? What assumption did each of the characters make about the others around the fire? What do you feel contributed to each person’s decision not to share his or her log of wood? Have you ever shared any of the thoughts or beliefs of the six characters? Would you have hesitated to share your stick of wood?</a:t>
            </a:r>
          </a:p>
          <a:p>
            <a:r>
              <a:rPr lang="en-US" sz="1300" dirty="0" smtClean="0"/>
              <a:t>Explain the last verse. What impact does this verse have on the way you view others?</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Cold Within</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Cold Within</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must improve diversity management knowledge throughout the organization, including every NWS employee, SCEP/STEP students, contractors and student volunteers.  </a:t>
            </a: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A7654-7F63-4F0B-BD8A-41542B28038A}"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next several slides deal with the way we perceive the roles of office staff based on their title or position description. </a:t>
            </a:r>
          </a:p>
          <a:p>
            <a:endParaRPr lang="en-US" smtClean="0"/>
          </a:p>
          <a:p>
            <a:r>
              <a:rPr lang="en-US" smtClean="0"/>
              <a:t>In reality, our individual expertise, interests, experience and skills will often cross over to other specialties.  Role of office position will vary by office and by the individual.  Recognizing our differences despite being labeled or assigned to a specific role in the office will enhance our agencies ability to meet the change needs and demands of our customers in the future.  Effective management of the diversity of our workforce will enable our agency to grow, change and adapt. </a:t>
            </a:r>
          </a:p>
        </p:txBody>
      </p:sp>
      <p:sp>
        <p:nvSpPr>
          <p:cNvPr id="4" name="Slide Number Placeholder 3"/>
          <p:cNvSpPr>
            <a:spLocks noGrp="1"/>
          </p:cNvSpPr>
          <p:nvPr>
            <p:ph type="sldNum" sz="quarter" idx="5"/>
          </p:nvPr>
        </p:nvSpPr>
        <p:spPr/>
        <p:txBody>
          <a:bodyPr/>
          <a:lstStyle/>
          <a:p>
            <a:pPr>
              <a:defRPr/>
            </a:pPr>
            <a:fld id="{800F0925-36D6-4687-AC72-60C38A023A5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If you’ve worked in more than one office in the NWS in your career, you are likely to recognize that this is true.  If you are new to the agency or have remained in one office, you may not recognize that many staff are cross utilized based on their experience, interests and skills.  How many offices pull the ASA or SH into the ops area during a severe weather event?  How many HMTs work with cooperative observers?  </a:t>
            </a:r>
          </a:p>
        </p:txBody>
      </p:sp>
      <p:sp>
        <p:nvSpPr>
          <p:cNvPr id="4" name="Slide Number Placeholder 3"/>
          <p:cNvSpPr>
            <a:spLocks noGrp="1"/>
          </p:cNvSpPr>
          <p:nvPr>
            <p:ph type="sldNum" sz="quarter" idx="5"/>
          </p:nvPr>
        </p:nvSpPr>
        <p:spPr/>
        <p:txBody>
          <a:bodyPr/>
          <a:lstStyle/>
          <a:p>
            <a:pPr>
              <a:defRPr/>
            </a:pPr>
            <a:fld id="{25CE4C19-9887-4934-9629-9A75C50F84F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Rather than focusing on the acronym that identifies a workgroup or position, it may help to recognize each individual in your office for the unique abilities and strengths they bring to the job.</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are diversified in our locations, our expertise, and our abilities.  We are a diverse agency that works for a wide range of customers and partners. </a:t>
            </a:r>
            <a:endParaRPr lang="en-US" dirty="0"/>
          </a:p>
        </p:txBody>
      </p:sp>
      <p:sp>
        <p:nvSpPr>
          <p:cNvPr id="4" name="Slide Number Placeholder 3"/>
          <p:cNvSpPr>
            <a:spLocks noGrp="1"/>
          </p:cNvSpPr>
          <p:nvPr>
            <p:ph type="sldNum" sz="quarter" idx="10"/>
          </p:nvPr>
        </p:nvSpPr>
        <p:spPr/>
        <p:txBody>
          <a:bodyPr/>
          <a:lstStyle/>
          <a:p>
            <a:fld id="{09D995EE-3096-44E5-8918-6FB1F04DD2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Perhaps one of the greatest strengths of our agency is the freedom for employees to work in areas that they derive satisfaction from.  Staff may be granted opportunities or create their own opportunities to enhance skills through training, research or mentorships.   </a:t>
            </a:r>
          </a:p>
          <a:p>
            <a:endParaRPr lang="en-US" smtClean="0"/>
          </a:p>
          <a:p>
            <a:r>
              <a:rPr lang="en-US" smtClean="0"/>
              <a:t>As our agency looks to the future, how do we ensure that we continue to attract the best and brightest into our workforce.  Once they are in the workforce, how do we ensure that they stay with the agency.  The business case for Diversity Management shows that employees experience a greater job satisfaction and are less likely to look elsewhere for employment if they are valued for their unique skills, creativity and are empowered to make a difference in their position.</a:t>
            </a:r>
          </a:p>
        </p:txBody>
      </p:sp>
      <p:sp>
        <p:nvSpPr>
          <p:cNvPr id="4" name="Slide Number Placeholder 3"/>
          <p:cNvSpPr>
            <a:spLocks noGrp="1"/>
          </p:cNvSpPr>
          <p:nvPr>
            <p:ph type="sldNum" sz="quarter" idx="5"/>
          </p:nvPr>
        </p:nvSpPr>
        <p:spPr/>
        <p:txBody>
          <a:bodyPr/>
          <a:lstStyle/>
          <a:p>
            <a:pPr>
              <a:defRPr/>
            </a:pPr>
            <a:fld id="{B8D01598-CDA5-4E5C-BA51-8A24F6F2901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Diversity is a reality that is interwoven into the very fabric of our daily lives.  It is not simply a concept or policy.  Diversity is a key to the future success of the National Weather Service and we must embrace the value of diversity in order to effectively compete in a worldwide arena.  Diversity is critical to the achievement of the NWS mission.  Diversity empowers everyone to reach their full potential and removes barriers.  It allows us to take advantage of the diversity of thought and ideas that comes from the diversity of experiences, background, and skills.  Effective diversity management results in improved individual and overall NWS performance.  This is due to the effectiveness of diversity on problem-solving, decision-making, innovation, and creativity.</a:t>
            </a: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CF73B-55AC-441F-9F67-A3870BB54DD4}"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Simply look around the room and you can see we now have a diverse workforce.  However, having a diverse workforce does not, in itself, translate to bottom line benefits for the NWS.  Diversity must be managed in order for the NWS to reap the benefits of a diverse work force.</a:t>
            </a:r>
            <a:endParaRPr lang="en-US"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0909A5-6103-418F-A65F-D34CECA4729E}"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duotone>
              <a:schemeClr val="accent2">
                <a:shade val="45000"/>
                <a:satMod val="135000"/>
              </a:schemeClr>
              <a:prstClr val="white"/>
            </a:duotone>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0772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0772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39624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411553"/>
            <a:ext cx="40386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duotone>
              <a:schemeClr val="accent2">
                <a:shade val="45000"/>
                <a:satMod val="135000"/>
              </a:schemeClr>
              <a:prstClr val="white"/>
            </a:duotone>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0772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9219" name="Text Placeholder 2"/>
          <p:cNvSpPr>
            <a:spLocks noGrp="1"/>
          </p:cNvSpPr>
          <p:nvPr>
            <p:ph type="body" idx="1"/>
          </p:nvPr>
        </p:nvSpPr>
        <p:spPr bwMode="auto">
          <a:xfrm>
            <a:off x="381000" y="1412875"/>
            <a:ext cx="80772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Box 3"/>
          <p:cNvSpPr txBox="1"/>
          <p:nvPr/>
        </p:nvSpPr>
        <p:spPr>
          <a:xfrm rot="16200000">
            <a:off x="2145268" y="4941332"/>
            <a:ext cx="738664" cy="2743200"/>
          </a:xfrm>
          <a:prstGeom prst="rect">
            <a:avLst/>
          </a:prstGeom>
          <a:noFill/>
        </p:spPr>
        <p:txBody>
          <a:bodyPr vert="vert" wrap="square">
            <a:spAutoFit/>
            <a:scene3d>
              <a:camera prst="orthographicFront">
                <a:rot lat="0" lon="20999984" rev="0"/>
              </a:camera>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smtClean="0">
                <a:ln w="11430"/>
                <a:solidFill>
                  <a:srgbClr val="FF0000"/>
                </a:solidFill>
                <a:effectLst>
                  <a:outerShdw blurRad="76200" dist="50800" dir="5400000" algn="tl" rotWithShape="0">
                    <a:srgbClr val="000000">
                      <a:alpha val="65000"/>
                    </a:srgbClr>
                  </a:outerShdw>
                </a:effectLst>
                <a:latin typeface="+mn-lt"/>
              </a:rPr>
              <a:t>DIVERSITY</a:t>
            </a:r>
            <a:endParaRPr lang="en-US" sz="3600" b="1" spc="50" dirty="0">
              <a:ln w="11430"/>
              <a:solidFill>
                <a:srgbClr val="FF0000"/>
              </a:solidFill>
              <a:effectLst>
                <a:outerShdw blurRad="76200" dist="50800" dir="5400000" algn="tl" rotWithShape="0">
                  <a:srgbClr val="000000">
                    <a:alpha val="65000"/>
                  </a:srgbClr>
                </a:outerShdw>
              </a:effectLst>
              <a:latin typeface="+mn-lt"/>
            </a:endParaRPr>
          </a:p>
        </p:txBody>
      </p:sp>
      <p:pic>
        <p:nvPicPr>
          <p:cNvPr id="18" name="Picture 17" descr="nwsdiv.JPG"/>
          <p:cNvPicPr>
            <a:picLocks noChangeAspect="1"/>
          </p:cNvPicPr>
          <p:nvPr/>
        </p:nvPicPr>
        <p:blipFill>
          <a:blip r:embed="rId10" cstate="print"/>
          <a:srcRect l="7113" t="4431"/>
          <a:stretch>
            <a:fillRect/>
          </a:stretch>
        </p:blipFill>
        <p:spPr>
          <a:xfrm>
            <a:off x="0" y="5715000"/>
            <a:ext cx="1136692" cy="1143000"/>
          </a:xfrm>
          <a:prstGeom prst="ellipse">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txStyles>
    <p:titleStyle>
      <a:lvl1pPr algn="l" defTabSz="912813" rtl="0" eaLnBrk="0" fontAlgn="base" hangingPunct="0">
        <a:lnSpc>
          <a:spcPct val="90000"/>
        </a:lnSpc>
        <a:spcBef>
          <a:spcPct val="0"/>
        </a:spcBef>
        <a:spcAft>
          <a:spcPct val="0"/>
        </a:spcAft>
        <a:defRPr lang="en-US" sz="4800" b="1"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b="1">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b="1">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1"/>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2"/>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2"/>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2"/>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Weather Service</a:t>
            </a:r>
            <a:br>
              <a:rPr lang="en-US" dirty="0" smtClean="0"/>
            </a:br>
            <a:r>
              <a:rPr lang="en-US" dirty="0" smtClean="0"/>
              <a:t>Diversity Management</a:t>
            </a:r>
            <a:endParaRPr lang="en-US" dirty="0"/>
          </a:p>
        </p:txBody>
      </p:sp>
      <p:sp>
        <p:nvSpPr>
          <p:cNvPr id="3" name="Subtitle 2"/>
          <p:cNvSpPr>
            <a:spLocks noGrp="1"/>
          </p:cNvSpPr>
          <p:nvPr>
            <p:ph type="body" sz="quarter" idx="10"/>
          </p:nvPr>
        </p:nvSpPr>
        <p:spPr>
          <a:xfrm>
            <a:off x="381000" y="2514600"/>
            <a:ext cx="8077200" cy="1661993"/>
          </a:xfrm>
        </p:spPr>
        <p:txBody>
          <a:bodyPr/>
          <a:lstStyle/>
          <a:p>
            <a:pPr algn="ctr">
              <a:buNone/>
            </a:pPr>
            <a:r>
              <a:rPr lang="en-US" sz="6000" b="1" dirty="0" smtClean="0"/>
              <a:t>Utilizing our differences to change the future!</a:t>
            </a:r>
            <a:endParaRPr lang="en-US" sz="6000"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1828800"/>
            <a:ext cx="7696200" cy="1143000"/>
          </a:xfrm>
        </p:spPr>
        <p:txBody>
          <a:bodyPr>
            <a:normAutofit fontScale="90000"/>
          </a:bodyPr>
          <a:lstStyle/>
          <a:p>
            <a:pPr eaLnBrk="1" hangingPunct="1">
              <a:defRPr/>
            </a:pPr>
            <a:r>
              <a:rPr lang="en-US" dirty="0" smtClean="0">
                <a:solidFill>
                  <a:schemeClr val="tx1"/>
                </a:solidFill>
                <a:effectLst>
                  <a:outerShdw blurRad="38100" dist="38100" dir="2700000" algn="tl">
                    <a:srgbClr val="000000">
                      <a:alpha val="43137"/>
                    </a:srgbClr>
                  </a:outerShdw>
                </a:effectLst>
              </a:rPr>
              <a:t>Doesn’t start with learning information about others so you won’t offend them… it starts with you learning to manage YOUR OWN STUFF!</a:t>
            </a:r>
          </a:p>
        </p:txBody>
      </p:sp>
      <p:pic>
        <p:nvPicPr>
          <p:cNvPr id="3" name="Picture 5" descr="http://t1.gstatic.com/images?q=tbn:c2BhI9iI1EUfjM:http://www.halifax.ca/police/departments/images/DiversityWorks_RGB.jpg"/>
          <p:cNvPicPr>
            <a:picLocks noChangeAspect="1" noChangeArrowheads="1"/>
          </p:cNvPicPr>
          <p:nvPr/>
        </p:nvPicPr>
        <p:blipFill>
          <a:blip r:embed="rId3" cstate="print"/>
          <a:srcRect/>
          <a:stretch>
            <a:fillRect/>
          </a:stretch>
        </p:blipFill>
        <p:spPr bwMode="auto">
          <a:xfrm>
            <a:off x="5334000" y="4419600"/>
            <a:ext cx="1450975" cy="2139950"/>
          </a:xfrm>
          <a:prstGeom prst="rect">
            <a:avLst/>
          </a:prstGeom>
          <a:ln>
            <a:noFill/>
          </a:ln>
          <a:effectLst>
            <a:outerShdw blurRad="292100" dist="139700" dir="2700000" algn="tl" rotWithShape="0">
              <a:srgbClr val="333333">
                <a:alpha val="65000"/>
              </a:srgbClr>
            </a:outerShdw>
          </a:effectLst>
        </p:spPr>
      </p:pic>
      <p:sp>
        <p:nvSpPr>
          <p:cNvPr id="5" name="Title 4"/>
          <p:cNvSpPr txBox="1">
            <a:spLocks/>
          </p:cNvSpPr>
          <p:nvPr/>
        </p:nvSpPr>
        <p:spPr>
          <a:xfrm>
            <a:off x="381000" y="381000"/>
            <a:ext cx="8077200" cy="664797"/>
          </a:xfrm>
          <a:prstGeom prst="rect">
            <a:avLst/>
          </a:prstGeom>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lang="en-US" sz="48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Diversity Management</a:t>
            </a:r>
            <a:endParaRPr kumimoji="0" lang="en-US" sz="48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228600" y="1981200"/>
            <a:ext cx="8686800" cy="3163943"/>
          </a:xfrm>
        </p:spPr>
        <p:txBody>
          <a:bodyPr/>
          <a:lstStyle/>
          <a:p>
            <a:pPr eaLnBrk="1" hangingPunct="1">
              <a:spcAft>
                <a:spcPts val="1200"/>
              </a:spcAft>
            </a:pPr>
            <a:r>
              <a:rPr lang="en-US" dirty="0" smtClean="0">
                <a:cs typeface="Arial" pitchFamily="34" charset="0"/>
              </a:rPr>
              <a:t>Yes, diversity management has to be a personal responsibility.</a:t>
            </a:r>
          </a:p>
          <a:p>
            <a:pPr eaLnBrk="1" hangingPunct="1">
              <a:spcAft>
                <a:spcPts val="1200"/>
              </a:spcAft>
            </a:pPr>
            <a:r>
              <a:rPr lang="en-US" dirty="0" smtClean="0">
                <a:cs typeface="Arial" pitchFamily="34" charset="0"/>
              </a:rPr>
              <a:t>Each and every one of us plays a significant role.</a:t>
            </a:r>
          </a:p>
          <a:p>
            <a:pPr eaLnBrk="1" hangingPunct="1">
              <a:spcAft>
                <a:spcPts val="1200"/>
              </a:spcAft>
            </a:pPr>
            <a:r>
              <a:rPr lang="en-US" dirty="0" smtClean="0">
                <a:cs typeface="Arial" pitchFamily="34" charset="0"/>
              </a:rPr>
              <a:t>Managing diversity is no longer a choice; it is a responsibility that requires everyone’s full support and commitment.</a:t>
            </a:r>
          </a:p>
        </p:txBody>
      </p:sp>
      <p:pic>
        <p:nvPicPr>
          <p:cNvPr id="6148" name="Picture 5" descr="See full size image"/>
          <p:cNvPicPr>
            <a:picLocks noChangeAspect="1" noChangeArrowheads="1"/>
          </p:cNvPicPr>
          <p:nvPr/>
        </p:nvPicPr>
        <p:blipFill>
          <a:blip r:embed="rId3" cstate="print"/>
          <a:srcRect/>
          <a:stretch>
            <a:fillRect/>
          </a:stretch>
        </p:blipFill>
        <p:spPr bwMode="auto">
          <a:xfrm>
            <a:off x="6096000" y="4742180"/>
            <a:ext cx="2590800" cy="2115820"/>
          </a:xfrm>
          <a:prstGeom prst="rect">
            <a:avLst/>
          </a:prstGeom>
          <a:noFill/>
          <a:ln w="9525">
            <a:noFill/>
            <a:miter lim="800000"/>
            <a:headEnd/>
            <a:tailEnd/>
          </a:ln>
        </p:spPr>
      </p:pic>
      <p:sp>
        <p:nvSpPr>
          <p:cNvPr id="7" name="Title 6"/>
          <p:cNvSpPr>
            <a:spLocks noGrp="1"/>
          </p:cNvSpPr>
          <p:nvPr>
            <p:ph type="title"/>
          </p:nvPr>
        </p:nvSpPr>
        <p:spPr>
          <a:xfrm>
            <a:off x="457200" y="304800"/>
            <a:ext cx="8077200" cy="1329595"/>
          </a:xfrm>
        </p:spPr>
        <p:txBody>
          <a:bodyPr/>
          <a:lstStyle/>
          <a:p>
            <a:pPr algn="ctr"/>
            <a:r>
              <a:rPr lang="en-US" dirty="0" smtClean="0"/>
              <a:t>Diversity Management –</a:t>
            </a:r>
            <a:br>
              <a:rPr lang="en-US" dirty="0" smtClean="0"/>
            </a:br>
            <a:r>
              <a:rPr lang="en-US" dirty="0" smtClean="0"/>
              <a:t> Am</a:t>
            </a:r>
            <a:r>
              <a:rPr lang="en-US" baseline="0" dirty="0" smtClean="0"/>
              <a:t> I Responsible?</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STRIPARt"/>
          <p:cNvPicPr>
            <a:picLocks noChangeAspect="1" noChangeArrowheads="1"/>
          </p:cNvPicPr>
          <p:nvPr/>
        </p:nvPicPr>
        <p:blipFill>
          <a:blip r:embed="rId3" cstate="print"/>
          <a:srcRect l="1667" r="1667" b="13174"/>
          <a:stretch>
            <a:fillRect/>
          </a:stretch>
        </p:blipFill>
        <p:spPr bwMode="auto">
          <a:xfrm>
            <a:off x="0" y="4343400"/>
            <a:ext cx="9144000" cy="1219200"/>
          </a:xfrm>
          <a:prstGeom prst="rect">
            <a:avLst/>
          </a:prstGeom>
          <a:noFill/>
          <a:ln w="9525">
            <a:noFill/>
            <a:miter lim="800000"/>
            <a:headEnd/>
            <a:tailEnd/>
          </a:ln>
        </p:spPr>
      </p:pic>
      <p:sp>
        <p:nvSpPr>
          <p:cNvPr id="8" name="Title 4"/>
          <p:cNvSpPr txBox="1">
            <a:spLocks/>
          </p:cNvSpPr>
          <p:nvPr/>
        </p:nvSpPr>
        <p:spPr>
          <a:xfrm>
            <a:off x="381000" y="1600200"/>
            <a:ext cx="8077200" cy="387798"/>
          </a:xfrm>
          <a:prstGeom prst="rect">
            <a:avLst/>
          </a:prstGeom>
        </p:spPr>
        <p:txBody>
          <a:bodyPr vert="horz" wrap="square" lIns="0" tIns="0" rIns="0" bIns="0" rtlCol="0" anchor="t">
            <a:spAutoFit/>
          </a:bodyPr>
          <a:lstStyle/>
          <a:p>
            <a:pPr marL="0" marR="0" lvl="0" indent="0" algn="ctr" defTabSz="912813" rtl="0" eaLnBrk="0" fontAlgn="base" latinLnBrk="0" hangingPunct="0">
              <a:lnSpc>
                <a:spcPct val="90000"/>
              </a:lnSpc>
              <a:spcBef>
                <a:spcPct val="0"/>
              </a:spcBef>
              <a:spcAft>
                <a:spcPct val="0"/>
              </a:spcAft>
              <a:buClrTx/>
              <a:buSzTx/>
              <a:buFontTx/>
              <a:buNone/>
              <a:tabLst/>
              <a:defRPr/>
            </a:pPr>
            <a:r>
              <a:rPr lang="en-US" sz="28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Important Step!</a:t>
            </a:r>
            <a:endParaRPr kumimoji="0" lang="en-US" sz="28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9" name="Content Placeholder 8"/>
          <p:cNvSpPr>
            <a:spLocks noGrp="1"/>
          </p:cNvSpPr>
          <p:nvPr>
            <p:ph idx="1"/>
          </p:nvPr>
        </p:nvSpPr>
        <p:spPr>
          <a:xfrm>
            <a:off x="0" y="2209800"/>
            <a:ext cx="8839200" cy="2412968"/>
          </a:xfrm>
        </p:spPr>
        <p:txBody>
          <a:bodyPr/>
          <a:lstStyle/>
          <a:p>
            <a:pPr algn="ctr">
              <a:buNone/>
            </a:pPr>
            <a:r>
              <a:rPr lang="en-US" dirty="0" smtClean="0"/>
              <a:t>Understand and respect individual differences:</a:t>
            </a:r>
          </a:p>
          <a:p>
            <a:pPr algn="ctr">
              <a:buNone/>
            </a:pPr>
            <a:r>
              <a:rPr lang="en-US" dirty="0" smtClean="0"/>
              <a:t>Keep an open mind toward others who are different from you.  Remember that not everyone sees things the same way you do.</a:t>
            </a:r>
          </a:p>
        </p:txBody>
      </p:sp>
      <p:sp>
        <p:nvSpPr>
          <p:cNvPr id="11" name="Title 10"/>
          <p:cNvSpPr>
            <a:spLocks noGrp="1"/>
          </p:cNvSpPr>
          <p:nvPr>
            <p:ph type="title"/>
          </p:nvPr>
        </p:nvSpPr>
        <p:spPr>
          <a:xfrm>
            <a:off x="228600" y="457200"/>
            <a:ext cx="8686800" cy="609398"/>
          </a:xfrm>
        </p:spPr>
        <p:txBody>
          <a:bodyPr/>
          <a:lstStyle/>
          <a:p>
            <a:pPr algn="ctr"/>
            <a:r>
              <a:rPr lang="en-US" sz="4400" dirty="0" smtClean="0"/>
              <a:t>Making this work for your NWS office</a:t>
            </a:r>
            <a:endParaRPr lang="en-US" sz="4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676400"/>
            <a:ext cx="8229600" cy="3742563"/>
          </a:xfrm>
        </p:spPr>
        <p:txBody>
          <a:bodyPr/>
          <a:lstStyle/>
          <a:p>
            <a:pPr eaLnBrk="1" hangingPunct="1"/>
            <a:r>
              <a:rPr lang="en-US" dirty="0" smtClean="0">
                <a:cs typeface="Arial" pitchFamily="34" charset="0"/>
              </a:rPr>
              <a:t>While valuing diversity is a philosophy, effectively managing diversity is a vast resource and a skill requiring knowledge, sensitivity, patience, flexibility, and training.</a:t>
            </a:r>
          </a:p>
          <a:p>
            <a:pPr eaLnBrk="1" hangingPunct="1">
              <a:buNone/>
            </a:pPr>
            <a:endParaRPr lang="en-US" dirty="0" smtClean="0">
              <a:cs typeface="Arial" pitchFamily="34" charset="0"/>
            </a:endParaRPr>
          </a:p>
          <a:p>
            <a:pPr eaLnBrk="1" hangingPunct="1"/>
            <a:r>
              <a:rPr lang="en-US" dirty="0" smtClean="0">
                <a:cs typeface="Arial" pitchFamily="34" charset="0"/>
              </a:rPr>
              <a:t>Building an inclusive diversity program for all employees involves mentoring, networking, and sponsorship.</a:t>
            </a:r>
          </a:p>
        </p:txBody>
      </p:sp>
      <p:pic>
        <p:nvPicPr>
          <p:cNvPr id="8196" name="Picture 5" descr="See full size image"/>
          <p:cNvPicPr>
            <a:picLocks noChangeAspect="1" noChangeArrowheads="1"/>
          </p:cNvPicPr>
          <p:nvPr/>
        </p:nvPicPr>
        <p:blipFill>
          <a:blip r:embed="rId3" cstate="print"/>
          <a:srcRect/>
          <a:stretch>
            <a:fillRect/>
          </a:stretch>
        </p:blipFill>
        <p:spPr bwMode="auto">
          <a:xfrm>
            <a:off x="4571033" y="5257800"/>
            <a:ext cx="3810967" cy="1524000"/>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itle 6"/>
          <p:cNvSpPr>
            <a:spLocks noGrp="1"/>
          </p:cNvSpPr>
          <p:nvPr>
            <p:ph type="title"/>
          </p:nvPr>
        </p:nvSpPr>
        <p:spPr>
          <a:xfrm>
            <a:off x="304800" y="228600"/>
            <a:ext cx="8077200" cy="665162"/>
          </a:xfrm>
        </p:spPr>
        <p:txBody>
          <a:bodyPr/>
          <a:lstStyle/>
          <a:p>
            <a:r>
              <a:rPr lang="en-US" dirty="0" smtClean="0"/>
              <a:t>Keys to Effective</a:t>
            </a:r>
            <a:r>
              <a:rPr lang="en-US" baseline="0" dirty="0" smtClean="0"/>
              <a:t> Diversity Management</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800" y="1905000"/>
          <a:ext cx="53340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Process 5"/>
          <p:cNvSpPr/>
          <p:nvPr/>
        </p:nvSpPr>
        <p:spPr>
          <a:xfrm>
            <a:off x="5867400" y="1828800"/>
            <a:ext cx="2895600" cy="1752600"/>
          </a:xfrm>
          <a:prstGeom prst="flowChart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bg1"/>
                </a:solidFill>
              </a:rPr>
              <a:t> </a:t>
            </a:r>
          </a:p>
          <a:p>
            <a:pPr>
              <a:spcBef>
                <a:spcPts val="600"/>
              </a:spcBef>
              <a:buFont typeface="Arial" pitchFamily="34" charset="0"/>
              <a:buChar char="•"/>
              <a:defRPr/>
            </a:pPr>
            <a:r>
              <a:rPr lang="en-US" sz="1600" b="1" dirty="0" smtClean="0">
                <a:solidFill>
                  <a:schemeClr val="bg1"/>
                </a:solidFill>
              </a:rPr>
              <a:t> Creativity</a:t>
            </a:r>
            <a:endParaRPr lang="en-US" sz="1600" b="1" dirty="0">
              <a:solidFill>
                <a:schemeClr val="bg1"/>
              </a:solidFill>
            </a:endParaRPr>
          </a:p>
          <a:p>
            <a:pPr>
              <a:spcBef>
                <a:spcPts val="600"/>
              </a:spcBef>
              <a:buFont typeface="Arial" pitchFamily="34" charset="0"/>
              <a:buChar char="•"/>
              <a:defRPr/>
            </a:pPr>
            <a:r>
              <a:rPr lang="en-US" sz="1600" b="1" dirty="0">
                <a:solidFill>
                  <a:schemeClr val="bg1"/>
                </a:solidFill>
              </a:rPr>
              <a:t> Job Satisfaction</a:t>
            </a:r>
          </a:p>
          <a:p>
            <a:pPr>
              <a:spcBef>
                <a:spcPts val="600"/>
              </a:spcBef>
              <a:buFont typeface="Arial" pitchFamily="34" charset="0"/>
              <a:buChar char="•"/>
              <a:defRPr/>
            </a:pPr>
            <a:r>
              <a:rPr lang="en-US" sz="1600" b="1" dirty="0">
                <a:solidFill>
                  <a:schemeClr val="bg1"/>
                </a:solidFill>
              </a:rPr>
              <a:t> High Productivity</a:t>
            </a:r>
          </a:p>
          <a:p>
            <a:pPr>
              <a:spcBef>
                <a:spcPts val="600"/>
              </a:spcBef>
              <a:buFont typeface="Arial" pitchFamily="34" charset="0"/>
              <a:buChar char="•"/>
              <a:defRPr/>
            </a:pPr>
            <a:r>
              <a:rPr lang="en-US" sz="1600" b="1" dirty="0">
                <a:solidFill>
                  <a:schemeClr val="bg1"/>
                </a:solidFill>
              </a:rPr>
              <a:t> Quality Outcomes</a:t>
            </a:r>
          </a:p>
          <a:p>
            <a:pPr>
              <a:spcBef>
                <a:spcPts val="600"/>
              </a:spcBef>
              <a:buFont typeface="Arial" pitchFamily="34" charset="0"/>
              <a:buChar char="•"/>
              <a:defRPr/>
            </a:pPr>
            <a:r>
              <a:rPr lang="en-US" sz="1600" b="1" dirty="0">
                <a:solidFill>
                  <a:schemeClr val="bg1"/>
                </a:solidFill>
              </a:rPr>
              <a:t> New Products &amp; Services</a:t>
            </a:r>
          </a:p>
          <a:p>
            <a:pPr>
              <a:buFont typeface="Arial" pitchFamily="34" charset="0"/>
              <a:buChar char="•"/>
              <a:defRPr/>
            </a:pPr>
            <a:endParaRPr lang="en-US" dirty="0"/>
          </a:p>
        </p:txBody>
      </p:sp>
      <p:sp>
        <p:nvSpPr>
          <p:cNvPr id="7" name="Flowchart: Process 6"/>
          <p:cNvSpPr/>
          <p:nvPr/>
        </p:nvSpPr>
        <p:spPr>
          <a:xfrm>
            <a:off x="5867400" y="3886200"/>
            <a:ext cx="2971800" cy="1752600"/>
          </a:xfrm>
          <a:prstGeom prst="flowChart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buFont typeface="Arial" pitchFamily="34" charset="0"/>
              <a:buChar char="•"/>
              <a:defRPr/>
            </a:pPr>
            <a:r>
              <a:rPr lang="en-US" dirty="0">
                <a:solidFill>
                  <a:schemeClr val="bg1"/>
                </a:solidFill>
              </a:rPr>
              <a:t> </a:t>
            </a:r>
            <a:r>
              <a:rPr lang="en-US" sz="1600" b="1" dirty="0">
                <a:solidFill>
                  <a:schemeClr val="bg1"/>
                </a:solidFill>
              </a:rPr>
              <a:t>High Turnover</a:t>
            </a:r>
          </a:p>
          <a:p>
            <a:pPr>
              <a:spcBef>
                <a:spcPts val="600"/>
              </a:spcBef>
              <a:buFont typeface="Arial" pitchFamily="34" charset="0"/>
              <a:buChar char="•"/>
              <a:defRPr/>
            </a:pPr>
            <a:r>
              <a:rPr lang="en-US" sz="1600" b="1" dirty="0">
                <a:solidFill>
                  <a:schemeClr val="bg1"/>
                </a:solidFill>
              </a:rPr>
              <a:t> Low Productivity</a:t>
            </a:r>
          </a:p>
          <a:p>
            <a:pPr>
              <a:spcBef>
                <a:spcPts val="600"/>
              </a:spcBef>
              <a:buFont typeface="Arial" pitchFamily="34" charset="0"/>
              <a:buChar char="•"/>
              <a:defRPr/>
            </a:pPr>
            <a:r>
              <a:rPr lang="en-US" sz="1600" b="1" dirty="0">
                <a:solidFill>
                  <a:schemeClr val="bg1"/>
                </a:solidFill>
              </a:rPr>
              <a:t> Poor Solutions</a:t>
            </a:r>
          </a:p>
          <a:p>
            <a:pPr>
              <a:spcBef>
                <a:spcPts val="600"/>
              </a:spcBef>
              <a:buFont typeface="Arial" pitchFamily="34" charset="0"/>
              <a:buChar char="•"/>
              <a:defRPr/>
            </a:pPr>
            <a:r>
              <a:rPr lang="en-US" sz="1600" b="1" dirty="0">
                <a:solidFill>
                  <a:schemeClr val="bg1"/>
                </a:solidFill>
              </a:rPr>
              <a:t> Low Job Satisfaction</a:t>
            </a:r>
          </a:p>
          <a:p>
            <a:pPr>
              <a:spcBef>
                <a:spcPts val="600"/>
              </a:spcBef>
              <a:buFont typeface="Arial" pitchFamily="34" charset="0"/>
              <a:buChar char="•"/>
              <a:defRPr/>
            </a:pPr>
            <a:r>
              <a:rPr lang="en-US" sz="1600" b="1" dirty="0">
                <a:solidFill>
                  <a:schemeClr val="bg1"/>
                </a:solidFill>
              </a:rPr>
              <a:t> Poor Attitude </a:t>
            </a:r>
            <a:r>
              <a:rPr lang="en-US" sz="1600" b="1" dirty="0" smtClean="0">
                <a:solidFill>
                  <a:schemeClr val="bg1"/>
                </a:solidFill>
              </a:rPr>
              <a:t>Toward Diversity</a:t>
            </a:r>
            <a:endParaRPr lang="en-US" sz="1600" b="1" dirty="0">
              <a:solidFill>
                <a:schemeClr val="bg1"/>
              </a:solidFill>
            </a:endParaRPr>
          </a:p>
        </p:txBody>
      </p:sp>
      <p:sp>
        <p:nvSpPr>
          <p:cNvPr id="10" name="Title 9"/>
          <p:cNvSpPr>
            <a:spLocks noGrp="1"/>
          </p:cNvSpPr>
          <p:nvPr>
            <p:ph type="title"/>
          </p:nvPr>
        </p:nvSpPr>
        <p:spPr>
          <a:xfrm>
            <a:off x="381000" y="381000"/>
            <a:ext cx="8077200" cy="665162"/>
          </a:xfrm>
        </p:spPr>
        <p:txBody>
          <a:bodyPr/>
          <a:lstStyle/>
          <a:p>
            <a:r>
              <a:rPr lang="en-US" dirty="0" smtClean="0"/>
              <a:t>Impact of Management on Diverse Team Performance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Stop sign MUTCD.svg"/>
          <p:cNvPicPr>
            <a:picLocks noChangeAspect="1" noChangeArrowheads="1"/>
          </p:cNvPicPr>
          <p:nvPr/>
        </p:nvPicPr>
        <p:blipFill>
          <a:blip r:embed="rId3" cstate="print"/>
          <a:srcRect/>
          <a:stretch>
            <a:fillRect/>
          </a:stretch>
        </p:blipFill>
        <p:spPr bwMode="auto">
          <a:xfrm>
            <a:off x="2743200" y="914400"/>
            <a:ext cx="35814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4" descr="http://upload.wikimedia.org/wikipedia/commons/9/9f/Arret.jpg"/>
          <p:cNvPicPr>
            <a:picLocks noChangeAspect="1" noChangeArrowheads="1"/>
          </p:cNvPicPr>
          <p:nvPr/>
        </p:nvPicPr>
        <p:blipFill>
          <a:blip r:embed="rId4" cstate="print"/>
          <a:srcRect l="19298" t="8276" r="17543" b="39310"/>
          <a:stretch>
            <a:fillRect/>
          </a:stretch>
        </p:blipFill>
        <p:spPr bwMode="auto">
          <a:xfrm>
            <a:off x="304800" y="0"/>
            <a:ext cx="1660525" cy="1752600"/>
          </a:xfrm>
          <a:prstGeom prst="rect">
            <a:avLst/>
          </a:prstGeom>
          <a:noFill/>
          <a:ln w="9525">
            <a:noFill/>
            <a:miter lim="800000"/>
            <a:headEnd/>
            <a:tailEnd/>
          </a:ln>
        </p:spPr>
      </p:pic>
      <p:pic>
        <p:nvPicPr>
          <p:cNvPr id="2052" name="Picture 6" descr="File:Stop sign China.svg"/>
          <p:cNvPicPr>
            <a:picLocks noChangeAspect="1" noChangeArrowheads="1"/>
          </p:cNvPicPr>
          <p:nvPr/>
        </p:nvPicPr>
        <p:blipFill>
          <a:blip r:embed="rId5" cstate="print"/>
          <a:srcRect/>
          <a:stretch>
            <a:fillRect/>
          </a:stretch>
        </p:blipFill>
        <p:spPr bwMode="auto">
          <a:xfrm>
            <a:off x="304800" y="2971800"/>
            <a:ext cx="1752600" cy="1752600"/>
          </a:xfrm>
          <a:prstGeom prst="rect">
            <a:avLst/>
          </a:prstGeom>
          <a:noFill/>
          <a:ln w="9525">
            <a:noFill/>
            <a:miter lim="800000"/>
            <a:headEnd/>
            <a:tailEnd/>
          </a:ln>
        </p:spPr>
      </p:pic>
      <p:sp>
        <p:nvSpPr>
          <p:cNvPr id="7" name="Rectangle 6"/>
          <p:cNvSpPr/>
          <p:nvPr/>
        </p:nvSpPr>
        <p:spPr>
          <a:xfrm>
            <a:off x="457200" y="4876800"/>
            <a:ext cx="1395333" cy="400110"/>
          </a:xfrm>
          <a:prstGeom prst="rect">
            <a:avLst/>
          </a:prstGeom>
          <a:noFill/>
        </p:spPr>
        <p:txBody>
          <a:bodyPr>
            <a:spAutoFit/>
          </a:bodyPr>
          <a:lstStyle/>
          <a:p>
            <a:pPr algn="ctr" fontAlgn="auto">
              <a:spcBef>
                <a:spcPts val="0"/>
              </a:spcBef>
              <a:spcAft>
                <a:spcPts val="0"/>
              </a:spcAft>
              <a:defRPr/>
            </a:pPr>
            <a:r>
              <a:rPr lang="en-US" sz="20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China</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54" name="Picture 8" descr="http://upload.wikimedia.org/wikipedia/commons/c/c9/Stop_sign.jpg"/>
          <p:cNvPicPr>
            <a:picLocks noChangeAspect="1" noChangeArrowheads="1"/>
          </p:cNvPicPr>
          <p:nvPr/>
        </p:nvPicPr>
        <p:blipFill>
          <a:blip r:embed="rId6" cstate="print"/>
          <a:srcRect l="8061" t="14998" r="8279" b="22137"/>
          <a:stretch>
            <a:fillRect/>
          </a:stretch>
        </p:blipFill>
        <p:spPr bwMode="auto">
          <a:xfrm>
            <a:off x="7234238" y="2670175"/>
            <a:ext cx="1757362" cy="1703388"/>
          </a:xfrm>
          <a:prstGeom prst="rect">
            <a:avLst/>
          </a:prstGeom>
          <a:noFill/>
          <a:ln w="9525">
            <a:noFill/>
            <a:miter lim="800000"/>
            <a:headEnd/>
            <a:tailEnd/>
          </a:ln>
        </p:spPr>
      </p:pic>
      <p:sp>
        <p:nvSpPr>
          <p:cNvPr id="9" name="Rectangle 8"/>
          <p:cNvSpPr/>
          <p:nvPr/>
        </p:nvSpPr>
        <p:spPr>
          <a:xfrm>
            <a:off x="7467600" y="4307400"/>
            <a:ext cx="1395333" cy="400110"/>
          </a:xfrm>
          <a:prstGeom prst="rect">
            <a:avLst/>
          </a:prstGeom>
          <a:noFill/>
        </p:spPr>
        <p:txBody>
          <a:bodyPr>
            <a:spAutoFit/>
          </a:bodyPr>
          <a:lstStyle/>
          <a:p>
            <a:pPr algn="ctr" fontAlgn="auto">
              <a:spcBef>
                <a:spcPts val="0"/>
              </a:spcBef>
              <a:spcAft>
                <a:spcPts val="0"/>
              </a:spcAft>
              <a:defRPr/>
            </a:pP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israel</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sp>
        <p:nvSpPr>
          <p:cNvPr id="10" name="Rectangle 9"/>
          <p:cNvSpPr/>
          <p:nvPr/>
        </p:nvSpPr>
        <p:spPr>
          <a:xfrm>
            <a:off x="304800" y="1752600"/>
            <a:ext cx="1600200" cy="707886"/>
          </a:xfrm>
          <a:prstGeom prst="rect">
            <a:avLst/>
          </a:prstGeom>
          <a:noFill/>
        </p:spPr>
        <p:txBody>
          <a:bodyPr>
            <a:spAutoFit/>
          </a:bodyPr>
          <a:lstStyle/>
          <a:p>
            <a:pPr algn="ctr" fontAlgn="auto">
              <a:spcBef>
                <a:spcPts val="0"/>
              </a:spcBef>
              <a:spcAft>
                <a:spcPts val="0"/>
              </a:spcAft>
              <a:defRPr/>
            </a:pPr>
            <a:r>
              <a:rPr lang="en-US" sz="20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Quebec: </a:t>
            </a: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french</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57" name="Picture 10" descr="http://upload.wikimedia.org/wikipedia/commons/3/32/Tomare.PNG"/>
          <p:cNvPicPr>
            <a:picLocks noChangeAspect="1" noChangeArrowheads="1"/>
          </p:cNvPicPr>
          <p:nvPr/>
        </p:nvPicPr>
        <p:blipFill>
          <a:blip r:embed="rId7" cstate="print"/>
          <a:srcRect/>
          <a:stretch>
            <a:fillRect/>
          </a:stretch>
        </p:blipFill>
        <p:spPr bwMode="auto">
          <a:xfrm>
            <a:off x="7010400" y="4724400"/>
            <a:ext cx="1936750" cy="1736725"/>
          </a:xfrm>
          <a:prstGeom prst="rect">
            <a:avLst/>
          </a:prstGeom>
          <a:noFill/>
          <a:ln w="9525">
            <a:noFill/>
            <a:miter lim="800000"/>
            <a:headEnd/>
            <a:tailEnd/>
          </a:ln>
        </p:spPr>
      </p:pic>
      <p:sp>
        <p:nvSpPr>
          <p:cNvPr id="12" name="Rectangle 11"/>
          <p:cNvSpPr/>
          <p:nvPr/>
        </p:nvSpPr>
        <p:spPr>
          <a:xfrm>
            <a:off x="7391400" y="6457890"/>
            <a:ext cx="1395333" cy="400110"/>
          </a:xfrm>
          <a:prstGeom prst="rect">
            <a:avLst/>
          </a:prstGeom>
          <a:noFill/>
        </p:spPr>
        <p:txBody>
          <a:bodyPr>
            <a:spAutoFit/>
          </a:bodyPr>
          <a:lstStyle/>
          <a:p>
            <a:pPr algn="ctr" fontAlgn="auto">
              <a:spcBef>
                <a:spcPts val="0"/>
              </a:spcBef>
              <a:spcAft>
                <a:spcPts val="0"/>
              </a:spcAft>
              <a:defRPr/>
            </a:pP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japan</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59" name="Picture 12" descr="http://upload.wikimedia.org/wikipedia/commons/7/78/ColombiaStopSign.JPG"/>
          <p:cNvPicPr>
            <a:picLocks noChangeAspect="1" noChangeArrowheads="1"/>
          </p:cNvPicPr>
          <p:nvPr/>
        </p:nvPicPr>
        <p:blipFill>
          <a:blip r:embed="rId8" cstate="print"/>
          <a:srcRect l="20724" t="8649" r="17097" b="26486"/>
          <a:stretch>
            <a:fillRect/>
          </a:stretch>
        </p:blipFill>
        <p:spPr bwMode="auto">
          <a:xfrm>
            <a:off x="7315200" y="0"/>
            <a:ext cx="1676400" cy="1752600"/>
          </a:xfrm>
          <a:prstGeom prst="rect">
            <a:avLst/>
          </a:prstGeom>
          <a:noFill/>
          <a:ln w="9525">
            <a:noFill/>
            <a:miter lim="800000"/>
            <a:headEnd/>
            <a:tailEnd/>
          </a:ln>
        </p:spPr>
      </p:pic>
      <p:sp>
        <p:nvSpPr>
          <p:cNvPr id="14" name="Rectangle 13"/>
          <p:cNvSpPr/>
          <p:nvPr/>
        </p:nvSpPr>
        <p:spPr>
          <a:xfrm>
            <a:off x="7315200" y="1676400"/>
            <a:ext cx="1600200" cy="707886"/>
          </a:xfrm>
          <a:prstGeom prst="rect">
            <a:avLst/>
          </a:prstGeom>
          <a:noFill/>
        </p:spPr>
        <p:txBody>
          <a:bodyPr>
            <a:spAutoFit/>
          </a:bodyPr>
          <a:lstStyle/>
          <a:p>
            <a:pPr algn="ctr" fontAlgn="auto">
              <a:spcBef>
                <a:spcPts val="0"/>
              </a:spcBef>
              <a:spcAft>
                <a:spcPts val="0"/>
              </a:spcAft>
              <a:defRPr/>
            </a:pPr>
            <a:r>
              <a:rPr lang="en-US" sz="20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Colombia: </a:t>
            </a: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spanish</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pic>
        <p:nvPicPr>
          <p:cNvPr id="2061" name="Picture 14" descr="http://upload.wikimedia.org/wikipedia/commons/6/6a/IqaluitStop.jpg"/>
          <p:cNvPicPr>
            <a:picLocks noChangeAspect="1" noChangeArrowheads="1"/>
          </p:cNvPicPr>
          <p:nvPr/>
        </p:nvPicPr>
        <p:blipFill>
          <a:blip r:embed="rId9" cstate="print"/>
          <a:srcRect l="20934" t="20119" r="21468" b="8725"/>
          <a:stretch>
            <a:fillRect/>
          </a:stretch>
        </p:blipFill>
        <p:spPr bwMode="auto">
          <a:xfrm>
            <a:off x="4038600" y="4724400"/>
            <a:ext cx="1674813" cy="1627188"/>
          </a:xfrm>
          <a:prstGeom prst="rect">
            <a:avLst/>
          </a:prstGeom>
          <a:noFill/>
          <a:ln w="9525">
            <a:noFill/>
            <a:miter lim="800000"/>
            <a:headEnd/>
            <a:tailEnd/>
          </a:ln>
        </p:spPr>
      </p:pic>
      <p:sp>
        <p:nvSpPr>
          <p:cNvPr id="16" name="Rectangle 15"/>
          <p:cNvSpPr/>
          <p:nvPr/>
        </p:nvSpPr>
        <p:spPr>
          <a:xfrm>
            <a:off x="3810000" y="6457890"/>
            <a:ext cx="1905000" cy="400110"/>
          </a:xfrm>
          <a:prstGeom prst="rect">
            <a:avLst/>
          </a:prstGeom>
          <a:noFill/>
        </p:spPr>
        <p:txBody>
          <a:bodyPr>
            <a:spAutoFit/>
          </a:bodyPr>
          <a:lstStyle/>
          <a:p>
            <a:pPr algn="ctr" fontAlgn="auto">
              <a:spcBef>
                <a:spcPts val="0"/>
              </a:spcBef>
              <a:spcAft>
                <a:spcPts val="0"/>
              </a:spcAft>
              <a:defRPr/>
            </a:pPr>
            <a:r>
              <a:rPr lang="en-US" sz="2000" b="1" cap="all" dirty="0" err="1">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mn-lt"/>
              </a:rPr>
              <a:t>InuKtitut</a:t>
            </a:r>
            <a:endParaRPr lang="en-US" sz="2000" b="1"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mn-lt"/>
            </a:endParaRPr>
          </a:p>
        </p:txBody>
      </p:sp>
      <p:sp>
        <p:nvSpPr>
          <p:cNvPr id="17" name="Rectangle 16"/>
          <p:cNvSpPr/>
          <p:nvPr/>
        </p:nvSpPr>
        <p:spPr>
          <a:xfrm>
            <a:off x="304800" y="2286000"/>
            <a:ext cx="8839200" cy="1446550"/>
          </a:xfrm>
          <a:prstGeom prst="rect">
            <a:avLst/>
          </a:prstGeom>
          <a:solidFill>
            <a:schemeClr val="bg1">
              <a:lumMod val="95000"/>
            </a:schemeClr>
          </a:solidFill>
          <a:ln w="57150" cap="rnd">
            <a:solidFill>
              <a:schemeClr val="accent1"/>
            </a:solid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DISCUSSION TIME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Cold Within</a:t>
            </a:r>
            <a:endParaRPr lang="en-US" dirty="0"/>
          </a:p>
        </p:txBody>
      </p:sp>
      <p:sp>
        <p:nvSpPr>
          <p:cNvPr id="5" name="Text Placeholder 4"/>
          <p:cNvSpPr>
            <a:spLocks noGrp="1"/>
          </p:cNvSpPr>
          <p:nvPr>
            <p:ph type="body" sz="quarter" idx="10"/>
          </p:nvPr>
        </p:nvSpPr>
        <p:spPr>
          <a:xfrm>
            <a:off x="381000" y="1066800"/>
            <a:ext cx="8077200" cy="5318379"/>
          </a:xfrm>
        </p:spPr>
        <p:txBody>
          <a:bodyPr/>
          <a:lstStyle/>
          <a:p>
            <a:pPr algn="ctr">
              <a:buNone/>
            </a:pPr>
            <a:r>
              <a:rPr lang="en-US" sz="2400" dirty="0" smtClean="0"/>
              <a:t>    Six humans trapped by happenstance </a:t>
            </a:r>
            <a:br>
              <a:rPr lang="en-US" sz="2400" dirty="0" smtClean="0"/>
            </a:br>
            <a:r>
              <a:rPr lang="en-US" sz="2400" dirty="0" smtClean="0"/>
              <a:t>In bleak and bitter cold </a:t>
            </a:r>
            <a:br>
              <a:rPr lang="en-US" sz="2400" dirty="0" smtClean="0"/>
            </a:br>
            <a:r>
              <a:rPr lang="en-US" sz="2400" dirty="0" smtClean="0"/>
              <a:t>Each one possessed a stick of wood, </a:t>
            </a:r>
            <a:br>
              <a:rPr lang="en-US" sz="2400" dirty="0" smtClean="0"/>
            </a:br>
            <a:r>
              <a:rPr lang="en-US" sz="2400" dirty="0" smtClean="0"/>
              <a:t>Or so the story's told. </a:t>
            </a:r>
            <a:br>
              <a:rPr lang="en-US" sz="2400" dirty="0" smtClean="0"/>
            </a:br>
            <a:r>
              <a:rPr lang="en-US" sz="2400" dirty="0" smtClean="0"/>
              <a:t/>
            </a:r>
            <a:br>
              <a:rPr lang="en-US" sz="2400" dirty="0" smtClean="0"/>
            </a:br>
            <a:r>
              <a:rPr lang="en-US" sz="2400" dirty="0" smtClean="0"/>
              <a:t>Their dying fire in need of logs, </a:t>
            </a:r>
            <a:br>
              <a:rPr lang="en-US" sz="2400" dirty="0" smtClean="0"/>
            </a:br>
            <a:r>
              <a:rPr lang="en-US" sz="2400" dirty="0" smtClean="0"/>
              <a:t>The first woman held hers back, </a:t>
            </a:r>
            <a:br>
              <a:rPr lang="en-US" sz="2400" dirty="0" smtClean="0"/>
            </a:br>
            <a:r>
              <a:rPr lang="en-US" sz="2400" dirty="0" smtClean="0"/>
              <a:t>For on the faces 'round the fire, </a:t>
            </a:r>
            <a:br>
              <a:rPr lang="en-US" sz="2400" dirty="0" smtClean="0"/>
            </a:br>
            <a:r>
              <a:rPr lang="en-US" sz="2400" dirty="0" smtClean="0"/>
              <a:t>She noticed one was Black. </a:t>
            </a:r>
            <a:br>
              <a:rPr lang="en-US" sz="2400" dirty="0" smtClean="0"/>
            </a:br>
            <a:r>
              <a:rPr lang="en-US" sz="2400" dirty="0" smtClean="0"/>
              <a:t/>
            </a:r>
            <a:br>
              <a:rPr lang="en-US" sz="2400" dirty="0" smtClean="0"/>
            </a:br>
            <a:r>
              <a:rPr lang="en-US" sz="2400" dirty="0" smtClean="0"/>
              <a:t>The next man looking 'cross the way </a:t>
            </a:r>
            <a:br>
              <a:rPr lang="en-US" sz="2400" dirty="0" smtClean="0"/>
            </a:br>
            <a:r>
              <a:rPr lang="en-US" sz="2400" dirty="0" smtClean="0"/>
              <a:t>Saw one not of his church, </a:t>
            </a:r>
            <a:br>
              <a:rPr lang="en-US" sz="2400" dirty="0" smtClean="0"/>
            </a:br>
            <a:r>
              <a:rPr lang="en-US" sz="2400" dirty="0" smtClean="0"/>
              <a:t>And couldn't bring himself to give </a:t>
            </a:r>
            <a:br>
              <a:rPr lang="en-US" sz="2400" dirty="0" smtClean="0"/>
            </a:br>
            <a:r>
              <a:rPr lang="en-US" sz="2400" dirty="0" smtClean="0"/>
              <a:t>The fire his stick of birch. </a:t>
            </a:r>
            <a:br>
              <a:rPr lang="en-US" sz="2400" dirty="0" smtClean="0"/>
            </a:br>
            <a:r>
              <a:rPr lang="en-US" sz="2400" dirty="0" smtClean="0"/>
              <a:t/>
            </a:r>
            <a:br>
              <a:rPr lang="en-US" sz="2400" dirty="0" smtClean="0"/>
            </a:br>
            <a:endParaRPr lang="en-US" sz="24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Cold Within</a:t>
            </a:r>
            <a:endParaRPr lang="en-US" dirty="0"/>
          </a:p>
        </p:txBody>
      </p:sp>
      <p:sp>
        <p:nvSpPr>
          <p:cNvPr id="5" name="Text Placeholder 4"/>
          <p:cNvSpPr>
            <a:spLocks noGrp="1"/>
          </p:cNvSpPr>
          <p:nvPr>
            <p:ph type="body" sz="quarter" idx="10"/>
          </p:nvPr>
        </p:nvSpPr>
        <p:spPr>
          <a:xfrm>
            <a:off x="381000" y="1066800"/>
            <a:ext cx="8077200" cy="5318379"/>
          </a:xfrm>
        </p:spPr>
        <p:txBody>
          <a:bodyPr/>
          <a:lstStyle/>
          <a:p>
            <a:pPr algn="ctr">
              <a:buNone/>
            </a:pPr>
            <a:r>
              <a:rPr lang="en-US" sz="2400" dirty="0" smtClean="0"/>
              <a:t>The third one sat in tattered clothes </a:t>
            </a:r>
            <a:br>
              <a:rPr lang="en-US" sz="2400" dirty="0" smtClean="0"/>
            </a:br>
            <a:r>
              <a:rPr lang="en-US" sz="2400" dirty="0" smtClean="0"/>
              <a:t>He gave his coat a hitch, </a:t>
            </a:r>
            <a:br>
              <a:rPr lang="en-US" sz="2400" dirty="0" smtClean="0"/>
            </a:br>
            <a:r>
              <a:rPr lang="en-US" sz="2400" dirty="0" smtClean="0"/>
              <a:t>Why should his log be put to use </a:t>
            </a:r>
            <a:br>
              <a:rPr lang="en-US" sz="2400" dirty="0" smtClean="0"/>
            </a:br>
            <a:r>
              <a:rPr lang="en-US" sz="2400" dirty="0" smtClean="0"/>
              <a:t>To warm the idle rich? </a:t>
            </a:r>
            <a:br>
              <a:rPr lang="en-US" sz="2400" dirty="0" smtClean="0"/>
            </a:br>
            <a:r>
              <a:rPr lang="en-US" sz="2400" dirty="0" smtClean="0"/>
              <a:t/>
            </a:r>
            <a:br>
              <a:rPr lang="en-US" sz="2400" dirty="0" smtClean="0"/>
            </a:br>
            <a:r>
              <a:rPr lang="en-US" sz="2400" dirty="0" smtClean="0"/>
              <a:t>The rich man just sat back and thought </a:t>
            </a:r>
            <a:br>
              <a:rPr lang="en-US" sz="2400" dirty="0" smtClean="0"/>
            </a:br>
            <a:r>
              <a:rPr lang="en-US" sz="2400" dirty="0" smtClean="0"/>
              <a:t>Of the wealth he had in store, </a:t>
            </a:r>
            <a:br>
              <a:rPr lang="en-US" sz="2400" dirty="0" smtClean="0"/>
            </a:br>
            <a:r>
              <a:rPr lang="en-US" sz="2400" dirty="0" smtClean="0"/>
              <a:t>And how to keep what he had earned </a:t>
            </a:r>
            <a:br>
              <a:rPr lang="en-US" sz="2400" dirty="0" smtClean="0"/>
            </a:br>
            <a:r>
              <a:rPr lang="en-US" sz="2400" dirty="0" smtClean="0"/>
              <a:t>From the lazy, shiftless poor. </a:t>
            </a:r>
            <a:br>
              <a:rPr lang="en-US" sz="2400" dirty="0" smtClean="0"/>
            </a:br>
            <a:r>
              <a:rPr lang="en-US" sz="2400" dirty="0" smtClean="0"/>
              <a:t/>
            </a:r>
            <a:br>
              <a:rPr lang="en-US" sz="2400" dirty="0" smtClean="0"/>
            </a:br>
            <a:r>
              <a:rPr lang="en-US" sz="2400" dirty="0" smtClean="0"/>
              <a:t>The black man's face bespoke revenge </a:t>
            </a:r>
            <a:br>
              <a:rPr lang="en-US" sz="2400" dirty="0" smtClean="0"/>
            </a:br>
            <a:r>
              <a:rPr lang="en-US" sz="2400" dirty="0" smtClean="0"/>
              <a:t>As the fire passed from sight, </a:t>
            </a:r>
            <a:br>
              <a:rPr lang="en-US" sz="2400" dirty="0" smtClean="0"/>
            </a:br>
            <a:r>
              <a:rPr lang="en-US" sz="2400" dirty="0" smtClean="0"/>
              <a:t>For all he saw in his stick of wood </a:t>
            </a:r>
            <a:br>
              <a:rPr lang="en-US" sz="2400" dirty="0" smtClean="0"/>
            </a:br>
            <a:r>
              <a:rPr lang="en-US" sz="2400" dirty="0" smtClean="0"/>
              <a:t>Was a chance to spite the white. </a:t>
            </a:r>
            <a:br>
              <a:rPr lang="en-US" sz="2400" dirty="0" smtClean="0"/>
            </a:br>
            <a:r>
              <a:rPr lang="en-US" sz="2400" dirty="0" smtClean="0"/>
              <a:t/>
            </a:r>
            <a:br>
              <a:rPr lang="en-US" sz="2400" dirty="0" smtClean="0"/>
            </a:br>
            <a:endParaRPr lang="en-US" sz="24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Cold Within</a:t>
            </a:r>
            <a:endParaRPr lang="en-US" dirty="0"/>
          </a:p>
        </p:txBody>
      </p:sp>
      <p:sp>
        <p:nvSpPr>
          <p:cNvPr id="5" name="Text Placeholder 4"/>
          <p:cNvSpPr>
            <a:spLocks noGrp="1"/>
          </p:cNvSpPr>
          <p:nvPr>
            <p:ph type="body" sz="quarter" idx="10"/>
          </p:nvPr>
        </p:nvSpPr>
        <p:spPr>
          <a:xfrm>
            <a:off x="381000" y="1066800"/>
            <a:ext cx="8077200" cy="3988784"/>
          </a:xfrm>
        </p:spPr>
        <p:txBody>
          <a:bodyPr/>
          <a:lstStyle/>
          <a:p>
            <a:pPr algn="ctr">
              <a:buNone/>
            </a:pPr>
            <a:r>
              <a:rPr lang="en-US" sz="2400" dirty="0" smtClean="0"/>
              <a:t/>
            </a:r>
            <a:br>
              <a:rPr lang="en-US" sz="2400" dirty="0" smtClean="0"/>
            </a:br>
            <a:r>
              <a:rPr lang="en-US" sz="2400" dirty="0" smtClean="0"/>
              <a:t>And the last man of this forlorn group </a:t>
            </a:r>
            <a:br>
              <a:rPr lang="en-US" sz="2400" dirty="0" smtClean="0"/>
            </a:br>
            <a:r>
              <a:rPr lang="en-US" sz="2400" dirty="0" smtClean="0"/>
              <a:t>Did naught except for gain, </a:t>
            </a:r>
            <a:br>
              <a:rPr lang="en-US" sz="2400" dirty="0" smtClean="0"/>
            </a:br>
            <a:r>
              <a:rPr lang="en-US" sz="2400" dirty="0" smtClean="0"/>
              <a:t>Giving only to those who gave </a:t>
            </a:r>
            <a:br>
              <a:rPr lang="en-US" sz="2400" dirty="0" smtClean="0"/>
            </a:br>
            <a:r>
              <a:rPr lang="en-US" sz="2400" dirty="0" smtClean="0"/>
              <a:t>Was how he played the game. </a:t>
            </a:r>
            <a:br>
              <a:rPr lang="en-US" sz="2400" dirty="0" smtClean="0"/>
            </a:br>
            <a:r>
              <a:rPr lang="en-US" sz="2400" dirty="0" smtClean="0"/>
              <a:t/>
            </a:r>
            <a:br>
              <a:rPr lang="en-US" sz="2400" dirty="0" smtClean="0"/>
            </a:br>
            <a:r>
              <a:rPr lang="en-US" sz="2400" dirty="0" smtClean="0"/>
              <a:t>The logs held tight in death's still hands </a:t>
            </a:r>
            <a:br>
              <a:rPr lang="en-US" sz="2400" dirty="0" smtClean="0"/>
            </a:br>
            <a:r>
              <a:rPr lang="en-US" sz="2400" dirty="0" smtClean="0"/>
              <a:t>Was proof of human sin. </a:t>
            </a:r>
            <a:br>
              <a:rPr lang="en-US" sz="2400" dirty="0" smtClean="0"/>
            </a:br>
            <a:r>
              <a:rPr lang="en-US" sz="2400" dirty="0" smtClean="0"/>
              <a:t>They didn't die from the cold without, </a:t>
            </a:r>
            <a:br>
              <a:rPr lang="en-US" sz="2400" dirty="0" smtClean="0"/>
            </a:br>
            <a:r>
              <a:rPr lang="en-US" sz="2400" dirty="0" smtClean="0"/>
              <a:t>They died from the cold within. </a:t>
            </a:r>
            <a:br>
              <a:rPr lang="en-US" sz="2400" dirty="0" smtClean="0"/>
            </a:br>
            <a:r>
              <a:rPr lang="en-US" sz="2400" dirty="0" smtClean="0"/>
              <a:t/>
            </a:r>
            <a:br>
              <a:rPr lang="en-US" sz="2400" dirty="0" smtClean="0"/>
            </a:br>
            <a:r>
              <a:rPr lang="en-US" sz="2400" dirty="0" smtClean="0"/>
              <a:t>*- George Kirby*</a:t>
            </a:r>
            <a:endParaRPr lang="en-US" sz="24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52400" y="230188"/>
            <a:ext cx="8763000" cy="664797"/>
          </a:xfrm>
        </p:spPr>
        <p:txBody>
          <a:bodyPr/>
          <a:lstStyle/>
          <a:p>
            <a:pPr algn="ctr"/>
            <a:r>
              <a:rPr lang="en-US" b="1" dirty="0" smtClean="0"/>
              <a:t>Intended Audience &amp; Customers</a:t>
            </a:r>
            <a:endParaRPr lang="en-US" dirty="0" smtClean="0"/>
          </a:p>
        </p:txBody>
      </p:sp>
      <p:pic>
        <p:nvPicPr>
          <p:cNvPr id="2052" name="Picture 4" descr="Laurie Chris Carolyn Gina.JPG"/>
          <p:cNvPicPr>
            <a:picLocks noChangeAspect="1"/>
          </p:cNvPicPr>
          <p:nvPr/>
        </p:nvPicPr>
        <p:blipFill>
          <a:blip r:embed="rId3" cstate="print"/>
          <a:srcRect l="6000" r="17999"/>
          <a:stretch>
            <a:fillRect/>
          </a:stretch>
        </p:blipFill>
        <p:spPr bwMode="auto">
          <a:xfrm>
            <a:off x="414337" y="1752600"/>
            <a:ext cx="3395663" cy="3350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itle 2"/>
          <p:cNvSpPr txBox="1">
            <a:spLocks/>
          </p:cNvSpPr>
          <p:nvPr/>
        </p:nvSpPr>
        <p:spPr bwMode="auto">
          <a:xfrm>
            <a:off x="3962400" y="1447800"/>
            <a:ext cx="5715000" cy="441960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fontScale="92500" lnSpcReduction="10000"/>
          </a:bodyPr>
          <a:lstStyle/>
          <a:p>
            <a:pPr marL="396875" lvl="0" indent="-396875" defTabSz="912813" eaLnBrk="0" hangingPunct="0">
              <a:lnSpc>
                <a:spcPct val="90000"/>
              </a:lnSpc>
              <a:spcBef>
                <a:spcPct val="20000"/>
              </a:spcBef>
              <a:buBlip>
                <a:blip r:embed="rId4"/>
              </a:buBlip>
              <a:defRPr/>
            </a:pPr>
            <a:r>
              <a:rPr lang="en-US" sz="3200" dirty="0" smtClean="0"/>
              <a:t>All NWS employees </a:t>
            </a:r>
          </a:p>
          <a:p>
            <a:pPr marL="854075" lvl="1" indent="-396875" defTabSz="912813" eaLnBrk="0" hangingPunct="0">
              <a:lnSpc>
                <a:spcPct val="90000"/>
              </a:lnSpc>
              <a:spcBef>
                <a:spcPct val="20000"/>
              </a:spcBef>
              <a:buBlip>
                <a:blip r:embed="rId4"/>
              </a:buBlip>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Management</a:t>
            </a:r>
          </a:p>
          <a:p>
            <a:pPr marL="854075" lvl="1" indent="-396875" defTabSz="912813" eaLnBrk="0" hangingPunct="0">
              <a:lnSpc>
                <a:spcPct val="90000"/>
              </a:lnSpc>
              <a:spcBef>
                <a:spcPct val="20000"/>
              </a:spcBef>
              <a:buBlip>
                <a:blip r:embed="rId4"/>
              </a:buBlip>
              <a:defRPr/>
            </a:pPr>
            <a:r>
              <a:rPr lang="en-US" sz="2400" dirty="0" smtClean="0"/>
              <a:t>Forecasters</a:t>
            </a:r>
          </a:p>
          <a:p>
            <a:pPr marL="854075" lvl="1" indent="-396875" defTabSz="912813" eaLnBrk="0" hangingPunct="0">
              <a:lnSpc>
                <a:spcPct val="90000"/>
              </a:lnSpc>
              <a:spcBef>
                <a:spcPct val="20000"/>
              </a:spcBef>
              <a:buBlip>
                <a:blip r:embed="rId4"/>
              </a:buBlip>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Administrative</a:t>
            </a:r>
            <a:r>
              <a:rPr kumimoji="0" lang="en-US" sz="2400" b="0" i="0" u="none" strike="noStrike" kern="1200" cap="none" spc="0" normalizeH="0" noProof="0" dirty="0" smtClean="0">
                <a:ln>
                  <a:noFill/>
                </a:ln>
                <a:solidFill>
                  <a:schemeClr val="tx1"/>
                </a:solidFill>
                <a:effectLst/>
                <a:uLnTx/>
                <a:uFillTx/>
                <a:latin typeface="+mn-lt"/>
                <a:ea typeface="+mn-ea"/>
                <a:cs typeface="+mn-cs"/>
              </a:rPr>
              <a:t> </a:t>
            </a:r>
          </a:p>
          <a:p>
            <a:pPr marL="854075" lvl="1" indent="-396875" defTabSz="912813" eaLnBrk="0" hangingPunct="0">
              <a:lnSpc>
                <a:spcPct val="90000"/>
              </a:lnSpc>
              <a:spcBef>
                <a:spcPct val="20000"/>
              </a:spcBef>
              <a:buBlip>
                <a:blip r:embed="rId4"/>
              </a:buBlip>
              <a:defRPr/>
            </a:pPr>
            <a:r>
              <a:rPr lang="en-US" sz="2400" baseline="0" dirty="0" smtClean="0"/>
              <a:t>Technicians</a:t>
            </a:r>
          </a:p>
          <a:p>
            <a:pPr marL="854075" lvl="1" indent="-396875" defTabSz="912813" eaLnBrk="0" hangingPunct="0">
              <a:lnSpc>
                <a:spcPct val="90000"/>
              </a:lnSpc>
              <a:spcBef>
                <a:spcPct val="20000"/>
              </a:spcBef>
              <a:buBlip>
                <a:blip r:embed="rId4"/>
              </a:buBlip>
              <a:defRPr/>
            </a:pPr>
            <a:r>
              <a:rPr kumimoji="0" lang="en-US" sz="2400" b="0" i="0" u="none" strike="noStrike" kern="1200" cap="none" spc="0" normalizeH="0" noProof="0" dirty="0" smtClean="0">
                <a:ln>
                  <a:noFill/>
                </a:ln>
                <a:solidFill>
                  <a:schemeClr val="tx1"/>
                </a:solidFill>
                <a:effectLst/>
                <a:uLnTx/>
                <a:uFillTx/>
                <a:latin typeface="+mn-lt"/>
                <a:ea typeface="+mn-ea"/>
                <a:cs typeface="+mn-cs"/>
              </a:rPr>
              <a:t>Researchers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Students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lang="en-US" sz="3200" dirty="0" smtClean="0"/>
              <a:t>Contractors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Volunteers</a:t>
            </a:r>
          </a:p>
          <a:p>
            <a:pPr marL="396875" marR="0" lvl="0" indent="-396875" algn="l" defTabSz="912813" rtl="0" eaLnBrk="0" fontAlgn="auto" latinLnBrk="0" hangingPunct="0">
              <a:lnSpc>
                <a:spcPct val="90000"/>
              </a:lnSpc>
              <a:spcBef>
                <a:spcPct val="20000"/>
              </a:spcBef>
              <a:spcAft>
                <a:spcPts val="0"/>
              </a:spcAft>
              <a:buClrTx/>
              <a:buSzTx/>
              <a:buFontTx/>
              <a:buBlip>
                <a:blip r:embed="rId4"/>
              </a:buBlip>
              <a:tabLst/>
              <a:defRPr/>
            </a:pPr>
            <a:r>
              <a:rPr lang="en-US" sz="3200" dirty="0" smtClean="0"/>
              <a:t>The communities, partners</a:t>
            </a:r>
          </a:p>
          <a:p>
            <a:pPr marL="396875" marR="0" lvl="0" indent="-396875" algn="l" defTabSz="912813" rtl="0" eaLnBrk="0" fontAlgn="auto" latinLnBrk="0" hangingPunct="0">
              <a:lnSpc>
                <a:spcPct val="90000"/>
              </a:lnSpc>
              <a:spcBef>
                <a:spcPct val="20000"/>
              </a:spcBef>
              <a:spcAft>
                <a:spcPts val="0"/>
              </a:spcAft>
              <a:buClrTx/>
              <a:buSzTx/>
              <a:tabLst/>
              <a:defRPr/>
            </a:pPr>
            <a:r>
              <a:rPr lang="en-US" sz="3200" dirty="0" smtClean="0"/>
              <a:t>     and customers that we serve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077200" cy="1661993"/>
          </a:xfrm>
        </p:spPr>
        <p:txBody>
          <a:bodyPr/>
          <a:lstStyle/>
          <a:p>
            <a:pPr algn="ctr">
              <a:defRPr/>
            </a:pPr>
            <a:r>
              <a:rPr sz="6000" dirty="0" smtClean="0"/>
              <a:t>Part 3 - The Role of Office Position in Diversity</a:t>
            </a:r>
            <a:endParaRPr sz="6000" dirty="0"/>
          </a:p>
        </p:txBody>
      </p:sp>
      <p:pic>
        <p:nvPicPr>
          <p:cNvPr id="21506" name="Picture 2" descr="\\ama-s-nas\users\jose.garcia\My Documents\MyFiles\WPDOCS\DIVER\Presentation Team\Slide55.jpg"/>
          <p:cNvPicPr>
            <a:picLocks noChangeAspect="1" noChangeArrowheads="1"/>
          </p:cNvPicPr>
          <p:nvPr/>
        </p:nvPicPr>
        <p:blipFill>
          <a:blip r:embed="rId3" cstate="print"/>
          <a:srcRect/>
          <a:stretch>
            <a:fillRect/>
          </a:stretch>
        </p:blipFill>
        <p:spPr bwMode="auto">
          <a:xfrm>
            <a:off x="2743200" y="3200400"/>
            <a:ext cx="3734873" cy="248602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077200" cy="2991588"/>
          </a:xfrm>
        </p:spPr>
        <p:txBody>
          <a:bodyPr/>
          <a:lstStyle/>
          <a:p>
            <a:pPr algn="l">
              <a:defRPr/>
            </a:pPr>
            <a:r>
              <a:rPr sz="3600" dirty="0" smtClean="0">
                <a:solidFill>
                  <a:schemeClr val="tx1"/>
                </a:solidFill>
              </a:rPr>
              <a:t/>
            </a:r>
            <a:br>
              <a:rPr sz="3600" dirty="0" smtClean="0">
                <a:solidFill>
                  <a:schemeClr val="tx1"/>
                </a:solidFill>
              </a:rPr>
            </a:br>
            <a:r>
              <a:rPr sz="3600" dirty="0" smtClean="0">
                <a:solidFill>
                  <a:schemeClr val="tx1"/>
                </a:solidFill>
              </a:rPr>
              <a:t>Roles of HMTs, Meteorologists, Hydrologists, Electronics and Information Technology staff and ASAs can vary from office to office and vary based on the talents and skills of the individuals in these roles.</a:t>
            </a:r>
            <a:endParaRPr sz="36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991588"/>
          </a:xfrm>
        </p:spPr>
        <p:txBody>
          <a:bodyPr/>
          <a:lstStyle/>
          <a:p>
            <a:pPr algn="l">
              <a:defRPr/>
            </a:pPr>
            <a:r>
              <a:rPr sz="3600" dirty="0" smtClean="0">
                <a:solidFill>
                  <a:schemeClr val="tx1"/>
                </a:solidFill>
              </a:rPr>
              <a:t>The traditional roles of staff have changed since modernization of the National Weather Service. Many staff members are cross trained or able to work in many different positions. </a:t>
            </a:r>
            <a:br>
              <a:rPr sz="3600" dirty="0" smtClean="0">
                <a:solidFill>
                  <a:schemeClr val="tx1"/>
                </a:solidFill>
              </a:rPr>
            </a:br>
            <a:r>
              <a:rPr lang="en-US" sz="3600" dirty="0" smtClean="0">
                <a:solidFill>
                  <a:schemeClr val="tx1"/>
                </a:solidFill>
              </a:rPr>
              <a:t/>
            </a:r>
            <a:br>
              <a:rPr lang="en-US" sz="3600" dirty="0" smtClean="0">
                <a:solidFill>
                  <a:schemeClr val="tx1"/>
                </a:solidFill>
              </a:rPr>
            </a:br>
            <a:endParaRPr sz="3600" dirty="0">
              <a:solidFill>
                <a:schemeClr val="tx1"/>
              </a:solidFill>
            </a:endParaRPr>
          </a:p>
        </p:txBody>
      </p:sp>
      <p:pic>
        <p:nvPicPr>
          <p:cNvPr id="22530" name="Picture 2" descr="\\ama-s-nas\users\jose.garcia\My Documents\MyFiles\WPDOCS\DIVER\Presentation Team\Slide57.jpg"/>
          <p:cNvPicPr>
            <a:picLocks noChangeAspect="1" noChangeArrowheads="1"/>
          </p:cNvPicPr>
          <p:nvPr/>
        </p:nvPicPr>
        <p:blipFill>
          <a:blip r:embed="rId3" cstate="print"/>
          <a:srcRect/>
          <a:stretch>
            <a:fillRect/>
          </a:stretch>
        </p:blipFill>
        <p:spPr bwMode="auto">
          <a:xfrm>
            <a:off x="2362200" y="2743200"/>
            <a:ext cx="4267200" cy="3200400"/>
          </a:xfrm>
          <a:prstGeom prst="snip2DiagRect">
            <a:avLst/>
          </a:prstGeom>
          <a:solidFill>
            <a:srgbClr val="FFFFFF">
              <a:shade val="85000"/>
            </a:srgbClr>
          </a:solidFill>
          <a:ln w="6350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Slidell WFO"/>
          <p:cNvPicPr>
            <a:picLocks noChangeAspect="1" noChangeArrowheads="1"/>
          </p:cNvPicPr>
          <p:nvPr/>
        </p:nvPicPr>
        <p:blipFill>
          <a:blip r:embed="rId3" cstate="print"/>
          <a:srcRect b="7902"/>
          <a:stretch>
            <a:fillRect/>
          </a:stretch>
        </p:blipFill>
        <p:spPr bwMode="auto">
          <a:xfrm rot="684873">
            <a:off x="728662" y="3048000"/>
            <a:ext cx="3767138" cy="2438400"/>
          </a:xfrm>
          <a:prstGeom prst="rect">
            <a:avLst/>
          </a:prstGeom>
          <a:solidFill>
            <a:srgbClr val="FFFFFF">
              <a:shade val="85000"/>
            </a:srgbClr>
          </a:solidFill>
          <a:ln w="889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609600" y="208913"/>
            <a:ext cx="8077200" cy="3296287"/>
          </a:xfrm>
        </p:spPr>
        <p:txBody>
          <a:bodyPr/>
          <a:lstStyle/>
          <a:p>
            <a:pPr algn="l">
              <a:defRPr/>
            </a:pPr>
            <a:r>
              <a:rPr sz="3400" dirty="0" smtClean="0">
                <a:solidFill>
                  <a:schemeClr val="tx1"/>
                </a:solidFill>
              </a:rPr>
              <a:t>Many employees of the National Weather Service do not work in field offices.  They staff regional and national headquarters offices, national centers, and CWSUs.  Just by the nature of our agency, diversity is one of our greatest strengths.  </a:t>
            </a:r>
            <a:br>
              <a:rPr sz="3400" dirty="0" smtClean="0">
                <a:solidFill>
                  <a:schemeClr val="tx1"/>
                </a:solidFill>
              </a:rPr>
            </a:br>
            <a:r>
              <a:rPr lang="en-US" sz="3400" dirty="0" smtClean="0">
                <a:solidFill>
                  <a:schemeClr val="tx1"/>
                </a:solidFill>
              </a:rPr>
              <a:t/>
            </a:r>
            <a:br>
              <a:rPr lang="en-US" sz="3400" dirty="0" smtClean="0">
                <a:solidFill>
                  <a:schemeClr val="tx1"/>
                </a:solidFill>
              </a:rPr>
            </a:br>
            <a:endParaRPr sz="3400" dirty="0">
              <a:solidFill>
                <a:schemeClr val="tx1"/>
              </a:solidFill>
            </a:endParaRPr>
          </a:p>
        </p:txBody>
      </p:sp>
      <p:pic>
        <p:nvPicPr>
          <p:cNvPr id="4" name="Picture 12" descr="http://upload.wikimedia.org/wikipedia/commons/thumb/3/30/HoustonARTCC.JPG/220px-HoustonARTCC.JPG"/>
          <p:cNvPicPr>
            <a:picLocks noChangeAspect="1" noChangeArrowheads="1"/>
          </p:cNvPicPr>
          <p:nvPr/>
        </p:nvPicPr>
        <p:blipFill>
          <a:blip r:embed="rId4" cstate="print"/>
          <a:srcRect/>
          <a:stretch>
            <a:fillRect/>
          </a:stretch>
        </p:blipFill>
        <p:spPr bwMode="auto">
          <a:xfrm rot="684873">
            <a:off x="3985845" y="2743200"/>
            <a:ext cx="2743200" cy="137160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10" descr="Photo of National Weather Service Training Center"/>
          <p:cNvPicPr>
            <a:picLocks noChangeAspect="1" noChangeArrowheads="1"/>
          </p:cNvPicPr>
          <p:nvPr/>
        </p:nvPicPr>
        <p:blipFill>
          <a:blip r:embed="rId5" cstate="print"/>
          <a:srcRect/>
          <a:stretch>
            <a:fillRect/>
          </a:stretch>
        </p:blipFill>
        <p:spPr bwMode="auto">
          <a:xfrm rot="684873">
            <a:off x="3786066" y="4894912"/>
            <a:ext cx="2743200" cy="1682633"/>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4" descr="http://www.srh.noaa.gov/images/ama/office_info/nwsama.jpg"/>
          <p:cNvPicPr>
            <a:picLocks noChangeAspect="1" noChangeArrowheads="1"/>
          </p:cNvPicPr>
          <p:nvPr/>
        </p:nvPicPr>
        <p:blipFill>
          <a:blip r:embed="rId6" cstate="print"/>
          <a:srcRect t="10626" b="6768"/>
          <a:stretch>
            <a:fillRect/>
          </a:stretch>
        </p:blipFill>
        <p:spPr bwMode="auto">
          <a:xfrm rot="684873">
            <a:off x="3862072" y="4031174"/>
            <a:ext cx="2842162" cy="1493555"/>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The Hand Statue"/>
          <p:cNvPicPr>
            <a:picLocks noChangeAspect="1" noChangeArrowheads="1"/>
          </p:cNvPicPr>
          <p:nvPr/>
        </p:nvPicPr>
        <p:blipFill>
          <a:blip r:embed="rId7" cstate="print"/>
          <a:srcRect/>
          <a:stretch>
            <a:fillRect/>
          </a:stretch>
        </p:blipFill>
        <p:spPr bwMode="auto">
          <a:xfrm rot="684873">
            <a:off x="6565150" y="3080020"/>
            <a:ext cx="2209800" cy="3463008"/>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077200" cy="3988784"/>
          </a:xfrm>
        </p:spPr>
        <p:txBody>
          <a:bodyPr/>
          <a:lstStyle/>
          <a:p>
            <a:pPr algn="l">
              <a:defRPr/>
            </a:pPr>
            <a:r>
              <a:rPr sz="3200" dirty="0" smtClean="0">
                <a:solidFill>
                  <a:schemeClr val="tx1"/>
                </a:solidFill>
              </a:rPr>
              <a:t>One of the benefits of working for the National Weather Service is the opportunity for individuals to develop and enhance their areas of individualized expertise.  </a:t>
            </a:r>
            <a:br>
              <a:rPr sz="3200" dirty="0" smtClean="0">
                <a:solidFill>
                  <a:schemeClr val="tx1"/>
                </a:solidFill>
              </a:rPr>
            </a:br>
            <a:r>
              <a:rPr sz="3200" dirty="0" smtClean="0">
                <a:solidFill>
                  <a:schemeClr val="tx1"/>
                </a:solidFill>
              </a:rPr>
              <a:t/>
            </a:r>
            <a:br>
              <a:rPr sz="3200" dirty="0" smtClean="0">
                <a:solidFill>
                  <a:schemeClr val="tx1"/>
                </a:solidFill>
              </a:rPr>
            </a:br>
            <a:r>
              <a:rPr sz="3200" dirty="0" smtClean="0">
                <a:solidFill>
                  <a:schemeClr val="tx1"/>
                </a:solidFill>
              </a:rPr>
              <a:t>The ability to develop individualized expertise aids in job fulfillment and satisfaction.  It may also help our agency to recruit and </a:t>
            </a:r>
            <a:br>
              <a:rPr sz="3200" dirty="0" smtClean="0">
                <a:solidFill>
                  <a:schemeClr val="tx1"/>
                </a:solidFill>
              </a:rPr>
            </a:br>
            <a:r>
              <a:rPr sz="3200" dirty="0" smtClean="0">
                <a:solidFill>
                  <a:schemeClr val="tx1"/>
                </a:solidFill>
              </a:rPr>
              <a:t>retain future employees.</a:t>
            </a:r>
            <a:endParaRPr sz="3200" dirty="0">
              <a:solidFill>
                <a:schemeClr val="tx1"/>
              </a:solidFill>
            </a:endParaRPr>
          </a:p>
        </p:txBody>
      </p:sp>
      <p:pic>
        <p:nvPicPr>
          <p:cNvPr id="28674" name="Picture 2" descr="\\ama-s-nas\users\jose.garcia\My Documents\MyFiles\WPDOCS\DIVER\Presentation Team\extra-pics\DSC00651.JPG"/>
          <p:cNvPicPr>
            <a:picLocks noChangeAspect="1" noChangeArrowheads="1"/>
          </p:cNvPicPr>
          <p:nvPr/>
        </p:nvPicPr>
        <p:blipFill>
          <a:blip r:embed="rId3" cstate="print"/>
          <a:srcRect l="506" t="8603" b="16123"/>
          <a:stretch>
            <a:fillRect/>
          </a:stretch>
        </p:blipFill>
        <p:spPr bwMode="auto">
          <a:xfrm>
            <a:off x="4267200" y="4038600"/>
            <a:ext cx="47244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228600" y="1600201"/>
            <a:ext cx="8686800" cy="3447098"/>
          </a:xfrm>
        </p:spPr>
        <p:txBody>
          <a:bodyPr/>
          <a:lstStyle/>
          <a:p>
            <a:pPr eaLnBrk="1" hangingPunct="1">
              <a:defRPr/>
            </a:pPr>
            <a:r>
              <a:rPr lang="en-US" sz="2800" dirty="0" smtClean="0">
                <a:cs typeface="Arial" charset="0"/>
              </a:rPr>
              <a:t>Diversity is a fact of life.</a:t>
            </a:r>
          </a:p>
          <a:p>
            <a:pPr eaLnBrk="1" hangingPunct="1">
              <a:defRPr/>
            </a:pPr>
            <a:r>
              <a:rPr lang="en-US" sz="2800" dirty="0" smtClean="0">
                <a:cs typeface="Arial" charset="0"/>
              </a:rPr>
              <a:t>Diversity is the reality for a business strategy that will make the NWS more effective.</a:t>
            </a:r>
          </a:p>
          <a:p>
            <a:pPr eaLnBrk="1" hangingPunct="1">
              <a:defRPr/>
            </a:pPr>
            <a:r>
              <a:rPr lang="en-US" sz="2800" dirty="0" smtClean="0">
                <a:cs typeface="Arial" charset="0"/>
              </a:rPr>
              <a:t>Diversity enables everyone to perform to potential.</a:t>
            </a:r>
          </a:p>
          <a:p>
            <a:pPr eaLnBrk="1" hangingPunct="1">
              <a:defRPr/>
            </a:pPr>
            <a:r>
              <a:rPr lang="en-US" sz="2800" dirty="0" smtClean="0">
                <a:cs typeface="Arial" charset="0"/>
              </a:rPr>
              <a:t>Diversity of thought equals world class results from each person and collective mix of teams.</a:t>
            </a:r>
          </a:p>
          <a:p>
            <a:pPr eaLnBrk="1" hangingPunct="1">
              <a:defRPr/>
            </a:pPr>
            <a:r>
              <a:rPr lang="en-US" sz="2800" dirty="0" smtClean="0">
                <a:cs typeface="Arial" charset="0"/>
              </a:rPr>
              <a:t>Diversity in teams results in more creativity and problem-solving meaning better customer service.</a:t>
            </a:r>
          </a:p>
        </p:txBody>
      </p:sp>
      <p:pic>
        <p:nvPicPr>
          <p:cNvPr id="3076" name="Picture 6" descr="See full size image"/>
          <p:cNvPicPr>
            <a:picLocks noChangeAspect="1" noChangeArrowheads="1"/>
          </p:cNvPicPr>
          <p:nvPr/>
        </p:nvPicPr>
        <p:blipFill>
          <a:blip r:embed="rId3" cstate="print"/>
          <a:srcRect/>
          <a:stretch>
            <a:fillRect/>
          </a:stretch>
        </p:blipFill>
        <p:spPr bwMode="auto">
          <a:xfrm>
            <a:off x="7543800" y="914400"/>
            <a:ext cx="990600" cy="1003300"/>
          </a:xfrm>
          <a:prstGeom prst="rect">
            <a:avLst/>
          </a:prstGeom>
          <a:ln>
            <a:noFill/>
          </a:ln>
          <a:effectLst>
            <a:outerShdw blurRad="190500" algn="tl" rotWithShape="0">
              <a:srgbClr val="000000">
                <a:alpha val="70000"/>
              </a:srgbClr>
            </a:outerShdw>
          </a:effectLst>
        </p:spPr>
      </p:pic>
      <p:sp>
        <p:nvSpPr>
          <p:cNvPr id="5" name="Title 4"/>
          <p:cNvSpPr>
            <a:spLocks noGrp="1"/>
          </p:cNvSpPr>
          <p:nvPr>
            <p:ph type="title"/>
          </p:nvPr>
        </p:nvSpPr>
        <p:spPr>
          <a:xfrm>
            <a:off x="381000" y="230188"/>
            <a:ext cx="8077200" cy="1329595"/>
          </a:xfrm>
        </p:spPr>
        <p:txBody>
          <a:bodyPr/>
          <a:lstStyle/>
          <a:p>
            <a:r>
              <a:rPr lang="en-US" dirty="0" smtClean="0"/>
              <a:t>So …What Does All this Mean for Me and the NWS?</a:t>
            </a:r>
            <a:endParaRPr lang="en-US" dirty="0"/>
          </a:p>
        </p:txBody>
      </p:sp>
      <p:sp>
        <p:nvSpPr>
          <p:cNvPr id="10" name="Rectangle 9"/>
          <p:cNvSpPr/>
          <p:nvPr/>
        </p:nvSpPr>
        <p:spPr>
          <a:xfrm>
            <a:off x="0" y="5105400"/>
            <a:ext cx="9285106" cy="523220"/>
          </a:xfrm>
          <a:prstGeom prst="rect">
            <a:avLst/>
          </a:prstGeom>
          <a:noFill/>
        </p:spPr>
        <p:txBody>
          <a:bodyPr wrap="none" lIns="91440" tIns="45720" rIns="91440" bIns="45720">
            <a:spAutoFit/>
            <a:scene3d>
              <a:camera prst="orthographicFront"/>
              <a:lightRig rig="threePt" dir="t"/>
            </a:scene3d>
            <a:sp3d contourW="12700">
              <a:contourClr>
                <a:schemeClr val="tx1"/>
              </a:contourClr>
            </a:sp3d>
          </a:bodyPr>
          <a:lstStyle/>
          <a:p>
            <a:pPr algn="ctr"/>
            <a:r>
              <a:rPr lang="en-US" sz="2800" b="1" spc="300" dirty="0" smtClean="0">
                <a:ln w="11430" cmpd="sng">
                  <a:noFill/>
                  <a:prstDash val="solid"/>
                  <a:miter lim="800000"/>
                </a:ln>
                <a:solidFill>
                  <a:schemeClr val="tx2">
                    <a:lumMod val="75000"/>
                  </a:schemeClr>
                </a:solidFill>
                <a:effectLst>
                  <a:glow rad="45500">
                    <a:schemeClr val="accent1">
                      <a:satMod val="220000"/>
                      <a:alpha val="35000"/>
                    </a:schemeClr>
                  </a:glow>
                </a:effectLst>
              </a:rPr>
              <a:t>Bottom Line-Greate</a:t>
            </a:r>
            <a:r>
              <a:rPr lang="en-US" sz="2800" b="1" cap="none" spc="300" dirty="0" smtClean="0">
                <a:ln w="11430" cmpd="sng">
                  <a:noFill/>
                  <a:prstDash val="solid"/>
                  <a:miter lim="800000"/>
                </a:ln>
                <a:solidFill>
                  <a:schemeClr val="tx2">
                    <a:lumMod val="75000"/>
                  </a:schemeClr>
                </a:solidFill>
                <a:effectLst>
                  <a:glow rad="45500">
                    <a:schemeClr val="accent1">
                      <a:satMod val="220000"/>
                      <a:alpha val="35000"/>
                    </a:schemeClr>
                  </a:glow>
                </a:effectLst>
              </a:rPr>
              <a:t>r Innovation and Productivity</a:t>
            </a:r>
            <a:endParaRPr lang="en-US" sz="2800" b="1" cap="none" spc="300" dirty="0">
              <a:ln w="11430" cmpd="sng">
                <a:noFill/>
                <a:prstDash val="solid"/>
                <a:miter lim="800000"/>
              </a:ln>
              <a:solidFill>
                <a:schemeClr val="tx2">
                  <a:lumMod val="75000"/>
                </a:schemeClr>
              </a:solidFill>
              <a:effectLst>
                <a:glow rad="45500">
                  <a:schemeClr val="accent1">
                    <a:satMod val="220000"/>
                    <a:alpha val="35000"/>
                  </a:schemeClr>
                </a:glo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3400" y="1371600"/>
            <a:ext cx="8229600" cy="1143000"/>
          </a:xfrm>
        </p:spPr>
        <p:txBody>
          <a:bodyPr>
            <a:normAutofit fontScale="90000"/>
          </a:bodyPr>
          <a:lstStyle/>
          <a:p>
            <a:pPr eaLnBrk="1" hangingPunct="1">
              <a:defRPr/>
            </a:pPr>
            <a:r>
              <a:rPr lang="en-US" sz="4400" i="1" dirty="0" smtClean="0">
                <a:solidFill>
                  <a:schemeClr val="tx1"/>
                </a:solidFill>
                <a:effectLst>
                  <a:outerShdw blurRad="38100" dist="38100" dir="2700000" algn="tl">
                    <a:srgbClr val="000000">
                      <a:alpha val="43137"/>
                    </a:srgbClr>
                  </a:outerShdw>
                </a:effectLst>
              </a:rPr>
              <a:t>A diverse workforce is not something your NWS office  or workgroup ought to have; it’s something your office already has.</a:t>
            </a:r>
          </a:p>
        </p:txBody>
      </p:sp>
      <p:pic>
        <p:nvPicPr>
          <p:cNvPr id="4101" name="Picture 6" descr="See full size image"/>
          <p:cNvPicPr>
            <a:picLocks noChangeAspect="1" noChangeArrowheads="1"/>
          </p:cNvPicPr>
          <p:nvPr/>
        </p:nvPicPr>
        <p:blipFill>
          <a:blip r:embed="rId3" cstate="print"/>
          <a:srcRect/>
          <a:stretch>
            <a:fillRect/>
          </a:stretch>
        </p:blipFill>
        <p:spPr bwMode="auto">
          <a:xfrm>
            <a:off x="4724400" y="3297237"/>
            <a:ext cx="4135049" cy="2493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4"/>
          <p:cNvSpPr txBox="1">
            <a:spLocks/>
          </p:cNvSpPr>
          <p:nvPr/>
        </p:nvSpPr>
        <p:spPr>
          <a:xfrm>
            <a:off x="381000" y="381000"/>
            <a:ext cx="8077200" cy="664797"/>
          </a:xfrm>
          <a:prstGeom prst="rect">
            <a:avLst/>
          </a:prstGeom>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US" sz="48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The Reality …</a:t>
            </a:r>
            <a:endParaRPr kumimoji="0" lang="en-US" sz="48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pic>
        <p:nvPicPr>
          <p:cNvPr id="26627" name="Picture 3" descr="X:\Office Photos\2010\Bureau Pics\SvrWxStaffMtg_10Mar24\SvrWxStaffMtg_10Mar24_01.jpg"/>
          <p:cNvPicPr>
            <a:picLocks noChangeAspect="1" noChangeArrowheads="1"/>
          </p:cNvPicPr>
          <p:nvPr/>
        </p:nvPicPr>
        <p:blipFill>
          <a:blip r:embed="rId4" cstate="print"/>
          <a:srcRect/>
          <a:stretch>
            <a:fillRect/>
          </a:stretch>
        </p:blipFill>
        <p:spPr bwMode="auto">
          <a:xfrm>
            <a:off x="1066800" y="3349601"/>
            <a:ext cx="3255658" cy="2441599"/>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Sample presentation sli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88169</TotalTime>
  <Words>1948</Words>
  <Application>Microsoft Office PowerPoint</Application>
  <PresentationFormat>On-screen Show (4:3)</PresentationFormat>
  <Paragraphs>118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1_Sample presentation slides</vt:lpstr>
      <vt:lpstr>National Weather Service Diversity Management</vt:lpstr>
      <vt:lpstr>Intended Audience &amp; Customers</vt:lpstr>
      <vt:lpstr>Part 3 - The Role of Office Position in Diversity</vt:lpstr>
      <vt:lpstr> Roles of HMTs, Meteorologists, Hydrologists, Electronics and Information Technology staff and ASAs can vary from office to office and vary based on the talents and skills of the individuals in these roles.</vt:lpstr>
      <vt:lpstr>The traditional roles of staff have changed since modernization of the National Weather Service. Many staff members are cross trained or able to work in many different positions.   </vt:lpstr>
      <vt:lpstr>Many employees of the National Weather Service do not work in field offices.  They staff regional and national headquarters offices, national centers, and CWSUs.  Just by the nature of our agency, diversity is one of our greatest strengths.    </vt:lpstr>
      <vt:lpstr>One of the benefits of working for the National Weather Service is the opportunity for individuals to develop and enhance their areas of individualized expertise.    The ability to develop individualized expertise aids in job fulfillment and satisfaction.  It may also help our agency to recruit and  retain future employees.</vt:lpstr>
      <vt:lpstr>So …What Does All this Mean for Me and the NWS?</vt:lpstr>
      <vt:lpstr>A diverse workforce is not something your NWS office  or workgroup ought to have; it’s something your office already has.</vt:lpstr>
      <vt:lpstr>Doesn’t start with learning information about others so you won’t offend them… it starts with you learning to manage YOUR OWN STUFF!</vt:lpstr>
      <vt:lpstr>Diversity Management –  Am I Responsible?</vt:lpstr>
      <vt:lpstr>Making this work for your NWS office</vt:lpstr>
      <vt:lpstr>Keys to Effective Diversity Management</vt:lpstr>
      <vt:lpstr>Impact of Management on Diverse Team Performance</vt:lpstr>
      <vt:lpstr>Slide 15</vt:lpstr>
      <vt:lpstr>The Cold Within</vt:lpstr>
      <vt:lpstr>The Cold Within</vt:lpstr>
      <vt:lpstr>The Cold Within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jose.garcia</dc:creator>
  <cp:lastModifiedBy>stevek</cp:lastModifiedBy>
  <cp:revision>7302</cp:revision>
  <dcterms:created xsi:type="dcterms:W3CDTF">2010-06-02T14:32:50Z</dcterms:created>
  <dcterms:modified xsi:type="dcterms:W3CDTF">2011-01-18T14:59:15Z</dcterms:modified>
</cp:coreProperties>
</file>