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4" r:id="rId5"/>
    <p:sldMasterId id="2147483705" r:id="rId6"/>
    <p:sldMasterId id="214748370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y="10287000" cx="18288000"/>
  <p:notesSz cx="6858000" cy="9144000"/>
  <p:embeddedFontLst>
    <p:embeddedFont>
      <p:font typeface="Libre Franklin SemiBold"/>
      <p:regular r:id="rId21"/>
      <p:bold r:id="rId22"/>
      <p:italic r:id="rId23"/>
      <p:boldItalic r:id="rId24"/>
    </p:embeddedFont>
    <p:embeddedFont>
      <p:font typeface="Libre Franklin"/>
      <p:regular r:id="rId25"/>
      <p:bold r:id="rId26"/>
      <p:italic r:id="rId27"/>
      <p:boldItalic r:id="rId28"/>
    </p:embeddedFont>
    <p:embeddedFont>
      <p:font typeface="Nunito"/>
      <p:regular r:id="rId29"/>
      <p:bold r:id="rId30"/>
      <p:italic r:id="rId31"/>
      <p:boldItalic r:id="rId32"/>
    </p:embeddedFont>
    <p:embeddedFont>
      <p:font typeface="Helvetica Neue"/>
      <p:regular r:id="rId33"/>
      <p:bold r:id="rId34"/>
      <p:italic r:id="rId35"/>
      <p:boldItalic r:id="rId36"/>
    </p:embeddedFont>
    <p:embeddedFont>
      <p:font typeface="Helvetica Neue Light"/>
      <p:regular r:id="rId37"/>
      <p:bold r:id="rId38"/>
      <p:italic r:id="rId39"/>
      <p:boldItalic r:id="rId40"/>
    </p:embeddedFont>
    <p:embeddedFont>
      <p:font typeface="Barlow SemiBold"/>
      <p:regular r:id="rId41"/>
      <p:bold r:id="rId42"/>
      <p:italic r:id="rId43"/>
      <p:boldItalic r:id="rId44"/>
    </p:embeddedFont>
    <p:embeddedFont>
      <p:font typeface="Barlow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4412A3-9CA0-4D58-A093-CCB22E22BFAE}">
  <a:tblStyle styleId="{CB4412A3-9CA0-4D58-A093-CCB22E22BFA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34A2AA2-5343-4C13-B4A5-699E320924E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boldItalic.fntdata"/><Relationship Id="rId20" Type="http://schemas.openxmlformats.org/officeDocument/2006/relationships/slide" Target="slides/slide12.xml"/><Relationship Id="rId42" Type="http://schemas.openxmlformats.org/officeDocument/2006/relationships/font" Target="fonts/BarlowSemiBold-bold.fntdata"/><Relationship Id="rId41" Type="http://schemas.openxmlformats.org/officeDocument/2006/relationships/font" Target="fonts/BarlowSemiBold-regular.fntdata"/><Relationship Id="rId22" Type="http://schemas.openxmlformats.org/officeDocument/2006/relationships/font" Target="fonts/LibreFranklinSemiBold-bold.fntdata"/><Relationship Id="rId44" Type="http://schemas.openxmlformats.org/officeDocument/2006/relationships/font" Target="fonts/BarlowSemiBold-boldItalic.fntdata"/><Relationship Id="rId21" Type="http://schemas.openxmlformats.org/officeDocument/2006/relationships/font" Target="fonts/LibreFranklinSemiBold-regular.fntdata"/><Relationship Id="rId43" Type="http://schemas.openxmlformats.org/officeDocument/2006/relationships/font" Target="fonts/BarlowSemiBold-italic.fntdata"/><Relationship Id="rId24" Type="http://schemas.openxmlformats.org/officeDocument/2006/relationships/font" Target="fonts/LibreFranklinSemiBold-boldItalic.fntdata"/><Relationship Id="rId46" Type="http://schemas.openxmlformats.org/officeDocument/2006/relationships/font" Target="fonts/Barlow-bold.fntdata"/><Relationship Id="rId23" Type="http://schemas.openxmlformats.org/officeDocument/2006/relationships/font" Target="fonts/LibreFranklinSemiBold-italic.fntdata"/><Relationship Id="rId45" Type="http://schemas.openxmlformats.org/officeDocument/2006/relationships/font" Target="fonts/Barlow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LibreFranklin-bold.fntdata"/><Relationship Id="rId48" Type="http://schemas.openxmlformats.org/officeDocument/2006/relationships/font" Target="fonts/Barlow-boldItalic.fntdata"/><Relationship Id="rId25" Type="http://schemas.openxmlformats.org/officeDocument/2006/relationships/font" Target="fonts/LibreFranklin-regular.fntdata"/><Relationship Id="rId47" Type="http://schemas.openxmlformats.org/officeDocument/2006/relationships/font" Target="fonts/Barlow-italic.fntdata"/><Relationship Id="rId28" Type="http://schemas.openxmlformats.org/officeDocument/2006/relationships/font" Target="fonts/LibreFranklin-boldItalic.fntdata"/><Relationship Id="rId27" Type="http://schemas.openxmlformats.org/officeDocument/2006/relationships/font" Target="fonts/LibreFranklin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Nunito-regular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3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2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5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4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7.xml"/><Relationship Id="rId37" Type="http://schemas.openxmlformats.org/officeDocument/2006/relationships/font" Target="fonts/HelveticaNeueLight-regular.fntdata"/><Relationship Id="rId14" Type="http://schemas.openxmlformats.org/officeDocument/2006/relationships/slide" Target="slides/slide6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9.xml"/><Relationship Id="rId39" Type="http://schemas.openxmlformats.org/officeDocument/2006/relationships/font" Target="fonts/HelveticaNeueLight-italic.fntdata"/><Relationship Id="rId16" Type="http://schemas.openxmlformats.org/officeDocument/2006/relationships/slide" Target="slides/slide8.xml"/><Relationship Id="rId38" Type="http://schemas.openxmlformats.org/officeDocument/2006/relationships/font" Target="fonts/HelveticaNeueLight-bold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SLIDES_API120192538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SLIDES_API120192538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9463d256f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9463d256f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eb46949e8d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eb46949e8d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389b9c344d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389b9c344d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e930acd619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e930acd619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eb46949e8d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eb46949e8d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e930acd6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e930acd6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eb46949e8d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eb46949e8d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eb46949e8d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eb46949e8d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e930acd61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e930acd61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e930acd619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e930acd619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b764be9a8d_0_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b764be9a8d_0_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">
  <p:cSld name="TITLE_2">
    <p:bg>
      <p:bgPr>
        <a:solidFill>
          <a:srgbClr val="FFFFFF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2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9;p2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14" name="Google Shape;14;p2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15" name="Google Shape;15;p2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94" name="Google Shape;94;p1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102" name="Google Shape;102;p14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 Layout 1"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8">
  <p:cSld name="TITLE_8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107" name="Google Shape;107;p16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9">
  <p:cSld name="TITLE_9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111" name="Google Shape;111;p17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_1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27" name="Google Shape;27;p3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28" name="Google Shape;28;p3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22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" id="126" name="Google Shape;126;p22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127" name="Google Shape;127;p22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" id="139" name="Google Shape;139;p23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140" name="Google Shape;140;p23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24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4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" id="152" name="Google Shape;152;p24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153" name="Google Shape;153;p24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" id="165" name="Google Shape;165;p25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166" name="Google Shape;166;p25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25" title="officePhone"/>
          <p:cNvSpPr txBox="1"/>
          <p:nvPr/>
        </p:nvSpPr>
        <p:spPr>
          <a:xfrm>
            <a:off x="11639900" y="4741756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(770) 486-1133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25" title="officeEmail"/>
          <p:cNvSpPr txBox="1"/>
          <p:nvPr/>
        </p:nvSpPr>
        <p:spPr>
          <a:xfrm>
            <a:off x="11639900" y="59203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sr-ffc.webmaster@noaa.gov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25" title="officeFacebookHandle"/>
          <p:cNvSpPr txBox="1"/>
          <p:nvPr/>
        </p:nvSpPr>
        <p:spPr>
          <a:xfrm>
            <a:off x="11918975" y="7173350"/>
            <a:ext cx="5803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25" title="officeFacebookHandle"/>
          <p:cNvSpPr txBox="1"/>
          <p:nvPr/>
        </p:nvSpPr>
        <p:spPr>
          <a:xfrm>
            <a:off x="11918975" y="8426344"/>
            <a:ext cx="566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25" title="officeHomepageUrl"/>
          <p:cNvSpPr txBox="1"/>
          <p:nvPr/>
        </p:nvSpPr>
        <p:spPr>
          <a:xfrm>
            <a:off x="11639900" y="34871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weather.gov/atlanta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/>
          <p:nvPr/>
        </p:nvSpPr>
        <p:spPr>
          <a:xfrm>
            <a:off x="9144000" y="50"/>
            <a:ext cx="9144000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9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Char char="●"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Char char="○"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Char char="■"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Char char="●"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Char char="○"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Char char="■"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Char char="●"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Char char="○"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Char char="■"/>
              <a:defRPr sz="8400"/>
            </a:lvl9pPr>
          </a:lstStyle>
          <a:p/>
        </p:txBody>
      </p:sp>
      <p:sp>
        <p:nvSpPr>
          <p:cNvPr id="181" name="Google Shape;181;p29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2" name="Google Shape;182;p29"/>
          <p:cNvSpPr txBox="1"/>
          <p:nvPr>
            <p:ph idx="2" type="body"/>
          </p:nvPr>
        </p:nvSpPr>
        <p:spPr>
          <a:xfrm>
            <a:off x="9879000" y="1448400"/>
            <a:ext cx="7674000" cy="73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3" name="Google Shape;183;p2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186" name="Google Shape;186;p3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Char char="●"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Char char="○"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Char char="■"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Char char="●"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Char char="○"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Char char="■"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Char char="●"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Char char="○"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Char char="■"/>
              <a:defRPr sz="24000"/>
            </a:lvl9pPr>
          </a:lstStyle>
          <a:p>
            <a:r>
              <a:t>xx%</a:t>
            </a:r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0" name="Google Shape;190;p3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look Slide">
  <p:cSld name="TITLE_2_1_1">
    <p:bg>
      <p:bgPr>
        <a:solidFill>
          <a:srgbClr val="FFFFFF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40" name="Google Shape;40;p4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41" name="Google Shape;41;p4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" name="Google Shape;4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Google Shape;44;p4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3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3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" id="201" name="Google Shape;201;p33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202" name="Google Shape;202;p33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">
  <p:cSld name="TITLE_2_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4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4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" id="214" name="Google Shape;214;p34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215" name="Google Shape;215;p34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4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 1">
  <p:cSld name="TITLE_2_3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6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p36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6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6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6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" id="228" name="Google Shape;228;p36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229" name="Google Shape;229;p36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 2">
  <p:cSld name="TITLE_2_4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7" title="officeName"/>
          <p:cNvSpPr txBox="1"/>
          <p:nvPr/>
        </p:nvSpPr>
        <p:spPr>
          <a:xfrm>
            <a:off x="13414375" y="9748363"/>
            <a:ext cx="47625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p37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p37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7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7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" id="242" name="Google Shape;242;p37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243" name="Google Shape;243;p37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7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37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look Slide">
  <p:cSld name="TITLE_2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 2">
  <p:cSld name="TITLE_2_3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1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41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1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1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41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258" name="Google Shape;258;p41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259" name="Google Shape;259;p41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0" name="Google Shape;26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1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41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 1">
  <p:cSld name="TITLE_2_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2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42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2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2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42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271" name="Google Shape;271;p42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272" name="Google Shape;272;p42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3" name="Google Shape;27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2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Google Shape;275;p42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Slide">
  <p:cSld name="TITLE_2_1_1_1"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5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53" name="Google Shape;53;p5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54" name="Google Shape;54;p5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" name="Google Shape;5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5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5" title="officePhone"/>
          <p:cNvSpPr txBox="1"/>
          <p:nvPr/>
        </p:nvSpPr>
        <p:spPr>
          <a:xfrm>
            <a:off x="11639900" y="4741756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(770) 486-1133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5" title="officeEmail"/>
          <p:cNvSpPr txBox="1"/>
          <p:nvPr/>
        </p:nvSpPr>
        <p:spPr>
          <a:xfrm>
            <a:off x="11639900" y="59203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sr-ffc.webmaster@noaa.gov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5" title="officeFacebookHandle"/>
          <p:cNvSpPr txBox="1"/>
          <p:nvPr/>
        </p:nvSpPr>
        <p:spPr>
          <a:xfrm>
            <a:off x="11918975" y="7173350"/>
            <a:ext cx="5803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5" title="officeFacebookHandle"/>
          <p:cNvSpPr txBox="1"/>
          <p:nvPr/>
        </p:nvSpPr>
        <p:spPr>
          <a:xfrm>
            <a:off x="11918975" y="8426344"/>
            <a:ext cx="566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5" title="officeHomepageUrl"/>
          <p:cNvSpPr txBox="1"/>
          <p:nvPr/>
        </p:nvSpPr>
        <p:spPr>
          <a:xfrm>
            <a:off x="11639900" y="34871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weather.gov/atlanta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5" title="officePhone"/>
          <p:cNvSpPr txBox="1"/>
          <p:nvPr/>
        </p:nvSpPr>
        <p:spPr>
          <a:xfrm>
            <a:off x="11639900" y="4741756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(770) 486-1133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5" title="officeEmail"/>
          <p:cNvSpPr txBox="1"/>
          <p:nvPr/>
        </p:nvSpPr>
        <p:spPr>
          <a:xfrm>
            <a:off x="11639900" y="59203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sr-ffc.webmaster@noaa.gov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5" title="officeFacebookHandle"/>
          <p:cNvSpPr txBox="1"/>
          <p:nvPr/>
        </p:nvSpPr>
        <p:spPr>
          <a:xfrm>
            <a:off x="11918975" y="7173350"/>
            <a:ext cx="5803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5" title="officeTwitterHandle"/>
          <p:cNvSpPr txBox="1"/>
          <p:nvPr/>
        </p:nvSpPr>
        <p:spPr>
          <a:xfrm>
            <a:off x="11918975" y="8426344"/>
            <a:ext cx="566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5" title="officeHomepageUrl"/>
          <p:cNvSpPr txBox="1"/>
          <p:nvPr/>
        </p:nvSpPr>
        <p:spPr>
          <a:xfrm>
            <a:off x="11639900" y="34871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weather.gov/atlanta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">
  <p:cSld name="TITLE_2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3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43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3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3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43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284" name="Google Shape;284;p43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285" name="Google Shape;285;p43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6" name="Google Shape;28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3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Google Shape;288;p43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4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44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4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44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44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297" name="Google Shape;297;p44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298" name="Google Shape;298;p44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9" name="Google Shape;29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4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p44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44" title="officePhone"/>
          <p:cNvSpPr txBox="1"/>
          <p:nvPr/>
        </p:nvSpPr>
        <p:spPr>
          <a:xfrm>
            <a:off x="11639900" y="4741756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(770) 486-1133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44" title="officeEmail"/>
          <p:cNvSpPr txBox="1"/>
          <p:nvPr/>
        </p:nvSpPr>
        <p:spPr>
          <a:xfrm>
            <a:off x="11639900" y="59203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sr-ffc.webmaster@noaa.gov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44" title="officeFacebookHandle"/>
          <p:cNvSpPr txBox="1"/>
          <p:nvPr/>
        </p:nvSpPr>
        <p:spPr>
          <a:xfrm>
            <a:off x="11918975" y="7173350"/>
            <a:ext cx="5803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44" title="officeFacebookHandle"/>
          <p:cNvSpPr txBox="1"/>
          <p:nvPr/>
        </p:nvSpPr>
        <p:spPr>
          <a:xfrm>
            <a:off x="11918975" y="8426344"/>
            <a:ext cx="566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44" title="officeHomepageUrl"/>
          <p:cNvSpPr txBox="1"/>
          <p:nvPr/>
        </p:nvSpPr>
        <p:spPr>
          <a:xfrm>
            <a:off x="11639900" y="34871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weather.gov/atlanta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Google Shape;307;p44" title="officePhone"/>
          <p:cNvSpPr txBox="1"/>
          <p:nvPr/>
        </p:nvSpPr>
        <p:spPr>
          <a:xfrm>
            <a:off x="11639900" y="4741756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(770) 486-1133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8" name="Google Shape;308;p44" title="officeEmail"/>
          <p:cNvSpPr txBox="1"/>
          <p:nvPr/>
        </p:nvSpPr>
        <p:spPr>
          <a:xfrm>
            <a:off x="11639900" y="59203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sr-ffc.webmaster@noaa.gov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9" name="Google Shape;309;p44" title="officeFacebookHandle"/>
          <p:cNvSpPr txBox="1"/>
          <p:nvPr/>
        </p:nvSpPr>
        <p:spPr>
          <a:xfrm>
            <a:off x="11918975" y="7173350"/>
            <a:ext cx="5803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p44" title="officeTwitterHandle"/>
          <p:cNvSpPr txBox="1"/>
          <p:nvPr/>
        </p:nvSpPr>
        <p:spPr>
          <a:xfrm>
            <a:off x="11918975" y="8426344"/>
            <a:ext cx="566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Google Shape;311;p44" title="officeHomepageUrl"/>
          <p:cNvSpPr txBox="1"/>
          <p:nvPr/>
        </p:nvSpPr>
        <p:spPr>
          <a:xfrm>
            <a:off x="11639900" y="34871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weather.gov/atlanta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look Slide">
  <p:cSld name="TITLE_2_1_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Slide">
  <p:cSld name="TITLE_2_1_1_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_1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_1_1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319" name="Google Shape;319;p50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20" name="Google Shape;320;p5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323" name="Google Shape;323;p51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24" name="Google Shape;324;p5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2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330" name="Google Shape;330;p55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31" name="Google Shape;331;p55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32" name="Google Shape;332;p5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 sz="2800"/>
            </a:lvl1pPr>
            <a:lvl2pPr lvl="1">
              <a:buNone/>
              <a:defRPr sz="2800"/>
            </a:lvl2pPr>
            <a:lvl3pPr lvl="2">
              <a:buNone/>
              <a:defRPr sz="2800"/>
            </a:lvl3pPr>
            <a:lvl4pPr lvl="3">
              <a:buNone/>
              <a:defRPr sz="2800"/>
            </a:lvl4pPr>
            <a:lvl5pPr lvl="4">
              <a:buNone/>
              <a:defRPr sz="2800"/>
            </a:lvl5pPr>
            <a:lvl6pPr lvl="5">
              <a:buNone/>
              <a:defRPr sz="2800"/>
            </a:lvl6pPr>
            <a:lvl7pPr lvl="6">
              <a:buNone/>
              <a:defRPr sz="2800"/>
            </a:lvl7pPr>
            <a:lvl8pPr lvl="7">
              <a:buNone/>
              <a:defRPr sz="2800"/>
            </a:lvl8pPr>
            <a:lvl9pPr lvl="8">
              <a:buNone/>
              <a:defRPr sz="28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2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6"/>
          <p:cNvSpPr txBox="1"/>
          <p:nvPr>
            <p:ph idx="12" type="sldNum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7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337" name="Google Shape;337;p57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38" name="Google Shape;338;p5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8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341" name="Google Shape;341;p58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42" name="Google Shape;342;p5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 sz="2800"/>
            </a:lvl1pPr>
            <a:lvl2pPr lvl="1">
              <a:buNone/>
              <a:defRPr sz="2800"/>
            </a:lvl2pPr>
            <a:lvl3pPr lvl="2">
              <a:buNone/>
              <a:defRPr sz="2800"/>
            </a:lvl3pPr>
            <a:lvl4pPr lvl="3">
              <a:buNone/>
              <a:defRPr sz="2800"/>
            </a:lvl4pPr>
            <a:lvl5pPr lvl="4">
              <a:buNone/>
              <a:defRPr sz="2800"/>
            </a:lvl5pPr>
            <a:lvl6pPr lvl="5">
              <a:buNone/>
              <a:defRPr sz="2800"/>
            </a:lvl6pPr>
            <a:lvl7pPr lvl="6">
              <a:buNone/>
              <a:defRPr sz="2800"/>
            </a:lvl7pPr>
            <a:lvl8pPr lvl="7">
              <a:buNone/>
              <a:defRPr sz="2800"/>
            </a:lvl8pPr>
            <a:lvl9pPr lvl="8">
              <a:buNone/>
              <a:defRPr sz="28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5" name="Google Shape;345;p59"/>
          <p:cNvSpPr txBox="1"/>
          <p:nvPr/>
        </p:nvSpPr>
        <p:spPr>
          <a:xfrm>
            <a:off x="13478250" y="9324100"/>
            <a:ext cx="4810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National Weather Service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Atlanta / Peachtree City, GA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3815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_1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_1_1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 2">
  <p:cSld name="TITLE_2_3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9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" id="79" name="Google Shape;79;p9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80" name="Google Shape;80;p9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Google Shape;8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9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86" name="Google Shape;86;p10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" name="Google Shape;87;p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6.xml"/><Relationship Id="rId6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6.png"/><Relationship Id="rId4" Type="http://schemas.openxmlformats.org/officeDocument/2006/relationships/image" Target="../media/image25.png"/><Relationship Id="rId5" Type="http://schemas.openxmlformats.org/officeDocument/2006/relationships/image" Target="../media/image32.png"/><Relationship Id="rId6" Type="http://schemas.openxmlformats.org/officeDocument/2006/relationships/image" Target="../media/image5.png"/><Relationship Id="rId7" Type="http://schemas.openxmlformats.org/officeDocument/2006/relationships/image" Target="../media/image7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5.png"/><Relationship Id="rId6" Type="http://schemas.openxmlformats.org/officeDocument/2006/relationships/hyperlink" Target="https://www.weather.gov/media/ffc/DGT/DGT_FFC_05142026.pdf" TargetMode="External"/><Relationship Id="rId7" Type="http://schemas.openxmlformats.org/officeDocument/2006/relationships/image" Target="../media/image6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5" Type="http://schemas.openxmlformats.org/officeDocument/2006/relationships/image" Target="../media/image5.png"/><Relationship Id="rId6" Type="http://schemas.openxmlformats.org/officeDocument/2006/relationships/image" Target="../media/image29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20" Type="http://schemas.openxmlformats.org/officeDocument/2006/relationships/hyperlink" Target="http://weather.gov/ffc/briefings" TargetMode="External"/><Relationship Id="rId11" Type="http://schemas.openxmlformats.org/officeDocument/2006/relationships/hyperlink" Target="http://facebook.com/NWSatlanta" TargetMode="External"/><Relationship Id="rId22" Type="http://schemas.openxmlformats.org/officeDocument/2006/relationships/image" Target="../media/image67.png"/><Relationship Id="rId10" Type="http://schemas.openxmlformats.org/officeDocument/2006/relationships/image" Target="../media/image55.png"/><Relationship Id="rId21" Type="http://schemas.openxmlformats.org/officeDocument/2006/relationships/hyperlink" Target="http://weather.gov/ffc/dss" TargetMode="External"/><Relationship Id="rId13" Type="http://schemas.openxmlformats.org/officeDocument/2006/relationships/hyperlink" Target="http://youtube.com/nwspeachtreecity" TargetMode="External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9" Type="http://schemas.openxmlformats.org/officeDocument/2006/relationships/hyperlink" Target="https://x.com/nwsatlanta" TargetMode="External"/><Relationship Id="rId15" Type="http://schemas.openxmlformats.org/officeDocument/2006/relationships/image" Target="../media/image65.png"/><Relationship Id="rId14" Type="http://schemas.openxmlformats.org/officeDocument/2006/relationships/hyperlink" Target="http://instagram.com/nwsatlanta" TargetMode="External"/><Relationship Id="rId17" Type="http://schemas.openxmlformats.org/officeDocument/2006/relationships/image" Target="../media/image66.png"/><Relationship Id="rId16" Type="http://schemas.openxmlformats.org/officeDocument/2006/relationships/image" Target="../media/image68.png"/><Relationship Id="rId5" Type="http://schemas.openxmlformats.org/officeDocument/2006/relationships/image" Target="../media/image5.png"/><Relationship Id="rId19" Type="http://schemas.openxmlformats.org/officeDocument/2006/relationships/hyperlink" Target="http://weather.gov/atlanta" TargetMode="External"/><Relationship Id="rId6" Type="http://schemas.openxmlformats.org/officeDocument/2006/relationships/image" Target="../media/image4.png"/><Relationship Id="rId18" Type="http://schemas.openxmlformats.org/officeDocument/2006/relationships/image" Target="../media/image69.png"/><Relationship Id="rId7" Type="http://schemas.openxmlformats.org/officeDocument/2006/relationships/image" Target="../media/image64.png"/><Relationship Id="rId8" Type="http://schemas.openxmlformats.org/officeDocument/2006/relationships/image" Target="../media/image5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5.png"/><Relationship Id="rId6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5" Type="http://schemas.openxmlformats.org/officeDocument/2006/relationships/image" Target="../media/image5.png"/><Relationship Id="rId6" Type="http://schemas.openxmlformats.org/officeDocument/2006/relationships/image" Target="../media/image29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5.png"/><Relationship Id="rId6" Type="http://schemas.openxmlformats.org/officeDocument/2006/relationships/image" Target="../media/image47.png"/><Relationship Id="rId7" Type="http://schemas.openxmlformats.org/officeDocument/2006/relationships/image" Target="../media/image4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48.png"/><Relationship Id="rId5" Type="http://schemas.openxmlformats.org/officeDocument/2006/relationships/image" Target="../media/image25.png"/><Relationship Id="rId6" Type="http://schemas.openxmlformats.org/officeDocument/2006/relationships/image" Target="../media/image32.png"/><Relationship Id="rId7" Type="http://schemas.openxmlformats.org/officeDocument/2006/relationships/image" Target="../media/image49.png"/><Relationship Id="rId8" Type="http://schemas.openxmlformats.org/officeDocument/2006/relationships/image" Target="../media/image6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53.png"/><Relationship Id="rId5" Type="http://schemas.openxmlformats.org/officeDocument/2006/relationships/image" Target="../media/image25.png"/><Relationship Id="rId6" Type="http://schemas.openxmlformats.org/officeDocument/2006/relationships/image" Target="../media/image32.png"/><Relationship Id="rId7" Type="http://schemas.openxmlformats.org/officeDocument/2006/relationships/image" Target="../media/image56.png"/><Relationship Id="rId8" Type="http://schemas.openxmlformats.org/officeDocument/2006/relationships/image" Target="../media/image5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5.png"/><Relationship Id="rId6" Type="http://schemas.openxmlformats.org/officeDocument/2006/relationships/image" Target="../media/image51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5.png"/><Relationship Id="rId6" Type="http://schemas.openxmlformats.org/officeDocument/2006/relationships/image" Target="../media/image5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5.png"/><Relationship Id="rId6" Type="http://schemas.openxmlformats.org/officeDocument/2006/relationships/image" Target="../media/image71.gif"/><Relationship Id="rId7" Type="http://schemas.openxmlformats.org/officeDocument/2006/relationships/image" Target="../media/image7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60"/>
          <p:cNvPicPr preferRelativeResize="0"/>
          <p:nvPr/>
        </p:nvPicPr>
        <p:blipFill rotWithShape="1">
          <a:blip r:embed="rId3">
            <a:alphaModFix/>
          </a:blip>
          <a:srcRect b="31931" l="0" r="0" t="0"/>
          <a:stretch/>
        </p:blipFill>
        <p:spPr>
          <a:xfrm>
            <a:off x="0" y="1123791"/>
            <a:ext cx="18287999" cy="8038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51" name="Google Shape;351;p60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2" name="Google Shape;352;p60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353" name="Google Shape;353;p60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0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" name="Google Shape;355;p60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356" name="Google Shape;356;p60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0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" name="Google Shape;358;p60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Routine Weekly Weather Briefing</a:t>
            </a:r>
            <a:endParaRPr b="1" sz="6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59" name="Google Shape;359;p60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360" name="Google Shape;360;p60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61" name="Google Shape;361;p6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p60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3" name="Google Shape;363;p60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64" name="Google Shape;364;p6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6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60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367" name="Google Shape;367;p60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May 28, 2026 1:50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68" name="Google Shape;368;p60" title="subHeader"/>
          <p:cNvSpPr txBox="1"/>
          <p:nvPr/>
        </p:nvSpPr>
        <p:spPr>
          <a:xfrm>
            <a:off x="12418675" y="8026123"/>
            <a:ext cx="5767800" cy="107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Disclaimer: </a:t>
            </a:r>
            <a:r>
              <a:rPr lang="en"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information contained in this briefing is time sensitive and this should be taken into consideration while viewing.</a:t>
            </a:r>
            <a:endParaRPr sz="18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9" name="Google Shape;369;p60"/>
          <p:cNvSpPr txBox="1"/>
          <p:nvPr/>
        </p:nvSpPr>
        <p:spPr>
          <a:xfrm>
            <a:off x="205600" y="1405400"/>
            <a:ext cx="10598100" cy="801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North and Central Georgia</a:t>
            </a:r>
            <a:endParaRPr b="1" sz="41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0" name="Google Shape;370;p60"/>
          <p:cNvSpPr txBox="1"/>
          <p:nvPr/>
        </p:nvSpPr>
        <p:spPr>
          <a:xfrm>
            <a:off x="209499" y="3331697"/>
            <a:ext cx="10711200" cy="723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20124D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Led by: Dylan Lusk - NWS Atlanta</a:t>
            </a:r>
            <a:endParaRPr sz="2700">
              <a:solidFill>
                <a:srgbClr val="20124D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sp>
        <p:nvSpPr>
          <p:cNvPr id="371" name="Google Shape;371;p60"/>
          <p:cNvSpPr txBox="1"/>
          <p:nvPr/>
        </p:nvSpPr>
        <p:spPr>
          <a:xfrm>
            <a:off x="205600" y="2206700"/>
            <a:ext cx="10424400" cy="1262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2CC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Thursday, May 28th, 2026 </a:t>
            </a:r>
            <a:br>
              <a:rPr lang="en" sz="3500">
                <a:solidFill>
                  <a:srgbClr val="FFF2CC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</a:br>
            <a:r>
              <a:rPr lang="en" sz="3500">
                <a:solidFill>
                  <a:srgbClr val="FFF2CC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Valid through next Thursday (June 4th)</a:t>
            </a:r>
            <a:endParaRPr sz="2700">
              <a:solidFill>
                <a:srgbClr val="FFF2CC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pic>
        <p:nvPicPr>
          <p:cNvPr id="372" name="Google Shape;372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12604" y="1185982"/>
            <a:ext cx="6023300" cy="6614050"/>
          </a:xfrm>
          <a:prstGeom prst="rect">
            <a:avLst/>
          </a:prstGeom>
          <a:noFill/>
          <a:ln>
            <a:noFill/>
          </a:ln>
          <a:effectLst>
            <a:outerShdw blurRad="72890" rotWithShape="0" algn="bl" dir="5400000" dist="24297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9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4" name="Google Shape;694;p69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695" name="Google Shape;695;p69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69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69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698" name="Google Shape;698;p69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69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0" name="Google Shape;700;p69"/>
          <p:cNvSpPr txBox="1"/>
          <p:nvPr/>
        </p:nvSpPr>
        <p:spPr>
          <a:xfrm>
            <a:off x="6525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Drought Continues Despite Recent Rain</a:t>
            </a:r>
            <a:endParaRPr b="1" sz="6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01" name="Google Shape;701;p69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702" name="Google Shape;702;p69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703" name="Google Shape;703;p6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4" name="Google Shape;704;p69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05" name="Google Shape;705;p69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706" name="Google Shape;706;p6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7" name="Google Shape;707;p6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8" name="Google Shape;708;p69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709" name="Google Shape;709;p69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May 28, 2026 1:50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10" name="Google Shape;710;p69"/>
          <p:cNvSpPr txBox="1"/>
          <p:nvPr/>
        </p:nvSpPr>
        <p:spPr>
          <a:xfrm>
            <a:off x="10462825" y="1194300"/>
            <a:ext cx="7825200" cy="78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Char char="●"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latest Drought Monitor shows nearly all of the state under at least </a:t>
            </a:r>
            <a:r>
              <a:rPr b="1" lang="en" sz="3000">
                <a:solidFill>
                  <a:schemeClr val="dk1"/>
                </a:solidFill>
                <a:highlight>
                  <a:srgbClr val="FCD37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D1</a:t>
            </a:r>
            <a:r>
              <a:rPr b="1" lang="en" sz="30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(Moderate)</a:t>
            </a:r>
            <a:r>
              <a:rPr b="1" lang="en" sz="30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to </a:t>
            </a:r>
            <a:r>
              <a:rPr b="1" lang="en" sz="3000">
                <a:solidFill>
                  <a:schemeClr val="lt1"/>
                </a:solidFill>
                <a:highlight>
                  <a:srgbClr val="7300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D4</a:t>
            </a:r>
            <a:r>
              <a:rPr b="1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(Exceptional) Drought.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9100" lvl="0" marL="5715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Char char="●"/>
            </a:pPr>
            <a:r>
              <a:rPr b="1" lang="en" sz="3000">
                <a:solidFill>
                  <a:schemeClr val="lt1"/>
                </a:solidFill>
                <a:highlight>
                  <a:srgbClr val="7300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D4</a:t>
            </a: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(Exceptional Drought) conditions  continue across south &amp; portions of central Georgia.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9100" lvl="0" marL="5715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Char char="●"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Recent rainfall has provided some relief with </a:t>
            </a:r>
            <a:r>
              <a:rPr b="1" lang="en" sz="3000">
                <a:solidFill>
                  <a:srgbClr val="D9D9D9"/>
                </a:solidFill>
                <a:highlight>
                  <a:srgbClr val="E500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D3</a:t>
            </a: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(Extreme) shrinking across north and central Georgia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73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Char char="○"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Will take </a:t>
            </a:r>
            <a:r>
              <a:rPr lang="en" sz="25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weeks to months</a:t>
            </a: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sustained average to above average rainfall for complete removal</a:t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9100" lvl="0" marL="571500" rtl="0" algn="l">
              <a:lnSpc>
                <a:spcPct val="9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3000"/>
              <a:buFont typeface="Helvetica Neue"/>
              <a:buChar char="●"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Latest Drought Information Statement (out later today): </a:t>
            </a:r>
            <a:r>
              <a:rPr lang="en" sz="30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https://www.weather.gov/ffc/drought</a:t>
            </a:r>
            <a:endParaRPr i="1"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 Updated: Thu, May 28, 2026 3:40 PM GMT" id="711" name="Google Shape;711;p69"/>
          <p:cNvPicPr preferRelativeResize="0"/>
          <p:nvPr/>
        </p:nvPicPr>
        <p:blipFill rotWithShape="1">
          <a:blip r:embed="rId7">
            <a:alphaModFix/>
          </a:blip>
          <a:srcRect b="1805" l="0" r="0" t="3210"/>
          <a:stretch/>
        </p:blipFill>
        <p:spPr>
          <a:xfrm>
            <a:off x="65250" y="1263875"/>
            <a:ext cx="10397574" cy="76312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0"/>
          <p:cNvSpPr/>
          <p:nvPr/>
        </p:nvSpPr>
        <p:spPr>
          <a:xfrm>
            <a:off x="10454221" y="1438113"/>
            <a:ext cx="2399700" cy="5364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70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8" name="Google Shape;718;p70"/>
          <p:cNvSpPr/>
          <p:nvPr/>
        </p:nvSpPr>
        <p:spPr>
          <a:xfrm>
            <a:off x="-9" y="914400"/>
            <a:ext cx="18288000" cy="235200"/>
          </a:xfrm>
          <a:prstGeom prst="rect">
            <a:avLst/>
          </a:prstGeom>
          <a:solidFill>
            <a:srgbClr val="3598DB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70"/>
          <p:cNvSpPr/>
          <p:nvPr/>
        </p:nvSpPr>
        <p:spPr>
          <a:xfrm>
            <a:off x="-9" y="9137400"/>
            <a:ext cx="18288000" cy="235200"/>
          </a:xfrm>
          <a:prstGeom prst="rect">
            <a:avLst/>
          </a:prstGeom>
          <a:solidFill>
            <a:srgbClr val="3598DB"/>
          </a:solidFill>
          <a:ln>
            <a:noFill/>
          </a:ln>
          <a:effectLst>
            <a:outerShdw blurRad="57150" rotWithShape="0" algn="bl" dir="162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70"/>
          <p:cNvSpPr/>
          <p:nvPr/>
        </p:nvSpPr>
        <p:spPr>
          <a:xfrm>
            <a:off x="-75" y="0"/>
            <a:ext cx="18288000" cy="91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70"/>
          <p:cNvSpPr/>
          <p:nvPr/>
        </p:nvSpPr>
        <p:spPr>
          <a:xfrm>
            <a:off x="-75" y="9372600"/>
            <a:ext cx="18288000" cy="91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70"/>
          <p:cNvSpPr txBox="1"/>
          <p:nvPr/>
        </p:nvSpPr>
        <p:spPr>
          <a:xfrm>
            <a:off x="0" y="0"/>
            <a:ext cx="18288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 Day Outlook - North and Central Georgia</a:t>
            </a:r>
            <a:endParaRPr b="1" sz="6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23" name="Google Shape;723;p70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724" name="Google Shape;724;p70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725" name="Google Shape;725;p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6" name="Google Shape;726;p70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7" name="Google Shape;727;p70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728" name="Google Shape;728;p7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7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0" name="Google Shape;730;p70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731" name="Google Shape;731;p70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May 28, 2026 1:50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32" name="Google Shape;732;p70"/>
          <p:cNvSpPr/>
          <p:nvPr/>
        </p:nvSpPr>
        <p:spPr>
          <a:xfrm>
            <a:off x="5428279" y="1438113"/>
            <a:ext cx="2399700" cy="5364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70"/>
          <p:cNvSpPr/>
          <p:nvPr/>
        </p:nvSpPr>
        <p:spPr>
          <a:xfrm>
            <a:off x="12977035" y="1438113"/>
            <a:ext cx="2399700" cy="5364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70"/>
          <p:cNvSpPr/>
          <p:nvPr/>
        </p:nvSpPr>
        <p:spPr>
          <a:xfrm>
            <a:off x="2912172" y="1443578"/>
            <a:ext cx="2399700" cy="5364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70"/>
          <p:cNvSpPr/>
          <p:nvPr/>
        </p:nvSpPr>
        <p:spPr>
          <a:xfrm>
            <a:off x="395846" y="1438113"/>
            <a:ext cx="2399700" cy="5364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70"/>
          <p:cNvSpPr txBox="1"/>
          <p:nvPr/>
        </p:nvSpPr>
        <p:spPr>
          <a:xfrm>
            <a:off x="402617" y="154011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</a:t>
            </a:r>
            <a:endParaRPr b="1"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7" name="Google Shape;737;p70"/>
          <p:cNvSpPr txBox="1"/>
          <p:nvPr/>
        </p:nvSpPr>
        <p:spPr>
          <a:xfrm>
            <a:off x="2911854" y="1540100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Friday</a:t>
            </a:r>
            <a:endParaRPr b="1"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8" name="Google Shape;738;p70"/>
          <p:cNvSpPr txBox="1"/>
          <p:nvPr/>
        </p:nvSpPr>
        <p:spPr>
          <a:xfrm>
            <a:off x="12973638" y="1540100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Tuesday</a:t>
            </a:r>
            <a:endParaRPr b="1"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9" name="Google Shape;739;p70"/>
          <p:cNvSpPr txBox="1"/>
          <p:nvPr/>
        </p:nvSpPr>
        <p:spPr>
          <a:xfrm>
            <a:off x="10456010" y="154011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Monday</a:t>
            </a:r>
            <a:endParaRPr b="1"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0" name="Google Shape;740;p70"/>
          <p:cNvSpPr txBox="1"/>
          <p:nvPr/>
        </p:nvSpPr>
        <p:spPr>
          <a:xfrm>
            <a:off x="5428254" y="1540100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Saturday</a:t>
            </a:r>
            <a:endParaRPr b="1"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1" name="Google Shape;741;p70"/>
          <p:cNvSpPr txBox="1"/>
          <p:nvPr/>
        </p:nvSpPr>
        <p:spPr>
          <a:xfrm>
            <a:off x="395902" y="4851798"/>
            <a:ext cx="23997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 to 88°F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64 to 70°F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2" name="Google Shape;742;p70"/>
          <p:cNvSpPr txBox="1"/>
          <p:nvPr/>
        </p:nvSpPr>
        <p:spPr>
          <a:xfrm>
            <a:off x="2912027" y="4851762"/>
            <a:ext cx="23997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78 to 85°F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63 to 70°F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3" name="Google Shape;743;p70"/>
          <p:cNvSpPr txBox="1"/>
          <p:nvPr/>
        </p:nvSpPr>
        <p:spPr>
          <a:xfrm>
            <a:off x="10447422" y="4065511"/>
            <a:ext cx="2399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Showers and Thunderstorms</a:t>
            </a:r>
            <a:endParaRPr b="1" sz="1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4" name="Google Shape;744;p70"/>
          <p:cNvSpPr txBox="1"/>
          <p:nvPr/>
        </p:nvSpPr>
        <p:spPr>
          <a:xfrm>
            <a:off x="12963472" y="4065511"/>
            <a:ext cx="2399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Showers and Thunderstorms Along and S of I-85</a:t>
            </a:r>
            <a:endParaRPr b="1" sz="23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5" name="Google Shape;745;p70"/>
          <p:cNvSpPr txBox="1"/>
          <p:nvPr/>
        </p:nvSpPr>
        <p:spPr>
          <a:xfrm>
            <a:off x="2898635" y="4078955"/>
            <a:ext cx="2399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6" name="Google Shape;746;p70"/>
          <p:cNvSpPr txBox="1"/>
          <p:nvPr/>
        </p:nvSpPr>
        <p:spPr>
          <a:xfrm>
            <a:off x="395850" y="7053000"/>
            <a:ext cx="17496300" cy="1758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70"/>
          <p:cNvSpPr txBox="1"/>
          <p:nvPr/>
        </p:nvSpPr>
        <p:spPr>
          <a:xfrm>
            <a:off x="1162375" y="7612946"/>
            <a:ext cx="33789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 Highlights </a:t>
            </a:r>
            <a:endParaRPr b="1" sz="27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8" name="Google Shape;748;p70"/>
          <p:cNvSpPr txBox="1"/>
          <p:nvPr/>
        </p:nvSpPr>
        <p:spPr>
          <a:xfrm>
            <a:off x="4541325" y="7053000"/>
            <a:ext cx="133509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showers and thunderstorms expected today with chances increasing into the weekend.</a:t>
            </a:r>
            <a:endParaRPr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Locally heavy rainfall remains the primary concern - widespread severe not expected. </a:t>
            </a:r>
            <a:endParaRPr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262626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Cooler to start next week. Shower and thunderstorm chances continue. 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49" name="Google Shape;749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750" y="7713741"/>
            <a:ext cx="594025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70"/>
          <p:cNvSpPr txBox="1"/>
          <p:nvPr/>
        </p:nvSpPr>
        <p:spPr>
          <a:xfrm>
            <a:off x="5428142" y="4837606"/>
            <a:ext cx="2399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76 to 85°F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62 to 68°F</a:t>
            </a:r>
            <a:endParaRPr/>
          </a:p>
        </p:txBody>
      </p:sp>
      <p:sp>
        <p:nvSpPr>
          <p:cNvPr id="751" name="Google Shape;751;p70"/>
          <p:cNvSpPr/>
          <p:nvPr/>
        </p:nvSpPr>
        <p:spPr>
          <a:xfrm>
            <a:off x="7934977" y="1438114"/>
            <a:ext cx="2399700" cy="5364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70"/>
          <p:cNvSpPr txBox="1"/>
          <p:nvPr/>
        </p:nvSpPr>
        <p:spPr>
          <a:xfrm>
            <a:off x="7934952" y="1540101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Sunday</a:t>
            </a:r>
            <a:endParaRPr b="1"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3" name="Google Shape;753;p70"/>
          <p:cNvSpPr txBox="1"/>
          <p:nvPr/>
        </p:nvSpPr>
        <p:spPr>
          <a:xfrm>
            <a:off x="7934840" y="4876796"/>
            <a:ext cx="23997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Highs:</a:t>
            </a:r>
            <a:endParaRPr b="1" sz="31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68 to 80°F</a:t>
            </a:r>
            <a:endParaRPr i="1"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Lows:</a:t>
            </a:r>
            <a:endParaRPr b="1" sz="31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58 to 66°F</a:t>
            </a:r>
            <a:endParaRPr sz="1300"/>
          </a:p>
        </p:txBody>
      </p:sp>
      <p:sp>
        <p:nvSpPr>
          <p:cNvPr id="754" name="Google Shape;754;p70"/>
          <p:cNvSpPr txBox="1"/>
          <p:nvPr/>
        </p:nvSpPr>
        <p:spPr>
          <a:xfrm>
            <a:off x="10447335" y="4851787"/>
            <a:ext cx="23997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73 to 82°F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57 to 67°F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5" name="Google Shape;755;p70"/>
          <p:cNvSpPr txBox="1"/>
          <p:nvPr/>
        </p:nvSpPr>
        <p:spPr>
          <a:xfrm>
            <a:off x="402689" y="4077211"/>
            <a:ext cx="2399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Showers and Thunderstorms</a:t>
            </a:r>
            <a:endParaRPr b="1" sz="16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6" name="Google Shape;756;p70"/>
          <p:cNvSpPr txBox="1"/>
          <p:nvPr/>
        </p:nvSpPr>
        <p:spPr>
          <a:xfrm>
            <a:off x="5460388" y="4069219"/>
            <a:ext cx="23628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Rain and Thunderstorms</a:t>
            </a:r>
            <a:endParaRPr b="1" sz="1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7" name="Google Shape;757;p70"/>
          <p:cNvSpPr txBox="1"/>
          <p:nvPr/>
        </p:nvSpPr>
        <p:spPr>
          <a:xfrm>
            <a:off x="7940675" y="4065500"/>
            <a:ext cx="2399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Cooler. Scattered Showers and Storms </a:t>
            </a:r>
            <a:endParaRPr b="1" sz="1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8" name="Google Shape;758;p70"/>
          <p:cNvSpPr txBox="1"/>
          <p:nvPr/>
        </p:nvSpPr>
        <p:spPr>
          <a:xfrm>
            <a:off x="12973485" y="4892315"/>
            <a:ext cx="23997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75 to 85°F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57 to 67°F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9" name="Google Shape;759;p70"/>
          <p:cNvSpPr/>
          <p:nvPr/>
        </p:nvSpPr>
        <p:spPr>
          <a:xfrm>
            <a:off x="15514248" y="1442563"/>
            <a:ext cx="2399700" cy="5364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70"/>
          <p:cNvSpPr txBox="1"/>
          <p:nvPr/>
        </p:nvSpPr>
        <p:spPr>
          <a:xfrm>
            <a:off x="15510850" y="1544550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Wednesday</a:t>
            </a:r>
            <a:endParaRPr b="1"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1" name="Google Shape;761;p70"/>
          <p:cNvSpPr txBox="1"/>
          <p:nvPr/>
        </p:nvSpPr>
        <p:spPr>
          <a:xfrm>
            <a:off x="15500685" y="4069961"/>
            <a:ext cx="2399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Showers and Thunderstorms Central GA</a:t>
            </a:r>
            <a:endParaRPr b="1" sz="1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2" name="Google Shape;762;p70"/>
          <p:cNvSpPr txBox="1"/>
          <p:nvPr/>
        </p:nvSpPr>
        <p:spPr>
          <a:xfrm>
            <a:off x="15510697" y="4896765"/>
            <a:ext cx="23997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73 to 83°F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54 to 67°F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3" name="Google Shape;763;p70"/>
          <p:cNvSpPr txBox="1"/>
          <p:nvPr/>
        </p:nvSpPr>
        <p:spPr>
          <a:xfrm>
            <a:off x="2911989" y="4065511"/>
            <a:ext cx="2399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Showers and Thunderstorms</a:t>
            </a:r>
            <a:endParaRPr b="1" sz="1800"/>
          </a:p>
        </p:txBody>
      </p:sp>
      <p:pic>
        <p:nvPicPr>
          <p:cNvPr id="764" name="Google Shape;764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40989" y="2318846"/>
            <a:ext cx="1600200" cy="16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212121">
                <a:alpha val="50000"/>
              </a:srgbClr>
            </a:outerShdw>
          </a:effectLst>
        </p:spPr>
      </p:pic>
      <p:pic>
        <p:nvPicPr>
          <p:cNvPr descr="S:\FilesFromAWIPS\fronts.png" id="765" name="Google Shape;765;p70"/>
          <p:cNvPicPr preferRelativeResize="0"/>
          <p:nvPr/>
        </p:nvPicPr>
        <p:blipFill rotWithShape="1">
          <a:blip r:embed="rId8">
            <a:alphaModFix/>
          </a:blip>
          <a:srcRect b="20546" l="66253" r="-563" t="32779"/>
          <a:stretch/>
        </p:blipFill>
        <p:spPr>
          <a:xfrm>
            <a:off x="6649067" y="1945700"/>
            <a:ext cx="1871802" cy="213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522" y="2308554"/>
            <a:ext cx="1600200" cy="16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212121">
                <a:alpha val="50000"/>
              </a:srgbClr>
            </a:outerShdw>
          </a:effectLst>
        </p:spPr>
      </p:pic>
      <p:pic>
        <p:nvPicPr>
          <p:cNvPr id="767" name="Google Shape;767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11818" y="2318846"/>
            <a:ext cx="1600200" cy="16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212121">
                <a:alpha val="50000"/>
              </a:srgbClr>
            </a:outerShdw>
          </a:effectLst>
        </p:spPr>
      </p:pic>
      <p:pic>
        <p:nvPicPr>
          <p:cNvPr id="768" name="Google Shape;768;p7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23329" y="2318857"/>
            <a:ext cx="1600200" cy="16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212121">
                <a:alpha val="50000"/>
              </a:srgbClr>
            </a:outerShdw>
          </a:effectLst>
        </p:spPr>
      </p:pic>
      <p:pic>
        <p:nvPicPr>
          <p:cNvPr id="769" name="Google Shape;769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55739" y="2318846"/>
            <a:ext cx="1600200" cy="16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212121">
                <a:alpha val="50000"/>
              </a:srgbClr>
            </a:outerShdw>
          </a:effectLst>
        </p:spPr>
      </p:pic>
      <p:pic>
        <p:nvPicPr>
          <p:cNvPr id="770" name="Google Shape;770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383977" y="2318857"/>
            <a:ext cx="1600200" cy="16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212121">
                <a:alpha val="50000"/>
              </a:srgbClr>
            </a:outerShdw>
          </a:effectLst>
        </p:spPr>
      </p:pic>
      <p:pic>
        <p:nvPicPr>
          <p:cNvPr id="771" name="Google Shape;771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897802" y="2318857"/>
            <a:ext cx="1600200" cy="16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212121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1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7" name="Google Shape;777;p71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778" name="Google Shape;778;p71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71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71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781" name="Google Shape;781;p71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71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3" name="Google Shape;783;p71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Information</a:t>
            </a:r>
            <a:endParaRPr b="1" sz="6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84" name="Google Shape;784;p71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785" name="Google Shape;785;p71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786" name="Google Shape;786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7" name="Google Shape;787;p71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8" name="Google Shape;788;p71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789" name="Google Shape;789;p7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0" name="Google Shape;790;p7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1" name="Google Shape;791;p71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792" name="Google Shape;792;p71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May 28, 2026 1:50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93" name="Google Shape;793;p71"/>
          <p:cNvSpPr txBox="1"/>
          <p:nvPr/>
        </p:nvSpPr>
        <p:spPr>
          <a:xfrm>
            <a:off x="695900" y="4454391"/>
            <a:ext cx="20976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75" spcFirstLastPara="1" rIns="58275" wrap="square" tIns="2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18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4" name="Google Shape;794;p71"/>
          <p:cNvPicPr preferRelativeResize="0"/>
          <p:nvPr/>
        </p:nvPicPr>
        <p:blipFill rotWithShape="1">
          <a:blip r:embed="rId6">
            <a:alphaModFix/>
          </a:blip>
          <a:srcRect b="874950" l="0" r="0" t="-874950"/>
          <a:stretch/>
        </p:blipFill>
        <p:spPr>
          <a:xfrm>
            <a:off x="82267" y="4312402"/>
            <a:ext cx="2376273" cy="50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38303" y="1722754"/>
            <a:ext cx="6580091" cy="6580091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71"/>
          <p:cNvSpPr/>
          <p:nvPr/>
        </p:nvSpPr>
        <p:spPr>
          <a:xfrm>
            <a:off x="2491939" y="1316861"/>
            <a:ext cx="2923200" cy="1207500"/>
          </a:xfrm>
          <a:prstGeom prst="wedgeRectCallout">
            <a:avLst>
              <a:gd fmla="val 91885" name="adj1"/>
              <a:gd fmla="val 43543" name="adj2"/>
            </a:avLst>
          </a:prstGeom>
          <a:solidFill>
            <a:srgbClr val="039D03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797" name="Google Shape;797;p71"/>
          <p:cNvSpPr/>
          <p:nvPr/>
        </p:nvSpPr>
        <p:spPr>
          <a:xfrm>
            <a:off x="1528667" y="7987134"/>
            <a:ext cx="4284300" cy="1009200"/>
          </a:xfrm>
          <a:prstGeom prst="wedgeRoundRectCallout">
            <a:avLst>
              <a:gd fmla="val 70694" name="adj1"/>
              <a:gd fmla="val -59864" name="adj2"/>
              <a:gd fmla="val 0" name="adj3"/>
            </a:avLst>
          </a:prstGeom>
          <a:solidFill>
            <a:srgbClr val="20124D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798" name="Google Shape;798;p71"/>
          <p:cNvSpPr/>
          <p:nvPr/>
        </p:nvSpPr>
        <p:spPr>
          <a:xfrm>
            <a:off x="594580" y="4236775"/>
            <a:ext cx="4284300" cy="1778100"/>
          </a:xfrm>
          <a:prstGeom prst="wedgeEllipseCallout">
            <a:avLst>
              <a:gd fmla="val 63371" name="adj1"/>
              <a:gd fmla="val -1241" name="adj2"/>
            </a:avLst>
          </a:prstGeom>
          <a:solidFill>
            <a:srgbClr val="980000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799" name="Google Shape;799;p71"/>
          <p:cNvSpPr/>
          <p:nvPr/>
        </p:nvSpPr>
        <p:spPr>
          <a:xfrm>
            <a:off x="695899" y="6225400"/>
            <a:ext cx="3405000" cy="1608600"/>
          </a:xfrm>
          <a:prstGeom prst="cloudCallout">
            <a:avLst>
              <a:gd fmla="val 93308" name="adj1"/>
              <a:gd fmla="val -36869" name="adj2"/>
            </a:avLst>
          </a:prstGeom>
          <a:solidFill>
            <a:srgbClr val="0000FF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800" name="Google Shape;800;p71"/>
          <p:cNvSpPr/>
          <p:nvPr/>
        </p:nvSpPr>
        <p:spPr>
          <a:xfrm>
            <a:off x="594580" y="2720766"/>
            <a:ext cx="4284300" cy="1207500"/>
          </a:xfrm>
          <a:prstGeom prst="wedgeRoundRectCallout">
            <a:avLst>
              <a:gd fmla="val 67763" name="adj1"/>
              <a:gd fmla="val 37129" name="adj2"/>
              <a:gd fmla="val 0" name="adj3"/>
            </a:avLst>
          </a:prstGeom>
          <a:solidFill>
            <a:srgbClr val="BF9000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801" name="Google Shape;801;p71"/>
          <p:cNvSpPr/>
          <p:nvPr/>
        </p:nvSpPr>
        <p:spPr>
          <a:xfrm>
            <a:off x="12160630" y="1223646"/>
            <a:ext cx="3321000" cy="1608600"/>
          </a:xfrm>
          <a:prstGeom prst="wedgeEllipseCallout">
            <a:avLst>
              <a:gd fmla="val -59366" name="adj1"/>
              <a:gd fmla="val 54714" name="adj2"/>
            </a:avLst>
          </a:prstGeom>
          <a:solidFill>
            <a:srgbClr val="000000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802" name="Google Shape;802;p71"/>
          <p:cNvSpPr/>
          <p:nvPr/>
        </p:nvSpPr>
        <p:spPr>
          <a:xfrm>
            <a:off x="14131781" y="2527531"/>
            <a:ext cx="3893100" cy="2206200"/>
          </a:xfrm>
          <a:prstGeom prst="cloudCallout">
            <a:avLst>
              <a:gd fmla="val -91297" name="adj1"/>
              <a:gd fmla="val 32319" name="adj2"/>
            </a:avLst>
          </a:prstGeom>
          <a:solidFill>
            <a:srgbClr val="9900FF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803" name="Google Shape;803;p71"/>
          <p:cNvSpPr/>
          <p:nvPr/>
        </p:nvSpPr>
        <p:spPr>
          <a:xfrm>
            <a:off x="13555745" y="7059854"/>
            <a:ext cx="3643500" cy="1832700"/>
          </a:xfrm>
          <a:prstGeom prst="wedgeRectCallout">
            <a:avLst>
              <a:gd fmla="val -93979" name="adj1"/>
              <a:gd fmla="val -48142" name="adj2"/>
            </a:avLst>
          </a:prstGeom>
          <a:solidFill>
            <a:srgbClr val="FF0000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sp>
        <p:nvSpPr>
          <p:cNvPr id="804" name="Google Shape;804;p71"/>
          <p:cNvSpPr/>
          <p:nvPr/>
        </p:nvSpPr>
        <p:spPr>
          <a:xfrm>
            <a:off x="14561636" y="4863330"/>
            <a:ext cx="3544200" cy="1832700"/>
          </a:xfrm>
          <a:prstGeom prst="wedgeRoundRectCallout">
            <a:avLst>
              <a:gd fmla="val -107489" name="adj1"/>
              <a:gd fmla="val 3764" name="adj2"/>
              <a:gd fmla="val 0" name="adj3"/>
            </a:avLst>
          </a:prstGeom>
          <a:solidFill>
            <a:srgbClr val="3B579D"/>
          </a:solidFill>
          <a:ln cap="flat" cmpd="sng" w="9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7"/>
          </a:p>
        </p:txBody>
      </p:sp>
      <p:pic>
        <p:nvPicPr>
          <p:cNvPr id="805" name="Google Shape;805;p71"/>
          <p:cNvPicPr preferRelativeResize="0"/>
          <p:nvPr/>
        </p:nvPicPr>
        <p:blipFill rotWithShape="1">
          <a:blip r:embed="rId8">
            <a:alphaModFix/>
          </a:blip>
          <a:srcRect b="15387" l="5242" r="58378" t="15394"/>
          <a:stretch/>
        </p:blipFill>
        <p:spPr>
          <a:xfrm>
            <a:off x="12599100" y="1704325"/>
            <a:ext cx="680340" cy="647227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71"/>
          <p:cNvSpPr txBox="1"/>
          <p:nvPr/>
        </p:nvSpPr>
        <p:spPr>
          <a:xfrm>
            <a:off x="13382085" y="1446068"/>
            <a:ext cx="18849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49">
                <a:solidFill>
                  <a:srgbClr val="FFFFFF"/>
                </a:solidFill>
              </a:rPr>
              <a:t>X</a:t>
            </a:r>
            <a:endParaRPr b="1" sz="30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33" u="sng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@NWSAtlanta</a:t>
            </a:r>
            <a:endParaRPr i="1" sz="2033">
              <a:solidFill>
                <a:srgbClr val="FFFFFF"/>
              </a:solidFill>
            </a:endParaRPr>
          </a:p>
        </p:txBody>
      </p:sp>
      <p:pic>
        <p:nvPicPr>
          <p:cNvPr id="807" name="Google Shape;807;p71"/>
          <p:cNvPicPr preferRelativeResize="0"/>
          <p:nvPr/>
        </p:nvPicPr>
        <p:blipFill rotWithShape="1">
          <a:blip r:embed="rId10">
            <a:alphaModFix/>
          </a:blip>
          <a:srcRect b="0" l="22917" r="0" t="0"/>
          <a:stretch/>
        </p:blipFill>
        <p:spPr>
          <a:xfrm>
            <a:off x="14867739" y="5095564"/>
            <a:ext cx="930799" cy="1207534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71"/>
          <p:cNvSpPr txBox="1"/>
          <p:nvPr/>
        </p:nvSpPr>
        <p:spPr>
          <a:xfrm>
            <a:off x="15798552" y="5322200"/>
            <a:ext cx="20976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49">
                <a:solidFill>
                  <a:srgbClr val="FFFFFF"/>
                </a:solidFill>
              </a:rPr>
              <a:t>Facebook</a:t>
            </a:r>
            <a:endParaRPr b="1" sz="27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33" u="sng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NWSAtlanta</a:t>
            </a:r>
            <a:endParaRPr i="1" sz="2033">
              <a:solidFill>
                <a:srgbClr val="FFFFFF"/>
              </a:solidFill>
            </a:endParaRPr>
          </a:p>
        </p:txBody>
      </p:sp>
      <p:pic>
        <p:nvPicPr>
          <p:cNvPr id="809" name="Google Shape;809;p71"/>
          <p:cNvPicPr preferRelativeResize="0"/>
          <p:nvPr/>
        </p:nvPicPr>
        <p:blipFill rotWithShape="1">
          <a:blip r:embed="rId12">
            <a:alphaModFix/>
          </a:blip>
          <a:srcRect b="0" l="29985" r="27471" t="0"/>
          <a:stretch/>
        </p:blipFill>
        <p:spPr>
          <a:xfrm>
            <a:off x="13795410" y="7352585"/>
            <a:ext cx="819155" cy="1332680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71"/>
          <p:cNvSpPr txBox="1"/>
          <p:nvPr/>
        </p:nvSpPr>
        <p:spPr>
          <a:xfrm>
            <a:off x="14576034" y="7521264"/>
            <a:ext cx="25911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49">
                <a:solidFill>
                  <a:srgbClr val="FFFFFF"/>
                </a:solidFill>
              </a:rPr>
              <a:t>YouTube</a:t>
            </a:r>
            <a:endParaRPr b="1" sz="27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33" u="sng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@NWSPeachtreeCity</a:t>
            </a:r>
            <a:endParaRPr i="1" sz="1933">
              <a:solidFill>
                <a:srgbClr val="FFFFFF"/>
              </a:solidFill>
            </a:endParaRPr>
          </a:p>
        </p:txBody>
      </p:sp>
      <p:sp>
        <p:nvSpPr>
          <p:cNvPr id="811" name="Google Shape;811;p71"/>
          <p:cNvSpPr txBox="1"/>
          <p:nvPr/>
        </p:nvSpPr>
        <p:spPr>
          <a:xfrm>
            <a:off x="15622826" y="3050523"/>
            <a:ext cx="18849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49">
                <a:solidFill>
                  <a:srgbClr val="FFFFFF"/>
                </a:solidFill>
              </a:rPr>
              <a:t>Instagram</a:t>
            </a:r>
            <a:endParaRPr b="1" sz="26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33" u="sng">
                <a:solidFill>
                  <a:srgbClr val="FFFFFF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nwsatlanta</a:t>
            </a:r>
            <a:endParaRPr i="1" sz="2133">
              <a:solidFill>
                <a:srgbClr val="FFFFFF"/>
              </a:solidFill>
            </a:endParaRPr>
          </a:p>
        </p:txBody>
      </p:sp>
      <p:pic>
        <p:nvPicPr>
          <p:cNvPr id="812" name="Google Shape;812;p7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578068" y="1553668"/>
            <a:ext cx="819153" cy="819153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71"/>
          <p:cNvSpPr txBox="1"/>
          <p:nvPr/>
        </p:nvSpPr>
        <p:spPr>
          <a:xfrm>
            <a:off x="3507213" y="1454231"/>
            <a:ext cx="18849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49">
                <a:solidFill>
                  <a:srgbClr val="FFFFFF"/>
                </a:solidFill>
              </a:rPr>
              <a:t>By Phone</a:t>
            </a:r>
            <a:endParaRPr b="1" sz="25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33">
                <a:solidFill>
                  <a:srgbClr val="FFFFFF"/>
                </a:solidFill>
              </a:rPr>
              <a:t>770-486-1133</a:t>
            </a:r>
            <a:endParaRPr i="1" sz="1933">
              <a:solidFill>
                <a:srgbClr val="FFFFFF"/>
              </a:solidFill>
            </a:endParaRPr>
          </a:p>
        </p:txBody>
      </p:sp>
      <p:pic>
        <p:nvPicPr>
          <p:cNvPr id="814" name="Google Shape;814;p7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921330" y="3178786"/>
            <a:ext cx="680339" cy="68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7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2555" y="2975508"/>
            <a:ext cx="930796" cy="698097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71"/>
          <p:cNvSpPr txBox="1"/>
          <p:nvPr/>
        </p:nvSpPr>
        <p:spPr>
          <a:xfrm>
            <a:off x="1771046" y="2869727"/>
            <a:ext cx="31854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49">
                <a:solidFill>
                  <a:srgbClr val="FFFFFF"/>
                </a:solidFill>
              </a:rPr>
              <a:t>Via Email</a:t>
            </a:r>
            <a:endParaRPr b="1" sz="25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33">
                <a:solidFill>
                  <a:srgbClr val="FFFFFF"/>
                </a:solidFill>
              </a:rPr>
              <a:t>nws.atlanta@noaa.gov</a:t>
            </a:r>
            <a:endParaRPr i="1" sz="1933">
              <a:solidFill>
                <a:srgbClr val="FFFFFF"/>
              </a:solidFill>
            </a:endParaRPr>
          </a:p>
        </p:txBody>
      </p:sp>
      <p:pic>
        <p:nvPicPr>
          <p:cNvPr id="817" name="Google Shape;817;p7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00398" y="4572636"/>
            <a:ext cx="930797" cy="930797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71"/>
          <p:cNvSpPr txBox="1"/>
          <p:nvPr/>
        </p:nvSpPr>
        <p:spPr>
          <a:xfrm>
            <a:off x="2008900" y="4567054"/>
            <a:ext cx="28701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49">
                <a:solidFill>
                  <a:srgbClr val="FFFFFF"/>
                </a:solidFill>
              </a:rPr>
              <a:t>Online</a:t>
            </a:r>
            <a:endParaRPr b="1" sz="25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33" u="sng">
                <a:solidFill>
                  <a:srgbClr val="FFFFFF"/>
                </a:solidFill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weather.gov/atlanta</a:t>
            </a:r>
            <a:endParaRPr i="1" sz="1733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33" u="sng">
                <a:solidFill>
                  <a:srgbClr val="FFFFFF"/>
                </a:solidFill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weather.gov/ffc/briefings</a:t>
            </a:r>
            <a:endParaRPr b="1" i="1" sz="1733">
              <a:solidFill>
                <a:srgbClr val="FFFFFF"/>
              </a:solidFill>
            </a:endParaRPr>
          </a:p>
        </p:txBody>
      </p:sp>
      <p:sp>
        <p:nvSpPr>
          <p:cNvPr id="819" name="Google Shape;819;p71"/>
          <p:cNvSpPr txBox="1"/>
          <p:nvPr/>
        </p:nvSpPr>
        <p:spPr>
          <a:xfrm>
            <a:off x="1550205" y="6546294"/>
            <a:ext cx="27063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49">
                <a:solidFill>
                  <a:srgbClr val="FFFFFF"/>
                </a:solidFill>
              </a:rPr>
              <a:t>NWS Chat</a:t>
            </a:r>
            <a:endParaRPr b="1" sz="25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33">
                <a:solidFill>
                  <a:srgbClr val="FFFFFF"/>
                </a:solidFill>
              </a:rPr>
              <a:t>EMs, Media, and approved partners</a:t>
            </a:r>
            <a:endParaRPr i="1" sz="1733">
              <a:solidFill>
                <a:srgbClr val="FFFFFF"/>
              </a:solidFill>
            </a:endParaRPr>
          </a:p>
        </p:txBody>
      </p:sp>
      <p:sp>
        <p:nvSpPr>
          <p:cNvPr id="820" name="Google Shape;820;p71"/>
          <p:cNvSpPr txBox="1"/>
          <p:nvPr/>
        </p:nvSpPr>
        <p:spPr>
          <a:xfrm>
            <a:off x="2812087" y="8044281"/>
            <a:ext cx="29232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50" lIns="93250" spcFirstLastPara="1" rIns="93250" wrap="square" tIns="93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49">
                <a:solidFill>
                  <a:srgbClr val="FFFFFF"/>
                </a:solidFill>
              </a:rPr>
              <a:t>Decision Support</a:t>
            </a:r>
            <a:endParaRPr b="1" sz="2549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33" u="sng">
                <a:solidFill>
                  <a:srgbClr val="FFFFFF"/>
                </a:solidFill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weather.gov/ffc/dss</a:t>
            </a:r>
            <a:endParaRPr i="1" sz="1933">
              <a:solidFill>
                <a:srgbClr val="FFFFFF"/>
              </a:solidFill>
            </a:endParaRPr>
          </a:p>
        </p:txBody>
      </p:sp>
      <p:pic>
        <p:nvPicPr>
          <p:cNvPr id="821" name="Google Shape;821;p7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775813" y="8126790"/>
            <a:ext cx="930797" cy="74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1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8" name="Google Shape;378;p61"/>
          <p:cNvSpPr/>
          <p:nvPr/>
        </p:nvSpPr>
        <p:spPr>
          <a:xfrm>
            <a:off x="-9" y="914400"/>
            <a:ext cx="18288000" cy="235200"/>
          </a:xfrm>
          <a:prstGeom prst="rect">
            <a:avLst/>
          </a:prstGeom>
          <a:solidFill>
            <a:srgbClr val="3598DB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61"/>
          <p:cNvSpPr/>
          <p:nvPr/>
        </p:nvSpPr>
        <p:spPr>
          <a:xfrm>
            <a:off x="-9" y="9137400"/>
            <a:ext cx="18288000" cy="235200"/>
          </a:xfrm>
          <a:prstGeom prst="rect">
            <a:avLst/>
          </a:prstGeom>
          <a:solidFill>
            <a:srgbClr val="3598DB"/>
          </a:solidFill>
          <a:ln>
            <a:noFill/>
          </a:ln>
          <a:effectLst>
            <a:outerShdw blurRad="57150" rotWithShape="0" algn="bl" dir="162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61"/>
          <p:cNvSpPr/>
          <p:nvPr/>
        </p:nvSpPr>
        <p:spPr>
          <a:xfrm>
            <a:off x="-75" y="0"/>
            <a:ext cx="18288000" cy="91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61"/>
          <p:cNvSpPr/>
          <p:nvPr/>
        </p:nvSpPr>
        <p:spPr>
          <a:xfrm>
            <a:off x="-75" y="9372600"/>
            <a:ext cx="18288000" cy="91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61"/>
          <p:cNvSpPr txBox="1"/>
          <p:nvPr/>
        </p:nvSpPr>
        <p:spPr>
          <a:xfrm>
            <a:off x="0" y="0"/>
            <a:ext cx="18288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Messages and Hazard Outlook</a:t>
            </a:r>
            <a:endParaRPr b="1" sz="6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83" name="Google Shape;383;p61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384" name="Google Shape;384;p61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85" name="Google Shape;385;p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61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7" name="Google Shape;387;p61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88" name="Google Shape;388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6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p61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391" name="Google Shape;391;p61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May 28, 2026 1:50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aphicFrame>
        <p:nvGraphicFramePr>
          <p:cNvPr id="392" name="Google Shape;392;p61" title="outlookLegend"/>
          <p:cNvGraphicFramePr/>
          <p:nvPr/>
        </p:nvGraphicFramePr>
        <p:xfrm>
          <a:off x="429388" y="85634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{CB4412A3-9CA0-4D58-A093-CCB22E22BFAE}</a:tableStyleId>
              </a:tblPr>
              <a:tblGrid>
                <a:gridCol w="2864625"/>
                <a:gridCol w="2927275"/>
                <a:gridCol w="2958350"/>
                <a:gridCol w="2896175"/>
                <a:gridCol w="2927275"/>
                <a:gridCol w="2927300"/>
              </a:tblGrid>
              <a:tr h="447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26262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Risk Levels →</a:t>
                      </a:r>
                      <a:endParaRPr b="1" sz="22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B8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26262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Low</a:t>
                      </a:r>
                      <a:endParaRPr b="1" sz="22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26262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Moderate</a:t>
                      </a:r>
                      <a:endParaRPr b="1" sz="22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High</a:t>
                      </a:r>
                      <a:endParaRPr b="1" sz="2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Extreme</a:t>
                      </a:r>
                      <a:endParaRPr b="1" sz="22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393" name="Google Shape;393;p61"/>
          <p:cNvSpPr txBox="1"/>
          <p:nvPr/>
        </p:nvSpPr>
        <p:spPr>
          <a:xfrm>
            <a:off x="628650" y="6294851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61"/>
          <p:cNvSpPr/>
          <p:nvPr/>
        </p:nvSpPr>
        <p:spPr>
          <a:xfrm>
            <a:off x="429425" y="354908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61"/>
          <p:cNvSpPr/>
          <p:nvPr/>
        </p:nvSpPr>
        <p:spPr>
          <a:xfrm>
            <a:off x="2945462" y="354908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1" id="396" name="Google Shape;396;p61"/>
          <p:cNvSpPr/>
          <p:nvPr/>
        </p:nvSpPr>
        <p:spPr>
          <a:xfrm>
            <a:off x="3302106" y="4529378"/>
            <a:ext cx="1828800" cy="18093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61"/>
          <p:cNvSpPr/>
          <p:nvPr/>
        </p:nvSpPr>
        <p:spPr>
          <a:xfrm>
            <a:off x="5461501" y="354908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61"/>
          <p:cNvSpPr/>
          <p:nvPr/>
        </p:nvSpPr>
        <p:spPr>
          <a:xfrm>
            <a:off x="7977538" y="354908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1"/>
          <p:cNvSpPr/>
          <p:nvPr/>
        </p:nvSpPr>
        <p:spPr>
          <a:xfrm>
            <a:off x="10493575" y="354908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61"/>
          <p:cNvSpPr/>
          <p:nvPr/>
        </p:nvSpPr>
        <p:spPr>
          <a:xfrm>
            <a:off x="13009613" y="3549087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61"/>
          <p:cNvSpPr/>
          <p:nvPr/>
        </p:nvSpPr>
        <p:spPr>
          <a:xfrm>
            <a:off x="15525875" y="3560913"/>
            <a:ext cx="2399700" cy="4872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2" id="402" name="Google Shape;402;p61"/>
          <p:cNvSpPr/>
          <p:nvPr/>
        </p:nvSpPr>
        <p:spPr>
          <a:xfrm>
            <a:off x="714843" y="4502432"/>
            <a:ext cx="1828800" cy="18093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4" id="403" name="Google Shape;403;p61"/>
          <p:cNvSpPr/>
          <p:nvPr/>
        </p:nvSpPr>
        <p:spPr>
          <a:xfrm>
            <a:off x="8262995" y="4489704"/>
            <a:ext cx="1828800" cy="18093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5" id="404" name="Google Shape;404;p61"/>
          <p:cNvSpPr/>
          <p:nvPr/>
        </p:nvSpPr>
        <p:spPr>
          <a:xfrm>
            <a:off x="10779020" y="4489704"/>
            <a:ext cx="1828800" cy="18093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6" id="405" name="Google Shape;405;p61"/>
          <p:cNvSpPr/>
          <p:nvPr/>
        </p:nvSpPr>
        <p:spPr>
          <a:xfrm>
            <a:off x="13295069" y="4489704"/>
            <a:ext cx="1828800" cy="18093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7" id="406" name="Google Shape;406;p61"/>
          <p:cNvSpPr/>
          <p:nvPr/>
        </p:nvSpPr>
        <p:spPr>
          <a:xfrm>
            <a:off x="15811082" y="4489704"/>
            <a:ext cx="1828800" cy="18093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61"/>
          <p:cNvSpPr txBox="1"/>
          <p:nvPr/>
        </p:nvSpPr>
        <p:spPr>
          <a:xfrm>
            <a:off x="10493564" y="3689927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8" name="Google Shape;408;p61"/>
          <p:cNvSpPr txBox="1"/>
          <p:nvPr/>
        </p:nvSpPr>
        <p:spPr>
          <a:xfrm>
            <a:off x="429401" y="370516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9" name="Google Shape;409;p61"/>
          <p:cNvSpPr txBox="1"/>
          <p:nvPr/>
        </p:nvSpPr>
        <p:spPr>
          <a:xfrm>
            <a:off x="7977539" y="370516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Sunday</a:t>
            </a:r>
            <a:endParaRPr b="1" sz="23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0" name="Google Shape;410;p61"/>
          <p:cNvSpPr txBox="1"/>
          <p:nvPr/>
        </p:nvSpPr>
        <p:spPr>
          <a:xfrm>
            <a:off x="2945463" y="3718639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1" name="Google Shape;411;p61"/>
          <p:cNvSpPr txBox="1"/>
          <p:nvPr/>
        </p:nvSpPr>
        <p:spPr>
          <a:xfrm>
            <a:off x="5461513" y="369896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Saturday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2" name="Google Shape;412;p61"/>
          <p:cNvSpPr txBox="1"/>
          <p:nvPr/>
        </p:nvSpPr>
        <p:spPr>
          <a:xfrm>
            <a:off x="13009714" y="3698977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Tuesday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3" name="Google Shape;413;p61"/>
          <p:cNvSpPr txBox="1"/>
          <p:nvPr/>
        </p:nvSpPr>
        <p:spPr>
          <a:xfrm>
            <a:off x="15530664" y="3698977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Wednesday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4" name="Google Shape;414;p61"/>
          <p:cNvSpPr txBox="1"/>
          <p:nvPr/>
        </p:nvSpPr>
        <p:spPr>
          <a:xfrm>
            <a:off x="2945350" y="6300216"/>
            <a:ext cx="23997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showers and storms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5" name="Google Shape;415;p61"/>
          <p:cNvSpPr txBox="1"/>
          <p:nvPr/>
        </p:nvSpPr>
        <p:spPr>
          <a:xfrm>
            <a:off x="10493550" y="6303142"/>
            <a:ext cx="23997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showers and storms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6" name="Google Shape;416;p61"/>
          <p:cNvSpPr txBox="1"/>
          <p:nvPr/>
        </p:nvSpPr>
        <p:spPr>
          <a:xfrm>
            <a:off x="13009725" y="6299000"/>
            <a:ext cx="23997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showers and storms along and south of I-85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7" name="Google Shape;417;p61"/>
          <p:cNvSpPr txBox="1"/>
          <p:nvPr/>
        </p:nvSpPr>
        <p:spPr>
          <a:xfrm>
            <a:off x="15525875" y="6303150"/>
            <a:ext cx="2399700" cy="21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showers and storms in central GA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8" name="Google Shape;418;p61"/>
          <p:cNvSpPr txBox="1"/>
          <p:nvPr/>
        </p:nvSpPr>
        <p:spPr>
          <a:xfrm>
            <a:off x="5461488" y="6300216"/>
            <a:ext cx="23997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Widespread showers and storms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9" name="Google Shape;419;p61"/>
          <p:cNvSpPr txBox="1"/>
          <p:nvPr/>
        </p:nvSpPr>
        <p:spPr>
          <a:xfrm>
            <a:off x="7977525" y="6299001"/>
            <a:ext cx="23997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Cooler. Scattered showers and storms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0" name="Google Shape;420;p61"/>
          <p:cNvSpPr txBox="1"/>
          <p:nvPr/>
        </p:nvSpPr>
        <p:spPr>
          <a:xfrm>
            <a:off x="429200" y="6312730"/>
            <a:ext cx="23997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showers and storms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D1" id="421" name="Google Shape;421;p61"/>
          <p:cNvSpPr/>
          <p:nvPr/>
        </p:nvSpPr>
        <p:spPr>
          <a:xfrm>
            <a:off x="5746955" y="4481431"/>
            <a:ext cx="1828800" cy="18093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2" name="Google Shape;422;p61"/>
          <p:cNvCxnSpPr/>
          <p:nvPr/>
        </p:nvCxnSpPr>
        <p:spPr>
          <a:xfrm>
            <a:off x="12050" y="3411918"/>
            <a:ext cx="18290400" cy="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3" name="Google Shape;423;p61"/>
          <p:cNvSpPr txBox="1"/>
          <p:nvPr/>
        </p:nvSpPr>
        <p:spPr>
          <a:xfrm>
            <a:off x="395850" y="1297262"/>
            <a:ext cx="17496300" cy="1920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61"/>
          <p:cNvSpPr txBox="1"/>
          <p:nvPr/>
        </p:nvSpPr>
        <p:spPr>
          <a:xfrm>
            <a:off x="2010600" y="1383113"/>
            <a:ext cx="25239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</a:t>
            </a:r>
            <a:br>
              <a:rPr b="1" lang="en" sz="37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37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Messages</a:t>
            </a:r>
            <a:endParaRPr b="1" sz="37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5" name="Google Shape;425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425" y="1867338"/>
            <a:ext cx="1208161" cy="8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1"/>
          <p:cNvSpPr txBox="1"/>
          <p:nvPr/>
        </p:nvSpPr>
        <p:spPr>
          <a:xfrm>
            <a:off x="4741725" y="1420663"/>
            <a:ext cx="131499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66700" lvl="0" marL="28575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showers and thunderstorms expected today with chances increasing into the weekend.</a:t>
            </a:r>
            <a:endParaRPr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Locally heavy rainfall remains the primary concern - widespread severe not expected.</a:t>
            </a:r>
            <a:endParaRPr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262626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Cooler to start next week. Shower and thunderstorm chances continue.</a:t>
            </a:r>
            <a:endParaRPr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2"/>
          <p:cNvSpPr/>
          <p:nvPr/>
        </p:nvSpPr>
        <p:spPr>
          <a:xfrm>
            <a:off x="10454221" y="1438113"/>
            <a:ext cx="2399700" cy="5364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62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3" name="Google Shape;433;p62"/>
          <p:cNvSpPr/>
          <p:nvPr/>
        </p:nvSpPr>
        <p:spPr>
          <a:xfrm>
            <a:off x="-9" y="914400"/>
            <a:ext cx="18288000" cy="235200"/>
          </a:xfrm>
          <a:prstGeom prst="rect">
            <a:avLst/>
          </a:prstGeom>
          <a:solidFill>
            <a:srgbClr val="3598DB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62"/>
          <p:cNvSpPr/>
          <p:nvPr/>
        </p:nvSpPr>
        <p:spPr>
          <a:xfrm>
            <a:off x="-9" y="9137400"/>
            <a:ext cx="18288000" cy="235200"/>
          </a:xfrm>
          <a:prstGeom prst="rect">
            <a:avLst/>
          </a:prstGeom>
          <a:solidFill>
            <a:srgbClr val="3598DB"/>
          </a:solidFill>
          <a:ln>
            <a:noFill/>
          </a:ln>
          <a:effectLst>
            <a:outerShdw blurRad="57150" rotWithShape="0" algn="bl" dir="162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62"/>
          <p:cNvSpPr/>
          <p:nvPr/>
        </p:nvSpPr>
        <p:spPr>
          <a:xfrm>
            <a:off x="-75" y="0"/>
            <a:ext cx="18288000" cy="91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62"/>
          <p:cNvSpPr/>
          <p:nvPr/>
        </p:nvSpPr>
        <p:spPr>
          <a:xfrm>
            <a:off x="-75" y="9372600"/>
            <a:ext cx="18288000" cy="91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62"/>
          <p:cNvSpPr txBox="1"/>
          <p:nvPr/>
        </p:nvSpPr>
        <p:spPr>
          <a:xfrm>
            <a:off x="0" y="0"/>
            <a:ext cx="18288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 Day Outlook - North and Central Georgia</a:t>
            </a:r>
            <a:endParaRPr b="1" sz="6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38" name="Google Shape;438;p62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439" name="Google Shape;439;p62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40" name="Google Shape;440;p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Google Shape;441;p62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2" name="Google Shape;442;p62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43" name="Google Shape;443;p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6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5" name="Google Shape;445;p62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446" name="Google Shape;446;p62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May 28, 2026 1:50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47" name="Google Shape;447;p62"/>
          <p:cNvSpPr/>
          <p:nvPr/>
        </p:nvSpPr>
        <p:spPr>
          <a:xfrm>
            <a:off x="5428279" y="1438113"/>
            <a:ext cx="2399700" cy="5364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62"/>
          <p:cNvSpPr/>
          <p:nvPr/>
        </p:nvSpPr>
        <p:spPr>
          <a:xfrm>
            <a:off x="12977035" y="1438113"/>
            <a:ext cx="2399700" cy="5364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62"/>
          <p:cNvSpPr/>
          <p:nvPr/>
        </p:nvSpPr>
        <p:spPr>
          <a:xfrm>
            <a:off x="2912172" y="1443578"/>
            <a:ext cx="2399700" cy="5364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62"/>
          <p:cNvSpPr/>
          <p:nvPr/>
        </p:nvSpPr>
        <p:spPr>
          <a:xfrm>
            <a:off x="395846" y="1438113"/>
            <a:ext cx="2399700" cy="5364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62"/>
          <p:cNvSpPr txBox="1"/>
          <p:nvPr/>
        </p:nvSpPr>
        <p:spPr>
          <a:xfrm>
            <a:off x="402617" y="154011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</a:t>
            </a:r>
            <a:endParaRPr b="1"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2" name="Google Shape;452;p62"/>
          <p:cNvSpPr txBox="1"/>
          <p:nvPr/>
        </p:nvSpPr>
        <p:spPr>
          <a:xfrm>
            <a:off x="2911854" y="1540100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Friday</a:t>
            </a:r>
            <a:endParaRPr b="1"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3" name="Google Shape;453;p62"/>
          <p:cNvSpPr txBox="1"/>
          <p:nvPr/>
        </p:nvSpPr>
        <p:spPr>
          <a:xfrm>
            <a:off x="12973638" y="1540100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Tuesday</a:t>
            </a:r>
            <a:endParaRPr b="1"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4" name="Google Shape;454;p62"/>
          <p:cNvSpPr txBox="1"/>
          <p:nvPr/>
        </p:nvSpPr>
        <p:spPr>
          <a:xfrm>
            <a:off x="10456010" y="154011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Monday</a:t>
            </a:r>
            <a:endParaRPr b="1"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5" name="Google Shape;455;p62"/>
          <p:cNvSpPr txBox="1"/>
          <p:nvPr/>
        </p:nvSpPr>
        <p:spPr>
          <a:xfrm>
            <a:off x="5428254" y="1540100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Saturday</a:t>
            </a:r>
            <a:endParaRPr b="1"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6" name="Google Shape;456;p62"/>
          <p:cNvSpPr txBox="1"/>
          <p:nvPr/>
        </p:nvSpPr>
        <p:spPr>
          <a:xfrm>
            <a:off x="395902" y="4851798"/>
            <a:ext cx="23997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 to 88</a:t>
            </a: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64 to 70</a:t>
            </a: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Google Shape;457;p62"/>
          <p:cNvSpPr txBox="1"/>
          <p:nvPr/>
        </p:nvSpPr>
        <p:spPr>
          <a:xfrm>
            <a:off x="2912027" y="4851762"/>
            <a:ext cx="23997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78 to 85°F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63 to 70</a:t>
            </a: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8" name="Google Shape;458;p62"/>
          <p:cNvSpPr txBox="1"/>
          <p:nvPr/>
        </p:nvSpPr>
        <p:spPr>
          <a:xfrm>
            <a:off x="10447422" y="4065511"/>
            <a:ext cx="2399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Showers and Thunderstorms</a:t>
            </a:r>
            <a:endParaRPr b="1" sz="1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9" name="Google Shape;459;p62"/>
          <p:cNvSpPr txBox="1"/>
          <p:nvPr/>
        </p:nvSpPr>
        <p:spPr>
          <a:xfrm>
            <a:off x="12963472" y="4065511"/>
            <a:ext cx="2399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Showers and Thunderstorms Along and S of I-85</a:t>
            </a:r>
            <a:endParaRPr b="1" sz="23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0" name="Google Shape;460;p62"/>
          <p:cNvSpPr txBox="1"/>
          <p:nvPr/>
        </p:nvSpPr>
        <p:spPr>
          <a:xfrm>
            <a:off x="2898635" y="4078955"/>
            <a:ext cx="2399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1" name="Google Shape;461;p62"/>
          <p:cNvSpPr txBox="1"/>
          <p:nvPr/>
        </p:nvSpPr>
        <p:spPr>
          <a:xfrm>
            <a:off x="395850" y="7053000"/>
            <a:ext cx="17496300" cy="1758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62"/>
          <p:cNvSpPr txBox="1"/>
          <p:nvPr/>
        </p:nvSpPr>
        <p:spPr>
          <a:xfrm>
            <a:off x="1162375" y="7612946"/>
            <a:ext cx="33789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 Highlights </a:t>
            </a:r>
            <a:endParaRPr b="1" sz="27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3" name="Google Shape;463;p62"/>
          <p:cNvSpPr txBox="1"/>
          <p:nvPr/>
        </p:nvSpPr>
        <p:spPr>
          <a:xfrm>
            <a:off x="4541325" y="7053000"/>
            <a:ext cx="13350900" cy="17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showers and thunderstorms expected today with chances increasing into the weekend.</a:t>
            </a:r>
            <a:endParaRPr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Locally heavy rainfall remains the primary concern - widespread severe not expected. </a:t>
            </a:r>
            <a:endParaRPr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262626"/>
              </a:buClr>
              <a:buSzPts val="2400"/>
              <a:buFont typeface="Helvetica Neue"/>
              <a:buChar char="❏"/>
            </a:pPr>
            <a:r>
              <a:rPr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Cooler to start next week. Shower and thunderstorm chances continue. 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4" name="Google Shape;464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750" y="7713741"/>
            <a:ext cx="594025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2"/>
          <p:cNvSpPr txBox="1"/>
          <p:nvPr/>
        </p:nvSpPr>
        <p:spPr>
          <a:xfrm>
            <a:off x="5428142" y="4837606"/>
            <a:ext cx="2399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76 to 85°F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62 to 68</a:t>
            </a: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°F</a:t>
            </a:r>
            <a:endParaRPr/>
          </a:p>
        </p:txBody>
      </p:sp>
      <p:sp>
        <p:nvSpPr>
          <p:cNvPr id="466" name="Google Shape;466;p62"/>
          <p:cNvSpPr/>
          <p:nvPr/>
        </p:nvSpPr>
        <p:spPr>
          <a:xfrm>
            <a:off x="7934977" y="1438114"/>
            <a:ext cx="2399700" cy="5364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62"/>
          <p:cNvSpPr txBox="1"/>
          <p:nvPr/>
        </p:nvSpPr>
        <p:spPr>
          <a:xfrm>
            <a:off x="7934952" y="1540101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Sunday</a:t>
            </a:r>
            <a:endParaRPr b="1"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8" name="Google Shape;468;p62"/>
          <p:cNvSpPr txBox="1"/>
          <p:nvPr/>
        </p:nvSpPr>
        <p:spPr>
          <a:xfrm>
            <a:off x="7934840" y="4876796"/>
            <a:ext cx="23997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Highs:</a:t>
            </a:r>
            <a:endParaRPr b="1" sz="31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68 to 80</a:t>
            </a:r>
            <a:r>
              <a:rPr i="1"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°F</a:t>
            </a:r>
            <a:endParaRPr i="1"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Lows:</a:t>
            </a:r>
            <a:endParaRPr b="1" sz="31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58 to 66</a:t>
            </a:r>
            <a:r>
              <a:rPr i="1"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°F</a:t>
            </a:r>
            <a:endParaRPr sz="1300"/>
          </a:p>
        </p:txBody>
      </p:sp>
      <p:sp>
        <p:nvSpPr>
          <p:cNvPr id="469" name="Google Shape;469;p62"/>
          <p:cNvSpPr txBox="1"/>
          <p:nvPr/>
        </p:nvSpPr>
        <p:spPr>
          <a:xfrm>
            <a:off x="10447335" y="4851787"/>
            <a:ext cx="23997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73 to 82</a:t>
            </a: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57</a:t>
            </a: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67°F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0" name="Google Shape;470;p62"/>
          <p:cNvSpPr txBox="1"/>
          <p:nvPr/>
        </p:nvSpPr>
        <p:spPr>
          <a:xfrm>
            <a:off x="402689" y="4077211"/>
            <a:ext cx="2399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Showers and Thunderstorms</a:t>
            </a:r>
            <a:endParaRPr b="1" sz="16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1" name="Google Shape;471;p62"/>
          <p:cNvSpPr txBox="1"/>
          <p:nvPr/>
        </p:nvSpPr>
        <p:spPr>
          <a:xfrm>
            <a:off x="5460388" y="4069219"/>
            <a:ext cx="23628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Rain and Thunderstorms</a:t>
            </a:r>
            <a:endParaRPr b="1" sz="1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2" name="Google Shape;472;p62"/>
          <p:cNvSpPr txBox="1"/>
          <p:nvPr/>
        </p:nvSpPr>
        <p:spPr>
          <a:xfrm>
            <a:off x="7940675" y="4065500"/>
            <a:ext cx="2399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Cooler. Scattered Showers and Storms </a:t>
            </a:r>
            <a:endParaRPr b="1" sz="1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Google Shape;473;p62"/>
          <p:cNvSpPr txBox="1"/>
          <p:nvPr/>
        </p:nvSpPr>
        <p:spPr>
          <a:xfrm>
            <a:off x="12973485" y="4892315"/>
            <a:ext cx="23997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75 to 85</a:t>
            </a: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57 to 67°F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4" name="Google Shape;474;p62"/>
          <p:cNvSpPr/>
          <p:nvPr/>
        </p:nvSpPr>
        <p:spPr>
          <a:xfrm>
            <a:off x="15514248" y="1442563"/>
            <a:ext cx="2399700" cy="5364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0">
              <a:srgbClr val="26262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62"/>
          <p:cNvSpPr txBox="1"/>
          <p:nvPr/>
        </p:nvSpPr>
        <p:spPr>
          <a:xfrm>
            <a:off x="15510850" y="1544550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Wednesday</a:t>
            </a:r>
            <a:endParaRPr b="1" sz="3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6" name="Google Shape;476;p62"/>
          <p:cNvSpPr txBox="1"/>
          <p:nvPr/>
        </p:nvSpPr>
        <p:spPr>
          <a:xfrm>
            <a:off x="15500685" y="4069961"/>
            <a:ext cx="2399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Showers and Thunderstorms Central GA</a:t>
            </a:r>
            <a:endParaRPr b="1" sz="1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Google Shape;477;p62"/>
          <p:cNvSpPr txBox="1"/>
          <p:nvPr/>
        </p:nvSpPr>
        <p:spPr>
          <a:xfrm>
            <a:off x="15510697" y="4896765"/>
            <a:ext cx="23997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73 to 83°F</a:t>
            </a:r>
            <a:endParaRPr i="1"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Lows: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54 to 67°F</a:t>
            </a:r>
            <a:endParaRPr b="1"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Google Shape;478;p62"/>
          <p:cNvSpPr txBox="1"/>
          <p:nvPr/>
        </p:nvSpPr>
        <p:spPr>
          <a:xfrm>
            <a:off x="2911989" y="4065511"/>
            <a:ext cx="23997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Showers and Thunderstorms</a:t>
            </a:r>
            <a:endParaRPr b="1" sz="1800"/>
          </a:p>
        </p:txBody>
      </p:sp>
      <p:pic>
        <p:nvPicPr>
          <p:cNvPr id="479" name="Google Shape;479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40989" y="2318846"/>
            <a:ext cx="1600200" cy="16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212121">
                <a:alpha val="50000"/>
              </a:srgbClr>
            </a:outerShdw>
          </a:effectLst>
        </p:spPr>
      </p:pic>
      <p:pic>
        <p:nvPicPr>
          <p:cNvPr descr="S:\FilesFromAWIPS\fronts.png" id="480" name="Google Shape;480;p62"/>
          <p:cNvPicPr preferRelativeResize="0"/>
          <p:nvPr/>
        </p:nvPicPr>
        <p:blipFill rotWithShape="1">
          <a:blip r:embed="rId8">
            <a:alphaModFix/>
          </a:blip>
          <a:srcRect b="20546" l="66253" r="-563" t="32779"/>
          <a:stretch/>
        </p:blipFill>
        <p:spPr>
          <a:xfrm>
            <a:off x="6649067" y="1945700"/>
            <a:ext cx="1871802" cy="213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522" y="2308554"/>
            <a:ext cx="1600200" cy="16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212121">
                <a:alpha val="50000"/>
              </a:srgbClr>
            </a:outerShdw>
          </a:effectLst>
        </p:spPr>
      </p:pic>
      <p:pic>
        <p:nvPicPr>
          <p:cNvPr id="482" name="Google Shape;482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11818" y="2318846"/>
            <a:ext cx="1600200" cy="16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212121">
                <a:alpha val="50000"/>
              </a:srgbClr>
            </a:outerShdw>
          </a:effectLst>
        </p:spPr>
      </p:pic>
      <p:pic>
        <p:nvPicPr>
          <p:cNvPr id="483" name="Google Shape;483;p6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23329" y="2318857"/>
            <a:ext cx="1600200" cy="16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212121">
                <a:alpha val="50000"/>
              </a:srgbClr>
            </a:outerShdw>
          </a:effectLst>
        </p:spPr>
      </p:pic>
      <p:pic>
        <p:nvPicPr>
          <p:cNvPr id="484" name="Google Shape;484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55739" y="2318846"/>
            <a:ext cx="1600200" cy="16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212121">
                <a:alpha val="50000"/>
              </a:srgbClr>
            </a:outerShdw>
          </a:effectLst>
        </p:spPr>
      </p:pic>
      <p:pic>
        <p:nvPicPr>
          <p:cNvPr id="485" name="Google Shape;485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383977" y="2318857"/>
            <a:ext cx="1600200" cy="16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212121">
                <a:alpha val="50000"/>
              </a:srgbClr>
            </a:outerShdw>
          </a:effectLst>
        </p:spPr>
      </p:pic>
      <p:pic>
        <p:nvPicPr>
          <p:cNvPr id="486" name="Google Shape;486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897802" y="2318857"/>
            <a:ext cx="1600200" cy="16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212121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3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2" name="Google Shape;492;p63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493" name="Google Shape;493;p63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63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63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496" name="Google Shape;496;p63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63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" name="Google Shape;498;p63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Weather Conditions</a:t>
            </a:r>
            <a:endParaRPr b="1" sz="4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99" name="Google Shape;499;p63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500" name="Google Shape;500;p63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01" name="Google Shape;501;p6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2" name="Google Shape;502;p63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3" name="Google Shape;503;p63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04" name="Google Shape;504;p6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6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6" name="Google Shape;506;p63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507" name="Google Shape;507;p63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May 28, 2026 1:50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08" name="Google Shape;508;p63"/>
          <p:cNvSpPr txBox="1"/>
          <p:nvPr/>
        </p:nvSpPr>
        <p:spPr>
          <a:xfrm>
            <a:off x="316600" y="7939725"/>
            <a:ext cx="91440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169723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rgbClr val="262626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Some morning showers will give way to scattered afternoon and evening thunderstorms.</a:t>
            </a:r>
            <a:endParaRPr sz="2800">
              <a:solidFill>
                <a:srgbClr val="262626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descr="Image Updated: Thu, May 28, 2026 4:11 PM GMT" id="509" name="Google Shape;509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8126" y="1309700"/>
            <a:ext cx="8980950" cy="648005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10" name="Google Shape;510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42100" y="1546375"/>
            <a:ext cx="7632176" cy="69961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4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4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7" name="Google Shape;517;p64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4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4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Google Shape;520;p64"/>
          <p:cNvPicPr preferRelativeResize="0"/>
          <p:nvPr/>
        </p:nvPicPr>
        <p:blipFill rotWithShape="1">
          <a:blip r:embed="rId3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522" name="Google Shape;522;p64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523" name="Google Shape;523;p64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4" name="Google Shape;52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64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6" name="Google Shape;526;p64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7" name="Google Shape;527;p64"/>
          <p:cNvSpPr/>
          <p:nvPr/>
        </p:nvSpPr>
        <p:spPr>
          <a:xfrm>
            <a:off x="-6" y="-6"/>
            <a:ext cx="18288000" cy="10287000"/>
          </a:xfrm>
          <a:prstGeom prst="rect">
            <a:avLst/>
          </a:prstGeom>
          <a:noFill/>
          <a:ln cap="flat" cmpd="sng" w="381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64"/>
          <p:cNvSpPr/>
          <p:nvPr/>
        </p:nvSpPr>
        <p:spPr>
          <a:xfrm>
            <a:off x="30788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9" name="Google Shape;529;p64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530" name="Google Shape;530;p64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006D2C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64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00923B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p64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533" name="Google Shape;533;p64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64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5" name="Google Shape;535;p64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6" name="Google Shape;536;p64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537" name="Google Shape;537;p64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38" name="Google Shape;538;p6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9" name="Google Shape;539;p64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40" name="Google Shape;540;p64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41" name="Google Shape;541;p6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6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3" name="Google Shape;543;p64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544" name="Google Shape;544;p64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May 28, 2026 1:50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45" name="Google Shape;545;p64"/>
          <p:cNvSpPr txBox="1"/>
          <p:nvPr/>
        </p:nvSpPr>
        <p:spPr>
          <a:xfrm>
            <a:off x="110100" y="76200"/>
            <a:ext cx="180258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Stalled Frontal Boundary</a:t>
            </a:r>
            <a:endParaRPr b="1" sz="6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6" name="Google Shape;546;p64"/>
          <p:cNvSpPr txBox="1"/>
          <p:nvPr/>
        </p:nvSpPr>
        <p:spPr>
          <a:xfrm>
            <a:off x="9560275" y="1081225"/>
            <a:ext cx="81558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Helvetica Neue"/>
                <a:ea typeface="Helvetica Neue"/>
                <a:cs typeface="Helvetica Neue"/>
                <a:sym typeface="Helvetica Neue"/>
              </a:rPr>
              <a:t>Key Messages:</a:t>
            </a:r>
            <a:endParaRPr b="1"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67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Enhanced rainfall will likely occur along a stalled frontal boundary Friday evening into Saturday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67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90th percentile (Worst Case Scenario) shows the possibility of areas receiving 3-5+” of rain as thunderstorms move slowly over the area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47" name="Google Shape;547;p64" title="ProbQPFGE0100EventDrivenWeb_1stevent_FFC.png"/>
          <p:cNvPicPr preferRelativeResize="0"/>
          <p:nvPr/>
        </p:nvPicPr>
        <p:blipFill rotWithShape="1">
          <a:blip r:embed="rId7">
            <a:alphaModFix/>
          </a:blip>
          <a:srcRect b="3483" l="0" r="0" t="7430"/>
          <a:stretch/>
        </p:blipFill>
        <p:spPr>
          <a:xfrm>
            <a:off x="537284" y="1816225"/>
            <a:ext cx="8155800" cy="72658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8" name="Google Shape;548;p64"/>
          <p:cNvSpPr/>
          <p:nvPr/>
        </p:nvSpPr>
        <p:spPr>
          <a:xfrm>
            <a:off x="370950" y="1191387"/>
            <a:ext cx="8459400" cy="914400"/>
          </a:xfrm>
          <a:prstGeom prst="rect">
            <a:avLst/>
          </a:prstGeom>
          <a:solidFill>
            <a:srgbClr val="262626"/>
          </a:solidFill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Probability of Getting at Least 1” of Rain Through Sunday Morning</a:t>
            </a:r>
            <a:endParaRPr b="1" sz="2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49" name="Google Shape;549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63574" y="4799913"/>
            <a:ext cx="5423196" cy="4198399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50" name="Google Shape;550;p64"/>
          <p:cNvPicPr preferRelativeResize="0"/>
          <p:nvPr/>
        </p:nvPicPr>
        <p:blipFill rotWithShape="1">
          <a:blip r:embed="rId9">
            <a:alphaModFix/>
          </a:blip>
          <a:srcRect b="5199" l="0" r="0" t="28409"/>
          <a:stretch/>
        </p:blipFill>
        <p:spPr>
          <a:xfrm>
            <a:off x="15934450" y="4883725"/>
            <a:ext cx="571104" cy="41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4"/>
          <p:cNvSpPr/>
          <p:nvPr/>
        </p:nvSpPr>
        <p:spPr>
          <a:xfrm>
            <a:off x="9301016" y="3949531"/>
            <a:ext cx="8459400" cy="914400"/>
          </a:xfrm>
          <a:prstGeom prst="rect">
            <a:avLst/>
          </a:prstGeom>
          <a:solidFill>
            <a:srgbClr val="262626"/>
          </a:solidFill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90th Percentile (Worst Case Scenario) Through Saturday Morning</a:t>
            </a:r>
            <a:endParaRPr b="1" sz="2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5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65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8" name="Google Shape;558;p65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65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65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1" name="Google Shape;561;p65"/>
          <p:cNvPicPr preferRelativeResize="0"/>
          <p:nvPr/>
        </p:nvPicPr>
        <p:blipFill rotWithShape="1">
          <a:blip r:embed="rId3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563" name="Google Shape;563;p65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1:50 PM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564" name="Google Shape;564;p65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28, 2026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5" name="Google Shape;565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65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7" name="Google Shape;567;p65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8" name="Google Shape;568;p65"/>
          <p:cNvSpPr/>
          <p:nvPr/>
        </p:nvSpPr>
        <p:spPr>
          <a:xfrm>
            <a:off x="-6" y="-6"/>
            <a:ext cx="18288000" cy="10287000"/>
          </a:xfrm>
          <a:prstGeom prst="rect">
            <a:avLst/>
          </a:prstGeom>
          <a:noFill/>
          <a:ln cap="flat" cmpd="sng" w="381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65"/>
          <p:cNvSpPr/>
          <p:nvPr/>
        </p:nvSpPr>
        <p:spPr>
          <a:xfrm>
            <a:off x="30788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0" name="Google Shape;570;p65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571" name="Google Shape;571;p65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006D2C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65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00923B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65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574" name="Google Shape;574;p65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65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6" name="Google Shape;576;p65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7" name="Google Shape;577;p65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578" name="Google Shape;578;p65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79" name="Google Shape;579;p6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0" name="Google Shape;580;p65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1" name="Google Shape;581;p65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82" name="Google Shape;582;p6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3" name="Google Shape;583;p6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4" name="Google Shape;584;p65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585" name="Google Shape;585;p65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May 28, 2026 1:50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86" name="Google Shape;586;p65"/>
          <p:cNvSpPr txBox="1"/>
          <p:nvPr/>
        </p:nvSpPr>
        <p:spPr>
          <a:xfrm>
            <a:off x="110100" y="76200"/>
            <a:ext cx="180258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Flash Flooding Potential</a:t>
            </a:r>
            <a:endParaRPr b="1" sz="6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7" name="Google Shape;587;p65"/>
          <p:cNvSpPr txBox="1"/>
          <p:nvPr/>
        </p:nvSpPr>
        <p:spPr>
          <a:xfrm>
            <a:off x="9560275" y="1081225"/>
            <a:ext cx="81558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Helvetica Neue"/>
                <a:ea typeface="Helvetica Neue"/>
                <a:cs typeface="Helvetica Neue"/>
                <a:sym typeface="Helvetica Neue"/>
              </a:rPr>
              <a:t>Key Messages:</a:t>
            </a:r>
            <a:endParaRPr b="1"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Current Flash Flood Risk is Marginal (Level 1 out of 4)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Monitoring Friday for potential upgrade to Slight Risk (Level 2 out of 4) for potential heavy rainfall Friday Night into early Saturday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8" name="Google Shape;588;p65"/>
          <p:cNvSpPr/>
          <p:nvPr/>
        </p:nvSpPr>
        <p:spPr>
          <a:xfrm>
            <a:off x="370950" y="1191375"/>
            <a:ext cx="4060500" cy="640200"/>
          </a:xfrm>
          <a:prstGeom prst="rect">
            <a:avLst/>
          </a:prstGeom>
          <a:solidFill>
            <a:srgbClr val="262626"/>
          </a:solidFill>
          <a:ln cap="flat" cmpd="sng" w="38100">
            <a:solidFill>
              <a:srgbClr val="2D2D2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 1 (Thursday) ERO</a:t>
            </a:r>
            <a:endParaRPr b="1" sz="2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 Updated: Thu, May 28, 2026 11:45 AM EDT" id="589" name="Google Shape;589;p65"/>
          <p:cNvPicPr preferRelativeResize="0"/>
          <p:nvPr/>
        </p:nvPicPr>
        <p:blipFill rotWithShape="1">
          <a:blip r:embed="rId7">
            <a:alphaModFix/>
          </a:blip>
          <a:srcRect b="23693" l="26068" r="27057" t="20294"/>
          <a:stretch/>
        </p:blipFill>
        <p:spPr>
          <a:xfrm>
            <a:off x="305400" y="1855826"/>
            <a:ext cx="4191601" cy="37276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90" name="Google Shape;590;p65"/>
          <p:cNvSpPr/>
          <p:nvPr/>
        </p:nvSpPr>
        <p:spPr>
          <a:xfrm>
            <a:off x="4998388" y="3007600"/>
            <a:ext cx="4060500" cy="640200"/>
          </a:xfrm>
          <a:prstGeom prst="rect">
            <a:avLst/>
          </a:prstGeom>
          <a:solidFill>
            <a:srgbClr val="262626"/>
          </a:solidFill>
          <a:ln cap="flat" cmpd="sng" w="38100">
            <a:solidFill>
              <a:srgbClr val="2D2D2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 2 (Friday) ERO</a:t>
            </a:r>
            <a:endParaRPr b="1" sz="2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1" name="Google Shape;591;p65"/>
          <p:cNvSpPr/>
          <p:nvPr/>
        </p:nvSpPr>
        <p:spPr>
          <a:xfrm>
            <a:off x="10030331" y="4315870"/>
            <a:ext cx="4060500" cy="640200"/>
          </a:xfrm>
          <a:prstGeom prst="rect">
            <a:avLst/>
          </a:prstGeom>
          <a:solidFill>
            <a:srgbClr val="262626"/>
          </a:solidFill>
          <a:ln cap="flat" cmpd="sng" w="38100">
            <a:solidFill>
              <a:srgbClr val="2D2D2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 3 (Saturday) ERO</a:t>
            </a:r>
            <a:endParaRPr b="1" sz="2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 Updated: Thu, May 28, 2026 11:47 AM EDT" id="592" name="Google Shape;592;p65"/>
          <p:cNvPicPr preferRelativeResize="0"/>
          <p:nvPr/>
        </p:nvPicPr>
        <p:blipFill rotWithShape="1">
          <a:blip r:embed="rId8">
            <a:alphaModFix/>
          </a:blip>
          <a:srcRect b="19847" l="26495" r="26627" t="19569"/>
          <a:stretch/>
        </p:blipFill>
        <p:spPr>
          <a:xfrm>
            <a:off x="4932839" y="3647800"/>
            <a:ext cx="4191601" cy="40316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Image Updated: Thu, May 28, 2026 11:49 AM EDT" id="593" name="Google Shape;593;p65"/>
          <p:cNvPicPr preferRelativeResize="0"/>
          <p:nvPr/>
        </p:nvPicPr>
        <p:blipFill rotWithShape="1">
          <a:blip r:embed="rId9">
            <a:alphaModFix/>
          </a:blip>
          <a:srcRect b="21047" l="25783" r="27339" t="18369"/>
          <a:stretch/>
        </p:blipFill>
        <p:spPr>
          <a:xfrm>
            <a:off x="9967033" y="4977175"/>
            <a:ext cx="4191601" cy="40316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594" name="Google Shape;594;p65"/>
          <p:cNvGraphicFramePr/>
          <p:nvPr/>
        </p:nvGraphicFramePr>
        <p:xfrm>
          <a:off x="370953" y="8219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{034A2AA2-5343-4C13-B4A5-699E320924EF}</a:tableStyleId>
              </a:tblPr>
              <a:tblGrid>
                <a:gridCol w="5868200"/>
                <a:gridCol w="848050"/>
                <a:gridCol w="848050"/>
                <a:gridCol w="848050"/>
                <a:gridCol w="848050"/>
              </a:tblGrid>
              <a:tr h="571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F3F3F3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Flash Flooding Threat Level</a:t>
                      </a:r>
                      <a:endParaRPr b="1" sz="2250">
                        <a:solidFill>
                          <a:srgbClr val="F3F3F3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57125" marL="57125" anchor="ctr">
                    <a:lnL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b="1" sz="2250">
                        <a:solidFill>
                          <a:srgbClr val="00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57125" marL="57125" anchor="ctr">
                    <a:lnL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5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b="1" sz="2250">
                        <a:solidFill>
                          <a:srgbClr val="00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57125" marL="57125" anchor="ctr">
                    <a:lnL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5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 b="1" sz="2250">
                        <a:solidFill>
                          <a:srgbClr val="00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57125" marL="57125" anchor="ctr">
                    <a:lnL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5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 b="1" sz="2250">
                        <a:solidFill>
                          <a:srgbClr val="00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57125" marL="57125" anchor="ctr">
                    <a:lnL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8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C5"/>
                    </a:solidFill>
                  </a:tcPr>
                </a:tc>
              </a:tr>
            </a:tbl>
          </a:graphicData>
        </a:graphic>
      </p:graphicFrame>
      <p:grpSp>
        <p:nvGrpSpPr>
          <p:cNvPr id="595" name="Google Shape;595;p65"/>
          <p:cNvGrpSpPr/>
          <p:nvPr/>
        </p:nvGrpSpPr>
        <p:grpSpPr>
          <a:xfrm>
            <a:off x="6239149" y="8190767"/>
            <a:ext cx="840302" cy="628697"/>
            <a:chOff x="4846575" y="2444575"/>
            <a:chExt cx="1033200" cy="457800"/>
          </a:xfrm>
        </p:grpSpPr>
        <p:sp>
          <p:nvSpPr>
            <p:cNvPr id="596" name="Google Shape;596;p65"/>
            <p:cNvSpPr/>
            <p:nvPr/>
          </p:nvSpPr>
          <p:spPr>
            <a:xfrm>
              <a:off x="4882575" y="2444575"/>
              <a:ext cx="997200" cy="457800"/>
            </a:xfrm>
            <a:prstGeom prst="rect">
              <a:avLst/>
            </a:prstGeom>
            <a:noFill/>
            <a:ln cap="flat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5400000" dist="23813">
                <a:srgbClr val="FFFFFF">
                  <a:alpha val="50000"/>
                </a:srgbClr>
              </a:outerShdw>
            </a:effectLst>
          </p:spPr>
          <p:txBody>
            <a:bodyPr anchorCtr="0" anchor="ctr" bIns="114275" lIns="114275" spcFirstLastPara="1" rIns="114275" wrap="square" tIns="1142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50"/>
            </a:p>
          </p:txBody>
        </p:sp>
        <p:sp>
          <p:nvSpPr>
            <p:cNvPr id="597" name="Google Shape;597;p65"/>
            <p:cNvSpPr/>
            <p:nvPr/>
          </p:nvSpPr>
          <p:spPr>
            <a:xfrm rot="10800000">
              <a:off x="4846575" y="2466797"/>
              <a:ext cx="1033200" cy="58200"/>
            </a:xfrm>
            <a:prstGeom prst="triangle">
              <a:avLst>
                <a:gd fmla="val 50000" name="adj"/>
              </a:avLst>
            </a:prstGeom>
            <a:solidFill>
              <a:srgbClr val="000000"/>
            </a:solidFill>
            <a:ln cap="flat" cmpd="sng" w="119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5400000" dist="23813">
                <a:srgbClr val="FFFFFF">
                  <a:alpha val="50000"/>
                </a:srgbClr>
              </a:outerShdw>
            </a:effectLst>
          </p:spPr>
          <p:txBody>
            <a:bodyPr anchorCtr="0" anchor="ctr" bIns="114275" lIns="114275" spcFirstLastPara="1" rIns="114275" wrap="square" tIns="1142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50"/>
            </a:p>
          </p:txBody>
        </p:sp>
      </p:grpSp>
      <p:graphicFrame>
        <p:nvGraphicFramePr>
          <p:cNvPr id="598" name="Google Shape;598;p65"/>
          <p:cNvGraphicFramePr/>
          <p:nvPr/>
        </p:nvGraphicFramePr>
        <p:xfrm>
          <a:off x="14334520" y="63077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{034A2AA2-5343-4C13-B4A5-699E320924EF}</a:tableStyleId>
              </a:tblPr>
              <a:tblGrid>
                <a:gridCol w="1288025"/>
                <a:gridCol w="1288025"/>
                <a:gridCol w="1288025"/>
              </a:tblGrid>
              <a:tr h="273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5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Low</a:t>
                      </a:r>
                      <a:endParaRPr b="1" sz="2250">
                        <a:solidFill>
                          <a:srgbClr val="00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57125" marL="57125" anchor="ctr">
                    <a:lnL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5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Medium</a:t>
                      </a:r>
                      <a:endParaRPr b="1" sz="2250">
                        <a:solidFill>
                          <a:srgbClr val="00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57125" marL="57125" anchor="ctr">
                    <a:lnL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5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High</a:t>
                      </a:r>
                      <a:endParaRPr b="1" sz="2250">
                        <a:solidFill>
                          <a:srgbClr val="00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57125" marL="57125" anchor="ctr">
                    <a:lnL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599" name="Google Shape;599;p65" title="altText"/>
          <p:cNvSpPr txBox="1"/>
          <p:nvPr/>
        </p:nvSpPr>
        <p:spPr>
          <a:xfrm>
            <a:off x="14341566" y="5450249"/>
            <a:ext cx="35835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Forecast Confidence:</a:t>
            </a:r>
            <a:endParaRPr sz="265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00" name="Google Shape;600;p65"/>
          <p:cNvGrpSpPr/>
          <p:nvPr/>
        </p:nvGrpSpPr>
        <p:grpSpPr>
          <a:xfrm>
            <a:off x="16887893" y="6240559"/>
            <a:ext cx="1322703" cy="457205"/>
            <a:chOff x="4860958" y="2444575"/>
            <a:chExt cx="1033200" cy="457800"/>
          </a:xfrm>
        </p:grpSpPr>
        <p:sp>
          <p:nvSpPr>
            <p:cNvPr id="601" name="Google Shape;601;p65"/>
            <p:cNvSpPr/>
            <p:nvPr/>
          </p:nvSpPr>
          <p:spPr>
            <a:xfrm>
              <a:off x="4882575" y="2444575"/>
              <a:ext cx="997200" cy="457800"/>
            </a:xfrm>
            <a:prstGeom prst="rect">
              <a:avLst/>
            </a:prstGeom>
            <a:noFill/>
            <a:ln cap="flat" cmpd="sng" w="84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1525" lIns="101525" spcFirstLastPara="1" rIns="101525" wrap="square" tIns="101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54">
                <a:solidFill>
                  <a:srgbClr val="000000"/>
                </a:solidFill>
              </a:endParaRPr>
            </a:p>
          </p:txBody>
        </p:sp>
        <p:sp>
          <p:nvSpPr>
            <p:cNvPr id="602" name="Google Shape;602;p65"/>
            <p:cNvSpPr/>
            <p:nvPr/>
          </p:nvSpPr>
          <p:spPr>
            <a:xfrm rot="10800000">
              <a:off x="4860958" y="2463638"/>
              <a:ext cx="1033200" cy="91500"/>
            </a:xfrm>
            <a:prstGeom prst="triangle">
              <a:avLst>
                <a:gd fmla="val 50000" name="adj"/>
              </a:avLst>
            </a:prstGeom>
            <a:solidFill>
              <a:srgbClr val="000000"/>
            </a:solidFill>
            <a:ln cap="flat" cmpd="sng" w="10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1525" lIns="101525" spcFirstLastPara="1" rIns="101525" wrap="square" tIns="101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54">
                <a:solidFill>
                  <a:srgbClr val="000000"/>
                </a:solidFill>
              </a:endParaRPr>
            </a:p>
          </p:txBody>
        </p:sp>
      </p:grpSp>
      <p:sp>
        <p:nvSpPr>
          <p:cNvPr id="603" name="Google Shape;603;p65"/>
          <p:cNvSpPr/>
          <p:nvPr/>
        </p:nvSpPr>
        <p:spPr>
          <a:xfrm rot="-1152231">
            <a:off x="5711991" y="5177413"/>
            <a:ext cx="2813669" cy="1419172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4" name="Google Shape;604;p65"/>
          <p:cNvCxnSpPr>
            <a:endCxn id="603" idx="2"/>
          </p:cNvCxnSpPr>
          <p:nvPr/>
        </p:nvCxnSpPr>
        <p:spPr>
          <a:xfrm flipH="1" rot="10800000">
            <a:off x="3602675" y="6349749"/>
            <a:ext cx="2187600" cy="513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5" name="Google Shape;605;p65"/>
          <p:cNvSpPr txBox="1"/>
          <p:nvPr/>
        </p:nvSpPr>
        <p:spPr>
          <a:xfrm>
            <a:off x="431725" y="6297250"/>
            <a:ext cx="3260400" cy="13614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Parts of this a</a:t>
            </a:r>
            <a:r>
              <a:rPr b="1" lang="en" sz="1900"/>
              <a:t>rea may be upgraded to a Slight Risk (Level 2 out of 4) later this afternoon</a:t>
            </a:r>
            <a:endParaRPr b="1" sz="1900"/>
          </a:p>
        </p:txBody>
      </p:sp>
      <p:graphicFrame>
        <p:nvGraphicFramePr>
          <p:cNvPr id="606" name="Google Shape;606;p65"/>
          <p:cNvGraphicFramePr/>
          <p:nvPr/>
        </p:nvGraphicFramePr>
        <p:xfrm>
          <a:off x="14334536" y="72529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{034A2AA2-5343-4C13-B4A5-699E320924EF}</a:tableStyleId>
              </a:tblPr>
              <a:tblGrid>
                <a:gridCol w="1288025"/>
                <a:gridCol w="1288025"/>
                <a:gridCol w="1288025"/>
              </a:tblGrid>
              <a:tr h="273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5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Low</a:t>
                      </a:r>
                      <a:endParaRPr b="1" sz="2250">
                        <a:solidFill>
                          <a:srgbClr val="00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57125" marL="57125" anchor="ctr">
                    <a:lnL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5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Medium</a:t>
                      </a:r>
                      <a:endParaRPr b="1" sz="2250">
                        <a:solidFill>
                          <a:srgbClr val="00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57125" marL="57125" anchor="ctr">
                    <a:lnL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5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High</a:t>
                      </a:r>
                      <a:endParaRPr b="1" sz="2250">
                        <a:solidFill>
                          <a:srgbClr val="00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57125" marL="57125" anchor="ctr">
                    <a:lnL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7" name="Google Shape;607;p65"/>
          <p:cNvGraphicFramePr/>
          <p:nvPr/>
        </p:nvGraphicFramePr>
        <p:xfrm>
          <a:off x="14334528" y="815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{034A2AA2-5343-4C13-B4A5-699E320924EF}</a:tableStyleId>
              </a:tblPr>
              <a:tblGrid>
                <a:gridCol w="1288025"/>
                <a:gridCol w="1288025"/>
                <a:gridCol w="1288025"/>
              </a:tblGrid>
              <a:tr h="273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5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Low</a:t>
                      </a:r>
                      <a:endParaRPr b="1" sz="2250">
                        <a:solidFill>
                          <a:srgbClr val="00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57125" marL="57125" anchor="ctr">
                    <a:lnL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5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Medium</a:t>
                      </a:r>
                      <a:endParaRPr b="1" sz="2250">
                        <a:solidFill>
                          <a:srgbClr val="00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57125" marL="57125" anchor="ctr">
                    <a:lnL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5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High</a:t>
                      </a:r>
                      <a:endParaRPr b="1" sz="2250">
                        <a:solidFill>
                          <a:srgbClr val="00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57125" marL="57125" anchor="ctr">
                    <a:lnL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8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08" name="Google Shape;608;p65" title="altText"/>
          <p:cNvSpPr txBox="1"/>
          <p:nvPr/>
        </p:nvSpPr>
        <p:spPr>
          <a:xfrm>
            <a:off x="14460675" y="5918638"/>
            <a:ext cx="8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latin typeface="Libre Franklin"/>
                <a:ea typeface="Libre Franklin"/>
                <a:cs typeface="Libre Franklin"/>
                <a:sym typeface="Libre Franklin"/>
              </a:rPr>
              <a:t>Day 1</a:t>
            </a:r>
            <a:endParaRPr sz="175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09" name="Google Shape;609;p65" title="altText"/>
          <p:cNvSpPr txBox="1"/>
          <p:nvPr/>
        </p:nvSpPr>
        <p:spPr>
          <a:xfrm>
            <a:off x="14460675" y="6838646"/>
            <a:ext cx="8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latin typeface="Libre Franklin"/>
                <a:ea typeface="Libre Franklin"/>
                <a:cs typeface="Libre Franklin"/>
                <a:sym typeface="Libre Franklin"/>
              </a:rPr>
              <a:t>Day 2</a:t>
            </a:r>
            <a:endParaRPr sz="175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10" name="Google Shape;610;p65" title="altText"/>
          <p:cNvSpPr txBox="1"/>
          <p:nvPr/>
        </p:nvSpPr>
        <p:spPr>
          <a:xfrm>
            <a:off x="14460675" y="7745340"/>
            <a:ext cx="8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latin typeface="Libre Franklin"/>
                <a:ea typeface="Libre Franklin"/>
                <a:cs typeface="Libre Franklin"/>
                <a:sym typeface="Libre Franklin"/>
              </a:rPr>
              <a:t>Day 3</a:t>
            </a:r>
            <a:endParaRPr sz="175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11" name="Google Shape;611;p65"/>
          <p:cNvGrpSpPr/>
          <p:nvPr/>
        </p:nvGrpSpPr>
        <p:grpSpPr>
          <a:xfrm>
            <a:off x="15626016" y="7181976"/>
            <a:ext cx="1322703" cy="457205"/>
            <a:chOff x="4860958" y="2444575"/>
            <a:chExt cx="1033200" cy="457800"/>
          </a:xfrm>
        </p:grpSpPr>
        <p:sp>
          <p:nvSpPr>
            <p:cNvPr id="612" name="Google Shape;612;p65"/>
            <p:cNvSpPr/>
            <p:nvPr/>
          </p:nvSpPr>
          <p:spPr>
            <a:xfrm>
              <a:off x="4882575" y="2444575"/>
              <a:ext cx="997200" cy="457800"/>
            </a:xfrm>
            <a:prstGeom prst="rect">
              <a:avLst/>
            </a:prstGeom>
            <a:noFill/>
            <a:ln cap="flat" cmpd="sng" w="84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1525" lIns="101525" spcFirstLastPara="1" rIns="101525" wrap="square" tIns="101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54">
                <a:solidFill>
                  <a:srgbClr val="000000"/>
                </a:solidFill>
              </a:endParaRPr>
            </a:p>
          </p:txBody>
        </p:sp>
        <p:sp>
          <p:nvSpPr>
            <p:cNvPr id="613" name="Google Shape;613;p65"/>
            <p:cNvSpPr/>
            <p:nvPr/>
          </p:nvSpPr>
          <p:spPr>
            <a:xfrm rot="10800000">
              <a:off x="4860958" y="2463638"/>
              <a:ext cx="1033200" cy="91500"/>
            </a:xfrm>
            <a:prstGeom prst="triangle">
              <a:avLst>
                <a:gd fmla="val 50000" name="adj"/>
              </a:avLst>
            </a:prstGeom>
            <a:solidFill>
              <a:srgbClr val="000000"/>
            </a:solidFill>
            <a:ln cap="flat" cmpd="sng" w="10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1525" lIns="101525" spcFirstLastPara="1" rIns="101525" wrap="square" tIns="101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54">
                <a:solidFill>
                  <a:srgbClr val="000000"/>
                </a:solidFill>
              </a:endParaRPr>
            </a:p>
          </p:txBody>
        </p:sp>
      </p:grpSp>
      <p:grpSp>
        <p:nvGrpSpPr>
          <p:cNvPr id="614" name="Google Shape;614;p65"/>
          <p:cNvGrpSpPr/>
          <p:nvPr/>
        </p:nvGrpSpPr>
        <p:grpSpPr>
          <a:xfrm>
            <a:off x="15614658" y="8078732"/>
            <a:ext cx="1322703" cy="457205"/>
            <a:chOff x="4860958" y="2444575"/>
            <a:chExt cx="1033200" cy="457800"/>
          </a:xfrm>
        </p:grpSpPr>
        <p:sp>
          <p:nvSpPr>
            <p:cNvPr id="615" name="Google Shape;615;p65"/>
            <p:cNvSpPr/>
            <p:nvPr/>
          </p:nvSpPr>
          <p:spPr>
            <a:xfrm>
              <a:off x="4882575" y="2444575"/>
              <a:ext cx="997200" cy="457800"/>
            </a:xfrm>
            <a:prstGeom prst="rect">
              <a:avLst/>
            </a:prstGeom>
            <a:noFill/>
            <a:ln cap="flat" cmpd="sng" w="84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1525" lIns="101525" spcFirstLastPara="1" rIns="101525" wrap="square" tIns="101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54">
                <a:solidFill>
                  <a:srgbClr val="000000"/>
                </a:solidFill>
              </a:endParaRPr>
            </a:p>
          </p:txBody>
        </p:sp>
        <p:sp>
          <p:nvSpPr>
            <p:cNvPr id="616" name="Google Shape;616;p65"/>
            <p:cNvSpPr/>
            <p:nvPr/>
          </p:nvSpPr>
          <p:spPr>
            <a:xfrm rot="10800000">
              <a:off x="4860958" y="2463638"/>
              <a:ext cx="1033200" cy="91500"/>
            </a:xfrm>
            <a:prstGeom prst="triangle">
              <a:avLst>
                <a:gd fmla="val 50000" name="adj"/>
              </a:avLst>
            </a:prstGeom>
            <a:solidFill>
              <a:srgbClr val="000000"/>
            </a:solidFill>
            <a:ln cap="flat" cmpd="sng" w="10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1525" lIns="101525" spcFirstLastPara="1" rIns="101525" wrap="square" tIns="101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54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6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2" name="Google Shape;622;p66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623" name="Google Shape;623;p66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66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p66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626" name="Google Shape;626;p66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66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8" name="Google Shape;628;p66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Backdoor Cold Front (The Wedge) on Sunday</a:t>
            </a:r>
            <a:endParaRPr b="1" sz="4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29" name="Google Shape;629;p66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630" name="Google Shape;630;p66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631" name="Google Shape;631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2" name="Google Shape;632;p66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33" name="Google Shape;633;p66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634" name="Google Shape;63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5" name="Google Shape;635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6" name="Google Shape;636;p66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637" name="Google Shape;637;p66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May 28, 2026 1:50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638" name="Google Shape;638;p66"/>
          <p:cNvSpPr txBox="1"/>
          <p:nvPr/>
        </p:nvSpPr>
        <p:spPr>
          <a:xfrm>
            <a:off x="254650" y="1534197"/>
            <a:ext cx="6330900" cy="77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25450" lvl="0" marL="457200" marR="169723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100"/>
              <a:buFont typeface="Barlow SemiBold"/>
              <a:buChar char="●"/>
            </a:pPr>
            <a:r>
              <a:rPr b="1" lang="en" sz="3500">
                <a:solidFill>
                  <a:srgbClr val="262626"/>
                </a:solidFill>
                <a:latin typeface="Barlow"/>
                <a:ea typeface="Barlow"/>
                <a:cs typeface="Barlow"/>
                <a:sym typeface="Barlow"/>
              </a:rPr>
              <a:t>Weather system bringing a front through the Northeast will allow high pressure to set up over the northern Appalachian mountains</a:t>
            </a:r>
            <a:endParaRPr b="1" sz="350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25450" lvl="0" marL="457200" marR="169723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100"/>
              <a:buFont typeface="Barlow SemiBold"/>
              <a:buChar char="●"/>
            </a:pPr>
            <a:r>
              <a:rPr b="1" lang="en" sz="3500">
                <a:solidFill>
                  <a:srgbClr val="262626"/>
                </a:solidFill>
                <a:latin typeface="Barlow"/>
                <a:ea typeface="Barlow"/>
                <a:cs typeface="Barlow"/>
                <a:sym typeface="Barlow"/>
              </a:rPr>
              <a:t>Classic setup to bring cooler air down through the Piedmont and into north and parts of central Georgia</a:t>
            </a:r>
            <a:endParaRPr b="1" sz="350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50850" lvl="0" marL="457200" marR="169723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Barlow"/>
              <a:buChar char="●"/>
            </a:pPr>
            <a:r>
              <a:rPr b="1" lang="en" sz="3500">
                <a:solidFill>
                  <a:srgbClr val="262626"/>
                </a:solidFill>
                <a:latin typeface="Barlow"/>
                <a:ea typeface="Barlow"/>
                <a:cs typeface="Barlow"/>
                <a:sym typeface="Barlow"/>
              </a:rPr>
              <a:t>Highs on Sunday may only be in the 60s and 70s across much of the area</a:t>
            </a:r>
            <a:endParaRPr b="1" sz="350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169723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descr="Image Updated: Thu, May 28, 2026 12:05 PM EDT" id="639" name="Google Shape;639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22825" y="1322300"/>
            <a:ext cx="10813086" cy="76232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Google Shape;644;p67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645" name="Google Shape;645;p67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6B26B"/>
                </a:highlight>
              </a:endParaRPr>
            </a:p>
          </p:txBody>
        </p:sp>
        <p:sp>
          <p:nvSpPr>
            <p:cNvPr id="646" name="Google Shape;646;p67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67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648" name="Google Shape;648;p67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67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0" name="Google Shape;650;p67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1" name="Google Shape;651;p67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652" name="Google Shape;652;p67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653" name="Google Shape;653;p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4" name="Google Shape;654;p67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55" name="Google Shape;655;p67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656" name="Google Shape;656;p6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6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67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659" name="Google Shape;659;p67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May 28, 2026 1:50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660" name="Google Shape;660;p67"/>
          <p:cNvSpPr txBox="1"/>
          <p:nvPr/>
        </p:nvSpPr>
        <p:spPr>
          <a:xfrm>
            <a:off x="110100" y="76200"/>
            <a:ext cx="180258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Temperatures for the next 7 Days</a:t>
            </a:r>
            <a:endParaRPr b="1" sz="5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1" name="Google Shape;661;p67"/>
          <p:cNvSpPr txBox="1"/>
          <p:nvPr/>
        </p:nvSpPr>
        <p:spPr>
          <a:xfrm>
            <a:off x="1040100" y="5607850"/>
            <a:ext cx="17146500" cy="29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Helvetica Neue"/>
              <a:buChar char="●"/>
            </a:pPr>
            <a:r>
              <a:rPr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Slight cooling trend into weekend with cloud cover and rain chances increasing</a:t>
            </a:r>
            <a:endParaRPr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1800" lvl="0" marL="457200" rtl="0" algn="l">
              <a:spcBef>
                <a:spcPts val="40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Helvetica Neue"/>
              <a:buChar char="●"/>
            </a:pPr>
            <a:r>
              <a:rPr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Backdoor front moves through the area Saturday into Sunday bringing cooler air - highs in north Georgia may only reach the into 60s in some locations</a:t>
            </a:r>
            <a:endParaRPr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1800" lvl="0" marL="457200" rtl="0" algn="l">
              <a:spcBef>
                <a:spcPts val="4000"/>
              </a:spcBef>
              <a:spcAft>
                <a:spcPts val="4000"/>
              </a:spcAft>
              <a:buClr>
                <a:srgbClr val="262626"/>
              </a:buClr>
              <a:buSzPts val="3200"/>
              <a:buFont typeface="Helvetica Neue"/>
              <a:buChar char="●"/>
            </a:pPr>
            <a:r>
              <a:rPr lang="en" sz="3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Slow warming trend to begin next week</a:t>
            </a:r>
            <a:endParaRPr sz="3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 Updated: Thu, May 28, 2026 12:01 PM EDT" id="662" name="Google Shape;662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450" y="1484950"/>
            <a:ext cx="17577104" cy="3579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8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8" name="Google Shape;668;p68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669" name="Google Shape;669;p68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68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68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672" name="Google Shape;672;p68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68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68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Looking ahead: June 2nd-6th, 2026 </a:t>
            </a:r>
            <a:endParaRPr b="1" sz="6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75" name="Google Shape;675;p68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676" name="Google Shape;676;p68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677" name="Google Shape;677;p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8" name="Google Shape;678;p68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79" name="Google Shape;679;p68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680" name="Google Shape;680;p6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1" name="Google Shape;681;p6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2" name="Google Shape;682;p68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683" name="Google Shape;683;p68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May 28, 2026 1:50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684" name="Google Shape;684;p68"/>
          <p:cNvSpPr txBox="1"/>
          <p:nvPr/>
        </p:nvSpPr>
        <p:spPr>
          <a:xfrm>
            <a:off x="245643" y="1286350"/>
            <a:ext cx="8716200" cy="645600"/>
          </a:xfrm>
          <a:prstGeom prst="rect">
            <a:avLst/>
          </a:prstGeom>
          <a:solidFill>
            <a:srgbClr val="434343"/>
          </a:solidFill>
          <a:ln cap="flat" cmpd="sng" w="363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148775" spcFirstLastPara="1" rIns="148775" wrap="square" tIns="1162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17"/>
              </a:spcAft>
              <a:buNone/>
            </a:pPr>
            <a:r>
              <a:rPr b="1" lang="en" sz="2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Temperatures – Leaning Below Normal</a:t>
            </a:r>
            <a:endParaRPr b="1" sz="2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5" name="Google Shape;685;p68"/>
          <p:cNvSpPr txBox="1"/>
          <p:nvPr/>
        </p:nvSpPr>
        <p:spPr>
          <a:xfrm>
            <a:off x="9326417" y="1286345"/>
            <a:ext cx="8716200" cy="645600"/>
          </a:xfrm>
          <a:prstGeom prst="rect">
            <a:avLst/>
          </a:prstGeom>
          <a:solidFill>
            <a:srgbClr val="434343"/>
          </a:solidFill>
          <a:ln cap="flat" cmpd="sng" w="363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148775" spcFirstLastPara="1" rIns="148775" wrap="square" tIns="1162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17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Precipitation – Leaning Above Average</a:t>
            </a:r>
            <a:endParaRPr b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 Updated: Thu, May 28, 2026 2:42 PM GMT" id="686" name="Google Shape;686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350" y="1989239"/>
            <a:ext cx="8940797" cy="690879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 Updated: Thu, May 28, 2026 2:42 PM GMT" id="687" name="Google Shape;687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13850" y="1989239"/>
            <a:ext cx="8940797" cy="690879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 Updated: Thu, May 28, 2026 2:42 PM GMT" id="688" name="Google Shape;688;p68"/>
          <p:cNvPicPr preferRelativeResize="0"/>
          <p:nvPr/>
        </p:nvPicPr>
        <p:blipFill rotWithShape="1">
          <a:blip r:embed="rId6">
            <a:alphaModFix/>
          </a:blip>
          <a:srcRect b="0" l="10" r="20" t="0"/>
          <a:stretch/>
        </p:blipFill>
        <p:spPr>
          <a:xfrm>
            <a:off x="110101" y="1989250"/>
            <a:ext cx="8940797" cy="691078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SS Builder - S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SS Builder - S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