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Libre Franklin SemiBold"/>
      <p:regular r:id="rId18"/>
      <p:bold r:id="rId19"/>
      <p:italic r:id="rId20"/>
      <p:boldItalic r:id="rId21"/>
    </p:embeddedFont>
    <p:embeddedFont>
      <p:font typeface="Libre Franklin"/>
      <p:regular r:id="rId22"/>
      <p:bold r:id="rId23"/>
      <p:italic r:id="rId24"/>
      <p:boldItalic r:id="rId25"/>
    </p:embeddedFont>
    <p:embeddedFont>
      <p:font typeface="Proxima Nova"/>
      <p:regular r:id="rId26"/>
      <p:bold r:id="rId27"/>
      <p:italic r:id="rId28"/>
      <p:boldItalic r:id="rId29"/>
    </p:embeddedFont>
    <p:embeddedFont>
      <p:font typeface="Libre Franklin Medium"/>
      <p:regular r:id="rId30"/>
      <p:bold r:id="rId31"/>
      <p:italic r:id="rId32"/>
      <p:boldItalic r:id="rId33"/>
    </p:embeddedFont>
    <p:embeddedFont>
      <p:font typeface="Helvetica Neue"/>
      <p:regular r:id="rId34"/>
      <p:bold r:id="rId35"/>
      <p:italic r:id="rId36"/>
      <p:boldItalic r:id="rId37"/>
    </p:embeddedFont>
    <p:embeddedFont>
      <p:font typeface="Helvetica Neue 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DC2598-93B3-4560-8CEB-15F81B7F4521}">
  <a:tblStyle styleId="{B1DC2598-93B3-4560-8CEB-15F81B7F452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italic.fntdata"/><Relationship Id="rId20" Type="http://schemas.openxmlformats.org/officeDocument/2006/relationships/font" Target="fonts/LibreFranklinSemiBold-italic.fntdata"/><Relationship Id="rId41" Type="http://schemas.openxmlformats.org/officeDocument/2006/relationships/font" Target="fonts/HelveticaNeueLight-boldItalic.fntdata"/><Relationship Id="rId22" Type="http://schemas.openxmlformats.org/officeDocument/2006/relationships/font" Target="fonts/LibreFranklin-regular.fntdata"/><Relationship Id="rId21" Type="http://schemas.openxmlformats.org/officeDocument/2006/relationships/font" Target="fonts/LibreFranklinSemiBold-boldItalic.fntdata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roximaNova-regular.fntdata"/><Relationship Id="rId25" Type="http://schemas.openxmlformats.org/officeDocument/2006/relationships/font" Target="fonts/LibreFranklin-boldItalic.fntdata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ibreFranklinMedium-bold.fntdata"/><Relationship Id="rId30" Type="http://schemas.openxmlformats.org/officeDocument/2006/relationships/font" Target="fonts/LibreFranklinMedium-regular.fntdata"/><Relationship Id="rId11" Type="http://schemas.openxmlformats.org/officeDocument/2006/relationships/slide" Target="slides/slide5.xml"/><Relationship Id="rId33" Type="http://schemas.openxmlformats.org/officeDocument/2006/relationships/font" Target="fonts/LibreFranklin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LibreFranklinMedium-italic.fntdata"/><Relationship Id="rId13" Type="http://schemas.openxmlformats.org/officeDocument/2006/relationships/slide" Target="slides/slide7.xml"/><Relationship Id="rId35" Type="http://schemas.openxmlformats.org/officeDocument/2006/relationships/font" Target="fonts/HelveticaNeue-bold.fntdata"/><Relationship Id="rId12" Type="http://schemas.openxmlformats.org/officeDocument/2006/relationships/slide" Target="slides/slide6.xml"/><Relationship Id="rId34" Type="http://schemas.openxmlformats.org/officeDocument/2006/relationships/font" Target="fonts/HelveticaNeue-regular.fntdata"/><Relationship Id="rId15" Type="http://schemas.openxmlformats.org/officeDocument/2006/relationships/slide" Target="slides/slide9.xml"/><Relationship Id="rId37" Type="http://schemas.openxmlformats.org/officeDocument/2006/relationships/font" Target="fonts/HelveticaNeue-bold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-italic.fntdata"/><Relationship Id="rId17" Type="http://schemas.openxmlformats.org/officeDocument/2006/relationships/slide" Target="slides/slide11.xml"/><Relationship Id="rId39" Type="http://schemas.openxmlformats.org/officeDocument/2006/relationships/font" Target="fonts/HelveticaNeueLight-bold.fntdata"/><Relationship Id="rId16" Type="http://schemas.openxmlformats.org/officeDocument/2006/relationships/slide" Target="slides/slide10.xml"/><Relationship Id="rId38" Type="http://schemas.openxmlformats.org/officeDocument/2006/relationships/font" Target="fonts/HelveticaNeueLight-regular.fntdata"/><Relationship Id="rId19" Type="http://schemas.openxmlformats.org/officeDocument/2006/relationships/font" Target="fonts/LibreFranklinSemiBold-bold.fntdata"/><Relationship Id="rId18" Type="http://schemas.openxmlformats.org/officeDocument/2006/relationships/font" Target="fonts/LibreFranklin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SLIDES_API120192538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SLIDES_API120192538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f7df98b37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f7df98b37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89b9c344d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89b9c344d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ecf9c85fc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eecf9c85fc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f06ee943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f06ee943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e863af096a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e863af096a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f7df98b37a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f7df98b37a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f7df98b37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f7df98b37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b764be9a8d_0_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b764be9a8d_0_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e930acd61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e930acd61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9463d256f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9463d256f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">
  <p:cSld name="TITLE_2">
    <p:bg>
      <p:bgPr>
        <a:solidFill>
          <a:srgbClr val="FFFFFF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14" name="Google Shape;14;p2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10:36 AM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5" name="Google Shape;15;p2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July 9,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94" name="Google Shape;94;p1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102" name="Google Shape;102;p14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 Layout 1"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107" name="Google Shape;107;p16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9">
  <p:cSld name="TITLE_9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111" name="Google Shape;111;p17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_1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27" name="Google Shape;27;p3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10:36 AM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28" name="Google Shape;28;p3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July 9,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look Slide">
  <p:cSld name="TITLE_2_1_1"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40" name="Google Shape;40;p4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10:36 AM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41" name="Google Shape;41;p4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July 9,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" name="Google Shape;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Slide">
  <p:cSld name="TITLE_2_1_1_1"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5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53" name="Google Shape;53;p5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10:36 AM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54" name="Google Shape;54;p5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July 9,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" name="Google Shape;5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5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5" title="officePhone"/>
          <p:cNvSpPr txBox="1"/>
          <p:nvPr/>
        </p:nvSpPr>
        <p:spPr>
          <a:xfrm>
            <a:off x="11639900" y="4741756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(770) 486-1133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5" title="officeEmail"/>
          <p:cNvSpPr txBox="1"/>
          <p:nvPr/>
        </p:nvSpPr>
        <p:spPr>
          <a:xfrm>
            <a:off x="11639900" y="59203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sr-ffc.webmaster@noaa.gov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5" title="officeFacebookHandle"/>
          <p:cNvSpPr txBox="1"/>
          <p:nvPr/>
        </p:nvSpPr>
        <p:spPr>
          <a:xfrm>
            <a:off x="11918975" y="7173350"/>
            <a:ext cx="5803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5" title="officeFacebookHandle"/>
          <p:cNvSpPr txBox="1"/>
          <p:nvPr/>
        </p:nvSpPr>
        <p:spPr>
          <a:xfrm>
            <a:off x="11918975" y="8426344"/>
            <a:ext cx="566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5" title="officeHomepageUrl"/>
          <p:cNvSpPr txBox="1"/>
          <p:nvPr/>
        </p:nvSpPr>
        <p:spPr>
          <a:xfrm>
            <a:off x="11639900" y="34871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weather.gov/atlanta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5" title="officePhone"/>
          <p:cNvSpPr txBox="1"/>
          <p:nvPr/>
        </p:nvSpPr>
        <p:spPr>
          <a:xfrm>
            <a:off x="11639900" y="4741756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(770) 486-1133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5" title="officeEmail"/>
          <p:cNvSpPr txBox="1"/>
          <p:nvPr/>
        </p:nvSpPr>
        <p:spPr>
          <a:xfrm>
            <a:off x="11639900" y="59203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sr-ffc.webmaster@noaa.gov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5" title="officeFacebookHandle"/>
          <p:cNvSpPr txBox="1"/>
          <p:nvPr/>
        </p:nvSpPr>
        <p:spPr>
          <a:xfrm>
            <a:off x="11918975" y="7173350"/>
            <a:ext cx="5803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5" title="officeTwitterHandle"/>
          <p:cNvSpPr txBox="1"/>
          <p:nvPr/>
        </p:nvSpPr>
        <p:spPr>
          <a:xfrm>
            <a:off x="11918975" y="8426344"/>
            <a:ext cx="566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5" title="officeHomepageUrl"/>
          <p:cNvSpPr txBox="1"/>
          <p:nvPr/>
        </p:nvSpPr>
        <p:spPr>
          <a:xfrm>
            <a:off x="11639900" y="34871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weather.gov/atlanta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_1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_1_1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 2">
  <p:cSld name="TITLE_2_3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79" name="Google Shape;79;p9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10:36 AM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80" name="Google Shape;80;p9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July 9,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Google Shape;8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86" name="Google Shape;86;p10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4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hyperlink" Target="http://weather.gov/ffc/briefings" TargetMode="External"/><Relationship Id="rId11" Type="http://schemas.openxmlformats.org/officeDocument/2006/relationships/hyperlink" Target="http://facebook.com/NWSatlanta" TargetMode="External"/><Relationship Id="rId22" Type="http://schemas.openxmlformats.org/officeDocument/2006/relationships/image" Target="../media/image39.png"/><Relationship Id="rId10" Type="http://schemas.openxmlformats.org/officeDocument/2006/relationships/image" Target="../media/image36.png"/><Relationship Id="rId21" Type="http://schemas.openxmlformats.org/officeDocument/2006/relationships/hyperlink" Target="http://weather.gov/ffc/dss" TargetMode="External"/><Relationship Id="rId13" Type="http://schemas.openxmlformats.org/officeDocument/2006/relationships/hyperlink" Target="http://youtube.com/nwspeachtreecity" TargetMode="External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hyperlink" Target="https://x.com/nwsatlanta" TargetMode="External"/><Relationship Id="rId15" Type="http://schemas.openxmlformats.org/officeDocument/2006/relationships/image" Target="../media/image43.png"/><Relationship Id="rId14" Type="http://schemas.openxmlformats.org/officeDocument/2006/relationships/hyperlink" Target="http://instagram.com/nwsatlanta" TargetMode="External"/><Relationship Id="rId17" Type="http://schemas.openxmlformats.org/officeDocument/2006/relationships/image" Target="../media/image41.png"/><Relationship Id="rId16" Type="http://schemas.openxmlformats.org/officeDocument/2006/relationships/image" Target="../media/image42.png"/><Relationship Id="rId5" Type="http://schemas.openxmlformats.org/officeDocument/2006/relationships/image" Target="../media/image10.png"/><Relationship Id="rId19" Type="http://schemas.openxmlformats.org/officeDocument/2006/relationships/hyperlink" Target="http://weather.gov/atlanta" TargetMode="External"/><Relationship Id="rId6" Type="http://schemas.openxmlformats.org/officeDocument/2006/relationships/image" Target="../media/image18.png"/><Relationship Id="rId18" Type="http://schemas.openxmlformats.org/officeDocument/2006/relationships/image" Target="../media/image46.png"/><Relationship Id="rId7" Type="http://schemas.openxmlformats.org/officeDocument/2006/relationships/image" Target="../media/image38.png"/><Relationship Id="rId8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hyperlink" Target="http://www.weather.gov/ffc/heat" TargetMode="External"/><Relationship Id="rId7" Type="http://schemas.openxmlformats.org/officeDocument/2006/relationships/hyperlink" Target="https://script.google.com/a/macros/noaa.gov/s/AKfycbxOumqh1wkmOZ5t7_eWXlguToeGd4vjoJ1LQScjuEV9EjrJNPr2wf9eNA6SMrw-NHigkg/exec?sites=Atlanta%5E33.7490%5E-84.3880%5E1.4em%7CAthens%5E33.958%5E-83.381%5E1.1em%7CColumbus%5E32.4610%5E-84.9877%5E1.1em%7CMacon%5E32.8407%5E-83.6324%5E1.1em%7CRome%5E34.257%5E-85.166%5E1.1em%7CMarietta%5E33.9526%5E-84.5499%5E1.0em%7CLa%20Grange%5E33.036%5E-85.035%5E1.0em%7CAmericus%5E32.072%5E-84.231%5E1.0em%7CVidalia%5E32.219%5E-82.411%5E1.0em%7CDublin%5E32.539%5E-82.904%5E1.0em%7CGriffin%5E33.249%5E-84.264%5E1.0em%7CCarrollton%5E33.581%5E-85.077%5E1.0em%7CEatonton%5E33.327%5E-83.389%5E1.0em%7CGainesville%5E34.299%5E-83.824%5E1.0em%7CCanton%5E34.237%5E-84.489%5E1.0em%7CDalton%5E34.770%5E-84.971%5E1.0em%7CTrenton%5E34.872%5E-85.509%5E1.0em%7CBlairsville%5E34.875%5E-83.958%5E1.0em%7C&amp;field=Temperature%20(Max)&amp;wfo=FFC&amp;field2=Temperature%20-%20Heat%20Index%20(Max)&amp;timeIntervalURL=24&amp;timeUnitFieldURL=day&amp;tickIntervalFieldURL=1&amp;tickLabelXOffsetURL=0&amp;tickLabelYOffsetURL=15&amp;yOffsetGraphLabelURL=-15&amp;tickLabelOffsetURL=2&amp;tickLabelSamplingRateURL=6&amp;showLegTitle=t&amp;windArrowInterval=6&amp;graphWidth=1100&amp;graphHeight=250&amp;showClimate=f&amp;climateSiteURL=FFC&amp;sortAlphabeticallyURL=t&amp;showWindArrow=t&amp;splitTable=t&amp;rowBorderWidth=3&amp;rowPadding=1&amp;showTotal=f&amp;showTitle=t&amp;showCreated=f&amp;showTimeInfo=f&amp;showLegend=t&amp;legendHoriz=t&amp;showPointsLink=f&amp;roundPop=t&amp;showTimeZone=f&amp;wxCoverage=1&amp;popThreshold=0&amp;showPopWx=f&amp;showPopWxIcon=t" TargetMode="External"/><Relationship Id="rId8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hyperlink" Target="https://script.google.com/a/macros/noaa.gov/s/AKfycbxOumqh1wkmOZ5t7_eWXlguToeGd4vjoJ1LQScjuEV9EjrJNPr2wf9eNA6SMrw-NHigkg/exec?sites=Atlanta%5E33.7490%5E-84.3880%5E1.4em%7CAthens%5E33.958%5E-83.381%5E1.1em%7CColumbus%5E32.4610%5E-84.9877%5E1.1em%7CMacon%5E32.8407%5E-83.6324%5E1.1em%7CRome%5E34.257%5E-85.166%5E1.1em%7CMarietta%5E33.9526%5E-84.5499%5E1.0em%7CLa%20Grange%5E33.036%5E-85.035%5E1.0em%7CAmericus%5E32.072%5E-84.231%5E1.0em%7CVidalia%5E32.219%5E-82.411%5E1.0em%7CDublin%5E32.539%5E-82.904%5E1.0em%7CGriffin%5E33.249%5E-84.264%5E1.0em%7CCarrollton%5E33.581%5E-85.077%5E1.0em%7CEatonton%5E33.327%5E-83.389%5E1.0em%7CGainesville%5E34.299%5E-83.824%5E1.0em%7CCanton%5E34.237%5E-84.489%5E1.0em%7CDalton%5E34.770%5E-84.971%5E1.0em%7CTrenton%5E34.872%5E-85.509%5E1.0em%7CBlairsville%5E34.875%5E-83.958%5E1.0em%7C&amp;field=Prob.%20of%20Precipitation&amp;wfo=FFC&amp;timeIntervalURL=6&amp;timeUnitFieldURL=day&amp;tickIntervalFieldURL=1&amp;tickLabelXOffsetURL=0&amp;tickLabelYOffsetURL=15&amp;yOffsetGraphLabelURL=-15&amp;tickLabelOffsetURL=2&amp;tickLabelSamplingRateURL=6&amp;showLegTitle=t&amp;windArrowInterval=6&amp;graphWidth=1100&amp;graphHeight=250&amp;showClimate=f&amp;climateSiteURL=FFC&amp;sortAlphabeticallyURL=t&amp;showWindArrow=t&amp;splitTable=f&amp;rowBorderWidth=3&amp;rowPadding=1&amp;showTotal=f&amp;showTitle=t&amp;showCreated=f&amp;showTimeInfo=f&amp;showLegend=t&amp;legendHoriz=t&amp;showPointsLink=f&amp;roundPop=t&amp;showTimeZone=f&amp;wxCoverage=1&amp;popThreshold=0&amp;showPopWx=f&amp;showPopWxIcon=t" TargetMode="External"/><Relationship Id="rId7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45.png"/><Relationship Id="rId7" Type="http://schemas.openxmlformats.org/officeDocument/2006/relationships/image" Target="../media/image4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2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26.gif"/><Relationship Id="rId7" Type="http://schemas.openxmlformats.org/officeDocument/2006/relationships/image" Target="../media/image27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weather.gov/media/ffc/DGT/DGT_FFC_05142026.pdf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 amt="91000"/>
          </a:blip>
          <a:srcRect b="31931" l="0" r="0" t="0"/>
          <a:stretch/>
        </p:blipFill>
        <p:spPr>
          <a:xfrm>
            <a:off x="0" y="1123791"/>
            <a:ext cx="18287999" cy="8038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2" name="Google Shape;122;p21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3" name="Google Shape;123;p21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124" name="Google Shape;124;p21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21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127" name="Google Shape;127;p21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21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Routine Weekly Weather Briefing</a:t>
            </a:r>
            <a:endParaRPr b="1" sz="6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0" name="Google Shape;130;p21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131" name="Google Shape;131;p21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32" name="Google Shape;132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1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21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35" name="Google Shape;135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1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138" name="Google Shape;138;p21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Jul 09, 2026 10:36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39" name="Google Shape;139;p21" title="subHeader"/>
          <p:cNvSpPr txBox="1"/>
          <p:nvPr/>
        </p:nvSpPr>
        <p:spPr>
          <a:xfrm>
            <a:off x="12418675" y="8026123"/>
            <a:ext cx="5767800" cy="107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Disclaimer: </a:t>
            </a:r>
            <a:r>
              <a:rPr lang="en"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information contained in this briefing is time sensitive and this should be taken into consideration while viewing.</a:t>
            </a:r>
            <a:endParaRPr sz="18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205600" y="1405400"/>
            <a:ext cx="10598100" cy="801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North and Central Georgia</a:t>
            </a:r>
            <a:endParaRPr b="1" sz="41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209499" y="3331697"/>
            <a:ext cx="10711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Led by: Luke Culver - NWS Atlanta</a:t>
            </a:r>
            <a:endParaRPr sz="2700"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205600" y="2206700"/>
            <a:ext cx="10424400" cy="1262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2CC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Thursday, July 9th, 2026 </a:t>
            </a:r>
            <a:br>
              <a:rPr lang="en" sz="3500">
                <a:solidFill>
                  <a:srgbClr val="FFF2CC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</a:br>
            <a:r>
              <a:rPr lang="en" sz="3500">
                <a:solidFill>
                  <a:srgbClr val="FFF2CC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Valid through next Thursday (July 16th)</a:t>
            </a:r>
            <a:endParaRPr sz="2700">
              <a:solidFill>
                <a:srgbClr val="FFF2CC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12604" y="1185982"/>
            <a:ext cx="6023300" cy="6614050"/>
          </a:xfrm>
          <a:prstGeom prst="rect">
            <a:avLst/>
          </a:prstGeom>
          <a:noFill/>
          <a:ln>
            <a:noFill/>
          </a:ln>
          <a:effectLst>
            <a:outerShdw blurRad="72890" rotWithShape="0" algn="bl" dir="5400000" dist="24297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0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8" name="Google Shape;428;p30"/>
          <p:cNvSpPr/>
          <p:nvPr/>
        </p:nvSpPr>
        <p:spPr>
          <a:xfrm>
            <a:off x="-9" y="914400"/>
            <a:ext cx="18288000" cy="235200"/>
          </a:xfrm>
          <a:prstGeom prst="rect">
            <a:avLst/>
          </a:prstGeom>
          <a:solidFill>
            <a:srgbClr val="3598DB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0"/>
          <p:cNvSpPr/>
          <p:nvPr/>
        </p:nvSpPr>
        <p:spPr>
          <a:xfrm>
            <a:off x="-9" y="9137400"/>
            <a:ext cx="18288000" cy="235200"/>
          </a:xfrm>
          <a:prstGeom prst="rect">
            <a:avLst/>
          </a:prstGeom>
          <a:solidFill>
            <a:srgbClr val="3598DB"/>
          </a:solidFill>
          <a:ln>
            <a:noFill/>
          </a:ln>
          <a:effectLst>
            <a:outerShdw blurRad="57150" rotWithShape="0" algn="bl" dir="162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0"/>
          <p:cNvSpPr/>
          <p:nvPr/>
        </p:nvSpPr>
        <p:spPr>
          <a:xfrm>
            <a:off x="-75" y="0"/>
            <a:ext cx="18288000" cy="91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0"/>
          <p:cNvSpPr/>
          <p:nvPr/>
        </p:nvSpPr>
        <p:spPr>
          <a:xfrm>
            <a:off x="-75" y="9372600"/>
            <a:ext cx="18288000" cy="91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0"/>
          <p:cNvSpPr txBox="1"/>
          <p:nvPr/>
        </p:nvSpPr>
        <p:spPr>
          <a:xfrm>
            <a:off x="0" y="0"/>
            <a:ext cx="18288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Messages and Hazard Outlook</a:t>
            </a:r>
            <a:endParaRPr b="1" sz="6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33" name="Google Shape;433;p30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434" name="Google Shape;434;p30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35" name="Google Shape;435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30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7" name="Google Shape;437;p30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38" name="Google Shape;438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30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441" name="Google Shape;441;p30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Jul 09, 2026 10:36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aphicFrame>
        <p:nvGraphicFramePr>
          <p:cNvPr id="442" name="Google Shape;442;p30" title="outlookLegend"/>
          <p:cNvGraphicFramePr/>
          <p:nvPr/>
        </p:nvGraphicFramePr>
        <p:xfrm>
          <a:off x="429388" y="83491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{B1DC2598-93B3-4560-8CEB-15F81B7F4521}</a:tableStyleId>
              </a:tblPr>
              <a:tblGrid>
                <a:gridCol w="2864625"/>
                <a:gridCol w="2927275"/>
                <a:gridCol w="2958350"/>
                <a:gridCol w="2896175"/>
                <a:gridCol w="2927275"/>
                <a:gridCol w="2927300"/>
              </a:tblGrid>
              <a:tr h="447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Risk Levels →</a:t>
                      </a:r>
                      <a:endParaRPr b="1" sz="22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B8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Low</a:t>
                      </a:r>
                      <a:endParaRPr b="1" sz="22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Moderate</a:t>
                      </a:r>
                      <a:endParaRPr b="1" sz="22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High</a:t>
                      </a:r>
                      <a:endParaRPr b="1" sz="2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Extreme</a:t>
                      </a:r>
                      <a:endParaRPr b="1" sz="2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443" name="Google Shape;443;p30"/>
          <p:cNvSpPr txBox="1"/>
          <p:nvPr/>
        </p:nvSpPr>
        <p:spPr>
          <a:xfrm>
            <a:off x="628650" y="6146481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0"/>
          <p:cNvSpPr/>
          <p:nvPr/>
        </p:nvSpPr>
        <p:spPr>
          <a:xfrm>
            <a:off x="429425" y="340071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0"/>
          <p:cNvSpPr/>
          <p:nvPr/>
        </p:nvSpPr>
        <p:spPr>
          <a:xfrm>
            <a:off x="2945462" y="340071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1" id="446" name="Google Shape;446;p30"/>
          <p:cNvSpPr/>
          <p:nvPr/>
        </p:nvSpPr>
        <p:spPr>
          <a:xfrm>
            <a:off x="3302106" y="4215346"/>
            <a:ext cx="1828800" cy="1809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0"/>
          <p:cNvSpPr/>
          <p:nvPr/>
        </p:nvSpPr>
        <p:spPr>
          <a:xfrm>
            <a:off x="5461501" y="340071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0"/>
          <p:cNvSpPr/>
          <p:nvPr/>
        </p:nvSpPr>
        <p:spPr>
          <a:xfrm>
            <a:off x="7977538" y="340071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0"/>
          <p:cNvSpPr/>
          <p:nvPr/>
        </p:nvSpPr>
        <p:spPr>
          <a:xfrm>
            <a:off x="10493575" y="340071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0"/>
          <p:cNvSpPr/>
          <p:nvPr/>
        </p:nvSpPr>
        <p:spPr>
          <a:xfrm>
            <a:off x="13009613" y="340071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0"/>
          <p:cNvSpPr/>
          <p:nvPr/>
        </p:nvSpPr>
        <p:spPr>
          <a:xfrm>
            <a:off x="15525875" y="3398445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2" id="452" name="Google Shape;452;p30"/>
          <p:cNvSpPr/>
          <p:nvPr/>
        </p:nvSpPr>
        <p:spPr>
          <a:xfrm>
            <a:off x="714843" y="4188399"/>
            <a:ext cx="1828800" cy="1809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4" id="453" name="Google Shape;453;p30"/>
          <p:cNvSpPr/>
          <p:nvPr/>
        </p:nvSpPr>
        <p:spPr>
          <a:xfrm>
            <a:off x="8262995" y="4175671"/>
            <a:ext cx="1828800" cy="1809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5" id="454" name="Google Shape;454;p30"/>
          <p:cNvSpPr/>
          <p:nvPr/>
        </p:nvSpPr>
        <p:spPr>
          <a:xfrm>
            <a:off x="10779020" y="4175671"/>
            <a:ext cx="1828800" cy="1809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7" id="455" name="Google Shape;455;p30"/>
          <p:cNvSpPr/>
          <p:nvPr/>
        </p:nvSpPr>
        <p:spPr>
          <a:xfrm>
            <a:off x="15811082" y="4161573"/>
            <a:ext cx="1828800" cy="18093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0"/>
          <p:cNvSpPr txBox="1"/>
          <p:nvPr/>
        </p:nvSpPr>
        <p:spPr>
          <a:xfrm>
            <a:off x="10493564" y="3541557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p30"/>
          <p:cNvSpPr txBox="1"/>
          <p:nvPr/>
        </p:nvSpPr>
        <p:spPr>
          <a:xfrm>
            <a:off x="429401" y="355679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8" name="Google Shape;458;p30"/>
          <p:cNvSpPr txBox="1"/>
          <p:nvPr/>
        </p:nvSpPr>
        <p:spPr>
          <a:xfrm>
            <a:off x="7977539" y="355679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Sunday</a:t>
            </a:r>
            <a:endParaRPr b="1" sz="23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9" name="Google Shape;459;p30"/>
          <p:cNvSpPr txBox="1"/>
          <p:nvPr/>
        </p:nvSpPr>
        <p:spPr>
          <a:xfrm>
            <a:off x="2945463" y="3570269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0" name="Google Shape;460;p30"/>
          <p:cNvSpPr txBox="1"/>
          <p:nvPr/>
        </p:nvSpPr>
        <p:spPr>
          <a:xfrm>
            <a:off x="5461513" y="355059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Saturday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1" name="Google Shape;461;p30"/>
          <p:cNvSpPr txBox="1"/>
          <p:nvPr/>
        </p:nvSpPr>
        <p:spPr>
          <a:xfrm>
            <a:off x="13009714" y="3550607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2" name="Google Shape;462;p30"/>
          <p:cNvSpPr txBox="1"/>
          <p:nvPr/>
        </p:nvSpPr>
        <p:spPr>
          <a:xfrm>
            <a:off x="15530664" y="3536508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Wednesday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3" name="Google Shape;463;p30"/>
          <p:cNvSpPr txBox="1"/>
          <p:nvPr/>
        </p:nvSpPr>
        <p:spPr>
          <a:xfrm>
            <a:off x="2945425" y="6024650"/>
            <a:ext cx="2399700" cy="22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Hot with Scattered PM Storms. 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98-108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464" name="Google Shape;464;p30"/>
          <p:cNvSpPr txBox="1"/>
          <p:nvPr/>
        </p:nvSpPr>
        <p:spPr>
          <a:xfrm>
            <a:off x="15525875" y="6015349"/>
            <a:ext cx="2399700" cy="22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Scattered PM Storms 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90-98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465" name="Google Shape;465;p30"/>
          <p:cNvSpPr txBox="1"/>
          <p:nvPr/>
        </p:nvSpPr>
        <p:spPr>
          <a:xfrm>
            <a:off x="429200" y="5991550"/>
            <a:ext cx="2399700" cy="22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Hot with Scattered PM Storms. 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97-107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descr="D1" id="466" name="Google Shape;466;p30"/>
          <p:cNvSpPr/>
          <p:nvPr/>
        </p:nvSpPr>
        <p:spPr>
          <a:xfrm>
            <a:off x="5746955" y="4167398"/>
            <a:ext cx="1828800" cy="1809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7" name="Google Shape;467;p30"/>
          <p:cNvCxnSpPr/>
          <p:nvPr/>
        </p:nvCxnSpPr>
        <p:spPr>
          <a:xfrm>
            <a:off x="12050" y="3313004"/>
            <a:ext cx="18290400" cy="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8" name="Google Shape;468;p30"/>
          <p:cNvSpPr txBox="1"/>
          <p:nvPr/>
        </p:nvSpPr>
        <p:spPr>
          <a:xfrm>
            <a:off x="395850" y="1231320"/>
            <a:ext cx="17496300" cy="1920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0"/>
          <p:cNvSpPr txBox="1"/>
          <p:nvPr/>
        </p:nvSpPr>
        <p:spPr>
          <a:xfrm>
            <a:off x="1487573" y="1317170"/>
            <a:ext cx="25239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</a:t>
            </a:r>
            <a:br>
              <a:rPr b="1" lang="en" sz="37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37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Messages</a:t>
            </a:r>
            <a:endParaRPr b="1" sz="37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0" name="Google Shape;47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151" y="1764750"/>
            <a:ext cx="960400" cy="8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0"/>
          <p:cNvSpPr txBox="1"/>
          <p:nvPr/>
        </p:nvSpPr>
        <p:spPr>
          <a:xfrm>
            <a:off x="4011475" y="1231325"/>
            <a:ext cx="13918800" cy="19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Libre Franklin Medium"/>
              <a:buChar char="❏"/>
            </a:pPr>
            <a:r>
              <a:rPr lang="en" sz="2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Heat concerns continue with </a:t>
            </a:r>
            <a:r>
              <a:rPr b="1" lang="en" sz="2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heat index values over 100°F through Saturday</a:t>
            </a:r>
            <a:r>
              <a:rPr lang="en" sz="2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. Cooler temps Sun-Tue.</a:t>
            </a:r>
            <a:endParaRPr sz="22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Libre Franklin Medium"/>
              <a:buChar char="❏"/>
            </a:pPr>
            <a:r>
              <a:rPr lang="en" sz="2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Scattered afternoon showers/storms through Friday, becoming numerous to widespread over the weekend into early next week. </a:t>
            </a:r>
            <a:endParaRPr sz="22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68300" lvl="0" marL="457200" rtl="0" algn="l">
              <a:spcBef>
                <a:spcPts val="800"/>
              </a:spcBef>
              <a:spcAft>
                <a:spcPts val="800"/>
              </a:spcAft>
              <a:buClr>
                <a:srgbClr val="262626"/>
              </a:buClr>
              <a:buSzPts val="2200"/>
              <a:buFont typeface="Libre Franklin Medium"/>
              <a:buChar char="❏"/>
            </a:pPr>
            <a:r>
              <a:rPr lang="en" sz="2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few strong storms possible through Friday. </a:t>
            </a:r>
            <a:r>
              <a:rPr b="1" lang="en" sz="2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Potential severe weather and localized flash flooding threats from Saturday through Monday.</a:t>
            </a:r>
            <a:endParaRPr b="1" sz="2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2" name="Google Shape;472;p30" title="subHeader"/>
          <p:cNvSpPr txBox="1"/>
          <p:nvPr/>
        </p:nvSpPr>
        <p:spPr>
          <a:xfrm>
            <a:off x="12050" y="8732707"/>
            <a:ext cx="18174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Disclaimer</a:t>
            </a:r>
            <a:r>
              <a:rPr b="1" lang="en" sz="19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The risk levels shown above are based on criteria for all of North and Central Georgia, not specific ongoing events in the area. </a:t>
            </a:r>
            <a:endParaRPr b="1" sz="19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Google Shape;473;p30"/>
          <p:cNvSpPr txBox="1"/>
          <p:nvPr/>
        </p:nvSpPr>
        <p:spPr>
          <a:xfrm>
            <a:off x="10493575" y="6007405"/>
            <a:ext cx="23997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Numerous Storms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7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</a:br>
            <a:r>
              <a:rPr lang="en" sz="17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Potential for Severe Storms / Flooding</a:t>
            </a:r>
            <a:endParaRPr sz="17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88-96</a:t>
            </a:r>
            <a:endParaRPr sz="18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474" name="Google Shape;474;p30"/>
          <p:cNvSpPr txBox="1"/>
          <p:nvPr/>
        </p:nvSpPr>
        <p:spPr>
          <a:xfrm>
            <a:off x="13009725" y="6007931"/>
            <a:ext cx="23997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Scattered PM Storms 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85-93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descr="D5" id="475" name="Google Shape;475;p30"/>
          <p:cNvSpPr/>
          <p:nvPr/>
        </p:nvSpPr>
        <p:spPr>
          <a:xfrm>
            <a:off x="13295182" y="4167396"/>
            <a:ext cx="1828800" cy="18093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0"/>
          <p:cNvSpPr txBox="1"/>
          <p:nvPr/>
        </p:nvSpPr>
        <p:spPr>
          <a:xfrm>
            <a:off x="5461500" y="6001250"/>
            <a:ext cx="23997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Numerous Storms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7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</a:br>
            <a:r>
              <a:rPr lang="en" sz="17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Potential for Severe Storms / Flooding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97-107</a:t>
            </a:r>
            <a:endParaRPr sz="18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477" name="Google Shape;477;p30"/>
          <p:cNvSpPr txBox="1"/>
          <p:nvPr/>
        </p:nvSpPr>
        <p:spPr>
          <a:xfrm>
            <a:off x="7982531" y="6007225"/>
            <a:ext cx="23997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Numerous Storms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7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</a:br>
            <a:r>
              <a:rPr lang="en" sz="17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Potential for Severe Storms / Flooding</a:t>
            </a:r>
            <a:endParaRPr sz="17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93-103</a:t>
            </a:r>
            <a:endParaRPr sz="18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1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31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484" name="Google Shape;484;p31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598DB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598DB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31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487" name="Google Shape;487;p31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p31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Information</a:t>
            </a:r>
            <a:endParaRPr b="1" sz="6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90" name="Google Shape;490;p31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491" name="Google Shape;491;p31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92" name="Google Shape;492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31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4" name="Google Shape;494;p31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95" name="Google Shape;495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p31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498" name="Google Shape;498;p31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Jul 09, 2026 10:36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99" name="Google Shape;499;p31"/>
          <p:cNvSpPr txBox="1"/>
          <p:nvPr/>
        </p:nvSpPr>
        <p:spPr>
          <a:xfrm>
            <a:off x="695900" y="4454391"/>
            <a:ext cx="20976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75" spcFirstLastPara="1" rIns="58275" wrap="square" tIns="2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8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31"/>
          <p:cNvPicPr preferRelativeResize="0"/>
          <p:nvPr/>
        </p:nvPicPr>
        <p:blipFill rotWithShape="1">
          <a:blip r:embed="rId6">
            <a:alphaModFix/>
          </a:blip>
          <a:srcRect b="874950" l="0" r="0" t="-874950"/>
          <a:stretch/>
        </p:blipFill>
        <p:spPr>
          <a:xfrm>
            <a:off x="82267" y="4312402"/>
            <a:ext cx="2376273" cy="50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38303" y="1722754"/>
            <a:ext cx="6580091" cy="658009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1"/>
          <p:cNvSpPr/>
          <p:nvPr/>
        </p:nvSpPr>
        <p:spPr>
          <a:xfrm>
            <a:off x="2491939" y="1316861"/>
            <a:ext cx="2923200" cy="1207500"/>
          </a:xfrm>
          <a:prstGeom prst="wedgeRectCallout">
            <a:avLst>
              <a:gd fmla="val 91885" name="adj1"/>
              <a:gd fmla="val 43543" name="adj2"/>
            </a:avLst>
          </a:prstGeom>
          <a:solidFill>
            <a:srgbClr val="039D03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503" name="Google Shape;503;p31"/>
          <p:cNvSpPr/>
          <p:nvPr/>
        </p:nvSpPr>
        <p:spPr>
          <a:xfrm>
            <a:off x="1528667" y="7987134"/>
            <a:ext cx="4284300" cy="1009200"/>
          </a:xfrm>
          <a:prstGeom prst="wedgeRoundRectCallout">
            <a:avLst>
              <a:gd fmla="val 70694" name="adj1"/>
              <a:gd fmla="val -59864" name="adj2"/>
              <a:gd fmla="val 0" name="adj3"/>
            </a:avLst>
          </a:prstGeom>
          <a:solidFill>
            <a:srgbClr val="20124D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504" name="Google Shape;504;p31"/>
          <p:cNvSpPr/>
          <p:nvPr/>
        </p:nvSpPr>
        <p:spPr>
          <a:xfrm>
            <a:off x="594580" y="4236775"/>
            <a:ext cx="4284300" cy="1778100"/>
          </a:xfrm>
          <a:prstGeom prst="wedgeEllipseCallout">
            <a:avLst>
              <a:gd fmla="val 63371" name="adj1"/>
              <a:gd fmla="val -1241" name="adj2"/>
            </a:avLst>
          </a:prstGeom>
          <a:solidFill>
            <a:srgbClr val="980000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505" name="Google Shape;505;p31"/>
          <p:cNvSpPr/>
          <p:nvPr/>
        </p:nvSpPr>
        <p:spPr>
          <a:xfrm>
            <a:off x="695899" y="6225400"/>
            <a:ext cx="3405000" cy="1608600"/>
          </a:xfrm>
          <a:prstGeom prst="cloudCallout">
            <a:avLst>
              <a:gd fmla="val 93308" name="adj1"/>
              <a:gd fmla="val -36869" name="adj2"/>
            </a:avLst>
          </a:prstGeom>
          <a:solidFill>
            <a:srgbClr val="0000FF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506" name="Google Shape;506;p31"/>
          <p:cNvSpPr/>
          <p:nvPr/>
        </p:nvSpPr>
        <p:spPr>
          <a:xfrm>
            <a:off x="594580" y="2720766"/>
            <a:ext cx="4284300" cy="1207500"/>
          </a:xfrm>
          <a:prstGeom prst="wedgeRoundRectCallout">
            <a:avLst>
              <a:gd fmla="val 67763" name="adj1"/>
              <a:gd fmla="val 37129" name="adj2"/>
              <a:gd fmla="val 0" name="adj3"/>
            </a:avLst>
          </a:prstGeom>
          <a:solidFill>
            <a:srgbClr val="BF9000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507" name="Google Shape;507;p31"/>
          <p:cNvSpPr/>
          <p:nvPr/>
        </p:nvSpPr>
        <p:spPr>
          <a:xfrm>
            <a:off x="12160630" y="1223646"/>
            <a:ext cx="3321000" cy="1608600"/>
          </a:xfrm>
          <a:prstGeom prst="wedgeEllipseCallout">
            <a:avLst>
              <a:gd fmla="val -59366" name="adj1"/>
              <a:gd fmla="val 54714" name="adj2"/>
            </a:avLst>
          </a:prstGeom>
          <a:solidFill>
            <a:srgbClr val="000000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508" name="Google Shape;508;p31"/>
          <p:cNvSpPr/>
          <p:nvPr/>
        </p:nvSpPr>
        <p:spPr>
          <a:xfrm>
            <a:off x="14131781" y="2527531"/>
            <a:ext cx="3893100" cy="2206200"/>
          </a:xfrm>
          <a:prstGeom prst="cloudCallout">
            <a:avLst>
              <a:gd fmla="val -91297" name="adj1"/>
              <a:gd fmla="val 32319" name="adj2"/>
            </a:avLst>
          </a:prstGeom>
          <a:solidFill>
            <a:srgbClr val="9900FF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509" name="Google Shape;509;p31"/>
          <p:cNvSpPr/>
          <p:nvPr/>
        </p:nvSpPr>
        <p:spPr>
          <a:xfrm>
            <a:off x="13555745" y="7059854"/>
            <a:ext cx="3643500" cy="1832700"/>
          </a:xfrm>
          <a:prstGeom prst="wedgeRectCallout">
            <a:avLst>
              <a:gd fmla="val -93979" name="adj1"/>
              <a:gd fmla="val -48142" name="adj2"/>
            </a:avLst>
          </a:prstGeom>
          <a:solidFill>
            <a:srgbClr val="FF0000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510" name="Google Shape;510;p31"/>
          <p:cNvSpPr/>
          <p:nvPr/>
        </p:nvSpPr>
        <p:spPr>
          <a:xfrm>
            <a:off x="14561636" y="4863330"/>
            <a:ext cx="3544200" cy="1832700"/>
          </a:xfrm>
          <a:prstGeom prst="wedgeRoundRectCallout">
            <a:avLst>
              <a:gd fmla="val -107489" name="adj1"/>
              <a:gd fmla="val 3764" name="adj2"/>
              <a:gd fmla="val 0" name="adj3"/>
            </a:avLst>
          </a:prstGeom>
          <a:solidFill>
            <a:srgbClr val="3B579D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pic>
        <p:nvPicPr>
          <p:cNvPr id="511" name="Google Shape;511;p31"/>
          <p:cNvPicPr preferRelativeResize="0"/>
          <p:nvPr/>
        </p:nvPicPr>
        <p:blipFill rotWithShape="1">
          <a:blip r:embed="rId8">
            <a:alphaModFix/>
          </a:blip>
          <a:srcRect b="15387" l="5242" r="58378" t="15394"/>
          <a:stretch/>
        </p:blipFill>
        <p:spPr>
          <a:xfrm>
            <a:off x="12599100" y="1704325"/>
            <a:ext cx="680340" cy="647227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1"/>
          <p:cNvSpPr txBox="1"/>
          <p:nvPr/>
        </p:nvSpPr>
        <p:spPr>
          <a:xfrm>
            <a:off x="13382085" y="1446068"/>
            <a:ext cx="18849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49">
                <a:solidFill>
                  <a:srgbClr val="FFFFFF"/>
                </a:solidFill>
              </a:rPr>
              <a:t>X</a:t>
            </a:r>
            <a:endParaRPr b="1" sz="30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33" u="sng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@NWSAtlanta</a:t>
            </a:r>
            <a:endParaRPr i="1" sz="2033">
              <a:solidFill>
                <a:srgbClr val="FFFFFF"/>
              </a:solidFill>
            </a:endParaRPr>
          </a:p>
        </p:txBody>
      </p:sp>
      <p:pic>
        <p:nvPicPr>
          <p:cNvPr id="513" name="Google Shape;513;p31"/>
          <p:cNvPicPr preferRelativeResize="0"/>
          <p:nvPr/>
        </p:nvPicPr>
        <p:blipFill rotWithShape="1">
          <a:blip r:embed="rId10">
            <a:alphaModFix/>
          </a:blip>
          <a:srcRect b="0" l="22917" r="0" t="0"/>
          <a:stretch/>
        </p:blipFill>
        <p:spPr>
          <a:xfrm>
            <a:off x="14867739" y="5095564"/>
            <a:ext cx="930799" cy="1207534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1"/>
          <p:cNvSpPr txBox="1"/>
          <p:nvPr/>
        </p:nvSpPr>
        <p:spPr>
          <a:xfrm>
            <a:off x="15798552" y="5322200"/>
            <a:ext cx="20976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49">
                <a:solidFill>
                  <a:srgbClr val="FFFFFF"/>
                </a:solidFill>
              </a:rPr>
              <a:t>Facebook</a:t>
            </a:r>
            <a:endParaRPr b="1" sz="27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33" u="sng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NWSAtlanta</a:t>
            </a:r>
            <a:endParaRPr i="1" sz="2033">
              <a:solidFill>
                <a:srgbClr val="FFFFFF"/>
              </a:solidFill>
            </a:endParaRPr>
          </a:p>
        </p:txBody>
      </p:sp>
      <p:pic>
        <p:nvPicPr>
          <p:cNvPr id="515" name="Google Shape;515;p31"/>
          <p:cNvPicPr preferRelativeResize="0"/>
          <p:nvPr/>
        </p:nvPicPr>
        <p:blipFill rotWithShape="1">
          <a:blip r:embed="rId12">
            <a:alphaModFix/>
          </a:blip>
          <a:srcRect b="0" l="29985" r="27471" t="0"/>
          <a:stretch/>
        </p:blipFill>
        <p:spPr>
          <a:xfrm>
            <a:off x="13795410" y="7352585"/>
            <a:ext cx="819155" cy="13326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1"/>
          <p:cNvSpPr txBox="1"/>
          <p:nvPr/>
        </p:nvSpPr>
        <p:spPr>
          <a:xfrm>
            <a:off x="14576034" y="7521264"/>
            <a:ext cx="25911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49">
                <a:solidFill>
                  <a:srgbClr val="FFFFFF"/>
                </a:solidFill>
              </a:rPr>
              <a:t>YouTube</a:t>
            </a:r>
            <a:endParaRPr b="1" sz="27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33" u="sng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@NWSPeachtreeCity</a:t>
            </a:r>
            <a:endParaRPr i="1" sz="1933">
              <a:solidFill>
                <a:srgbClr val="FFFFFF"/>
              </a:solidFill>
            </a:endParaRPr>
          </a:p>
        </p:txBody>
      </p:sp>
      <p:sp>
        <p:nvSpPr>
          <p:cNvPr id="517" name="Google Shape;517;p31"/>
          <p:cNvSpPr txBox="1"/>
          <p:nvPr/>
        </p:nvSpPr>
        <p:spPr>
          <a:xfrm>
            <a:off x="15622826" y="3050523"/>
            <a:ext cx="18849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49">
                <a:solidFill>
                  <a:srgbClr val="FFFFFF"/>
                </a:solidFill>
              </a:rPr>
              <a:t>Instagram</a:t>
            </a:r>
            <a:endParaRPr b="1" sz="26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33" u="sng">
                <a:solidFill>
                  <a:srgbClr val="FFFFFF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nwsatlanta</a:t>
            </a:r>
            <a:endParaRPr i="1" sz="2133">
              <a:solidFill>
                <a:srgbClr val="FFFFFF"/>
              </a:solidFill>
            </a:endParaRPr>
          </a:p>
        </p:txBody>
      </p:sp>
      <p:pic>
        <p:nvPicPr>
          <p:cNvPr id="518" name="Google Shape;518;p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578068" y="1553668"/>
            <a:ext cx="819153" cy="819153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1"/>
          <p:cNvSpPr txBox="1"/>
          <p:nvPr/>
        </p:nvSpPr>
        <p:spPr>
          <a:xfrm>
            <a:off x="3507213" y="1454231"/>
            <a:ext cx="18849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49">
                <a:solidFill>
                  <a:srgbClr val="FFFFFF"/>
                </a:solidFill>
              </a:rPr>
              <a:t>By Phone</a:t>
            </a:r>
            <a:endParaRPr b="1" sz="25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33">
                <a:solidFill>
                  <a:srgbClr val="FFFFFF"/>
                </a:solidFill>
              </a:rPr>
              <a:t>770-486-1133</a:t>
            </a:r>
            <a:endParaRPr i="1" sz="1933">
              <a:solidFill>
                <a:srgbClr val="FFFFFF"/>
              </a:solidFill>
            </a:endParaRPr>
          </a:p>
        </p:txBody>
      </p:sp>
      <p:pic>
        <p:nvPicPr>
          <p:cNvPr id="520" name="Google Shape;520;p3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921330" y="3178786"/>
            <a:ext cx="680339" cy="68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2555" y="2975508"/>
            <a:ext cx="930796" cy="69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1"/>
          <p:cNvSpPr txBox="1"/>
          <p:nvPr/>
        </p:nvSpPr>
        <p:spPr>
          <a:xfrm>
            <a:off x="1771046" y="2869727"/>
            <a:ext cx="31854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49">
                <a:solidFill>
                  <a:srgbClr val="FFFFFF"/>
                </a:solidFill>
              </a:rPr>
              <a:t>Via Email</a:t>
            </a:r>
            <a:endParaRPr b="1" sz="25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33">
                <a:solidFill>
                  <a:srgbClr val="FFFFFF"/>
                </a:solidFill>
              </a:rPr>
              <a:t>nws.atlanta@noaa.gov</a:t>
            </a:r>
            <a:endParaRPr i="1" sz="1933">
              <a:solidFill>
                <a:srgbClr val="FFFFFF"/>
              </a:solidFill>
            </a:endParaRPr>
          </a:p>
        </p:txBody>
      </p:sp>
      <p:pic>
        <p:nvPicPr>
          <p:cNvPr id="523" name="Google Shape;523;p3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00398" y="4572636"/>
            <a:ext cx="930797" cy="930797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1"/>
          <p:cNvSpPr txBox="1"/>
          <p:nvPr/>
        </p:nvSpPr>
        <p:spPr>
          <a:xfrm>
            <a:off x="2008900" y="4567054"/>
            <a:ext cx="28701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49">
                <a:solidFill>
                  <a:srgbClr val="FFFFFF"/>
                </a:solidFill>
              </a:rPr>
              <a:t>Online</a:t>
            </a:r>
            <a:endParaRPr b="1" sz="25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33" u="sng">
                <a:solidFill>
                  <a:srgbClr val="FFFFFF"/>
                </a:solidFill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weather.gov/atlanta</a:t>
            </a:r>
            <a:endParaRPr i="1" sz="1733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33" u="sng">
                <a:solidFill>
                  <a:srgbClr val="FFFFFF"/>
                </a:solidFill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weather.gov/ffc/briefings</a:t>
            </a:r>
            <a:endParaRPr b="1" i="1" sz="1733">
              <a:solidFill>
                <a:srgbClr val="FFFFFF"/>
              </a:solidFill>
            </a:endParaRPr>
          </a:p>
        </p:txBody>
      </p:sp>
      <p:sp>
        <p:nvSpPr>
          <p:cNvPr id="525" name="Google Shape;525;p31"/>
          <p:cNvSpPr txBox="1"/>
          <p:nvPr/>
        </p:nvSpPr>
        <p:spPr>
          <a:xfrm>
            <a:off x="1550205" y="6546294"/>
            <a:ext cx="27063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49">
                <a:solidFill>
                  <a:srgbClr val="FFFFFF"/>
                </a:solidFill>
              </a:rPr>
              <a:t>NWS Chat</a:t>
            </a:r>
            <a:endParaRPr b="1" sz="25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33">
                <a:solidFill>
                  <a:srgbClr val="FFFFFF"/>
                </a:solidFill>
              </a:rPr>
              <a:t>EMs, Media, and approved partners</a:t>
            </a:r>
            <a:endParaRPr i="1" sz="1733">
              <a:solidFill>
                <a:srgbClr val="FFFFFF"/>
              </a:solidFill>
            </a:endParaRPr>
          </a:p>
        </p:txBody>
      </p:sp>
      <p:sp>
        <p:nvSpPr>
          <p:cNvPr id="526" name="Google Shape;526;p31"/>
          <p:cNvSpPr txBox="1"/>
          <p:nvPr/>
        </p:nvSpPr>
        <p:spPr>
          <a:xfrm>
            <a:off x="2812087" y="8044281"/>
            <a:ext cx="29232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49">
                <a:solidFill>
                  <a:srgbClr val="FFFFFF"/>
                </a:solidFill>
              </a:rPr>
              <a:t>Decision Support</a:t>
            </a:r>
            <a:endParaRPr b="1" sz="25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33" u="sng">
                <a:solidFill>
                  <a:srgbClr val="FFFFFF"/>
                </a:solidFill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weather.gov/ffc/dss</a:t>
            </a:r>
            <a:endParaRPr i="1" sz="1933">
              <a:solidFill>
                <a:srgbClr val="FFFFFF"/>
              </a:solidFill>
            </a:endParaRPr>
          </a:p>
        </p:txBody>
      </p:sp>
      <p:pic>
        <p:nvPicPr>
          <p:cNvPr id="527" name="Google Shape;527;p3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775813" y="8126790"/>
            <a:ext cx="930797" cy="74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-9" y="914400"/>
            <a:ext cx="18288000" cy="235200"/>
          </a:xfrm>
          <a:prstGeom prst="rect">
            <a:avLst/>
          </a:prstGeom>
          <a:solidFill>
            <a:srgbClr val="3598DB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-9" y="9137400"/>
            <a:ext cx="18288000" cy="235200"/>
          </a:xfrm>
          <a:prstGeom prst="rect">
            <a:avLst/>
          </a:prstGeom>
          <a:solidFill>
            <a:srgbClr val="3598DB"/>
          </a:solidFill>
          <a:ln>
            <a:noFill/>
          </a:ln>
          <a:effectLst>
            <a:outerShdw blurRad="57150" rotWithShape="0" algn="bl" dir="162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-75" y="0"/>
            <a:ext cx="18288000" cy="91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-75" y="9372600"/>
            <a:ext cx="18288000" cy="91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0" y="0"/>
            <a:ext cx="18288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Messages and Hazard Outlook</a:t>
            </a:r>
            <a:endParaRPr b="1" sz="6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54" name="Google Shape;154;p22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155" name="Google Shape;155;p22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56" name="Google Shape;156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22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8" name="Google Shape;158;p22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59" name="Google Shape;159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2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162" name="Google Shape;162;p22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Jul 09, 2026 10:36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aphicFrame>
        <p:nvGraphicFramePr>
          <p:cNvPr id="163" name="Google Shape;163;p22" title="outlookLegend"/>
          <p:cNvGraphicFramePr/>
          <p:nvPr/>
        </p:nvGraphicFramePr>
        <p:xfrm>
          <a:off x="429388" y="83491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{B1DC2598-93B3-4560-8CEB-15F81B7F4521}</a:tableStyleId>
              </a:tblPr>
              <a:tblGrid>
                <a:gridCol w="2864625"/>
                <a:gridCol w="2927275"/>
                <a:gridCol w="2958350"/>
                <a:gridCol w="2896175"/>
                <a:gridCol w="2927275"/>
                <a:gridCol w="2927300"/>
              </a:tblGrid>
              <a:tr h="447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Risk Levels →</a:t>
                      </a:r>
                      <a:endParaRPr b="1" sz="22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B8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Low</a:t>
                      </a:r>
                      <a:endParaRPr b="1" sz="22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Moderate</a:t>
                      </a:r>
                      <a:endParaRPr b="1" sz="22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High</a:t>
                      </a:r>
                      <a:endParaRPr b="1" sz="2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Extreme</a:t>
                      </a:r>
                      <a:endParaRPr b="1" sz="2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64" name="Google Shape;164;p22"/>
          <p:cNvSpPr txBox="1"/>
          <p:nvPr/>
        </p:nvSpPr>
        <p:spPr>
          <a:xfrm>
            <a:off x="628650" y="6146481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429425" y="340071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2945462" y="340071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1" id="167" name="Google Shape;167;p22"/>
          <p:cNvSpPr/>
          <p:nvPr/>
        </p:nvSpPr>
        <p:spPr>
          <a:xfrm>
            <a:off x="3302106" y="4215346"/>
            <a:ext cx="1828800" cy="1809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5461501" y="340071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7977538" y="340071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10493575" y="340071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13009613" y="340071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15525875" y="3398445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2" id="173" name="Google Shape;173;p22"/>
          <p:cNvSpPr/>
          <p:nvPr/>
        </p:nvSpPr>
        <p:spPr>
          <a:xfrm>
            <a:off x="714843" y="4188399"/>
            <a:ext cx="1828800" cy="1809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4" id="174" name="Google Shape;174;p22"/>
          <p:cNvSpPr/>
          <p:nvPr/>
        </p:nvSpPr>
        <p:spPr>
          <a:xfrm>
            <a:off x="8262995" y="4175671"/>
            <a:ext cx="1828800" cy="1809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5" id="175" name="Google Shape;175;p22"/>
          <p:cNvSpPr/>
          <p:nvPr/>
        </p:nvSpPr>
        <p:spPr>
          <a:xfrm>
            <a:off x="10779020" y="4175671"/>
            <a:ext cx="1828800" cy="1809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7" id="176" name="Google Shape;176;p22"/>
          <p:cNvSpPr/>
          <p:nvPr/>
        </p:nvSpPr>
        <p:spPr>
          <a:xfrm>
            <a:off x="15811082" y="4161573"/>
            <a:ext cx="1828800" cy="18093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10493564" y="3541557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429401" y="355679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7977539" y="355679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Sunday</a:t>
            </a:r>
            <a:endParaRPr b="1" sz="23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2945463" y="3570269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5461513" y="355059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Saturday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13009714" y="3550607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15530664" y="3536508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Wednesday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2945425" y="6024650"/>
            <a:ext cx="2399700" cy="22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Hot with Scattered PM Storms. 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98-108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15525875" y="6015349"/>
            <a:ext cx="2399700" cy="22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Scattered PM Storms 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90-98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429200" y="5991550"/>
            <a:ext cx="2399700" cy="22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Hot</a:t>
            </a: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 with Scattered PM Storms. 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97-107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descr="D1" id="187" name="Google Shape;187;p22"/>
          <p:cNvSpPr/>
          <p:nvPr/>
        </p:nvSpPr>
        <p:spPr>
          <a:xfrm>
            <a:off x="5746955" y="4167398"/>
            <a:ext cx="1828800" cy="1809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8" name="Google Shape;188;p22"/>
          <p:cNvCxnSpPr/>
          <p:nvPr/>
        </p:nvCxnSpPr>
        <p:spPr>
          <a:xfrm>
            <a:off x="12050" y="3313004"/>
            <a:ext cx="18290400" cy="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2"/>
          <p:cNvSpPr txBox="1"/>
          <p:nvPr/>
        </p:nvSpPr>
        <p:spPr>
          <a:xfrm>
            <a:off x="395850" y="1231320"/>
            <a:ext cx="17496300" cy="1920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 txBox="1"/>
          <p:nvPr/>
        </p:nvSpPr>
        <p:spPr>
          <a:xfrm>
            <a:off x="1487573" y="1317170"/>
            <a:ext cx="25239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</a:t>
            </a:r>
            <a:br>
              <a:rPr b="1" lang="en" sz="37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37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Messages</a:t>
            </a:r>
            <a:endParaRPr b="1" sz="37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151" y="1764750"/>
            <a:ext cx="960400" cy="8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/>
          <p:nvPr/>
        </p:nvSpPr>
        <p:spPr>
          <a:xfrm>
            <a:off x="4011475" y="1231325"/>
            <a:ext cx="13918800" cy="19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Libre Franklin Medium"/>
              <a:buChar char="❏"/>
            </a:pPr>
            <a:r>
              <a:rPr lang="en" sz="2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Heat concerns continue with </a:t>
            </a:r>
            <a:r>
              <a:rPr b="1" lang="en" sz="2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heat index values over 100°F through Saturday</a:t>
            </a:r>
            <a:r>
              <a:rPr lang="en" sz="2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. Cooler temps Sun-Tue.</a:t>
            </a:r>
            <a:endParaRPr sz="22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Libre Franklin Medium"/>
              <a:buChar char="❏"/>
            </a:pPr>
            <a:r>
              <a:rPr lang="en" sz="2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</a:t>
            </a:r>
            <a:r>
              <a:rPr lang="en" sz="2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cattered afternoon showers/storms through Friday, becoming numerous to widespread over the weekend into early next week. </a:t>
            </a:r>
            <a:endParaRPr sz="22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68300" lvl="0" marL="457200" rtl="0" algn="l">
              <a:spcBef>
                <a:spcPts val="800"/>
              </a:spcBef>
              <a:spcAft>
                <a:spcPts val="800"/>
              </a:spcAft>
              <a:buClr>
                <a:srgbClr val="262626"/>
              </a:buClr>
              <a:buSzPts val="2200"/>
              <a:buFont typeface="Libre Franklin Medium"/>
              <a:buChar char="❏"/>
            </a:pPr>
            <a:r>
              <a:rPr lang="en" sz="2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few strong storms possible </a:t>
            </a:r>
            <a:r>
              <a:rPr lang="en" sz="2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through</a:t>
            </a:r>
            <a:r>
              <a:rPr lang="en" sz="2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Friday. </a:t>
            </a:r>
            <a:r>
              <a:rPr b="1" lang="en" sz="2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Potential </a:t>
            </a:r>
            <a:r>
              <a:rPr b="1" lang="en" sz="2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severe weather and localized flash flooding threats from Saturday through Monday.</a:t>
            </a:r>
            <a:endParaRPr b="1" sz="2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3" name="Google Shape;193;p22" title="subHeader"/>
          <p:cNvSpPr txBox="1"/>
          <p:nvPr/>
        </p:nvSpPr>
        <p:spPr>
          <a:xfrm>
            <a:off x="12050" y="8732707"/>
            <a:ext cx="18174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Disclaimer</a:t>
            </a:r>
            <a:r>
              <a:rPr b="1" lang="en" sz="19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The risk levels shown above are based on criteria for all of North and Central Georgia, not specific ongoing events in the area. </a:t>
            </a:r>
            <a:endParaRPr b="1" sz="19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10493575" y="6007405"/>
            <a:ext cx="23997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Numerous Storms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7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</a:br>
            <a:r>
              <a:rPr lang="en" sz="17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Potential for Severe Storms / Flooding</a:t>
            </a:r>
            <a:endParaRPr sz="17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88-96</a:t>
            </a:r>
            <a:endParaRPr sz="18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13009725" y="6007931"/>
            <a:ext cx="23997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Scattered PM Storms 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85-93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descr="D5" id="196" name="Google Shape;196;p22"/>
          <p:cNvSpPr/>
          <p:nvPr/>
        </p:nvSpPr>
        <p:spPr>
          <a:xfrm>
            <a:off x="13295182" y="4167396"/>
            <a:ext cx="1828800" cy="18093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5461500" y="6001250"/>
            <a:ext cx="23997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Numerous Storms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7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</a:br>
            <a:r>
              <a:rPr lang="en" sz="17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Potential for Severe Storms / Flooding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97-107</a:t>
            </a:r>
            <a:endParaRPr sz="18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7982531" y="6007225"/>
            <a:ext cx="23997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Numerous Storms</a:t>
            </a:r>
            <a:endParaRPr sz="19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7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</a:br>
            <a:r>
              <a:rPr lang="en" sz="17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Potential for Severe Storms / Flooding</a:t>
            </a:r>
            <a:endParaRPr sz="17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62626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Heat index 93-103</a:t>
            </a:r>
            <a:endParaRPr sz="1800">
              <a:solidFill>
                <a:srgbClr val="262626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3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204" name="Google Shape;204;p23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23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7" name="Google Shape;207;p23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208" name="Google Shape;208;p23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09" name="Google Shape;209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23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1" name="Google Shape;211;p23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12" name="Google Shape;212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23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215" name="Google Shape;215;p23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Jul 09, 2026 10:36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16" name="Google Shape;216;p23"/>
          <p:cNvSpPr txBox="1"/>
          <p:nvPr/>
        </p:nvSpPr>
        <p:spPr>
          <a:xfrm>
            <a:off x="110100" y="76200"/>
            <a:ext cx="180258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7-Day Temperature / Heat Index Forecast</a:t>
            </a:r>
            <a:endParaRPr b="1" sz="5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12508225" y="1480825"/>
            <a:ext cx="5627700" cy="42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Helvetica Neue"/>
              <a:buChar char="❏"/>
            </a:pPr>
            <a:r>
              <a:rPr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Heat concerns continue through Saturday with high temperatures in the 90s and heat index values in the upper 90s to low 100s</a:t>
            </a:r>
            <a:endParaRPr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Helvetica Neue"/>
              <a:buChar char="❏"/>
            </a:pPr>
            <a:r>
              <a:rPr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Temperatures cool back to around normal from Sunday into </a:t>
            </a:r>
            <a:r>
              <a:rPr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early</a:t>
            </a:r>
            <a:r>
              <a:rPr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next week.</a:t>
            </a:r>
            <a:endParaRPr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sz="37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18" name="Google Shape;218;p23"/>
          <p:cNvGrpSpPr/>
          <p:nvPr/>
        </p:nvGrpSpPr>
        <p:grpSpPr>
          <a:xfrm>
            <a:off x="12810016" y="5775543"/>
            <a:ext cx="1185300" cy="2108000"/>
            <a:chOff x="6624375" y="4217767"/>
            <a:chExt cx="790200" cy="1541950"/>
          </a:xfrm>
        </p:grpSpPr>
        <p:sp>
          <p:nvSpPr>
            <p:cNvPr id="219" name="Google Shape;219;p23"/>
            <p:cNvSpPr/>
            <p:nvPr/>
          </p:nvSpPr>
          <p:spPr>
            <a:xfrm>
              <a:off x="6624375" y="5057717"/>
              <a:ext cx="790200" cy="70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114300" spcFirstLastPara="1" rIns="114300" wrap="square" tIns="5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262626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Stay </a:t>
              </a:r>
              <a:endParaRPr b="1" sz="18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262626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hydrated</a:t>
              </a:r>
              <a:endParaRPr b="1" i="0" sz="1800" u="none" cap="none" strike="noStrike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grpSp>
          <p:nvGrpSpPr>
            <p:cNvPr id="220" name="Google Shape;220;p23"/>
            <p:cNvGrpSpPr/>
            <p:nvPr/>
          </p:nvGrpSpPr>
          <p:grpSpPr>
            <a:xfrm>
              <a:off x="6703863" y="4217767"/>
              <a:ext cx="669839" cy="654445"/>
              <a:chOff x="7740763" y="4382312"/>
              <a:chExt cx="669839" cy="654445"/>
            </a:xfrm>
          </p:grpSpPr>
          <p:sp>
            <p:nvSpPr>
              <p:cNvPr id="221" name="Google Shape;221;p23"/>
              <p:cNvSpPr/>
              <p:nvPr/>
            </p:nvSpPr>
            <p:spPr>
              <a:xfrm>
                <a:off x="8049051" y="4382312"/>
                <a:ext cx="183000" cy="183000"/>
              </a:xfrm>
              <a:prstGeom prst="ellipse">
                <a:avLst/>
              </a:prstGeom>
              <a:solidFill>
                <a:srgbClr val="FFAB40"/>
              </a:solidFill>
              <a:ln cap="flat" cmpd="sng" w="25400">
                <a:solidFill>
                  <a:srgbClr val="FFAB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2" name="Google Shape;222;p23"/>
              <p:cNvCxnSpPr/>
              <p:nvPr/>
            </p:nvCxnSpPr>
            <p:spPr>
              <a:xfrm>
                <a:off x="7740763" y="4662957"/>
                <a:ext cx="0" cy="373800"/>
              </a:xfrm>
              <a:prstGeom prst="straightConnector1">
                <a:avLst/>
              </a:prstGeom>
              <a:noFill/>
              <a:ln cap="rnd" cmpd="sng" w="127000">
                <a:solidFill>
                  <a:srgbClr val="FFAB4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3" name="Google Shape;223;p23"/>
              <p:cNvCxnSpPr/>
              <p:nvPr/>
            </p:nvCxnSpPr>
            <p:spPr>
              <a:xfrm flipH="1">
                <a:off x="7756917" y="4558665"/>
                <a:ext cx="199500" cy="97200"/>
              </a:xfrm>
              <a:prstGeom prst="straightConnector1">
                <a:avLst/>
              </a:prstGeom>
              <a:noFill/>
              <a:ln cap="rnd" cmpd="sng" w="152400">
                <a:solidFill>
                  <a:srgbClr val="FFAB4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4" name="Google Shape;224;p23"/>
              <p:cNvCxnSpPr/>
              <p:nvPr/>
            </p:nvCxnSpPr>
            <p:spPr>
              <a:xfrm>
                <a:off x="8001165" y="4560843"/>
                <a:ext cx="2100" cy="164100"/>
              </a:xfrm>
              <a:prstGeom prst="straightConnector1">
                <a:avLst/>
              </a:prstGeom>
              <a:noFill/>
              <a:ln cap="rnd" cmpd="sng" w="63500">
                <a:solidFill>
                  <a:srgbClr val="FFAB4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5" name="Google Shape;225;p23"/>
              <p:cNvCxnSpPr/>
              <p:nvPr/>
            </p:nvCxnSpPr>
            <p:spPr>
              <a:xfrm>
                <a:off x="8003146" y="4733490"/>
                <a:ext cx="92400" cy="78000"/>
              </a:xfrm>
              <a:prstGeom prst="straightConnector1">
                <a:avLst/>
              </a:prstGeom>
              <a:noFill/>
              <a:ln cap="rnd" cmpd="sng" w="63500">
                <a:solidFill>
                  <a:srgbClr val="FFAB4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6" name="Google Shape;226;p23"/>
              <p:cNvSpPr/>
              <p:nvPr/>
            </p:nvSpPr>
            <p:spPr>
              <a:xfrm rot="-3646916">
                <a:off x="8148077" y="4619868"/>
                <a:ext cx="214490" cy="126520"/>
              </a:xfrm>
              <a:prstGeom prst="arc">
                <a:avLst>
                  <a:gd fmla="val 12246363" name="adj1"/>
                  <a:gd fmla="val 943087" name="adj2"/>
                </a:avLst>
              </a:prstGeom>
              <a:noFill/>
              <a:ln cap="flat" cmpd="sng" w="22225">
                <a:solidFill>
                  <a:srgbClr val="FFAB40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>
                <a:off x="8339802" y="4711797"/>
                <a:ext cx="70800" cy="207600"/>
              </a:xfrm>
              <a:prstGeom prst="rect">
                <a:avLst/>
              </a:prstGeom>
              <a:solidFill>
                <a:srgbClr val="FFAB40"/>
              </a:solidFill>
              <a:ln cap="flat" cmpd="sng" w="25400">
                <a:solidFill>
                  <a:srgbClr val="FFAB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rot="-3646916">
                <a:off x="8166145" y="4678411"/>
                <a:ext cx="214490" cy="126520"/>
              </a:xfrm>
              <a:prstGeom prst="arc">
                <a:avLst>
                  <a:gd fmla="val 14518028" name="adj1"/>
                  <a:gd fmla="val 617249" name="adj2"/>
                </a:avLst>
              </a:prstGeom>
              <a:noFill/>
              <a:ln cap="flat" cmpd="sng" w="22225">
                <a:solidFill>
                  <a:srgbClr val="FFAB40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 flipH="1" rot="-5400000">
                <a:off x="8129006" y="4708498"/>
                <a:ext cx="207600" cy="214200"/>
              </a:xfrm>
              <a:prstGeom prst="rtTriangle">
                <a:avLst/>
              </a:prstGeom>
              <a:solidFill>
                <a:srgbClr val="FFAB40"/>
              </a:solidFill>
              <a:ln cap="flat" cmpd="sng" w="25400">
                <a:solidFill>
                  <a:srgbClr val="FFAB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" name="Google Shape;230;p23"/>
          <p:cNvGrpSpPr/>
          <p:nvPr/>
        </p:nvGrpSpPr>
        <p:grpSpPr>
          <a:xfrm>
            <a:off x="14085389" y="5843268"/>
            <a:ext cx="2133000" cy="2362639"/>
            <a:chOff x="7610425" y="4257110"/>
            <a:chExt cx="1422000" cy="1548865"/>
          </a:xfrm>
        </p:grpSpPr>
        <p:sp>
          <p:nvSpPr>
            <p:cNvPr id="231" name="Google Shape;231;p23"/>
            <p:cNvSpPr/>
            <p:nvPr/>
          </p:nvSpPr>
          <p:spPr>
            <a:xfrm>
              <a:off x="7610425" y="4959375"/>
              <a:ext cx="14220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114300" spcFirstLastPara="1" rIns="114300" wrap="square" tIns="5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262626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Limit </a:t>
              </a:r>
              <a:r>
                <a:rPr b="1" lang="en" sz="1800">
                  <a:solidFill>
                    <a:srgbClr val="262626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strenuous time</a:t>
              </a:r>
              <a:r>
                <a:rPr b="1" i="0" lang="en" sz="1800" u="none" cap="none" strike="noStrike">
                  <a:solidFill>
                    <a:srgbClr val="262626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outdoors </a:t>
              </a:r>
              <a:r>
                <a:rPr b="1" lang="en" sz="1800">
                  <a:solidFill>
                    <a:srgbClr val="262626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in the afternoon</a:t>
              </a:r>
              <a:endParaRPr b="1" i="0" sz="1800" u="none" cap="none" strike="noStrike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grpSp>
          <p:nvGrpSpPr>
            <p:cNvPr id="232" name="Google Shape;232;p23"/>
            <p:cNvGrpSpPr/>
            <p:nvPr/>
          </p:nvGrpSpPr>
          <p:grpSpPr>
            <a:xfrm>
              <a:off x="8004562" y="4257110"/>
              <a:ext cx="594360" cy="596738"/>
              <a:chOff x="762000" y="685795"/>
              <a:chExt cx="23774400" cy="23774406"/>
            </a:xfrm>
          </p:grpSpPr>
          <p:sp>
            <p:nvSpPr>
              <p:cNvPr id="233" name="Google Shape;233;p23"/>
              <p:cNvSpPr/>
              <p:nvPr/>
            </p:nvSpPr>
            <p:spPr>
              <a:xfrm>
                <a:off x="762000" y="685795"/>
                <a:ext cx="23774400" cy="23774406"/>
              </a:xfrm>
              <a:custGeom>
                <a:rect b="b" l="l" r="r" t="t"/>
                <a:pathLst>
                  <a:path extrusionOk="0" h="23774406" w="23774400">
                    <a:moveTo>
                      <a:pt x="11887200" y="2971802"/>
                    </a:moveTo>
                    <a:cubicBezTo>
                      <a:pt x="6963361" y="2971802"/>
                      <a:pt x="2971800" y="6963363"/>
                      <a:pt x="2971800" y="11887202"/>
                    </a:cubicBezTo>
                    <a:cubicBezTo>
                      <a:pt x="2971800" y="16811040"/>
                      <a:pt x="6963361" y="20802602"/>
                      <a:pt x="11887200" y="20802602"/>
                    </a:cubicBezTo>
                    <a:cubicBezTo>
                      <a:pt x="16811040" y="20802602"/>
                      <a:pt x="20802600" y="16811040"/>
                      <a:pt x="20802600" y="11887202"/>
                    </a:cubicBezTo>
                    <a:cubicBezTo>
                      <a:pt x="20802600" y="6963363"/>
                      <a:pt x="16811040" y="2971802"/>
                      <a:pt x="11887200" y="2971802"/>
                    </a:cubicBezTo>
                    <a:close/>
                    <a:moveTo>
                      <a:pt x="11887200" y="0"/>
                    </a:moveTo>
                    <a:cubicBezTo>
                      <a:pt x="18452320" y="0"/>
                      <a:pt x="23774400" y="5322082"/>
                      <a:pt x="23774400" y="11887203"/>
                    </a:cubicBezTo>
                    <a:cubicBezTo>
                      <a:pt x="23774400" y="18452324"/>
                      <a:pt x="18452320" y="23774406"/>
                      <a:pt x="11887200" y="23774406"/>
                    </a:cubicBezTo>
                    <a:cubicBezTo>
                      <a:pt x="5322081" y="23774406"/>
                      <a:pt x="0" y="18452324"/>
                      <a:pt x="0" y="11887203"/>
                    </a:cubicBezTo>
                    <a:cubicBezTo>
                      <a:pt x="0" y="5322082"/>
                      <a:pt x="5322081" y="0"/>
                      <a:pt x="11887200" y="0"/>
                    </a:cubicBezTo>
                    <a:close/>
                  </a:path>
                </a:pathLst>
              </a:custGeom>
              <a:solidFill>
                <a:srgbClr val="FFAB40"/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700"/>
                  <a:buFont typeface="Arial"/>
                  <a:buNone/>
                </a:pPr>
                <a:r>
                  <a:t/>
                </a:r>
                <a:endParaRPr b="0" i="0" sz="8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11148060" y="5138201"/>
                <a:ext cx="8932890" cy="8920697"/>
              </a:xfrm>
              <a:custGeom>
                <a:rect b="b" l="l" r="r" t="t"/>
                <a:pathLst>
                  <a:path extrusionOk="0" h="8920697" w="8932890">
                    <a:moveTo>
                      <a:pt x="0" y="1376897"/>
                    </a:moveTo>
                    <a:cubicBezTo>
                      <a:pt x="284480" y="-554773"/>
                      <a:pt x="2842260" y="-363003"/>
                      <a:pt x="2987040" y="1384517"/>
                    </a:cubicBezTo>
                    <a:lnTo>
                      <a:pt x="2971800" y="5964137"/>
                    </a:lnTo>
                    <a:lnTo>
                      <a:pt x="7658100" y="5964137"/>
                    </a:lnTo>
                    <a:cubicBezTo>
                      <a:pt x="9415780" y="6196547"/>
                      <a:pt x="9296400" y="8664157"/>
                      <a:pt x="7665720" y="8913077"/>
                    </a:cubicBezTo>
                    <a:lnTo>
                      <a:pt x="1165860" y="8920697"/>
                    </a:lnTo>
                    <a:cubicBezTo>
                      <a:pt x="330200" y="8538427"/>
                      <a:pt x="293370" y="8410157"/>
                      <a:pt x="0" y="7671017"/>
                    </a:cubicBezTo>
                    <a:lnTo>
                      <a:pt x="0" y="1376897"/>
                    </a:lnTo>
                    <a:close/>
                  </a:path>
                </a:pathLst>
              </a:custGeom>
              <a:solidFill>
                <a:srgbClr val="FFAB40"/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700"/>
                  <a:buFont typeface="Arial"/>
                  <a:buNone/>
                </a:pPr>
                <a:r>
                  <a:t/>
                </a:r>
                <a:endParaRPr b="0" i="0" sz="8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" name="Google Shape;235;p23"/>
          <p:cNvGrpSpPr/>
          <p:nvPr/>
        </p:nvGrpSpPr>
        <p:grpSpPr>
          <a:xfrm>
            <a:off x="15995964" y="5755868"/>
            <a:ext cx="2133000" cy="2157429"/>
            <a:chOff x="9206313" y="4510057"/>
            <a:chExt cx="1422000" cy="1438286"/>
          </a:xfrm>
        </p:grpSpPr>
        <p:sp>
          <p:nvSpPr>
            <p:cNvPr id="236" name="Google Shape;236;p23"/>
            <p:cNvSpPr/>
            <p:nvPr/>
          </p:nvSpPr>
          <p:spPr>
            <a:xfrm>
              <a:off x="9206313" y="5312043"/>
              <a:ext cx="1422000" cy="6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114300" spcFirstLastPara="1" rIns="114300" wrap="square" tIns="5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262626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Wear light-weight, light-colored clothing</a:t>
              </a:r>
              <a:endParaRPr b="1" i="0" sz="1800" u="none" cap="none" strike="noStrike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grpSp>
          <p:nvGrpSpPr>
            <p:cNvPr id="237" name="Google Shape;237;p23"/>
            <p:cNvGrpSpPr/>
            <p:nvPr/>
          </p:nvGrpSpPr>
          <p:grpSpPr>
            <a:xfrm>
              <a:off x="9516783" y="4510057"/>
              <a:ext cx="781537" cy="702533"/>
              <a:chOff x="9051005" y="4479442"/>
              <a:chExt cx="781537" cy="702533"/>
            </a:xfrm>
          </p:grpSpPr>
          <p:cxnSp>
            <p:nvCxnSpPr>
              <p:cNvPr id="238" name="Google Shape;238;p23"/>
              <p:cNvCxnSpPr/>
              <p:nvPr/>
            </p:nvCxnSpPr>
            <p:spPr>
              <a:xfrm rot="10800000">
                <a:off x="9552052" y="4480043"/>
                <a:ext cx="238200" cy="84000"/>
              </a:xfrm>
              <a:prstGeom prst="straightConnector1">
                <a:avLst/>
              </a:prstGeom>
              <a:noFill/>
              <a:ln cap="rnd" cmpd="sng" w="50800">
                <a:solidFill>
                  <a:srgbClr val="FFAB4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39" name="Google Shape;239;p23"/>
              <p:cNvGrpSpPr/>
              <p:nvPr/>
            </p:nvGrpSpPr>
            <p:grpSpPr>
              <a:xfrm>
                <a:off x="9051005" y="4479442"/>
                <a:ext cx="781537" cy="702533"/>
                <a:chOff x="9051005" y="4479442"/>
                <a:chExt cx="781537" cy="702533"/>
              </a:xfrm>
            </p:grpSpPr>
            <p:cxnSp>
              <p:nvCxnSpPr>
                <p:cNvPr id="240" name="Google Shape;240;p23"/>
                <p:cNvCxnSpPr/>
                <p:nvPr/>
              </p:nvCxnSpPr>
              <p:spPr>
                <a:xfrm>
                  <a:off x="9208770" y="4687158"/>
                  <a:ext cx="0" cy="491100"/>
                </a:xfrm>
                <a:prstGeom prst="straightConnector1">
                  <a:avLst/>
                </a:prstGeom>
                <a:noFill/>
                <a:ln cap="rnd" cmpd="sng" w="50800">
                  <a:solidFill>
                    <a:srgbClr val="FFAB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1" name="Google Shape;241;p23"/>
                <p:cNvCxnSpPr/>
                <p:nvPr/>
              </p:nvCxnSpPr>
              <p:spPr>
                <a:xfrm rot="10800000">
                  <a:off x="9208838" y="5181975"/>
                  <a:ext cx="458100" cy="0"/>
                </a:xfrm>
                <a:prstGeom prst="straightConnector1">
                  <a:avLst/>
                </a:prstGeom>
                <a:noFill/>
                <a:ln cap="rnd" cmpd="sng" w="50800">
                  <a:solidFill>
                    <a:srgbClr val="FFAB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2" name="Google Shape;242;p23"/>
                <p:cNvCxnSpPr/>
                <p:nvPr/>
              </p:nvCxnSpPr>
              <p:spPr>
                <a:xfrm>
                  <a:off x="9685020" y="4690388"/>
                  <a:ext cx="0" cy="491100"/>
                </a:xfrm>
                <a:prstGeom prst="straightConnector1">
                  <a:avLst/>
                </a:prstGeom>
                <a:noFill/>
                <a:ln cap="rnd" cmpd="sng" w="50800">
                  <a:solidFill>
                    <a:srgbClr val="FFAB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3" name="Google Shape;243;p23"/>
                <p:cNvCxnSpPr/>
                <p:nvPr/>
              </p:nvCxnSpPr>
              <p:spPr>
                <a:xfrm>
                  <a:off x="9066049" y="4785716"/>
                  <a:ext cx="115200" cy="41100"/>
                </a:xfrm>
                <a:prstGeom prst="straightConnector1">
                  <a:avLst/>
                </a:prstGeom>
                <a:noFill/>
                <a:ln cap="rnd" cmpd="sng" w="50800">
                  <a:solidFill>
                    <a:srgbClr val="FFAB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4" name="Google Shape;244;p23"/>
                <p:cNvCxnSpPr/>
                <p:nvPr/>
              </p:nvCxnSpPr>
              <p:spPr>
                <a:xfrm flipH="1">
                  <a:off x="9051005" y="4543033"/>
                  <a:ext cx="53400" cy="229500"/>
                </a:xfrm>
                <a:prstGeom prst="straightConnector1">
                  <a:avLst/>
                </a:prstGeom>
                <a:noFill/>
                <a:ln cap="rnd" cmpd="sng" w="50800">
                  <a:solidFill>
                    <a:srgbClr val="FFAB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5" name="Google Shape;245;p23"/>
                <p:cNvCxnSpPr/>
                <p:nvPr/>
              </p:nvCxnSpPr>
              <p:spPr>
                <a:xfrm flipH="1">
                  <a:off x="9104308" y="4486687"/>
                  <a:ext cx="192900" cy="56400"/>
                </a:xfrm>
                <a:prstGeom prst="straightConnector1">
                  <a:avLst/>
                </a:prstGeom>
                <a:noFill/>
                <a:ln cap="rnd" cmpd="sng" w="50800">
                  <a:solidFill>
                    <a:srgbClr val="FFAB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6" name="Google Shape;246;p23"/>
                <p:cNvCxnSpPr/>
                <p:nvPr/>
              </p:nvCxnSpPr>
              <p:spPr>
                <a:xfrm flipH="1">
                  <a:off x="9310689" y="4479442"/>
                  <a:ext cx="238800" cy="3600"/>
                </a:xfrm>
                <a:prstGeom prst="straightConnector1">
                  <a:avLst/>
                </a:prstGeom>
                <a:noFill/>
                <a:ln cap="rnd" cmpd="sng" w="50800">
                  <a:solidFill>
                    <a:srgbClr val="FFAB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7" name="Google Shape;247;p23"/>
                <p:cNvCxnSpPr/>
                <p:nvPr/>
              </p:nvCxnSpPr>
              <p:spPr>
                <a:xfrm rot="10800000">
                  <a:off x="9797742" y="4567632"/>
                  <a:ext cx="34800" cy="207300"/>
                </a:xfrm>
                <a:prstGeom prst="straightConnector1">
                  <a:avLst/>
                </a:prstGeom>
                <a:noFill/>
                <a:ln cap="rnd" cmpd="sng" w="50800">
                  <a:solidFill>
                    <a:srgbClr val="FFAB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8" name="Google Shape;248;p23"/>
                <p:cNvCxnSpPr/>
                <p:nvPr/>
              </p:nvCxnSpPr>
              <p:spPr>
                <a:xfrm flipH="1" rot="10800000">
                  <a:off x="9712798" y="4776319"/>
                  <a:ext cx="115500" cy="39900"/>
                </a:xfrm>
                <a:prstGeom prst="straightConnector1">
                  <a:avLst/>
                </a:prstGeom>
                <a:noFill/>
                <a:ln cap="rnd" cmpd="sng" w="50800">
                  <a:solidFill>
                    <a:srgbClr val="FFAB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49" name="Google Shape;249;p23"/>
                <p:cNvSpPr/>
                <p:nvPr/>
              </p:nvSpPr>
              <p:spPr>
                <a:xfrm>
                  <a:off x="9326782" y="4494039"/>
                  <a:ext cx="215900" cy="149888"/>
                </a:xfrm>
                <a:custGeom>
                  <a:rect b="b" l="l" r="r" t="t"/>
                  <a:pathLst>
                    <a:path extrusionOk="0" h="149888" w="215900">
                      <a:moveTo>
                        <a:pt x="0" y="2540"/>
                      </a:moveTo>
                      <a:cubicBezTo>
                        <a:pt x="13335" y="147955"/>
                        <a:pt x="63077" y="150283"/>
                        <a:pt x="129540" y="149860"/>
                      </a:cubicBezTo>
                      <a:cubicBezTo>
                        <a:pt x="196003" y="149437"/>
                        <a:pt x="210608" y="122661"/>
                        <a:pt x="215900" y="0"/>
                      </a:cubicBezTo>
                    </a:path>
                  </a:pathLst>
                </a:custGeom>
                <a:noFill/>
                <a:ln cap="flat" cmpd="sng" w="50800">
                  <a:solidFill>
                    <a:srgbClr val="FFAB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8550" lIns="137150" spcFirstLastPara="1" rIns="137150" wrap="square" tIns="685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7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50" name="Google Shape;250;p23"/>
          <p:cNvSpPr/>
          <p:nvPr/>
        </p:nvSpPr>
        <p:spPr>
          <a:xfrm>
            <a:off x="13079950" y="7973390"/>
            <a:ext cx="4414800" cy="10527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000">
                <a:solidFill>
                  <a:srgbClr val="E5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Visit our Heat Page! </a:t>
            </a:r>
            <a:r>
              <a:rPr b="1" lang="en" sz="2400" u="sng">
                <a:solidFill>
                  <a:srgbClr val="E5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www.weather.gov/ffc/heat</a:t>
            </a:r>
            <a:endParaRPr>
              <a:solidFill>
                <a:srgbClr val="E50000"/>
              </a:solidFill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-2986650" y="1657050"/>
            <a:ext cx="2871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hlinkClick r:id="rId7"/>
              </a:rPr>
              <a:t>Link to Table Creator</a:t>
            </a:r>
            <a:r>
              <a:rPr b="1" lang="en" sz="2500"/>
              <a:t> (Download Table)</a:t>
            </a:r>
            <a:endParaRPr b="1" sz="2500"/>
          </a:p>
        </p:txBody>
      </p:sp>
      <p:pic>
        <p:nvPicPr>
          <p:cNvPr id="252" name="Google Shape;252;p23" title="sampler_Temperature (Max)_20260709_100640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7682" y="1261157"/>
            <a:ext cx="11594349" cy="7813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23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254" name="Google Shape;254;p23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598DB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6B26B"/>
                </a:highlight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598DB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4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261" name="Google Shape;261;p24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598DB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6B26B"/>
                </a:highlight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598DB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24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264" name="Google Shape;264;p24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" name="Google Shape;266;p24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7" name="Google Shape;267;p24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268" name="Google Shape;268;p24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69" name="Google Shape;269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24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1" name="Google Shape;271;p24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72" name="Google Shape;272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24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275" name="Google Shape;275;p24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Jul 09, 2026 10:36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76" name="Google Shape;276;p24"/>
          <p:cNvSpPr txBox="1"/>
          <p:nvPr/>
        </p:nvSpPr>
        <p:spPr>
          <a:xfrm>
            <a:off x="110100" y="76200"/>
            <a:ext cx="180258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7-Day Rain Chances</a:t>
            </a:r>
            <a:endParaRPr b="1" sz="5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-2986650" y="1657050"/>
            <a:ext cx="2871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hlinkClick r:id="rId6"/>
              </a:rPr>
              <a:t>Link to Table Creator</a:t>
            </a:r>
            <a:r>
              <a:rPr b="1" lang="en" sz="2500"/>
              <a:t> (Download Table)</a:t>
            </a:r>
            <a:endParaRPr b="1" sz="2500"/>
          </a:p>
        </p:txBody>
      </p:sp>
      <p:pic>
        <p:nvPicPr>
          <p:cNvPr id="278" name="Google Shape;278;p24" title="sampler_Prob. of Precipitation_20260709_101116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975" y="1231250"/>
            <a:ext cx="13145723" cy="781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4"/>
          <p:cNvSpPr txBox="1"/>
          <p:nvPr/>
        </p:nvSpPr>
        <p:spPr>
          <a:xfrm>
            <a:off x="13308700" y="1240700"/>
            <a:ext cx="4979100" cy="78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Libre Franklin Medium"/>
              <a:buChar char="❏"/>
            </a:pPr>
            <a:r>
              <a:rPr lang="en" sz="3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Scattered afternoon showers and storms today and Friday.</a:t>
            </a:r>
            <a:endParaRPr sz="32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17500" lvl="0" marL="457200" rtl="0" algn="l">
              <a:spcBef>
                <a:spcPts val="4000"/>
              </a:spcBef>
              <a:spcAft>
                <a:spcPts val="4000"/>
              </a:spcAft>
              <a:buClr>
                <a:srgbClr val="262626"/>
              </a:buClr>
              <a:buSzPts val="3200"/>
              <a:buFont typeface="Libre Franklin Medium"/>
              <a:buChar char="❏"/>
            </a:pPr>
            <a:r>
              <a:rPr lang="en" sz="3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Shower/storm </a:t>
            </a:r>
            <a:r>
              <a:rPr lang="en" sz="3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activity</a:t>
            </a:r>
            <a:r>
              <a:rPr lang="en" sz="3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ramps up over the weekend into early next week as a frontal boundary slowly drops over the area.</a:t>
            </a:r>
            <a:endParaRPr sz="32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5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285" name="Google Shape;285;p25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6B26B"/>
                </a:highlight>
              </a:endParaRPr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25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288" name="Google Shape;288;p25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25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1" name="Google Shape;291;p25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292" name="Google Shape;292;p25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93" name="Google Shape;29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25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5" name="Google Shape;295;p25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96" name="Google Shape;296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25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299" name="Google Shape;299;p25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Jul 09, 2026 10:36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00" name="Google Shape;300;p25"/>
          <p:cNvSpPr txBox="1"/>
          <p:nvPr/>
        </p:nvSpPr>
        <p:spPr>
          <a:xfrm>
            <a:off x="110100" y="76200"/>
            <a:ext cx="136170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Severe Weather Outlook</a:t>
            </a:r>
            <a:endParaRPr b="1" sz="4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25"/>
          <p:cNvSpPr txBox="1"/>
          <p:nvPr/>
        </p:nvSpPr>
        <p:spPr>
          <a:xfrm>
            <a:off x="162975" y="1177775"/>
            <a:ext cx="5449800" cy="80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Libre Franklin Medium"/>
              <a:buChar char="❏"/>
            </a:pPr>
            <a:r>
              <a:rPr lang="en" sz="30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threat for strong to severe thunderstorms will increase over the weekend as the frontal boundary moves in, with the primary hazard being strong to damaging wind gusts.</a:t>
            </a:r>
            <a:endParaRPr sz="30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4000"/>
              </a:spcAft>
              <a:buClr>
                <a:srgbClr val="262626"/>
              </a:buClr>
              <a:buSzPts val="3000"/>
              <a:buFont typeface="Libre Franklin Medium"/>
              <a:buChar char="❏"/>
            </a:pPr>
            <a:r>
              <a:rPr lang="en" sz="30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Stay in touch with the forecast as the coverage and risk level of the severe weather outlooks will likely shift as we move through the weekend!</a:t>
            </a:r>
            <a:endParaRPr sz="30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Image Updated: Thu, July 9, 2026 11:11 AM EDT" id="302" name="Google Shape;30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7664" y="1813118"/>
            <a:ext cx="7103616" cy="5327712"/>
          </a:xfrm>
          <a:prstGeom prst="rect">
            <a:avLst/>
          </a:prstGeom>
          <a:noFill/>
          <a:ln>
            <a:noFill/>
          </a:ln>
        </p:spPr>
      </p:pic>
      <p:sp>
        <p:nvSpPr>
          <p:cNvPr descr=" |**Day 1**|" id="303" name="Google Shape;303;p25" title="altText"/>
          <p:cNvSpPr txBox="1"/>
          <p:nvPr/>
        </p:nvSpPr>
        <p:spPr>
          <a:xfrm>
            <a:off x="5712297" y="1247573"/>
            <a:ext cx="7103700" cy="5514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09275" lIns="109275" spcFirstLastPara="1" rIns="109275" wrap="square" tIns="109275">
            <a:noAutofit/>
          </a:bodyPr>
          <a:lstStyle/>
          <a:p>
            <a:pPr indent="0" lvl="0" marL="109286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86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Friday</a:t>
            </a:r>
            <a:endParaRPr sz="3586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 Updated: Thu, July 9, 2026 11:11 AM EDT" id="304" name="Google Shape;304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45943" y="3663188"/>
            <a:ext cx="7103616" cy="5327712"/>
          </a:xfrm>
          <a:prstGeom prst="rect">
            <a:avLst/>
          </a:prstGeom>
          <a:noFill/>
          <a:ln>
            <a:noFill/>
          </a:ln>
        </p:spPr>
      </p:pic>
      <p:sp>
        <p:nvSpPr>
          <p:cNvPr descr=" |**Day 2**|" id="305" name="Google Shape;305;p25" title="altText"/>
          <p:cNvSpPr txBox="1"/>
          <p:nvPr/>
        </p:nvSpPr>
        <p:spPr>
          <a:xfrm>
            <a:off x="11145958" y="3110988"/>
            <a:ext cx="7103700" cy="543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09275" lIns="109275" spcFirstLastPara="1" rIns="109275" wrap="square" tIns="109275">
            <a:noAutofit/>
          </a:bodyPr>
          <a:lstStyle/>
          <a:p>
            <a:pPr indent="0" lvl="0" marL="109286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86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Saturday</a:t>
            </a:r>
            <a:endParaRPr sz="3586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6" name="Google Shape;306;p25"/>
          <p:cNvPicPr preferRelativeResize="0"/>
          <p:nvPr/>
        </p:nvPicPr>
        <p:blipFill rotWithShape="1">
          <a:blip r:embed="rId6">
            <a:alphaModFix/>
          </a:blip>
          <a:srcRect b="0" l="83290" r="0" t="82962"/>
          <a:stretch/>
        </p:blipFill>
        <p:spPr>
          <a:xfrm>
            <a:off x="16187725" y="7414175"/>
            <a:ext cx="2061826" cy="157672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5"/>
          <p:cNvSpPr txBox="1"/>
          <p:nvPr/>
        </p:nvSpPr>
        <p:spPr>
          <a:xfrm>
            <a:off x="10809766" y="207803"/>
            <a:ext cx="50010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(through Saturday)</a:t>
            </a:r>
            <a:endParaRPr b="1"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6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313" name="Google Shape;313;p26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6B26B"/>
                </a:highlight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26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316" name="Google Shape;316;p26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8" name="Google Shape;318;p26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9" name="Google Shape;319;p26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320" name="Google Shape;320;p26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21" name="Google Shape;32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26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3" name="Google Shape;323;p26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24" name="Google Shape;324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26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327" name="Google Shape;327;p26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Jul 09, 2026 10:36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28" name="Google Shape;328;p26"/>
          <p:cNvSpPr txBox="1"/>
          <p:nvPr/>
        </p:nvSpPr>
        <p:spPr>
          <a:xfrm>
            <a:off x="110100" y="76200"/>
            <a:ext cx="180258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Excessive Rainfall (Flash Flood) Outlooks</a:t>
            </a:r>
            <a:endParaRPr b="1" sz="5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p26"/>
          <p:cNvSpPr txBox="1"/>
          <p:nvPr/>
        </p:nvSpPr>
        <p:spPr>
          <a:xfrm>
            <a:off x="110100" y="1240700"/>
            <a:ext cx="5612700" cy="78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Libre Franklin Medium"/>
              <a:buChar char="❏"/>
            </a:pPr>
            <a:r>
              <a:rPr lang="en" sz="3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frontal boundary slowly dropping across the area over the weekend will support numerous to widespread showers and storms into early next week. </a:t>
            </a:r>
            <a:endParaRPr sz="32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17500" lvl="0" marL="457200" rtl="0" algn="l">
              <a:spcBef>
                <a:spcPts val="3000"/>
              </a:spcBef>
              <a:spcAft>
                <a:spcPts val="4000"/>
              </a:spcAft>
              <a:buClr>
                <a:srgbClr val="262626"/>
              </a:buClr>
              <a:buSzPts val="3200"/>
              <a:buFont typeface="Libre Franklin Medium"/>
              <a:buChar char="❏"/>
            </a:pPr>
            <a:r>
              <a:rPr lang="en" sz="3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With high atmospheric moisture and storm coverage, this will create a potential for localized flash </a:t>
            </a:r>
            <a:r>
              <a:rPr lang="en" sz="3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flooding, especially in urban and poor drainage areas</a:t>
            </a:r>
            <a:r>
              <a:rPr lang="en" sz="32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.</a:t>
            </a:r>
            <a:endParaRPr sz="32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Image Updated: Thu, July 9, 2026 3:12 PM GMT" id="330" name="Google Shape;330;p26"/>
          <p:cNvPicPr preferRelativeResize="0"/>
          <p:nvPr/>
        </p:nvPicPr>
        <p:blipFill rotWithShape="1">
          <a:blip r:embed="rId6">
            <a:alphaModFix/>
          </a:blip>
          <a:srcRect b="2444" l="0" r="0" t="2454"/>
          <a:stretch/>
        </p:blipFill>
        <p:spPr>
          <a:xfrm>
            <a:off x="11101406" y="1330977"/>
            <a:ext cx="5336575" cy="37771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|**Day 3**|" id="331" name="Google Shape;331;p26" title="altText"/>
          <p:cNvSpPr txBox="1"/>
          <p:nvPr/>
        </p:nvSpPr>
        <p:spPr>
          <a:xfrm>
            <a:off x="11101306" y="1206500"/>
            <a:ext cx="5336700" cy="400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16900" lIns="116900" spcFirstLastPara="1" rIns="116900" wrap="square" tIns="116900">
            <a:noAutofit/>
          </a:bodyPr>
          <a:lstStyle/>
          <a:p>
            <a:pPr indent="0" lvl="0" marL="116937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36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Saturday</a:t>
            </a:r>
            <a:endParaRPr sz="2736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Image Updated: Thu, July 9, 2026 3:12 PM GMT" id="332" name="Google Shape;332;p26"/>
          <p:cNvPicPr preferRelativeResize="0"/>
          <p:nvPr/>
        </p:nvPicPr>
        <p:blipFill rotWithShape="1">
          <a:blip r:embed="rId7">
            <a:alphaModFix/>
          </a:blip>
          <a:srcRect b="2444" l="0" r="0" t="2454"/>
          <a:stretch/>
        </p:blipFill>
        <p:spPr>
          <a:xfrm>
            <a:off x="5722901" y="1336286"/>
            <a:ext cx="5336575" cy="37771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|**Day 3**|" id="333" name="Google Shape;333;p26" title="altText"/>
          <p:cNvSpPr txBox="1"/>
          <p:nvPr/>
        </p:nvSpPr>
        <p:spPr>
          <a:xfrm>
            <a:off x="5722801" y="1211809"/>
            <a:ext cx="5336700" cy="400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16900" lIns="116900" spcFirstLastPara="1" rIns="116900" wrap="square" tIns="116900">
            <a:noAutofit/>
          </a:bodyPr>
          <a:lstStyle/>
          <a:p>
            <a:pPr indent="0" lvl="0" marL="116937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36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Friday</a:t>
            </a:r>
            <a:endParaRPr sz="2736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Image Updated: Thu, July 9, 2026 3:12 PM GMT" id="334" name="Google Shape;334;p26"/>
          <p:cNvPicPr preferRelativeResize="0"/>
          <p:nvPr/>
        </p:nvPicPr>
        <p:blipFill rotWithShape="1">
          <a:blip r:embed="rId8">
            <a:alphaModFix/>
          </a:blip>
          <a:srcRect b="2444" l="0" r="0" t="2454"/>
          <a:stretch/>
        </p:blipFill>
        <p:spPr>
          <a:xfrm>
            <a:off x="5722901" y="5286135"/>
            <a:ext cx="5336575" cy="37771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|**Day 3**|" id="335" name="Google Shape;335;p26" title="altText"/>
          <p:cNvSpPr txBox="1"/>
          <p:nvPr/>
        </p:nvSpPr>
        <p:spPr>
          <a:xfrm>
            <a:off x="5722801" y="5161658"/>
            <a:ext cx="5336700" cy="400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16900" lIns="116900" spcFirstLastPara="1" rIns="116900" wrap="square" tIns="116900">
            <a:noAutofit/>
          </a:bodyPr>
          <a:lstStyle/>
          <a:p>
            <a:pPr indent="0" lvl="0" marL="116937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36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Sunday</a:t>
            </a:r>
            <a:endParaRPr sz="2736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Image Updated: Thu, July 9, 2026 3:12 PM GMT" id="336" name="Google Shape;336;p26"/>
          <p:cNvPicPr preferRelativeResize="0"/>
          <p:nvPr/>
        </p:nvPicPr>
        <p:blipFill rotWithShape="1">
          <a:blip r:embed="rId9">
            <a:alphaModFix/>
          </a:blip>
          <a:srcRect b="2444" l="0" r="0" t="2454"/>
          <a:stretch/>
        </p:blipFill>
        <p:spPr>
          <a:xfrm>
            <a:off x="11101438" y="5291062"/>
            <a:ext cx="5336575" cy="37771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|**Day 3**|" id="337" name="Google Shape;337;p26" title="altText"/>
          <p:cNvSpPr txBox="1"/>
          <p:nvPr/>
        </p:nvSpPr>
        <p:spPr>
          <a:xfrm>
            <a:off x="11101338" y="5166585"/>
            <a:ext cx="5336700" cy="400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16900" lIns="116900" spcFirstLastPara="1" rIns="116900" wrap="square" tIns="116900">
            <a:noAutofit/>
          </a:bodyPr>
          <a:lstStyle/>
          <a:p>
            <a:pPr indent="0" lvl="0" marL="116937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36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Monday</a:t>
            </a:r>
            <a:endParaRPr sz="2736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38" name="Google Shape;338;p26"/>
          <p:cNvGrpSpPr/>
          <p:nvPr/>
        </p:nvGrpSpPr>
        <p:grpSpPr>
          <a:xfrm>
            <a:off x="16510429" y="1240635"/>
            <a:ext cx="1757142" cy="7798204"/>
            <a:chOff x="7713190" y="1216800"/>
            <a:chExt cx="1757142" cy="7798204"/>
          </a:xfrm>
        </p:grpSpPr>
        <p:sp>
          <p:nvSpPr>
            <p:cNvPr id="339" name="Google Shape;339;p26"/>
            <p:cNvSpPr/>
            <p:nvPr/>
          </p:nvSpPr>
          <p:spPr>
            <a:xfrm>
              <a:off x="7713190" y="1216804"/>
              <a:ext cx="1757100" cy="7798200"/>
            </a:xfrm>
            <a:prstGeom prst="rect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0" name="Google Shape;340;p26"/>
            <p:cNvGrpSpPr/>
            <p:nvPr/>
          </p:nvGrpSpPr>
          <p:grpSpPr>
            <a:xfrm>
              <a:off x="7713232" y="1216800"/>
              <a:ext cx="1757100" cy="7782900"/>
              <a:chOff x="7713232" y="1216800"/>
              <a:chExt cx="1757100" cy="7782900"/>
            </a:xfrm>
          </p:grpSpPr>
          <p:sp>
            <p:nvSpPr>
              <p:cNvPr id="341" name="Google Shape;341;p26"/>
              <p:cNvSpPr/>
              <p:nvPr/>
            </p:nvSpPr>
            <p:spPr>
              <a:xfrm>
                <a:off x="7734357" y="2686425"/>
                <a:ext cx="1714500" cy="353700"/>
              </a:xfrm>
              <a:prstGeom prst="rect">
                <a:avLst/>
              </a:prstGeom>
              <a:solidFill>
                <a:srgbClr val="54AC7E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200">
                    <a:latin typeface="Helvetica Neue"/>
                    <a:ea typeface="Helvetica Neue"/>
                    <a:cs typeface="Helvetica Neue"/>
                    <a:sym typeface="Helvetica Neue"/>
                  </a:rPr>
                  <a:t>1</a:t>
                </a:r>
                <a:endParaRPr b="1" sz="22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42" name="Google Shape;342;p26"/>
              <p:cNvSpPr/>
              <p:nvPr/>
            </p:nvSpPr>
            <p:spPr>
              <a:xfrm>
                <a:off x="7734357" y="3957825"/>
                <a:ext cx="1714500" cy="353700"/>
              </a:xfrm>
              <a:prstGeom prst="rect">
                <a:avLst/>
              </a:prstGeom>
              <a:solidFill>
                <a:srgbClr val="FDFD7F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200">
                    <a:latin typeface="Helvetica Neue"/>
                    <a:ea typeface="Helvetica Neue"/>
                    <a:cs typeface="Helvetica Neue"/>
                    <a:sym typeface="Helvetica Neue"/>
                  </a:rPr>
                  <a:t>2</a:t>
                </a:r>
                <a:endParaRPr b="1" sz="22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43" name="Google Shape;343;p26"/>
              <p:cNvSpPr/>
              <p:nvPr/>
            </p:nvSpPr>
            <p:spPr>
              <a:xfrm>
                <a:off x="7734357" y="5229225"/>
                <a:ext cx="1714500" cy="353700"/>
              </a:xfrm>
              <a:prstGeom prst="rect">
                <a:avLst/>
              </a:prstGeom>
              <a:solidFill>
                <a:srgbClr val="FF0000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200">
                    <a:latin typeface="Helvetica Neue"/>
                    <a:ea typeface="Helvetica Neue"/>
                    <a:cs typeface="Helvetica Neue"/>
                    <a:sym typeface="Helvetica Neue"/>
                  </a:rPr>
                  <a:t>3</a:t>
                </a:r>
                <a:endParaRPr b="1" sz="22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44" name="Google Shape;344;p26"/>
              <p:cNvSpPr/>
              <p:nvPr/>
            </p:nvSpPr>
            <p:spPr>
              <a:xfrm>
                <a:off x="7734532" y="6533550"/>
                <a:ext cx="1714500" cy="353700"/>
              </a:xfrm>
              <a:prstGeom prst="rect">
                <a:avLst/>
              </a:prstGeom>
              <a:solidFill>
                <a:srgbClr val="FF00FF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200">
                    <a:latin typeface="Helvetica Neue"/>
                    <a:ea typeface="Helvetica Neue"/>
                    <a:cs typeface="Helvetica Neue"/>
                    <a:sym typeface="Helvetica Neue"/>
                  </a:rPr>
                  <a:t>4</a:t>
                </a:r>
                <a:endParaRPr b="1" sz="22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45" name="Google Shape;345;p26"/>
              <p:cNvSpPr txBox="1"/>
              <p:nvPr/>
            </p:nvSpPr>
            <p:spPr>
              <a:xfrm>
                <a:off x="7713232" y="1216800"/>
                <a:ext cx="1757100" cy="124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500">
                    <a:latin typeface="Helvetica Neue"/>
                    <a:ea typeface="Helvetica Neue"/>
                    <a:cs typeface="Helvetica Neue"/>
                    <a:sym typeface="Helvetica Neue"/>
                  </a:rPr>
                  <a:t>Risk of Excessive Rainfall</a:t>
                </a:r>
                <a:endParaRPr b="1" sz="25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46" name="Google Shape;346;p26"/>
              <p:cNvSpPr txBox="1"/>
              <p:nvPr/>
            </p:nvSpPr>
            <p:spPr>
              <a:xfrm>
                <a:off x="7734407" y="3050400"/>
                <a:ext cx="1714500" cy="63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latin typeface="Helvetica Neue"/>
                    <a:ea typeface="Helvetica Neue"/>
                    <a:cs typeface="Helvetica Neue"/>
                    <a:sym typeface="Helvetica Neue"/>
                  </a:rPr>
                  <a:t>Marginal Risk, or a 5% chance</a:t>
                </a:r>
                <a:endParaRPr b="1" sz="15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47" name="Google Shape;347;p26"/>
              <p:cNvSpPr txBox="1"/>
              <p:nvPr/>
            </p:nvSpPr>
            <p:spPr>
              <a:xfrm>
                <a:off x="7734357" y="4346100"/>
                <a:ext cx="1714500" cy="63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latin typeface="Helvetica Neue"/>
                    <a:ea typeface="Helvetica Neue"/>
                    <a:cs typeface="Helvetica Neue"/>
                    <a:sym typeface="Helvetica Neue"/>
                  </a:rPr>
                  <a:t>Slight Risk, or a 15% chance</a:t>
                </a:r>
                <a:endParaRPr b="1" sz="15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48" name="Google Shape;348;p26"/>
              <p:cNvSpPr txBox="1"/>
              <p:nvPr/>
            </p:nvSpPr>
            <p:spPr>
              <a:xfrm>
                <a:off x="7734532" y="5641800"/>
                <a:ext cx="1714500" cy="63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latin typeface="Helvetica Neue"/>
                    <a:ea typeface="Helvetica Neue"/>
                    <a:cs typeface="Helvetica Neue"/>
                    <a:sym typeface="Helvetica Neue"/>
                  </a:rPr>
                  <a:t>Moderate Risk, or a 40% chance</a:t>
                </a:r>
                <a:endParaRPr b="1" sz="15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49" name="Google Shape;349;p26"/>
              <p:cNvSpPr txBox="1"/>
              <p:nvPr/>
            </p:nvSpPr>
            <p:spPr>
              <a:xfrm>
                <a:off x="7734532" y="6937500"/>
                <a:ext cx="1714500" cy="63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latin typeface="Helvetica Neue"/>
                    <a:ea typeface="Helvetica Neue"/>
                    <a:cs typeface="Helvetica Neue"/>
                    <a:sym typeface="Helvetica Neue"/>
                  </a:rPr>
                  <a:t>High Risk, or a 75% chance</a:t>
                </a:r>
                <a:endParaRPr b="1" sz="15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50" name="Google Shape;350;p26"/>
              <p:cNvSpPr txBox="1"/>
              <p:nvPr/>
            </p:nvSpPr>
            <p:spPr>
              <a:xfrm>
                <a:off x="7828407" y="7750800"/>
                <a:ext cx="1526400" cy="124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"/>
                  <a:t>*Indicates the risk of occurrence within 25 miles of your location</a:t>
                </a:r>
                <a:endParaRPr i="1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6" name="Google Shape;356;p27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357" name="Google Shape;357;p27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598DB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598DB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" name="Google Shape;359;p27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360" name="Google Shape;360;p27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2" name="Google Shape;362;p27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Looking ahead: July 14th - July 18th, 2026 </a:t>
            </a:r>
            <a:endParaRPr b="1" sz="6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63" name="Google Shape;363;p27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364" name="Google Shape;364;p27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65" name="Google Shape;365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27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7" name="Google Shape;367;p27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68" name="Google Shape;368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27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371" name="Google Shape;371;p27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Jul 09, 2026 10:36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72" name="Google Shape;372;p27"/>
          <p:cNvSpPr txBox="1"/>
          <p:nvPr/>
        </p:nvSpPr>
        <p:spPr>
          <a:xfrm>
            <a:off x="245643" y="1286350"/>
            <a:ext cx="8716200" cy="645600"/>
          </a:xfrm>
          <a:prstGeom prst="rect">
            <a:avLst/>
          </a:prstGeom>
          <a:solidFill>
            <a:srgbClr val="434343"/>
          </a:solidFill>
          <a:ln cap="flat" cmpd="sng" w="363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148775" spcFirstLastPara="1" rIns="148775" wrap="square" tIns="1162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17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Temperatures – Leaning Above Normal</a:t>
            </a:r>
            <a:endParaRPr b="1" sz="29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3" name="Google Shape;373;p27"/>
          <p:cNvSpPr txBox="1"/>
          <p:nvPr/>
        </p:nvSpPr>
        <p:spPr>
          <a:xfrm>
            <a:off x="9326417" y="1286345"/>
            <a:ext cx="8716200" cy="645600"/>
          </a:xfrm>
          <a:prstGeom prst="rect">
            <a:avLst/>
          </a:prstGeom>
          <a:solidFill>
            <a:srgbClr val="434343"/>
          </a:solidFill>
          <a:ln cap="flat" cmpd="sng" w="363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148775" spcFirstLastPara="1" rIns="148775" wrap="square" tIns="1162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17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Precipitation – Leaning Above Normal</a:t>
            </a:r>
            <a:endParaRPr b="1" sz="30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Image Updated: Thu, July 9, 2026 2:12 PM GMT" id="374" name="Google Shape;37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350" y="1989239"/>
            <a:ext cx="8940797" cy="690879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 Updated: Thu, July 9, 2026 2:12 PM GMT" id="375" name="Google Shape;375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13850" y="1989239"/>
            <a:ext cx="8940797" cy="690879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 Updated: Thu, July 9, 2026 2:12 PM GMT" id="376" name="Google Shape;376;p27"/>
          <p:cNvPicPr preferRelativeResize="0"/>
          <p:nvPr/>
        </p:nvPicPr>
        <p:blipFill rotWithShape="1">
          <a:blip r:embed="rId6">
            <a:alphaModFix/>
          </a:blip>
          <a:srcRect b="0" l="10" r="20" t="0"/>
          <a:stretch/>
        </p:blipFill>
        <p:spPr>
          <a:xfrm>
            <a:off x="110101" y="1989250"/>
            <a:ext cx="8940797" cy="691078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2" name="Google Shape;382;p28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383" name="Google Shape;383;p28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598DB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598DB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28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386" name="Google Shape;386;p28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" name="Google Shape;388;p28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Tropical Outlook - Next 7 Days</a:t>
            </a:r>
            <a:endParaRPr b="1" sz="4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89" name="Google Shape;389;p28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390" name="Google Shape;390;p28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91" name="Google Shape;391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28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3" name="Google Shape;393;p28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94" name="Google Shape;394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28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397" name="Google Shape;397;p28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Jul 09, 2026 10:36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98" name="Google Shape;398;p28"/>
          <p:cNvSpPr txBox="1"/>
          <p:nvPr/>
        </p:nvSpPr>
        <p:spPr>
          <a:xfrm>
            <a:off x="254650" y="1255475"/>
            <a:ext cx="7491300" cy="77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82600" lvl="0" marL="457200" marR="169723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Libre Franklin"/>
              <a:buChar char="❏"/>
            </a:pPr>
            <a:r>
              <a:rPr b="1" lang="en" sz="4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Tropical Activity is expected in the next 7 days</a:t>
            </a:r>
            <a:endParaRPr b="1" sz="40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Image Updated: Thu, July 9, 2026 2:12 PM GMT" id="399" name="Google Shape;39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7720" y="1255475"/>
            <a:ext cx="10302830" cy="77753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5" name="Google Shape;405;p29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406" name="Google Shape;406;p29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598DB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598DB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29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409" name="Google Shape;409;p29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29"/>
          <p:cNvSpPr txBox="1"/>
          <p:nvPr/>
        </p:nvSpPr>
        <p:spPr>
          <a:xfrm>
            <a:off x="162975" y="1194300"/>
            <a:ext cx="7489200" cy="78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 Medium"/>
              <a:buChar char="❏"/>
            </a:pPr>
            <a:r>
              <a:rPr lang="en"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latest Drought Conditions update shows minimal changes from last week.</a:t>
            </a:r>
            <a:endParaRPr sz="30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 Medium"/>
              <a:buChar char="❏"/>
            </a:pPr>
            <a:r>
              <a:rPr lang="en"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D2-D4 Drought </a:t>
            </a:r>
            <a:r>
              <a:rPr lang="en" sz="2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(see legend on the right)</a:t>
            </a:r>
            <a:r>
              <a:rPr lang="en"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persists across ~5% of Georgia, primarily in the far N/NE.</a:t>
            </a:r>
            <a:endParaRPr sz="30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 Medium"/>
              <a:buChar char="❏"/>
            </a:pPr>
            <a:r>
              <a:rPr lang="en"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Wet conditions over the upcoming weekend will provide </a:t>
            </a:r>
            <a:r>
              <a:rPr lang="en"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relief</a:t>
            </a:r>
            <a:r>
              <a:rPr lang="en"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from the hot and </a:t>
            </a:r>
            <a:r>
              <a:rPr lang="en"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relatively</a:t>
            </a:r>
            <a:r>
              <a:rPr lang="en"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dry weather in recent days.</a:t>
            </a:r>
            <a:endParaRPr sz="30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chemeClr val="dk1"/>
              </a:buClr>
              <a:buSzPts val="3000"/>
              <a:buFont typeface="Libre Franklin Medium"/>
              <a:buChar char="❏"/>
            </a:pPr>
            <a:r>
              <a:rPr lang="en"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Latest Drought Information Statement (new one next week): </a:t>
            </a:r>
            <a:r>
              <a:rPr lang="en" sz="3000" u="sng">
                <a:solidFill>
                  <a:schemeClr val="hlink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3"/>
              </a:rPr>
              <a:t>https://www.weather.gov/ffc/drought</a:t>
            </a:r>
            <a:endParaRPr i="1" sz="2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2" name="Google Shape;412;p29"/>
          <p:cNvSpPr txBox="1"/>
          <p:nvPr/>
        </p:nvSpPr>
        <p:spPr>
          <a:xfrm>
            <a:off x="6525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Latest Drought Update</a:t>
            </a:r>
            <a:endParaRPr b="1" sz="6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13" name="Google Shape;413;p29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414" name="Google Shape;414;p29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15" name="Google Shape;415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29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7" name="Google Shape;417;p29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18" name="Google Shape;418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p29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421" name="Google Shape;421;p29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Jul 09, 2026 10:36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Image Updated: Thu, July 9, 2026 2:12 PM GMT" id="422" name="Google Shape;422;p29"/>
          <p:cNvPicPr preferRelativeResize="0"/>
          <p:nvPr/>
        </p:nvPicPr>
        <p:blipFill rotWithShape="1">
          <a:blip r:embed="rId7">
            <a:alphaModFix/>
          </a:blip>
          <a:srcRect b="2508" l="0" r="0" t="2508"/>
          <a:stretch/>
        </p:blipFill>
        <p:spPr>
          <a:xfrm>
            <a:off x="7821313" y="1263875"/>
            <a:ext cx="10397574" cy="76312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SS Builder - S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