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287000" cx="18288000"/>
  <p:notesSz cx="6858000" cy="9144000"/>
  <p:embeddedFontLst>
    <p:embeddedFont>
      <p:font typeface="Helvetica Neue"/>
      <p:regular r:id="rId22"/>
      <p:bold r:id="rId23"/>
      <p:italic r:id="rId24"/>
      <p:boldItalic r:id="rId25"/>
    </p:embeddedFont>
    <p:embeddedFont>
      <p:font typeface="Helvetica Neue Light"/>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240">
          <p15:clr>
            <a:srgbClr val="A4A3A4"/>
          </p15:clr>
        </p15:guide>
        <p15:guide id="2" pos="57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240" orient="horz"/>
        <p:guide pos="576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HelveticaNeue-regular.fntdata"/><Relationship Id="rId21" Type="http://schemas.openxmlformats.org/officeDocument/2006/relationships/slide" Target="slides/slide16.xml"/><Relationship Id="rId24" Type="http://schemas.openxmlformats.org/officeDocument/2006/relationships/font" Target="fonts/HelveticaNeue-italic.fntdata"/><Relationship Id="rId23" Type="http://schemas.openxmlformats.org/officeDocument/2006/relationships/font" Target="fonts/HelveticaNeue-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HelveticaNeueLight-regular.fntdata"/><Relationship Id="rId25" Type="http://schemas.openxmlformats.org/officeDocument/2006/relationships/font" Target="fonts/HelveticaNeue-boldItalic.fntdata"/><Relationship Id="rId28" Type="http://schemas.openxmlformats.org/officeDocument/2006/relationships/font" Target="fonts/HelveticaNeueLight-italic.fntdata"/><Relationship Id="rId27" Type="http://schemas.openxmlformats.org/officeDocument/2006/relationships/font" Target="fonts/HelveticaNeueLight-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HelveticaNeueLight-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SLIDES_API190160342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SLIDES_API190160342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a52bdfe093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a52bdfe093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ba95b39317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3ba95b39317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ba7ee93757_5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3ba7ee93757_5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ba95b39317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3ba95b39317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ba95b39317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ba95b39317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ba7ee93757_7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3ba7ee93757_7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Starting off by taking a look at the Climate Prediction Center’s 6-10 day outlook, conditions starting mid next week will see temperatures below normal for this time of the year. Sadly, we are also anticipating drier than normal conditions as well, meaning no help with the drought is currently in sight.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26e5e18a4a_2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326e5e18a4a_2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a52bdfe09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a52bdfe09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Starting off by taking a look at the Climate Prediction Center’s 6-10 day outlook, conditions starting mid next week will see temperatures below normal for this time of the year. Sadly, we are also anticipating drier than normal conditions as well, meaning no help with the drought is currently in sight.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ba95b39317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ba95b39317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Starting off by taking a look at the Climate Prediction Center’s 6-10 day outlook, conditions starting mid next week will see temperatures below normal for this time of the year. Sadly, we are also anticipating drier than normal conditions as well, meaning no help with the drought is currently in sight.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ba95b39317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ba95b39317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ba95b39317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ba95b39317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ba95b39317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ba95b39317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ba95b39317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3ba95b39317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ba95b39317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ba95b39317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Starting off by taking a look at the Climate Prediction Center’s 6-10 day outlook, conditions starting mid next week will see temperatures below normal for this time of the year. Sadly, we are also anticipating drier than normal conditions as well, meaning no help with the drought is currently in sight.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ba95b39317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3ba95b39317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Slide">
  <p:cSld name="TITLE_2">
    <p:bg>
      <p:bgPr>
        <a:solidFill>
          <a:srgbClr val="FFFFFF"/>
        </a:solidFill>
      </p:bgPr>
    </p:bg>
    <p:spTree>
      <p:nvGrpSpPr>
        <p:cNvPr id="6" name="Shape 6"/>
        <p:cNvGrpSpPr/>
        <p:nvPr/>
      </p:nvGrpSpPr>
      <p:grpSpPr>
        <a:xfrm>
          <a:off x="0" y="0"/>
          <a:ext cx="0" cy="0"/>
          <a:chOff x="0" y="0"/>
          <a:chExt cx="0" cy="0"/>
        </a:xfrm>
      </p:grpSpPr>
      <p:sp>
        <p:nvSpPr>
          <p:cNvPr id="7" name="Google Shape;7;p2"/>
          <p:cNvSpPr/>
          <p:nvPr/>
        </p:nvSpPr>
        <p:spPr>
          <a:xfrm>
            <a:off x="0" y="0"/>
            <a:ext cx="18288000" cy="914400"/>
          </a:xfrm>
          <a:prstGeom prst="rect">
            <a:avLst/>
          </a:prstGeom>
          <a:solidFill>
            <a:srgbClr val="0A459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8" name="Google Shape;8;p2"/>
          <p:cNvSpPr txBox="1"/>
          <p:nvPr/>
        </p:nvSpPr>
        <p:spPr>
          <a:xfrm>
            <a:off x="13410594" y="9379438"/>
            <a:ext cx="4762500" cy="593400"/>
          </a:xfrm>
          <a:prstGeom prst="rect">
            <a:avLst/>
          </a:prstGeom>
          <a:noFill/>
          <a:ln>
            <a:noFill/>
          </a:ln>
        </p:spPr>
        <p:txBody>
          <a:bodyPr anchorCtr="0" anchor="t" bIns="114275" lIns="114275" spcFirstLastPara="1" rIns="114275" wrap="square" tIns="114275">
            <a:noAutofit/>
          </a:bodyPr>
          <a:lstStyle/>
          <a:p>
            <a:pPr indent="0" lvl="0" marL="0" rtl="0" algn="r">
              <a:spcBef>
                <a:spcPts val="0"/>
              </a:spcBef>
              <a:spcAft>
                <a:spcPts val="0"/>
              </a:spcAft>
              <a:buNone/>
            </a:pPr>
            <a:r>
              <a:rPr b="1" lang="en" sz="2500">
                <a:solidFill>
                  <a:srgbClr val="072E63"/>
                </a:solidFill>
                <a:latin typeface="Helvetica Neue"/>
                <a:ea typeface="Helvetica Neue"/>
                <a:cs typeface="Helvetica Neue"/>
                <a:sym typeface="Helvetica Neue"/>
              </a:rPr>
              <a:t>National Weather Service</a:t>
            </a:r>
            <a:endParaRPr b="1" sz="2500">
              <a:solidFill>
                <a:srgbClr val="072E63"/>
              </a:solidFill>
              <a:latin typeface="Helvetica Neue"/>
              <a:ea typeface="Helvetica Neue"/>
              <a:cs typeface="Helvetica Neue"/>
              <a:sym typeface="Helvetica Neue"/>
            </a:endParaRPr>
          </a:p>
        </p:txBody>
      </p:sp>
      <p:sp>
        <p:nvSpPr>
          <p:cNvPr id="9" name="Google Shape;9;p2"/>
          <p:cNvSpPr/>
          <p:nvPr/>
        </p:nvSpPr>
        <p:spPr>
          <a:xfrm>
            <a:off x="0" y="914400"/>
            <a:ext cx="18288000" cy="457200"/>
          </a:xfrm>
          <a:prstGeom prst="rect">
            <a:avLst/>
          </a:prstGeom>
          <a:solidFill>
            <a:srgbClr val="EAEAE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10" name="Google Shape;10;p2"/>
          <p:cNvSpPr/>
          <p:nvPr/>
        </p:nvSpPr>
        <p:spPr>
          <a:xfrm>
            <a:off x="0" y="9464040"/>
            <a:ext cx="18288000" cy="822900"/>
          </a:xfrm>
          <a:prstGeom prst="rect">
            <a:avLst/>
          </a:prstGeom>
          <a:solidFill>
            <a:srgbClr val="EAEAE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11" name="Google Shape;11;p2"/>
          <p:cNvSpPr txBox="1"/>
          <p:nvPr/>
        </p:nvSpPr>
        <p:spPr>
          <a:xfrm>
            <a:off x="628650" y="4767263"/>
            <a:ext cx="2057400" cy="273900"/>
          </a:xfrm>
          <a:prstGeom prst="rect">
            <a:avLst/>
          </a:prstGeom>
          <a:noFill/>
          <a:ln>
            <a:noFill/>
          </a:ln>
        </p:spPr>
        <p:txBody>
          <a:bodyPr anchorCtr="0" anchor="ctr" bIns="28575" lIns="57150" spcFirstLastPara="1" rIns="57150" wrap="square" tIns="28575">
            <a:noAutofit/>
          </a:bodyPr>
          <a:lstStyle/>
          <a:p>
            <a:pPr indent="0" lvl="0" marL="0" rtl="0" algn="l">
              <a:spcBef>
                <a:spcPts val="0"/>
              </a:spcBef>
              <a:spcAft>
                <a:spcPts val="0"/>
              </a:spcAft>
              <a:buNone/>
            </a:pPr>
            <a:r>
              <a:t/>
            </a:r>
            <a:endParaRPr sz="900">
              <a:solidFill>
                <a:srgbClr val="888888"/>
              </a:solidFill>
              <a:latin typeface="Calibri"/>
              <a:ea typeface="Calibri"/>
              <a:cs typeface="Calibri"/>
              <a:sym typeface="Calibri"/>
            </a:endParaRPr>
          </a:p>
        </p:txBody>
      </p:sp>
      <p:pic>
        <p:nvPicPr>
          <p:cNvPr id="12" name="Google Shape;12;p2"/>
          <p:cNvPicPr preferRelativeResize="0"/>
          <p:nvPr/>
        </p:nvPicPr>
        <p:blipFill rotWithShape="1">
          <a:blip r:embed="rId2">
            <a:alphaModFix/>
          </a:blip>
          <a:srcRect b="874950" l="0" r="0" t="-874950"/>
          <a:stretch/>
        </p:blipFill>
        <p:spPr>
          <a:xfrm>
            <a:off x="26800" y="4628000"/>
            <a:ext cx="2330649" cy="496300"/>
          </a:xfrm>
          <a:prstGeom prst="rect">
            <a:avLst/>
          </a:prstGeom>
          <a:noFill/>
          <a:ln>
            <a:noFill/>
          </a:ln>
        </p:spPr>
      </p:pic>
      <p:pic>
        <p:nvPicPr>
          <p:cNvPr id="13" name="Google Shape;13;p2"/>
          <p:cNvPicPr preferRelativeResize="0"/>
          <p:nvPr/>
        </p:nvPicPr>
        <p:blipFill>
          <a:blip r:embed="rId2">
            <a:alphaModFix/>
          </a:blip>
          <a:stretch>
            <a:fillRect/>
          </a:stretch>
        </p:blipFill>
        <p:spPr>
          <a:xfrm>
            <a:off x="26980" y="9515210"/>
            <a:ext cx="3438144" cy="731520"/>
          </a:xfrm>
          <a:prstGeom prst="rect">
            <a:avLst/>
          </a:prstGeom>
          <a:noFill/>
          <a:ln>
            <a:noFill/>
          </a:ln>
        </p:spPr>
      </p:pic>
      <p:sp>
        <p:nvSpPr>
          <p:cNvPr descr="h:mm a z" id="14" name="Google Shape;14;p2" title="time"/>
          <p:cNvSpPr txBox="1"/>
          <p:nvPr/>
        </p:nvSpPr>
        <p:spPr>
          <a:xfrm>
            <a:off x="12711101" y="451875"/>
            <a:ext cx="5577300" cy="431100"/>
          </a:xfrm>
          <a:prstGeom prst="rect">
            <a:avLst/>
          </a:prstGeom>
          <a:noFill/>
          <a:ln>
            <a:noFill/>
          </a:ln>
        </p:spPr>
        <p:txBody>
          <a:bodyPr anchorCtr="0" anchor="t" bIns="0" lIns="0" spcFirstLastPara="1" rIns="274300" wrap="square" tIns="0">
            <a:noAutofit/>
          </a:bodyPr>
          <a:lstStyle/>
          <a:p>
            <a:pPr indent="0" lvl="0" marL="0" rtl="0" algn="r">
              <a:spcBef>
                <a:spcPts val="0"/>
              </a:spcBef>
              <a:spcAft>
                <a:spcPts val="0"/>
              </a:spcAft>
              <a:buNone/>
            </a:pPr>
            <a:r>
              <a:rPr b="1" lang="en" sz="2800">
                <a:solidFill>
                  <a:srgbClr val="FFFFFF"/>
                </a:solidFill>
                <a:latin typeface="Helvetica Neue"/>
                <a:ea typeface="Helvetica Neue"/>
                <a:cs typeface="Helvetica Neue"/>
                <a:sym typeface="Helvetica Neue"/>
              </a:rPr>
              <a:t>1:28 PM EST</a:t>
            </a:r>
            <a:endParaRPr b="1" sz="2800">
              <a:solidFill>
                <a:srgbClr val="FFFFFF"/>
              </a:solidFill>
              <a:latin typeface="Helvetica Neue"/>
              <a:ea typeface="Helvetica Neue"/>
              <a:cs typeface="Helvetica Neue"/>
              <a:sym typeface="Helvetica Neue"/>
            </a:endParaRPr>
          </a:p>
        </p:txBody>
      </p:sp>
      <p:sp>
        <p:nvSpPr>
          <p:cNvPr descr="MMMM d, yyyy" id="15" name="Google Shape;15;p2" title="time"/>
          <p:cNvSpPr txBox="1"/>
          <p:nvPr/>
        </p:nvSpPr>
        <p:spPr>
          <a:xfrm>
            <a:off x="12711101" y="21295"/>
            <a:ext cx="5577300" cy="431100"/>
          </a:xfrm>
          <a:prstGeom prst="rect">
            <a:avLst/>
          </a:prstGeom>
          <a:noFill/>
          <a:ln>
            <a:noFill/>
          </a:ln>
        </p:spPr>
        <p:txBody>
          <a:bodyPr anchorCtr="0" anchor="t" bIns="0" lIns="0" spcFirstLastPara="1" rIns="274300" wrap="square" tIns="0">
            <a:noAutofit/>
          </a:bodyPr>
          <a:lstStyle/>
          <a:p>
            <a:pPr indent="0" lvl="0" marL="0" rtl="0" algn="r">
              <a:spcBef>
                <a:spcPts val="0"/>
              </a:spcBef>
              <a:spcAft>
                <a:spcPts val="0"/>
              </a:spcAft>
              <a:buNone/>
            </a:pPr>
            <a:r>
              <a:rPr b="1" lang="en" sz="2800">
                <a:solidFill>
                  <a:srgbClr val="FFFFFF"/>
                </a:solidFill>
                <a:latin typeface="Helvetica Neue"/>
                <a:ea typeface="Helvetica Neue"/>
                <a:cs typeface="Helvetica Neue"/>
                <a:sym typeface="Helvetica Neue"/>
              </a:rPr>
              <a:t>January 16, 2026</a:t>
            </a:r>
            <a:endParaRPr b="1" sz="2800">
              <a:solidFill>
                <a:srgbClr val="FFFFFF"/>
              </a:solidFill>
              <a:latin typeface="Helvetica Neue"/>
              <a:ea typeface="Helvetica Neue"/>
              <a:cs typeface="Helvetica Neue"/>
              <a:sym typeface="Helvetica Neue"/>
            </a:endParaRPr>
          </a:p>
        </p:txBody>
      </p:sp>
      <p:pic>
        <p:nvPicPr>
          <p:cNvPr id="16" name="Google Shape;16;p2"/>
          <p:cNvPicPr preferRelativeResize="0"/>
          <p:nvPr/>
        </p:nvPicPr>
        <p:blipFill>
          <a:blip r:embed="rId3">
            <a:alphaModFix/>
          </a:blip>
          <a:stretch>
            <a:fillRect/>
          </a:stretch>
        </p:blipFill>
        <p:spPr>
          <a:xfrm>
            <a:off x="179200" y="-3135"/>
            <a:ext cx="1361424" cy="1361424"/>
          </a:xfrm>
          <a:prstGeom prst="rect">
            <a:avLst/>
          </a:prstGeom>
          <a:noFill/>
          <a:ln>
            <a:noFill/>
          </a:ln>
        </p:spPr>
      </p:pic>
      <p:sp>
        <p:nvSpPr>
          <p:cNvPr id="17" name="Google Shape;17;p2" title="officeName"/>
          <p:cNvSpPr txBox="1"/>
          <p:nvPr/>
        </p:nvSpPr>
        <p:spPr>
          <a:xfrm>
            <a:off x="12125450" y="9858290"/>
            <a:ext cx="6051300" cy="384900"/>
          </a:xfrm>
          <a:prstGeom prst="rect">
            <a:avLst/>
          </a:prstGeom>
          <a:noFill/>
          <a:ln>
            <a:noFill/>
          </a:ln>
        </p:spPr>
        <p:txBody>
          <a:bodyPr anchorCtr="0" anchor="t" bIns="0" lIns="114275" spcFirstLastPara="1" rIns="114275" wrap="square" tIns="0">
            <a:noAutofit/>
          </a:bodyPr>
          <a:lstStyle/>
          <a:p>
            <a:pPr indent="0" lvl="0" marL="0" rtl="0" algn="r">
              <a:spcBef>
                <a:spcPts val="0"/>
              </a:spcBef>
              <a:spcAft>
                <a:spcPts val="0"/>
              </a:spcAft>
              <a:buNone/>
            </a:pPr>
            <a:r>
              <a:rPr b="1" lang="en" sz="2500">
                <a:solidFill>
                  <a:srgbClr val="072E63"/>
                </a:solidFill>
                <a:latin typeface="Helvetica Neue"/>
                <a:ea typeface="Helvetica Neue"/>
                <a:cs typeface="Helvetica Neue"/>
                <a:sym typeface="Helvetica Neue"/>
              </a:rPr>
              <a:t>Atlanta / Peachtree City, GA</a:t>
            </a:r>
            <a:endParaRPr b="1" sz="2500">
              <a:solidFill>
                <a:srgbClr val="072E63"/>
              </a:solidFill>
              <a:latin typeface="Helvetica Neue"/>
              <a:ea typeface="Helvetica Neue"/>
              <a:cs typeface="Helvetica Neue"/>
              <a:sym typeface="Helvetica Neue"/>
            </a:endParaRPr>
          </a:p>
        </p:txBody>
      </p:sp>
      <p:sp>
        <p:nvSpPr>
          <p:cNvPr id="18" name="Google Shape;18;p2"/>
          <p:cNvSpPr txBox="1"/>
          <p:nvPr/>
        </p:nvSpPr>
        <p:spPr>
          <a:xfrm>
            <a:off x="13410594" y="9491472"/>
            <a:ext cx="4762500" cy="384900"/>
          </a:xfrm>
          <a:prstGeom prst="rect">
            <a:avLst/>
          </a:prstGeom>
          <a:noFill/>
          <a:ln>
            <a:noFill/>
          </a:ln>
        </p:spPr>
        <p:txBody>
          <a:bodyPr anchorCtr="0" anchor="t" bIns="0" lIns="114275" spcFirstLastPara="1" rIns="114275" wrap="square" tIns="0">
            <a:noAutofit/>
          </a:bodyPr>
          <a:lstStyle/>
          <a:p>
            <a:pPr indent="0" lvl="0" marL="0" rtl="0" algn="r">
              <a:spcBef>
                <a:spcPts val="0"/>
              </a:spcBef>
              <a:spcAft>
                <a:spcPts val="0"/>
              </a:spcAft>
              <a:buNone/>
            </a:pPr>
            <a:r>
              <a:rPr b="1" lang="en" sz="2500">
                <a:solidFill>
                  <a:srgbClr val="072E63"/>
                </a:solidFill>
                <a:latin typeface="Helvetica Neue"/>
                <a:ea typeface="Helvetica Neue"/>
                <a:cs typeface="Helvetica Neue"/>
                <a:sym typeface="Helvetica Neue"/>
              </a:rPr>
              <a:t>National Weather Service</a:t>
            </a:r>
            <a:endParaRPr b="1" sz="2500">
              <a:solidFill>
                <a:srgbClr val="072E63"/>
              </a:solidFill>
              <a:latin typeface="Helvetica Neue"/>
              <a:ea typeface="Helvetica Neue"/>
              <a:cs typeface="Helvetica Neue"/>
              <a:sym typeface="Helvetica Neue"/>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p:cSld name="TITLE_4">
    <p:spTree>
      <p:nvGrpSpPr>
        <p:cNvPr id="88" name="Shape 88"/>
        <p:cNvGrpSpPr/>
        <p:nvPr/>
      </p:nvGrpSpPr>
      <p:grpSpPr>
        <a:xfrm>
          <a:off x="0" y="0"/>
          <a:ext cx="0" cy="0"/>
          <a:chOff x="0" y="0"/>
          <a:chExt cx="0" cy="0"/>
        </a:xfrm>
      </p:grpSpPr>
      <p:sp>
        <p:nvSpPr>
          <p:cNvPr id="89" name="Google Shape;89;p11"/>
          <p:cNvSpPr txBox="1"/>
          <p:nvPr>
            <p:ph type="ctrTitle"/>
          </p:nvPr>
        </p:nvSpPr>
        <p:spPr>
          <a:xfrm>
            <a:off x="623417" y="1489150"/>
            <a:ext cx="17041200" cy="41052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SzPts val="10400"/>
              <a:buChar char="●"/>
              <a:defRPr sz="10400"/>
            </a:lvl1pPr>
            <a:lvl2pPr lvl="1" algn="ctr">
              <a:spcBef>
                <a:spcPts val="0"/>
              </a:spcBef>
              <a:spcAft>
                <a:spcPts val="0"/>
              </a:spcAft>
              <a:buSzPts val="10400"/>
              <a:buChar char="○"/>
              <a:defRPr sz="10400"/>
            </a:lvl2pPr>
            <a:lvl3pPr lvl="2" algn="ctr">
              <a:spcBef>
                <a:spcPts val="0"/>
              </a:spcBef>
              <a:spcAft>
                <a:spcPts val="0"/>
              </a:spcAft>
              <a:buSzPts val="10400"/>
              <a:buChar char="■"/>
              <a:defRPr sz="10400"/>
            </a:lvl3pPr>
            <a:lvl4pPr lvl="3" algn="ctr">
              <a:spcBef>
                <a:spcPts val="0"/>
              </a:spcBef>
              <a:spcAft>
                <a:spcPts val="0"/>
              </a:spcAft>
              <a:buSzPts val="10400"/>
              <a:buChar char="●"/>
              <a:defRPr sz="10400"/>
            </a:lvl4pPr>
            <a:lvl5pPr lvl="4" algn="ctr">
              <a:spcBef>
                <a:spcPts val="0"/>
              </a:spcBef>
              <a:spcAft>
                <a:spcPts val="0"/>
              </a:spcAft>
              <a:buSzPts val="10400"/>
              <a:buChar char="○"/>
              <a:defRPr sz="10400"/>
            </a:lvl5pPr>
            <a:lvl6pPr lvl="5" algn="ctr">
              <a:spcBef>
                <a:spcPts val="0"/>
              </a:spcBef>
              <a:spcAft>
                <a:spcPts val="0"/>
              </a:spcAft>
              <a:buSzPts val="10400"/>
              <a:buChar char="■"/>
              <a:defRPr sz="10400"/>
            </a:lvl6pPr>
            <a:lvl7pPr lvl="6" algn="ctr">
              <a:spcBef>
                <a:spcPts val="0"/>
              </a:spcBef>
              <a:spcAft>
                <a:spcPts val="0"/>
              </a:spcAft>
              <a:buSzPts val="10400"/>
              <a:buChar char="●"/>
              <a:defRPr sz="10400"/>
            </a:lvl7pPr>
            <a:lvl8pPr lvl="7" algn="ctr">
              <a:spcBef>
                <a:spcPts val="0"/>
              </a:spcBef>
              <a:spcAft>
                <a:spcPts val="0"/>
              </a:spcAft>
              <a:buSzPts val="10400"/>
              <a:buChar char="○"/>
              <a:defRPr sz="10400"/>
            </a:lvl8pPr>
            <a:lvl9pPr lvl="8" algn="ctr">
              <a:spcBef>
                <a:spcPts val="0"/>
              </a:spcBef>
              <a:spcAft>
                <a:spcPts val="0"/>
              </a:spcAft>
              <a:buSzPts val="10400"/>
              <a:buChar char="■"/>
              <a:defRPr sz="10400"/>
            </a:lvl9pPr>
          </a:lstStyle>
          <a:p/>
        </p:txBody>
      </p:sp>
      <p:sp>
        <p:nvSpPr>
          <p:cNvPr id="90" name="Google Shape;90;p11"/>
          <p:cNvSpPr txBox="1"/>
          <p:nvPr>
            <p:ph idx="1" type="subTitle"/>
          </p:nvPr>
        </p:nvSpPr>
        <p:spPr>
          <a:xfrm>
            <a:off x="623400" y="5668250"/>
            <a:ext cx="17041200" cy="1585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91" name="Google Shape;91;p11"/>
          <p:cNvSpPr txBox="1"/>
          <p:nvPr>
            <p:ph idx="12" type="sldNum"/>
          </p:nvPr>
        </p:nvSpPr>
        <p:spPr>
          <a:xfrm>
            <a:off x="16944916" y="9326434"/>
            <a:ext cx="1097400" cy="7872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5">
  <p:cSld name="TITLE_5">
    <p:spTree>
      <p:nvGrpSpPr>
        <p:cNvPr id="92" name="Shape 92"/>
        <p:cNvGrpSpPr/>
        <p:nvPr/>
      </p:nvGrpSpPr>
      <p:grpSpPr>
        <a:xfrm>
          <a:off x="0" y="0"/>
          <a:ext cx="0" cy="0"/>
          <a:chOff x="0" y="0"/>
          <a:chExt cx="0" cy="0"/>
        </a:xfrm>
      </p:grpSpPr>
      <p:sp>
        <p:nvSpPr>
          <p:cNvPr id="93" name="Google Shape;93;p12"/>
          <p:cNvSpPr txBox="1"/>
          <p:nvPr>
            <p:ph type="ctrTitle"/>
          </p:nvPr>
        </p:nvSpPr>
        <p:spPr>
          <a:xfrm>
            <a:off x="623417" y="1489150"/>
            <a:ext cx="17041200" cy="41052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SzPts val="10400"/>
              <a:buChar char="●"/>
              <a:defRPr sz="10400"/>
            </a:lvl1pPr>
            <a:lvl2pPr lvl="1" algn="ctr">
              <a:spcBef>
                <a:spcPts val="0"/>
              </a:spcBef>
              <a:spcAft>
                <a:spcPts val="0"/>
              </a:spcAft>
              <a:buSzPts val="10400"/>
              <a:buChar char="○"/>
              <a:defRPr sz="10400"/>
            </a:lvl2pPr>
            <a:lvl3pPr lvl="2" algn="ctr">
              <a:spcBef>
                <a:spcPts val="0"/>
              </a:spcBef>
              <a:spcAft>
                <a:spcPts val="0"/>
              </a:spcAft>
              <a:buSzPts val="10400"/>
              <a:buChar char="■"/>
              <a:defRPr sz="10400"/>
            </a:lvl3pPr>
            <a:lvl4pPr lvl="3" algn="ctr">
              <a:spcBef>
                <a:spcPts val="0"/>
              </a:spcBef>
              <a:spcAft>
                <a:spcPts val="0"/>
              </a:spcAft>
              <a:buSzPts val="10400"/>
              <a:buChar char="●"/>
              <a:defRPr sz="10400"/>
            </a:lvl4pPr>
            <a:lvl5pPr lvl="4" algn="ctr">
              <a:spcBef>
                <a:spcPts val="0"/>
              </a:spcBef>
              <a:spcAft>
                <a:spcPts val="0"/>
              </a:spcAft>
              <a:buSzPts val="10400"/>
              <a:buChar char="○"/>
              <a:defRPr sz="10400"/>
            </a:lvl5pPr>
            <a:lvl6pPr lvl="5" algn="ctr">
              <a:spcBef>
                <a:spcPts val="0"/>
              </a:spcBef>
              <a:spcAft>
                <a:spcPts val="0"/>
              </a:spcAft>
              <a:buSzPts val="10400"/>
              <a:buChar char="■"/>
              <a:defRPr sz="10400"/>
            </a:lvl6pPr>
            <a:lvl7pPr lvl="6" algn="ctr">
              <a:spcBef>
                <a:spcPts val="0"/>
              </a:spcBef>
              <a:spcAft>
                <a:spcPts val="0"/>
              </a:spcAft>
              <a:buSzPts val="10400"/>
              <a:buChar char="●"/>
              <a:defRPr sz="10400"/>
            </a:lvl7pPr>
            <a:lvl8pPr lvl="7" algn="ctr">
              <a:spcBef>
                <a:spcPts val="0"/>
              </a:spcBef>
              <a:spcAft>
                <a:spcPts val="0"/>
              </a:spcAft>
              <a:buSzPts val="10400"/>
              <a:buChar char="○"/>
              <a:defRPr sz="10400"/>
            </a:lvl8pPr>
            <a:lvl9pPr lvl="8" algn="ctr">
              <a:spcBef>
                <a:spcPts val="0"/>
              </a:spcBef>
              <a:spcAft>
                <a:spcPts val="0"/>
              </a:spcAft>
              <a:buSzPts val="10400"/>
              <a:buChar char="■"/>
              <a:defRPr sz="10400"/>
            </a:lvl9pPr>
          </a:lstStyle>
          <a:p/>
        </p:txBody>
      </p:sp>
      <p:sp>
        <p:nvSpPr>
          <p:cNvPr id="94" name="Google Shape;94;p12"/>
          <p:cNvSpPr txBox="1"/>
          <p:nvPr>
            <p:ph idx="1" type="subTitle"/>
          </p:nvPr>
        </p:nvSpPr>
        <p:spPr>
          <a:xfrm>
            <a:off x="623400" y="5668250"/>
            <a:ext cx="17041200" cy="1585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95" name="Google Shape;95;p12"/>
          <p:cNvSpPr txBox="1"/>
          <p:nvPr>
            <p:ph idx="12" type="sldNum"/>
          </p:nvPr>
        </p:nvSpPr>
        <p:spPr>
          <a:xfrm>
            <a:off x="16944916" y="9326434"/>
            <a:ext cx="1097400" cy="7872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6">
  <p:cSld name="TITLE_6">
    <p:spTree>
      <p:nvGrpSpPr>
        <p:cNvPr id="96" name="Shape 96"/>
        <p:cNvGrpSpPr/>
        <p:nvPr/>
      </p:nvGrpSpPr>
      <p:grpSpPr>
        <a:xfrm>
          <a:off x="0" y="0"/>
          <a:ext cx="0" cy="0"/>
          <a:chOff x="0" y="0"/>
          <a:chExt cx="0" cy="0"/>
        </a:xfrm>
      </p:grpSpPr>
      <p:sp>
        <p:nvSpPr>
          <p:cNvPr id="97" name="Google Shape;97;p13"/>
          <p:cNvSpPr txBox="1"/>
          <p:nvPr>
            <p:ph type="ctrTitle"/>
          </p:nvPr>
        </p:nvSpPr>
        <p:spPr>
          <a:xfrm>
            <a:off x="623417" y="1489150"/>
            <a:ext cx="17041200" cy="41052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SzPts val="10400"/>
              <a:buChar char="●"/>
              <a:defRPr sz="10400"/>
            </a:lvl1pPr>
            <a:lvl2pPr lvl="1" algn="ctr">
              <a:spcBef>
                <a:spcPts val="0"/>
              </a:spcBef>
              <a:spcAft>
                <a:spcPts val="0"/>
              </a:spcAft>
              <a:buSzPts val="10400"/>
              <a:buChar char="○"/>
              <a:defRPr sz="10400"/>
            </a:lvl2pPr>
            <a:lvl3pPr lvl="2" algn="ctr">
              <a:spcBef>
                <a:spcPts val="0"/>
              </a:spcBef>
              <a:spcAft>
                <a:spcPts val="0"/>
              </a:spcAft>
              <a:buSzPts val="10400"/>
              <a:buChar char="■"/>
              <a:defRPr sz="10400"/>
            </a:lvl3pPr>
            <a:lvl4pPr lvl="3" algn="ctr">
              <a:spcBef>
                <a:spcPts val="0"/>
              </a:spcBef>
              <a:spcAft>
                <a:spcPts val="0"/>
              </a:spcAft>
              <a:buSzPts val="10400"/>
              <a:buChar char="●"/>
              <a:defRPr sz="10400"/>
            </a:lvl4pPr>
            <a:lvl5pPr lvl="4" algn="ctr">
              <a:spcBef>
                <a:spcPts val="0"/>
              </a:spcBef>
              <a:spcAft>
                <a:spcPts val="0"/>
              </a:spcAft>
              <a:buSzPts val="10400"/>
              <a:buChar char="○"/>
              <a:defRPr sz="10400"/>
            </a:lvl5pPr>
            <a:lvl6pPr lvl="5" algn="ctr">
              <a:spcBef>
                <a:spcPts val="0"/>
              </a:spcBef>
              <a:spcAft>
                <a:spcPts val="0"/>
              </a:spcAft>
              <a:buSzPts val="10400"/>
              <a:buChar char="■"/>
              <a:defRPr sz="10400"/>
            </a:lvl6pPr>
            <a:lvl7pPr lvl="6" algn="ctr">
              <a:spcBef>
                <a:spcPts val="0"/>
              </a:spcBef>
              <a:spcAft>
                <a:spcPts val="0"/>
              </a:spcAft>
              <a:buSzPts val="10400"/>
              <a:buChar char="●"/>
              <a:defRPr sz="10400"/>
            </a:lvl7pPr>
            <a:lvl8pPr lvl="7" algn="ctr">
              <a:spcBef>
                <a:spcPts val="0"/>
              </a:spcBef>
              <a:spcAft>
                <a:spcPts val="0"/>
              </a:spcAft>
              <a:buSzPts val="10400"/>
              <a:buChar char="○"/>
              <a:defRPr sz="10400"/>
            </a:lvl8pPr>
            <a:lvl9pPr lvl="8" algn="ctr">
              <a:spcBef>
                <a:spcPts val="0"/>
              </a:spcBef>
              <a:spcAft>
                <a:spcPts val="0"/>
              </a:spcAft>
              <a:buSzPts val="10400"/>
              <a:buChar char="■"/>
              <a:defRPr sz="10400"/>
            </a:lvl9pPr>
          </a:lstStyle>
          <a:p/>
        </p:txBody>
      </p:sp>
      <p:sp>
        <p:nvSpPr>
          <p:cNvPr id="98" name="Google Shape;98;p13"/>
          <p:cNvSpPr txBox="1"/>
          <p:nvPr>
            <p:ph idx="1" type="subTitle"/>
          </p:nvPr>
        </p:nvSpPr>
        <p:spPr>
          <a:xfrm>
            <a:off x="623400" y="5668250"/>
            <a:ext cx="17041200" cy="1585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99" name="Google Shape;99;p13"/>
          <p:cNvSpPr txBox="1"/>
          <p:nvPr>
            <p:ph idx="12" type="sldNum"/>
          </p:nvPr>
        </p:nvSpPr>
        <p:spPr>
          <a:xfrm>
            <a:off x="16944916" y="9326434"/>
            <a:ext cx="1097400" cy="7872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7">
  <p:cSld name="TITLE_7">
    <p:spTree>
      <p:nvGrpSpPr>
        <p:cNvPr id="100" name="Shape 100"/>
        <p:cNvGrpSpPr/>
        <p:nvPr/>
      </p:nvGrpSpPr>
      <p:grpSpPr>
        <a:xfrm>
          <a:off x="0" y="0"/>
          <a:ext cx="0" cy="0"/>
          <a:chOff x="0" y="0"/>
          <a:chExt cx="0" cy="0"/>
        </a:xfrm>
      </p:grpSpPr>
      <p:sp>
        <p:nvSpPr>
          <p:cNvPr id="101" name="Google Shape;101;p14"/>
          <p:cNvSpPr txBox="1"/>
          <p:nvPr>
            <p:ph type="ctrTitle"/>
          </p:nvPr>
        </p:nvSpPr>
        <p:spPr>
          <a:xfrm>
            <a:off x="623417" y="1489150"/>
            <a:ext cx="17041200" cy="41052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SzPts val="10400"/>
              <a:buChar char="●"/>
              <a:defRPr sz="10400"/>
            </a:lvl1pPr>
            <a:lvl2pPr lvl="1" algn="ctr">
              <a:spcBef>
                <a:spcPts val="0"/>
              </a:spcBef>
              <a:spcAft>
                <a:spcPts val="0"/>
              </a:spcAft>
              <a:buSzPts val="10400"/>
              <a:buChar char="○"/>
              <a:defRPr sz="10400"/>
            </a:lvl2pPr>
            <a:lvl3pPr lvl="2" algn="ctr">
              <a:spcBef>
                <a:spcPts val="0"/>
              </a:spcBef>
              <a:spcAft>
                <a:spcPts val="0"/>
              </a:spcAft>
              <a:buSzPts val="10400"/>
              <a:buChar char="■"/>
              <a:defRPr sz="10400"/>
            </a:lvl3pPr>
            <a:lvl4pPr lvl="3" algn="ctr">
              <a:spcBef>
                <a:spcPts val="0"/>
              </a:spcBef>
              <a:spcAft>
                <a:spcPts val="0"/>
              </a:spcAft>
              <a:buSzPts val="10400"/>
              <a:buChar char="●"/>
              <a:defRPr sz="10400"/>
            </a:lvl4pPr>
            <a:lvl5pPr lvl="4" algn="ctr">
              <a:spcBef>
                <a:spcPts val="0"/>
              </a:spcBef>
              <a:spcAft>
                <a:spcPts val="0"/>
              </a:spcAft>
              <a:buSzPts val="10400"/>
              <a:buChar char="○"/>
              <a:defRPr sz="10400"/>
            </a:lvl5pPr>
            <a:lvl6pPr lvl="5" algn="ctr">
              <a:spcBef>
                <a:spcPts val="0"/>
              </a:spcBef>
              <a:spcAft>
                <a:spcPts val="0"/>
              </a:spcAft>
              <a:buSzPts val="10400"/>
              <a:buChar char="■"/>
              <a:defRPr sz="10400"/>
            </a:lvl6pPr>
            <a:lvl7pPr lvl="6" algn="ctr">
              <a:spcBef>
                <a:spcPts val="0"/>
              </a:spcBef>
              <a:spcAft>
                <a:spcPts val="0"/>
              </a:spcAft>
              <a:buSzPts val="10400"/>
              <a:buChar char="●"/>
              <a:defRPr sz="10400"/>
            </a:lvl7pPr>
            <a:lvl8pPr lvl="7" algn="ctr">
              <a:spcBef>
                <a:spcPts val="0"/>
              </a:spcBef>
              <a:spcAft>
                <a:spcPts val="0"/>
              </a:spcAft>
              <a:buSzPts val="10400"/>
              <a:buChar char="○"/>
              <a:defRPr sz="10400"/>
            </a:lvl8pPr>
            <a:lvl9pPr lvl="8" algn="ctr">
              <a:spcBef>
                <a:spcPts val="0"/>
              </a:spcBef>
              <a:spcAft>
                <a:spcPts val="0"/>
              </a:spcAft>
              <a:buSzPts val="10400"/>
              <a:buChar char="■"/>
              <a:defRPr sz="10400"/>
            </a:lvl9pPr>
          </a:lstStyle>
          <a:p/>
        </p:txBody>
      </p:sp>
      <p:sp>
        <p:nvSpPr>
          <p:cNvPr id="102" name="Google Shape;102;p14"/>
          <p:cNvSpPr txBox="1"/>
          <p:nvPr>
            <p:ph idx="1" type="subTitle"/>
          </p:nvPr>
        </p:nvSpPr>
        <p:spPr>
          <a:xfrm>
            <a:off x="623400" y="5668250"/>
            <a:ext cx="17041200" cy="1585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103" name="Google Shape;103;p14"/>
          <p:cNvSpPr txBox="1"/>
          <p:nvPr>
            <p:ph idx="12" type="sldNum"/>
          </p:nvPr>
        </p:nvSpPr>
        <p:spPr>
          <a:xfrm>
            <a:off x="16944916" y="9326434"/>
            <a:ext cx="1097400" cy="7872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8">
  <p:cSld name="TITLE_8">
    <p:spTree>
      <p:nvGrpSpPr>
        <p:cNvPr id="104" name="Shape 104"/>
        <p:cNvGrpSpPr/>
        <p:nvPr/>
      </p:nvGrpSpPr>
      <p:grpSpPr>
        <a:xfrm>
          <a:off x="0" y="0"/>
          <a:ext cx="0" cy="0"/>
          <a:chOff x="0" y="0"/>
          <a:chExt cx="0" cy="0"/>
        </a:xfrm>
      </p:grpSpPr>
      <p:sp>
        <p:nvSpPr>
          <p:cNvPr id="105" name="Google Shape;105;p15"/>
          <p:cNvSpPr txBox="1"/>
          <p:nvPr>
            <p:ph type="ctrTitle"/>
          </p:nvPr>
        </p:nvSpPr>
        <p:spPr>
          <a:xfrm>
            <a:off x="623417" y="1489150"/>
            <a:ext cx="17041200" cy="41052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SzPts val="10400"/>
              <a:buChar char="●"/>
              <a:defRPr sz="10400"/>
            </a:lvl1pPr>
            <a:lvl2pPr lvl="1" algn="ctr">
              <a:spcBef>
                <a:spcPts val="0"/>
              </a:spcBef>
              <a:spcAft>
                <a:spcPts val="0"/>
              </a:spcAft>
              <a:buSzPts val="10400"/>
              <a:buChar char="○"/>
              <a:defRPr sz="10400"/>
            </a:lvl2pPr>
            <a:lvl3pPr lvl="2" algn="ctr">
              <a:spcBef>
                <a:spcPts val="0"/>
              </a:spcBef>
              <a:spcAft>
                <a:spcPts val="0"/>
              </a:spcAft>
              <a:buSzPts val="10400"/>
              <a:buChar char="■"/>
              <a:defRPr sz="10400"/>
            </a:lvl3pPr>
            <a:lvl4pPr lvl="3" algn="ctr">
              <a:spcBef>
                <a:spcPts val="0"/>
              </a:spcBef>
              <a:spcAft>
                <a:spcPts val="0"/>
              </a:spcAft>
              <a:buSzPts val="10400"/>
              <a:buChar char="●"/>
              <a:defRPr sz="10400"/>
            </a:lvl4pPr>
            <a:lvl5pPr lvl="4" algn="ctr">
              <a:spcBef>
                <a:spcPts val="0"/>
              </a:spcBef>
              <a:spcAft>
                <a:spcPts val="0"/>
              </a:spcAft>
              <a:buSzPts val="10400"/>
              <a:buChar char="○"/>
              <a:defRPr sz="10400"/>
            </a:lvl5pPr>
            <a:lvl6pPr lvl="5" algn="ctr">
              <a:spcBef>
                <a:spcPts val="0"/>
              </a:spcBef>
              <a:spcAft>
                <a:spcPts val="0"/>
              </a:spcAft>
              <a:buSzPts val="10400"/>
              <a:buChar char="■"/>
              <a:defRPr sz="10400"/>
            </a:lvl6pPr>
            <a:lvl7pPr lvl="6" algn="ctr">
              <a:spcBef>
                <a:spcPts val="0"/>
              </a:spcBef>
              <a:spcAft>
                <a:spcPts val="0"/>
              </a:spcAft>
              <a:buSzPts val="10400"/>
              <a:buChar char="●"/>
              <a:defRPr sz="10400"/>
            </a:lvl7pPr>
            <a:lvl8pPr lvl="7" algn="ctr">
              <a:spcBef>
                <a:spcPts val="0"/>
              </a:spcBef>
              <a:spcAft>
                <a:spcPts val="0"/>
              </a:spcAft>
              <a:buSzPts val="10400"/>
              <a:buChar char="○"/>
              <a:defRPr sz="10400"/>
            </a:lvl8pPr>
            <a:lvl9pPr lvl="8" algn="ctr">
              <a:spcBef>
                <a:spcPts val="0"/>
              </a:spcBef>
              <a:spcAft>
                <a:spcPts val="0"/>
              </a:spcAft>
              <a:buSzPts val="10400"/>
              <a:buChar char="■"/>
              <a:defRPr sz="10400"/>
            </a:lvl9pPr>
          </a:lstStyle>
          <a:p/>
        </p:txBody>
      </p:sp>
      <p:sp>
        <p:nvSpPr>
          <p:cNvPr id="106" name="Google Shape;106;p15"/>
          <p:cNvSpPr txBox="1"/>
          <p:nvPr>
            <p:ph idx="1" type="subTitle"/>
          </p:nvPr>
        </p:nvSpPr>
        <p:spPr>
          <a:xfrm>
            <a:off x="623400" y="5668250"/>
            <a:ext cx="17041200" cy="1585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107" name="Google Shape;107;p15"/>
          <p:cNvSpPr txBox="1"/>
          <p:nvPr>
            <p:ph idx="12" type="sldNum"/>
          </p:nvPr>
        </p:nvSpPr>
        <p:spPr>
          <a:xfrm>
            <a:off x="16944916" y="9326434"/>
            <a:ext cx="1097400" cy="7872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2_1">
    <p:bg>
      <p:bgPr>
        <a:solidFill>
          <a:srgbClr val="FFFFFF"/>
        </a:solidFill>
      </p:bgPr>
    </p:bg>
    <p:spTree>
      <p:nvGrpSpPr>
        <p:cNvPr id="19" name="Shape 19"/>
        <p:cNvGrpSpPr/>
        <p:nvPr/>
      </p:nvGrpSpPr>
      <p:grpSpPr>
        <a:xfrm>
          <a:off x="0" y="0"/>
          <a:ext cx="0" cy="0"/>
          <a:chOff x="0" y="0"/>
          <a:chExt cx="0" cy="0"/>
        </a:xfrm>
      </p:grpSpPr>
      <p:sp>
        <p:nvSpPr>
          <p:cNvPr id="20" name="Google Shape;20;p3"/>
          <p:cNvSpPr/>
          <p:nvPr/>
        </p:nvSpPr>
        <p:spPr>
          <a:xfrm>
            <a:off x="0" y="0"/>
            <a:ext cx="18288000" cy="914400"/>
          </a:xfrm>
          <a:prstGeom prst="rect">
            <a:avLst/>
          </a:prstGeom>
          <a:solidFill>
            <a:srgbClr val="0A459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21" name="Google Shape;21;p3"/>
          <p:cNvSpPr txBox="1"/>
          <p:nvPr/>
        </p:nvSpPr>
        <p:spPr>
          <a:xfrm>
            <a:off x="13410594" y="9379438"/>
            <a:ext cx="4762500" cy="593400"/>
          </a:xfrm>
          <a:prstGeom prst="rect">
            <a:avLst/>
          </a:prstGeom>
          <a:noFill/>
          <a:ln>
            <a:noFill/>
          </a:ln>
        </p:spPr>
        <p:txBody>
          <a:bodyPr anchorCtr="0" anchor="t" bIns="114275" lIns="114275" spcFirstLastPara="1" rIns="114275" wrap="square" tIns="114275">
            <a:noAutofit/>
          </a:bodyPr>
          <a:lstStyle/>
          <a:p>
            <a:pPr indent="0" lvl="0" marL="0" rtl="0" algn="r">
              <a:spcBef>
                <a:spcPts val="0"/>
              </a:spcBef>
              <a:spcAft>
                <a:spcPts val="0"/>
              </a:spcAft>
              <a:buNone/>
            </a:pPr>
            <a:r>
              <a:rPr b="1" lang="en" sz="2500">
                <a:solidFill>
                  <a:srgbClr val="072E63"/>
                </a:solidFill>
                <a:latin typeface="Helvetica Neue"/>
                <a:ea typeface="Helvetica Neue"/>
                <a:cs typeface="Helvetica Neue"/>
                <a:sym typeface="Helvetica Neue"/>
              </a:rPr>
              <a:t>National Weather Service</a:t>
            </a:r>
            <a:endParaRPr b="1" sz="2500">
              <a:solidFill>
                <a:srgbClr val="072E63"/>
              </a:solidFill>
              <a:latin typeface="Helvetica Neue"/>
              <a:ea typeface="Helvetica Neue"/>
              <a:cs typeface="Helvetica Neue"/>
              <a:sym typeface="Helvetica Neue"/>
            </a:endParaRPr>
          </a:p>
        </p:txBody>
      </p:sp>
      <p:sp>
        <p:nvSpPr>
          <p:cNvPr id="22" name="Google Shape;22;p3"/>
          <p:cNvSpPr/>
          <p:nvPr/>
        </p:nvSpPr>
        <p:spPr>
          <a:xfrm>
            <a:off x="0" y="914400"/>
            <a:ext cx="18288000" cy="457200"/>
          </a:xfrm>
          <a:prstGeom prst="rect">
            <a:avLst/>
          </a:prstGeom>
          <a:solidFill>
            <a:srgbClr val="EAEAE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23" name="Google Shape;23;p3"/>
          <p:cNvSpPr/>
          <p:nvPr/>
        </p:nvSpPr>
        <p:spPr>
          <a:xfrm>
            <a:off x="0" y="9464040"/>
            <a:ext cx="18288000" cy="822900"/>
          </a:xfrm>
          <a:prstGeom prst="rect">
            <a:avLst/>
          </a:prstGeom>
          <a:solidFill>
            <a:srgbClr val="EAEAE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24" name="Google Shape;24;p3"/>
          <p:cNvSpPr txBox="1"/>
          <p:nvPr/>
        </p:nvSpPr>
        <p:spPr>
          <a:xfrm>
            <a:off x="628650" y="4767263"/>
            <a:ext cx="2057400" cy="273900"/>
          </a:xfrm>
          <a:prstGeom prst="rect">
            <a:avLst/>
          </a:prstGeom>
          <a:noFill/>
          <a:ln>
            <a:noFill/>
          </a:ln>
        </p:spPr>
        <p:txBody>
          <a:bodyPr anchorCtr="0" anchor="ctr" bIns="28575" lIns="57150" spcFirstLastPara="1" rIns="57150" wrap="square" tIns="28575">
            <a:noAutofit/>
          </a:bodyPr>
          <a:lstStyle/>
          <a:p>
            <a:pPr indent="0" lvl="0" marL="0" rtl="0" algn="l">
              <a:spcBef>
                <a:spcPts val="0"/>
              </a:spcBef>
              <a:spcAft>
                <a:spcPts val="0"/>
              </a:spcAft>
              <a:buNone/>
            </a:pPr>
            <a:r>
              <a:t/>
            </a:r>
            <a:endParaRPr sz="900">
              <a:solidFill>
                <a:srgbClr val="888888"/>
              </a:solidFill>
              <a:latin typeface="Calibri"/>
              <a:ea typeface="Calibri"/>
              <a:cs typeface="Calibri"/>
              <a:sym typeface="Calibri"/>
            </a:endParaRPr>
          </a:p>
        </p:txBody>
      </p:sp>
      <p:pic>
        <p:nvPicPr>
          <p:cNvPr id="25" name="Google Shape;25;p3"/>
          <p:cNvPicPr preferRelativeResize="0"/>
          <p:nvPr/>
        </p:nvPicPr>
        <p:blipFill rotWithShape="1">
          <a:blip r:embed="rId2">
            <a:alphaModFix/>
          </a:blip>
          <a:srcRect b="874950" l="0" r="0" t="-874950"/>
          <a:stretch/>
        </p:blipFill>
        <p:spPr>
          <a:xfrm>
            <a:off x="26800" y="4628000"/>
            <a:ext cx="2330649" cy="496300"/>
          </a:xfrm>
          <a:prstGeom prst="rect">
            <a:avLst/>
          </a:prstGeom>
          <a:noFill/>
          <a:ln>
            <a:noFill/>
          </a:ln>
        </p:spPr>
      </p:pic>
      <p:pic>
        <p:nvPicPr>
          <p:cNvPr id="26" name="Google Shape;26;p3"/>
          <p:cNvPicPr preferRelativeResize="0"/>
          <p:nvPr/>
        </p:nvPicPr>
        <p:blipFill>
          <a:blip r:embed="rId2">
            <a:alphaModFix/>
          </a:blip>
          <a:stretch>
            <a:fillRect/>
          </a:stretch>
        </p:blipFill>
        <p:spPr>
          <a:xfrm>
            <a:off x="26980" y="9515210"/>
            <a:ext cx="3438144" cy="731520"/>
          </a:xfrm>
          <a:prstGeom prst="rect">
            <a:avLst/>
          </a:prstGeom>
          <a:noFill/>
          <a:ln>
            <a:noFill/>
          </a:ln>
        </p:spPr>
      </p:pic>
      <p:sp>
        <p:nvSpPr>
          <p:cNvPr descr="h:mm a z" id="27" name="Google Shape;27;p3" title="time"/>
          <p:cNvSpPr txBox="1"/>
          <p:nvPr/>
        </p:nvSpPr>
        <p:spPr>
          <a:xfrm>
            <a:off x="12711101" y="451875"/>
            <a:ext cx="5577300" cy="431100"/>
          </a:xfrm>
          <a:prstGeom prst="rect">
            <a:avLst/>
          </a:prstGeom>
          <a:noFill/>
          <a:ln>
            <a:noFill/>
          </a:ln>
        </p:spPr>
        <p:txBody>
          <a:bodyPr anchorCtr="0" anchor="t" bIns="0" lIns="0" spcFirstLastPara="1" rIns="274300" wrap="square" tIns="0">
            <a:noAutofit/>
          </a:bodyPr>
          <a:lstStyle/>
          <a:p>
            <a:pPr indent="0" lvl="0" marL="0" rtl="0" algn="r">
              <a:spcBef>
                <a:spcPts val="0"/>
              </a:spcBef>
              <a:spcAft>
                <a:spcPts val="0"/>
              </a:spcAft>
              <a:buNone/>
            </a:pPr>
            <a:r>
              <a:rPr b="1" lang="en" sz="2800">
                <a:solidFill>
                  <a:srgbClr val="FFFFFF"/>
                </a:solidFill>
                <a:latin typeface="Helvetica Neue"/>
                <a:ea typeface="Helvetica Neue"/>
                <a:cs typeface="Helvetica Neue"/>
                <a:sym typeface="Helvetica Neue"/>
              </a:rPr>
              <a:t>1:28 PM EST</a:t>
            </a:r>
            <a:endParaRPr b="1" sz="2800">
              <a:solidFill>
                <a:srgbClr val="FFFFFF"/>
              </a:solidFill>
              <a:latin typeface="Helvetica Neue"/>
              <a:ea typeface="Helvetica Neue"/>
              <a:cs typeface="Helvetica Neue"/>
              <a:sym typeface="Helvetica Neue"/>
            </a:endParaRPr>
          </a:p>
        </p:txBody>
      </p:sp>
      <p:sp>
        <p:nvSpPr>
          <p:cNvPr descr="MMMM d, yyyy" id="28" name="Google Shape;28;p3" title="time"/>
          <p:cNvSpPr txBox="1"/>
          <p:nvPr/>
        </p:nvSpPr>
        <p:spPr>
          <a:xfrm>
            <a:off x="12711101" y="21295"/>
            <a:ext cx="5577300" cy="431100"/>
          </a:xfrm>
          <a:prstGeom prst="rect">
            <a:avLst/>
          </a:prstGeom>
          <a:noFill/>
          <a:ln>
            <a:noFill/>
          </a:ln>
        </p:spPr>
        <p:txBody>
          <a:bodyPr anchorCtr="0" anchor="t" bIns="0" lIns="0" spcFirstLastPara="1" rIns="274300" wrap="square" tIns="0">
            <a:noAutofit/>
          </a:bodyPr>
          <a:lstStyle/>
          <a:p>
            <a:pPr indent="0" lvl="0" marL="0" rtl="0" algn="r">
              <a:spcBef>
                <a:spcPts val="0"/>
              </a:spcBef>
              <a:spcAft>
                <a:spcPts val="0"/>
              </a:spcAft>
              <a:buNone/>
            </a:pPr>
            <a:r>
              <a:rPr b="1" lang="en" sz="2800">
                <a:solidFill>
                  <a:srgbClr val="FFFFFF"/>
                </a:solidFill>
                <a:latin typeface="Helvetica Neue"/>
                <a:ea typeface="Helvetica Neue"/>
                <a:cs typeface="Helvetica Neue"/>
                <a:sym typeface="Helvetica Neue"/>
              </a:rPr>
              <a:t>January 16, 2026</a:t>
            </a:r>
            <a:endParaRPr b="1" sz="2800">
              <a:solidFill>
                <a:srgbClr val="FFFFFF"/>
              </a:solidFill>
              <a:latin typeface="Helvetica Neue"/>
              <a:ea typeface="Helvetica Neue"/>
              <a:cs typeface="Helvetica Neue"/>
              <a:sym typeface="Helvetica Neue"/>
            </a:endParaRPr>
          </a:p>
        </p:txBody>
      </p:sp>
      <p:pic>
        <p:nvPicPr>
          <p:cNvPr id="29" name="Google Shape;29;p3"/>
          <p:cNvPicPr preferRelativeResize="0"/>
          <p:nvPr/>
        </p:nvPicPr>
        <p:blipFill>
          <a:blip r:embed="rId3">
            <a:alphaModFix/>
          </a:blip>
          <a:stretch>
            <a:fillRect/>
          </a:stretch>
        </p:blipFill>
        <p:spPr>
          <a:xfrm>
            <a:off x="179200" y="-3135"/>
            <a:ext cx="1361424" cy="1361424"/>
          </a:xfrm>
          <a:prstGeom prst="rect">
            <a:avLst/>
          </a:prstGeom>
          <a:noFill/>
          <a:ln>
            <a:noFill/>
          </a:ln>
        </p:spPr>
      </p:pic>
      <p:sp>
        <p:nvSpPr>
          <p:cNvPr id="30" name="Google Shape;30;p3" title="officeName"/>
          <p:cNvSpPr txBox="1"/>
          <p:nvPr/>
        </p:nvSpPr>
        <p:spPr>
          <a:xfrm>
            <a:off x="12125450" y="9858290"/>
            <a:ext cx="6051300" cy="384900"/>
          </a:xfrm>
          <a:prstGeom prst="rect">
            <a:avLst/>
          </a:prstGeom>
          <a:noFill/>
          <a:ln>
            <a:noFill/>
          </a:ln>
        </p:spPr>
        <p:txBody>
          <a:bodyPr anchorCtr="0" anchor="t" bIns="0" lIns="114275" spcFirstLastPara="1" rIns="114275" wrap="square" tIns="0">
            <a:noAutofit/>
          </a:bodyPr>
          <a:lstStyle/>
          <a:p>
            <a:pPr indent="0" lvl="0" marL="0" rtl="0" algn="r">
              <a:spcBef>
                <a:spcPts val="0"/>
              </a:spcBef>
              <a:spcAft>
                <a:spcPts val="0"/>
              </a:spcAft>
              <a:buNone/>
            </a:pPr>
            <a:r>
              <a:rPr b="1" lang="en" sz="2500">
                <a:solidFill>
                  <a:srgbClr val="072E63"/>
                </a:solidFill>
                <a:latin typeface="Helvetica Neue"/>
                <a:ea typeface="Helvetica Neue"/>
                <a:cs typeface="Helvetica Neue"/>
                <a:sym typeface="Helvetica Neue"/>
              </a:rPr>
              <a:t>Atlanta / Peachtree City, GA</a:t>
            </a:r>
            <a:endParaRPr b="1" sz="2500">
              <a:solidFill>
                <a:srgbClr val="072E63"/>
              </a:solidFill>
              <a:latin typeface="Helvetica Neue"/>
              <a:ea typeface="Helvetica Neue"/>
              <a:cs typeface="Helvetica Neue"/>
              <a:sym typeface="Helvetica Neue"/>
            </a:endParaRPr>
          </a:p>
        </p:txBody>
      </p:sp>
      <p:sp>
        <p:nvSpPr>
          <p:cNvPr id="31" name="Google Shape;31;p3"/>
          <p:cNvSpPr txBox="1"/>
          <p:nvPr/>
        </p:nvSpPr>
        <p:spPr>
          <a:xfrm>
            <a:off x="13410594" y="9491472"/>
            <a:ext cx="4762500" cy="384900"/>
          </a:xfrm>
          <a:prstGeom prst="rect">
            <a:avLst/>
          </a:prstGeom>
          <a:noFill/>
          <a:ln>
            <a:noFill/>
          </a:ln>
        </p:spPr>
        <p:txBody>
          <a:bodyPr anchorCtr="0" anchor="t" bIns="0" lIns="114275" spcFirstLastPara="1" rIns="114275" wrap="square" tIns="0">
            <a:noAutofit/>
          </a:bodyPr>
          <a:lstStyle/>
          <a:p>
            <a:pPr indent="0" lvl="0" marL="0" rtl="0" algn="r">
              <a:spcBef>
                <a:spcPts val="0"/>
              </a:spcBef>
              <a:spcAft>
                <a:spcPts val="0"/>
              </a:spcAft>
              <a:buNone/>
            </a:pPr>
            <a:r>
              <a:rPr b="1" lang="en" sz="2500">
                <a:solidFill>
                  <a:srgbClr val="072E63"/>
                </a:solidFill>
                <a:latin typeface="Helvetica Neue"/>
                <a:ea typeface="Helvetica Neue"/>
                <a:cs typeface="Helvetica Neue"/>
                <a:sym typeface="Helvetica Neue"/>
              </a:rPr>
              <a:t>National Weather Service</a:t>
            </a:r>
            <a:endParaRPr b="1" sz="2500">
              <a:solidFill>
                <a:srgbClr val="072E63"/>
              </a:solidFill>
              <a:latin typeface="Helvetica Neue"/>
              <a:ea typeface="Helvetica Neue"/>
              <a:cs typeface="Helvetica Neue"/>
              <a:sym typeface="Helvetica Neue"/>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tlook Slide">
  <p:cSld name="TITLE_2_1_1">
    <p:bg>
      <p:bgPr>
        <a:solidFill>
          <a:srgbClr val="FFFFFF"/>
        </a:solidFill>
      </p:bgPr>
    </p:bg>
    <p:spTree>
      <p:nvGrpSpPr>
        <p:cNvPr id="32" name="Shape 32"/>
        <p:cNvGrpSpPr/>
        <p:nvPr/>
      </p:nvGrpSpPr>
      <p:grpSpPr>
        <a:xfrm>
          <a:off x="0" y="0"/>
          <a:ext cx="0" cy="0"/>
          <a:chOff x="0" y="0"/>
          <a:chExt cx="0" cy="0"/>
        </a:xfrm>
      </p:grpSpPr>
      <p:sp>
        <p:nvSpPr>
          <p:cNvPr id="33" name="Google Shape;33;p4"/>
          <p:cNvSpPr/>
          <p:nvPr/>
        </p:nvSpPr>
        <p:spPr>
          <a:xfrm>
            <a:off x="0" y="0"/>
            <a:ext cx="18288000" cy="914400"/>
          </a:xfrm>
          <a:prstGeom prst="rect">
            <a:avLst/>
          </a:prstGeom>
          <a:solidFill>
            <a:srgbClr val="0A459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34" name="Google Shape;34;p4"/>
          <p:cNvSpPr txBox="1"/>
          <p:nvPr/>
        </p:nvSpPr>
        <p:spPr>
          <a:xfrm>
            <a:off x="13410594" y="9379438"/>
            <a:ext cx="4762500" cy="593400"/>
          </a:xfrm>
          <a:prstGeom prst="rect">
            <a:avLst/>
          </a:prstGeom>
          <a:noFill/>
          <a:ln>
            <a:noFill/>
          </a:ln>
        </p:spPr>
        <p:txBody>
          <a:bodyPr anchorCtr="0" anchor="t" bIns="114275" lIns="114275" spcFirstLastPara="1" rIns="114275" wrap="square" tIns="114275">
            <a:noAutofit/>
          </a:bodyPr>
          <a:lstStyle/>
          <a:p>
            <a:pPr indent="0" lvl="0" marL="0" rtl="0" algn="r">
              <a:spcBef>
                <a:spcPts val="0"/>
              </a:spcBef>
              <a:spcAft>
                <a:spcPts val="0"/>
              </a:spcAft>
              <a:buNone/>
            </a:pPr>
            <a:r>
              <a:rPr b="1" lang="en" sz="2500">
                <a:solidFill>
                  <a:srgbClr val="072E63"/>
                </a:solidFill>
                <a:latin typeface="Helvetica Neue"/>
                <a:ea typeface="Helvetica Neue"/>
                <a:cs typeface="Helvetica Neue"/>
                <a:sym typeface="Helvetica Neue"/>
              </a:rPr>
              <a:t>National Weather Service</a:t>
            </a:r>
            <a:endParaRPr b="1" sz="2500">
              <a:solidFill>
                <a:srgbClr val="072E63"/>
              </a:solidFill>
              <a:latin typeface="Helvetica Neue"/>
              <a:ea typeface="Helvetica Neue"/>
              <a:cs typeface="Helvetica Neue"/>
              <a:sym typeface="Helvetica Neue"/>
            </a:endParaRPr>
          </a:p>
        </p:txBody>
      </p:sp>
      <p:sp>
        <p:nvSpPr>
          <p:cNvPr id="35" name="Google Shape;35;p4"/>
          <p:cNvSpPr/>
          <p:nvPr/>
        </p:nvSpPr>
        <p:spPr>
          <a:xfrm>
            <a:off x="0" y="914400"/>
            <a:ext cx="18288000" cy="457200"/>
          </a:xfrm>
          <a:prstGeom prst="rect">
            <a:avLst/>
          </a:prstGeom>
          <a:solidFill>
            <a:srgbClr val="EAEAE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36" name="Google Shape;36;p4"/>
          <p:cNvSpPr/>
          <p:nvPr/>
        </p:nvSpPr>
        <p:spPr>
          <a:xfrm>
            <a:off x="0" y="9464040"/>
            <a:ext cx="18288000" cy="822900"/>
          </a:xfrm>
          <a:prstGeom prst="rect">
            <a:avLst/>
          </a:prstGeom>
          <a:solidFill>
            <a:srgbClr val="EAEAE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37" name="Google Shape;37;p4"/>
          <p:cNvSpPr txBox="1"/>
          <p:nvPr/>
        </p:nvSpPr>
        <p:spPr>
          <a:xfrm>
            <a:off x="628650" y="4767263"/>
            <a:ext cx="2057400" cy="273900"/>
          </a:xfrm>
          <a:prstGeom prst="rect">
            <a:avLst/>
          </a:prstGeom>
          <a:noFill/>
          <a:ln>
            <a:noFill/>
          </a:ln>
        </p:spPr>
        <p:txBody>
          <a:bodyPr anchorCtr="0" anchor="ctr" bIns="28575" lIns="57150" spcFirstLastPara="1" rIns="57150" wrap="square" tIns="28575">
            <a:noAutofit/>
          </a:bodyPr>
          <a:lstStyle/>
          <a:p>
            <a:pPr indent="0" lvl="0" marL="0" rtl="0" algn="l">
              <a:spcBef>
                <a:spcPts val="0"/>
              </a:spcBef>
              <a:spcAft>
                <a:spcPts val="0"/>
              </a:spcAft>
              <a:buNone/>
            </a:pPr>
            <a:r>
              <a:t/>
            </a:r>
            <a:endParaRPr sz="900">
              <a:solidFill>
                <a:srgbClr val="888888"/>
              </a:solidFill>
              <a:latin typeface="Calibri"/>
              <a:ea typeface="Calibri"/>
              <a:cs typeface="Calibri"/>
              <a:sym typeface="Calibri"/>
            </a:endParaRPr>
          </a:p>
        </p:txBody>
      </p:sp>
      <p:pic>
        <p:nvPicPr>
          <p:cNvPr id="38" name="Google Shape;38;p4"/>
          <p:cNvPicPr preferRelativeResize="0"/>
          <p:nvPr/>
        </p:nvPicPr>
        <p:blipFill rotWithShape="1">
          <a:blip r:embed="rId2">
            <a:alphaModFix/>
          </a:blip>
          <a:srcRect b="874950" l="0" r="0" t="-874950"/>
          <a:stretch/>
        </p:blipFill>
        <p:spPr>
          <a:xfrm>
            <a:off x="26800" y="4628000"/>
            <a:ext cx="2330649" cy="496300"/>
          </a:xfrm>
          <a:prstGeom prst="rect">
            <a:avLst/>
          </a:prstGeom>
          <a:noFill/>
          <a:ln>
            <a:noFill/>
          </a:ln>
        </p:spPr>
      </p:pic>
      <p:pic>
        <p:nvPicPr>
          <p:cNvPr id="39" name="Google Shape;39;p4"/>
          <p:cNvPicPr preferRelativeResize="0"/>
          <p:nvPr/>
        </p:nvPicPr>
        <p:blipFill>
          <a:blip r:embed="rId2">
            <a:alphaModFix/>
          </a:blip>
          <a:stretch>
            <a:fillRect/>
          </a:stretch>
        </p:blipFill>
        <p:spPr>
          <a:xfrm>
            <a:off x="26980" y="9515210"/>
            <a:ext cx="3438144" cy="731520"/>
          </a:xfrm>
          <a:prstGeom prst="rect">
            <a:avLst/>
          </a:prstGeom>
          <a:noFill/>
          <a:ln>
            <a:noFill/>
          </a:ln>
        </p:spPr>
      </p:pic>
      <p:sp>
        <p:nvSpPr>
          <p:cNvPr descr="h:mm a z" id="40" name="Google Shape;40;p4" title="time"/>
          <p:cNvSpPr txBox="1"/>
          <p:nvPr/>
        </p:nvSpPr>
        <p:spPr>
          <a:xfrm>
            <a:off x="12711101" y="451875"/>
            <a:ext cx="5577300" cy="431100"/>
          </a:xfrm>
          <a:prstGeom prst="rect">
            <a:avLst/>
          </a:prstGeom>
          <a:noFill/>
          <a:ln>
            <a:noFill/>
          </a:ln>
        </p:spPr>
        <p:txBody>
          <a:bodyPr anchorCtr="0" anchor="t" bIns="0" lIns="0" spcFirstLastPara="1" rIns="274300" wrap="square" tIns="0">
            <a:noAutofit/>
          </a:bodyPr>
          <a:lstStyle/>
          <a:p>
            <a:pPr indent="0" lvl="0" marL="0" rtl="0" algn="r">
              <a:spcBef>
                <a:spcPts val="0"/>
              </a:spcBef>
              <a:spcAft>
                <a:spcPts val="0"/>
              </a:spcAft>
              <a:buNone/>
            </a:pPr>
            <a:r>
              <a:rPr b="1" lang="en" sz="2800">
                <a:solidFill>
                  <a:srgbClr val="FFFFFF"/>
                </a:solidFill>
                <a:latin typeface="Helvetica Neue"/>
                <a:ea typeface="Helvetica Neue"/>
                <a:cs typeface="Helvetica Neue"/>
                <a:sym typeface="Helvetica Neue"/>
              </a:rPr>
              <a:t>1:28 PM EST</a:t>
            </a:r>
            <a:endParaRPr b="1" sz="2800">
              <a:solidFill>
                <a:srgbClr val="FFFFFF"/>
              </a:solidFill>
              <a:latin typeface="Helvetica Neue"/>
              <a:ea typeface="Helvetica Neue"/>
              <a:cs typeface="Helvetica Neue"/>
              <a:sym typeface="Helvetica Neue"/>
            </a:endParaRPr>
          </a:p>
        </p:txBody>
      </p:sp>
      <p:sp>
        <p:nvSpPr>
          <p:cNvPr descr="MMMM d, yyyy" id="41" name="Google Shape;41;p4" title="time"/>
          <p:cNvSpPr txBox="1"/>
          <p:nvPr/>
        </p:nvSpPr>
        <p:spPr>
          <a:xfrm>
            <a:off x="12711101" y="21295"/>
            <a:ext cx="5577300" cy="431100"/>
          </a:xfrm>
          <a:prstGeom prst="rect">
            <a:avLst/>
          </a:prstGeom>
          <a:noFill/>
          <a:ln>
            <a:noFill/>
          </a:ln>
        </p:spPr>
        <p:txBody>
          <a:bodyPr anchorCtr="0" anchor="t" bIns="0" lIns="0" spcFirstLastPara="1" rIns="274300" wrap="square" tIns="0">
            <a:noAutofit/>
          </a:bodyPr>
          <a:lstStyle/>
          <a:p>
            <a:pPr indent="0" lvl="0" marL="0" rtl="0" algn="r">
              <a:spcBef>
                <a:spcPts val="0"/>
              </a:spcBef>
              <a:spcAft>
                <a:spcPts val="0"/>
              </a:spcAft>
              <a:buNone/>
            </a:pPr>
            <a:r>
              <a:rPr b="1" lang="en" sz="2800">
                <a:solidFill>
                  <a:srgbClr val="FFFFFF"/>
                </a:solidFill>
                <a:latin typeface="Helvetica Neue"/>
                <a:ea typeface="Helvetica Neue"/>
                <a:cs typeface="Helvetica Neue"/>
                <a:sym typeface="Helvetica Neue"/>
              </a:rPr>
              <a:t>January 16, 2026</a:t>
            </a:r>
            <a:endParaRPr b="1" sz="2800">
              <a:solidFill>
                <a:srgbClr val="FFFFFF"/>
              </a:solidFill>
              <a:latin typeface="Helvetica Neue"/>
              <a:ea typeface="Helvetica Neue"/>
              <a:cs typeface="Helvetica Neue"/>
              <a:sym typeface="Helvetica Neue"/>
            </a:endParaRPr>
          </a:p>
        </p:txBody>
      </p:sp>
      <p:pic>
        <p:nvPicPr>
          <p:cNvPr id="42" name="Google Shape;42;p4"/>
          <p:cNvPicPr preferRelativeResize="0"/>
          <p:nvPr/>
        </p:nvPicPr>
        <p:blipFill>
          <a:blip r:embed="rId3">
            <a:alphaModFix/>
          </a:blip>
          <a:stretch>
            <a:fillRect/>
          </a:stretch>
        </p:blipFill>
        <p:spPr>
          <a:xfrm>
            <a:off x="179200" y="-3135"/>
            <a:ext cx="1361424" cy="1361424"/>
          </a:xfrm>
          <a:prstGeom prst="rect">
            <a:avLst/>
          </a:prstGeom>
          <a:noFill/>
          <a:ln>
            <a:noFill/>
          </a:ln>
        </p:spPr>
      </p:pic>
      <p:sp>
        <p:nvSpPr>
          <p:cNvPr id="43" name="Google Shape;43;p4" title="officeName"/>
          <p:cNvSpPr txBox="1"/>
          <p:nvPr/>
        </p:nvSpPr>
        <p:spPr>
          <a:xfrm>
            <a:off x="12125450" y="9858290"/>
            <a:ext cx="6051300" cy="384900"/>
          </a:xfrm>
          <a:prstGeom prst="rect">
            <a:avLst/>
          </a:prstGeom>
          <a:noFill/>
          <a:ln>
            <a:noFill/>
          </a:ln>
        </p:spPr>
        <p:txBody>
          <a:bodyPr anchorCtr="0" anchor="t" bIns="0" lIns="114275" spcFirstLastPara="1" rIns="114275" wrap="square" tIns="0">
            <a:noAutofit/>
          </a:bodyPr>
          <a:lstStyle/>
          <a:p>
            <a:pPr indent="0" lvl="0" marL="0" rtl="0" algn="r">
              <a:spcBef>
                <a:spcPts val="0"/>
              </a:spcBef>
              <a:spcAft>
                <a:spcPts val="0"/>
              </a:spcAft>
              <a:buNone/>
            </a:pPr>
            <a:r>
              <a:rPr b="1" lang="en" sz="2500">
                <a:solidFill>
                  <a:srgbClr val="072E63"/>
                </a:solidFill>
                <a:latin typeface="Helvetica Neue"/>
                <a:ea typeface="Helvetica Neue"/>
                <a:cs typeface="Helvetica Neue"/>
                <a:sym typeface="Helvetica Neue"/>
              </a:rPr>
              <a:t>Atlanta / Peachtree City, GA</a:t>
            </a:r>
            <a:endParaRPr b="1" sz="2500">
              <a:solidFill>
                <a:srgbClr val="072E63"/>
              </a:solidFill>
              <a:latin typeface="Helvetica Neue"/>
              <a:ea typeface="Helvetica Neue"/>
              <a:cs typeface="Helvetica Neue"/>
              <a:sym typeface="Helvetica Neue"/>
            </a:endParaRPr>
          </a:p>
        </p:txBody>
      </p:sp>
      <p:sp>
        <p:nvSpPr>
          <p:cNvPr id="44" name="Google Shape;44;p4"/>
          <p:cNvSpPr txBox="1"/>
          <p:nvPr/>
        </p:nvSpPr>
        <p:spPr>
          <a:xfrm>
            <a:off x="13410594" y="9491472"/>
            <a:ext cx="4762500" cy="384900"/>
          </a:xfrm>
          <a:prstGeom prst="rect">
            <a:avLst/>
          </a:prstGeom>
          <a:noFill/>
          <a:ln>
            <a:noFill/>
          </a:ln>
        </p:spPr>
        <p:txBody>
          <a:bodyPr anchorCtr="0" anchor="t" bIns="0" lIns="114275" spcFirstLastPara="1" rIns="114275" wrap="square" tIns="0">
            <a:noAutofit/>
          </a:bodyPr>
          <a:lstStyle/>
          <a:p>
            <a:pPr indent="0" lvl="0" marL="0" rtl="0" algn="r">
              <a:spcBef>
                <a:spcPts val="0"/>
              </a:spcBef>
              <a:spcAft>
                <a:spcPts val="0"/>
              </a:spcAft>
              <a:buNone/>
            </a:pPr>
            <a:r>
              <a:rPr b="1" lang="en" sz="2500">
                <a:solidFill>
                  <a:srgbClr val="072E63"/>
                </a:solidFill>
                <a:latin typeface="Helvetica Neue"/>
                <a:ea typeface="Helvetica Neue"/>
                <a:cs typeface="Helvetica Neue"/>
                <a:sym typeface="Helvetica Neue"/>
              </a:rPr>
              <a:t>National Weather Service</a:t>
            </a:r>
            <a:endParaRPr b="1" sz="2500">
              <a:solidFill>
                <a:srgbClr val="072E63"/>
              </a:solidFill>
              <a:latin typeface="Helvetica Neue"/>
              <a:ea typeface="Helvetica Neue"/>
              <a:cs typeface="Helvetica Neue"/>
              <a:sym typeface="Helvetica Neue"/>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mmary Slide">
  <p:cSld name="TITLE_2_1_1_1">
    <p:bg>
      <p:bgPr>
        <a:solidFill>
          <a:srgbClr val="FFFFFF"/>
        </a:solidFill>
      </p:bgPr>
    </p:bg>
    <p:spTree>
      <p:nvGrpSpPr>
        <p:cNvPr id="45" name="Shape 45"/>
        <p:cNvGrpSpPr/>
        <p:nvPr/>
      </p:nvGrpSpPr>
      <p:grpSpPr>
        <a:xfrm>
          <a:off x="0" y="0"/>
          <a:ext cx="0" cy="0"/>
          <a:chOff x="0" y="0"/>
          <a:chExt cx="0" cy="0"/>
        </a:xfrm>
      </p:grpSpPr>
      <p:sp>
        <p:nvSpPr>
          <p:cNvPr id="46" name="Google Shape;46;p5"/>
          <p:cNvSpPr/>
          <p:nvPr/>
        </p:nvSpPr>
        <p:spPr>
          <a:xfrm>
            <a:off x="0" y="0"/>
            <a:ext cx="18288000" cy="914400"/>
          </a:xfrm>
          <a:prstGeom prst="rect">
            <a:avLst/>
          </a:prstGeom>
          <a:solidFill>
            <a:srgbClr val="0A459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47" name="Google Shape;47;p5"/>
          <p:cNvSpPr txBox="1"/>
          <p:nvPr/>
        </p:nvSpPr>
        <p:spPr>
          <a:xfrm>
            <a:off x="13410594" y="9379438"/>
            <a:ext cx="4762500" cy="593400"/>
          </a:xfrm>
          <a:prstGeom prst="rect">
            <a:avLst/>
          </a:prstGeom>
          <a:noFill/>
          <a:ln>
            <a:noFill/>
          </a:ln>
        </p:spPr>
        <p:txBody>
          <a:bodyPr anchorCtr="0" anchor="t" bIns="114275" lIns="114275" spcFirstLastPara="1" rIns="114275" wrap="square" tIns="114275">
            <a:noAutofit/>
          </a:bodyPr>
          <a:lstStyle/>
          <a:p>
            <a:pPr indent="0" lvl="0" marL="0" rtl="0" algn="r">
              <a:spcBef>
                <a:spcPts val="0"/>
              </a:spcBef>
              <a:spcAft>
                <a:spcPts val="0"/>
              </a:spcAft>
              <a:buNone/>
            </a:pPr>
            <a:r>
              <a:rPr b="1" lang="en" sz="2500">
                <a:solidFill>
                  <a:srgbClr val="072E63"/>
                </a:solidFill>
                <a:latin typeface="Helvetica Neue"/>
                <a:ea typeface="Helvetica Neue"/>
                <a:cs typeface="Helvetica Neue"/>
                <a:sym typeface="Helvetica Neue"/>
              </a:rPr>
              <a:t>National Weather Service</a:t>
            </a:r>
            <a:endParaRPr b="1" sz="2500">
              <a:solidFill>
                <a:srgbClr val="072E63"/>
              </a:solidFill>
              <a:latin typeface="Helvetica Neue"/>
              <a:ea typeface="Helvetica Neue"/>
              <a:cs typeface="Helvetica Neue"/>
              <a:sym typeface="Helvetica Neue"/>
            </a:endParaRPr>
          </a:p>
        </p:txBody>
      </p:sp>
      <p:sp>
        <p:nvSpPr>
          <p:cNvPr id="48" name="Google Shape;48;p5"/>
          <p:cNvSpPr/>
          <p:nvPr/>
        </p:nvSpPr>
        <p:spPr>
          <a:xfrm>
            <a:off x="0" y="914400"/>
            <a:ext cx="18288000" cy="457200"/>
          </a:xfrm>
          <a:prstGeom prst="rect">
            <a:avLst/>
          </a:prstGeom>
          <a:solidFill>
            <a:srgbClr val="EAEAE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49" name="Google Shape;49;p5"/>
          <p:cNvSpPr/>
          <p:nvPr/>
        </p:nvSpPr>
        <p:spPr>
          <a:xfrm>
            <a:off x="0" y="9464040"/>
            <a:ext cx="18288000" cy="822900"/>
          </a:xfrm>
          <a:prstGeom prst="rect">
            <a:avLst/>
          </a:prstGeom>
          <a:solidFill>
            <a:srgbClr val="EAEAE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50" name="Google Shape;50;p5"/>
          <p:cNvSpPr txBox="1"/>
          <p:nvPr/>
        </p:nvSpPr>
        <p:spPr>
          <a:xfrm>
            <a:off x="628650" y="4767263"/>
            <a:ext cx="2057400" cy="273900"/>
          </a:xfrm>
          <a:prstGeom prst="rect">
            <a:avLst/>
          </a:prstGeom>
          <a:noFill/>
          <a:ln>
            <a:noFill/>
          </a:ln>
        </p:spPr>
        <p:txBody>
          <a:bodyPr anchorCtr="0" anchor="ctr" bIns="28575" lIns="57150" spcFirstLastPara="1" rIns="57150" wrap="square" tIns="28575">
            <a:noAutofit/>
          </a:bodyPr>
          <a:lstStyle/>
          <a:p>
            <a:pPr indent="0" lvl="0" marL="0" rtl="0" algn="l">
              <a:spcBef>
                <a:spcPts val="0"/>
              </a:spcBef>
              <a:spcAft>
                <a:spcPts val="0"/>
              </a:spcAft>
              <a:buNone/>
            </a:pPr>
            <a:r>
              <a:t/>
            </a:r>
            <a:endParaRPr sz="900">
              <a:solidFill>
                <a:srgbClr val="888888"/>
              </a:solidFill>
              <a:latin typeface="Calibri"/>
              <a:ea typeface="Calibri"/>
              <a:cs typeface="Calibri"/>
              <a:sym typeface="Calibri"/>
            </a:endParaRPr>
          </a:p>
        </p:txBody>
      </p:sp>
      <p:pic>
        <p:nvPicPr>
          <p:cNvPr id="51" name="Google Shape;51;p5"/>
          <p:cNvPicPr preferRelativeResize="0"/>
          <p:nvPr/>
        </p:nvPicPr>
        <p:blipFill rotWithShape="1">
          <a:blip r:embed="rId2">
            <a:alphaModFix/>
          </a:blip>
          <a:srcRect b="874950" l="0" r="0" t="-874950"/>
          <a:stretch/>
        </p:blipFill>
        <p:spPr>
          <a:xfrm>
            <a:off x="26800" y="4628000"/>
            <a:ext cx="2330649" cy="496300"/>
          </a:xfrm>
          <a:prstGeom prst="rect">
            <a:avLst/>
          </a:prstGeom>
          <a:noFill/>
          <a:ln>
            <a:noFill/>
          </a:ln>
        </p:spPr>
      </p:pic>
      <p:pic>
        <p:nvPicPr>
          <p:cNvPr id="52" name="Google Shape;52;p5"/>
          <p:cNvPicPr preferRelativeResize="0"/>
          <p:nvPr/>
        </p:nvPicPr>
        <p:blipFill>
          <a:blip r:embed="rId2">
            <a:alphaModFix/>
          </a:blip>
          <a:stretch>
            <a:fillRect/>
          </a:stretch>
        </p:blipFill>
        <p:spPr>
          <a:xfrm>
            <a:off x="26980" y="9515210"/>
            <a:ext cx="3438144" cy="731520"/>
          </a:xfrm>
          <a:prstGeom prst="rect">
            <a:avLst/>
          </a:prstGeom>
          <a:noFill/>
          <a:ln>
            <a:noFill/>
          </a:ln>
        </p:spPr>
      </p:pic>
      <p:sp>
        <p:nvSpPr>
          <p:cNvPr descr="h:mm a z" id="53" name="Google Shape;53;p5" title="time"/>
          <p:cNvSpPr txBox="1"/>
          <p:nvPr/>
        </p:nvSpPr>
        <p:spPr>
          <a:xfrm>
            <a:off x="12711101" y="451875"/>
            <a:ext cx="5577300" cy="431100"/>
          </a:xfrm>
          <a:prstGeom prst="rect">
            <a:avLst/>
          </a:prstGeom>
          <a:noFill/>
          <a:ln>
            <a:noFill/>
          </a:ln>
        </p:spPr>
        <p:txBody>
          <a:bodyPr anchorCtr="0" anchor="t" bIns="0" lIns="0" spcFirstLastPara="1" rIns="274300" wrap="square" tIns="0">
            <a:noAutofit/>
          </a:bodyPr>
          <a:lstStyle/>
          <a:p>
            <a:pPr indent="0" lvl="0" marL="0" rtl="0" algn="r">
              <a:spcBef>
                <a:spcPts val="0"/>
              </a:spcBef>
              <a:spcAft>
                <a:spcPts val="0"/>
              </a:spcAft>
              <a:buNone/>
            </a:pPr>
            <a:r>
              <a:rPr b="1" lang="en" sz="2800">
                <a:solidFill>
                  <a:srgbClr val="FFFFFF"/>
                </a:solidFill>
                <a:latin typeface="Helvetica Neue"/>
                <a:ea typeface="Helvetica Neue"/>
                <a:cs typeface="Helvetica Neue"/>
                <a:sym typeface="Helvetica Neue"/>
              </a:rPr>
              <a:t>1:28 PM EST</a:t>
            </a:r>
            <a:endParaRPr b="1" sz="2800">
              <a:solidFill>
                <a:srgbClr val="FFFFFF"/>
              </a:solidFill>
              <a:latin typeface="Helvetica Neue"/>
              <a:ea typeface="Helvetica Neue"/>
              <a:cs typeface="Helvetica Neue"/>
              <a:sym typeface="Helvetica Neue"/>
            </a:endParaRPr>
          </a:p>
        </p:txBody>
      </p:sp>
      <p:sp>
        <p:nvSpPr>
          <p:cNvPr descr="MMMM d, yyyy" id="54" name="Google Shape;54;p5" title="time"/>
          <p:cNvSpPr txBox="1"/>
          <p:nvPr/>
        </p:nvSpPr>
        <p:spPr>
          <a:xfrm>
            <a:off x="12711101" y="21295"/>
            <a:ext cx="5577300" cy="431100"/>
          </a:xfrm>
          <a:prstGeom prst="rect">
            <a:avLst/>
          </a:prstGeom>
          <a:noFill/>
          <a:ln>
            <a:noFill/>
          </a:ln>
        </p:spPr>
        <p:txBody>
          <a:bodyPr anchorCtr="0" anchor="t" bIns="0" lIns="0" spcFirstLastPara="1" rIns="274300" wrap="square" tIns="0">
            <a:noAutofit/>
          </a:bodyPr>
          <a:lstStyle/>
          <a:p>
            <a:pPr indent="0" lvl="0" marL="0" rtl="0" algn="r">
              <a:spcBef>
                <a:spcPts val="0"/>
              </a:spcBef>
              <a:spcAft>
                <a:spcPts val="0"/>
              </a:spcAft>
              <a:buNone/>
            </a:pPr>
            <a:r>
              <a:rPr b="1" lang="en" sz="2800">
                <a:solidFill>
                  <a:srgbClr val="FFFFFF"/>
                </a:solidFill>
                <a:latin typeface="Helvetica Neue"/>
                <a:ea typeface="Helvetica Neue"/>
                <a:cs typeface="Helvetica Neue"/>
                <a:sym typeface="Helvetica Neue"/>
              </a:rPr>
              <a:t>January 16, 2026</a:t>
            </a:r>
            <a:endParaRPr b="1" sz="2800">
              <a:solidFill>
                <a:srgbClr val="FFFFFF"/>
              </a:solidFill>
              <a:latin typeface="Helvetica Neue"/>
              <a:ea typeface="Helvetica Neue"/>
              <a:cs typeface="Helvetica Neue"/>
              <a:sym typeface="Helvetica Neue"/>
            </a:endParaRPr>
          </a:p>
        </p:txBody>
      </p:sp>
      <p:pic>
        <p:nvPicPr>
          <p:cNvPr id="55" name="Google Shape;55;p5"/>
          <p:cNvPicPr preferRelativeResize="0"/>
          <p:nvPr/>
        </p:nvPicPr>
        <p:blipFill>
          <a:blip r:embed="rId3">
            <a:alphaModFix/>
          </a:blip>
          <a:stretch>
            <a:fillRect/>
          </a:stretch>
        </p:blipFill>
        <p:spPr>
          <a:xfrm>
            <a:off x="179200" y="-3135"/>
            <a:ext cx="1361424" cy="1361424"/>
          </a:xfrm>
          <a:prstGeom prst="rect">
            <a:avLst/>
          </a:prstGeom>
          <a:noFill/>
          <a:ln>
            <a:noFill/>
          </a:ln>
        </p:spPr>
      </p:pic>
      <p:sp>
        <p:nvSpPr>
          <p:cNvPr id="56" name="Google Shape;56;p5" title="officeName"/>
          <p:cNvSpPr txBox="1"/>
          <p:nvPr/>
        </p:nvSpPr>
        <p:spPr>
          <a:xfrm>
            <a:off x="12125450" y="9858290"/>
            <a:ext cx="6051300" cy="384900"/>
          </a:xfrm>
          <a:prstGeom prst="rect">
            <a:avLst/>
          </a:prstGeom>
          <a:noFill/>
          <a:ln>
            <a:noFill/>
          </a:ln>
        </p:spPr>
        <p:txBody>
          <a:bodyPr anchorCtr="0" anchor="t" bIns="0" lIns="114275" spcFirstLastPara="1" rIns="114275" wrap="square" tIns="0">
            <a:noAutofit/>
          </a:bodyPr>
          <a:lstStyle/>
          <a:p>
            <a:pPr indent="0" lvl="0" marL="0" rtl="0" algn="r">
              <a:spcBef>
                <a:spcPts val="0"/>
              </a:spcBef>
              <a:spcAft>
                <a:spcPts val="0"/>
              </a:spcAft>
              <a:buNone/>
            </a:pPr>
            <a:r>
              <a:rPr b="1" lang="en" sz="2500">
                <a:solidFill>
                  <a:srgbClr val="072E63"/>
                </a:solidFill>
                <a:latin typeface="Helvetica Neue"/>
                <a:ea typeface="Helvetica Neue"/>
                <a:cs typeface="Helvetica Neue"/>
                <a:sym typeface="Helvetica Neue"/>
              </a:rPr>
              <a:t>Atlanta / Peachtree City, GA</a:t>
            </a:r>
            <a:endParaRPr b="1" sz="2500">
              <a:solidFill>
                <a:srgbClr val="072E63"/>
              </a:solidFill>
              <a:latin typeface="Helvetica Neue"/>
              <a:ea typeface="Helvetica Neue"/>
              <a:cs typeface="Helvetica Neue"/>
              <a:sym typeface="Helvetica Neue"/>
            </a:endParaRPr>
          </a:p>
        </p:txBody>
      </p:sp>
      <p:sp>
        <p:nvSpPr>
          <p:cNvPr id="57" name="Google Shape;57;p5"/>
          <p:cNvSpPr txBox="1"/>
          <p:nvPr/>
        </p:nvSpPr>
        <p:spPr>
          <a:xfrm>
            <a:off x="13410594" y="9491472"/>
            <a:ext cx="4762500" cy="384900"/>
          </a:xfrm>
          <a:prstGeom prst="rect">
            <a:avLst/>
          </a:prstGeom>
          <a:noFill/>
          <a:ln>
            <a:noFill/>
          </a:ln>
        </p:spPr>
        <p:txBody>
          <a:bodyPr anchorCtr="0" anchor="t" bIns="0" lIns="114275" spcFirstLastPara="1" rIns="114275" wrap="square" tIns="0">
            <a:noAutofit/>
          </a:bodyPr>
          <a:lstStyle/>
          <a:p>
            <a:pPr indent="0" lvl="0" marL="0" rtl="0" algn="r">
              <a:spcBef>
                <a:spcPts val="0"/>
              </a:spcBef>
              <a:spcAft>
                <a:spcPts val="0"/>
              </a:spcAft>
              <a:buNone/>
            </a:pPr>
            <a:r>
              <a:rPr b="1" lang="en" sz="2500">
                <a:solidFill>
                  <a:srgbClr val="072E63"/>
                </a:solidFill>
                <a:latin typeface="Helvetica Neue"/>
                <a:ea typeface="Helvetica Neue"/>
                <a:cs typeface="Helvetica Neue"/>
                <a:sym typeface="Helvetica Neue"/>
              </a:rPr>
              <a:t>National Weather Service</a:t>
            </a:r>
            <a:endParaRPr b="1" sz="2500">
              <a:solidFill>
                <a:srgbClr val="072E63"/>
              </a:solidFill>
              <a:latin typeface="Helvetica Neue"/>
              <a:ea typeface="Helvetica Neue"/>
              <a:cs typeface="Helvetica Neue"/>
              <a:sym typeface="Helvetica Neue"/>
            </a:endParaRPr>
          </a:p>
        </p:txBody>
      </p:sp>
      <p:sp>
        <p:nvSpPr>
          <p:cNvPr id="58" name="Google Shape;58;p5" title="officePhone"/>
          <p:cNvSpPr txBox="1"/>
          <p:nvPr/>
        </p:nvSpPr>
        <p:spPr>
          <a:xfrm>
            <a:off x="11639900" y="4741756"/>
            <a:ext cx="5943000" cy="49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72E63"/>
                </a:solidFill>
                <a:latin typeface="Helvetica Neue"/>
                <a:ea typeface="Helvetica Neue"/>
                <a:cs typeface="Helvetica Neue"/>
                <a:sym typeface="Helvetica Neue"/>
              </a:rPr>
              <a:t>(770) 486-1133</a:t>
            </a:r>
            <a:endParaRPr sz="2400">
              <a:solidFill>
                <a:srgbClr val="072E63"/>
              </a:solidFill>
              <a:latin typeface="Helvetica Neue"/>
              <a:ea typeface="Helvetica Neue"/>
              <a:cs typeface="Helvetica Neue"/>
              <a:sym typeface="Helvetica Neue"/>
            </a:endParaRPr>
          </a:p>
        </p:txBody>
      </p:sp>
      <p:sp>
        <p:nvSpPr>
          <p:cNvPr id="59" name="Google Shape;59;p5" title="officeEmail"/>
          <p:cNvSpPr txBox="1"/>
          <p:nvPr/>
        </p:nvSpPr>
        <p:spPr>
          <a:xfrm>
            <a:off x="11639900" y="5920344"/>
            <a:ext cx="5943000" cy="49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72E63"/>
                </a:solidFill>
                <a:latin typeface="Helvetica Neue"/>
                <a:ea typeface="Helvetica Neue"/>
                <a:cs typeface="Helvetica Neue"/>
                <a:sym typeface="Helvetica Neue"/>
              </a:rPr>
              <a:t>sr-ffc.webmaster@noaa.gov</a:t>
            </a:r>
            <a:endParaRPr sz="2400">
              <a:solidFill>
                <a:srgbClr val="072E63"/>
              </a:solidFill>
              <a:latin typeface="Helvetica Neue"/>
              <a:ea typeface="Helvetica Neue"/>
              <a:cs typeface="Helvetica Neue"/>
              <a:sym typeface="Helvetica Neue"/>
            </a:endParaRPr>
          </a:p>
        </p:txBody>
      </p:sp>
      <p:sp>
        <p:nvSpPr>
          <p:cNvPr id="60" name="Google Shape;60;p5" title="officeFacebookHandle"/>
          <p:cNvSpPr txBox="1"/>
          <p:nvPr/>
        </p:nvSpPr>
        <p:spPr>
          <a:xfrm>
            <a:off x="11918975" y="7173350"/>
            <a:ext cx="5803500" cy="49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72E63"/>
                </a:solidFill>
                <a:latin typeface="Helvetica Neue"/>
                <a:ea typeface="Helvetica Neue"/>
                <a:cs typeface="Helvetica Neue"/>
                <a:sym typeface="Helvetica Neue"/>
              </a:rPr>
              <a:t>NWSAtlanta</a:t>
            </a:r>
            <a:endParaRPr sz="2400">
              <a:solidFill>
                <a:srgbClr val="072E63"/>
              </a:solidFill>
              <a:latin typeface="Helvetica Neue"/>
              <a:ea typeface="Helvetica Neue"/>
              <a:cs typeface="Helvetica Neue"/>
              <a:sym typeface="Helvetica Neue"/>
            </a:endParaRPr>
          </a:p>
        </p:txBody>
      </p:sp>
      <p:sp>
        <p:nvSpPr>
          <p:cNvPr id="61" name="Google Shape;61;p5" title="officeFacebookHandle"/>
          <p:cNvSpPr txBox="1"/>
          <p:nvPr/>
        </p:nvSpPr>
        <p:spPr>
          <a:xfrm>
            <a:off x="11918975" y="8426344"/>
            <a:ext cx="5664000" cy="49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72E63"/>
                </a:solidFill>
                <a:latin typeface="Helvetica Neue"/>
                <a:ea typeface="Helvetica Neue"/>
                <a:cs typeface="Helvetica Neue"/>
                <a:sym typeface="Helvetica Neue"/>
              </a:rPr>
              <a:t>NWSAtlanta</a:t>
            </a:r>
            <a:endParaRPr sz="2400">
              <a:solidFill>
                <a:srgbClr val="072E63"/>
              </a:solidFill>
              <a:latin typeface="Helvetica Neue"/>
              <a:ea typeface="Helvetica Neue"/>
              <a:cs typeface="Helvetica Neue"/>
              <a:sym typeface="Helvetica Neue"/>
            </a:endParaRPr>
          </a:p>
        </p:txBody>
      </p:sp>
      <p:sp>
        <p:nvSpPr>
          <p:cNvPr id="62" name="Google Shape;62;p5" title="officeHomepageUrl"/>
          <p:cNvSpPr txBox="1"/>
          <p:nvPr/>
        </p:nvSpPr>
        <p:spPr>
          <a:xfrm>
            <a:off x="11639900" y="3487144"/>
            <a:ext cx="5943000" cy="49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72E63"/>
                </a:solidFill>
                <a:latin typeface="Helvetica Neue"/>
                <a:ea typeface="Helvetica Neue"/>
                <a:cs typeface="Helvetica Neue"/>
                <a:sym typeface="Helvetica Neue"/>
              </a:rPr>
              <a:t>weather.gov/atlanta</a:t>
            </a:r>
            <a:endParaRPr sz="2400">
              <a:solidFill>
                <a:srgbClr val="072E63"/>
              </a:solidFill>
              <a:latin typeface="Helvetica Neue"/>
              <a:ea typeface="Helvetica Neue"/>
              <a:cs typeface="Helvetica Neue"/>
              <a:sym typeface="Helvetica Neue"/>
            </a:endParaRPr>
          </a:p>
        </p:txBody>
      </p:sp>
      <p:sp>
        <p:nvSpPr>
          <p:cNvPr id="63" name="Google Shape;63;p5" title="officePhone"/>
          <p:cNvSpPr txBox="1"/>
          <p:nvPr/>
        </p:nvSpPr>
        <p:spPr>
          <a:xfrm>
            <a:off x="11639900" y="4741756"/>
            <a:ext cx="5943000" cy="49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72E63"/>
                </a:solidFill>
                <a:latin typeface="Helvetica Neue"/>
                <a:ea typeface="Helvetica Neue"/>
                <a:cs typeface="Helvetica Neue"/>
                <a:sym typeface="Helvetica Neue"/>
              </a:rPr>
              <a:t>(770) 486-1133</a:t>
            </a:r>
            <a:endParaRPr sz="2400">
              <a:solidFill>
                <a:srgbClr val="072E63"/>
              </a:solidFill>
              <a:latin typeface="Helvetica Neue"/>
              <a:ea typeface="Helvetica Neue"/>
              <a:cs typeface="Helvetica Neue"/>
              <a:sym typeface="Helvetica Neue"/>
            </a:endParaRPr>
          </a:p>
        </p:txBody>
      </p:sp>
      <p:sp>
        <p:nvSpPr>
          <p:cNvPr id="64" name="Google Shape;64;p5" title="officeEmail"/>
          <p:cNvSpPr txBox="1"/>
          <p:nvPr/>
        </p:nvSpPr>
        <p:spPr>
          <a:xfrm>
            <a:off x="11639900" y="5920344"/>
            <a:ext cx="5943000" cy="49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72E63"/>
                </a:solidFill>
                <a:latin typeface="Helvetica Neue"/>
                <a:ea typeface="Helvetica Neue"/>
                <a:cs typeface="Helvetica Neue"/>
                <a:sym typeface="Helvetica Neue"/>
              </a:rPr>
              <a:t>sr-ffc.webmaster@noaa.gov</a:t>
            </a:r>
            <a:endParaRPr sz="2400">
              <a:solidFill>
                <a:srgbClr val="072E63"/>
              </a:solidFill>
              <a:latin typeface="Helvetica Neue"/>
              <a:ea typeface="Helvetica Neue"/>
              <a:cs typeface="Helvetica Neue"/>
              <a:sym typeface="Helvetica Neue"/>
            </a:endParaRPr>
          </a:p>
        </p:txBody>
      </p:sp>
      <p:sp>
        <p:nvSpPr>
          <p:cNvPr id="65" name="Google Shape;65;p5" title="officeFacebookHandle"/>
          <p:cNvSpPr txBox="1"/>
          <p:nvPr/>
        </p:nvSpPr>
        <p:spPr>
          <a:xfrm>
            <a:off x="11918975" y="7173350"/>
            <a:ext cx="5803500" cy="49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72E63"/>
                </a:solidFill>
                <a:latin typeface="Helvetica Neue"/>
                <a:ea typeface="Helvetica Neue"/>
                <a:cs typeface="Helvetica Neue"/>
                <a:sym typeface="Helvetica Neue"/>
              </a:rPr>
              <a:t>NWSAtlanta</a:t>
            </a:r>
            <a:endParaRPr sz="2400">
              <a:solidFill>
                <a:srgbClr val="072E63"/>
              </a:solidFill>
              <a:latin typeface="Helvetica Neue"/>
              <a:ea typeface="Helvetica Neue"/>
              <a:cs typeface="Helvetica Neue"/>
              <a:sym typeface="Helvetica Neue"/>
            </a:endParaRPr>
          </a:p>
        </p:txBody>
      </p:sp>
      <p:sp>
        <p:nvSpPr>
          <p:cNvPr id="66" name="Google Shape;66;p5" title="officeTwitterHandle"/>
          <p:cNvSpPr txBox="1"/>
          <p:nvPr/>
        </p:nvSpPr>
        <p:spPr>
          <a:xfrm>
            <a:off x="11918975" y="8426344"/>
            <a:ext cx="5664000" cy="49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72E63"/>
                </a:solidFill>
                <a:latin typeface="Helvetica Neue"/>
                <a:ea typeface="Helvetica Neue"/>
                <a:cs typeface="Helvetica Neue"/>
                <a:sym typeface="Helvetica Neue"/>
              </a:rPr>
              <a:t>NWSAtlanta</a:t>
            </a:r>
            <a:endParaRPr sz="2400">
              <a:solidFill>
                <a:srgbClr val="072E63"/>
              </a:solidFill>
              <a:latin typeface="Helvetica Neue"/>
              <a:ea typeface="Helvetica Neue"/>
              <a:cs typeface="Helvetica Neue"/>
              <a:sym typeface="Helvetica Neue"/>
            </a:endParaRPr>
          </a:p>
        </p:txBody>
      </p:sp>
      <p:sp>
        <p:nvSpPr>
          <p:cNvPr id="67" name="Google Shape;67;p5" title="officeHomepageUrl"/>
          <p:cNvSpPr txBox="1"/>
          <p:nvPr/>
        </p:nvSpPr>
        <p:spPr>
          <a:xfrm>
            <a:off x="11639900" y="3487144"/>
            <a:ext cx="5943000" cy="49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72E63"/>
                </a:solidFill>
                <a:latin typeface="Helvetica Neue"/>
                <a:ea typeface="Helvetica Neue"/>
                <a:cs typeface="Helvetica Neue"/>
                <a:sym typeface="Helvetica Neue"/>
              </a:rPr>
              <a:t>weather.gov/atlanta</a:t>
            </a:r>
            <a:endParaRPr sz="2400">
              <a:solidFill>
                <a:srgbClr val="072E63"/>
              </a:solidFill>
              <a:latin typeface="Helvetica Neue"/>
              <a:ea typeface="Helvetica Neue"/>
              <a:cs typeface="Helvetica Neue"/>
              <a:sym typeface="Helvetica Neue"/>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1">
    <p:bg>
      <p:bgPr>
        <a:solidFill>
          <a:srgbClr val="FFFFFF"/>
        </a:solidFill>
      </p:bgPr>
    </p:bg>
    <p:spTree>
      <p:nvGrpSpPr>
        <p:cNvPr id="68" name="Shape 6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1_1">
    <p:bg>
      <p:bgPr>
        <a:solidFill>
          <a:srgbClr val="FFFFFF"/>
        </a:solidFill>
      </p:bgPr>
    </p:bg>
    <p:spTree>
      <p:nvGrpSpPr>
        <p:cNvPr id="69" name="Shape 69"/>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_1_1">
    <p:bg>
      <p:bgPr>
        <a:solidFill>
          <a:srgbClr val="FFFFFF"/>
        </a:solidFill>
      </p:bgPr>
    </p:bg>
    <p:spTree>
      <p:nvGrpSpPr>
        <p:cNvPr id="70" name="Shape 7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Slide 2">
  <p:cSld name="TITLE_2_3">
    <p:bg>
      <p:bgPr>
        <a:solidFill>
          <a:srgbClr val="FFFFFF"/>
        </a:solidFill>
      </p:bgPr>
    </p:bg>
    <p:spTree>
      <p:nvGrpSpPr>
        <p:cNvPr id="71" name="Shape 71"/>
        <p:cNvGrpSpPr/>
        <p:nvPr/>
      </p:nvGrpSpPr>
      <p:grpSpPr>
        <a:xfrm>
          <a:off x="0" y="0"/>
          <a:ext cx="0" cy="0"/>
          <a:chOff x="0" y="0"/>
          <a:chExt cx="0" cy="0"/>
        </a:xfrm>
      </p:grpSpPr>
      <p:sp>
        <p:nvSpPr>
          <p:cNvPr id="72" name="Google Shape;72;p9"/>
          <p:cNvSpPr/>
          <p:nvPr/>
        </p:nvSpPr>
        <p:spPr>
          <a:xfrm>
            <a:off x="0" y="0"/>
            <a:ext cx="18288000" cy="914400"/>
          </a:xfrm>
          <a:prstGeom prst="rect">
            <a:avLst/>
          </a:prstGeom>
          <a:solidFill>
            <a:srgbClr val="0A459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73" name="Google Shape;73;p9"/>
          <p:cNvSpPr txBox="1"/>
          <p:nvPr/>
        </p:nvSpPr>
        <p:spPr>
          <a:xfrm>
            <a:off x="13410594" y="9379438"/>
            <a:ext cx="4762500" cy="593400"/>
          </a:xfrm>
          <a:prstGeom prst="rect">
            <a:avLst/>
          </a:prstGeom>
          <a:noFill/>
          <a:ln>
            <a:noFill/>
          </a:ln>
        </p:spPr>
        <p:txBody>
          <a:bodyPr anchorCtr="0" anchor="t" bIns="114275" lIns="114275" spcFirstLastPara="1" rIns="114275" wrap="square" tIns="114275">
            <a:noAutofit/>
          </a:bodyPr>
          <a:lstStyle/>
          <a:p>
            <a:pPr indent="0" lvl="0" marL="0" rtl="0" algn="r">
              <a:spcBef>
                <a:spcPts val="0"/>
              </a:spcBef>
              <a:spcAft>
                <a:spcPts val="0"/>
              </a:spcAft>
              <a:buNone/>
            </a:pPr>
            <a:r>
              <a:rPr b="1" lang="en" sz="2500">
                <a:solidFill>
                  <a:srgbClr val="072E63"/>
                </a:solidFill>
                <a:latin typeface="Helvetica Neue"/>
                <a:ea typeface="Helvetica Neue"/>
                <a:cs typeface="Helvetica Neue"/>
                <a:sym typeface="Helvetica Neue"/>
              </a:rPr>
              <a:t>National Weather Service</a:t>
            </a:r>
            <a:endParaRPr b="1" sz="2500">
              <a:solidFill>
                <a:srgbClr val="072E63"/>
              </a:solidFill>
              <a:latin typeface="Helvetica Neue"/>
              <a:ea typeface="Helvetica Neue"/>
              <a:cs typeface="Helvetica Neue"/>
              <a:sym typeface="Helvetica Neue"/>
            </a:endParaRPr>
          </a:p>
        </p:txBody>
      </p:sp>
      <p:sp>
        <p:nvSpPr>
          <p:cNvPr id="74" name="Google Shape;74;p9"/>
          <p:cNvSpPr/>
          <p:nvPr/>
        </p:nvSpPr>
        <p:spPr>
          <a:xfrm>
            <a:off x="0" y="914400"/>
            <a:ext cx="18288000" cy="457200"/>
          </a:xfrm>
          <a:prstGeom prst="rect">
            <a:avLst/>
          </a:prstGeom>
          <a:solidFill>
            <a:srgbClr val="EAEAE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75" name="Google Shape;75;p9"/>
          <p:cNvSpPr/>
          <p:nvPr/>
        </p:nvSpPr>
        <p:spPr>
          <a:xfrm>
            <a:off x="0" y="9464040"/>
            <a:ext cx="18288000" cy="822900"/>
          </a:xfrm>
          <a:prstGeom prst="rect">
            <a:avLst/>
          </a:prstGeom>
          <a:solidFill>
            <a:srgbClr val="EAEAE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76" name="Google Shape;76;p9"/>
          <p:cNvSpPr txBox="1"/>
          <p:nvPr/>
        </p:nvSpPr>
        <p:spPr>
          <a:xfrm>
            <a:off x="628650" y="4767263"/>
            <a:ext cx="2057400" cy="273900"/>
          </a:xfrm>
          <a:prstGeom prst="rect">
            <a:avLst/>
          </a:prstGeom>
          <a:noFill/>
          <a:ln>
            <a:noFill/>
          </a:ln>
        </p:spPr>
        <p:txBody>
          <a:bodyPr anchorCtr="0" anchor="ctr" bIns="28575" lIns="57150" spcFirstLastPara="1" rIns="57150" wrap="square" tIns="28575">
            <a:noAutofit/>
          </a:bodyPr>
          <a:lstStyle/>
          <a:p>
            <a:pPr indent="0" lvl="0" marL="0" rtl="0" algn="l">
              <a:spcBef>
                <a:spcPts val="0"/>
              </a:spcBef>
              <a:spcAft>
                <a:spcPts val="0"/>
              </a:spcAft>
              <a:buNone/>
            </a:pPr>
            <a:r>
              <a:t/>
            </a:r>
            <a:endParaRPr sz="900">
              <a:solidFill>
                <a:srgbClr val="888888"/>
              </a:solidFill>
              <a:latin typeface="Calibri"/>
              <a:ea typeface="Calibri"/>
              <a:cs typeface="Calibri"/>
              <a:sym typeface="Calibri"/>
            </a:endParaRPr>
          </a:p>
        </p:txBody>
      </p:sp>
      <p:pic>
        <p:nvPicPr>
          <p:cNvPr id="77" name="Google Shape;77;p9"/>
          <p:cNvPicPr preferRelativeResize="0"/>
          <p:nvPr/>
        </p:nvPicPr>
        <p:blipFill rotWithShape="1">
          <a:blip r:embed="rId2">
            <a:alphaModFix/>
          </a:blip>
          <a:srcRect b="874950" l="0" r="0" t="-874950"/>
          <a:stretch/>
        </p:blipFill>
        <p:spPr>
          <a:xfrm>
            <a:off x="26800" y="4628000"/>
            <a:ext cx="2330649" cy="496300"/>
          </a:xfrm>
          <a:prstGeom prst="rect">
            <a:avLst/>
          </a:prstGeom>
          <a:noFill/>
          <a:ln>
            <a:noFill/>
          </a:ln>
        </p:spPr>
      </p:pic>
      <p:pic>
        <p:nvPicPr>
          <p:cNvPr id="78" name="Google Shape;78;p9"/>
          <p:cNvPicPr preferRelativeResize="0"/>
          <p:nvPr/>
        </p:nvPicPr>
        <p:blipFill>
          <a:blip r:embed="rId2">
            <a:alphaModFix/>
          </a:blip>
          <a:stretch>
            <a:fillRect/>
          </a:stretch>
        </p:blipFill>
        <p:spPr>
          <a:xfrm>
            <a:off x="26980" y="9515210"/>
            <a:ext cx="3438144" cy="731520"/>
          </a:xfrm>
          <a:prstGeom prst="rect">
            <a:avLst/>
          </a:prstGeom>
          <a:noFill/>
          <a:ln>
            <a:noFill/>
          </a:ln>
        </p:spPr>
      </p:pic>
      <p:sp>
        <p:nvSpPr>
          <p:cNvPr descr="h:mm a" id="79" name="Google Shape;79;p9" title="time"/>
          <p:cNvSpPr txBox="1"/>
          <p:nvPr/>
        </p:nvSpPr>
        <p:spPr>
          <a:xfrm>
            <a:off x="12711101" y="451875"/>
            <a:ext cx="5577300" cy="431100"/>
          </a:xfrm>
          <a:prstGeom prst="rect">
            <a:avLst/>
          </a:prstGeom>
          <a:noFill/>
          <a:ln>
            <a:noFill/>
          </a:ln>
        </p:spPr>
        <p:txBody>
          <a:bodyPr anchorCtr="0" anchor="t" bIns="0" lIns="0" spcFirstLastPara="1" rIns="274300" wrap="square" tIns="0">
            <a:noAutofit/>
          </a:bodyPr>
          <a:lstStyle/>
          <a:p>
            <a:pPr indent="0" lvl="0" marL="0" rtl="0" algn="r">
              <a:spcBef>
                <a:spcPts val="0"/>
              </a:spcBef>
              <a:spcAft>
                <a:spcPts val="0"/>
              </a:spcAft>
              <a:buNone/>
            </a:pPr>
            <a:r>
              <a:rPr b="1" lang="en" sz="2800">
                <a:solidFill>
                  <a:srgbClr val="FFFFFF"/>
                </a:solidFill>
                <a:latin typeface="Helvetica Neue"/>
                <a:ea typeface="Helvetica Neue"/>
                <a:cs typeface="Helvetica Neue"/>
                <a:sym typeface="Helvetica Neue"/>
              </a:rPr>
              <a:t>1:28 PM</a:t>
            </a:r>
            <a:endParaRPr b="1" sz="2800">
              <a:solidFill>
                <a:srgbClr val="FFFFFF"/>
              </a:solidFill>
              <a:latin typeface="Helvetica Neue"/>
              <a:ea typeface="Helvetica Neue"/>
              <a:cs typeface="Helvetica Neue"/>
              <a:sym typeface="Helvetica Neue"/>
            </a:endParaRPr>
          </a:p>
        </p:txBody>
      </p:sp>
      <p:sp>
        <p:nvSpPr>
          <p:cNvPr descr="MMMM d, yyyy" id="80" name="Google Shape;80;p9" title="time"/>
          <p:cNvSpPr txBox="1"/>
          <p:nvPr/>
        </p:nvSpPr>
        <p:spPr>
          <a:xfrm>
            <a:off x="12711101" y="21295"/>
            <a:ext cx="5577300" cy="431100"/>
          </a:xfrm>
          <a:prstGeom prst="rect">
            <a:avLst/>
          </a:prstGeom>
          <a:noFill/>
          <a:ln>
            <a:noFill/>
          </a:ln>
        </p:spPr>
        <p:txBody>
          <a:bodyPr anchorCtr="0" anchor="t" bIns="0" lIns="0" spcFirstLastPara="1" rIns="274300" wrap="square" tIns="0">
            <a:noAutofit/>
          </a:bodyPr>
          <a:lstStyle/>
          <a:p>
            <a:pPr indent="0" lvl="0" marL="0" rtl="0" algn="r">
              <a:spcBef>
                <a:spcPts val="0"/>
              </a:spcBef>
              <a:spcAft>
                <a:spcPts val="0"/>
              </a:spcAft>
              <a:buNone/>
            </a:pPr>
            <a:r>
              <a:rPr b="1" lang="en" sz="2800">
                <a:solidFill>
                  <a:srgbClr val="FFFFFF"/>
                </a:solidFill>
                <a:latin typeface="Helvetica Neue"/>
                <a:ea typeface="Helvetica Neue"/>
                <a:cs typeface="Helvetica Neue"/>
                <a:sym typeface="Helvetica Neue"/>
              </a:rPr>
              <a:t>January 16, 2026</a:t>
            </a:r>
            <a:endParaRPr b="1" sz="2800">
              <a:solidFill>
                <a:srgbClr val="FFFFFF"/>
              </a:solidFill>
              <a:latin typeface="Helvetica Neue"/>
              <a:ea typeface="Helvetica Neue"/>
              <a:cs typeface="Helvetica Neue"/>
              <a:sym typeface="Helvetica Neue"/>
            </a:endParaRPr>
          </a:p>
        </p:txBody>
      </p:sp>
      <p:pic>
        <p:nvPicPr>
          <p:cNvPr id="81" name="Google Shape;81;p9"/>
          <p:cNvPicPr preferRelativeResize="0"/>
          <p:nvPr/>
        </p:nvPicPr>
        <p:blipFill>
          <a:blip r:embed="rId3">
            <a:alphaModFix/>
          </a:blip>
          <a:stretch>
            <a:fillRect/>
          </a:stretch>
        </p:blipFill>
        <p:spPr>
          <a:xfrm>
            <a:off x="179200" y="-3135"/>
            <a:ext cx="1361424" cy="1361424"/>
          </a:xfrm>
          <a:prstGeom prst="rect">
            <a:avLst/>
          </a:prstGeom>
          <a:noFill/>
          <a:ln>
            <a:noFill/>
          </a:ln>
        </p:spPr>
      </p:pic>
      <p:sp>
        <p:nvSpPr>
          <p:cNvPr id="82" name="Google Shape;82;p9" title="officeName"/>
          <p:cNvSpPr txBox="1"/>
          <p:nvPr/>
        </p:nvSpPr>
        <p:spPr>
          <a:xfrm>
            <a:off x="12125450" y="9858290"/>
            <a:ext cx="6051300" cy="384900"/>
          </a:xfrm>
          <a:prstGeom prst="rect">
            <a:avLst/>
          </a:prstGeom>
          <a:noFill/>
          <a:ln>
            <a:noFill/>
          </a:ln>
        </p:spPr>
        <p:txBody>
          <a:bodyPr anchorCtr="0" anchor="t" bIns="0" lIns="114275" spcFirstLastPara="1" rIns="114275" wrap="square" tIns="0">
            <a:noAutofit/>
          </a:bodyPr>
          <a:lstStyle/>
          <a:p>
            <a:pPr indent="0" lvl="0" marL="0" rtl="0" algn="r">
              <a:spcBef>
                <a:spcPts val="0"/>
              </a:spcBef>
              <a:spcAft>
                <a:spcPts val="0"/>
              </a:spcAft>
              <a:buNone/>
            </a:pPr>
            <a:r>
              <a:rPr b="1" lang="en" sz="2500">
                <a:solidFill>
                  <a:srgbClr val="0A4595"/>
                </a:solidFill>
                <a:latin typeface="Helvetica Neue"/>
                <a:ea typeface="Helvetica Neue"/>
                <a:cs typeface="Helvetica Neue"/>
                <a:sym typeface="Helvetica Neue"/>
              </a:rPr>
              <a:t>Atlanta / Peachtree City, GA</a:t>
            </a:r>
            <a:endParaRPr b="1" sz="2500">
              <a:solidFill>
                <a:srgbClr val="0A4595"/>
              </a:solidFill>
              <a:latin typeface="Helvetica Neue"/>
              <a:ea typeface="Helvetica Neue"/>
              <a:cs typeface="Helvetica Neue"/>
              <a:sym typeface="Helvetica Neue"/>
            </a:endParaRPr>
          </a:p>
        </p:txBody>
      </p:sp>
      <p:sp>
        <p:nvSpPr>
          <p:cNvPr id="83" name="Google Shape;83;p9"/>
          <p:cNvSpPr txBox="1"/>
          <p:nvPr/>
        </p:nvSpPr>
        <p:spPr>
          <a:xfrm>
            <a:off x="13410594" y="9491472"/>
            <a:ext cx="4762500" cy="384900"/>
          </a:xfrm>
          <a:prstGeom prst="rect">
            <a:avLst/>
          </a:prstGeom>
          <a:noFill/>
          <a:ln>
            <a:noFill/>
          </a:ln>
        </p:spPr>
        <p:txBody>
          <a:bodyPr anchorCtr="0" anchor="t" bIns="0" lIns="114275" spcFirstLastPara="1" rIns="114275" wrap="square" tIns="0">
            <a:noAutofit/>
          </a:bodyPr>
          <a:lstStyle/>
          <a:p>
            <a:pPr indent="0" lvl="0" marL="0" rtl="0" algn="r">
              <a:spcBef>
                <a:spcPts val="0"/>
              </a:spcBef>
              <a:spcAft>
                <a:spcPts val="0"/>
              </a:spcAft>
              <a:buNone/>
            </a:pPr>
            <a:r>
              <a:rPr b="1" lang="en" sz="2500">
                <a:solidFill>
                  <a:srgbClr val="0A4595"/>
                </a:solidFill>
                <a:latin typeface="Helvetica Neue"/>
                <a:ea typeface="Helvetica Neue"/>
                <a:cs typeface="Helvetica Neue"/>
                <a:sym typeface="Helvetica Neue"/>
              </a:rPr>
              <a:t>National Weather Service</a:t>
            </a:r>
            <a:endParaRPr b="1" sz="2500">
              <a:solidFill>
                <a:srgbClr val="0A4595"/>
              </a:solidFill>
              <a:latin typeface="Helvetica Neue"/>
              <a:ea typeface="Helvetica Neue"/>
              <a:cs typeface="Helvetica Neue"/>
              <a:sym typeface="Helvetica Neue"/>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84" name="Shape 84"/>
        <p:cNvGrpSpPr/>
        <p:nvPr/>
      </p:nvGrpSpPr>
      <p:grpSpPr>
        <a:xfrm>
          <a:off x="0" y="0"/>
          <a:ext cx="0" cy="0"/>
          <a:chOff x="0" y="0"/>
          <a:chExt cx="0" cy="0"/>
        </a:xfrm>
      </p:grpSpPr>
      <p:sp>
        <p:nvSpPr>
          <p:cNvPr id="85" name="Google Shape;85;p10"/>
          <p:cNvSpPr txBox="1"/>
          <p:nvPr>
            <p:ph type="ctrTitle"/>
          </p:nvPr>
        </p:nvSpPr>
        <p:spPr>
          <a:xfrm>
            <a:off x="623417" y="1489150"/>
            <a:ext cx="17041200" cy="41052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SzPts val="10400"/>
              <a:buChar char="●"/>
              <a:defRPr sz="10400"/>
            </a:lvl1pPr>
            <a:lvl2pPr lvl="1" algn="ctr">
              <a:spcBef>
                <a:spcPts val="0"/>
              </a:spcBef>
              <a:spcAft>
                <a:spcPts val="0"/>
              </a:spcAft>
              <a:buSzPts val="10400"/>
              <a:buChar char="○"/>
              <a:defRPr sz="10400"/>
            </a:lvl2pPr>
            <a:lvl3pPr lvl="2" algn="ctr">
              <a:spcBef>
                <a:spcPts val="0"/>
              </a:spcBef>
              <a:spcAft>
                <a:spcPts val="0"/>
              </a:spcAft>
              <a:buSzPts val="10400"/>
              <a:buChar char="■"/>
              <a:defRPr sz="10400"/>
            </a:lvl3pPr>
            <a:lvl4pPr lvl="3" algn="ctr">
              <a:spcBef>
                <a:spcPts val="0"/>
              </a:spcBef>
              <a:spcAft>
                <a:spcPts val="0"/>
              </a:spcAft>
              <a:buSzPts val="10400"/>
              <a:buChar char="●"/>
              <a:defRPr sz="10400"/>
            </a:lvl4pPr>
            <a:lvl5pPr lvl="4" algn="ctr">
              <a:spcBef>
                <a:spcPts val="0"/>
              </a:spcBef>
              <a:spcAft>
                <a:spcPts val="0"/>
              </a:spcAft>
              <a:buSzPts val="10400"/>
              <a:buChar char="○"/>
              <a:defRPr sz="10400"/>
            </a:lvl5pPr>
            <a:lvl6pPr lvl="5" algn="ctr">
              <a:spcBef>
                <a:spcPts val="0"/>
              </a:spcBef>
              <a:spcAft>
                <a:spcPts val="0"/>
              </a:spcAft>
              <a:buSzPts val="10400"/>
              <a:buChar char="■"/>
              <a:defRPr sz="10400"/>
            </a:lvl6pPr>
            <a:lvl7pPr lvl="6" algn="ctr">
              <a:spcBef>
                <a:spcPts val="0"/>
              </a:spcBef>
              <a:spcAft>
                <a:spcPts val="0"/>
              </a:spcAft>
              <a:buSzPts val="10400"/>
              <a:buChar char="●"/>
              <a:defRPr sz="10400"/>
            </a:lvl7pPr>
            <a:lvl8pPr lvl="7" algn="ctr">
              <a:spcBef>
                <a:spcPts val="0"/>
              </a:spcBef>
              <a:spcAft>
                <a:spcPts val="0"/>
              </a:spcAft>
              <a:buSzPts val="10400"/>
              <a:buChar char="○"/>
              <a:defRPr sz="10400"/>
            </a:lvl8pPr>
            <a:lvl9pPr lvl="8" algn="ctr">
              <a:spcBef>
                <a:spcPts val="0"/>
              </a:spcBef>
              <a:spcAft>
                <a:spcPts val="0"/>
              </a:spcAft>
              <a:buSzPts val="10400"/>
              <a:buChar char="■"/>
              <a:defRPr sz="10400"/>
            </a:lvl9pPr>
          </a:lstStyle>
          <a:p/>
        </p:txBody>
      </p:sp>
      <p:sp>
        <p:nvSpPr>
          <p:cNvPr id="86" name="Google Shape;86;p10"/>
          <p:cNvSpPr txBox="1"/>
          <p:nvPr>
            <p:ph idx="1" type="subTitle"/>
          </p:nvPr>
        </p:nvSpPr>
        <p:spPr>
          <a:xfrm>
            <a:off x="623400" y="5668250"/>
            <a:ext cx="17041200" cy="1585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87" name="Google Shape;87;p10"/>
          <p:cNvSpPr txBox="1"/>
          <p:nvPr>
            <p:ph idx="12" type="sldNum"/>
          </p:nvPr>
        </p:nvSpPr>
        <p:spPr>
          <a:xfrm>
            <a:off x="16944916" y="9326434"/>
            <a:ext cx="1097400" cy="7872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hyperlink" Target="https://docs.google.com/presentation/d/1fEWpQi1PFSljHzoOG5_sdF3SaBchRXrKw73evSB_B_E/edit?slide=id.SLIDES_API79221117_0#slide=id.SLIDES_API79221117_0" TargetMode="External"/><Relationship Id="rId6" Type="http://schemas.openxmlformats.org/officeDocument/2006/relationships/hyperlink" Target="https://docs.google.com/presentation/d/1fEWpQi1PFSljHzoOG5_sdF3SaBchRXrKw73evSB_B_E/edit?slide=id.SLIDES_API79221117_0#slide=id.SLIDES_API79221117_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23.png"/><Relationship Id="rId5"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image" Target="../media/image31.png"/><Relationship Id="rId9" Type="http://schemas.openxmlformats.org/officeDocument/2006/relationships/image" Target="../media/image35.png"/><Relationship Id="rId5" Type="http://schemas.openxmlformats.org/officeDocument/2006/relationships/image" Target="../media/image33.png"/><Relationship Id="rId6" Type="http://schemas.openxmlformats.org/officeDocument/2006/relationships/image" Target="../media/image37.png"/><Relationship Id="rId7" Type="http://schemas.openxmlformats.org/officeDocument/2006/relationships/image" Target="../media/image32.png"/><Relationship Id="rId8"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0.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21.png"/><Relationship Id="rId5"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16"/>
          <p:cNvPicPr preferRelativeResize="0"/>
          <p:nvPr/>
        </p:nvPicPr>
        <p:blipFill>
          <a:blip r:embed="rId3">
            <a:alphaModFix/>
          </a:blip>
          <a:stretch>
            <a:fillRect/>
          </a:stretch>
        </p:blipFill>
        <p:spPr>
          <a:xfrm>
            <a:off x="0" y="1377125"/>
            <a:ext cx="18288000" cy="8061225"/>
          </a:xfrm>
          <a:prstGeom prst="rect">
            <a:avLst/>
          </a:prstGeom>
          <a:noFill/>
          <a:ln>
            <a:noFill/>
          </a:ln>
        </p:spPr>
      </p:pic>
      <p:pic>
        <p:nvPicPr>
          <p:cNvPr id="113" name="Google Shape;113;p16"/>
          <p:cNvPicPr preferRelativeResize="0"/>
          <p:nvPr/>
        </p:nvPicPr>
        <p:blipFill>
          <a:blip r:embed="rId4">
            <a:alphaModFix/>
          </a:blip>
          <a:stretch>
            <a:fillRect/>
          </a:stretch>
        </p:blipFill>
        <p:spPr>
          <a:xfrm>
            <a:off x="14719400" y="1377125"/>
            <a:ext cx="3568600" cy="3918600"/>
          </a:xfrm>
          <a:prstGeom prst="rect">
            <a:avLst/>
          </a:prstGeom>
          <a:noFill/>
          <a:ln>
            <a:noFill/>
          </a:ln>
          <a:effectLst>
            <a:outerShdw blurRad="57150" rotWithShape="0" algn="bl" dir="5400000" dist="19050">
              <a:srgbClr val="000000">
                <a:alpha val="50000"/>
              </a:srgbClr>
            </a:outerShdw>
          </a:effectLst>
        </p:spPr>
      </p:pic>
      <p:sp>
        <p:nvSpPr>
          <p:cNvPr id="114" name="Google Shape;114;p16"/>
          <p:cNvSpPr txBox="1"/>
          <p:nvPr/>
        </p:nvSpPr>
        <p:spPr>
          <a:xfrm>
            <a:off x="87925" y="5967450"/>
            <a:ext cx="9434700" cy="3471000"/>
          </a:xfrm>
          <a:prstGeom prst="rect">
            <a:avLst/>
          </a:prstGeom>
          <a:solidFill>
            <a:srgbClr val="FF1616"/>
          </a:solidFill>
          <a:ln cap="flat" cmpd="sng" w="28575">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6000">
                <a:solidFill>
                  <a:schemeClr val="lt1"/>
                </a:solidFill>
                <a:latin typeface="Helvetica Neue"/>
                <a:ea typeface="Helvetica Neue"/>
                <a:cs typeface="Helvetica Neue"/>
                <a:sym typeface="Helvetica Neue"/>
              </a:rPr>
              <a:t>Special Weather Briefing</a:t>
            </a:r>
            <a:endParaRPr b="1" sz="60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rPr b="1" lang="en" sz="3100">
                <a:solidFill>
                  <a:srgbClr val="FFD966"/>
                </a:solidFill>
                <a:latin typeface="Helvetica Neue"/>
                <a:ea typeface="Helvetica Neue"/>
                <a:cs typeface="Helvetica Neue"/>
                <a:sym typeface="Helvetica Neue"/>
              </a:rPr>
              <a:t>For Potential Winter Weather - Sunday (1/18/26)</a:t>
            </a:r>
            <a:endParaRPr sz="3100">
              <a:solidFill>
                <a:srgbClr val="FFD966"/>
              </a:solidFill>
              <a:latin typeface="Helvetica Neue"/>
              <a:ea typeface="Helvetica Neue"/>
              <a:cs typeface="Helvetica Neue"/>
              <a:sym typeface="Helvetica Neue"/>
            </a:endParaRPr>
          </a:p>
          <a:p>
            <a:pPr indent="0" lvl="0" marL="0" rtl="0" algn="l">
              <a:spcBef>
                <a:spcPts val="0"/>
              </a:spcBef>
              <a:spcAft>
                <a:spcPts val="0"/>
              </a:spcAft>
              <a:buNone/>
            </a:pPr>
            <a:r>
              <a:t/>
            </a:r>
            <a:endParaRPr sz="31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b="1" lang="en" sz="3100">
                <a:solidFill>
                  <a:schemeClr val="dk1"/>
                </a:solidFill>
                <a:latin typeface="Helvetica Neue"/>
                <a:ea typeface="Helvetica Neue"/>
                <a:cs typeface="Helvetica Neue"/>
                <a:sym typeface="Helvetica Neue"/>
              </a:rPr>
              <a:t>Valid: 2:00 PM Friday (1/16/26) </a:t>
            </a:r>
            <a:endParaRPr b="1" sz="31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b="1" lang="en" sz="3100">
                <a:solidFill>
                  <a:schemeClr val="dk1"/>
                </a:solidFill>
                <a:latin typeface="Helvetica Neue"/>
                <a:ea typeface="Helvetica Neue"/>
                <a:cs typeface="Helvetica Neue"/>
                <a:sym typeface="Helvetica Neue"/>
              </a:rPr>
              <a:t>by NWS Peachtree City/Atlanta</a:t>
            </a:r>
            <a:endParaRPr b="1" sz="3100">
              <a:solidFill>
                <a:schemeClr val="dk1"/>
              </a:solidFill>
              <a:latin typeface="Helvetica Neue"/>
              <a:ea typeface="Helvetica Neue"/>
              <a:cs typeface="Helvetica Neue"/>
              <a:sym typeface="Helvetica Neue"/>
            </a:endParaRPr>
          </a:p>
        </p:txBody>
      </p:sp>
      <p:sp>
        <p:nvSpPr>
          <p:cNvPr id="115" name="Google Shape;115;p16" title="header"/>
          <p:cNvSpPr txBox="1"/>
          <p:nvPr/>
        </p:nvSpPr>
        <p:spPr>
          <a:xfrm>
            <a:off x="1923850" y="-5600"/>
            <a:ext cx="16138500" cy="1111200"/>
          </a:xfrm>
          <a:prstGeom prst="rect">
            <a:avLst/>
          </a:prstGeom>
          <a:noFill/>
          <a:ln>
            <a:noFill/>
          </a:ln>
        </p:spPr>
        <p:txBody>
          <a:bodyPr anchorCtr="0" anchor="t" bIns="114325" lIns="114325" spcFirstLastPara="1" rIns="114325" wrap="square" tIns="114325">
            <a:noAutofit/>
          </a:bodyPr>
          <a:lstStyle/>
          <a:p>
            <a:pPr indent="0" lvl="0" marL="0" rtl="0" algn="l">
              <a:spcBef>
                <a:spcPts val="0"/>
              </a:spcBef>
              <a:spcAft>
                <a:spcPts val="0"/>
              </a:spcAft>
              <a:buNone/>
            </a:pPr>
            <a:r>
              <a:rPr lang="en" sz="5600">
                <a:solidFill>
                  <a:srgbClr val="FFFFFF"/>
                </a:solidFill>
                <a:latin typeface="Helvetica Neue"/>
                <a:ea typeface="Helvetica Neue"/>
                <a:cs typeface="Helvetica Neue"/>
                <a:sym typeface="Helvetica Neue"/>
              </a:rPr>
              <a:t>National Weather Service (Atlanta)</a:t>
            </a:r>
            <a:endParaRPr sz="5600">
              <a:solidFill>
                <a:srgbClr val="FFFFFF"/>
              </a:solidFill>
              <a:latin typeface="Helvetica Neue"/>
              <a:ea typeface="Helvetica Neue"/>
              <a:cs typeface="Helvetica Neue"/>
              <a:sym typeface="Helvetica Neue"/>
            </a:endParaRPr>
          </a:p>
        </p:txBody>
      </p:sp>
      <p:sp>
        <p:nvSpPr>
          <p:cNvPr id="116" name="Google Shape;116;p16" title="subHeader"/>
          <p:cNvSpPr txBox="1"/>
          <p:nvPr/>
        </p:nvSpPr>
        <p:spPr>
          <a:xfrm>
            <a:off x="2000050" y="869950"/>
            <a:ext cx="15958800" cy="634800"/>
          </a:xfrm>
          <a:prstGeom prst="rect">
            <a:avLst/>
          </a:prstGeom>
          <a:noFill/>
          <a:ln>
            <a:noFill/>
          </a:ln>
        </p:spPr>
        <p:txBody>
          <a:bodyPr anchorCtr="0" anchor="t" bIns="114275" lIns="114275" spcFirstLastPara="1" rIns="114275" wrap="square" tIns="114275">
            <a:noAutofit/>
          </a:bodyPr>
          <a:lstStyle/>
          <a:p>
            <a:pPr indent="0" lvl="0" marL="0" rtl="0" algn="l">
              <a:spcBef>
                <a:spcPts val="0"/>
              </a:spcBef>
              <a:spcAft>
                <a:spcPts val="0"/>
              </a:spcAft>
              <a:buNone/>
            </a:pPr>
            <a:r>
              <a:rPr lang="en" sz="1800">
                <a:solidFill>
                  <a:srgbClr val="072E63"/>
                </a:solidFill>
                <a:latin typeface="Helvetica Neue Light"/>
                <a:ea typeface="Helvetica Neue Light"/>
                <a:cs typeface="Helvetica Neue Light"/>
                <a:sym typeface="Helvetica Neue Light"/>
              </a:rPr>
              <a:t>Disclaimer: The information contained in this briefing is time sensitive which should be taken into consideration while viewing.</a:t>
            </a:r>
            <a:endParaRPr sz="1800">
              <a:solidFill>
                <a:srgbClr val="072E63"/>
              </a:solidFill>
              <a:latin typeface="Helvetica Neue Light"/>
              <a:ea typeface="Helvetica Neue Light"/>
              <a:cs typeface="Helvetica Neue Light"/>
              <a:sym typeface="Helvetica Neue Light"/>
            </a:endParaRPr>
          </a:p>
        </p:txBody>
      </p:sp>
      <p:sp>
        <p:nvSpPr>
          <p:cNvPr id="117" name="Google Shape;117;p16"/>
          <p:cNvSpPr txBox="1"/>
          <p:nvPr/>
        </p:nvSpPr>
        <p:spPr>
          <a:xfrm>
            <a:off x="-1867275" y="1001550"/>
            <a:ext cx="1782300" cy="161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900" u="sng">
                <a:solidFill>
                  <a:schemeClr val="hlink"/>
                </a:solidFill>
                <a:hlinkClick r:id="rId5"/>
              </a:rPr>
              <a:t>Other example winter </a:t>
            </a:r>
            <a:endParaRPr sz="1900"/>
          </a:p>
          <a:p>
            <a:pPr indent="0" lvl="0" marL="0" rtl="0" algn="ctr">
              <a:spcBef>
                <a:spcPts val="0"/>
              </a:spcBef>
              <a:spcAft>
                <a:spcPts val="0"/>
              </a:spcAft>
              <a:buNone/>
            </a:pPr>
            <a:r>
              <a:rPr lang="en" sz="1900" u="sng">
                <a:solidFill>
                  <a:schemeClr val="hlink"/>
                </a:solidFill>
                <a:hlinkClick r:id="rId6"/>
              </a:rPr>
              <a:t>briefing</a:t>
            </a:r>
            <a:endParaRPr sz="19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25"/>
          <p:cNvPicPr preferRelativeResize="0"/>
          <p:nvPr/>
        </p:nvPicPr>
        <p:blipFill>
          <a:blip r:embed="rId3">
            <a:alphaModFix/>
          </a:blip>
          <a:stretch>
            <a:fillRect/>
          </a:stretch>
        </p:blipFill>
        <p:spPr>
          <a:xfrm>
            <a:off x="385050" y="1428550"/>
            <a:ext cx="9503101" cy="7703350"/>
          </a:xfrm>
          <a:prstGeom prst="rect">
            <a:avLst/>
          </a:prstGeom>
          <a:noFill/>
          <a:ln>
            <a:noFill/>
          </a:ln>
        </p:spPr>
      </p:pic>
      <p:sp>
        <p:nvSpPr>
          <p:cNvPr id="212" name="Google Shape;212;p25" title="contentSlideTitle"/>
          <p:cNvSpPr txBox="1"/>
          <p:nvPr/>
        </p:nvSpPr>
        <p:spPr>
          <a:xfrm>
            <a:off x="1699925" y="-95250"/>
            <a:ext cx="13625700" cy="1111200"/>
          </a:xfrm>
          <a:prstGeom prst="rect">
            <a:avLst/>
          </a:prstGeom>
          <a:noFill/>
          <a:ln>
            <a:noFill/>
          </a:ln>
        </p:spPr>
        <p:txBody>
          <a:bodyPr anchorCtr="0" anchor="t" bIns="114325" lIns="114325" spcFirstLastPara="1" rIns="114325" wrap="square" tIns="114325">
            <a:noAutofit/>
          </a:bodyPr>
          <a:lstStyle/>
          <a:p>
            <a:pPr indent="0" lvl="0" marL="0" rtl="0" algn="l">
              <a:spcBef>
                <a:spcPts val="0"/>
              </a:spcBef>
              <a:spcAft>
                <a:spcPts val="0"/>
              </a:spcAft>
              <a:buNone/>
            </a:pPr>
            <a:r>
              <a:rPr lang="en" sz="5600">
                <a:solidFill>
                  <a:srgbClr val="FFFFFF"/>
                </a:solidFill>
                <a:latin typeface="Helvetica Neue"/>
                <a:ea typeface="Helvetica Neue"/>
                <a:cs typeface="Helvetica Neue"/>
                <a:sym typeface="Helvetica Neue"/>
              </a:rPr>
              <a:t>Snow Amount/Probabilities</a:t>
            </a:r>
            <a:endParaRPr sz="5600">
              <a:solidFill>
                <a:srgbClr val="FFFFFF"/>
              </a:solidFill>
              <a:latin typeface="Helvetica Neue"/>
              <a:ea typeface="Helvetica Neue"/>
              <a:cs typeface="Helvetica Neue"/>
              <a:sym typeface="Helvetica Neue"/>
            </a:endParaRPr>
          </a:p>
        </p:txBody>
      </p:sp>
      <p:sp>
        <p:nvSpPr>
          <p:cNvPr id="213" name="Google Shape;213;p25" title="subHeader"/>
          <p:cNvSpPr txBox="1"/>
          <p:nvPr/>
        </p:nvSpPr>
        <p:spPr>
          <a:xfrm>
            <a:off x="1644375" y="793750"/>
            <a:ext cx="14287500" cy="634800"/>
          </a:xfrm>
          <a:prstGeom prst="rect">
            <a:avLst/>
          </a:prstGeom>
          <a:noFill/>
          <a:ln>
            <a:noFill/>
          </a:ln>
        </p:spPr>
        <p:txBody>
          <a:bodyPr anchorCtr="0" anchor="t" bIns="114275" lIns="114275" spcFirstLastPara="1" rIns="114275" wrap="square" tIns="114275">
            <a:noAutofit/>
          </a:bodyPr>
          <a:lstStyle/>
          <a:p>
            <a:pPr indent="0" lvl="0" marL="0" rtl="0" algn="l">
              <a:spcBef>
                <a:spcPts val="0"/>
              </a:spcBef>
              <a:spcAft>
                <a:spcPts val="0"/>
              </a:spcAft>
              <a:buNone/>
            </a:pPr>
            <a:r>
              <a:rPr lang="en" sz="2800">
                <a:solidFill>
                  <a:srgbClr val="072E63"/>
                </a:solidFill>
                <a:latin typeface="Helvetica Neue"/>
                <a:ea typeface="Helvetica Neue"/>
                <a:cs typeface="Helvetica Neue"/>
                <a:sym typeface="Helvetica Neue"/>
              </a:rPr>
              <a:t>Sunday, January 18th</a:t>
            </a:r>
            <a:endParaRPr sz="2800">
              <a:solidFill>
                <a:srgbClr val="072E63"/>
              </a:solidFill>
              <a:latin typeface="Helvetica Neue"/>
              <a:ea typeface="Helvetica Neue"/>
              <a:cs typeface="Helvetica Neue"/>
              <a:sym typeface="Helvetica Neue"/>
            </a:endParaRPr>
          </a:p>
        </p:txBody>
      </p:sp>
      <p:sp>
        <p:nvSpPr>
          <p:cNvPr id="214" name="Google Shape;214;p25"/>
          <p:cNvSpPr txBox="1"/>
          <p:nvPr/>
        </p:nvSpPr>
        <p:spPr>
          <a:xfrm>
            <a:off x="351813" y="1763806"/>
            <a:ext cx="8933100" cy="61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highlight>
                  <a:srgbClr val="FFFF00"/>
                </a:highlight>
              </a:rPr>
              <a:t>% Chance of Seeing &gt; 0.5” of Snow</a:t>
            </a:r>
            <a:endParaRPr b="1" sz="2600">
              <a:highlight>
                <a:srgbClr val="FFFF00"/>
              </a:highlight>
            </a:endParaRPr>
          </a:p>
          <a:p>
            <a:pPr indent="0" lvl="0" marL="0" rtl="0" algn="l">
              <a:spcBef>
                <a:spcPts val="0"/>
              </a:spcBef>
              <a:spcAft>
                <a:spcPts val="0"/>
              </a:spcAft>
              <a:buNone/>
            </a:pPr>
            <a:r>
              <a:t/>
            </a:r>
            <a:endParaRPr sz="2400">
              <a:solidFill>
                <a:srgbClr val="0000FF"/>
              </a:solidFill>
              <a:highlight>
                <a:srgbClr val="FFFF00"/>
              </a:highlight>
            </a:endParaRPr>
          </a:p>
        </p:txBody>
      </p:sp>
      <p:pic>
        <p:nvPicPr>
          <p:cNvPr id="215" name="Google Shape;215;p25"/>
          <p:cNvPicPr preferRelativeResize="0"/>
          <p:nvPr/>
        </p:nvPicPr>
        <p:blipFill>
          <a:blip r:embed="rId4">
            <a:alphaModFix/>
          </a:blip>
          <a:stretch>
            <a:fillRect/>
          </a:stretch>
        </p:blipFill>
        <p:spPr>
          <a:xfrm>
            <a:off x="10040551" y="1918394"/>
            <a:ext cx="8095049" cy="6093219"/>
          </a:xfrm>
          <a:prstGeom prst="rect">
            <a:avLst/>
          </a:prstGeom>
          <a:noFill/>
          <a:ln>
            <a:noFill/>
          </a:ln>
        </p:spPr>
      </p:pic>
      <p:sp>
        <p:nvSpPr>
          <p:cNvPr id="216" name="Google Shape;216;p25"/>
          <p:cNvSpPr txBox="1"/>
          <p:nvPr/>
        </p:nvSpPr>
        <p:spPr>
          <a:xfrm>
            <a:off x="10040538" y="1306706"/>
            <a:ext cx="8933100" cy="61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highlight>
                  <a:srgbClr val="FFFF00"/>
                </a:highlight>
              </a:rPr>
              <a:t>% Chance of Seeing &gt; 1” of Snow</a:t>
            </a:r>
            <a:endParaRPr b="1" sz="2600">
              <a:highlight>
                <a:srgbClr val="FFFF00"/>
              </a:highlight>
            </a:endParaRPr>
          </a:p>
          <a:p>
            <a:pPr indent="0" lvl="0" marL="0" rtl="0" algn="l">
              <a:spcBef>
                <a:spcPts val="0"/>
              </a:spcBef>
              <a:spcAft>
                <a:spcPts val="0"/>
              </a:spcAft>
              <a:buNone/>
            </a:pPr>
            <a:r>
              <a:t/>
            </a:r>
            <a:endParaRPr sz="2400">
              <a:solidFill>
                <a:srgbClr val="0000FF"/>
              </a:solidFill>
              <a:highlight>
                <a:srgbClr val="FFFF00"/>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6" title="contentSlideTitle"/>
          <p:cNvSpPr txBox="1"/>
          <p:nvPr/>
        </p:nvSpPr>
        <p:spPr>
          <a:xfrm>
            <a:off x="1699925" y="-95250"/>
            <a:ext cx="12984600" cy="1111200"/>
          </a:xfrm>
          <a:prstGeom prst="rect">
            <a:avLst/>
          </a:prstGeom>
          <a:noFill/>
          <a:ln>
            <a:noFill/>
          </a:ln>
        </p:spPr>
        <p:txBody>
          <a:bodyPr anchorCtr="0" anchor="t" bIns="114325" lIns="114325" spcFirstLastPara="1" rIns="114325" wrap="square" tIns="114325">
            <a:noAutofit/>
          </a:bodyPr>
          <a:lstStyle/>
          <a:p>
            <a:pPr indent="0" lvl="0" marL="0" rtl="0" algn="l">
              <a:spcBef>
                <a:spcPts val="0"/>
              </a:spcBef>
              <a:spcAft>
                <a:spcPts val="0"/>
              </a:spcAft>
              <a:buNone/>
            </a:pPr>
            <a:r>
              <a:rPr lang="en" sz="5600">
                <a:solidFill>
                  <a:srgbClr val="FFFFFF"/>
                </a:solidFill>
                <a:latin typeface="Helvetica Neue"/>
                <a:ea typeface="Helvetica Neue"/>
                <a:cs typeface="Helvetica Neue"/>
                <a:sym typeface="Helvetica Neue"/>
              </a:rPr>
              <a:t>Temperatures</a:t>
            </a:r>
            <a:endParaRPr sz="5600">
              <a:solidFill>
                <a:srgbClr val="FFFFFF"/>
              </a:solidFill>
              <a:latin typeface="Helvetica Neue"/>
              <a:ea typeface="Helvetica Neue"/>
              <a:cs typeface="Helvetica Neue"/>
              <a:sym typeface="Helvetica Neue"/>
            </a:endParaRPr>
          </a:p>
        </p:txBody>
      </p:sp>
      <p:sp>
        <p:nvSpPr>
          <p:cNvPr id="222" name="Google Shape;222;p26" title="subHeader"/>
          <p:cNvSpPr txBox="1"/>
          <p:nvPr/>
        </p:nvSpPr>
        <p:spPr>
          <a:xfrm>
            <a:off x="1644375" y="793750"/>
            <a:ext cx="14287500" cy="634800"/>
          </a:xfrm>
          <a:prstGeom prst="rect">
            <a:avLst/>
          </a:prstGeom>
          <a:noFill/>
          <a:ln>
            <a:noFill/>
          </a:ln>
        </p:spPr>
        <p:txBody>
          <a:bodyPr anchorCtr="0" anchor="t" bIns="114275" lIns="114275" spcFirstLastPara="1" rIns="114275" wrap="square" tIns="114275">
            <a:noAutofit/>
          </a:bodyPr>
          <a:lstStyle/>
          <a:p>
            <a:pPr indent="0" lvl="0" marL="0" rtl="0" algn="l">
              <a:spcBef>
                <a:spcPts val="0"/>
              </a:spcBef>
              <a:spcAft>
                <a:spcPts val="0"/>
              </a:spcAft>
              <a:buNone/>
            </a:pPr>
            <a:r>
              <a:rPr lang="en" sz="2800">
                <a:solidFill>
                  <a:srgbClr val="072E63"/>
                </a:solidFill>
                <a:highlight>
                  <a:srgbClr val="FFFF00"/>
                </a:highlight>
                <a:latin typeface="Helvetica Neue"/>
                <a:ea typeface="Helvetica Neue"/>
                <a:cs typeface="Helvetica Neue"/>
                <a:sym typeface="Helvetica Neue"/>
              </a:rPr>
              <a:t>Saturday night through </a:t>
            </a:r>
            <a:r>
              <a:rPr lang="en" sz="2800">
                <a:solidFill>
                  <a:srgbClr val="072E63"/>
                </a:solidFill>
                <a:highlight>
                  <a:srgbClr val="FFFF00"/>
                </a:highlight>
                <a:latin typeface="Helvetica Neue"/>
                <a:ea typeface="Helvetica Neue"/>
                <a:cs typeface="Helvetica Neue"/>
                <a:sym typeface="Helvetica Neue"/>
              </a:rPr>
              <a:t>Monday</a:t>
            </a:r>
            <a:endParaRPr sz="2800" u="sng">
              <a:solidFill>
                <a:srgbClr val="072E63"/>
              </a:solidFill>
              <a:latin typeface="Helvetica Neue"/>
              <a:ea typeface="Helvetica Neue"/>
              <a:cs typeface="Helvetica Neue"/>
              <a:sym typeface="Helvetica Neue"/>
            </a:endParaRPr>
          </a:p>
        </p:txBody>
      </p:sp>
      <p:pic>
        <p:nvPicPr>
          <p:cNvPr id="223" name="Google Shape;223;p26"/>
          <p:cNvPicPr preferRelativeResize="0"/>
          <p:nvPr/>
        </p:nvPicPr>
        <p:blipFill>
          <a:blip r:embed="rId3">
            <a:alphaModFix/>
          </a:blip>
          <a:stretch>
            <a:fillRect/>
          </a:stretch>
        </p:blipFill>
        <p:spPr>
          <a:xfrm>
            <a:off x="152400" y="1580950"/>
            <a:ext cx="9753600" cy="7315200"/>
          </a:xfrm>
          <a:prstGeom prst="rect">
            <a:avLst/>
          </a:prstGeom>
          <a:noFill/>
          <a:ln>
            <a:noFill/>
          </a:ln>
        </p:spPr>
      </p:pic>
      <p:pic>
        <p:nvPicPr>
          <p:cNvPr id="224" name="Google Shape;224;p26"/>
          <p:cNvPicPr preferRelativeResize="0"/>
          <p:nvPr/>
        </p:nvPicPr>
        <p:blipFill>
          <a:blip r:embed="rId4">
            <a:alphaModFix/>
          </a:blip>
          <a:stretch>
            <a:fillRect/>
          </a:stretch>
        </p:blipFill>
        <p:spPr>
          <a:xfrm>
            <a:off x="10058400" y="1580950"/>
            <a:ext cx="8077199" cy="6057900"/>
          </a:xfrm>
          <a:prstGeom prst="rect">
            <a:avLst/>
          </a:prstGeom>
          <a:noFill/>
          <a:ln>
            <a:noFill/>
          </a:ln>
        </p:spPr>
      </p:pic>
      <p:sp>
        <p:nvSpPr>
          <p:cNvPr id="225" name="Google Shape;225;p26"/>
          <p:cNvSpPr/>
          <p:nvPr/>
        </p:nvSpPr>
        <p:spPr>
          <a:xfrm rot="-2700257">
            <a:off x="12268034" y="4451030"/>
            <a:ext cx="5674532" cy="3431448"/>
          </a:xfrm>
          <a:prstGeom prst="ellipse">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6" name="Google Shape;226;p26"/>
          <p:cNvSpPr txBox="1"/>
          <p:nvPr/>
        </p:nvSpPr>
        <p:spPr>
          <a:xfrm>
            <a:off x="10507400" y="7638850"/>
            <a:ext cx="7445100" cy="8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highlight>
                  <a:schemeClr val="accent6"/>
                </a:highlight>
              </a:rPr>
              <a:t>Max </a:t>
            </a:r>
            <a:r>
              <a:rPr b="1" lang="en" sz="2400">
                <a:highlight>
                  <a:schemeClr val="accent6"/>
                </a:highlight>
              </a:rPr>
              <a:t>Temperatures could be several degrees colder during rain/snow period</a:t>
            </a:r>
            <a:endParaRPr b="1" sz="2400">
              <a:highlight>
                <a:schemeClr val="accent6"/>
              </a:highlight>
            </a:endParaRPr>
          </a:p>
        </p:txBody>
      </p:sp>
      <p:cxnSp>
        <p:nvCxnSpPr>
          <p:cNvPr id="227" name="Google Shape;227;p26"/>
          <p:cNvCxnSpPr/>
          <p:nvPr/>
        </p:nvCxnSpPr>
        <p:spPr>
          <a:xfrm flipH="1" rot="10800000">
            <a:off x="14408450" y="6066125"/>
            <a:ext cx="282600" cy="1678200"/>
          </a:xfrm>
          <a:prstGeom prst="straightConnector1">
            <a:avLst/>
          </a:prstGeom>
          <a:noFill/>
          <a:ln cap="flat" cmpd="sng" w="28575">
            <a:solidFill>
              <a:srgbClr val="FFFF00"/>
            </a:solidFill>
            <a:prstDash val="solid"/>
            <a:round/>
            <a:headEnd len="med" w="med"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7" title="contentSlideTitle"/>
          <p:cNvSpPr txBox="1"/>
          <p:nvPr/>
        </p:nvSpPr>
        <p:spPr>
          <a:xfrm>
            <a:off x="1699925" y="-95250"/>
            <a:ext cx="12984600" cy="1111200"/>
          </a:xfrm>
          <a:prstGeom prst="rect">
            <a:avLst/>
          </a:prstGeom>
          <a:noFill/>
          <a:ln>
            <a:noFill/>
          </a:ln>
        </p:spPr>
        <p:txBody>
          <a:bodyPr anchorCtr="0" anchor="t" bIns="114325" lIns="114325" spcFirstLastPara="1" rIns="114325" wrap="square" tIns="114325">
            <a:noAutofit/>
          </a:bodyPr>
          <a:lstStyle/>
          <a:p>
            <a:pPr indent="0" lvl="0" marL="0" rtl="0" algn="l">
              <a:spcBef>
                <a:spcPts val="0"/>
              </a:spcBef>
              <a:spcAft>
                <a:spcPts val="0"/>
              </a:spcAft>
              <a:buNone/>
            </a:pPr>
            <a:r>
              <a:rPr lang="en" sz="5600">
                <a:solidFill>
                  <a:srgbClr val="FFFFFF"/>
                </a:solidFill>
                <a:latin typeface="Helvetica Neue"/>
                <a:ea typeface="Helvetica Neue"/>
                <a:cs typeface="Helvetica Neue"/>
                <a:sym typeface="Helvetica Neue"/>
              </a:rPr>
              <a:t>Temperatures</a:t>
            </a:r>
            <a:endParaRPr sz="5600">
              <a:solidFill>
                <a:srgbClr val="FFFFFF"/>
              </a:solidFill>
              <a:latin typeface="Helvetica Neue"/>
              <a:ea typeface="Helvetica Neue"/>
              <a:cs typeface="Helvetica Neue"/>
              <a:sym typeface="Helvetica Neue"/>
            </a:endParaRPr>
          </a:p>
        </p:txBody>
      </p:sp>
      <p:sp>
        <p:nvSpPr>
          <p:cNvPr id="233" name="Google Shape;233;p27" title="subHeader"/>
          <p:cNvSpPr txBox="1"/>
          <p:nvPr/>
        </p:nvSpPr>
        <p:spPr>
          <a:xfrm>
            <a:off x="1644375" y="793750"/>
            <a:ext cx="14287500" cy="634800"/>
          </a:xfrm>
          <a:prstGeom prst="rect">
            <a:avLst/>
          </a:prstGeom>
          <a:noFill/>
          <a:ln>
            <a:noFill/>
          </a:ln>
        </p:spPr>
        <p:txBody>
          <a:bodyPr anchorCtr="0" anchor="t" bIns="114275" lIns="114275" spcFirstLastPara="1" rIns="114275" wrap="square" tIns="114275">
            <a:noAutofit/>
          </a:bodyPr>
          <a:lstStyle/>
          <a:p>
            <a:pPr indent="0" lvl="0" marL="0" rtl="0" algn="l">
              <a:spcBef>
                <a:spcPts val="0"/>
              </a:spcBef>
              <a:spcAft>
                <a:spcPts val="0"/>
              </a:spcAft>
              <a:buNone/>
            </a:pPr>
            <a:r>
              <a:rPr lang="en" sz="2800">
                <a:solidFill>
                  <a:srgbClr val="072E63"/>
                </a:solidFill>
                <a:highlight>
                  <a:srgbClr val="FFFF00"/>
                </a:highlight>
                <a:latin typeface="Helvetica Neue"/>
                <a:ea typeface="Helvetica Neue"/>
                <a:cs typeface="Helvetica Neue"/>
                <a:sym typeface="Helvetica Neue"/>
              </a:rPr>
              <a:t>Saturday </a:t>
            </a:r>
            <a:r>
              <a:rPr lang="en" sz="2800">
                <a:solidFill>
                  <a:srgbClr val="072E63"/>
                </a:solidFill>
                <a:highlight>
                  <a:srgbClr val="FFFF00"/>
                </a:highlight>
                <a:latin typeface="Helvetica Neue"/>
                <a:ea typeface="Helvetica Neue"/>
                <a:cs typeface="Helvetica Neue"/>
                <a:sym typeface="Helvetica Neue"/>
              </a:rPr>
              <a:t>night through Monday</a:t>
            </a:r>
            <a:endParaRPr sz="2800" u="sng">
              <a:solidFill>
                <a:srgbClr val="072E63"/>
              </a:solidFill>
              <a:latin typeface="Helvetica Neue"/>
              <a:ea typeface="Helvetica Neue"/>
              <a:cs typeface="Helvetica Neue"/>
              <a:sym typeface="Helvetica Neue"/>
            </a:endParaRPr>
          </a:p>
        </p:txBody>
      </p:sp>
      <p:pic>
        <p:nvPicPr>
          <p:cNvPr id="234" name="Google Shape;234;p27"/>
          <p:cNvPicPr preferRelativeResize="0"/>
          <p:nvPr/>
        </p:nvPicPr>
        <p:blipFill>
          <a:blip r:embed="rId3">
            <a:alphaModFix/>
          </a:blip>
          <a:stretch>
            <a:fillRect/>
          </a:stretch>
        </p:blipFill>
        <p:spPr>
          <a:xfrm>
            <a:off x="152400" y="1580950"/>
            <a:ext cx="9753600" cy="7315200"/>
          </a:xfrm>
          <a:prstGeom prst="rect">
            <a:avLst/>
          </a:prstGeom>
          <a:noFill/>
          <a:ln>
            <a:noFill/>
          </a:ln>
        </p:spPr>
      </p:pic>
      <p:pic>
        <p:nvPicPr>
          <p:cNvPr id="235" name="Google Shape;235;p27"/>
          <p:cNvPicPr preferRelativeResize="0"/>
          <p:nvPr/>
        </p:nvPicPr>
        <p:blipFill>
          <a:blip r:embed="rId4">
            <a:alphaModFix/>
          </a:blip>
          <a:stretch>
            <a:fillRect/>
          </a:stretch>
        </p:blipFill>
        <p:spPr>
          <a:xfrm>
            <a:off x="10058400" y="1580950"/>
            <a:ext cx="8077199" cy="6057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28"/>
          <p:cNvPicPr preferRelativeResize="0"/>
          <p:nvPr/>
        </p:nvPicPr>
        <p:blipFill>
          <a:blip r:embed="rId3">
            <a:alphaModFix/>
          </a:blip>
          <a:stretch>
            <a:fillRect/>
          </a:stretch>
        </p:blipFill>
        <p:spPr>
          <a:xfrm>
            <a:off x="457901" y="1531450"/>
            <a:ext cx="10031624" cy="7741800"/>
          </a:xfrm>
          <a:prstGeom prst="rect">
            <a:avLst/>
          </a:prstGeom>
          <a:noFill/>
          <a:ln>
            <a:noFill/>
          </a:ln>
        </p:spPr>
      </p:pic>
      <p:pic>
        <p:nvPicPr>
          <p:cNvPr id="241" name="Google Shape;241;p28"/>
          <p:cNvPicPr preferRelativeResize="0"/>
          <p:nvPr/>
        </p:nvPicPr>
        <p:blipFill>
          <a:blip r:embed="rId4">
            <a:alphaModFix/>
          </a:blip>
          <a:stretch>
            <a:fillRect/>
          </a:stretch>
        </p:blipFill>
        <p:spPr>
          <a:xfrm>
            <a:off x="10565488" y="8344275"/>
            <a:ext cx="6297350" cy="1028700"/>
          </a:xfrm>
          <a:prstGeom prst="rect">
            <a:avLst/>
          </a:prstGeom>
          <a:noFill/>
          <a:ln>
            <a:noFill/>
          </a:ln>
        </p:spPr>
      </p:pic>
      <p:sp>
        <p:nvSpPr>
          <p:cNvPr id="242" name="Google Shape;242;p28" title="contentSlideTitle"/>
          <p:cNvSpPr txBox="1"/>
          <p:nvPr/>
        </p:nvSpPr>
        <p:spPr>
          <a:xfrm>
            <a:off x="1984375" y="-95250"/>
            <a:ext cx="13254000" cy="1111200"/>
          </a:xfrm>
          <a:prstGeom prst="rect">
            <a:avLst/>
          </a:prstGeom>
          <a:noFill/>
          <a:ln>
            <a:noFill/>
          </a:ln>
        </p:spPr>
        <p:txBody>
          <a:bodyPr anchorCtr="0" anchor="t" bIns="114325" lIns="114325" spcFirstLastPara="1" rIns="114325" wrap="square" tIns="114325">
            <a:noAutofit/>
          </a:bodyPr>
          <a:lstStyle/>
          <a:p>
            <a:pPr indent="0" lvl="0" marL="0" rtl="0" algn="l">
              <a:spcBef>
                <a:spcPts val="0"/>
              </a:spcBef>
              <a:spcAft>
                <a:spcPts val="0"/>
              </a:spcAft>
              <a:buNone/>
            </a:pPr>
            <a:r>
              <a:rPr lang="en" sz="5600">
                <a:solidFill>
                  <a:schemeClr val="lt1"/>
                </a:solidFill>
                <a:latin typeface="Helvetica Neue"/>
                <a:ea typeface="Helvetica Neue"/>
                <a:cs typeface="Helvetica Neue"/>
                <a:sym typeface="Helvetica Neue"/>
              </a:rPr>
              <a:t>Potential Impacts (from WSSI)</a:t>
            </a:r>
            <a:endParaRPr sz="5600">
              <a:solidFill>
                <a:schemeClr val="lt1"/>
              </a:solidFill>
              <a:latin typeface="Helvetica Neue"/>
              <a:ea typeface="Helvetica Neue"/>
              <a:cs typeface="Helvetica Neue"/>
              <a:sym typeface="Helvetica Neue"/>
            </a:endParaRPr>
          </a:p>
        </p:txBody>
      </p:sp>
      <p:sp>
        <p:nvSpPr>
          <p:cNvPr id="243" name="Google Shape;243;p28" title="contentSlideSubTitle"/>
          <p:cNvSpPr txBox="1"/>
          <p:nvPr/>
        </p:nvSpPr>
        <p:spPr>
          <a:xfrm>
            <a:off x="1984375" y="793750"/>
            <a:ext cx="14287500" cy="634800"/>
          </a:xfrm>
          <a:prstGeom prst="rect">
            <a:avLst/>
          </a:prstGeom>
          <a:noFill/>
          <a:ln>
            <a:noFill/>
          </a:ln>
        </p:spPr>
        <p:txBody>
          <a:bodyPr anchorCtr="0" anchor="t" bIns="114275" lIns="114275" spcFirstLastPara="1" rIns="114275" wrap="square" tIns="114275">
            <a:noAutofit/>
          </a:bodyPr>
          <a:lstStyle/>
          <a:p>
            <a:pPr indent="0" lvl="0" marL="0" rtl="0" algn="l">
              <a:spcBef>
                <a:spcPts val="0"/>
              </a:spcBef>
              <a:spcAft>
                <a:spcPts val="0"/>
              </a:spcAft>
              <a:buNone/>
            </a:pPr>
            <a:r>
              <a:rPr b="1" lang="en" sz="2800">
                <a:solidFill>
                  <a:schemeClr val="dk1"/>
                </a:solidFill>
              </a:rPr>
              <a:t>https://www.wpc.ncep.noaa.gov/wwd/wssi/prob_wssi.php</a:t>
            </a:r>
            <a:endParaRPr sz="2800">
              <a:solidFill>
                <a:srgbClr val="0A4595"/>
              </a:solidFill>
              <a:latin typeface="Helvetica Neue"/>
              <a:ea typeface="Helvetica Neue"/>
              <a:cs typeface="Helvetica Neue"/>
              <a:sym typeface="Helvetica Neue"/>
            </a:endParaRPr>
          </a:p>
        </p:txBody>
      </p:sp>
      <p:sp>
        <p:nvSpPr>
          <p:cNvPr id="244" name="Google Shape;244;p28"/>
          <p:cNvSpPr txBox="1"/>
          <p:nvPr/>
        </p:nvSpPr>
        <p:spPr>
          <a:xfrm>
            <a:off x="10881248" y="1531438"/>
            <a:ext cx="52068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t>Likelihood of </a:t>
            </a:r>
            <a:r>
              <a:rPr b="1" lang="en" sz="2300">
                <a:highlight>
                  <a:schemeClr val="accent6"/>
                </a:highlight>
              </a:rPr>
              <a:t>Minor</a:t>
            </a:r>
            <a:r>
              <a:rPr b="1" lang="en" sz="2300"/>
              <a:t> Impacts from WPC WSSI</a:t>
            </a:r>
            <a:endParaRPr b="1" sz="2300"/>
          </a:p>
        </p:txBody>
      </p:sp>
      <p:pic>
        <p:nvPicPr>
          <p:cNvPr id="245" name="Google Shape;245;p28"/>
          <p:cNvPicPr preferRelativeResize="0"/>
          <p:nvPr/>
        </p:nvPicPr>
        <p:blipFill rotWithShape="1">
          <a:blip r:embed="rId5">
            <a:alphaModFix/>
          </a:blip>
          <a:srcRect b="0" l="0" r="0" t="1632"/>
          <a:stretch/>
        </p:blipFill>
        <p:spPr>
          <a:xfrm>
            <a:off x="10881250" y="2527137"/>
            <a:ext cx="5206800" cy="5769888"/>
          </a:xfrm>
          <a:prstGeom prst="rect">
            <a:avLst/>
          </a:prstGeom>
          <a:noFill/>
          <a:ln cap="flat" cmpd="sng" w="19050">
            <a:solidFill>
              <a:schemeClr val="dk2"/>
            </a:solidFill>
            <a:prstDash val="solid"/>
            <a:round/>
            <a:headEnd len="sm" w="sm" type="none"/>
            <a:tailEnd len="sm" w="sm" type="none"/>
          </a:ln>
        </p:spPr>
      </p:pic>
      <p:sp>
        <p:nvSpPr>
          <p:cNvPr id="246" name="Google Shape;246;p28"/>
          <p:cNvSpPr txBox="1"/>
          <p:nvPr/>
        </p:nvSpPr>
        <p:spPr>
          <a:xfrm>
            <a:off x="4302449" y="6258050"/>
            <a:ext cx="1249200" cy="5388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t>20-30%</a:t>
            </a:r>
            <a:endParaRPr b="1" sz="2300"/>
          </a:p>
        </p:txBody>
      </p:sp>
      <p:sp>
        <p:nvSpPr>
          <p:cNvPr id="247" name="Google Shape;247;p28"/>
          <p:cNvSpPr/>
          <p:nvPr/>
        </p:nvSpPr>
        <p:spPr>
          <a:xfrm>
            <a:off x="10901900" y="2974750"/>
            <a:ext cx="5186100" cy="892800"/>
          </a:xfrm>
          <a:prstGeom prst="rect">
            <a:avLst/>
          </a:prstGeom>
          <a:noFill/>
          <a:ln cap="flat" cmpd="sng" w="76200">
            <a:solidFill>
              <a:srgbClr val="FF161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8" name="Google Shape;248;p28"/>
          <p:cNvSpPr txBox="1"/>
          <p:nvPr/>
        </p:nvSpPr>
        <p:spPr>
          <a:xfrm>
            <a:off x="2488224" y="3435675"/>
            <a:ext cx="1249200" cy="5388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t>&lt; 10%</a:t>
            </a:r>
            <a:endParaRPr b="1" sz="2300"/>
          </a:p>
        </p:txBody>
      </p:sp>
      <p:sp>
        <p:nvSpPr>
          <p:cNvPr id="249" name="Google Shape;249;p28"/>
          <p:cNvSpPr txBox="1"/>
          <p:nvPr/>
        </p:nvSpPr>
        <p:spPr>
          <a:xfrm>
            <a:off x="3454949" y="4452275"/>
            <a:ext cx="1249200" cy="5388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t>10-20%</a:t>
            </a:r>
            <a:endParaRPr b="1" sz="23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9" title="header"/>
          <p:cNvSpPr txBox="1"/>
          <p:nvPr/>
        </p:nvSpPr>
        <p:spPr>
          <a:xfrm>
            <a:off x="1984375" y="-95250"/>
            <a:ext cx="12700200" cy="1111200"/>
          </a:xfrm>
          <a:prstGeom prst="rect">
            <a:avLst/>
          </a:prstGeom>
          <a:noFill/>
          <a:ln>
            <a:noFill/>
          </a:ln>
        </p:spPr>
        <p:txBody>
          <a:bodyPr anchorCtr="0" anchor="t" bIns="114325" lIns="114325" spcFirstLastPara="1" rIns="114325" wrap="square" tIns="114325">
            <a:noAutofit/>
          </a:bodyPr>
          <a:lstStyle/>
          <a:p>
            <a:pPr indent="0" lvl="0" marL="0" rtl="0" algn="l">
              <a:spcBef>
                <a:spcPts val="0"/>
              </a:spcBef>
              <a:spcAft>
                <a:spcPts val="0"/>
              </a:spcAft>
              <a:buNone/>
            </a:pPr>
            <a:r>
              <a:rPr lang="en" sz="5600">
                <a:solidFill>
                  <a:srgbClr val="FFFFFF"/>
                </a:solidFill>
                <a:latin typeface="Helvetica Neue"/>
                <a:ea typeface="Helvetica Neue"/>
                <a:cs typeface="Helvetica Neue"/>
                <a:sym typeface="Helvetica Neue"/>
              </a:rPr>
              <a:t>Impacts - Areas of Concern</a:t>
            </a:r>
            <a:endParaRPr sz="5600">
              <a:solidFill>
                <a:srgbClr val="FFFFFF"/>
              </a:solidFill>
              <a:latin typeface="Helvetica Neue"/>
              <a:ea typeface="Helvetica Neue"/>
              <a:cs typeface="Helvetica Neue"/>
              <a:sym typeface="Helvetica Neue"/>
            </a:endParaRPr>
          </a:p>
        </p:txBody>
      </p:sp>
      <p:sp>
        <p:nvSpPr>
          <p:cNvPr id="255" name="Google Shape;255;p29" title="subHeader"/>
          <p:cNvSpPr txBox="1"/>
          <p:nvPr/>
        </p:nvSpPr>
        <p:spPr>
          <a:xfrm>
            <a:off x="1984375" y="793750"/>
            <a:ext cx="16303500" cy="634800"/>
          </a:xfrm>
          <a:prstGeom prst="rect">
            <a:avLst/>
          </a:prstGeom>
          <a:noFill/>
          <a:ln>
            <a:noFill/>
          </a:ln>
        </p:spPr>
        <p:txBody>
          <a:bodyPr anchorCtr="0" anchor="t" bIns="114275" lIns="114275" spcFirstLastPara="1" rIns="114275" wrap="square" tIns="114275">
            <a:noAutofit/>
          </a:bodyPr>
          <a:lstStyle/>
          <a:p>
            <a:pPr indent="0" lvl="0" marL="0" rtl="0" algn="l">
              <a:spcBef>
                <a:spcPts val="0"/>
              </a:spcBef>
              <a:spcAft>
                <a:spcPts val="0"/>
              </a:spcAft>
              <a:buNone/>
            </a:pPr>
            <a:r>
              <a:rPr lang="en" sz="2800">
                <a:solidFill>
                  <a:schemeClr val="dk1"/>
                </a:solidFill>
                <a:latin typeface="Helvetica Neue"/>
                <a:ea typeface="Helvetica Neue"/>
                <a:cs typeface="Helvetica Neue"/>
                <a:sym typeface="Helvetica Neue"/>
              </a:rPr>
              <a:t>Sunday into Sunday night</a:t>
            </a:r>
            <a:endParaRPr sz="2800">
              <a:solidFill>
                <a:schemeClr val="dk1"/>
              </a:solidFill>
              <a:highlight>
                <a:srgbClr val="FFFF00"/>
              </a:highlight>
              <a:latin typeface="Helvetica Neue"/>
              <a:ea typeface="Helvetica Neue"/>
              <a:cs typeface="Helvetica Neue"/>
              <a:sym typeface="Helvetica Neue"/>
            </a:endParaRPr>
          </a:p>
        </p:txBody>
      </p:sp>
      <p:sp>
        <p:nvSpPr>
          <p:cNvPr id="256" name="Google Shape;256;p29"/>
          <p:cNvSpPr/>
          <p:nvPr/>
        </p:nvSpPr>
        <p:spPr>
          <a:xfrm>
            <a:off x="10237150" y="1844675"/>
            <a:ext cx="7545000" cy="2326500"/>
          </a:xfrm>
          <a:prstGeom prst="rect">
            <a:avLst/>
          </a:prstGeom>
          <a:solidFill>
            <a:srgbClr val="FEFFB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7" name="Google Shape;257;p29"/>
          <p:cNvSpPr/>
          <p:nvPr/>
        </p:nvSpPr>
        <p:spPr>
          <a:xfrm>
            <a:off x="10237150" y="4587300"/>
            <a:ext cx="7545000" cy="2425800"/>
          </a:xfrm>
          <a:prstGeom prst="rect">
            <a:avLst/>
          </a:prstGeom>
          <a:solidFill>
            <a:srgbClr val="FFAA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8" name="Google Shape;258;p29"/>
          <p:cNvSpPr txBox="1"/>
          <p:nvPr/>
        </p:nvSpPr>
        <p:spPr>
          <a:xfrm>
            <a:off x="10320225" y="1877925"/>
            <a:ext cx="7461900" cy="212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u="sng"/>
              <a:t>DO NOT LET GUARD DOWN!</a:t>
            </a:r>
            <a:endParaRPr b="1" sz="2400" u="sng"/>
          </a:p>
          <a:p>
            <a:pPr indent="-381000" lvl="0" marL="457200" rtl="0" algn="l">
              <a:spcBef>
                <a:spcPts val="0"/>
              </a:spcBef>
              <a:spcAft>
                <a:spcPts val="0"/>
              </a:spcAft>
              <a:buSzPts val="2400"/>
              <a:buChar char="●"/>
            </a:pPr>
            <a:r>
              <a:rPr lang="en" sz="2400"/>
              <a:t>Backside of the precip area remains unknown at this time.</a:t>
            </a:r>
            <a:endParaRPr sz="2400"/>
          </a:p>
          <a:p>
            <a:pPr indent="-381000" lvl="0" marL="457200" rtl="0" algn="l">
              <a:spcBef>
                <a:spcPts val="0"/>
              </a:spcBef>
              <a:spcAft>
                <a:spcPts val="0"/>
              </a:spcAft>
              <a:buSzPts val="2400"/>
              <a:buChar char="●"/>
            </a:pPr>
            <a:r>
              <a:rPr lang="en" sz="2400"/>
              <a:t>Any shift (in precip) back to the west could result in accumulating snow</a:t>
            </a:r>
            <a:endParaRPr sz="2400"/>
          </a:p>
        </p:txBody>
      </p:sp>
      <p:sp>
        <p:nvSpPr>
          <p:cNvPr id="259" name="Google Shape;259;p29"/>
          <p:cNvSpPr txBox="1"/>
          <p:nvPr/>
        </p:nvSpPr>
        <p:spPr>
          <a:xfrm>
            <a:off x="10320225" y="4603925"/>
            <a:ext cx="7461900" cy="212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u="sng"/>
              <a:t>LOW to MODERATE Impact area:</a:t>
            </a:r>
            <a:endParaRPr b="1" sz="2400" u="sng"/>
          </a:p>
          <a:p>
            <a:pPr indent="-381000" lvl="0" marL="457200" rtl="0" algn="l">
              <a:spcBef>
                <a:spcPts val="0"/>
              </a:spcBef>
              <a:spcAft>
                <a:spcPts val="0"/>
              </a:spcAft>
              <a:buSzPts val="2400"/>
              <a:buChar char="●"/>
            </a:pPr>
            <a:r>
              <a:rPr lang="en" sz="2400"/>
              <a:t>Higher probability of snow in this zone</a:t>
            </a:r>
            <a:endParaRPr sz="2400"/>
          </a:p>
          <a:p>
            <a:pPr indent="-381000" lvl="0" marL="457200" rtl="0" algn="l">
              <a:spcBef>
                <a:spcPts val="0"/>
              </a:spcBef>
              <a:spcAft>
                <a:spcPts val="0"/>
              </a:spcAft>
              <a:buSzPts val="2400"/>
              <a:buChar char="●"/>
            </a:pPr>
            <a:r>
              <a:rPr lang="en" sz="2400"/>
              <a:t>Temperatures expected to be in the mid-upr 30s which will limit accumulations</a:t>
            </a:r>
            <a:endParaRPr sz="2400"/>
          </a:p>
          <a:p>
            <a:pPr indent="-381000" lvl="0" marL="457200" rtl="0" algn="l">
              <a:spcBef>
                <a:spcPts val="0"/>
              </a:spcBef>
              <a:spcAft>
                <a:spcPts val="0"/>
              </a:spcAft>
              <a:buSzPts val="2400"/>
              <a:buChar char="●"/>
            </a:pPr>
            <a:r>
              <a:rPr lang="en" sz="2400"/>
              <a:t>Sunday night/Monday morning “refreeze” concern</a:t>
            </a:r>
            <a:endParaRPr sz="2400"/>
          </a:p>
        </p:txBody>
      </p:sp>
      <p:pic>
        <p:nvPicPr>
          <p:cNvPr id="260" name="Google Shape;260;p29" title="16Jan2026_BestGuess1ImpactAreas_Sunday18Jan2026.png"/>
          <p:cNvPicPr preferRelativeResize="0"/>
          <p:nvPr/>
        </p:nvPicPr>
        <p:blipFill rotWithShape="1">
          <a:blip r:embed="rId3">
            <a:alphaModFix/>
          </a:blip>
          <a:srcRect b="4389" l="22642" r="0" t="10871"/>
          <a:stretch/>
        </p:blipFill>
        <p:spPr>
          <a:xfrm>
            <a:off x="300275" y="1545525"/>
            <a:ext cx="9521400" cy="7822575"/>
          </a:xfrm>
          <a:prstGeom prst="rect">
            <a:avLst/>
          </a:prstGeom>
          <a:noFill/>
          <a:ln cap="flat" cmpd="sng" w="19050">
            <a:solidFill>
              <a:schemeClr val="dk2"/>
            </a:solidFill>
            <a:prstDash val="solid"/>
            <a:round/>
            <a:headEnd len="sm" w="sm" type="none"/>
            <a:tailEnd len="sm" w="sm" type="none"/>
          </a:ln>
        </p:spPr>
      </p:pic>
      <p:sp>
        <p:nvSpPr>
          <p:cNvPr id="261" name="Google Shape;261;p29"/>
          <p:cNvSpPr txBox="1"/>
          <p:nvPr/>
        </p:nvSpPr>
        <p:spPr>
          <a:xfrm>
            <a:off x="1462456" y="2758706"/>
            <a:ext cx="1961100" cy="26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500">
                <a:solidFill>
                  <a:schemeClr val="lt1"/>
                </a:solidFill>
                <a:highlight>
                  <a:schemeClr val="dk1"/>
                </a:highlight>
              </a:rPr>
              <a:t>Little to No Impacts</a:t>
            </a:r>
            <a:endParaRPr b="1" sz="2500">
              <a:solidFill>
                <a:schemeClr val="lt1"/>
              </a:solidFill>
              <a:highlight>
                <a:schemeClr val="dk1"/>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0" title="contentSlideTitle"/>
          <p:cNvSpPr txBox="1"/>
          <p:nvPr/>
        </p:nvSpPr>
        <p:spPr>
          <a:xfrm>
            <a:off x="1984375" y="-95250"/>
            <a:ext cx="12700200" cy="1111200"/>
          </a:xfrm>
          <a:prstGeom prst="rect">
            <a:avLst/>
          </a:prstGeom>
          <a:noFill/>
          <a:ln>
            <a:noFill/>
          </a:ln>
        </p:spPr>
        <p:txBody>
          <a:bodyPr anchorCtr="0" anchor="t" bIns="114325" lIns="114325" spcFirstLastPara="1" rIns="114325" wrap="square" tIns="114325">
            <a:noAutofit/>
          </a:bodyPr>
          <a:lstStyle/>
          <a:p>
            <a:pPr indent="0" lvl="0" marL="0" rtl="0" algn="l">
              <a:spcBef>
                <a:spcPts val="0"/>
              </a:spcBef>
              <a:spcAft>
                <a:spcPts val="0"/>
              </a:spcAft>
              <a:buNone/>
            </a:pPr>
            <a:r>
              <a:rPr lang="en" sz="5600">
                <a:solidFill>
                  <a:srgbClr val="FFFFFF"/>
                </a:solidFill>
                <a:latin typeface="Helvetica Neue"/>
                <a:ea typeface="Helvetica Neue"/>
                <a:cs typeface="Helvetica Neue"/>
                <a:sym typeface="Helvetica Neue"/>
              </a:rPr>
              <a:t>Summary / Main Points</a:t>
            </a:r>
            <a:endParaRPr sz="5600">
              <a:solidFill>
                <a:srgbClr val="FFFFFF"/>
              </a:solidFill>
              <a:latin typeface="Helvetica Neue"/>
              <a:ea typeface="Helvetica Neue"/>
              <a:cs typeface="Helvetica Neue"/>
              <a:sym typeface="Helvetica Neue"/>
            </a:endParaRPr>
          </a:p>
        </p:txBody>
      </p:sp>
      <p:sp>
        <p:nvSpPr>
          <p:cNvPr id="267" name="Google Shape;267;p30"/>
          <p:cNvSpPr txBox="1"/>
          <p:nvPr/>
        </p:nvSpPr>
        <p:spPr>
          <a:xfrm>
            <a:off x="349150" y="1661875"/>
            <a:ext cx="17504400" cy="7576800"/>
          </a:xfrm>
          <a:prstGeom prst="rect">
            <a:avLst/>
          </a:prstGeom>
          <a:noFill/>
          <a:ln>
            <a:noFill/>
          </a:ln>
        </p:spPr>
        <p:txBody>
          <a:bodyPr anchorCtr="0" anchor="t" bIns="91425" lIns="91425" spcFirstLastPara="1" rIns="91425" wrap="square" tIns="91425">
            <a:noAutofit/>
          </a:bodyPr>
          <a:lstStyle/>
          <a:p>
            <a:pPr indent="-482600" lvl="0" marL="457200" rtl="0" algn="l">
              <a:spcBef>
                <a:spcPts val="0"/>
              </a:spcBef>
              <a:spcAft>
                <a:spcPts val="0"/>
              </a:spcAft>
              <a:buClr>
                <a:srgbClr val="0000FF"/>
              </a:buClr>
              <a:buSzPts val="4000"/>
              <a:buChar char="●"/>
            </a:pPr>
            <a:r>
              <a:rPr b="1" lang="en" sz="4000">
                <a:solidFill>
                  <a:srgbClr val="0000FF"/>
                </a:solidFill>
              </a:rPr>
              <a:t>The threat for wintry precip has shifted south and east for Sunday.</a:t>
            </a:r>
            <a:endParaRPr b="1" sz="4000">
              <a:solidFill>
                <a:srgbClr val="0000FF"/>
              </a:solidFill>
            </a:endParaRPr>
          </a:p>
          <a:p>
            <a:pPr indent="-457200" lvl="1" marL="914400" rtl="0" algn="l">
              <a:spcBef>
                <a:spcPts val="0"/>
              </a:spcBef>
              <a:spcAft>
                <a:spcPts val="0"/>
              </a:spcAft>
              <a:buSzPts val="3600"/>
              <a:buChar char="○"/>
            </a:pPr>
            <a:r>
              <a:rPr lang="en" sz="3600"/>
              <a:t>Greatest risk area is now south/east of Columbus to Griffin to Madison.</a:t>
            </a:r>
            <a:endParaRPr sz="3600"/>
          </a:p>
          <a:p>
            <a:pPr indent="-457200" lvl="1" marL="914400" rtl="0" algn="l">
              <a:spcBef>
                <a:spcPts val="0"/>
              </a:spcBef>
              <a:spcAft>
                <a:spcPts val="0"/>
              </a:spcAft>
              <a:buSzPts val="3600"/>
              <a:buChar char="○"/>
            </a:pPr>
            <a:r>
              <a:rPr lang="en" sz="3600"/>
              <a:t>Areas north/west of I-85 looking at very minimal (if any) impacts</a:t>
            </a:r>
            <a:endParaRPr sz="3600"/>
          </a:p>
          <a:p>
            <a:pPr indent="0" lvl="0" marL="914400" rtl="0" algn="l">
              <a:spcBef>
                <a:spcPts val="0"/>
              </a:spcBef>
              <a:spcAft>
                <a:spcPts val="0"/>
              </a:spcAft>
              <a:buNone/>
            </a:pPr>
            <a:r>
              <a:t/>
            </a:r>
            <a:endParaRPr b="1" sz="3600"/>
          </a:p>
          <a:p>
            <a:pPr indent="-482600" lvl="0" marL="457200" rtl="0" algn="l">
              <a:spcBef>
                <a:spcPts val="0"/>
              </a:spcBef>
              <a:spcAft>
                <a:spcPts val="0"/>
              </a:spcAft>
              <a:buClr>
                <a:schemeClr val="dk1"/>
              </a:buClr>
              <a:buSzPts val="4000"/>
              <a:buChar char="●"/>
            </a:pPr>
            <a:r>
              <a:rPr b="1" lang="en" sz="4000"/>
              <a:t>Where snow does occur… temperatures during day (Sunday) are trending &gt;32F during precipitation, resulting in some melting but also a narrow area of heavy/wet snow on the backside of the precip shield.</a:t>
            </a:r>
            <a:endParaRPr b="1" sz="4000"/>
          </a:p>
          <a:p>
            <a:pPr indent="-457200" lvl="1" marL="914400" rtl="0" algn="l">
              <a:spcBef>
                <a:spcPts val="0"/>
              </a:spcBef>
              <a:spcAft>
                <a:spcPts val="0"/>
              </a:spcAft>
              <a:buSzPts val="3600"/>
              <a:buChar char="○"/>
            </a:pPr>
            <a:r>
              <a:rPr lang="en" sz="3600"/>
              <a:t>General accumulations up to 1” possible</a:t>
            </a:r>
            <a:endParaRPr sz="3600"/>
          </a:p>
          <a:p>
            <a:pPr indent="-457200" lvl="1" marL="914400" rtl="0" algn="l">
              <a:spcBef>
                <a:spcPts val="0"/>
              </a:spcBef>
              <a:spcAft>
                <a:spcPts val="0"/>
              </a:spcAft>
              <a:buSzPts val="3600"/>
              <a:buChar char="○"/>
            </a:pPr>
            <a:r>
              <a:rPr lang="en" sz="3600" u="sng"/>
              <a:t>Very low chance</a:t>
            </a:r>
            <a:r>
              <a:rPr lang="en" sz="3600"/>
              <a:t> to see max snow accumulations of 2-3” in a narrow band</a:t>
            </a:r>
            <a:endParaRPr sz="3600"/>
          </a:p>
          <a:p>
            <a:pPr indent="0" lvl="0" marL="914400" rtl="0" algn="l">
              <a:spcBef>
                <a:spcPts val="0"/>
              </a:spcBef>
              <a:spcAft>
                <a:spcPts val="0"/>
              </a:spcAft>
              <a:buNone/>
            </a:pPr>
            <a:r>
              <a:t/>
            </a:r>
            <a:endParaRPr sz="3600"/>
          </a:p>
          <a:p>
            <a:pPr indent="-482600" lvl="0" marL="457200" rtl="0" algn="l">
              <a:spcBef>
                <a:spcPts val="0"/>
              </a:spcBef>
              <a:spcAft>
                <a:spcPts val="0"/>
              </a:spcAft>
              <a:buSzPts val="4000"/>
              <a:buChar char="●"/>
            </a:pPr>
            <a:r>
              <a:rPr b="1" lang="en" sz="4000"/>
              <a:t>Temperatures Sunday night/Monday morning expected to drop well into the 20s everywhere – likely resulting in icy/slick areas (black ice)</a:t>
            </a:r>
            <a:endParaRPr b="1" sz="4000"/>
          </a:p>
          <a:p>
            <a:pPr indent="0" lvl="0" marL="0" rtl="0" algn="l">
              <a:spcBef>
                <a:spcPts val="0"/>
              </a:spcBef>
              <a:spcAft>
                <a:spcPts val="0"/>
              </a:spcAft>
              <a:buNone/>
            </a:pPr>
            <a:r>
              <a:t/>
            </a:r>
            <a:endParaRPr sz="3600"/>
          </a:p>
        </p:txBody>
      </p:sp>
      <p:sp>
        <p:nvSpPr>
          <p:cNvPr id="268" name="Google Shape;268;p30" title="subHeader"/>
          <p:cNvSpPr txBox="1"/>
          <p:nvPr/>
        </p:nvSpPr>
        <p:spPr>
          <a:xfrm>
            <a:off x="1984375" y="793750"/>
            <a:ext cx="13947600" cy="634800"/>
          </a:xfrm>
          <a:prstGeom prst="rect">
            <a:avLst/>
          </a:prstGeom>
          <a:noFill/>
          <a:ln>
            <a:noFill/>
          </a:ln>
        </p:spPr>
        <p:txBody>
          <a:bodyPr anchorCtr="0" anchor="t" bIns="114275" lIns="114275" spcFirstLastPara="1" rIns="114275" wrap="square" tIns="114275">
            <a:noAutofit/>
          </a:bodyPr>
          <a:lstStyle/>
          <a:p>
            <a:pPr indent="0" lvl="0" marL="0" rtl="0" algn="l">
              <a:spcBef>
                <a:spcPts val="0"/>
              </a:spcBef>
              <a:spcAft>
                <a:spcPts val="0"/>
              </a:spcAft>
              <a:buNone/>
            </a:pPr>
            <a:r>
              <a:rPr lang="en" sz="2800">
                <a:solidFill>
                  <a:srgbClr val="072E63"/>
                </a:solidFill>
                <a:latin typeface="Helvetica Neue"/>
                <a:ea typeface="Helvetica Neue"/>
                <a:cs typeface="Helvetica Neue"/>
                <a:sym typeface="Helvetica Neue"/>
              </a:rPr>
              <a:t>Late Saturday night/</a:t>
            </a:r>
            <a:r>
              <a:rPr lang="en" sz="2800">
                <a:solidFill>
                  <a:srgbClr val="072E63"/>
                </a:solidFill>
                <a:latin typeface="Helvetica Neue"/>
                <a:ea typeface="Helvetica Neue"/>
                <a:cs typeface="Helvetica Neue"/>
                <a:sym typeface="Helvetica Neue"/>
              </a:rPr>
              <a:t>Sunday through Monday morning (1/18-19)</a:t>
            </a:r>
            <a:endParaRPr sz="2800">
              <a:solidFill>
                <a:srgbClr val="072E63"/>
              </a:solidFill>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1" title="header"/>
          <p:cNvSpPr txBox="1"/>
          <p:nvPr/>
        </p:nvSpPr>
        <p:spPr>
          <a:xfrm>
            <a:off x="1984375" y="-95250"/>
            <a:ext cx="14287500" cy="1111200"/>
          </a:xfrm>
          <a:prstGeom prst="rect">
            <a:avLst/>
          </a:prstGeom>
          <a:noFill/>
          <a:ln>
            <a:noFill/>
          </a:ln>
        </p:spPr>
        <p:txBody>
          <a:bodyPr anchorCtr="0" anchor="t" bIns="114325" lIns="114325" spcFirstLastPara="1" rIns="114325" wrap="square" tIns="114325">
            <a:noAutofit/>
          </a:bodyPr>
          <a:lstStyle/>
          <a:p>
            <a:pPr indent="0" lvl="0" marL="0" rtl="0" algn="l">
              <a:spcBef>
                <a:spcPts val="0"/>
              </a:spcBef>
              <a:spcAft>
                <a:spcPts val="0"/>
              </a:spcAft>
              <a:buNone/>
            </a:pPr>
            <a:r>
              <a:rPr lang="en" sz="5600">
                <a:solidFill>
                  <a:srgbClr val="FFFFFF"/>
                </a:solidFill>
                <a:latin typeface="Helvetica Neue"/>
                <a:ea typeface="Helvetica Neue"/>
                <a:cs typeface="Helvetica Neue"/>
                <a:sym typeface="Helvetica Neue"/>
              </a:rPr>
              <a:t>Contact Info &amp; Additional Briefings</a:t>
            </a:r>
            <a:endParaRPr sz="5600">
              <a:solidFill>
                <a:srgbClr val="FFFFFF"/>
              </a:solidFill>
              <a:latin typeface="Helvetica Neue"/>
              <a:ea typeface="Helvetica Neue"/>
              <a:cs typeface="Helvetica Neue"/>
              <a:sym typeface="Helvetica Neue"/>
            </a:endParaRPr>
          </a:p>
        </p:txBody>
      </p:sp>
      <p:sp>
        <p:nvSpPr>
          <p:cNvPr id="274" name="Google Shape;274;p31" title="subHeader"/>
          <p:cNvSpPr txBox="1"/>
          <p:nvPr/>
        </p:nvSpPr>
        <p:spPr>
          <a:xfrm>
            <a:off x="1984375" y="793750"/>
            <a:ext cx="14287500" cy="634800"/>
          </a:xfrm>
          <a:prstGeom prst="rect">
            <a:avLst/>
          </a:prstGeom>
          <a:noFill/>
          <a:ln>
            <a:noFill/>
          </a:ln>
        </p:spPr>
        <p:txBody>
          <a:bodyPr anchorCtr="0" anchor="t" bIns="114275" lIns="114275" spcFirstLastPara="1" rIns="114275" wrap="square" tIns="114275">
            <a:noAutofit/>
          </a:bodyPr>
          <a:lstStyle/>
          <a:p>
            <a:pPr indent="0" lvl="0" marL="0" rtl="0" algn="l">
              <a:spcBef>
                <a:spcPts val="0"/>
              </a:spcBef>
              <a:spcAft>
                <a:spcPts val="0"/>
              </a:spcAft>
              <a:buNone/>
            </a:pPr>
            <a:r>
              <a:t/>
            </a:r>
            <a:endParaRPr sz="2800">
              <a:solidFill>
                <a:srgbClr val="0A4595"/>
              </a:solidFill>
              <a:latin typeface="Helvetica Neue"/>
              <a:ea typeface="Helvetica Neue"/>
              <a:cs typeface="Helvetica Neue"/>
              <a:sym typeface="Helvetica Neue"/>
            </a:endParaRPr>
          </a:p>
        </p:txBody>
      </p:sp>
      <p:cxnSp>
        <p:nvCxnSpPr>
          <p:cNvPr id="275" name="Google Shape;275;p31"/>
          <p:cNvCxnSpPr/>
          <p:nvPr/>
        </p:nvCxnSpPr>
        <p:spPr>
          <a:xfrm>
            <a:off x="507325" y="1965450"/>
            <a:ext cx="17313600" cy="0"/>
          </a:xfrm>
          <a:prstGeom prst="straightConnector1">
            <a:avLst/>
          </a:prstGeom>
          <a:noFill/>
          <a:ln cap="flat" cmpd="sng" w="38100">
            <a:solidFill>
              <a:srgbClr val="D9D9D9"/>
            </a:solidFill>
            <a:prstDash val="solid"/>
            <a:round/>
            <a:headEnd len="med" w="med" type="none"/>
            <a:tailEnd len="med" w="med" type="none"/>
          </a:ln>
        </p:spPr>
      </p:cxnSp>
      <p:cxnSp>
        <p:nvCxnSpPr>
          <p:cNvPr id="276" name="Google Shape;276;p31"/>
          <p:cNvCxnSpPr/>
          <p:nvPr/>
        </p:nvCxnSpPr>
        <p:spPr>
          <a:xfrm>
            <a:off x="471325" y="8875775"/>
            <a:ext cx="17313600" cy="0"/>
          </a:xfrm>
          <a:prstGeom prst="straightConnector1">
            <a:avLst/>
          </a:prstGeom>
          <a:noFill/>
          <a:ln cap="flat" cmpd="sng" w="38100">
            <a:solidFill>
              <a:srgbClr val="D9D9D9"/>
            </a:solidFill>
            <a:prstDash val="solid"/>
            <a:round/>
            <a:headEnd len="med" w="med" type="none"/>
            <a:tailEnd len="med" w="med" type="none"/>
          </a:ln>
        </p:spPr>
      </p:cxnSp>
      <p:grpSp>
        <p:nvGrpSpPr>
          <p:cNvPr id="277" name="Google Shape;277;p31"/>
          <p:cNvGrpSpPr/>
          <p:nvPr/>
        </p:nvGrpSpPr>
        <p:grpSpPr>
          <a:xfrm>
            <a:off x="755125" y="2483188"/>
            <a:ext cx="5709400" cy="5863850"/>
            <a:chOff x="755125" y="2483188"/>
            <a:chExt cx="5709400" cy="5863850"/>
          </a:xfrm>
        </p:grpSpPr>
        <p:sp>
          <p:nvSpPr>
            <p:cNvPr id="278" name="Google Shape;278;p31"/>
            <p:cNvSpPr/>
            <p:nvPr/>
          </p:nvSpPr>
          <p:spPr>
            <a:xfrm>
              <a:off x="978125" y="2715513"/>
              <a:ext cx="5486400" cy="5486400"/>
            </a:xfrm>
            <a:prstGeom prst="ellipse">
              <a:avLst/>
            </a:prstGeom>
            <a:solidFill>
              <a:schemeClr val="lt2"/>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1"/>
            <p:cNvSpPr/>
            <p:nvPr/>
          </p:nvSpPr>
          <p:spPr>
            <a:xfrm>
              <a:off x="755125" y="2574700"/>
              <a:ext cx="2943000" cy="2746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0" name="Google Shape;280;p31"/>
            <p:cNvPicPr preferRelativeResize="0"/>
            <p:nvPr/>
          </p:nvPicPr>
          <p:blipFill rotWithShape="1">
            <a:blip r:embed="rId3">
              <a:alphaModFix/>
            </a:blip>
            <a:srcRect b="0" l="99" r="99" t="0"/>
            <a:stretch/>
          </p:blipFill>
          <p:spPr>
            <a:xfrm>
              <a:off x="1564713" y="3995061"/>
              <a:ext cx="4313223" cy="2927300"/>
            </a:xfrm>
            <a:prstGeom prst="rect">
              <a:avLst/>
            </a:prstGeom>
            <a:noFill/>
            <a:ln>
              <a:noFill/>
            </a:ln>
          </p:spPr>
        </p:pic>
        <p:pic>
          <p:nvPicPr>
            <p:cNvPr id="281" name="Google Shape;281;p31"/>
            <p:cNvPicPr preferRelativeResize="0"/>
            <p:nvPr/>
          </p:nvPicPr>
          <p:blipFill>
            <a:blip r:embed="rId4">
              <a:alphaModFix/>
            </a:blip>
            <a:stretch>
              <a:fillRect/>
            </a:stretch>
          </p:blipFill>
          <p:spPr>
            <a:xfrm>
              <a:off x="755125" y="5192013"/>
              <a:ext cx="457200" cy="457200"/>
            </a:xfrm>
            <a:prstGeom prst="rect">
              <a:avLst/>
            </a:prstGeom>
            <a:noFill/>
            <a:ln>
              <a:noFill/>
            </a:ln>
          </p:spPr>
        </p:pic>
        <p:pic>
          <p:nvPicPr>
            <p:cNvPr id="282" name="Google Shape;282;p31"/>
            <p:cNvPicPr preferRelativeResize="0"/>
            <p:nvPr/>
          </p:nvPicPr>
          <p:blipFill>
            <a:blip r:embed="rId5">
              <a:alphaModFix/>
            </a:blip>
            <a:stretch>
              <a:fillRect/>
            </a:stretch>
          </p:blipFill>
          <p:spPr>
            <a:xfrm>
              <a:off x="5714525" y="3634175"/>
              <a:ext cx="457200" cy="457200"/>
            </a:xfrm>
            <a:prstGeom prst="rect">
              <a:avLst/>
            </a:prstGeom>
            <a:noFill/>
            <a:ln>
              <a:noFill/>
            </a:ln>
          </p:spPr>
        </p:pic>
        <p:pic>
          <p:nvPicPr>
            <p:cNvPr id="283" name="Google Shape;283;p31"/>
            <p:cNvPicPr preferRelativeResize="0"/>
            <p:nvPr/>
          </p:nvPicPr>
          <p:blipFill>
            <a:blip r:embed="rId6">
              <a:alphaModFix/>
            </a:blip>
            <a:stretch>
              <a:fillRect/>
            </a:stretch>
          </p:blipFill>
          <p:spPr>
            <a:xfrm>
              <a:off x="6007325" y="6297013"/>
              <a:ext cx="457200" cy="457200"/>
            </a:xfrm>
            <a:prstGeom prst="rect">
              <a:avLst/>
            </a:prstGeom>
            <a:noFill/>
            <a:ln>
              <a:noFill/>
            </a:ln>
          </p:spPr>
        </p:pic>
        <p:pic>
          <p:nvPicPr>
            <p:cNvPr id="284" name="Google Shape;284;p31"/>
            <p:cNvPicPr preferRelativeResize="0"/>
            <p:nvPr/>
          </p:nvPicPr>
          <p:blipFill>
            <a:blip r:embed="rId7">
              <a:alphaModFix/>
            </a:blip>
            <a:stretch>
              <a:fillRect/>
            </a:stretch>
          </p:blipFill>
          <p:spPr>
            <a:xfrm>
              <a:off x="1686775" y="7275874"/>
              <a:ext cx="457200" cy="457200"/>
            </a:xfrm>
            <a:prstGeom prst="rect">
              <a:avLst/>
            </a:prstGeom>
            <a:noFill/>
            <a:ln>
              <a:noFill/>
            </a:ln>
          </p:spPr>
        </p:pic>
        <p:pic>
          <p:nvPicPr>
            <p:cNvPr id="285" name="Google Shape;285;p31"/>
            <p:cNvPicPr preferRelativeResize="0"/>
            <p:nvPr/>
          </p:nvPicPr>
          <p:blipFill>
            <a:blip r:embed="rId8">
              <a:alphaModFix/>
            </a:blip>
            <a:stretch>
              <a:fillRect/>
            </a:stretch>
          </p:blipFill>
          <p:spPr>
            <a:xfrm>
              <a:off x="4054550" y="7889838"/>
              <a:ext cx="457200" cy="457200"/>
            </a:xfrm>
            <a:prstGeom prst="rect">
              <a:avLst/>
            </a:prstGeom>
            <a:noFill/>
            <a:ln>
              <a:noFill/>
            </a:ln>
          </p:spPr>
        </p:pic>
        <p:pic>
          <p:nvPicPr>
            <p:cNvPr id="286" name="Google Shape;286;p31"/>
            <p:cNvPicPr preferRelativeResize="0"/>
            <p:nvPr/>
          </p:nvPicPr>
          <p:blipFill>
            <a:blip r:embed="rId9">
              <a:alphaModFix/>
            </a:blip>
            <a:stretch>
              <a:fillRect/>
            </a:stretch>
          </p:blipFill>
          <p:spPr>
            <a:xfrm>
              <a:off x="3492725" y="2483188"/>
              <a:ext cx="457200" cy="457200"/>
            </a:xfrm>
            <a:prstGeom prst="rect">
              <a:avLst/>
            </a:prstGeom>
            <a:noFill/>
            <a:ln>
              <a:noFill/>
            </a:ln>
          </p:spPr>
        </p:pic>
      </p:grpSp>
      <p:sp>
        <p:nvSpPr>
          <p:cNvPr id="287" name="Google Shape;287;p31"/>
          <p:cNvSpPr txBox="1"/>
          <p:nvPr/>
        </p:nvSpPr>
        <p:spPr>
          <a:xfrm>
            <a:off x="7243250" y="2502350"/>
            <a:ext cx="10541700" cy="5844600"/>
          </a:xfrm>
          <a:prstGeom prst="rect">
            <a:avLst/>
          </a:prstGeom>
          <a:noFill/>
          <a:ln>
            <a:noFill/>
          </a:ln>
        </p:spPr>
        <p:txBody>
          <a:bodyPr anchorCtr="0" anchor="t" bIns="182850" lIns="182850" spcFirstLastPara="1" rIns="182850" wrap="square" tIns="182850">
            <a:noAutofit/>
          </a:bodyPr>
          <a:lstStyle/>
          <a:p>
            <a:pPr indent="0" lvl="0" marL="0" rtl="0" algn="l">
              <a:spcBef>
                <a:spcPts val="0"/>
              </a:spcBef>
              <a:spcAft>
                <a:spcPts val="0"/>
              </a:spcAft>
              <a:buNone/>
            </a:pPr>
            <a:r>
              <a:rPr b="1" lang="en" sz="3600">
                <a:latin typeface="Helvetica Neue"/>
                <a:ea typeface="Helvetica Neue"/>
                <a:cs typeface="Helvetica Neue"/>
                <a:sym typeface="Helvetica Neue"/>
              </a:rPr>
              <a:t>Additional Briefings? </a:t>
            </a:r>
            <a:r>
              <a:rPr b="1" lang="en" sz="3600">
                <a:highlight>
                  <a:srgbClr val="FFFF00"/>
                </a:highlight>
                <a:latin typeface="Helvetica Neue"/>
                <a:ea typeface="Helvetica Neue"/>
                <a:cs typeface="Helvetica Neue"/>
                <a:sym typeface="Helvetica Neue"/>
              </a:rPr>
              <a:t>Email updates for sure</a:t>
            </a:r>
            <a:endParaRPr b="1" sz="3600">
              <a:highlight>
                <a:srgbClr val="FFFF00"/>
              </a:highlight>
              <a:latin typeface="Helvetica Neue"/>
              <a:ea typeface="Helvetica Neue"/>
              <a:cs typeface="Helvetica Neue"/>
              <a:sym typeface="Helvetica Neue"/>
            </a:endParaRPr>
          </a:p>
          <a:p>
            <a:pPr indent="0" lvl="0" marL="0" rtl="0" algn="l">
              <a:spcBef>
                <a:spcPts val="0"/>
              </a:spcBef>
              <a:spcAft>
                <a:spcPts val="0"/>
              </a:spcAft>
              <a:buNone/>
            </a:pPr>
            <a:r>
              <a:t/>
            </a:r>
            <a:endParaRPr b="1" sz="3600">
              <a:latin typeface="Helvetica Neue"/>
              <a:ea typeface="Helvetica Neue"/>
              <a:cs typeface="Helvetica Neue"/>
              <a:sym typeface="Helvetica Neue"/>
            </a:endParaRPr>
          </a:p>
          <a:p>
            <a:pPr indent="0" lvl="0" marL="0" rtl="0" algn="l">
              <a:spcBef>
                <a:spcPts val="0"/>
              </a:spcBef>
              <a:spcAft>
                <a:spcPts val="0"/>
              </a:spcAft>
              <a:buNone/>
            </a:pPr>
            <a:r>
              <a:t/>
            </a:r>
            <a:endParaRPr b="1" sz="3600">
              <a:latin typeface="Helvetica Neue"/>
              <a:ea typeface="Helvetica Neue"/>
              <a:cs typeface="Helvetica Neue"/>
              <a:sym typeface="Helvetica Neue"/>
            </a:endParaRPr>
          </a:p>
          <a:p>
            <a:pPr indent="0" lvl="0" marL="0" rtl="0" algn="l">
              <a:spcBef>
                <a:spcPts val="0"/>
              </a:spcBef>
              <a:spcAft>
                <a:spcPts val="0"/>
              </a:spcAft>
              <a:buNone/>
            </a:pPr>
            <a:r>
              <a:rPr b="1" lang="en" sz="3600">
                <a:latin typeface="Helvetica Neue"/>
                <a:ea typeface="Helvetica Neue"/>
                <a:cs typeface="Helvetica Neue"/>
                <a:sym typeface="Helvetica Neue"/>
              </a:rPr>
              <a:t>Contact Information &amp; Reporting</a:t>
            </a:r>
            <a:endParaRPr b="1" sz="3600">
              <a:latin typeface="Helvetica Neue"/>
              <a:ea typeface="Helvetica Neue"/>
              <a:cs typeface="Helvetica Neue"/>
              <a:sym typeface="Helvetica Neue"/>
            </a:endParaRPr>
          </a:p>
          <a:p>
            <a:pPr indent="0" lvl="0" marL="0" rtl="0" algn="l">
              <a:spcBef>
                <a:spcPts val="0"/>
              </a:spcBef>
              <a:spcAft>
                <a:spcPts val="0"/>
              </a:spcAft>
              <a:buNone/>
            </a:pPr>
            <a:r>
              <a:t/>
            </a:r>
            <a:endParaRPr b="1" sz="800">
              <a:latin typeface="Helvetica Neue"/>
              <a:ea typeface="Helvetica Neue"/>
              <a:cs typeface="Helvetica Neue"/>
              <a:sym typeface="Helvetica Neue"/>
            </a:endParaRPr>
          </a:p>
          <a:p>
            <a:pPr indent="0" lvl="0" marL="228600" rtl="0" algn="l">
              <a:spcBef>
                <a:spcPts val="0"/>
              </a:spcBef>
              <a:spcAft>
                <a:spcPts val="0"/>
              </a:spcAft>
              <a:buNone/>
            </a:pPr>
            <a:r>
              <a:rPr b="1" lang="en" sz="2500">
                <a:latin typeface="Helvetica Neue"/>
                <a:ea typeface="Helvetica Neue"/>
                <a:cs typeface="Helvetica Neue"/>
                <a:sym typeface="Helvetica Neue"/>
              </a:rPr>
              <a:t>Phone:</a:t>
            </a:r>
            <a:r>
              <a:rPr lang="en" sz="2500">
                <a:latin typeface="Helvetica Neue"/>
                <a:ea typeface="Helvetica Neue"/>
                <a:cs typeface="Helvetica Neue"/>
                <a:sym typeface="Helvetica Neue"/>
              </a:rPr>
              <a:t> 770-486-1133</a:t>
            </a:r>
            <a:endParaRPr sz="2500">
              <a:latin typeface="Helvetica Neue"/>
              <a:ea typeface="Helvetica Neue"/>
              <a:cs typeface="Helvetica Neue"/>
              <a:sym typeface="Helvetica Neue"/>
            </a:endParaRPr>
          </a:p>
          <a:p>
            <a:pPr indent="0" lvl="0" marL="228600" rtl="0" algn="l">
              <a:spcBef>
                <a:spcPts val="0"/>
              </a:spcBef>
              <a:spcAft>
                <a:spcPts val="0"/>
              </a:spcAft>
              <a:buNone/>
            </a:pPr>
            <a:r>
              <a:rPr b="1" lang="en" sz="2500">
                <a:latin typeface="Helvetica Neue"/>
                <a:ea typeface="Helvetica Neue"/>
                <a:cs typeface="Helvetica Neue"/>
                <a:sym typeface="Helvetica Neue"/>
              </a:rPr>
              <a:t>Email:</a:t>
            </a:r>
            <a:r>
              <a:rPr lang="en" sz="2500">
                <a:latin typeface="Helvetica Neue"/>
                <a:ea typeface="Helvetica Neue"/>
                <a:cs typeface="Helvetica Neue"/>
                <a:sym typeface="Helvetica Neue"/>
              </a:rPr>
              <a:t> sr-ffc.mets@noaa.gov</a:t>
            </a:r>
            <a:endParaRPr sz="2500">
              <a:latin typeface="Helvetica Neue"/>
              <a:ea typeface="Helvetica Neue"/>
              <a:cs typeface="Helvetica Neue"/>
              <a:sym typeface="Helvetica Neue"/>
            </a:endParaRPr>
          </a:p>
          <a:p>
            <a:pPr indent="0" lvl="0" marL="228600" rtl="0" algn="l">
              <a:spcBef>
                <a:spcPts val="0"/>
              </a:spcBef>
              <a:spcAft>
                <a:spcPts val="0"/>
              </a:spcAft>
              <a:buNone/>
            </a:pPr>
            <a:r>
              <a:rPr b="1" lang="en" sz="2500">
                <a:latin typeface="Helvetica Neue"/>
                <a:ea typeface="Helvetica Neue"/>
                <a:cs typeface="Helvetica Neue"/>
                <a:sym typeface="Helvetica Neue"/>
              </a:rPr>
              <a:t>NWS Chat:</a:t>
            </a:r>
            <a:r>
              <a:rPr lang="en" sz="2500">
                <a:latin typeface="Helvetica Neue"/>
                <a:ea typeface="Helvetica Neue"/>
                <a:cs typeface="Helvetica Neue"/>
                <a:sym typeface="Helvetica Neue"/>
              </a:rPr>
              <a:t> For EMs, Media &amp; Approved Partners</a:t>
            </a:r>
            <a:endParaRPr sz="2500">
              <a:latin typeface="Helvetica Neue"/>
              <a:ea typeface="Helvetica Neue"/>
              <a:cs typeface="Helvetica Neue"/>
              <a:sym typeface="Helvetica Neue"/>
            </a:endParaRPr>
          </a:p>
          <a:p>
            <a:pPr indent="0" lvl="0" marL="228600" rtl="0" algn="l">
              <a:spcBef>
                <a:spcPts val="0"/>
              </a:spcBef>
              <a:spcAft>
                <a:spcPts val="0"/>
              </a:spcAft>
              <a:buNone/>
            </a:pPr>
            <a:r>
              <a:rPr b="1" lang="en" sz="2500">
                <a:latin typeface="Helvetica Neue"/>
                <a:ea typeface="Helvetica Neue"/>
                <a:cs typeface="Helvetica Neue"/>
                <a:sym typeface="Helvetica Neue"/>
              </a:rPr>
              <a:t>Reporting Hotline:</a:t>
            </a:r>
            <a:r>
              <a:rPr lang="en" sz="2500">
                <a:latin typeface="Helvetica Neue"/>
                <a:ea typeface="Helvetica Neue"/>
                <a:cs typeface="Helvetica Neue"/>
                <a:sym typeface="Helvetica Neue"/>
              </a:rPr>
              <a:t> 866-763-4466 (Voicemail if busy)</a:t>
            </a:r>
            <a:endParaRPr sz="2500">
              <a:latin typeface="Helvetica Neue"/>
              <a:ea typeface="Helvetica Neue"/>
              <a:cs typeface="Helvetica Neue"/>
              <a:sym typeface="Helvetica Neue"/>
            </a:endParaRPr>
          </a:p>
          <a:p>
            <a:pPr indent="0" lvl="0" marL="228600" rtl="0" algn="l">
              <a:spcBef>
                <a:spcPts val="0"/>
              </a:spcBef>
              <a:spcAft>
                <a:spcPts val="0"/>
              </a:spcAft>
              <a:buNone/>
            </a:pPr>
            <a:r>
              <a:t/>
            </a:r>
            <a:endParaRPr sz="2500">
              <a:latin typeface="Helvetica Neue"/>
              <a:ea typeface="Helvetica Neue"/>
              <a:cs typeface="Helvetica Neue"/>
              <a:sym typeface="Helvetica Neue"/>
            </a:endParaRPr>
          </a:p>
          <a:p>
            <a:pPr indent="0" lvl="0" marL="228600" rtl="0" algn="l">
              <a:spcBef>
                <a:spcPts val="0"/>
              </a:spcBef>
              <a:spcAft>
                <a:spcPts val="0"/>
              </a:spcAft>
              <a:buNone/>
            </a:pPr>
            <a:r>
              <a:rPr b="1" lang="en" sz="2500">
                <a:solidFill>
                  <a:srgbClr val="0000FF"/>
                </a:solidFill>
                <a:latin typeface="Helvetica Neue"/>
                <a:ea typeface="Helvetica Neue"/>
                <a:cs typeface="Helvetica Neue"/>
                <a:sym typeface="Helvetica Neue"/>
              </a:rPr>
              <a:t>NWS Atlanta Winter Page: www.weather.gov/ffc/winter</a:t>
            </a:r>
            <a:endParaRPr b="1" sz="2500">
              <a:solidFill>
                <a:srgbClr val="0000FF"/>
              </a:solidFill>
              <a:latin typeface="Helvetica Neue"/>
              <a:ea typeface="Helvetica Neue"/>
              <a:cs typeface="Helvetica Neue"/>
              <a:sym typeface="Helvetica Neue"/>
            </a:endParaRPr>
          </a:p>
          <a:p>
            <a:pPr indent="0" lvl="0" marL="228600" rtl="0" algn="l">
              <a:spcBef>
                <a:spcPts val="0"/>
              </a:spcBef>
              <a:spcAft>
                <a:spcPts val="0"/>
              </a:spcAft>
              <a:buNone/>
            </a:pPr>
            <a:r>
              <a:t/>
            </a:r>
            <a:endParaRPr sz="2500">
              <a:latin typeface="Helvetica Neue"/>
              <a:ea typeface="Helvetica Neue"/>
              <a:cs typeface="Helvetica Neue"/>
              <a:sym typeface="Helvetica Neue"/>
            </a:endParaRPr>
          </a:p>
        </p:txBody>
      </p:sp>
      <p:sp>
        <p:nvSpPr>
          <p:cNvPr id="288" name="Google Shape;288;p31"/>
          <p:cNvSpPr/>
          <p:nvPr/>
        </p:nvSpPr>
        <p:spPr>
          <a:xfrm>
            <a:off x="8196475" y="3473325"/>
            <a:ext cx="457200" cy="457200"/>
          </a:xfrm>
          <a:prstGeom prst="roundRect">
            <a:avLst>
              <a:gd fmla="val 16667" name="adj"/>
            </a:avLst>
          </a:prstGeom>
          <a:solidFill>
            <a:srgbClr val="FFFFFF"/>
          </a:solidFill>
          <a:ln cap="flat" cmpd="sng" w="28575">
            <a:solidFill>
              <a:schemeClr val="accent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Clr>
                <a:schemeClr val="dk1"/>
              </a:buClr>
              <a:buSzPts val="1100"/>
              <a:buFont typeface="Arial"/>
              <a:buNone/>
            </a:pPr>
            <a:r>
              <a:rPr b="1" lang="en" sz="3000">
                <a:solidFill>
                  <a:srgbClr val="FF0000"/>
                </a:solidFill>
              </a:rPr>
              <a:t>X</a:t>
            </a:r>
            <a:endParaRPr b="1" sz="3000">
              <a:solidFill>
                <a:srgbClr val="01C801"/>
              </a:solidFill>
            </a:endParaRPr>
          </a:p>
        </p:txBody>
      </p:sp>
      <p:sp>
        <p:nvSpPr>
          <p:cNvPr id="289" name="Google Shape;289;p31"/>
          <p:cNvSpPr/>
          <p:nvPr/>
        </p:nvSpPr>
        <p:spPr>
          <a:xfrm>
            <a:off x="10385625" y="3473325"/>
            <a:ext cx="457200" cy="457200"/>
          </a:xfrm>
          <a:prstGeom prst="roundRect">
            <a:avLst>
              <a:gd fmla="val 16667" name="adj"/>
            </a:avLst>
          </a:prstGeom>
          <a:solidFill>
            <a:srgbClr val="FFFFFF"/>
          </a:solidFill>
          <a:ln cap="flat" cmpd="sng" w="28575">
            <a:solidFill>
              <a:schemeClr val="accent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3000">
              <a:solidFill>
                <a:srgbClr val="FF0000"/>
              </a:solidFill>
            </a:endParaRPr>
          </a:p>
        </p:txBody>
      </p:sp>
      <p:sp>
        <p:nvSpPr>
          <p:cNvPr id="290" name="Google Shape;290;p31"/>
          <p:cNvSpPr txBox="1"/>
          <p:nvPr/>
        </p:nvSpPr>
        <p:spPr>
          <a:xfrm>
            <a:off x="8729875" y="3378675"/>
            <a:ext cx="10770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Helvetica Neue"/>
                <a:ea typeface="Helvetica Neue"/>
                <a:cs typeface="Helvetica Neue"/>
                <a:sym typeface="Helvetica Neue"/>
              </a:rPr>
              <a:t>YES</a:t>
            </a:r>
            <a:endParaRPr b="1" sz="3000">
              <a:latin typeface="Helvetica Neue"/>
              <a:ea typeface="Helvetica Neue"/>
              <a:cs typeface="Helvetica Neue"/>
              <a:sym typeface="Helvetica Neue"/>
            </a:endParaRPr>
          </a:p>
        </p:txBody>
      </p:sp>
      <p:sp>
        <p:nvSpPr>
          <p:cNvPr id="291" name="Google Shape;291;p31"/>
          <p:cNvSpPr txBox="1"/>
          <p:nvPr/>
        </p:nvSpPr>
        <p:spPr>
          <a:xfrm>
            <a:off x="10909325" y="3378675"/>
            <a:ext cx="71889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Helvetica Neue"/>
                <a:ea typeface="Helvetica Neue"/>
                <a:cs typeface="Helvetica Neue"/>
                <a:sym typeface="Helvetica Neue"/>
              </a:rPr>
              <a:t>NO </a:t>
            </a:r>
            <a:endParaRPr b="1" sz="3000">
              <a:highlight>
                <a:srgbClr val="FFFF00"/>
              </a:highlight>
              <a:latin typeface="Helvetica Neue"/>
              <a:ea typeface="Helvetica Neue"/>
              <a:cs typeface="Helvetica Neue"/>
              <a:sym typeface="Helvetica Neue"/>
            </a:endParaRPr>
          </a:p>
        </p:txBody>
      </p:sp>
      <p:sp>
        <p:nvSpPr>
          <p:cNvPr id="292" name="Google Shape;292;p31"/>
          <p:cNvSpPr/>
          <p:nvPr/>
        </p:nvSpPr>
        <p:spPr>
          <a:xfrm>
            <a:off x="10385625" y="3473325"/>
            <a:ext cx="457200" cy="457200"/>
          </a:xfrm>
          <a:prstGeom prst="roundRect">
            <a:avLst>
              <a:gd fmla="val 16667" name="adj"/>
            </a:avLst>
          </a:prstGeom>
          <a:solidFill>
            <a:srgbClr val="FFFFFF"/>
          </a:solidFill>
          <a:ln cap="flat" cmpd="sng" w="28575">
            <a:solidFill>
              <a:schemeClr val="accent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3000">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7" title="contentSlideTitle"/>
          <p:cNvSpPr txBox="1"/>
          <p:nvPr/>
        </p:nvSpPr>
        <p:spPr>
          <a:xfrm>
            <a:off x="1661875" y="-95250"/>
            <a:ext cx="13022700" cy="1111200"/>
          </a:xfrm>
          <a:prstGeom prst="rect">
            <a:avLst/>
          </a:prstGeom>
          <a:noFill/>
          <a:ln>
            <a:noFill/>
          </a:ln>
        </p:spPr>
        <p:txBody>
          <a:bodyPr anchorCtr="0" anchor="t" bIns="114325" lIns="114325" spcFirstLastPara="1" rIns="114325" wrap="square" tIns="114325">
            <a:noAutofit/>
          </a:bodyPr>
          <a:lstStyle/>
          <a:p>
            <a:pPr indent="0" lvl="0" marL="0" rtl="0" algn="l">
              <a:spcBef>
                <a:spcPts val="0"/>
              </a:spcBef>
              <a:spcAft>
                <a:spcPts val="0"/>
              </a:spcAft>
              <a:buNone/>
            </a:pPr>
            <a:r>
              <a:rPr lang="en" sz="5600">
                <a:solidFill>
                  <a:srgbClr val="FFFFFF"/>
                </a:solidFill>
                <a:latin typeface="Helvetica Neue"/>
                <a:ea typeface="Helvetica Neue"/>
                <a:cs typeface="Helvetica Neue"/>
                <a:sym typeface="Helvetica Neue"/>
              </a:rPr>
              <a:t>Main Points / Headlines</a:t>
            </a:r>
            <a:endParaRPr sz="5600">
              <a:solidFill>
                <a:srgbClr val="FFFFFF"/>
              </a:solidFill>
              <a:latin typeface="Helvetica Neue"/>
              <a:ea typeface="Helvetica Neue"/>
              <a:cs typeface="Helvetica Neue"/>
              <a:sym typeface="Helvetica Neue"/>
            </a:endParaRPr>
          </a:p>
        </p:txBody>
      </p:sp>
      <p:sp>
        <p:nvSpPr>
          <p:cNvPr id="123" name="Google Shape;123;p17" title="subHeader"/>
          <p:cNvSpPr txBox="1"/>
          <p:nvPr/>
        </p:nvSpPr>
        <p:spPr>
          <a:xfrm>
            <a:off x="1984375" y="793750"/>
            <a:ext cx="13947600" cy="634800"/>
          </a:xfrm>
          <a:prstGeom prst="rect">
            <a:avLst/>
          </a:prstGeom>
          <a:noFill/>
          <a:ln>
            <a:noFill/>
          </a:ln>
        </p:spPr>
        <p:txBody>
          <a:bodyPr anchorCtr="0" anchor="t" bIns="114275" lIns="114275" spcFirstLastPara="1" rIns="114275" wrap="square" tIns="114275">
            <a:noAutofit/>
          </a:bodyPr>
          <a:lstStyle/>
          <a:p>
            <a:pPr indent="0" lvl="0" marL="0" rtl="0" algn="l">
              <a:spcBef>
                <a:spcPts val="0"/>
              </a:spcBef>
              <a:spcAft>
                <a:spcPts val="0"/>
              </a:spcAft>
              <a:buNone/>
            </a:pPr>
            <a:r>
              <a:rPr lang="en" sz="2800">
                <a:solidFill>
                  <a:srgbClr val="072E63"/>
                </a:solidFill>
                <a:latin typeface="Helvetica Neue"/>
                <a:ea typeface="Helvetica Neue"/>
                <a:cs typeface="Helvetica Neue"/>
                <a:sym typeface="Helvetica Neue"/>
              </a:rPr>
              <a:t>Late Saturday night/Sunday </a:t>
            </a:r>
            <a:r>
              <a:rPr lang="en" sz="2800">
                <a:solidFill>
                  <a:srgbClr val="072E63"/>
                </a:solidFill>
                <a:latin typeface="Helvetica Neue"/>
                <a:ea typeface="Helvetica Neue"/>
                <a:cs typeface="Helvetica Neue"/>
                <a:sym typeface="Helvetica Neue"/>
              </a:rPr>
              <a:t>through</a:t>
            </a:r>
            <a:r>
              <a:rPr lang="en" sz="2800">
                <a:solidFill>
                  <a:srgbClr val="072E63"/>
                </a:solidFill>
                <a:latin typeface="Helvetica Neue"/>
                <a:ea typeface="Helvetica Neue"/>
                <a:cs typeface="Helvetica Neue"/>
                <a:sym typeface="Helvetica Neue"/>
              </a:rPr>
              <a:t> Monday morning (1/18-19)</a:t>
            </a:r>
            <a:endParaRPr sz="2800">
              <a:solidFill>
                <a:srgbClr val="072E63"/>
              </a:solidFill>
              <a:latin typeface="Helvetica Neue"/>
              <a:ea typeface="Helvetica Neue"/>
              <a:cs typeface="Helvetica Neue"/>
              <a:sym typeface="Helvetica Neue"/>
            </a:endParaRPr>
          </a:p>
        </p:txBody>
      </p:sp>
      <p:sp>
        <p:nvSpPr>
          <p:cNvPr id="124" name="Google Shape;124;p17"/>
          <p:cNvSpPr txBox="1"/>
          <p:nvPr/>
        </p:nvSpPr>
        <p:spPr>
          <a:xfrm>
            <a:off x="349150" y="1661875"/>
            <a:ext cx="17504400" cy="7576800"/>
          </a:xfrm>
          <a:prstGeom prst="rect">
            <a:avLst/>
          </a:prstGeom>
          <a:noFill/>
          <a:ln>
            <a:noFill/>
          </a:ln>
        </p:spPr>
        <p:txBody>
          <a:bodyPr anchorCtr="0" anchor="t" bIns="91425" lIns="91425" spcFirstLastPara="1" rIns="91425" wrap="square" tIns="91425">
            <a:noAutofit/>
          </a:bodyPr>
          <a:lstStyle/>
          <a:p>
            <a:pPr indent="-482600" lvl="0" marL="457200" rtl="0" algn="l">
              <a:spcBef>
                <a:spcPts val="0"/>
              </a:spcBef>
              <a:spcAft>
                <a:spcPts val="0"/>
              </a:spcAft>
              <a:buClr>
                <a:srgbClr val="0000FF"/>
              </a:buClr>
              <a:buSzPts val="4000"/>
              <a:buChar char="●"/>
            </a:pPr>
            <a:r>
              <a:rPr b="1" lang="en" sz="4000">
                <a:solidFill>
                  <a:srgbClr val="0000FF"/>
                </a:solidFill>
              </a:rPr>
              <a:t>The threat for wintry precip has shifted south and east for Sunday.</a:t>
            </a:r>
            <a:endParaRPr b="1" sz="4000">
              <a:solidFill>
                <a:srgbClr val="0000FF"/>
              </a:solidFill>
            </a:endParaRPr>
          </a:p>
          <a:p>
            <a:pPr indent="-457200" lvl="1" marL="914400" rtl="0" algn="l">
              <a:spcBef>
                <a:spcPts val="0"/>
              </a:spcBef>
              <a:spcAft>
                <a:spcPts val="0"/>
              </a:spcAft>
              <a:buSzPts val="3600"/>
              <a:buChar char="○"/>
            </a:pPr>
            <a:r>
              <a:rPr lang="en" sz="3600"/>
              <a:t>Greatest risk area is now south/east of Columbus to Griffin to Madison.</a:t>
            </a:r>
            <a:endParaRPr sz="3600"/>
          </a:p>
          <a:p>
            <a:pPr indent="-457200" lvl="1" marL="914400" rtl="0" algn="l">
              <a:spcBef>
                <a:spcPts val="0"/>
              </a:spcBef>
              <a:spcAft>
                <a:spcPts val="0"/>
              </a:spcAft>
              <a:buSzPts val="3600"/>
              <a:buChar char="○"/>
            </a:pPr>
            <a:r>
              <a:rPr lang="en" sz="3600"/>
              <a:t>Areas north/west of I-85 looking at very minimal (if any) impacts</a:t>
            </a:r>
            <a:endParaRPr sz="3600"/>
          </a:p>
          <a:p>
            <a:pPr indent="0" lvl="0" marL="914400" rtl="0" algn="l">
              <a:spcBef>
                <a:spcPts val="0"/>
              </a:spcBef>
              <a:spcAft>
                <a:spcPts val="0"/>
              </a:spcAft>
              <a:buNone/>
            </a:pPr>
            <a:r>
              <a:t/>
            </a:r>
            <a:endParaRPr b="1" sz="3600"/>
          </a:p>
          <a:p>
            <a:pPr indent="-482600" lvl="0" marL="457200" rtl="0" algn="l">
              <a:spcBef>
                <a:spcPts val="0"/>
              </a:spcBef>
              <a:spcAft>
                <a:spcPts val="0"/>
              </a:spcAft>
              <a:buClr>
                <a:schemeClr val="dk1"/>
              </a:buClr>
              <a:buSzPts val="4000"/>
              <a:buChar char="●"/>
            </a:pPr>
            <a:r>
              <a:rPr b="1" lang="en" sz="4000"/>
              <a:t>Where snow does occur… temperatures during day (Sunday) are trending &gt;32F during precipitation, </a:t>
            </a:r>
            <a:r>
              <a:rPr b="1" lang="en" sz="4000"/>
              <a:t>resulting</a:t>
            </a:r>
            <a:r>
              <a:rPr b="1" lang="en" sz="4000"/>
              <a:t> in some melting but also a narrow area of heavy/wet snow on the backside of the precip shield.</a:t>
            </a:r>
            <a:endParaRPr b="1" sz="4000"/>
          </a:p>
          <a:p>
            <a:pPr indent="-457200" lvl="1" marL="914400" rtl="0" algn="l">
              <a:spcBef>
                <a:spcPts val="0"/>
              </a:spcBef>
              <a:spcAft>
                <a:spcPts val="0"/>
              </a:spcAft>
              <a:buSzPts val="3600"/>
              <a:buChar char="○"/>
            </a:pPr>
            <a:r>
              <a:rPr lang="en" sz="3600"/>
              <a:t>General accumulations up to 1” possible</a:t>
            </a:r>
            <a:endParaRPr sz="3600"/>
          </a:p>
          <a:p>
            <a:pPr indent="-457200" lvl="1" marL="914400" rtl="0" algn="l">
              <a:spcBef>
                <a:spcPts val="0"/>
              </a:spcBef>
              <a:spcAft>
                <a:spcPts val="0"/>
              </a:spcAft>
              <a:buSzPts val="3600"/>
              <a:buChar char="○"/>
            </a:pPr>
            <a:r>
              <a:rPr lang="en" sz="3600" u="sng"/>
              <a:t>Very low chance</a:t>
            </a:r>
            <a:r>
              <a:rPr lang="en" sz="3600"/>
              <a:t> to see m</a:t>
            </a:r>
            <a:r>
              <a:rPr lang="en" sz="3600"/>
              <a:t>ax snow accumulations of 2-3” in a narrow band</a:t>
            </a:r>
            <a:endParaRPr sz="3600"/>
          </a:p>
          <a:p>
            <a:pPr indent="0" lvl="0" marL="914400" rtl="0" algn="l">
              <a:spcBef>
                <a:spcPts val="0"/>
              </a:spcBef>
              <a:spcAft>
                <a:spcPts val="0"/>
              </a:spcAft>
              <a:buNone/>
            </a:pPr>
            <a:r>
              <a:t/>
            </a:r>
            <a:endParaRPr sz="3600"/>
          </a:p>
          <a:p>
            <a:pPr indent="-482600" lvl="0" marL="457200" rtl="0" algn="l">
              <a:spcBef>
                <a:spcPts val="0"/>
              </a:spcBef>
              <a:spcAft>
                <a:spcPts val="0"/>
              </a:spcAft>
              <a:buSzPts val="4000"/>
              <a:buChar char="●"/>
            </a:pPr>
            <a:r>
              <a:rPr b="1" lang="en" sz="4000"/>
              <a:t>Temperatures Sunday night/Monday morning expected to drop well into the 20s everywhere – likely resulting in icy/slick areas (black ice)</a:t>
            </a:r>
            <a:endParaRPr b="1" sz="4000"/>
          </a:p>
          <a:p>
            <a:pPr indent="0" lvl="0" marL="0" rtl="0" algn="l">
              <a:spcBef>
                <a:spcPts val="0"/>
              </a:spcBef>
              <a:spcAft>
                <a:spcPts val="0"/>
              </a:spcAft>
              <a:buNone/>
            </a:pPr>
            <a:r>
              <a:t/>
            </a:r>
            <a:endParaRPr sz="3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18" title="contentSlideTitle"/>
          <p:cNvSpPr txBox="1"/>
          <p:nvPr/>
        </p:nvSpPr>
        <p:spPr>
          <a:xfrm>
            <a:off x="1661875" y="-95250"/>
            <a:ext cx="13022700" cy="1111200"/>
          </a:xfrm>
          <a:prstGeom prst="rect">
            <a:avLst/>
          </a:prstGeom>
          <a:noFill/>
          <a:ln>
            <a:noFill/>
          </a:ln>
        </p:spPr>
        <p:txBody>
          <a:bodyPr anchorCtr="0" anchor="t" bIns="114325" lIns="114325" spcFirstLastPara="1" rIns="114325" wrap="square" tIns="114325">
            <a:noAutofit/>
          </a:bodyPr>
          <a:lstStyle/>
          <a:p>
            <a:pPr indent="0" lvl="0" marL="0" rtl="0" algn="l">
              <a:spcBef>
                <a:spcPts val="0"/>
              </a:spcBef>
              <a:spcAft>
                <a:spcPts val="0"/>
              </a:spcAft>
              <a:buNone/>
            </a:pPr>
            <a:r>
              <a:rPr lang="en" sz="5600">
                <a:solidFill>
                  <a:srgbClr val="FFFFFF"/>
                </a:solidFill>
                <a:latin typeface="Helvetica Neue"/>
                <a:ea typeface="Helvetica Neue"/>
                <a:cs typeface="Helvetica Neue"/>
                <a:sym typeface="Helvetica Neue"/>
              </a:rPr>
              <a:t>Weather Pattern / Set-up</a:t>
            </a:r>
            <a:endParaRPr sz="5600">
              <a:solidFill>
                <a:srgbClr val="FFFFFF"/>
              </a:solidFill>
              <a:latin typeface="Helvetica Neue"/>
              <a:ea typeface="Helvetica Neue"/>
              <a:cs typeface="Helvetica Neue"/>
              <a:sym typeface="Helvetica Neue"/>
            </a:endParaRPr>
          </a:p>
        </p:txBody>
      </p:sp>
      <p:sp>
        <p:nvSpPr>
          <p:cNvPr id="130" name="Google Shape;130;p18" title="subHeader"/>
          <p:cNvSpPr txBox="1"/>
          <p:nvPr/>
        </p:nvSpPr>
        <p:spPr>
          <a:xfrm>
            <a:off x="1984375" y="793750"/>
            <a:ext cx="13947600" cy="634800"/>
          </a:xfrm>
          <a:prstGeom prst="rect">
            <a:avLst/>
          </a:prstGeom>
          <a:noFill/>
          <a:ln>
            <a:noFill/>
          </a:ln>
        </p:spPr>
        <p:txBody>
          <a:bodyPr anchorCtr="0" anchor="t" bIns="114275" lIns="114275" spcFirstLastPara="1" rIns="114275" wrap="square" tIns="114275">
            <a:noAutofit/>
          </a:bodyPr>
          <a:lstStyle/>
          <a:p>
            <a:pPr indent="0" lvl="0" marL="0" rtl="0" algn="l">
              <a:spcBef>
                <a:spcPts val="0"/>
              </a:spcBef>
              <a:spcAft>
                <a:spcPts val="0"/>
              </a:spcAft>
              <a:buNone/>
            </a:pPr>
            <a:r>
              <a:rPr lang="en" sz="2800">
                <a:solidFill>
                  <a:srgbClr val="072E63"/>
                </a:solidFill>
                <a:latin typeface="Helvetica Neue"/>
                <a:ea typeface="Helvetica Neue"/>
                <a:cs typeface="Helvetica Neue"/>
                <a:sym typeface="Helvetica Neue"/>
              </a:rPr>
              <a:t>This weekend into early Monday</a:t>
            </a:r>
            <a:endParaRPr sz="2800">
              <a:solidFill>
                <a:srgbClr val="072E63"/>
              </a:solidFill>
              <a:latin typeface="Helvetica Neue"/>
              <a:ea typeface="Helvetica Neue"/>
              <a:cs typeface="Helvetica Neue"/>
              <a:sym typeface="Helvetica Neue"/>
            </a:endParaRPr>
          </a:p>
        </p:txBody>
      </p:sp>
      <p:pic>
        <p:nvPicPr>
          <p:cNvPr id="131" name="Google Shape;131;p18"/>
          <p:cNvPicPr preferRelativeResize="0"/>
          <p:nvPr/>
        </p:nvPicPr>
        <p:blipFill rotWithShape="1">
          <a:blip r:embed="rId3">
            <a:alphaModFix/>
          </a:blip>
          <a:srcRect b="9859" l="21120" r="6025" t="17376"/>
          <a:stretch/>
        </p:blipFill>
        <p:spPr>
          <a:xfrm>
            <a:off x="9638850" y="1795550"/>
            <a:ext cx="7827425" cy="6418875"/>
          </a:xfrm>
          <a:prstGeom prst="rect">
            <a:avLst/>
          </a:prstGeom>
          <a:noFill/>
          <a:ln cap="flat" cmpd="sng" w="28575">
            <a:solidFill>
              <a:schemeClr val="dk2"/>
            </a:solidFill>
            <a:prstDash val="solid"/>
            <a:round/>
            <a:headEnd len="sm" w="sm" type="none"/>
            <a:tailEnd len="sm" w="sm" type="none"/>
          </a:ln>
        </p:spPr>
      </p:pic>
      <p:pic>
        <p:nvPicPr>
          <p:cNvPr id="132" name="Google Shape;132;p18"/>
          <p:cNvPicPr preferRelativeResize="0"/>
          <p:nvPr/>
        </p:nvPicPr>
        <p:blipFill rotWithShape="1">
          <a:blip r:embed="rId4">
            <a:alphaModFix/>
          </a:blip>
          <a:srcRect b="8302" l="0" r="7774" t="15738"/>
          <a:stretch/>
        </p:blipFill>
        <p:spPr>
          <a:xfrm>
            <a:off x="135775" y="1795550"/>
            <a:ext cx="9008225" cy="6092043"/>
          </a:xfrm>
          <a:prstGeom prst="rect">
            <a:avLst/>
          </a:prstGeom>
          <a:noFill/>
          <a:ln cap="flat" cmpd="sng" w="28575">
            <a:solidFill>
              <a:schemeClr val="dk2"/>
            </a:solidFill>
            <a:prstDash val="solid"/>
            <a:round/>
            <a:headEnd len="sm" w="sm" type="none"/>
            <a:tailEnd len="sm" w="sm" type="none"/>
          </a:ln>
        </p:spPr>
      </p:pic>
      <p:sp>
        <p:nvSpPr>
          <p:cNvPr id="133" name="Google Shape;133;p18"/>
          <p:cNvSpPr/>
          <p:nvPr/>
        </p:nvSpPr>
        <p:spPr>
          <a:xfrm rot="-2195866">
            <a:off x="10735707" y="6032713"/>
            <a:ext cx="2160204" cy="764469"/>
          </a:xfrm>
          <a:prstGeom prst="rightArrow">
            <a:avLst>
              <a:gd fmla="val 50000" name="adj1"/>
              <a:gd fmla="val 50000" name="adj2"/>
            </a:avLst>
          </a:prstGeom>
          <a:solidFill>
            <a:srgbClr val="274E13"/>
          </a:solid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4" name="Google Shape;134;p18"/>
          <p:cNvSpPr txBox="1"/>
          <p:nvPr/>
        </p:nvSpPr>
        <p:spPr>
          <a:xfrm>
            <a:off x="2210300" y="2924875"/>
            <a:ext cx="2293500" cy="111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7200">
                <a:solidFill>
                  <a:srgbClr val="FF1616"/>
                </a:solidFill>
              </a:rPr>
              <a:t>L</a:t>
            </a:r>
            <a:endParaRPr b="1" sz="7200">
              <a:solidFill>
                <a:srgbClr val="FF1616"/>
              </a:solidFill>
            </a:endParaRPr>
          </a:p>
        </p:txBody>
      </p:sp>
      <p:cxnSp>
        <p:nvCxnSpPr>
          <p:cNvPr id="135" name="Google Shape;135;p18"/>
          <p:cNvCxnSpPr/>
          <p:nvPr/>
        </p:nvCxnSpPr>
        <p:spPr>
          <a:xfrm flipH="1">
            <a:off x="2226781" y="3988506"/>
            <a:ext cx="149700" cy="299100"/>
          </a:xfrm>
          <a:prstGeom prst="straightConnector1">
            <a:avLst/>
          </a:prstGeom>
          <a:noFill/>
          <a:ln cap="flat" cmpd="sng" w="38100">
            <a:solidFill>
              <a:srgbClr val="FF1616"/>
            </a:solidFill>
            <a:prstDash val="solid"/>
            <a:round/>
            <a:headEnd len="med" w="med" type="none"/>
            <a:tailEnd len="med" w="med" type="none"/>
          </a:ln>
        </p:spPr>
      </p:cxnSp>
      <p:cxnSp>
        <p:nvCxnSpPr>
          <p:cNvPr id="136" name="Google Shape;136;p18"/>
          <p:cNvCxnSpPr/>
          <p:nvPr/>
        </p:nvCxnSpPr>
        <p:spPr>
          <a:xfrm flipH="1">
            <a:off x="2017612" y="4462325"/>
            <a:ext cx="149700" cy="299100"/>
          </a:xfrm>
          <a:prstGeom prst="straightConnector1">
            <a:avLst/>
          </a:prstGeom>
          <a:noFill/>
          <a:ln cap="flat" cmpd="sng" w="38100">
            <a:solidFill>
              <a:srgbClr val="FF1616"/>
            </a:solidFill>
            <a:prstDash val="solid"/>
            <a:round/>
            <a:headEnd len="med" w="med" type="none"/>
            <a:tailEnd len="med" w="med" type="none"/>
          </a:ln>
        </p:spPr>
      </p:cxnSp>
      <p:cxnSp>
        <p:nvCxnSpPr>
          <p:cNvPr id="137" name="Google Shape;137;p18"/>
          <p:cNvCxnSpPr/>
          <p:nvPr/>
        </p:nvCxnSpPr>
        <p:spPr>
          <a:xfrm flipH="1">
            <a:off x="1834675" y="4855438"/>
            <a:ext cx="149700" cy="299100"/>
          </a:xfrm>
          <a:prstGeom prst="straightConnector1">
            <a:avLst/>
          </a:prstGeom>
          <a:noFill/>
          <a:ln cap="flat" cmpd="sng" w="38100">
            <a:solidFill>
              <a:srgbClr val="FF1616"/>
            </a:solidFill>
            <a:prstDash val="solid"/>
            <a:round/>
            <a:headEnd len="med" w="med" type="none"/>
            <a:tailEnd len="med" w="med" type="none"/>
          </a:ln>
        </p:spPr>
      </p:cxnSp>
      <p:cxnSp>
        <p:nvCxnSpPr>
          <p:cNvPr id="138" name="Google Shape;138;p18"/>
          <p:cNvCxnSpPr/>
          <p:nvPr/>
        </p:nvCxnSpPr>
        <p:spPr>
          <a:xfrm flipH="1">
            <a:off x="1678494" y="5260013"/>
            <a:ext cx="149700" cy="299100"/>
          </a:xfrm>
          <a:prstGeom prst="straightConnector1">
            <a:avLst/>
          </a:prstGeom>
          <a:noFill/>
          <a:ln cap="flat" cmpd="sng" w="38100">
            <a:solidFill>
              <a:srgbClr val="FF1616"/>
            </a:solidFill>
            <a:prstDash val="solid"/>
            <a:round/>
            <a:headEnd len="med" w="med" type="none"/>
            <a:tailEnd len="med" w="med" type="none"/>
          </a:ln>
        </p:spPr>
      </p:cxnSp>
      <p:cxnSp>
        <p:nvCxnSpPr>
          <p:cNvPr id="139" name="Google Shape;139;p18"/>
          <p:cNvCxnSpPr/>
          <p:nvPr/>
        </p:nvCxnSpPr>
        <p:spPr>
          <a:xfrm flipH="1">
            <a:off x="1440400" y="5778050"/>
            <a:ext cx="149700" cy="299100"/>
          </a:xfrm>
          <a:prstGeom prst="straightConnector1">
            <a:avLst/>
          </a:prstGeom>
          <a:noFill/>
          <a:ln cap="flat" cmpd="sng" w="38100">
            <a:solidFill>
              <a:srgbClr val="FF1616"/>
            </a:solidFill>
            <a:prstDash val="solid"/>
            <a:round/>
            <a:headEnd len="med" w="med" type="none"/>
            <a:tailEnd len="med" w="med" type="none"/>
          </a:ln>
        </p:spPr>
      </p:cxnSp>
      <p:sp>
        <p:nvSpPr>
          <p:cNvPr id="140" name="Google Shape;140;p18"/>
          <p:cNvSpPr/>
          <p:nvPr/>
        </p:nvSpPr>
        <p:spPr>
          <a:xfrm>
            <a:off x="2675625" y="4126625"/>
            <a:ext cx="1961100" cy="634800"/>
          </a:xfrm>
          <a:prstGeom prst="rightArrow">
            <a:avLst>
              <a:gd fmla="val 50000" name="adj1"/>
              <a:gd fmla="val 50000" name="adj2"/>
            </a:avLst>
          </a:prstGeom>
          <a:solidFill>
            <a:srgbClr val="0055FF"/>
          </a:solidFill>
          <a:ln cap="flat" cmpd="sng" w="9525">
            <a:solidFill>
              <a:srgbClr val="0A459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1" name="Google Shape;141;p18"/>
          <p:cNvSpPr txBox="1"/>
          <p:nvPr/>
        </p:nvSpPr>
        <p:spPr>
          <a:xfrm>
            <a:off x="324075" y="7887600"/>
            <a:ext cx="6664200" cy="111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An upper level trough with very cold air will move across the area (Sun-Mon)</a:t>
            </a:r>
            <a:endParaRPr sz="2800"/>
          </a:p>
        </p:txBody>
      </p:sp>
      <p:sp>
        <p:nvSpPr>
          <p:cNvPr id="142" name="Google Shape;142;p18"/>
          <p:cNvSpPr txBox="1"/>
          <p:nvPr/>
        </p:nvSpPr>
        <p:spPr>
          <a:xfrm>
            <a:off x="9638950" y="8131325"/>
            <a:ext cx="8276100" cy="111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Relatively warm/moist air will move in from the Gulf creating an “overrunning” precipitation event along and ahead of the upper trough</a:t>
            </a:r>
            <a:endParaRPr sz="2800"/>
          </a:p>
        </p:txBody>
      </p:sp>
      <p:sp>
        <p:nvSpPr>
          <p:cNvPr id="143" name="Google Shape;143;p18"/>
          <p:cNvSpPr txBox="1"/>
          <p:nvPr/>
        </p:nvSpPr>
        <p:spPr>
          <a:xfrm>
            <a:off x="920800" y="3747450"/>
            <a:ext cx="2343300" cy="78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900"/>
              <a:t>Cold Air</a:t>
            </a:r>
            <a:endParaRPr b="1" sz="29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9" title="contentSlideTitle"/>
          <p:cNvSpPr txBox="1"/>
          <p:nvPr/>
        </p:nvSpPr>
        <p:spPr>
          <a:xfrm>
            <a:off x="1661875" y="-95250"/>
            <a:ext cx="13022700" cy="1111200"/>
          </a:xfrm>
          <a:prstGeom prst="rect">
            <a:avLst/>
          </a:prstGeom>
          <a:noFill/>
          <a:ln>
            <a:noFill/>
          </a:ln>
        </p:spPr>
        <p:txBody>
          <a:bodyPr anchorCtr="0" anchor="t" bIns="114325" lIns="114325" spcFirstLastPara="1" rIns="114325" wrap="square" tIns="114325">
            <a:noAutofit/>
          </a:bodyPr>
          <a:lstStyle/>
          <a:p>
            <a:pPr indent="0" lvl="0" marL="0" rtl="0" algn="l">
              <a:spcBef>
                <a:spcPts val="0"/>
              </a:spcBef>
              <a:spcAft>
                <a:spcPts val="0"/>
              </a:spcAft>
              <a:buNone/>
            </a:pPr>
            <a:r>
              <a:rPr lang="en" sz="5600">
                <a:solidFill>
                  <a:srgbClr val="FFFFFF"/>
                </a:solidFill>
                <a:latin typeface="Helvetica Neue"/>
                <a:ea typeface="Helvetica Neue"/>
                <a:cs typeface="Helvetica Neue"/>
                <a:sym typeface="Helvetica Neue"/>
              </a:rPr>
              <a:t>Tonight - Sat morning</a:t>
            </a:r>
            <a:endParaRPr sz="5600">
              <a:solidFill>
                <a:srgbClr val="FFFFFF"/>
              </a:solidFill>
              <a:latin typeface="Helvetica Neue"/>
              <a:ea typeface="Helvetica Neue"/>
              <a:cs typeface="Helvetica Neue"/>
              <a:sym typeface="Helvetica Neue"/>
            </a:endParaRPr>
          </a:p>
        </p:txBody>
      </p:sp>
      <p:sp>
        <p:nvSpPr>
          <p:cNvPr id="149" name="Google Shape;149;p19" title="subHeader"/>
          <p:cNvSpPr txBox="1"/>
          <p:nvPr/>
        </p:nvSpPr>
        <p:spPr>
          <a:xfrm>
            <a:off x="1984375" y="793750"/>
            <a:ext cx="13947600" cy="634800"/>
          </a:xfrm>
          <a:prstGeom prst="rect">
            <a:avLst/>
          </a:prstGeom>
          <a:noFill/>
          <a:ln>
            <a:noFill/>
          </a:ln>
        </p:spPr>
        <p:txBody>
          <a:bodyPr anchorCtr="0" anchor="t" bIns="114275" lIns="114275" spcFirstLastPara="1" rIns="114275" wrap="square" tIns="114275">
            <a:noAutofit/>
          </a:bodyPr>
          <a:lstStyle/>
          <a:p>
            <a:pPr indent="0" lvl="0" marL="0" rtl="0" algn="l">
              <a:spcBef>
                <a:spcPts val="0"/>
              </a:spcBef>
              <a:spcAft>
                <a:spcPts val="0"/>
              </a:spcAft>
              <a:buNone/>
            </a:pPr>
            <a:r>
              <a:t/>
            </a:r>
            <a:endParaRPr sz="2800">
              <a:solidFill>
                <a:srgbClr val="072E63"/>
              </a:solidFill>
              <a:latin typeface="Helvetica Neue"/>
              <a:ea typeface="Helvetica Neue"/>
              <a:cs typeface="Helvetica Neue"/>
              <a:sym typeface="Helvetica Neue"/>
            </a:endParaRPr>
          </a:p>
        </p:txBody>
      </p:sp>
      <p:pic>
        <p:nvPicPr>
          <p:cNvPr id="150" name="Google Shape;150;p19" title="hrrr-georgia-instant_ptype_3hr-1768564800-1768618800-1768662000-20.gif"/>
          <p:cNvPicPr preferRelativeResize="0"/>
          <p:nvPr/>
        </p:nvPicPr>
        <p:blipFill>
          <a:blip r:embed="rId3">
            <a:alphaModFix/>
          </a:blip>
          <a:stretch>
            <a:fillRect/>
          </a:stretch>
        </p:blipFill>
        <p:spPr>
          <a:xfrm>
            <a:off x="152400" y="1580950"/>
            <a:ext cx="9372600" cy="7696200"/>
          </a:xfrm>
          <a:prstGeom prst="rect">
            <a:avLst/>
          </a:prstGeom>
          <a:noFill/>
          <a:ln>
            <a:noFill/>
          </a:ln>
        </p:spPr>
      </p:pic>
      <p:sp>
        <p:nvSpPr>
          <p:cNvPr id="151" name="Google Shape;151;p19"/>
          <p:cNvSpPr txBox="1"/>
          <p:nvPr/>
        </p:nvSpPr>
        <p:spPr>
          <a:xfrm>
            <a:off x="9971250" y="2160425"/>
            <a:ext cx="7511700" cy="6298500"/>
          </a:xfrm>
          <a:prstGeom prst="rect">
            <a:avLst/>
          </a:prstGeom>
          <a:noFill/>
          <a:ln>
            <a:noFill/>
          </a:ln>
        </p:spPr>
        <p:txBody>
          <a:bodyPr anchorCtr="0" anchor="t" bIns="91425" lIns="91425" spcFirstLastPara="1" rIns="91425" wrap="square" tIns="91425">
            <a:noAutofit/>
          </a:bodyPr>
          <a:lstStyle/>
          <a:p>
            <a:pPr indent="-457200" lvl="0" marL="457200" rtl="0" algn="l">
              <a:spcBef>
                <a:spcPts val="0"/>
              </a:spcBef>
              <a:spcAft>
                <a:spcPts val="0"/>
              </a:spcAft>
              <a:buSzPts val="3600"/>
              <a:buChar char="●"/>
            </a:pPr>
            <a:r>
              <a:rPr lang="en" sz="3600"/>
              <a:t>Fast-moving system will bring a few hours of light rain to the area (lesser amounts south/east)</a:t>
            </a:r>
            <a:endParaRPr sz="3600"/>
          </a:p>
          <a:p>
            <a:pPr indent="0" lvl="0" marL="457200" rtl="0" algn="l">
              <a:spcBef>
                <a:spcPts val="0"/>
              </a:spcBef>
              <a:spcAft>
                <a:spcPts val="0"/>
              </a:spcAft>
              <a:buNone/>
            </a:pPr>
            <a:r>
              <a:t/>
            </a:r>
            <a:endParaRPr sz="3600"/>
          </a:p>
          <a:p>
            <a:pPr indent="-457200" lvl="0" marL="457200" rtl="0" algn="l">
              <a:spcBef>
                <a:spcPts val="0"/>
              </a:spcBef>
              <a:spcAft>
                <a:spcPts val="0"/>
              </a:spcAft>
              <a:buClr>
                <a:srgbClr val="0000FF"/>
              </a:buClr>
              <a:buSzPts val="3600"/>
              <a:buChar char="●"/>
            </a:pPr>
            <a:r>
              <a:rPr lang="en" sz="3600">
                <a:solidFill>
                  <a:srgbClr val="0000FF"/>
                </a:solidFill>
              </a:rPr>
              <a:t>Brief ‘wintry mix’ possible </a:t>
            </a:r>
            <a:r>
              <a:rPr lang="en" sz="3600" u="sng">
                <a:solidFill>
                  <a:srgbClr val="0000FF"/>
                </a:solidFill>
              </a:rPr>
              <a:t>in the highest of elevations of far north GA</a:t>
            </a:r>
            <a:endParaRPr sz="3600" u="sng">
              <a:solidFill>
                <a:srgbClr val="0000FF"/>
              </a:solidFill>
            </a:endParaRPr>
          </a:p>
          <a:p>
            <a:pPr indent="-457200" lvl="1" marL="914400" rtl="0" algn="l">
              <a:spcBef>
                <a:spcPts val="0"/>
              </a:spcBef>
              <a:spcAft>
                <a:spcPts val="0"/>
              </a:spcAft>
              <a:buSzPts val="3600"/>
              <a:buChar char="○"/>
            </a:pPr>
            <a:r>
              <a:rPr lang="en" sz="3600"/>
              <a:t>No major / widespread impacts</a:t>
            </a:r>
            <a:endParaRPr sz="3600"/>
          </a:p>
          <a:p>
            <a:pPr indent="-457200" lvl="1" marL="914400" rtl="0" algn="l">
              <a:spcBef>
                <a:spcPts val="0"/>
              </a:spcBef>
              <a:spcAft>
                <a:spcPts val="0"/>
              </a:spcAft>
              <a:buSzPts val="3600"/>
              <a:buChar char="○"/>
            </a:pPr>
            <a:r>
              <a:rPr lang="en" sz="3600"/>
              <a:t>A few slick spots as temps drop close to 32F late tonight.</a:t>
            </a:r>
            <a:endParaRPr sz="3600"/>
          </a:p>
          <a:p>
            <a:pPr indent="0" lvl="0" marL="0" rtl="0" algn="l">
              <a:spcBef>
                <a:spcPts val="0"/>
              </a:spcBef>
              <a:spcAft>
                <a:spcPts val="0"/>
              </a:spcAft>
              <a:buNone/>
            </a:pPr>
            <a:r>
              <a:t/>
            </a:r>
            <a:endParaRPr sz="36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20"/>
          <p:cNvPicPr preferRelativeResize="0"/>
          <p:nvPr/>
        </p:nvPicPr>
        <p:blipFill>
          <a:blip r:embed="rId3">
            <a:alphaModFix/>
          </a:blip>
          <a:stretch>
            <a:fillRect/>
          </a:stretch>
        </p:blipFill>
        <p:spPr>
          <a:xfrm>
            <a:off x="9211874" y="1591056"/>
            <a:ext cx="9043415" cy="7423136"/>
          </a:xfrm>
          <a:prstGeom prst="rect">
            <a:avLst/>
          </a:prstGeom>
          <a:noFill/>
          <a:ln>
            <a:noFill/>
          </a:ln>
        </p:spPr>
      </p:pic>
      <p:pic>
        <p:nvPicPr>
          <p:cNvPr id="157" name="Google Shape;157;p20"/>
          <p:cNvPicPr preferRelativeResize="0"/>
          <p:nvPr/>
        </p:nvPicPr>
        <p:blipFill>
          <a:blip r:embed="rId4">
            <a:alphaModFix/>
          </a:blip>
          <a:stretch>
            <a:fillRect/>
          </a:stretch>
        </p:blipFill>
        <p:spPr>
          <a:xfrm>
            <a:off x="98900" y="1593847"/>
            <a:ext cx="9045100" cy="7427277"/>
          </a:xfrm>
          <a:prstGeom prst="rect">
            <a:avLst/>
          </a:prstGeom>
          <a:noFill/>
          <a:ln>
            <a:noFill/>
          </a:ln>
        </p:spPr>
      </p:pic>
      <p:sp>
        <p:nvSpPr>
          <p:cNvPr id="158" name="Google Shape;158;p20" title="contentSlideTitle"/>
          <p:cNvSpPr txBox="1"/>
          <p:nvPr/>
        </p:nvSpPr>
        <p:spPr>
          <a:xfrm>
            <a:off x="1984375" y="-95250"/>
            <a:ext cx="12700200" cy="1111200"/>
          </a:xfrm>
          <a:prstGeom prst="rect">
            <a:avLst/>
          </a:prstGeom>
          <a:noFill/>
          <a:ln>
            <a:noFill/>
          </a:ln>
        </p:spPr>
        <p:txBody>
          <a:bodyPr anchorCtr="0" anchor="t" bIns="114325" lIns="114325" spcFirstLastPara="1" rIns="114325" wrap="square" tIns="114325">
            <a:noAutofit/>
          </a:bodyPr>
          <a:lstStyle/>
          <a:p>
            <a:pPr indent="0" lvl="0" marL="0" rtl="0" algn="l">
              <a:spcBef>
                <a:spcPts val="0"/>
              </a:spcBef>
              <a:spcAft>
                <a:spcPts val="0"/>
              </a:spcAft>
              <a:buNone/>
            </a:pPr>
            <a:r>
              <a:rPr lang="en" sz="5600">
                <a:solidFill>
                  <a:srgbClr val="FFFF00"/>
                </a:solidFill>
                <a:latin typeface="Helvetica Neue"/>
                <a:ea typeface="Helvetica Neue"/>
                <a:cs typeface="Helvetica Neue"/>
                <a:sym typeface="Helvetica Neue"/>
              </a:rPr>
              <a:t>Winter precip timing (early/onset)</a:t>
            </a:r>
            <a:endParaRPr sz="4800">
              <a:solidFill>
                <a:srgbClr val="FFFF00"/>
              </a:solidFill>
              <a:latin typeface="Helvetica Neue"/>
              <a:ea typeface="Helvetica Neue"/>
              <a:cs typeface="Helvetica Neue"/>
              <a:sym typeface="Helvetica Neue"/>
            </a:endParaRPr>
          </a:p>
        </p:txBody>
      </p:sp>
      <p:sp>
        <p:nvSpPr>
          <p:cNvPr id="159" name="Google Shape;159;p20" title="contentSlideSubTitle"/>
          <p:cNvSpPr txBox="1"/>
          <p:nvPr/>
        </p:nvSpPr>
        <p:spPr>
          <a:xfrm>
            <a:off x="1984375" y="826987"/>
            <a:ext cx="14287500" cy="634800"/>
          </a:xfrm>
          <a:prstGeom prst="rect">
            <a:avLst/>
          </a:prstGeom>
          <a:noFill/>
          <a:ln>
            <a:noFill/>
          </a:ln>
        </p:spPr>
        <p:txBody>
          <a:bodyPr anchorCtr="0" anchor="t" bIns="114275" lIns="114275" spcFirstLastPara="1" rIns="114275" wrap="square" tIns="114275">
            <a:noAutofit/>
          </a:bodyPr>
          <a:lstStyle/>
          <a:p>
            <a:pPr indent="0" lvl="0" marL="0" rtl="0" algn="l">
              <a:spcBef>
                <a:spcPts val="0"/>
              </a:spcBef>
              <a:spcAft>
                <a:spcPts val="0"/>
              </a:spcAft>
              <a:buNone/>
            </a:pPr>
            <a:r>
              <a:rPr lang="en" sz="2800">
                <a:solidFill>
                  <a:srgbClr val="0A4595"/>
                </a:solidFill>
                <a:highlight>
                  <a:srgbClr val="FFFF00"/>
                </a:highlight>
                <a:latin typeface="Helvetica Neue"/>
                <a:ea typeface="Helvetica Neue"/>
                <a:cs typeface="Helvetica Neue"/>
                <a:sym typeface="Helvetica Neue"/>
              </a:rPr>
              <a:t>Saturday night / Sunday morning ~1am to 10am</a:t>
            </a:r>
            <a:endParaRPr sz="2800">
              <a:solidFill>
                <a:srgbClr val="0A4595"/>
              </a:solidFill>
              <a:highlight>
                <a:srgbClr val="FFFF00"/>
              </a:highlight>
              <a:latin typeface="Helvetica Neue"/>
              <a:ea typeface="Helvetica Neue"/>
              <a:cs typeface="Helvetica Neue"/>
              <a:sym typeface="Helvetica Neue"/>
            </a:endParaRPr>
          </a:p>
        </p:txBody>
      </p:sp>
      <p:sp>
        <p:nvSpPr>
          <p:cNvPr id="160" name="Google Shape;160;p20"/>
          <p:cNvSpPr txBox="1"/>
          <p:nvPr/>
        </p:nvSpPr>
        <p:spPr>
          <a:xfrm>
            <a:off x="319000" y="1920122"/>
            <a:ext cx="7375800" cy="6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100"/>
              <a:t>Model 1 (~1am Sunday)</a:t>
            </a:r>
            <a:endParaRPr b="1" sz="3100"/>
          </a:p>
        </p:txBody>
      </p:sp>
      <p:sp>
        <p:nvSpPr>
          <p:cNvPr id="161" name="Google Shape;161;p20"/>
          <p:cNvSpPr txBox="1"/>
          <p:nvPr/>
        </p:nvSpPr>
        <p:spPr>
          <a:xfrm>
            <a:off x="9373625" y="1920131"/>
            <a:ext cx="6798600" cy="6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3100">
                <a:solidFill>
                  <a:schemeClr val="dk1"/>
                </a:solidFill>
              </a:rPr>
              <a:t>Model 2 </a:t>
            </a:r>
            <a:endParaRPr b="1" sz="3100">
              <a:solidFill>
                <a:schemeClr val="dk1"/>
              </a:solidFill>
            </a:endParaRPr>
          </a:p>
          <a:p>
            <a:pPr indent="0" lvl="0" marL="0" rtl="0" algn="l">
              <a:spcBef>
                <a:spcPts val="0"/>
              </a:spcBef>
              <a:spcAft>
                <a:spcPts val="0"/>
              </a:spcAft>
              <a:buNone/>
            </a:pPr>
            <a:r>
              <a:t/>
            </a:r>
            <a:endParaRPr b="1" sz="31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21"/>
          <p:cNvPicPr preferRelativeResize="0"/>
          <p:nvPr/>
        </p:nvPicPr>
        <p:blipFill>
          <a:blip r:embed="rId3">
            <a:alphaModFix/>
          </a:blip>
          <a:stretch>
            <a:fillRect/>
          </a:stretch>
        </p:blipFill>
        <p:spPr>
          <a:xfrm>
            <a:off x="9208008" y="1591056"/>
            <a:ext cx="9043415" cy="7425649"/>
          </a:xfrm>
          <a:prstGeom prst="rect">
            <a:avLst/>
          </a:prstGeom>
          <a:noFill/>
          <a:ln>
            <a:noFill/>
          </a:ln>
        </p:spPr>
      </p:pic>
      <p:pic>
        <p:nvPicPr>
          <p:cNvPr id="167" name="Google Shape;167;p21"/>
          <p:cNvPicPr preferRelativeResize="0"/>
          <p:nvPr/>
        </p:nvPicPr>
        <p:blipFill>
          <a:blip r:embed="rId4">
            <a:alphaModFix/>
          </a:blip>
          <a:stretch>
            <a:fillRect/>
          </a:stretch>
        </p:blipFill>
        <p:spPr>
          <a:xfrm>
            <a:off x="100584" y="1591056"/>
            <a:ext cx="9043415" cy="7429194"/>
          </a:xfrm>
          <a:prstGeom prst="rect">
            <a:avLst/>
          </a:prstGeom>
          <a:noFill/>
          <a:ln>
            <a:noFill/>
          </a:ln>
        </p:spPr>
      </p:pic>
      <p:sp>
        <p:nvSpPr>
          <p:cNvPr id="168" name="Google Shape;168;p21" title="contentSlideTitle"/>
          <p:cNvSpPr txBox="1"/>
          <p:nvPr/>
        </p:nvSpPr>
        <p:spPr>
          <a:xfrm>
            <a:off x="1984375" y="-95250"/>
            <a:ext cx="12700200" cy="1111200"/>
          </a:xfrm>
          <a:prstGeom prst="rect">
            <a:avLst/>
          </a:prstGeom>
          <a:noFill/>
          <a:ln>
            <a:noFill/>
          </a:ln>
        </p:spPr>
        <p:txBody>
          <a:bodyPr anchorCtr="0" anchor="t" bIns="114325" lIns="114325" spcFirstLastPara="1" rIns="114325" wrap="square" tIns="114325">
            <a:noAutofit/>
          </a:bodyPr>
          <a:lstStyle/>
          <a:p>
            <a:pPr indent="0" lvl="0" marL="0" rtl="0" algn="l">
              <a:spcBef>
                <a:spcPts val="0"/>
              </a:spcBef>
              <a:spcAft>
                <a:spcPts val="0"/>
              </a:spcAft>
              <a:buNone/>
            </a:pPr>
            <a:r>
              <a:rPr lang="en" sz="5600">
                <a:solidFill>
                  <a:srgbClr val="FFFF00"/>
                </a:solidFill>
                <a:latin typeface="Helvetica Neue"/>
                <a:ea typeface="Helvetica Neue"/>
                <a:cs typeface="Helvetica Neue"/>
                <a:sym typeface="Helvetica Neue"/>
              </a:rPr>
              <a:t>Winter precip timing (early/onset)</a:t>
            </a:r>
            <a:endParaRPr sz="4800">
              <a:solidFill>
                <a:srgbClr val="FFFF00"/>
              </a:solidFill>
              <a:latin typeface="Helvetica Neue"/>
              <a:ea typeface="Helvetica Neue"/>
              <a:cs typeface="Helvetica Neue"/>
              <a:sym typeface="Helvetica Neue"/>
            </a:endParaRPr>
          </a:p>
        </p:txBody>
      </p:sp>
      <p:sp>
        <p:nvSpPr>
          <p:cNvPr id="169" name="Google Shape;169;p21" title="contentSlideSubTitle"/>
          <p:cNvSpPr txBox="1"/>
          <p:nvPr/>
        </p:nvSpPr>
        <p:spPr>
          <a:xfrm>
            <a:off x="1984375" y="793750"/>
            <a:ext cx="14287500" cy="634800"/>
          </a:xfrm>
          <a:prstGeom prst="rect">
            <a:avLst/>
          </a:prstGeom>
          <a:noFill/>
          <a:ln>
            <a:noFill/>
          </a:ln>
        </p:spPr>
        <p:txBody>
          <a:bodyPr anchorCtr="0" anchor="t" bIns="114275" lIns="114275" spcFirstLastPara="1" rIns="114275" wrap="square" tIns="114275">
            <a:noAutofit/>
          </a:bodyPr>
          <a:lstStyle/>
          <a:p>
            <a:pPr indent="0" lvl="0" marL="0" rtl="0" algn="l">
              <a:spcBef>
                <a:spcPts val="0"/>
              </a:spcBef>
              <a:spcAft>
                <a:spcPts val="0"/>
              </a:spcAft>
              <a:buNone/>
            </a:pPr>
            <a:r>
              <a:rPr lang="en" sz="2800">
                <a:solidFill>
                  <a:srgbClr val="0A4595"/>
                </a:solidFill>
                <a:latin typeface="Helvetica Neue"/>
                <a:ea typeface="Helvetica Neue"/>
                <a:cs typeface="Helvetica Neue"/>
                <a:sym typeface="Helvetica Neue"/>
              </a:rPr>
              <a:t>Saturday night / Sunday ~1am to 1pm</a:t>
            </a:r>
            <a:endParaRPr sz="2800">
              <a:solidFill>
                <a:srgbClr val="0A4595"/>
              </a:solidFill>
              <a:latin typeface="Helvetica Neue"/>
              <a:ea typeface="Helvetica Neue"/>
              <a:cs typeface="Helvetica Neue"/>
              <a:sym typeface="Helvetica Neue"/>
            </a:endParaRPr>
          </a:p>
        </p:txBody>
      </p:sp>
      <p:sp>
        <p:nvSpPr>
          <p:cNvPr id="170" name="Google Shape;170;p21"/>
          <p:cNvSpPr txBox="1"/>
          <p:nvPr/>
        </p:nvSpPr>
        <p:spPr>
          <a:xfrm>
            <a:off x="319000" y="1920122"/>
            <a:ext cx="7375800" cy="6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100"/>
              <a:t>Model 1 (~7am Sunday)</a:t>
            </a:r>
            <a:endParaRPr b="1" sz="3100"/>
          </a:p>
        </p:txBody>
      </p:sp>
      <p:sp>
        <p:nvSpPr>
          <p:cNvPr id="171" name="Google Shape;171;p21"/>
          <p:cNvSpPr txBox="1"/>
          <p:nvPr/>
        </p:nvSpPr>
        <p:spPr>
          <a:xfrm>
            <a:off x="9373625" y="1920131"/>
            <a:ext cx="6798600" cy="6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3100">
                <a:solidFill>
                  <a:schemeClr val="dk1"/>
                </a:solidFill>
              </a:rPr>
              <a:t>Model 2 </a:t>
            </a:r>
            <a:endParaRPr b="1" sz="3100">
              <a:solidFill>
                <a:schemeClr val="dk1"/>
              </a:solidFill>
            </a:endParaRPr>
          </a:p>
          <a:p>
            <a:pPr indent="0" lvl="0" marL="0" rtl="0" algn="l">
              <a:spcBef>
                <a:spcPts val="0"/>
              </a:spcBef>
              <a:spcAft>
                <a:spcPts val="0"/>
              </a:spcAft>
              <a:buNone/>
            </a:pPr>
            <a:r>
              <a:t/>
            </a:r>
            <a:endParaRPr b="1" sz="31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2"/>
          <p:cNvPicPr preferRelativeResize="0"/>
          <p:nvPr/>
        </p:nvPicPr>
        <p:blipFill>
          <a:blip r:embed="rId3">
            <a:alphaModFix/>
          </a:blip>
          <a:stretch>
            <a:fillRect/>
          </a:stretch>
        </p:blipFill>
        <p:spPr>
          <a:xfrm>
            <a:off x="9208008" y="1591056"/>
            <a:ext cx="9043415" cy="7425649"/>
          </a:xfrm>
          <a:prstGeom prst="rect">
            <a:avLst/>
          </a:prstGeom>
          <a:noFill/>
          <a:ln>
            <a:noFill/>
          </a:ln>
        </p:spPr>
      </p:pic>
      <p:pic>
        <p:nvPicPr>
          <p:cNvPr id="177" name="Google Shape;177;p22"/>
          <p:cNvPicPr preferRelativeResize="0"/>
          <p:nvPr/>
        </p:nvPicPr>
        <p:blipFill>
          <a:blip r:embed="rId4">
            <a:alphaModFix/>
          </a:blip>
          <a:stretch>
            <a:fillRect/>
          </a:stretch>
        </p:blipFill>
        <p:spPr>
          <a:xfrm>
            <a:off x="100584" y="1591056"/>
            <a:ext cx="9043415" cy="7425649"/>
          </a:xfrm>
          <a:prstGeom prst="rect">
            <a:avLst/>
          </a:prstGeom>
          <a:noFill/>
          <a:ln>
            <a:noFill/>
          </a:ln>
        </p:spPr>
      </p:pic>
      <p:sp>
        <p:nvSpPr>
          <p:cNvPr id="178" name="Google Shape;178;p22" title="contentSlideTitle"/>
          <p:cNvSpPr txBox="1"/>
          <p:nvPr/>
        </p:nvSpPr>
        <p:spPr>
          <a:xfrm>
            <a:off x="1984375" y="-95250"/>
            <a:ext cx="12700200" cy="1111200"/>
          </a:xfrm>
          <a:prstGeom prst="rect">
            <a:avLst/>
          </a:prstGeom>
          <a:noFill/>
          <a:ln>
            <a:noFill/>
          </a:ln>
        </p:spPr>
        <p:txBody>
          <a:bodyPr anchorCtr="0" anchor="t" bIns="114325" lIns="114325" spcFirstLastPara="1" rIns="114325" wrap="square" tIns="114325">
            <a:noAutofit/>
          </a:bodyPr>
          <a:lstStyle/>
          <a:p>
            <a:pPr indent="0" lvl="0" marL="0" rtl="0" algn="l">
              <a:spcBef>
                <a:spcPts val="0"/>
              </a:spcBef>
              <a:spcAft>
                <a:spcPts val="0"/>
              </a:spcAft>
              <a:buNone/>
            </a:pPr>
            <a:r>
              <a:rPr lang="en" sz="5600">
                <a:solidFill>
                  <a:srgbClr val="FFFF00"/>
                </a:solidFill>
                <a:latin typeface="Helvetica Neue"/>
                <a:ea typeface="Helvetica Neue"/>
                <a:cs typeface="Helvetica Neue"/>
                <a:sym typeface="Helvetica Neue"/>
              </a:rPr>
              <a:t>Winter precip timing</a:t>
            </a:r>
            <a:endParaRPr sz="4800">
              <a:solidFill>
                <a:srgbClr val="FFFF00"/>
              </a:solidFill>
              <a:latin typeface="Helvetica Neue"/>
              <a:ea typeface="Helvetica Neue"/>
              <a:cs typeface="Helvetica Neue"/>
              <a:sym typeface="Helvetica Neue"/>
            </a:endParaRPr>
          </a:p>
        </p:txBody>
      </p:sp>
      <p:sp>
        <p:nvSpPr>
          <p:cNvPr id="179" name="Google Shape;179;p22" title="contentSlideSubTitle"/>
          <p:cNvSpPr txBox="1"/>
          <p:nvPr/>
        </p:nvSpPr>
        <p:spPr>
          <a:xfrm>
            <a:off x="1984375" y="793750"/>
            <a:ext cx="14287500" cy="634800"/>
          </a:xfrm>
          <a:prstGeom prst="rect">
            <a:avLst/>
          </a:prstGeom>
          <a:noFill/>
          <a:ln>
            <a:noFill/>
          </a:ln>
        </p:spPr>
        <p:txBody>
          <a:bodyPr anchorCtr="0" anchor="t" bIns="114275" lIns="114275" spcFirstLastPara="1" rIns="114275" wrap="square" tIns="114275">
            <a:noAutofit/>
          </a:bodyPr>
          <a:lstStyle/>
          <a:p>
            <a:pPr indent="0" lvl="0" marL="0" rtl="0" algn="l">
              <a:spcBef>
                <a:spcPts val="0"/>
              </a:spcBef>
              <a:spcAft>
                <a:spcPts val="0"/>
              </a:spcAft>
              <a:buNone/>
            </a:pPr>
            <a:r>
              <a:rPr lang="en" sz="2800">
                <a:solidFill>
                  <a:srgbClr val="0A4595"/>
                </a:solidFill>
                <a:latin typeface="Helvetica Neue"/>
                <a:ea typeface="Helvetica Neue"/>
                <a:cs typeface="Helvetica Neue"/>
                <a:sym typeface="Helvetica Neue"/>
              </a:rPr>
              <a:t>Sunday (~7am to 7pm)</a:t>
            </a:r>
            <a:endParaRPr sz="2800">
              <a:solidFill>
                <a:srgbClr val="0A4595"/>
              </a:solidFill>
              <a:latin typeface="Helvetica Neue"/>
              <a:ea typeface="Helvetica Neue"/>
              <a:cs typeface="Helvetica Neue"/>
              <a:sym typeface="Helvetica Neue"/>
            </a:endParaRPr>
          </a:p>
        </p:txBody>
      </p:sp>
      <p:sp>
        <p:nvSpPr>
          <p:cNvPr id="180" name="Google Shape;180;p22"/>
          <p:cNvSpPr txBox="1"/>
          <p:nvPr/>
        </p:nvSpPr>
        <p:spPr>
          <a:xfrm>
            <a:off x="320040" y="1920240"/>
            <a:ext cx="7375800" cy="6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100"/>
              <a:t>Model 1 (~10am Sunday)</a:t>
            </a:r>
            <a:endParaRPr b="1" sz="3100"/>
          </a:p>
        </p:txBody>
      </p:sp>
      <p:sp>
        <p:nvSpPr>
          <p:cNvPr id="181" name="Google Shape;181;p22"/>
          <p:cNvSpPr txBox="1"/>
          <p:nvPr/>
        </p:nvSpPr>
        <p:spPr>
          <a:xfrm>
            <a:off x="9372600" y="1920240"/>
            <a:ext cx="6798600" cy="6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3100">
                <a:solidFill>
                  <a:schemeClr val="dk1"/>
                </a:solidFill>
              </a:rPr>
              <a:t>Model 2</a:t>
            </a:r>
            <a:endParaRPr b="1" sz="3100">
              <a:solidFill>
                <a:schemeClr val="dk1"/>
              </a:solidFill>
            </a:endParaRPr>
          </a:p>
          <a:p>
            <a:pPr indent="0" lvl="0" marL="0" rtl="0" algn="l">
              <a:spcBef>
                <a:spcPts val="0"/>
              </a:spcBef>
              <a:spcAft>
                <a:spcPts val="0"/>
              </a:spcAft>
              <a:buNone/>
            </a:pPr>
            <a:r>
              <a:t/>
            </a:r>
            <a:endParaRPr b="1" sz="31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3" title="contentSlideTitle"/>
          <p:cNvSpPr txBox="1"/>
          <p:nvPr/>
        </p:nvSpPr>
        <p:spPr>
          <a:xfrm>
            <a:off x="1661875" y="-95250"/>
            <a:ext cx="13022700" cy="1111200"/>
          </a:xfrm>
          <a:prstGeom prst="rect">
            <a:avLst/>
          </a:prstGeom>
          <a:noFill/>
          <a:ln>
            <a:noFill/>
          </a:ln>
        </p:spPr>
        <p:txBody>
          <a:bodyPr anchorCtr="0" anchor="t" bIns="114325" lIns="114325" spcFirstLastPara="1" rIns="114325" wrap="square" tIns="114325">
            <a:noAutofit/>
          </a:bodyPr>
          <a:lstStyle/>
          <a:p>
            <a:pPr indent="0" lvl="0" marL="0" rtl="0" algn="l">
              <a:spcBef>
                <a:spcPts val="0"/>
              </a:spcBef>
              <a:spcAft>
                <a:spcPts val="0"/>
              </a:spcAft>
              <a:buNone/>
            </a:pPr>
            <a:r>
              <a:rPr lang="en" sz="5600">
                <a:solidFill>
                  <a:srgbClr val="FFFFFF"/>
                </a:solidFill>
                <a:latin typeface="Helvetica Neue"/>
                <a:ea typeface="Helvetica Neue"/>
                <a:cs typeface="Helvetica Neue"/>
                <a:sym typeface="Helvetica Neue"/>
              </a:rPr>
              <a:t>Snow Forecast (NWS)</a:t>
            </a:r>
            <a:endParaRPr sz="5600">
              <a:solidFill>
                <a:srgbClr val="FFFFFF"/>
              </a:solidFill>
              <a:latin typeface="Helvetica Neue"/>
              <a:ea typeface="Helvetica Neue"/>
              <a:cs typeface="Helvetica Neue"/>
              <a:sym typeface="Helvetica Neue"/>
            </a:endParaRPr>
          </a:p>
        </p:txBody>
      </p:sp>
      <p:sp>
        <p:nvSpPr>
          <p:cNvPr id="187" name="Google Shape;187;p23" title="subHeader"/>
          <p:cNvSpPr txBox="1"/>
          <p:nvPr/>
        </p:nvSpPr>
        <p:spPr>
          <a:xfrm>
            <a:off x="1984375" y="793750"/>
            <a:ext cx="13947600" cy="634800"/>
          </a:xfrm>
          <a:prstGeom prst="rect">
            <a:avLst/>
          </a:prstGeom>
          <a:noFill/>
          <a:ln>
            <a:noFill/>
          </a:ln>
        </p:spPr>
        <p:txBody>
          <a:bodyPr anchorCtr="0" anchor="t" bIns="114275" lIns="114275" spcFirstLastPara="1" rIns="114275" wrap="square" tIns="114275">
            <a:noAutofit/>
          </a:bodyPr>
          <a:lstStyle/>
          <a:p>
            <a:pPr indent="0" lvl="0" marL="0" rtl="0" algn="l">
              <a:spcBef>
                <a:spcPts val="0"/>
              </a:spcBef>
              <a:spcAft>
                <a:spcPts val="0"/>
              </a:spcAft>
              <a:buNone/>
            </a:pPr>
            <a:r>
              <a:rPr lang="en" sz="2800">
                <a:solidFill>
                  <a:srgbClr val="072E63"/>
                </a:solidFill>
                <a:latin typeface="Helvetica Neue"/>
                <a:ea typeface="Helvetica Neue"/>
                <a:cs typeface="Helvetica Neue"/>
                <a:sym typeface="Helvetica Neue"/>
              </a:rPr>
              <a:t>Sunday (1/18/26)</a:t>
            </a:r>
            <a:endParaRPr sz="2800">
              <a:solidFill>
                <a:srgbClr val="072E63"/>
              </a:solidFill>
              <a:latin typeface="Helvetica Neue"/>
              <a:ea typeface="Helvetica Neue"/>
              <a:cs typeface="Helvetica Neue"/>
              <a:sym typeface="Helvetica Neue"/>
            </a:endParaRPr>
          </a:p>
        </p:txBody>
      </p:sp>
      <p:pic>
        <p:nvPicPr>
          <p:cNvPr id="188" name="Google Shape;188;p23" title="1.16.26.Snowfall.png"/>
          <p:cNvPicPr preferRelativeResize="0"/>
          <p:nvPr/>
        </p:nvPicPr>
        <p:blipFill>
          <a:blip r:embed="rId3">
            <a:alphaModFix/>
          </a:blip>
          <a:stretch>
            <a:fillRect/>
          </a:stretch>
        </p:blipFill>
        <p:spPr>
          <a:xfrm>
            <a:off x="694525" y="1516725"/>
            <a:ext cx="7884450" cy="7884450"/>
          </a:xfrm>
          <a:prstGeom prst="rect">
            <a:avLst/>
          </a:prstGeom>
          <a:noFill/>
          <a:ln cap="flat" cmpd="sng" w="19050">
            <a:solidFill>
              <a:schemeClr val="dk1"/>
            </a:solidFill>
            <a:prstDash val="solid"/>
            <a:round/>
            <a:headEnd len="sm" w="sm" type="none"/>
            <a:tailEnd len="sm" w="sm" type="none"/>
          </a:ln>
        </p:spPr>
      </p:pic>
      <p:sp>
        <p:nvSpPr>
          <p:cNvPr id="189" name="Google Shape;189;p23"/>
          <p:cNvSpPr txBox="1"/>
          <p:nvPr/>
        </p:nvSpPr>
        <p:spPr>
          <a:xfrm>
            <a:off x="9233075" y="2559275"/>
            <a:ext cx="7452300" cy="3207300"/>
          </a:xfrm>
          <a:prstGeom prst="rect">
            <a:avLst/>
          </a:prstGeom>
          <a:noFill/>
          <a:ln>
            <a:noFill/>
          </a:ln>
        </p:spPr>
        <p:txBody>
          <a:bodyPr anchorCtr="0" anchor="t" bIns="91425" lIns="91425" spcFirstLastPara="1" rIns="91425" wrap="square" tIns="91425">
            <a:noAutofit/>
          </a:bodyPr>
          <a:lstStyle/>
          <a:p>
            <a:pPr indent="-438150" lvl="0" marL="457200" rtl="0" algn="l">
              <a:spcBef>
                <a:spcPts val="0"/>
              </a:spcBef>
              <a:spcAft>
                <a:spcPts val="0"/>
              </a:spcAft>
              <a:buSzPts val="3300"/>
              <a:buChar char="●"/>
            </a:pPr>
            <a:r>
              <a:rPr lang="en" sz="3300"/>
              <a:t>Latest Snow forecast (from NWS)...</a:t>
            </a:r>
            <a:endParaRPr sz="3300"/>
          </a:p>
          <a:p>
            <a:pPr indent="0" lvl="0" marL="457200" rtl="0" algn="l">
              <a:spcBef>
                <a:spcPts val="0"/>
              </a:spcBef>
              <a:spcAft>
                <a:spcPts val="0"/>
              </a:spcAft>
              <a:buNone/>
            </a:pPr>
            <a:r>
              <a:t/>
            </a:r>
            <a:endParaRPr sz="3300"/>
          </a:p>
          <a:p>
            <a:pPr indent="-438150" lvl="0" marL="457200" rtl="0" algn="l">
              <a:spcBef>
                <a:spcPts val="0"/>
              </a:spcBef>
              <a:spcAft>
                <a:spcPts val="0"/>
              </a:spcAft>
              <a:buSzPts val="3300"/>
              <a:buChar char="●"/>
            </a:pPr>
            <a:r>
              <a:rPr lang="en" sz="3300"/>
              <a:t>Keep in mind, </a:t>
            </a:r>
            <a:r>
              <a:rPr lang="en" sz="3300" u="sng"/>
              <a:t>this will change</a:t>
            </a:r>
            <a:r>
              <a:rPr lang="en" sz="3300"/>
              <a:t> and could pivot back to the west &amp; north as newer information comes in</a:t>
            </a:r>
            <a:endParaRPr sz="3300"/>
          </a:p>
          <a:p>
            <a:pPr indent="0" lvl="0" marL="457200" rtl="0" algn="l">
              <a:spcBef>
                <a:spcPts val="0"/>
              </a:spcBef>
              <a:spcAft>
                <a:spcPts val="0"/>
              </a:spcAft>
              <a:buNone/>
            </a:pPr>
            <a:r>
              <a:t/>
            </a:r>
            <a:endParaRPr sz="3300"/>
          </a:p>
          <a:p>
            <a:pPr indent="-438150" lvl="0" marL="457200" rtl="0" algn="l">
              <a:spcBef>
                <a:spcPts val="0"/>
              </a:spcBef>
              <a:spcAft>
                <a:spcPts val="0"/>
              </a:spcAft>
              <a:buSzPts val="3300"/>
              <a:buChar char="●"/>
            </a:pPr>
            <a:r>
              <a:rPr lang="en" sz="3300"/>
              <a:t>This along with probabilities and “higher end” amounts are available on our NWS Atlanta Winter page: </a:t>
            </a:r>
            <a:r>
              <a:rPr lang="en" sz="3300">
                <a:solidFill>
                  <a:srgbClr val="0000FF"/>
                </a:solidFill>
              </a:rPr>
              <a:t>www.weather.gov/ffc/winter</a:t>
            </a:r>
            <a:endParaRPr sz="3300">
              <a:solidFill>
                <a:srgbClr val="0000FF"/>
              </a:solidFill>
            </a:endParaRPr>
          </a:p>
          <a:p>
            <a:pPr indent="0" lvl="0" marL="457200" rtl="0" algn="l">
              <a:spcBef>
                <a:spcPts val="0"/>
              </a:spcBef>
              <a:spcAft>
                <a:spcPts val="0"/>
              </a:spcAft>
              <a:buNone/>
            </a:pPr>
            <a:r>
              <a:rPr lang="en" sz="3300"/>
              <a:t> </a:t>
            </a:r>
            <a:endParaRPr sz="33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4" title="contentSlideTitle"/>
          <p:cNvSpPr txBox="1"/>
          <p:nvPr/>
        </p:nvSpPr>
        <p:spPr>
          <a:xfrm>
            <a:off x="1678500" y="-95250"/>
            <a:ext cx="13560000" cy="1111200"/>
          </a:xfrm>
          <a:prstGeom prst="rect">
            <a:avLst/>
          </a:prstGeom>
          <a:noFill/>
          <a:ln>
            <a:noFill/>
          </a:ln>
        </p:spPr>
        <p:txBody>
          <a:bodyPr anchorCtr="0" anchor="t" bIns="114325" lIns="114325" spcFirstLastPara="1" rIns="114325" wrap="square" tIns="114325">
            <a:noAutofit/>
          </a:bodyPr>
          <a:lstStyle/>
          <a:p>
            <a:pPr indent="0" lvl="0" marL="0" rtl="0" algn="l">
              <a:spcBef>
                <a:spcPts val="0"/>
              </a:spcBef>
              <a:spcAft>
                <a:spcPts val="0"/>
              </a:spcAft>
              <a:buNone/>
            </a:pPr>
            <a:r>
              <a:rPr lang="en" sz="5600">
                <a:solidFill>
                  <a:schemeClr val="lt1"/>
                </a:solidFill>
                <a:latin typeface="Helvetica Neue"/>
                <a:ea typeface="Helvetica Neue"/>
                <a:cs typeface="Helvetica Neue"/>
                <a:sym typeface="Helvetica Neue"/>
              </a:rPr>
              <a:t>Snow probabilities &gt; 1 inch</a:t>
            </a:r>
            <a:endParaRPr sz="5600">
              <a:solidFill>
                <a:schemeClr val="lt1"/>
              </a:solidFill>
              <a:latin typeface="Helvetica Neue"/>
              <a:ea typeface="Helvetica Neue"/>
              <a:cs typeface="Helvetica Neue"/>
              <a:sym typeface="Helvetica Neue"/>
            </a:endParaRPr>
          </a:p>
        </p:txBody>
      </p:sp>
      <p:sp>
        <p:nvSpPr>
          <p:cNvPr id="195" name="Google Shape;195;p24"/>
          <p:cNvSpPr txBox="1"/>
          <p:nvPr/>
        </p:nvSpPr>
        <p:spPr>
          <a:xfrm>
            <a:off x="183713" y="1381549"/>
            <a:ext cx="7455900" cy="63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highlight>
                  <a:srgbClr val="FFFF00"/>
                </a:highlight>
              </a:rPr>
              <a:t>Short-range Ensemble (10 members) Models (15z/Jan16)</a:t>
            </a:r>
            <a:endParaRPr b="1" sz="2000">
              <a:highlight>
                <a:srgbClr val="FFFF00"/>
              </a:highlight>
            </a:endParaRPr>
          </a:p>
        </p:txBody>
      </p:sp>
      <p:sp>
        <p:nvSpPr>
          <p:cNvPr id="196" name="Google Shape;196;p24"/>
          <p:cNvSpPr txBox="1"/>
          <p:nvPr/>
        </p:nvSpPr>
        <p:spPr>
          <a:xfrm>
            <a:off x="3298698" y="5323450"/>
            <a:ext cx="22872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t>50-60%</a:t>
            </a:r>
            <a:endParaRPr b="1" sz="2300"/>
          </a:p>
        </p:txBody>
      </p:sp>
      <p:pic>
        <p:nvPicPr>
          <p:cNvPr id="197" name="Google Shape;197;p24"/>
          <p:cNvPicPr preferRelativeResize="0"/>
          <p:nvPr/>
        </p:nvPicPr>
        <p:blipFill rotWithShape="1">
          <a:blip r:embed="rId3">
            <a:alphaModFix/>
          </a:blip>
          <a:srcRect b="31012" l="36405" r="23140" t="35847"/>
          <a:stretch/>
        </p:blipFill>
        <p:spPr>
          <a:xfrm>
            <a:off x="183725" y="1957763"/>
            <a:ext cx="9471900" cy="6371476"/>
          </a:xfrm>
          <a:prstGeom prst="rect">
            <a:avLst/>
          </a:prstGeom>
          <a:noFill/>
          <a:ln cap="flat" cmpd="sng" w="19050">
            <a:solidFill>
              <a:schemeClr val="dk2"/>
            </a:solidFill>
            <a:prstDash val="solid"/>
            <a:round/>
            <a:headEnd len="sm" w="sm" type="none"/>
            <a:tailEnd len="sm" w="sm" type="none"/>
          </a:ln>
        </p:spPr>
      </p:pic>
      <p:pic>
        <p:nvPicPr>
          <p:cNvPr id="198" name="Google Shape;198;p24"/>
          <p:cNvPicPr preferRelativeResize="0"/>
          <p:nvPr/>
        </p:nvPicPr>
        <p:blipFill rotWithShape="1">
          <a:blip r:embed="rId3">
            <a:alphaModFix/>
          </a:blip>
          <a:srcRect b="-1072" l="0" r="25827" t="93862"/>
          <a:stretch/>
        </p:blipFill>
        <p:spPr>
          <a:xfrm>
            <a:off x="100631" y="8217756"/>
            <a:ext cx="10616750" cy="847550"/>
          </a:xfrm>
          <a:prstGeom prst="rect">
            <a:avLst/>
          </a:prstGeom>
          <a:noFill/>
          <a:ln cap="flat" cmpd="sng" w="19050">
            <a:solidFill>
              <a:schemeClr val="dk2"/>
            </a:solidFill>
            <a:prstDash val="solid"/>
            <a:round/>
            <a:headEnd len="sm" w="sm" type="none"/>
            <a:tailEnd len="sm" w="sm" type="none"/>
          </a:ln>
        </p:spPr>
      </p:pic>
      <p:sp>
        <p:nvSpPr>
          <p:cNvPr id="199" name="Google Shape;199;p24"/>
          <p:cNvSpPr txBox="1"/>
          <p:nvPr/>
        </p:nvSpPr>
        <p:spPr>
          <a:xfrm>
            <a:off x="4305398" y="4314200"/>
            <a:ext cx="22872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t>30-40%</a:t>
            </a:r>
            <a:endParaRPr b="1" sz="2300"/>
          </a:p>
        </p:txBody>
      </p:sp>
      <p:pic>
        <p:nvPicPr>
          <p:cNvPr id="200" name="Google Shape;200;p24"/>
          <p:cNvPicPr preferRelativeResize="0"/>
          <p:nvPr/>
        </p:nvPicPr>
        <p:blipFill rotWithShape="1">
          <a:blip r:embed="rId4">
            <a:alphaModFix/>
          </a:blip>
          <a:srcRect b="29111" l="35476" r="28732" t="36566"/>
          <a:stretch/>
        </p:blipFill>
        <p:spPr>
          <a:xfrm>
            <a:off x="11417044" y="4952715"/>
            <a:ext cx="6680725" cy="5260425"/>
          </a:xfrm>
          <a:prstGeom prst="rect">
            <a:avLst/>
          </a:prstGeom>
          <a:noFill/>
          <a:ln cap="flat" cmpd="sng" w="19050">
            <a:solidFill>
              <a:schemeClr val="dk2"/>
            </a:solidFill>
            <a:prstDash val="solid"/>
            <a:round/>
            <a:headEnd len="sm" w="sm" type="none"/>
            <a:tailEnd len="sm" w="sm" type="none"/>
          </a:ln>
        </p:spPr>
      </p:pic>
      <p:sp>
        <p:nvSpPr>
          <p:cNvPr id="201" name="Google Shape;201;p24"/>
          <p:cNvSpPr txBox="1"/>
          <p:nvPr/>
        </p:nvSpPr>
        <p:spPr>
          <a:xfrm>
            <a:off x="10717373" y="5010550"/>
            <a:ext cx="6246600" cy="63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highlight>
                  <a:srgbClr val="FFFF00"/>
                </a:highlight>
              </a:rPr>
              <a:t>Medium-range</a:t>
            </a:r>
            <a:r>
              <a:rPr b="1" lang="en" sz="2000">
                <a:highlight>
                  <a:srgbClr val="FFFF00"/>
                </a:highlight>
              </a:rPr>
              <a:t> Ensemble (GEFS / ENS)</a:t>
            </a:r>
            <a:endParaRPr b="1" sz="2000">
              <a:highlight>
                <a:srgbClr val="FFFF00"/>
              </a:highlight>
            </a:endParaRPr>
          </a:p>
        </p:txBody>
      </p:sp>
      <p:pic>
        <p:nvPicPr>
          <p:cNvPr id="202" name="Google Shape;202;p24"/>
          <p:cNvPicPr preferRelativeResize="0"/>
          <p:nvPr/>
        </p:nvPicPr>
        <p:blipFill rotWithShape="1">
          <a:blip r:embed="rId5">
            <a:alphaModFix/>
          </a:blip>
          <a:srcRect b="29184" l="35859" r="25120" t="35145"/>
          <a:stretch/>
        </p:blipFill>
        <p:spPr>
          <a:xfrm>
            <a:off x="9655625" y="1015950"/>
            <a:ext cx="5321484" cy="3994601"/>
          </a:xfrm>
          <a:prstGeom prst="rect">
            <a:avLst/>
          </a:prstGeom>
          <a:noFill/>
          <a:ln cap="flat" cmpd="sng" w="19050">
            <a:solidFill>
              <a:schemeClr val="dk2"/>
            </a:solidFill>
            <a:prstDash val="solid"/>
            <a:round/>
            <a:headEnd len="sm" w="sm" type="none"/>
            <a:tailEnd len="sm" w="sm" type="none"/>
          </a:ln>
        </p:spPr>
      </p:pic>
      <p:sp>
        <p:nvSpPr>
          <p:cNvPr id="203" name="Google Shape;203;p24"/>
          <p:cNvSpPr txBox="1"/>
          <p:nvPr/>
        </p:nvSpPr>
        <p:spPr>
          <a:xfrm>
            <a:off x="6703025" y="5143500"/>
            <a:ext cx="4235100" cy="2575500"/>
          </a:xfrm>
          <a:prstGeom prst="rect">
            <a:avLst/>
          </a:prstGeom>
          <a:solidFill>
            <a:srgbClr val="FFE599"/>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3000"/>
              <a:t>Models are coming into better agreement, but still some uncertainty exists in where snow area will set up</a:t>
            </a:r>
            <a:endParaRPr sz="3000"/>
          </a:p>
        </p:txBody>
      </p:sp>
      <p:sp>
        <p:nvSpPr>
          <p:cNvPr id="204" name="Google Shape;204;p24"/>
          <p:cNvSpPr txBox="1"/>
          <p:nvPr/>
        </p:nvSpPr>
        <p:spPr>
          <a:xfrm>
            <a:off x="290825" y="3195663"/>
            <a:ext cx="2742000" cy="39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lt1"/>
                </a:solidFill>
                <a:highlight>
                  <a:srgbClr val="0A4595"/>
                </a:highlight>
              </a:rPr>
              <a:t>Not completely out of the woods, yet!</a:t>
            </a:r>
            <a:endParaRPr b="1" sz="2200">
              <a:solidFill>
                <a:schemeClr val="lt1"/>
              </a:solidFill>
              <a:highlight>
                <a:srgbClr val="0A4595"/>
              </a:highlight>
            </a:endParaRPr>
          </a:p>
        </p:txBody>
      </p:sp>
      <p:cxnSp>
        <p:nvCxnSpPr>
          <p:cNvPr id="205" name="Google Shape;205;p24"/>
          <p:cNvCxnSpPr/>
          <p:nvPr/>
        </p:nvCxnSpPr>
        <p:spPr>
          <a:xfrm>
            <a:off x="2675625" y="3938650"/>
            <a:ext cx="615000" cy="448800"/>
          </a:xfrm>
          <a:prstGeom prst="straightConnector1">
            <a:avLst/>
          </a:prstGeom>
          <a:noFill/>
          <a:ln cap="flat" cmpd="sng" w="28575">
            <a:solidFill>
              <a:srgbClr val="0A4595"/>
            </a:solidFill>
            <a:prstDash val="solid"/>
            <a:round/>
            <a:headEnd len="med" w="med" type="none"/>
            <a:tailEnd len="med" w="med" type="triangle"/>
          </a:ln>
        </p:spPr>
      </p:cxnSp>
      <p:cxnSp>
        <p:nvCxnSpPr>
          <p:cNvPr id="206" name="Google Shape;206;p24"/>
          <p:cNvCxnSpPr/>
          <p:nvPr/>
        </p:nvCxnSpPr>
        <p:spPr>
          <a:xfrm flipH="1" rot="10800000">
            <a:off x="2844625" y="3423375"/>
            <a:ext cx="1891800" cy="171000"/>
          </a:xfrm>
          <a:prstGeom prst="straightConnector1">
            <a:avLst/>
          </a:prstGeom>
          <a:noFill/>
          <a:ln cap="flat" cmpd="sng" w="28575">
            <a:solidFill>
              <a:srgbClr val="0A4595"/>
            </a:solidFill>
            <a:prstDash val="solid"/>
            <a:round/>
            <a:headEnd len="med" w="med"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name="DSS Builder - SR">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