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Barlow Medium" panose="00000600000000000000" pitchFamily="2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  <p:embeddedFont>
      <p:font typeface="Libre Franklin" pitchFamily="2" charset="0"/>
      <p:regular r:id="rId33"/>
      <p:bold r:id="rId34"/>
      <p:italic r:id="rId35"/>
      <p:boldItalic r:id="rId36"/>
    </p:embeddedFont>
    <p:embeddedFont>
      <p:font typeface="Libre Franklin SemiBold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FDF707-EE6F-4EB7-B20C-15508BA3A683}">
  <a:tblStyle styleId="{D4FDF707-EE6F-4EB7-B20C-15508BA3A6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76" y="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SLIDES_API12019253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SLIDES_API120192538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94d3d8a98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94d3d8a98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Saturday does look to be our coldest morning over the next several days. Locations in NE GA are more likely to see temperatures at or below freezing.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a9a86d9e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a9a86d9e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9463d256f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9463d256f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SLIDES_API176191858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SLIDES_API176191858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89b9c344d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89b9c344d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9b9c344d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9b9c344d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a9a86d9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8a9a86d9e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0f6924a9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a0f6924a9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e88090cf9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e88090cf9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94d3d8a9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94d3d8a9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a0f6924a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a0f6924a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a0f6924a9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a0f6924a9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0f6924a9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a0f6924a9b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>
  <p:cSld name="TITLE_2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-874950" b="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 descr="h:mm a z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2:20 PM EST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p2" descr="MMMM d, yyyy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6, 2025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6">
  <p:cSld name="TITLE_6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"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8">
  <p:cSld name="TITLE_8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9">
  <p:cSld name="TITLE_9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_1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-874950" b="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 descr="h:mm a z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2:20 PM EST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8;p3" descr="MMMM d, yyyy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6, 2025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ook Slide">
  <p:cSld name="TITLE_2_1_1"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t="-874950" b="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 descr="h:mm a z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2:20 PM EST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41;p4" descr="MMMM d, yyyy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6, 2025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Slide">
  <p:cSld name="TITLE_2_1_1_1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2">
            <a:alphaModFix/>
          </a:blip>
          <a:srcRect t="-874950" b="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 descr="h:mm a z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2:20 PM EST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54;p5" descr="MMMM d, yyyy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6, 2025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5" title="officeFacebook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5" title="officeTwitter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_1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 rotWithShape="1">
          <a:blip r:embed="rId2">
            <a:alphaModFix amt="80000"/>
          </a:blip>
          <a:srcRect b="31931"/>
          <a:stretch/>
        </p:blipFill>
        <p:spPr>
          <a:xfrm>
            <a:off x="0" y="1148525"/>
            <a:ext cx="18287999" cy="8038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_1_1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2">
  <p:cSld name="TITLE_2_3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t="-874950" b="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 descr="h:mm a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2:20 PM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9" descr="MMMM d, yyyy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743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6, 2025</a:t>
            </a:r>
            <a:endParaRPr sz="2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Atlanta / Peachtree City, GA</a:t>
            </a:r>
            <a:endParaRPr sz="2500" b="1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0" rIns="1142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sz="2500" b="1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gi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://youtube.com/nwspeachtreecity" TargetMode="External"/><Relationship Id="rId18" Type="http://schemas.openxmlformats.org/officeDocument/2006/relationships/image" Target="../media/image32.png"/><Relationship Id="rId3" Type="http://schemas.openxmlformats.org/officeDocument/2006/relationships/image" Target="../media/image4.png"/><Relationship Id="rId21" Type="http://schemas.openxmlformats.org/officeDocument/2006/relationships/hyperlink" Target="http://weather.gov/ffc/dss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0.png"/><Relationship Id="rId20" Type="http://schemas.openxmlformats.org/officeDocument/2006/relationships/hyperlink" Target="http://weather.gov/ffc/briefing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hyperlink" Target="http://facebook.com/NWSatlanta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hyperlink" Target="http://weather.gov/atlanta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x.com/nwsatlanta" TargetMode="External"/><Relationship Id="rId14" Type="http://schemas.openxmlformats.org/officeDocument/2006/relationships/hyperlink" Target="http://instagram.com/nwsatlanta" TargetMode="External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119" name="Google Shape;119;p18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120" name="Google Shape;120;p18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8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123" name="Google Shape;123;p18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Weather Briefing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6" name="Google Shape;126;p18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127" name="Google Shape;127;p18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28" name="Google Shape;12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8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8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1" name="Google Shape;13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8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8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5" name="Google Shape;135;p18" title="subHeader"/>
          <p:cNvSpPr txBox="1"/>
          <p:nvPr/>
        </p:nvSpPr>
        <p:spPr>
          <a:xfrm>
            <a:off x="12418675" y="8026123"/>
            <a:ext cx="5767800" cy="107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114275" tIns="114275" rIns="114275" bIns="1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Disclaimer: </a:t>
            </a:r>
            <a:r>
              <a:rPr lang="en"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information contained in this briefing is time sensitive and this should be taken into consideration while viewing.</a:t>
            </a:r>
            <a:endParaRPr sz="1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205600" y="1405400"/>
            <a:ext cx="11907004" cy="801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North and Central Georgia</a:t>
            </a:r>
            <a:endParaRPr sz="41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205600" y="3057025"/>
            <a:ext cx="10711200" cy="72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Led by: Keith Stellman - Meteorologist in Charge</a:t>
            </a:r>
            <a:endParaRPr sz="2700">
              <a:solidFill>
                <a:srgbClr val="FFFFFF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  <p:grpSp>
        <p:nvGrpSpPr>
          <p:cNvPr id="138" name="Google Shape;138;p18"/>
          <p:cNvGrpSpPr/>
          <p:nvPr/>
        </p:nvGrpSpPr>
        <p:grpSpPr>
          <a:xfrm>
            <a:off x="205601" y="2320635"/>
            <a:ext cx="10711261" cy="723300"/>
            <a:chOff x="-187694" y="2038740"/>
            <a:chExt cx="7871297" cy="723300"/>
          </a:xfrm>
        </p:grpSpPr>
        <p:sp>
          <p:nvSpPr>
            <p:cNvPr id="139" name="Google Shape;139;p18"/>
            <p:cNvSpPr txBox="1"/>
            <p:nvPr/>
          </p:nvSpPr>
          <p:spPr>
            <a:xfrm>
              <a:off x="-187694" y="2038740"/>
              <a:ext cx="3942000" cy="72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Libre Franklin SemiBold"/>
                  <a:ea typeface="Libre Franklin SemiBold"/>
                  <a:cs typeface="Libre Franklin SemiBold"/>
                  <a:sym typeface="Libre Franklin SemiBold"/>
                </a:rPr>
                <a:t>For the week starting </a:t>
              </a:r>
              <a:endParaRPr sz="2700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endParaRPr>
            </a:p>
          </p:txBody>
        </p:sp>
        <p:sp>
          <p:nvSpPr>
            <p:cNvPr id="140" name="Google Shape;140;p18" descr="MMMM d, yyyy" title="time"/>
            <p:cNvSpPr txBox="1"/>
            <p:nvPr/>
          </p:nvSpPr>
          <p:spPr>
            <a:xfrm>
              <a:off x="3197704" y="2038755"/>
              <a:ext cx="44859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Libre Franklin SemiBold"/>
                  <a:ea typeface="Libre Franklin SemiBold"/>
                  <a:cs typeface="Libre Franklin SemiBold"/>
                  <a:sym typeface="Libre Franklin SemiBold"/>
                </a:rPr>
                <a:t>November 6, 2025</a:t>
              </a:r>
              <a:endParaRPr sz="2700">
                <a:solidFill>
                  <a:srgbClr val="FFFFFF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endParaRPr>
            </a:p>
          </p:txBody>
        </p:sp>
      </p:grpSp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12604" y="1185982"/>
            <a:ext cx="6023300" cy="6614050"/>
          </a:xfrm>
          <a:prstGeom prst="rect">
            <a:avLst/>
          </a:prstGeom>
          <a:noFill/>
          <a:ln>
            <a:noFill/>
          </a:ln>
          <a:effectLst>
            <a:outerShdw blurRad="72890" dist="24297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93" name="Google Shape;393;p27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94" name="Google Shape;394;p27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7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97" name="Google Shape;397;p27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7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Snow Flurries?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00" name="Google Shape;400;p27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01" name="Google Shape;401;p27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02" name="Google Shape;40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27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4" name="Google Shape;404;p27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05" name="Google Shape;405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27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8" name="Google Shape;408;p27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09" name="Google Shape;409;p27"/>
          <p:cNvSpPr txBox="1"/>
          <p:nvPr/>
        </p:nvSpPr>
        <p:spPr>
          <a:xfrm>
            <a:off x="11270100" y="1284763"/>
            <a:ext cx="6916500" cy="76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0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lvetica Neue"/>
              <a:buChar char="❏"/>
            </a:pPr>
            <a:r>
              <a:rPr lang="en" sz="3500">
                <a:solidFill>
                  <a:schemeClr val="dk1"/>
                </a:solidFill>
                <a:highlight>
                  <a:schemeClr val="accent6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 Impacts expected</a:t>
            </a:r>
            <a:endParaRPr sz="3500">
              <a:solidFill>
                <a:schemeClr val="dk1"/>
              </a:solidFill>
              <a:highlight>
                <a:schemeClr val="accent6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l" rtl="0"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lvetica Neue"/>
              <a:buChar char="❏"/>
            </a:pPr>
            <a:r>
              <a:rPr lang="en" sz="3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few light flurries or light snow possible Monday Evening → Tuesday Morning</a:t>
            </a:r>
            <a:endParaRPr sz="3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0850" algn="l" rtl="0">
              <a:spcBef>
                <a:spcPts val="4000"/>
              </a:spcBef>
              <a:spcAft>
                <a:spcPts val="4000"/>
              </a:spcAft>
              <a:buClr>
                <a:schemeClr val="dk1"/>
              </a:buClr>
              <a:buSzPts val="3500"/>
              <a:buFont typeface="Helvetica Neue"/>
              <a:buChar char="❏"/>
            </a:pPr>
            <a:r>
              <a:rPr lang="en" sz="3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Highest elevations of North and Northwest GA</a:t>
            </a:r>
            <a:endParaRPr sz="3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0" name="Google Shape;410;p27" descr="Image Updated: Thu, November 6, 2025 1:57 PM ES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975" y="1917250"/>
            <a:ext cx="10812452" cy="667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16" name="Google Shape;416;p28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17" name="Google Shape;417;p28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28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20" name="Google Shape;420;p28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28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 Forecast: Next 7 Days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23" name="Google Shape;423;p28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24" name="Google Shape;424;p28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25" name="Google Shape;425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p28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7" name="Google Shape;427;p28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28" name="Google Shape;42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28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1" name="Google Shape;431;p28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32" name="Google Shape;432;p28"/>
          <p:cNvSpPr txBox="1"/>
          <p:nvPr/>
        </p:nvSpPr>
        <p:spPr>
          <a:xfrm>
            <a:off x="12670625" y="1520675"/>
            <a:ext cx="5081400" cy="7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❏"/>
            </a:pP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Roller coaster temps from the weekend through mid week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❏"/>
            </a:pP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 record low highs Monday PM and near record lows Tuesday AM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3" name="Google Shape;433;p28" descr="Image Updated: Thu, November 6, 2025 2:04 PM ES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975" y="1296699"/>
            <a:ext cx="6039775" cy="7056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4" name="Google Shape;434;p28" descr="Image Updated: Thu, November 6, 2025 2:04 PM ES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1250" y="1282314"/>
            <a:ext cx="6039775" cy="7085373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40" name="Google Shape;440;p29" descr="Image Updated: Thu, November 6, 2025 2:06 PM EST"/>
          <p:cNvPicPr preferRelativeResize="0"/>
          <p:nvPr/>
        </p:nvPicPr>
        <p:blipFill rotWithShape="1">
          <a:blip r:embed="rId3">
            <a:alphaModFix/>
          </a:blip>
          <a:srcRect l="59" r="49"/>
          <a:stretch/>
        </p:blipFill>
        <p:spPr>
          <a:xfrm>
            <a:off x="239175" y="1260875"/>
            <a:ext cx="10043025" cy="77693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41" name="Google Shape;441;p29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42" name="Google Shape;442;p29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9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45" name="Google Shape;445;p29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29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Drought Update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8" name="Google Shape;448;p29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49" name="Google Shape;449;p29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50" name="Google Shape;450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29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2" name="Google Shape;452;p29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53" name="Google Shape;453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29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6" name="Google Shape;456;p29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7" name="Google Shape;457;p29"/>
          <p:cNvSpPr txBox="1"/>
          <p:nvPr/>
        </p:nvSpPr>
        <p:spPr>
          <a:xfrm>
            <a:off x="10444075" y="1194300"/>
            <a:ext cx="7661700" cy="7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lvl="0" indent="-444500" algn="l" rtl="0">
              <a:spcBef>
                <a:spcPts val="1000"/>
              </a:spcBef>
              <a:spcAft>
                <a:spcPts val="0"/>
              </a:spcAft>
              <a:buSzPts val="3400"/>
              <a:buFont typeface="Helvetica Neue"/>
              <a:buChar char="❏"/>
            </a:pPr>
            <a:r>
              <a:rPr lang="en" sz="3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area of Extreme Drought (D3) conditions remains across parts of western GA, in addition to the existing D3 across southern GA.</a:t>
            </a:r>
            <a:endParaRPr sz="3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lvl="0" indent="-444500" algn="l" rtl="0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3400"/>
              <a:buFont typeface="Helvetica Neue"/>
              <a:buChar char="❏"/>
            </a:pPr>
            <a:r>
              <a:rPr lang="en" sz="3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Rainfall has remained well below normal since early September with little prospect of substantial improvement for the foreseeable future.</a:t>
            </a:r>
            <a:endParaRPr sz="3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463" name="Google Shape;463;p30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64" name="Google Shape;464;p30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0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67" name="Google Shape;467;p30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30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11 - November 15 Outlook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70" name="Google Shape;470;p30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71" name="Google Shape;471;p30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72" name="Google Shape;472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30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4" name="Google Shape;474;p30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75" name="Google Shape;475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30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8" name="Google Shape;478;p30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79" name="Google Shape;479;p30"/>
          <p:cNvSpPr txBox="1"/>
          <p:nvPr/>
        </p:nvSpPr>
        <p:spPr>
          <a:xfrm>
            <a:off x="205568" y="1493620"/>
            <a:ext cx="8716200" cy="645600"/>
          </a:xfrm>
          <a:prstGeom prst="rect">
            <a:avLst/>
          </a:prstGeom>
          <a:solidFill>
            <a:srgbClr val="434343"/>
          </a:solidFill>
          <a:ln w="363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8775" tIns="116200" rIns="148775" bIns="0" anchor="ctr" anchorCtr="0">
            <a:noAutofit/>
          </a:bodyPr>
          <a:lstStyle/>
          <a:p>
            <a:pPr marL="742483" lvl="0" indent="-451946" algn="l" rtl="0">
              <a:lnSpc>
                <a:spcPct val="100000"/>
              </a:lnSpc>
              <a:spcBef>
                <a:spcPts val="0"/>
              </a:spcBef>
              <a:spcAft>
                <a:spcPts val="1017"/>
              </a:spcAft>
              <a:buClr>
                <a:srgbClr val="FFFFFF"/>
              </a:buClr>
              <a:buSzPts val="2796"/>
              <a:buFont typeface="Helvetica Neue"/>
              <a:buChar char="➔"/>
            </a:pPr>
            <a:r>
              <a:rPr lang="en" sz="2796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Temperatures - Favor Below Normal</a:t>
            </a:r>
            <a:endParaRPr sz="2796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Google Shape;480;p30"/>
          <p:cNvSpPr txBox="1"/>
          <p:nvPr/>
        </p:nvSpPr>
        <p:spPr>
          <a:xfrm>
            <a:off x="9422053" y="1493620"/>
            <a:ext cx="8716200" cy="645600"/>
          </a:xfrm>
          <a:prstGeom prst="rect">
            <a:avLst/>
          </a:prstGeom>
          <a:solidFill>
            <a:srgbClr val="434343"/>
          </a:solidFill>
          <a:ln w="363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8775" tIns="116200" rIns="148775" bIns="0" anchor="ctr" anchorCtr="0">
            <a:noAutofit/>
          </a:bodyPr>
          <a:lstStyle/>
          <a:p>
            <a:pPr marL="742483" lvl="0" indent="-451946" algn="l" rtl="0">
              <a:lnSpc>
                <a:spcPct val="100000"/>
              </a:lnSpc>
              <a:spcBef>
                <a:spcPts val="0"/>
              </a:spcBef>
              <a:spcAft>
                <a:spcPts val="1017"/>
              </a:spcAft>
              <a:buClr>
                <a:srgbClr val="FFFFFF"/>
              </a:buClr>
              <a:buSzPts val="2796"/>
              <a:buFont typeface="Helvetica Neue"/>
              <a:buChar char="➔"/>
            </a:pPr>
            <a:r>
              <a:rPr lang="en" sz="2796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Precipitation - Favors Drier Than Normal</a:t>
            </a:r>
            <a:endParaRPr sz="2796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1" name="Google Shape;481;p30" descr="Image Updated: Thu, November 6, 2025 2:07 PM EST"/>
          <p:cNvPicPr preferRelativeResize="0"/>
          <p:nvPr/>
        </p:nvPicPr>
        <p:blipFill rotWithShape="1">
          <a:blip r:embed="rId6">
            <a:alphaModFix/>
          </a:blip>
          <a:srcRect l="199" r="199"/>
          <a:stretch/>
        </p:blipFill>
        <p:spPr>
          <a:xfrm>
            <a:off x="220443" y="2153550"/>
            <a:ext cx="8683826" cy="6737177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2" name="Google Shape;482;p30" descr="Image Updated: Thu, November 6, 2025 2:07 PM EST"/>
          <p:cNvPicPr preferRelativeResize="0"/>
          <p:nvPr/>
        </p:nvPicPr>
        <p:blipFill rotWithShape="1">
          <a:blip r:embed="rId7">
            <a:alphaModFix/>
          </a:blip>
          <a:srcRect l="9" r="19"/>
          <a:stretch/>
        </p:blipFill>
        <p:spPr>
          <a:xfrm>
            <a:off x="9438238" y="2166063"/>
            <a:ext cx="8683826" cy="671215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1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88" name="Google Shape;488;p31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89" name="Google Shape;489;p31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1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92" name="Google Shape;492;p31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31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5" name="Google Shape;495;p31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96" name="Google Shape;496;p31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97" name="Google Shape;497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31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9" name="Google Shape;499;p31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00" name="Google Shape;500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31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3" name="Google Shape;503;p31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04" name="Google Shape;504;p31"/>
          <p:cNvSpPr txBox="1"/>
          <p:nvPr/>
        </p:nvSpPr>
        <p:spPr>
          <a:xfrm>
            <a:off x="695900" y="4454391"/>
            <a:ext cx="2097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75" tIns="29125" rIns="58275" bIns="29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17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31"/>
          <p:cNvPicPr preferRelativeResize="0"/>
          <p:nvPr/>
        </p:nvPicPr>
        <p:blipFill rotWithShape="1">
          <a:blip r:embed="rId6">
            <a:alphaModFix/>
          </a:blip>
          <a:srcRect t="-874950" b="874950"/>
          <a:stretch/>
        </p:blipFill>
        <p:spPr>
          <a:xfrm>
            <a:off x="82267" y="4312402"/>
            <a:ext cx="2376273" cy="50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8303" y="1722754"/>
            <a:ext cx="6580091" cy="658009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1"/>
          <p:cNvSpPr/>
          <p:nvPr/>
        </p:nvSpPr>
        <p:spPr>
          <a:xfrm>
            <a:off x="2491939" y="1316861"/>
            <a:ext cx="2923200" cy="1207500"/>
          </a:xfrm>
          <a:prstGeom prst="wedgeRectCallout">
            <a:avLst>
              <a:gd name="adj1" fmla="val 91885"/>
              <a:gd name="adj2" fmla="val 43543"/>
            </a:avLst>
          </a:prstGeom>
          <a:solidFill>
            <a:srgbClr val="039D03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08" name="Google Shape;508;p31"/>
          <p:cNvSpPr/>
          <p:nvPr/>
        </p:nvSpPr>
        <p:spPr>
          <a:xfrm>
            <a:off x="1528667" y="7987134"/>
            <a:ext cx="4284300" cy="1009200"/>
          </a:xfrm>
          <a:prstGeom prst="wedgeRoundRectCallout">
            <a:avLst>
              <a:gd name="adj1" fmla="val 70694"/>
              <a:gd name="adj2" fmla="val -59864"/>
              <a:gd name="adj3" fmla="val 0"/>
            </a:avLst>
          </a:prstGeom>
          <a:solidFill>
            <a:srgbClr val="20124D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09" name="Google Shape;509;p31"/>
          <p:cNvSpPr/>
          <p:nvPr/>
        </p:nvSpPr>
        <p:spPr>
          <a:xfrm>
            <a:off x="594580" y="4236775"/>
            <a:ext cx="4284300" cy="1778100"/>
          </a:xfrm>
          <a:prstGeom prst="wedgeEllipseCallout">
            <a:avLst>
              <a:gd name="adj1" fmla="val 63371"/>
              <a:gd name="adj2" fmla="val -1241"/>
            </a:avLst>
          </a:prstGeom>
          <a:solidFill>
            <a:srgbClr val="980000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10" name="Google Shape;510;p31"/>
          <p:cNvSpPr/>
          <p:nvPr/>
        </p:nvSpPr>
        <p:spPr>
          <a:xfrm>
            <a:off x="695899" y="6225400"/>
            <a:ext cx="3405000" cy="1608600"/>
          </a:xfrm>
          <a:prstGeom prst="cloudCallout">
            <a:avLst>
              <a:gd name="adj1" fmla="val 93308"/>
              <a:gd name="adj2" fmla="val -36869"/>
            </a:avLst>
          </a:prstGeom>
          <a:solidFill>
            <a:srgbClr val="0000FF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11" name="Google Shape;511;p31"/>
          <p:cNvSpPr/>
          <p:nvPr/>
        </p:nvSpPr>
        <p:spPr>
          <a:xfrm>
            <a:off x="594580" y="2720766"/>
            <a:ext cx="4284300" cy="1207500"/>
          </a:xfrm>
          <a:prstGeom prst="wedgeRoundRectCallout">
            <a:avLst>
              <a:gd name="adj1" fmla="val 67763"/>
              <a:gd name="adj2" fmla="val 37129"/>
              <a:gd name="adj3" fmla="val 0"/>
            </a:avLst>
          </a:prstGeom>
          <a:solidFill>
            <a:srgbClr val="BF9000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12" name="Google Shape;512;p31"/>
          <p:cNvSpPr/>
          <p:nvPr/>
        </p:nvSpPr>
        <p:spPr>
          <a:xfrm>
            <a:off x="12160630" y="1223646"/>
            <a:ext cx="3321000" cy="1608600"/>
          </a:xfrm>
          <a:prstGeom prst="wedgeEllipseCallout">
            <a:avLst>
              <a:gd name="adj1" fmla="val -59366"/>
              <a:gd name="adj2" fmla="val 54714"/>
            </a:avLst>
          </a:prstGeom>
          <a:solidFill>
            <a:srgbClr val="000000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13" name="Google Shape;513;p31"/>
          <p:cNvSpPr/>
          <p:nvPr/>
        </p:nvSpPr>
        <p:spPr>
          <a:xfrm>
            <a:off x="14131781" y="2527531"/>
            <a:ext cx="3893100" cy="2206200"/>
          </a:xfrm>
          <a:prstGeom prst="cloudCallout">
            <a:avLst>
              <a:gd name="adj1" fmla="val -91297"/>
              <a:gd name="adj2" fmla="val 32319"/>
            </a:avLst>
          </a:prstGeom>
          <a:solidFill>
            <a:srgbClr val="9900FF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14" name="Google Shape;514;p31"/>
          <p:cNvSpPr/>
          <p:nvPr/>
        </p:nvSpPr>
        <p:spPr>
          <a:xfrm>
            <a:off x="13555745" y="7059854"/>
            <a:ext cx="3643500" cy="1832700"/>
          </a:xfrm>
          <a:prstGeom prst="wedgeRectCallout">
            <a:avLst>
              <a:gd name="adj1" fmla="val -93979"/>
              <a:gd name="adj2" fmla="val -48142"/>
            </a:avLst>
          </a:prstGeom>
          <a:solidFill>
            <a:srgbClr val="FF0000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sp>
        <p:nvSpPr>
          <p:cNvPr id="515" name="Google Shape;515;p31"/>
          <p:cNvSpPr/>
          <p:nvPr/>
        </p:nvSpPr>
        <p:spPr>
          <a:xfrm>
            <a:off x="14561636" y="4863330"/>
            <a:ext cx="3544200" cy="1832700"/>
          </a:xfrm>
          <a:prstGeom prst="wedgeRoundRectCallout">
            <a:avLst>
              <a:gd name="adj1" fmla="val -107489"/>
              <a:gd name="adj2" fmla="val 3764"/>
              <a:gd name="adj3" fmla="val 0"/>
            </a:avLst>
          </a:prstGeom>
          <a:solidFill>
            <a:srgbClr val="3B579D"/>
          </a:solidFill>
          <a:ln w="9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7"/>
          </a:p>
        </p:txBody>
      </p:sp>
      <p:pic>
        <p:nvPicPr>
          <p:cNvPr id="516" name="Google Shape;516;p31"/>
          <p:cNvPicPr preferRelativeResize="0"/>
          <p:nvPr/>
        </p:nvPicPr>
        <p:blipFill rotWithShape="1">
          <a:blip r:embed="rId8">
            <a:alphaModFix/>
          </a:blip>
          <a:srcRect l="5242" t="15394" r="58378" b="15387"/>
          <a:stretch/>
        </p:blipFill>
        <p:spPr>
          <a:xfrm>
            <a:off x="12599100" y="1704325"/>
            <a:ext cx="680340" cy="64722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1"/>
          <p:cNvSpPr txBox="1"/>
          <p:nvPr/>
        </p:nvSpPr>
        <p:spPr>
          <a:xfrm>
            <a:off x="13382085" y="1446068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48" b="1">
                <a:solidFill>
                  <a:srgbClr val="FFFFFF"/>
                </a:solidFill>
              </a:rPr>
              <a:t>X</a:t>
            </a:r>
            <a:endParaRPr sz="30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33" i="1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@NWSAtlanta</a:t>
            </a:r>
            <a:endParaRPr sz="2033" i="1">
              <a:solidFill>
                <a:srgbClr val="FFFFFF"/>
              </a:solidFill>
            </a:endParaRPr>
          </a:p>
        </p:txBody>
      </p:sp>
      <p:pic>
        <p:nvPicPr>
          <p:cNvPr id="518" name="Google Shape;518;p31"/>
          <p:cNvPicPr preferRelativeResize="0"/>
          <p:nvPr/>
        </p:nvPicPr>
        <p:blipFill rotWithShape="1">
          <a:blip r:embed="rId10">
            <a:alphaModFix/>
          </a:blip>
          <a:srcRect l="22916"/>
          <a:stretch/>
        </p:blipFill>
        <p:spPr>
          <a:xfrm>
            <a:off x="14867739" y="5095564"/>
            <a:ext cx="930799" cy="12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1"/>
          <p:cNvSpPr txBox="1"/>
          <p:nvPr/>
        </p:nvSpPr>
        <p:spPr>
          <a:xfrm>
            <a:off x="15798552" y="5322200"/>
            <a:ext cx="2097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8" b="1">
                <a:solidFill>
                  <a:srgbClr val="FFFFFF"/>
                </a:solidFill>
              </a:rPr>
              <a:t>Facebook</a:t>
            </a:r>
            <a:endParaRPr sz="27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33" i="1" u="sng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NWSAtlanta</a:t>
            </a:r>
            <a:endParaRPr sz="2033" i="1">
              <a:solidFill>
                <a:srgbClr val="FFFFFF"/>
              </a:solidFill>
            </a:endParaRPr>
          </a:p>
        </p:txBody>
      </p:sp>
      <p:pic>
        <p:nvPicPr>
          <p:cNvPr id="520" name="Google Shape;520;p31"/>
          <p:cNvPicPr preferRelativeResize="0"/>
          <p:nvPr/>
        </p:nvPicPr>
        <p:blipFill rotWithShape="1">
          <a:blip r:embed="rId12">
            <a:alphaModFix/>
          </a:blip>
          <a:srcRect l="29985" r="27470"/>
          <a:stretch/>
        </p:blipFill>
        <p:spPr>
          <a:xfrm>
            <a:off x="13795410" y="7352585"/>
            <a:ext cx="819155" cy="133268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1"/>
          <p:cNvSpPr txBox="1"/>
          <p:nvPr/>
        </p:nvSpPr>
        <p:spPr>
          <a:xfrm>
            <a:off x="14576034" y="7521264"/>
            <a:ext cx="25911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8" b="1">
                <a:solidFill>
                  <a:srgbClr val="FFFFFF"/>
                </a:solidFill>
              </a:rPr>
              <a:t>YouTube</a:t>
            </a:r>
            <a:endParaRPr sz="27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 i="1" u="sng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@NWSPeachtreeCity</a:t>
            </a:r>
            <a:endParaRPr sz="1933" i="1">
              <a:solidFill>
                <a:srgbClr val="FFFFFF"/>
              </a:solidFill>
            </a:endParaRPr>
          </a:p>
        </p:txBody>
      </p:sp>
      <p:sp>
        <p:nvSpPr>
          <p:cNvPr id="522" name="Google Shape;522;p31"/>
          <p:cNvSpPr txBox="1"/>
          <p:nvPr/>
        </p:nvSpPr>
        <p:spPr>
          <a:xfrm>
            <a:off x="15622826" y="3050523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48" b="1">
                <a:solidFill>
                  <a:srgbClr val="FFFFFF"/>
                </a:solidFill>
              </a:rPr>
              <a:t>Instagram</a:t>
            </a:r>
            <a:endParaRPr sz="26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 i="1" u="sng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nwsatlanta</a:t>
            </a:r>
            <a:endParaRPr sz="2133" i="1">
              <a:solidFill>
                <a:srgbClr val="FFFFFF"/>
              </a:solidFill>
            </a:endParaRPr>
          </a:p>
        </p:txBody>
      </p:sp>
      <p:pic>
        <p:nvPicPr>
          <p:cNvPr id="523" name="Google Shape;523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78068" y="1553668"/>
            <a:ext cx="819153" cy="81915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1"/>
          <p:cNvSpPr txBox="1"/>
          <p:nvPr/>
        </p:nvSpPr>
        <p:spPr>
          <a:xfrm>
            <a:off x="3507213" y="1454231"/>
            <a:ext cx="18849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8" b="1">
                <a:solidFill>
                  <a:srgbClr val="FFFFFF"/>
                </a:solidFill>
              </a:rPr>
              <a:t>By Phone</a:t>
            </a:r>
            <a:endParaRPr sz="25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 i="1">
                <a:solidFill>
                  <a:srgbClr val="FFFFFF"/>
                </a:solidFill>
              </a:rPr>
              <a:t>770-486-1133</a:t>
            </a:r>
            <a:endParaRPr sz="1933" i="1">
              <a:solidFill>
                <a:srgbClr val="FFFFFF"/>
              </a:solidFill>
            </a:endParaRPr>
          </a:p>
        </p:txBody>
      </p:sp>
      <p:pic>
        <p:nvPicPr>
          <p:cNvPr id="525" name="Google Shape;525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921330" y="3178786"/>
            <a:ext cx="680339" cy="68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2555" y="2975508"/>
            <a:ext cx="930796" cy="69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1771046" y="2869727"/>
            <a:ext cx="31854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8" b="1">
                <a:solidFill>
                  <a:srgbClr val="FFFFFF"/>
                </a:solidFill>
              </a:rPr>
              <a:t>Via Email</a:t>
            </a:r>
            <a:endParaRPr sz="25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 i="1">
                <a:solidFill>
                  <a:srgbClr val="FFFFFF"/>
                </a:solidFill>
              </a:rPr>
              <a:t>nws.atlanta@noaa.gov</a:t>
            </a:r>
            <a:endParaRPr sz="1933" i="1">
              <a:solidFill>
                <a:srgbClr val="FFFFFF"/>
              </a:solidFill>
            </a:endParaRPr>
          </a:p>
        </p:txBody>
      </p:sp>
      <p:pic>
        <p:nvPicPr>
          <p:cNvPr id="528" name="Google Shape;528;p3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00398" y="4572636"/>
            <a:ext cx="930797" cy="93079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1"/>
          <p:cNvSpPr txBox="1"/>
          <p:nvPr/>
        </p:nvSpPr>
        <p:spPr>
          <a:xfrm>
            <a:off x="2008900" y="4567054"/>
            <a:ext cx="28701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8" b="1">
                <a:solidFill>
                  <a:srgbClr val="FFFFFF"/>
                </a:solidFill>
              </a:rPr>
              <a:t>Online</a:t>
            </a:r>
            <a:endParaRPr sz="25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 i="1" u="sng">
                <a:solidFill>
                  <a:srgbClr val="FFFFFF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weather.gov/atlanta</a:t>
            </a:r>
            <a:endParaRPr sz="1733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 i="1" u="sng">
                <a:solidFill>
                  <a:srgbClr val="FFFFFF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weather.gov/ffc/briefings</a:t>
            </a:r>
            <a:endParaRPr sz="1733" b="1" i="1">
              <a:solidFill>
                <a:srgbClr val="FFFFFF"/>
              </a:solidFill>
            </a:endParaRPr>
          </a:p>
        </p:txBody>
      </p:sp>
      <p:sp>
        <p:nvSpPr>
          <p:cNvPr id="530" name="Google Shape;530;p31"/>
          <p:cNvSpPr txBox="1"/>
          <p:nvPr/>
        </p:nvSpPr>
        <p:spPr>
          <a:xfrm>
            <a:off x="1550205" y="6546294"/>
            <a:ext cx="27063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8" b="1">
                <a:solidFill>
                  <a:srgbClr val="FFFFFF"/>
                </a:solidFill>
              </a:rPr>
              <a:t>NWS Chat</a:t>
            </a:r>
            <a:endParaRPr sz="25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 i="1">
                <a:solidFill>
                  <a:srgbClr val="FFFFFF"/>
                </a:solidFill>
              </a:rPr>
              <a:t>EMs, Media, and approved partners</a:t>
            </a:r>
            <a:endParaRPr sz="1733" i="1">
              <a:solidFill>
                <a:srgbClr val="FFFFFF"/>
              </a:solidFill>
            </a:endParaRPr>
          </a:p>
        </p:txBody>
      </p:sp>
      <p:sp>
        <p:nvSpPr>
          <p:cNvPr id="531" name="Google Shape;531;p31"/>
          <p:cNvSpPr txBox="1"/>
          <p:nvPr/>
        </p:nvSpPr>
        <p:spPr>
          <a:xfrm>
            <a:off x="2812087" y="8044281"/>
            <a:ext cx="29232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8" b="1">
                <a:solidFill>
                  <a:srgbClr val="FFFFFF"/>
                </a:solidFill>
              </a:rPr>
              <a:t>Decision Support</a:t>
            </a:r>
            <a:endParaRPr sz="2548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3" i="1" u="sng">
                <a:solidFill>
                  <a:srgbClr val="FFFFFF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weather.gov/ffc/dss</a:t>
            </a:r>
            <a:endParaRPr sz="1933" i="1">
              <a:solidFill>
                <a:srgbClr val="FFFFFF"/>
              </a:solidFill>
            </a:endParaRPr>
          </a:p>
        </p:txBody>
      </p:sp>
      <p:pic>
        <p:nvPicPr>
          <p:cNvPr id="532" name="Google Shape;532;p3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775813" y="8126790"/>
            <a:ext cx="930797" cy="7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-9" y="914400"/>
            <a:ext cx="18288000" cy="235200"/>
          </a:xfrm>
          <a:prstGeom prst="rect">
            <a:avLst/>
          </a:prstGeom>
          <a:solidFill>
            <a:srgbClr val="33B0E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-9" y="9137400"/>
            <a:ext cx="18288000" cy="235200"/>
          </a:xfrm>
          <a:prstGeom prst="rect">
            <a:avLst/>
          </a:prstGeom>
          <a:solidFill>
            <a:srgbClr val="33B0E1"/>
          </a:solidFill>
          <a:ln>
            <a:noFill/>
          </a:ln>
          <a:effectLst>
            <a:outerShdw blurRad="57150" dist="19050" dir="16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-75" y="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-75" y="9372600"/>
            <a:ext cx="18288000" cy="91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10100" y="64576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Messages and Hazard Outlook</a:t>
            </a:r>
            <a:endParaRPr sz="62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2" name="Google Shape;152;p19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153" name="Google Shape;153;p19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54" name="Google Shape;15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9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Google Shape;156;p19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57" name="Google Shape;15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19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19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1" name="Google Shape;161;p19"/>
          <p:cNvSpPr txBox="1"/>
          <p:nvPr/>
        </p:nvSpPr>
        <p:spPr>
          <a:xfrm>
            <a:off x="628650" y="6294851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429425" y="3549087"/>
            <a:ext cx="2399700" cy="4872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 descr="D1"/>
          <p:cNvSpPr/>
          <p:nvPr/>
        </p:nvSpPr>
        <p:spPr>
          <a:xfrm>
            <a:off x="714881" y="4489704"/>
            <a:ext cx="1828800" cy="1809300"/>
          </a:xfrm>
          <a:prstGeom prst="ellipse">
            <a:avLst/>
          </a:prstGeom>
          <a:solidFill>
            <a:srgbClr val="27B86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2945462" y="3549087"/>
            <a:ext cx="2399700" cy="4872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461501" y="3549087"/>
            <a:ext cx="2399700" cy="4872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7977538" y="3549087"/>
            <a:ext cx="2399700" cy="4872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10493575" y="3549087"/>
            <a:ext cx="2399700" cy="4872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13009613" y="3549087"/>
            <a:ext cx="2399700" cy="4872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15525875" y="3560913"/>
            <a:ext cx="2399700" cy="4872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 descr="D2"/>
          <p:cNvSpPr/>
          <p:nvPr/>
        </p:nvSpPr>
        <p:spPr>
          <a:xfrm>
            <a:off x="3230919" y="4489704"/>
            <a:ext cx="1828800" cy="1809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 descr="D3"/>
          <p:cNvSpPr/>
          <p:nvPr/>
        </p:nvSpPr>
        <p:spPr>
          <a:xfrm>
            <a:off x="5746932" y="4489704"/>
            <a:ext cx="1828800" cy="1809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 descr="D4"/>
          <p:cNvSpPr/>
          <p:nvPr/>
        </p:nvSpPr>
        <p:spPr>
          <a:xfrm>
            <a:off x="8262995" y="4489704"/>
            <a:ext cx="1828800" cy="1809300"/>
          </a:xfrm>
          <a:prstGeom prst="ellipse">
            <a:avLst/>
          </a:prstGeom>
          <a:solidFill>
            <a:srgbClr val="27B86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 descr="D5"/>
          <p:cNvSpPr/>
          <p:nvPr/>
        </p:nvSpPr>
        <p:spPr>
          <a:xfrm>
            <a:off x="10779020" y="4489704"/>
            <a:ext cx="1828800" cy="1809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 descr="D6"/>
          <p:cNvSpPr/>
          <p:nvPr/>
        </p:nvSpPr>
        <p:spPr>
          <a:xfrm>
            <a:off x="13295069" y="4489704"/>
            <a:ext cx="1828800" cy="18093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 descr="D7"/>
          <p:cNvSpPr/>
          <p:nvPr/>
        </p:nvSpPr>
        <p:spPr>
          <a:xfrm>
            <a:off x="15811082" y="4489704"/>
            <a:ext cx="1828800" cy="1809300"/>
          </a:xfrm>
          <a:prstGeom prst="ellipse">
            <a:avLst/>
          </a:prstGeom>
          <a:solidFill>
            <a:srgbClr val="27B86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0493564" y="368992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Monday</a:t>
            </a:r>
            <a:endParaRPr sz="2800" b="1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429401" y="370516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Thursday</a:t>
            </a:r>
            <a:endParaRPr sz="2800" b="1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7977539" y="370516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endParaRPr sz="2800" b="1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2945463" y="3718639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</a:t>
            </a:r>
            <a:endParaRPr sz="2800" b="1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5461513" y="3698963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endParaRPr sz="2800" b="1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3009714" y="369897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endParaRPr sz="2800" b="1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15530664" y="3698977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endParaRPr sz="2800" b="1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2945350" y="6300216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Strong/Severe Storm Risk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84" name="Google Shape;184;p19" title="outlookLegend"/>
          <p:cNvGraphicFramePr/>
          <p:nvPr/>
        </p:nvGraphicFramePr>
        <p:xfrm>
          <a:off x="429388" y="8563441"/>
          <a:ext cx="17501000" cy="447675"/>
        </p:xfrm>
        <a:graphic>
          <a:graphicData uri="http://schemas.openxmlformats.org/drawingml/2006/table">
            <a:tbl>
              <a:tblPr>
                <a:noFill/>
                <a:tableStyleId>{D4FDF707-EE6F-4EB7-B20C-15508BA3A683}</a:tableStyleId>
              </a:tblPr>
              <a:tblGrid>
                <a:gridCol w="286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Risk Levels →</a:t>
                      </a:r>
                      <a:endParaRPr sz="2200" b="1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875" marR="428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875" marR="428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B8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</a:t>
                      </a:r>
                      <a:endParaRPr sz="2200" b="1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875" marR="428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</a:t>
                      </a:r>
                      <a:endParaRPr sz="2200" b="1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875" marR="428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</a:t>
                      </a:r>
                      <a:endParaRPr sz="2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875" marR="428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Extreme</a:t>
                      </a:r>
                      <a:endParaRPr sz="2200"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875" marR="428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5" name="Google Shape;185;p19"/>
          <p:cNvSpPr txBox="1"/>
          <p:nvPr/>
        </p:nvSpPr>
        <p:spPr>
          <a:xfrm>
            <a:off x="10493550" y="6303142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Windy, much colder Temps in the 30s/40s daytime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Snow flurries N GA mountains?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3009725" y="6299000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 Record Cold AM. Temps in the 30s/40s daytime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15525875" y="6303150"/>
            <a:ext cx="2399700" cy="2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 and Dry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2833875" y="1177691"/>
            <a:ext cx="15208800" cy="2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to widespread showers late Friday-&gt;Saturday. Isolated strong to severe storm possible</a:t>
            </a:r>
            <a:endParaRPr sz="2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Much colder, windy Monday and Tues.  Near record lows with very cold daytime temps.</a:t>
            </a:r>
            <a:endParaRPr sz="2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262626"/>
              </a:buClr>
              <a:buSzPts val="2600"/>
              <a:buFont typeface="Helvetica Neue"/>
              <a:buChar char="❏"/>
            </a:pPr>
            <a:r>
              <a:rPr lang="en" sz="26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end chances for snow flurries in the higher elevations of N GA late Monday/Tuesday.</a:t>
            </a:r>
            <a:endParaRPr sz="2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9" name="Google Shape;189;p19"/>
          <p:cNvCxnSpPr/>
          <p:nvPr/>
        </p:nvCxnSpPr>
        <p:spPr>
          <a:xfrm>
            <a:off x="12050" y="3411918"/>
            <a:ext cx="18290400" cy="0"/>
          </a:xfrm>
          <a:prstGeom prst="straightConnector1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9"/>
          <p:cNvSpPr txBox="1"/>
          <p:nvPr/>
        </p:nvSpPr>
        <p:spPr>
          <a:xfrm>
            <a:off x="5461488" y="6300216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Strong/Severe Storm Risk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977525" y="6299001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Sunny, Mild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429175" y="6300216"/>
            <a:ext cx="23997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Cool, cloudy and breezy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93" name="Google Shape;193;p19"/>
          <p:cNvGrpSpPr/>
          <p:nvPr/>
        </p:nvGrpSpPr>
        <p:grpSpPr>
          <a:xfrm>
            <a:off x="240125" y="1534012"/>
            <a:ext cx="2598653" cy="1871088"/>
            <a:chOff x="240125" y="1536898"/>
            <a:chExt cx="2598653" cy="1871088"/>
          </a:xfrm>
        </p:grpSpPr>
        <p:sp>
          <p:nvSpPr>
            <p:cNvPr id="194" name="Google Shape;194;p19"/>
            <p:cNvSpPr/>
            <p:nvPr/>
          </p:nvSpPr>
          <p:spPr>
            <a:xfrm>
              <a:off x="274597" y="1536898"/>
              <a:ext cx="2131800" cy="1404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422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95017" y="1630063"/>
              <a:ext cx="2008200" cy="1289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340599" y="2398497"/>
              <a:ext cx="498179" cy="446425"/>
            </a:xfrm>
            <a:custGeom>
              <a:avLst/>
              <a:gdLst/>
              <a:ahLst/>
              <a:cxnLst/>
              <a:rect l="l" t="t" r="r" b="b"/>
              <a:pathLst>
                <a:path w="19231" h="16099" extrusionOk="0">
                  <a:moveTo>
                    <a:pt x="192" y="0"/>
                  </a:moveTo>
                  <a:lnTo>
                    <a:pt x="19231" y="8841"/>
                  </a:lnTo>
                  <a:lnTo>
                    <a:pt x="0" y="16099"/>
                  </a:lnTo>
                  <a:close/>
                </a:path>
              </a:pathLst>
            </a:custGeom>
            <a:solidFill>
              <a:srgbClr val="FFFFFF"/>
            </a:solidFill>
            <a:ln w="422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7" name="Google Shape;197;p19"/>
            <p:cNvSpPr/>
            <p:nvPr/>
          </p:nvSpPr>
          <p:spPr>
            <a:xfrm>
              <a:off x="311874" y="1630071"/>
              <a:ext cx="2074800" cy="1228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139925" y="2755316"/>
              <a:ext cx="203100" cy="135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183570" y="2648648"/>
              <a:ext cx="203100" cy="21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120242" y="2797844"/>
              <a:ext cx="102600" cy="12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2139920" y="2692950"/>
              <a:ext cx="203100" cy="21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2120259" y="2703661"/>
              <a:ext cx="203100" cy="21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112306" y="2709604"/>
              <a:ext cx="203100" cy="21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01400" tIns="101400" rIns="101400" bIns="101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52"/>
            </a:p>
          </p:txBody>
        </p:sp>
        <p:sp>
          <p:nvSpPr>
            <p:cNvPr id="204" name="Google Shape;204;p19"/>
            <p:cNvSpPr txBox="1"/>
            <p:nvPr/>
          </p:nvSpPr>
          <p:spPr>
            <a:xfrm>
              <a:off x="240125" y="1629522"/>
              <a:ext cx="2200800" cy="11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400" tIns="101400" rIns="101400" bIns="1014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27" b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Key Messages</a:t>
              </a:r>
              <a:endParaRPr sz="1896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05" name="Google Shape;205;p19"/>
            <p:cNvPicPr preferRelativeResize="0"/>
            <p:nvPr/>
          </p:nvPicPr>
          <p:blipFill rotWithShape="1">
            <a:blip r:embed="rId6">
              <a:alphaModFix/>
            </a:blip>
            <a:srcRect l="14921" t="9751" r="15381" b="10971"/>
            <a:stretch/>
          </p:blipFill>
          <p:spPr>
            <a:xfrm rot="2720736">
              <a:off x="1867303" y="2501302"/>
              <a:ext cx="676587" cy="76160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11" name="Google Shape;211;p20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12" name="Google Shape;212;p20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20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15" name="Google Shape;215;p20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20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Weather Pattern Through Saturday</a:t>
            </a:r>
            <a:endParaRPr sz="57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8" name="Google Shape;218;p20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19" name="Google Shape;219;p20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20" name="Google Shape;220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0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20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23" name="Google Shape;22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0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6" name="Google Shape;226;p20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7" name="Google Shape;227;p20"/>
          <p:cNvSpPr/>
          <p:nvPr/>
        </p:nvSpPr>
        <p:spPr>
          <a:xfrm>
            <a:off x="6451666" y="4795547"/>
            <a:ext cx="1778725" cy="1701425"/>
          </a:xfrm>
          <a:custGeom>
            <a:avLst/>
            <a:gdLst/>
            <a:ahLst/>
            <a:cxnLst/>
            <a:rect l="l" t="t" r="r" b="b"/>
            <a:pathLst>
              <a:path w="71149" h="68057" extrusionOk="0">
                <a:moveTo>
                  <a:pt x="18407" y="12841"/>
                </a:moveTo>
                <a:cubicBezTo>
                  <a:pt x="11924" y="16232"/>
                  <a:pt x="7505" y="16448"/>
                  <a:pt x="4643" y="23413"/>
                </a:cubicBezTo>
                <a:cubicBezTo>
                  <a:pt x="1782" y="30378"/>
                  <a:pt x="-1987" y="47784"/>
                  <a:pt x="1238" y="54633"/>
                </a:cubicBezTo>
                <a:cubicBezTo>
                  <a:pt x="4463" y="61482"/>
                  <a:pt x="16178" y="62527"/>
                  <a:pt x="23993" y="64505"/>
                </a:cubicBezTo>
                <a:cubicBezTo>
                  <a:pt x="31808" y="66483"/>
                  <a:pt x="41613" y="70157"/>
                  <a:pt x="48129" y="66500"/>
                </a:cubicBezTo>
                <a:cubicBezTo>
                  <a:pt x="54645" y="62843"/>
                  <a:pt x="59301" y="49845"/>
                  <a:pt x="63090" y="42563"/>
                </a:cubicBezTo>
                <a:cubicBezTo>
                  <a:pt x="66879" y="35281"/>
                  <a:pt x="70231" y="29657"/>
                  <a:pt x="70863" y="22808"/>
                </a:cubicBezTo>
                <a:cubicBezTo>
                  <a:pt x="71495" y="15959"/>
                  <a:pt x="71434" y="4761"/>
                  <a:pt x="66880" y="1471"/>
                </a:cubicBezTo>
                <a:cubicBezTo>
                  <a:pt x="62326" y="-1819"/>
                  <a:pt x="51620" y="1171"/>
                  <a:pt x="43541" y="3066"/>
                </a:cubicBezTo>
                <a:cubicBezTo>
                  <a:pt x="35462" y="4961"/>
                  <a:pt x="24890" y="9450"/>
                  <a:pt x="18407" y="12841"/>
                </a:cubicBezTo>
                <a:close/>
              </a:path>
            </a:pathLst>
          </a:custGeom>
          <a:solidFill>
            <a:srgbClr val="F6B26B">
              <a:alpha val="49370"/>
            </a:srgbClr>
          </a:solidFill>
          <a:ln w="28575" cap="flat" cmpd="sng">
            <a:solidFill>
              <a:srgbClr val="BF812D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28" name="Google Shape;228;p20" descr="https://lh4.googleusercontent.com/HoOcQkKRucoO89r_YpJJsO6BGNkOfKKC8BiFkrZ9PRxIpf_o-M3LsvCaPe5jRKD6YBBano_3giwBViXaflEybcecdQgiGV12q14O_mYR7a2SwDjuTb_kdXgaXdn4dbAUp7Olb1g=s0"/>
          <p:cNvPicPr preferRelativeResize="0"/>
          <p:nvPr/>
        </p:nvPicPr>
        <p:blipFill rotWithShape="1">
          <a:blip r:embed="rId6">
            <a:alphaModFix/>
          </a:blip>
          <a:srcRect l="17213" r="17610" b="28238"/>
          <a:stretch/>
        </p:blipFill>
        <p:spPr>
          <a:xfrm>
            <a:off x="7154373" y="5138178"/>
            <a:ext cx="784506" cy="786900"/>
          </a:xfrm>
          <a:prstGeom prst="rect">
            <a:avLst/>
          </a:prstGeom>
          <a:noFill/>
          <a:ln>
            <a:noFill/>
          </a:ln>
          <a:effectLst>
            <a:outerShdw blurRad="785813" dist="19050" dir="17340000" algn="bl" rotWithShape="0">
              <a:srgbClr val="262626">
                <a:alpha val="96000"/>
              </a:srgbClr>
            </a:outerShdw>
          </a:effectLst>
        </p:spPr>
      </p:pic>
      <p:sp>
        <p:nvSpPr>
          <p:cNvPr id="229" name="Google Shape;229;p20"/>
          <p:cNvSpPr txBox="1"/>
          <p:nvPr/>
        </p:nvSpPr>
        <p:spPr>
          <a:xfrm rot="505">
            <a:off x="5983098" y="5301498"/>
            <a:ext cx="2044200" cy="560700"/>
          </a:xfrm>
          <a:prstGeom prst="rect">
            <a:avLst/>
          </a:prstGeom>
          <a:noFill/>
          <a:ln>
            <a:noFill/>
          </a:ln>
          <a:effectLst>
            <a:outerShdw blurRad="414338" dist="19050" dir="5400000" algn="bl" rotWithShape="0">
              <a:srgbClr val="000000">
                <a:alpha val="4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Dry</a:t>
            </a:r>
            <a:endParaRPr sz="20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10687225" y="1257863"/>
            <a:ext cx="7355400" cy="7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0" lvl="0" indent="-438150" algn="l" rtl="0">
              <a:spcBef>
                <a:spcPts val="1000"/>
              </a:spcBef>
              <a:spcAft>
                <a:spcPts val="0"/>
              </a:spcAft>
              <a:buSzPts val="3300"/>
              <a:buFont typeface="Helvetica Neue"/>
              <a:buChar char="❏"/>
            </a:pPr>
            <a:r>
              <a:rPr lang="en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front approaches late Friday into Saturday</a:t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Char char="❏"/>
            </a:pPr>
            <a:r>
              <a:rPr lang="en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showers and a few storms possible late Friday through Saturday</a:t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Char char="❏"/>
            </a:pPr>
            <a:r>
              <a:rPr lang="en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strong to severe storms cannot be ruled out.</a:t>
            </a: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3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Helvetica Neue"/>
              <a:buChar char="○"/>
            </a:pPr>
            <a:endParaRPr sz="3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6937543" y="5024307"/>
            <a:ext cx="1441950" cy="1405975"/>
          </a:xfrm>
          <a:custGeom>
            <a:avLst/>
            <a:gdLst/>
            <a:ahLst/>
            <a:cxnLst/>
            <a:rect l="l" t="t" r="r" b="b"/>
            <a:pathLst>
              <a:path w="57678" h="56239" extrusionOk="0">
                <a:moveTo>
                  <a:pt x="5068" y="9787"/>
                </a:moveTo>
                <a:cubicBezTo>
                  <a:pt x="54" y="15635"/>
                  <a:pt x="-268" y="27915"/>
                  <a:pt x="115" y="35101"/>
                </a:cubicBezTo>
                <a:cubicBezTo>
                  <a:pt x="499" y="42288"/>
                  <a:pt x="2973" y="49389"/>
                  <a:pt x="7369" y="52906"/>
                </a:cubicBezTo>
                <a:cubicBezTo>
                  <a:pt x="11765" y="56423"/>
                  <a:pt x="20667" y="56093"/>
                  <a:pt x="26492" y="56203"/>
                </a:cubicBezTo>
                <a:cubicBezTo>
                  <a:pt x="32317" y="56313"/>
                  <a:pt x="38442" y="56347"/>
                  <a:pt x="42318" y="53565"/>
                </a:cubicBezTo>
                <a:cubicBezTo>
                  <a:pt x="46195" y="50783"/>
                  <a:pt x="47217" y="45144"/>
                  <a:pt x="49751" y="39509"/>
                </a:cubicBezTo>
                <a:cubicBezTo>
                  <a:pt x="52285" y="33874"/>
                  <a:pt x="57004" y="24995"/>
                  <a:pt x="57524" y="19754"/>
                </a:cubicBezTo>
                <a:cubicBezTo>
                  <a:pt x="58044" y="14513"/>
                  <a:pt x="57423" y="11355"/>
                  <a:pt x="52869" y="8065"/>
                </a:cubicBezTo>
                <a:cubicBezTo>
                  <a:pt x="48315" y="4775"/>
                  <a:pt x="38169" y="-275"/>
                  <a:pt x="30202" y="12"/>
                </a:cubicBezTo>
                <a:cubicBezTo>
                  <a:pt x="22235" y="299"/>
                  <a:pt x="10083" y="3939"/>
                  <a:pt x="5068" y="9787"/>
                </a:cubicBezTo>
                <a:close/>
              </a:path>
            </a:pathLst>
          </a:custGeom>
          <a:solidFill>
            <a:srgbClr val="F6B26B">
              <a:alpha val="49370"/>
            </a:srgbClr>
          </a:solidFill>
          <a:ln w="28575" cap="flat" cmpd="sng">
            <a:solidFill>
              <a:srgbClr val="BF812D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32" name="Google Shape;232;p20" descr="https://lh4.googleusercontent.com/HoOcQkKRucoO89r_YpJJsO6BGNkOfKKC8BiFkrZ9PRxIpf_o-M3LsvCaPe5jRKD6YBBano_3giwBViXaflEybcecdQgiGV12q14O_mYR7a2SwDjuTb_kdXgaXdn4dbAUp7Olb1g=s0"/>
          <p:cNvPicPr preferRelativeResize="0"/>
          <p:nvPr/>
        </p:nvPicPr>
        <p:blipFill rotWithShape="1">
          <a:blip r:embed="rId6">
            <a:alphaModFix/>
          </a:blip>
          <a:srcRect l="17213" r="17610" b="28238"/>
          <a:stretch/>
        </p:blipFill>
        <p:spPr>
          <a:xfrm>
            <a:off x="7528326" y="5204121"/>
            <a:ext cx="784506" cy="786900"/>
          </a:xfrm>
          <a:prstGeom prst="rect">
            <a:avLst/>
          </a:prstGeom>
          <a:noFill/>
          <a:ln>
            <a:noFill/>
          </a:ln>
          <a:effectLst>
            <a:outerShdw blurRad="785813" dist="19050" dir="17340000" algn="bl" rotWithShape="0">
              <a:srgbClr val="262626">
                <a:alpha val="96000"/>
              </a:srgbClr>
            </a:outerShdw>
          </a:effectLst>
        </p:spPr>
      </p:pic>
      <p:sp>
        <p:nvSpPr>
          <p:cNvPr id="233" name="Google Shape;233;p20"/>
          <p:cNvSpPr txBox="1"/>
          <p:nvPr/>
        </p:nvSpPr>
        <p:spPr>
          <a:xfrm rot="505">
            <a:off x="6318082" y="5268527"/>
            <a:ext cx="2044200" cy="560700"/>
          </a:xfrm>
          <a:prstGeom prst="rect">
            <a:avLst/>
          </a:prstGeom>
          <a:noFill/>
          <a:ln>
            <a:noFill/>
          </a:ln>
          <a:effectLst>
            <a:outerShdw blurRad="414338" dist="19050" dir="5400000" algn="bl" rotWithShape="0">
              <a:srgbClr val="000000">
                <a:alpha val="4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Dry</a:t>
            </a:r>
            <a:endParaRPr sz="20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20" descr="Image Updated: Thu, November 6, 2025 12:03 PM ES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976" y="1359213"/>
            <a:ext cx="10462875" cy="75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40" name="Google Shape;240;p21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41" name="Google Shape;241;p21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21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44" name="Google Shape;244;p21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21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Rain/Storm Potential Friday/Saturday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7" name="Google Shape;247;p21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48" name="Google Shape;248;p21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9" name="Google Shape;24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1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1" name="Google Shape;251;p21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52" name="Google Shape;25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1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5" name="Google Shape;255;p21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6" name="Google Shape;256;p21"/>
          <p:cNvSpPr txBox="1"/>
          <p:nvPr/>
        </p:nvSpPr>
        <p:spPr>
          <a:xfrm>
            <a:off x="10579375" y="1318117"/>
            <a:ext cx="74538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69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next weather system is slated to move through beginning late Friday through early Sat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9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end risk of severe weather, a few isolated storms overnight Friday → Midday Saturday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9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Hazards: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Damaging wind gusts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Tornado (very low)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21" descr="Image Updated: Thu, November 6, 2025 11:30 AM ES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100" y="1403675"/>
            <a:ext cx="6043499" cy="45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 descr="Image Updated: Thu, November 6, 2025 2:16 PM ES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5475" y="4351500"/>
            <a:ext cx="6043499" cy="453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 txBox="1"/>
          <p:nvPr/>
        </p:nvSpPr>
        <p:spPr>
          <a:xfrm>
            <a:off x="6585675" y="2175750"/>
            <a:ext cx="3561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Late Friday -&gt; Early Saturday</a:t>
            </a:r>
            <a:endParaRPr sz="2300" b="1"/>
          </a:p>
        </p:txBody>
      </p:sp>
      <p:sp>
        <p:nvSpPr>
          <p:cNvPr id="260" name="Google Shape;260;p21"/>
          <p:cNvSpPr/>
          <p:nvPr/>
        </p:nvSpPr>
        <p:spPr>
          <a:xfrm>
            <a:off x="4638875" y="2203825"/>
            <a:ext cx="1968000" cy="449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"/>
          <p:cNvSpPr/>
          <p:nvPr/>
        </p:nvSpPr>
        <p:spPr>
          <a:xfrm rot="10800000">
            <a:off x="3475807" y="6815664"/>
            <a:ext cx="1968000" cy="449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574900" y="6740800"/>
            <a:ext cx="31734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 Saturday (includes early AM)</a:t>
            </a:r>
            <a:endParaRPr sz="23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68" name="Google Shape;268;p22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69" name="Google Shape;269;p22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2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72" name="Google Shape;272;p22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2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Rain Potential Friday/Saturday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76" name="Google Shape;276;p22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77" name="Google Shape;277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22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9" name="Google Shape;279;p22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80" name="Google Shape;28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22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3" name="Google Shape;283;p22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84" name="Google Shape;284;p22"/>
          <p:cNvSpPr txBox="1"/>
          <p:nvPr/>
        </p:nvSpPr>
        <p:spPr>
          <a:xfrm>
            <a:off x="10579375" y="1403675"/>
            <a:ext cx="74538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69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loop runs Fri 8 PM -&gt; 7AM Sat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9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 chances for a strong storm 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 Friday-&gt; far N GA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 Sat -&gt; Middle GA 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9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few showers may linger through late Saturday</a:t>
            </a:r>
            <a:endParaRPr sz="3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5" name="Google Shape;285;p22" descr="Image Updated: Thu, November 6, 2025 11:27 AM ES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650" y="1689100"/>
            <a:ext cx="8940801" cy="69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91" name="Google Shape;291;p23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92" name="Google Shape;292;p23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3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95" name="Google Shape;295;p23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23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Forecast Rainfall For The Next 5 Days</a:t>
            </a:r>
            <a:endParaRPr sz="6600" b="1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98" name="Google Shape;298;p23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99" name="Google Shape;299;p23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00" name="Google Shape;300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23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2" name="Google Shape;302;p23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03" name="Google Shape;303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3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6" name="Google Shape;306;p23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7" name="Google Shape;307;p23"/>
          <p:cNvSpPr txBox="1"/>
          <p:nvPr/>
        </p:nvSpPr>
        <p:spPr>
          <a:xfrm>
            <a:off x="11794825" y="1291000"/>
            <a:ext cx="6247800" cy="7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69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Highest rainfall totals are expected across northern GA with totals of up to 1” possible</a:t>
            </a:r>
            <a:b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Char char="❏"/>
            </a:pPr>
            <a:r>
              <a:rPr lang="en" sz="3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Areas along and south of I-20 will generally see around 0.25” or less.  Some isolated areas could get higher with stronger storms.</a:t>
            </a:r>
            <a:endParaRPr sz="3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8" name="Google Shape;308;p23" descr="Image Updated: Thu, November 6, 2025 12:17 PM E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00" y="1322930"/>
            <a:ext cx="11528539" cy="76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/>
          <p:nvPr/>
        </p:nvSpPr>
        <p:spPr>
          <a:xfrm>
            <a:off x="9144" y="9144"/>
            <a:ext cx="18288000" cy="10287000"/>
          </a:xfrm>
          <a:prstGeom prst="rect">
            <a:avLst/>
          </a:prstGeom>
          <a:noFill/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4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16" name="Google Shape;316;p24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4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19" name="Google Shape;319;p24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24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23" name="Google Shape;323;p24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4" name="Google Shape;32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24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6" name="Google Shape;326;p24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7" name="Google Shape;32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4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0" name="Google Shape;330;p24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31" name="Google Shape;331;p24"/>
          <p:cNvSpPr txBox="1"/>
          <p:nvPr/>
        </p:nvSpPr>
        <p:spPr>
          <a:xfrm>
            <a:off x="12401439" y="1172700"/>
            <a:ext cx="6009900" cy="7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What’s Going On?</a:t>
            </a:r>
            <a:endParaRPr sz="4400" b="1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169722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Barlow Medium"/>
              <a:buChar char="●"/>
            </a:pPr>
            <a:r>
              <a:rPr lang="en" sz="28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The coldest conditions of the season are expected in Georgia early to middle of next week.</a:t>
            </a:r>
            <a:endParaRPr sz="28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Barlow Medium"/>
              <a:buChar char="●"/>
            </a:pPr>
            <a:r>
              <a:rPr lang="en" sz="28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Confidence is high that the first widespread frost/freeze of the season will occur, with low temperatures in the mid-20s to low-30s on Tuesday morning.</a:t>
            </a:r>
            <a:endParaRPr sz="28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169722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What To Do?</a:t>
            </a:r>
            <a:endParaRPr sz="4400" b="1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Stay aware of the latest forecast and any frost/freeze warnings.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Have a plan for protecting outdoor plants and animals.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Protect exposed water pipes.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Widespread Freeze Early Next Week</a:t>
            </a:r>
            <a:endParaRPr sz="6000" b="1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33" name="Google Shape;333;p24" descr="Image Updated: Thu, November 6, 2025 2:14 PM ES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100" y="1341525"/>
            <a:ext cx="12238474" cy="760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/>
          <p:nvPr/>
        </p:nvSpPr>
        <p:spPr>
          <a:xfrm>
            <a:off x="9144" y="9144"/>
            <a:ext cx="18288000" cy="10287000"/>
          </a:xfrm>
          <a:prstGeom prst="rect">
            <a:avLst/>
          </a:prstGeom>
          <a:noFill/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25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41" name="Google Shape;341;p25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5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44" name="Google Shape;344;p25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25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47" name="Google Shape;347;p25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48" name="Google Shape;348;p25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49" name="Google Shape;34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25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1" name="Google Shape;351;p25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52" name="Google Shape;352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25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5" name="Google Shape;355;p25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162975" y="981325"/>
            <a:ext cx="18134100" cy="24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6972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Temps falling during the day Monday</a:t>
            </a:r>
            <a:endParaRPr sz="4400" b="1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Windy and Cold conditions arrive Monday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Daytime highs could be early in the day Monday, temps falling into the 30s during the afternoon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Protect exposed water pipes for the below freezing temps expected by Tuesday.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Cold Temperatures arrive Monday</a:t>
            </a:r>
            <a:endParaRPr sz="6000" b="1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58" name="Google Shape;358;p25" descr="Image Updated: Thu, November 6, 2025 12:20 PM ES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550" y="3438950"/>
            <a:ext cx="7160274" cy="548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5" descr="Image Updated: Thu, November 6, 2025 1:29 PM ES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9675" y="3439675"/>
            <a:ext cx="10202772" cy="54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25"/>
          <p:cNvCxnSpPr/>
          <p:nvPr/>
        </p:nvCxnSpPr>
        <p:spPr>
          <a:xfrm>
            <a:off x="9676125" y="6096700"/>
            <a:ext cx="1197900" cy="962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1" name="Google Shape;361;p25"/>
          <p:cNvCxnSpPr/>
          <p:nvPr/>
        </p:nvCxnSpPr>
        <p:spPr>
          <a:xfrm>
            <a:off x="12855125" y="6698275"/>
            <a:ext cx="1687200" cy="1109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/>
          <p:nvPr/>
        </p:nvSpPr>
        <p:spPr>
          <a:xfrm>
            <a:off x="9144" y="9144"/>
            <a:ext cx="18288000" cy="10287000"/>
          </a:xfrm>
          <a:prstGeom prst="rect">
            <a:avLst/>
          </a:prstGeom>
          <a:noFill/>
          <a:ln w="381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26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69" name="Google Shape;369;p26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57150" dist="19050" dir="162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26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72" name="Google Shape;372;p26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6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75" name="Google Shape;375;p26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376" name="Google Shape;376;p26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77" name="Google Shape;37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26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9" name="Google Shape;379;p26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80" name="Google Shape;38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26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3" name="Google Shape;383;p26" descr="'Updated:' EEE MMM dd, yyyy h:mm a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50" tIns="91450" rIns="91450" bIns="9145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Nov 06, 2025 2:20 PM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4" name="Google Shape;384;p26"/>
          <p:cNvSpPr txBox="1"/>
          <p:nvPr/>
        </p:nvSpPr>
        <p:spPr>
          <a:xfrm>
            <a:off x="162975" y="981325"/>
            <a:ext cx="181341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6972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>
                <a:solidFill>
                  <a:srgbClr val="262626"/>
                </a:solidFill>
                <a:latin typeface="Barlow"/>
                <a:ea typeface="Barlow"/>
                <a:cs typeface="Barlow"/>
                <a:sym typeface="Barlow"/>
              </a:rPr>
              <a:t>Low to Mid 20’s for many locations Tuesday AM</a:t>
            </a:r>
            <a:endParaRPr sz="4400" b="1">
              <a:solidFill>
                <a:srgbClr val="26262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Protect exposed water pipes for the below freezing temps expected by Tuesday.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marR="169722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600"/>
              <a:buFont typeface="Barlow Medium"/>
              <a:buChar char="●"/>
            </a:pPr>
            <a:r>
              <a:rPr lang="en" sz="2600">
                <a:solidFill>
                  <a:srgbClr val="262626"/>
                </a:solidFill>
                <a:latin typeface="Barlow Medium"/>
                <a:ea typeface="Barlow Medium"/>
                <a:cs typeface="Barlow Medium"/>
                <a:sym typeface="Barlow Medium"/>
              </a:rPr>
              <a:t>Dress appropriately and expect wind chills in the Teens to low 20’s area wide</a:t>
            </a:r>
            <a:endParaRPr sz="2600">
              <a:solidFill>
                <a:srgbClr val="262626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85" name="Google Shape;385;p26"/>
          <p:cNvSpPr txBox="1"/>
          <p:nvPr/>
        </p:nvSpPr>
        <p:spPr>
          <a:xfrm>
            <a:off x="110100" y="76200"/>
            <a:ext cx="18025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Near Record Lows Tuesday AM</a:t>
            </a:r>
            <a:endParaRPr sz="6000" b="1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86" name="Google Shape;386;p26" descr="Image Updated: Thu, November 6, 2025 1:40 PM ES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4075" y="2935725"/>
            <a:ext cx="7807150" cy="58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6" descr="Image Updated: Thu, November 6, 2025 1:43 PM ES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01245" y="2935725"/>
            <a:ext cx="7807142" cy="585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SS Builder - S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1052</Words>
  <Application>Microsoft Office PowerPoint</Application>
  <PresentationFormat>Custom</PresentationFormat>
  <Paragraphs>204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Libre Franklin SemiBold</vt:lpstr>
      <vt:lpstr>Calibri</vt:lpstr>
      <vt:lpstr>Barlow</vt:lpstr>
      <vt:lpstr>Helvetica Neue</vt:lpstr>
      <vt:lpstr>Libre Franklin</vt:lpstr>
      <vt:lpstr>Helvetica Neue Light</vt:lpstr>
      <vt:lpstr>Barlow Medium</vt:lpstr>
      <vt:lpstr>DSS Builder - 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Keith Stellman</dc:creator>
  <cp:lastModifiedBy>Keith Stellman</cp:lastModifiedBy>
  <cp:revision>2</cp:revision>
  <dcterms:modified xsi:type="dcterms:W3CDTF">2025-11-06T20:44:45Z</dcterms:modified>
</cp:coreProperties>
</file>