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Helvetica Neue" panose="020B0604020202020204" charset="0"/>
      <p:regular r:id="rId16"/>
      <p:bold r:id="rId17"/>
      <p:italic r:id="rId18"/>
      <p:boldItalic r:id="rId19"/>
    </p:embeddedFont>
    <p:embeddedFont>
      <p:font typeface="Helvetica Neue Light" panose="020B060402020202020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DFEC8E-B219-49A9-8AC0-5C1794BE33F6}">
  <a:tblStyle styleId="{8CDFEC8E-B219-49A9-8AC0-5C1794BE33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636" y="84"/>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SLIDES_API121161320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SLIDES_API121161320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Good morning, I’m Sam Marlow, a meteorologist with the National Weather Service here in Peachtree City GA. This is your weekly weather briefing starting today, October 26th 2023, through next Wednesday, November 1st.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715bbc6b5b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715bbc6b5b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SLIDES_API1211613206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SLIDES_API1211613206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Starting off by taking a look at the Climate Prediction Center’s 6-10 day outlook, conditions starting mid next week will see temperatures below normal for this time of the year. Sadly, we are also anticipating drier than normal conditions as well, meaning no help with the drought is currently in sight.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715bbc6b5b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715bbc6b5b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706a643a43_0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706a643a43_0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706a643a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706a643a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706a643a43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706a643a43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715bbc6b5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715bbc6b5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706a643a43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706a643a43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Taking a further look at the conditions expected today. Highs will be in the upper 70s to low 80s for much of Georgia. No precipitation is expected for today. So enjoy the sunshine and beautiful weather if you can!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706a643a43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706a643a43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Taking a further look at the conditions expected today. Highs will be in the upper 70s to low 80s for much of Georgia. No precipitation is expected for today. So enjoy the sunshine and beautiful weather if you can!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706a643a43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706a643a43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Taking a further look at the conditions expected today. Highs will be in the upper 70s to low 80s for much of Georgia. No precipitation is expected for today. So enjoy the sunshine and beautiful weather if you can!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715bbc6b5b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715bbc6b5b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Taking a further look at the conditions expected today. Highs will be in the upper 70s to low 80s for much of Georgia. No precipitation is expected for today. So enjoy the sunshine and beautiful weather if you can!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715bbc6b5b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715bbc6b5b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ndard Slide">
  <p:cSld name="TITLE_2">
    <p:bg>
      <p:bgPr>
        <a:solidFill>
          <a:srgbClr val="FFFFFF"/>
        </a:solidFill>
        <a:effectLst/>
      </p:bgPr>
    </p:bg>
    <p:spTree>
      <p:nvGrpSpPr>
        <p:cNvPr id="1" name="Shape 6"/>
        <p:cNvGrpSpPr/>
        <p:nvPr/>
      </p:nvGrpSpPr>
      <p:grpSpPr>
        <a:xfrm>
          <a:off x="0" y="0"/>
          <a:ext cx="0" cy="0"/>
          <a:chOff x="0" y="0"/>
          <a:chExt cx="0" cy="0"/>
        </a:xfrm>
      </p:grpSpPr>
      <p:sp>
        <p:nvSpPr>
          <p:cNvPr id="7" name="Google Shape;7;p2"/>
          <p:cNvSpPr/>
          <p:nvPr/>
        </p:nvSpPr>
        <p:spPr>
          <a:xfrm>
            <a:off x="0" y="0"/>
            <a:ext cx="18288000" cy="914400"/>
          </a:xfrm>
          <a:prstGeom prst="rect">
            <a:avLst/>
          </a:prstGeom>
          <a:solidFill>
            <a:srgbClr val="0A459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8" name="Google Shape;8;p2"/>
          <p:cNvSpPr txBox="1"/>
          <p:nvPr/>
        </p:nvSpPr>
        <p:spPr>
          <a:xfrm>
            <a:off x="13410594" y="9379438"/>
            <a:ext cx="4762500" cy="593400"/>
          </a:xfrm>
          <a:prstGeom prst="rect">
            <a:avLst/>
          </a:prstGeom>
          <a:noFill/>
          <a:ln>
            <a:noFill/>
          </a:ln>
        </p:spPr>
        <p:txBody>
          <a:bodyPr spcFirstLastPara="1" wrap="square" lIns="114275" tIns="114275" rIns="114275" bIns="114275"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National Weather Service</a:t>
            </a:r>
            <a:endParaRPr sz="2500" b="1">
              <a:solidFill>
                <a:srgbClr val="072E63"/>
              </a:solidFill>
              <a:latin typeface="Helvetica Neue"/>
              <a:ea typeface="Helvetica Neue"/>
              <a:cs typeface="Helvetica Neue"/>
              <a:sym typeface="Helvetica Neue"/>
            </a:endParaRPr>
          </a:p>
        </p:txBody>
      </p:sp>
      <p:sp>
        <p:nvSpPr>
          <p:cNvPr id="9" name="Google Shape;9;p2"/>
          <p:cNvSpPr/>
          <p:nvPr/>
        </p:nvSpPr>
        <p:spPr>
          <a:xfrm>
            <a:off x="0" y="914400"/>
            <a:ext cx="18288000" cy="457200"/>
          </a:xfrm>
          <a:prstGeom prst="rect">
            <a:avLst/>
          </a:prstGeom>
          <a:solidFill>
            <a:srgbClr val="EAEAE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10" name="Google Shape;10;p2"/>
          <p:cNvSpPr/>
          <p:nvPr/>
        </p:nvSpPr>
        <p:spPr>
          <a:xfrm>
            <a:off x="0" y="9464040"/>
            <a:ext cx="18288000" cy="822900"/>
          </a:xfrm>
          <a:prstGeom prst="rect">
            <a:avLst/>
          </a:prstGeom>
          <a:solidFill>
            <a:srgbClr val="EAEAE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11" name="Google Shape;11;p2"/>
          <p:cNvSpPr txBox="1"/>
          <p:nvPr/>
        </p:nvSpPr>
        <p:spPr>
          <a:xfrm>
            <a:off x="628650" y="4767263"/>
            <a:ext cx="2057400" cy="273900"/>
          </a:xfrm>
          <a:prstGeom prst="rect">
            <a:avLst/>
          </a:prstGeom>
          <a:noFill/>
          <a:ln>
            <a:noFill/>
          </a:ln>
        </p:spPr>
        <p:txBody>
          <a:bodyPr spcFirstLastPara="1" wrap="square" lIns="57150" tIns="28575" rIns="57150" bIns="28575" anchor="ctr" anchorCtr="0">
            <a:noAutofit/>
          </a:bodyPr>
          <a:lstStyle/>
          <a:p>
            <a:pPr marL="0" lvl="0" indent="0" algn="l" rtl="0">
              <a:spcBef>
                <a:spcPts val="0"/>
              </a:spcBef>
              <a:spcAft>
                <a:spcPts val="0"/>
              </a:spcAft>
              <a:buNone/>
            </a:pPr>
            <a:endParaRPr sz="900">
              <a:solidFill>
                <a:srgbClr val="888888"/>
              </a:solidFill>
              <a:latin typeface="Calibri"/>
              <a:ea typeface="Calibri"/>
              <a:cs typeface="Calibri"/>
              <a:sym typeface="Calibri"/>
            </a:endParaRPr>
          </a:p>
        </p:txBody>
      </p:sp>
      <p:pic>
        <p:nvPicPr>
          <p:cNvPr id="12" name="Google Shape;12;p2"/>
          <p:cNvPicPr preferRelativeResize="0"/>
          <p:nvPr/>
        </p:nvPicPr>
        <p:blipFill rotWithShape="1">
          <a:blip r:embed="rId2">
            <a:alphaModFix/>
          </a:blip>
          <a:srcRect t="-874950" b="874950"/>
          <a:stretch/>
        </p:blipFill>
        <p:spPr>
          <a:xfrm>
            <a:off x="26800" y="4628000"/>
            <a:ext cx="2330649" cy="496300"/>
          </a:xfrm>
          <a:prstGeom prst="rect">
            <a:avLst/>
          </a:prstGeom>
          <a:noFill/>
          <a:ln>
            <a:noFill/>
          </a:ln>
        </p:spPr>
      </p:pic>
      <p:pic>
        <p:nvPicPr>
          <p:cNvPr id="13" name="Google Shape;13;p2"/>
          <p:cNvPicPr preferRelativeResize="0"/>
          <p:nvPr/>
        </p:nvPicPr>
        <p:blipFill>
          <a:blip r:embed="rId2">
            <a:alphaModFix/>
          </a:blip>
          <a:stretch>
            <a:fillRect/>
          </a:stretch>
        </p:blipFill>
        <p:spPr>
          <a:xfrm>
            <a:off x="26980" y="9515210"/>
            <a:ext cx="3438144" cy="731520"/>
          </a:xfrm>
          <a:prstGeom prst="rect">
            <a:avLst/>
          </a:prstGeom>
          <a:noFill/>
          <a:ln>
            <a:noFill/>
          </a:ln>
        </p:spPr>
      </p:pic>
      <p:sp>
        <p:nvSpPr>
          <p:cNvPr id="14" name="Google Shape;14;p2" descr="h:mm a z" title="time"/>
          <p:cNvSpPr txBox="1"/>
          <p:nvPr/>
        </p:nvSpPr>
        <p:spPr>
          <a:xfrm>
            <a:off x="12711101" y="451875"/>
            <a:ext cx="5577300" cy="431100"/>
          </a:xfrm>
          <a:prstGeom prst="rect">
            <a:avLst/>
          </a:prstGeom>
          <a:noFill/>
          <a:ln>
            <a:noFill/>
          </a:ln>
        </p:spPr>
        <p:txBody>
          <a:bodyPr spcFirstLastPara="1" wrap="square" lIns="0" tIns="0" rIns="274300" bIns="0" anchor="t" anchorCtr="0">
            <a:noAutofit/>
          </a:bodyPr>
          <a:lstStyle/>
          <a:p>
            <a:pPr marL="0" lvl="0" indent="0" algn="r" rtl="0">
              <a:spcBef>
                <a:spcPts val="0"/>
              </a:spcBef>
              <a:spcAft>
                <a:spcPts val="0"/>
              </a:spcAft>
              <a:buNone/>
            </a:pPr>
            <a:r>
              <a:rPr lang="en" sz="2800" b="1">
                <a:solidFill>
                  <a:srgbClr val="FFFFFF"/>
                </a:solidFill>
                <a:latin typeface="Helvetica Neue"/>
                <a:ea typeface="Helvetica Neue"/>
                <a:cs typeface="Helvetica Neue"/>
                <a:sym typeface="Helvetica Neue"/>
              </a:rPr>
              <a:t>12:08 PM EDT</a:t>
            </a:r>
            <a:endParaRPr sz="2800" b="1">
              <a:solidFill>
                <a:srgbClr val="FFFFFF"/>
              </a:solidFill>
              <a:latin typeface="Helvetica Neue"/>
              <a:ea typeface="Helvetica Neue"/>
              <a:cs typeface="Helvetica Neue"/>
              <a:sym typeface="Helvetica Neue"/>
            </a:endParaRPr>
          </a:p>
        </p:txBody>
      </p:sp>
      <p:sp>
        <p:nvSpPr>
          <p:cNvPr id="15" name="Google Shape;15;p2" descr="MMMM d, yyyy" title="time"/>
          <p:cNvSpPr txBox="1"/>
          <p:nvPr/>
        </p:nvSpPr>
        <p:spPr>
          <a:xfrm>
            <a:off x="12711101" y="21295"/>
            <a:ext cx="5577300" cy="431100"/>
          </a:xfrm>
          <a:prstGeom prst="rect">
            <a:avLst/>
          </a:prstGeom>
          <a:noFill/>
          <a:ln>
            <a:noFill/>
          </a:ln>
        </p:spPr>
        <p:txBody>
          <a:bodyPr spcFirstLastPara="1" wrap="square" lIns="0" tIns="0" rIns="274300" bIns="0" anchor="t" anchorCtr="0">
            <a:noAutofit/>
          </a:bodyPr>
          <a:lstStyle/>
          <a:p>
            <a:pPr marL="0" lvl="0" indent="0" algn="r" rtl="0">
              <a:spcBef>
                <a:spcPts val="0"/>
              </a:spcBef>
              <a:spcAft>
                <a:spcPts val="0"/>
              </a:spcAft>
              <a:buNone/>
            </a:pPr>
            <a:r>
              <a:rPr lang="en" sz="2800" b="1">
                <a:solidFill>
                  <a:srgbClr val="FFFFFF"/>
                </a:solidFill>
                <a:latin typeface="Helvetica Neue"/>
                <a:ea typeface="Helvetica Neue"/>
                <a:cs typeface="Helvetica Neue"/>
                <a:sym typeface="Helvetica Neue"/>
              </a:rPr>
              <a:t>July 24, 2025</a:t>
            </a:r>
            <a:endParaRPr sz="2800" b="1">
              <a:solidFill>
                <a:srgbClr val="FFFFFF"/>
              </a:solidFill>
              <a:latin typeface="Helvetica Neue"/>
              <a:ea typeface="Helvetica Neue"/>
              <a:cs typeface="Helvetica Neue"/>
              <a:sym typeface="Helvetica Neue"/>
            </a:endParaRPr>
          </a:p>
        </p:txBody>
      </p:sp>
      <p:pic>
        <p:nvPicPr>
          <p:cNvPr id="16" name="Google Shape;16;p2"/>
          <p:cNvPicPr preferRelativeResize="0"/>
          <p:nvPr/>
        </p:nvPicPr>
        <p:blipFill>
          <a:blip r:embed="rId3">
            <a:alphaModFix/>
          </a:blip>
          <a:stretch>
            <a:fillRect/>
          </a:stretch>
        </p:blipFill>
        <p:spPr>
          <a:xfrm>
            <a:off x="179200" y="-3135"/>
            <a:ext cx="1361424" cy="1361424"/>
          </a:xfrm>
          <a:prstGeom prst="rect">
            <a:avLst/>
          </a:prstGeom>
          <a:noFill/>
          <a:ln>
            <a:noFill/>
          </a:ln>
        </p:spPr>
      </p:pic>
      <p:sp>
        <p:nvSpPr>
          <p:cNvPr id="17" name="Google Shape;17;p2" title="officeName"/>
          <p:cNvSpPr txBox="1"/>
          <p:nvPr/>
        </p:nvSpPr>
        <p:spPr>
          <a:xfrm>
            <a:off x="12125450" y="9858290"/>
            <a:ext cx="6051300" cy="384900"/>
          </a:xfrm>
          <a:prstGeom prst="rect">
            <a:avLst/>
          </a:prstGeom>
          <a:noFill/>
          <a:ln>
            <a:noFill/>
          </a:ln>
        </p:spPr>
        <p:txBody>
          <a:bodyPr spcFirstLastPara="1" wrap="square" lIns="114275" tIns="0" rIns="114275" bIns="0"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Peachtree City, GA</a:t>
            </a:r>
            <a:endParaRPr sz="2500" b="1">
              <a:solidFill>
                <a:srgbClr val="072E63"/>
              </a:solidFill>
              <a:latin typeface="Helvetica Neue"/>
              <a:ea typeface="Helvetica Neue"/>
              <a:cs typeface="Helvetica Neue"/>
              <a:sym typeface="Helvetica Neue"/>
            </a:endParaRPr>
          </a:p>
        </p:txBody>
      </p:sp>
      <p:sp>
        <p:nvSpPr>
          <p:cNvPr id="18" name="Google Shape;18;p2"/>
          <p:cNvSpPr txBox="1"/>
          <p:nvPr/>
        </p:nvSpPr>
        <p:spPr>
          <a:xfrm>
            <a:off x="13410594" y="9491472"/>
            <a:ext cx="4762500" cy="384900"/>
          </a:xfrm>
          <a:prstGeom prst="rect">
            <a:avLst/>
          </a:prstGeom>
          <a:noFill/>
          <a:ln>
            <a:noFill/>
          </a:ln>
        </p:spPr>
        <p:txBody>
          <a:bodyPr spcFirstLastPara="1" wrap="square" lIns="114275" tIns="0" rIns="114275" bIns="0"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National Weather Service</a:t>
            </a:r>
            <a:endParaRPr sz="2500" b="1">
              <a:solidFill>
                <a:srgbClr val="072E63"/>
              </a:solidFill>
              <a:latin typeface="Helvetica Neue"/>
              <a:ea typeface="Helvetica Neue"/>
              <a:cs typeface="Helvetica Neue"/>
              <a:sym typeface="Helvetica Neue"/>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88"/>
        <p:cNvGrpSpPr/>
        <p:nvPr/>
      </p:nvGrpSpPr>
      <p:grpSpPr>
        <a:xfrm>
          <a:off x="0" y="0"/>
          <a:ext cx="0" cy="0"/>
          <a:chOff x="0" y="0"/>
          <a:chExt cx="0" cy="0"/>
        </a:xfrm>
      </p:grpSpPr>
      <p:sp>
        <p:nvSpPr>
          <p:cNvPr id="89" name="Google Shape;89;p11"/>
          <p:cNvSpPr txBox="1">
            <a:spLocks noGrp="1"/>
          </p:cNvSpPr>
          <p:nvPr>
            <p:ph type="ctrTitle"/>
          </p:nvPr>
        </p:nvSpPr>
        <p:spPr>
          <a:xfrm>
            <a:off x="623417" y="1489150"/>
            <a:ext cx="17041200" cy="4105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a:endParaRPr/>
          </a:p>
        </p:txBody>
      </p:sp>
      <p:sp>
        <p:nvSpPr>
          <p:cNvPr id="90" name="Google Shape;90;p11"/>
          <p:cNvSpPr txBox="1">
            <a:spLocks noGrp="1"/>
          </p:cNvSpPr>
          <p:nvPr>
            <p:ph type="subTitle" idx="1"/>
          </p:nvPr>
        </p:nvSpPr>
        <p:spPr>
          <a:xfrm>
            <a:off x="623400" y="5668250"/>
            <a:ext cx="17041200" cy="158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91" name="Google Shape;91;p1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92"/>
        <p:cNvGrpSpPr/>
        <p:nvPr/>
      </p:nvGrpSpPr>
      <p:grpSpPr>
        <a:xfrm>
          <a:off x="0" y="0"/>
          <a:ext cx="0" cy="0"/>
          <a:chOff x="0" y="0"/>
          <a:chExt cx="0" cy="0"/>
        </a:xfrm>
      </p:grpSpPr>
      <p:sp>
        <p:nvSpPr>
          <p:cNvPr id="93" name="Google Shape;93;p12"/>
          <p:cNvSpPr txBox="1">
            <a:spLocks noGrp="1"/>
          </p:cNvSpPr>
          <p:nvPr>
            <p:ph type="ctrTitle"/>
          </p:nvPr>
        </p:nvSpPr>
        <p:spPr>
          <a:xfrm>
            <a:off x="623417" y="1489150"/>
            <a:ext cx="17041200" cy="4105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a:endParaRPr/>
          </a:p>
        </p:txBody>
      </p:sp>
      <p:sp>
        <p:nvSpPr>
          <p:cNvPr id="94" name="Google Shape;94;p12"/>
          <p:cNvSpPr txBox="1">
            <a:spLocks noGrp="1"/>
          </p:cNvSpPr>
          <p:nvPr>
            <p:ph type="subTitle" idx="1"/>
          </p:nvPr>
        </p:nvSpPr>
        <p:spPr>
          <a:xfrm>
            <a:off x="623400" y="5668250"/>
            <a:ext cx="17041200" cy="158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95" name="Google Shape;95;p12"/>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6">
  <p:cSld name="TITLE_6">
    <p:spTree>
      <p:nvGrpSpPr>
        <p:cNvPr id="1" name="Shape 96"/>
        <p:cNvGrpSpPr/>
        <p:nvPr/>
      </p:nvGrpSpPr>
      <p:grpSpPr>
        <a:xfrm>
          <a:off x="0" y="0"/>
          <a:ext cx="0" cy="0"/>
          <a:chOff x="0" y="0"/>
          <a:chExt cx="0" cy="0"/>
        </a:xfrm>
      </p:grpSpPr>
      <p:sp>
        <p:nvSpPr>
          <p:cNvPr id="97" name="Google Shape;97;p13"/>
          <p:cNvSpPr txBox="1">
            <a:spLocks noGrp="1"/>
          </p:cNvSpPr>
          <p:nvPr>
            <p:ph type="ctrTitle"/>
          </p:nvPr>
        </p:nvSpPr>
        <p:spPr>
          <a:xfrm>
            <a:off x="623417" y="1489150"/>
            <a:ext cx="17041200" cy="4105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a:endParaRPr/>
          </a:p>
        </p:txBody>
      </p:sp>
      <p:sp>
        <p:nvSpPr>
          <p:cNvPr id="98" name="Google Shape;98;p13"/>
          <p:cNvSpPr txBox="1">
            <a:spLocks noGrp="1"/>
          </p:cNvSpPr>
          <p:nvPr>
            <p:ph type="subTitle" idx="1"/>
          </p:nvPr>
        </p:nvSpPr>
        <p:spPr>
          <a:xfrm>
            <a:off x="623400" y="5668250"/>
            <a:ext cx="17041200" cy="158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99" name="Google Shape;99;p13"/>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7">
  <p:cSld name="TITLE_7">
    <p:spTree>
      <p:nvGrpSpPr>
        <p:cNvPr id="1" name="Shape 100"/>
        <p:cNvGrpSpPr/>
        <p:nvPr/>
      </p:nvGrpSpPr>
      <p:grpSpPr>
        <a:xfrm>
          <a:off x="0" y="0"/>
          <a:ext cx="0" cy="0"/>
          <a:chOff x="0" y="0"/>
          <a:chExt cx="0" cy="0"/>
        </a:xfrm>
      </p:grpSpPr>
      <p:sp>
        <p:nvSpPr>
          <p:cNvPr id="101" name="Google Shape;101;p14"/>
          <p:cNvSpPr txBox="1">
            <a:spLocks noGrp="1"/>
          </p:cNvSpPr>
          <p:nvPr>
            <p:ph type="ctrTitle"/>
          </p:nvPr>
        </p:nvSpPr>
        <p:spPr>
          <a:xfrm>
            <a:off x="623417" y="1489150"/>
            <a:ext cx="17041200" cy="4105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a:endParaRPr/>
          </a:p>
        </p:txBody>
      </p:sp>
      <p:sp>
        <p:nvSpPr>
          <p:cNvPr id="102" name="Google Shape;102;p14"/>
          <p:cNvSpPr txBox="1">
            <a:spLocks noGrp="1"/>
          </p:cNvSpPr>
          <p:nvPr>
            <p:ph type="subTitle" idx="1"/>
          </p:nvPr>
        </p:nvSpPr>
        <p:spPr>
          <a:xfrm>
            <a:off x="623400" y="5668250"/>
            <a:ext cx="17041200" cy="158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03" name="Google Shape;103;p14"/>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1">
  <p:cSld name="Custom Layout 1">
    <p:bg>
      <p:bgPr>
        <a:solidFill>
          <a:srgbClr val="FFFFFF"/>
        </a:solidFill>
        <a:effectLst/>
      </p:bgPr>
    </p:bg>
    <p:spTree>
      <p:nvGrpSpPr>
        <p:cNvPr id="1" name="Shape 10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8">
  <p:cSld name="TITLE_8">
    <p:spTree>
      <p:nvGrpSpPr>
        <p:cNvPr id="1" name="Shape 105"/>
        <p:cNvGrpSpPr/>
        <p:nvPr/>
      </p:nvGrpSpPr>
      <p:grpSpPr>
        <a:xfrm>
          <a:off x="0" y="0"/>
          <a:ext cx="0" cy="0"/>
          <a:chOff x="0" y="0"/>
          <a:chExt cx="0" cy="0"/>
        </a:xfrm>
      </p:grpSpPr>
      <p:sp>
        <p:nvSpPr>
          <p:cNvPr id="106" name="Google Shape;106;p16"/>
          <p:cNvSpPr txBox="1">
            <a:spLocks noGrp="1"/>
          </p:cNvSpPr>
          <p:nvPr>
            <p:ph type="ctrTitle"/>
          </p:nvPr>
        </p:nvSpPr>
        <p:spPr>
          <a:xfrm>
            <a:off x="623417" y="1489150"/>
            <a:ext cx="17041200" cy="4105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a:endParaRPr/>
          </a:p>
        </p:txBody>
      </p:sp>
      <p:sp>
        <p:nvSpPr>
          <p:cNvPr id="107" name="Google Shape;107;p16"/>
          <p:cNvSpPr txBox="1">
            <a:spLocks noGrp="1"/>
          </p:cNvSpPr>
          <p:nvPr>
            <p:ph type="subTitle" idx="1"/>
          </p:nvPr>
        </p:nvSpPr>
        <p:spPr>
          <a:xfrm>
            <a:off x="623400" y="5668250"/>
            <a:ext cx="17041200" cy="158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08" name="Google Shape;108;p16"/>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_2_1">
    <p:bg>
      <p:bgPr>
        <a:solidFill>
          <a:srgbClr val="FFFFFF"/>
        </a:solidFill>
        <a:effectLst/>
      </p:bgPr>
    </p:bg>
    <p:spTree>
      <p:nvGrpSpPr>
        <p:cNvPr id="1" name="Shape 19"/>
        <p:cNvGrpSpPr/>
        <p:nvPr/>
      </p:nvGrpSpPr>
      <p:grpSpPr>
        <a:xfrm>
          <a:off x="0" y="0"/>
          <a:ext cx="0" cy="0"/>
          <a:chOff x="0" y="0"/>
          <a:chExt cx="0" cy="0"/>
        </a:xfrm>
      </p:grpSpPr>
      <p:sp>
        <p:nvSpPr>
          <p:cNvPr id="20" name="Google Shape;20;p3"/>
          <p:cNvSpPr/>
          <p:nvPr/>
        </p:nvSpPr>
        <p:spPr>
          <a:xfrm>
            <a:off x="0" y="0"/>
            <a:ext cx="18288000" cy="914400"/>
          </a:xfrm>
          <a:prstGeom prst="rect">
            <a:avLst/>
          </a:prstGeom>
          <a:solidFill>
            <a:srgbClr val="0A459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21" name="Google Shape;21;p3"/>
          <p:cNvSpPr txBox="1"/>
          <p:nvPr/>
        </p:nvSpPr>
        <p:spPr>
          <a:xfrm>
            <a:off x="13410594" y="9379438"/>
            <a:ext cx="4762500" cy="593400"/>
          </a:xfrm>
          <a:prstGeom prst="rect">
            <a:avLst/>
          </a:prstGeom>
          <a:noFill/>
          <a:ln>
            <a:noFill/>
          </a:ln>
        </p:spPr>
        <p:txBody>
          <a:bodyPr spcFirstLastPara="1" wrap="square" lIns="114275" tIns="114275" rIns="114275" bIns="114275"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National Weather Service</a:t>
            </a:r>
            <a:endParaRPr sz="2500" b="1">
              <a:solidFill>
                <a:srgbClr val="072E63"/>
              </a:solidFill>
              <a:latin typeface="Helvetica Neue"/>
              <a:ea typeface="Helvetica Neue"/>
              <a:cs typeface="Helvetica Neue"/>
              <a:sym typeface="Helvetica Neue"/>
            </a:endParaRPr>
          </a:p>
        </p:txBody>
      </p:sp>
      <p:sp>
        <p:nvSpPr>
          <p:cNvPr id="22" name="Google Shape;22;p3"/>
          <p:cNvSpPr/>
          <p:nvPr/>
        </p:nvSpPr>
        <p:spPr>
          <a:xfrm>
            <a:off x="0" y="914400"/>
            <a:ext cx="18288000" cy="457200"/>
          </a:xfrm>
          <a:prstGeom prst="rect">
            <a:avLst/>
          </a:prstGeom>
          <a:solidFill>
            <a:srgbClr val="EAEAE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23" name="Google Shape;23;p3"/>
          <p:cNvSpPr/>
          <p:nvPr/>
        </p:nvSpPr>
        <p:spPr>
          <a:xfrm>
            <a:off x="0" y="9464040"/>
            <a:ext cx="18288000" cy="822900"/>
          </a:xfrm>
          <a:prstGeom prst="rect">
            <a:avLst/>
          </a:prstGeom>
          <a:solidFill>
            <a:srgbClr val="EAEAE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24" name="Google Shape;24;p3"/>
          <p:cNvSpPr txBox="1"/>
          <p:nvPr/>
        </p:nvSpPr>
        <p:spPr>
          <a:xfrm>
            <a:off x="628650" y="4767263"/>
            <a:ext cx="2057400" cy="273900"/>
          </a:xfrm>
          <a:prstGeom prst="rect">
            <a:avLst/>
          </a:prstGeom>
          <a:noFill/>
          <a:ln>
            <a:noFill/>
          </a:ln>
        </p:spPr>
        <p:txBody>
          <a:bodyPr spcFirstLastPara="1" wrap="square" lIns="57150" tIns="28575" rIns="57150" bIns="28575" anchor="ctr" anchorCtr="0">
            <a:noAutofit/>
          </a:bodyPr>
          <a:lstStyle/>
          <a:p>
            <a:pPr marL="0" lvl="0" indent="0" algn="l" rtl="0">
              <a:spcBef>
                <a:spcPts val="0"/>
              </a:spcBef>
              <a:spcAft>
                <a:spcPts val="0"/>
              </a:spcAft>
              <a:buNone/>
            </a:pPr>
            <a:endParaRPr sz="900">
              <a:solidFill>
                <a:srgbClr val="888888"/>
              </a:solidFill>
              <a:latin typeface="Calibri"/>
              <a:ea typeface="Calibri"/>
              <a:cs typeface="Calibri"/>
              <a:sym typeface="Calibri"/>
            </a:endParaRPr>
          </a:p>
        </p:txBody>
      </p:sp>
      <p:pic>
        <p:nvPicPr>
          <p:cNvPr id="25" name="Google Shape;25;p3"/>
          <p:cNvPicPr preferRelativeResize="0"/>
          <p:nvPr/>
        </p:nvPicPr>
        <p:blipFill rotWithShape="1">
          <a:blip r:embed="rId2">
            <a:alphaModFix/>
          </a:blip>
          <a:srcRect t="-874950" b="874950"/>
          <a:stretch/>
        </p:blipFill>
        <p:spPr>
          <a:xfrm>
            <a:off x="26800" y="4628000"/>
            <a:ext cx="2330649" cy="496300"/>
          </a:xfrm>
          <a:prstGeom prst="rect">
            <a:avLst/>
          </a:prstGeom>
          <a:noFill/>
          <a:ln>
            <a:noFill/>
          </a:ln>
        </p:spPr>
      </p:pic>
      <p:pic>
        <p:nvPicPr>
          <p:cNvPr id="26" name="Google Shape;26;p3"/>
          <p:cNvPicPr preferRelativeResize="0"/>
          <p:nvPr/>
        </p:nvPicPr>
        <p:blipFill>
          <a:blip r:embed="rId2">
            <a:alphaModFix/>
          </a:blip>
          <a:stretch>
            <a:fillRect/>
          </a:stretch>
        </p:blipFill>
        <p:spPr>
          <a:xfrm>
            <a:off x="26980" y="9515210"/>
            <a:ext cx="3438144" cy="731520"/>
          </a:xfrm>
          <a:prstGeom prst="rect">
            <a:avLst/>
          </a:prstGeom>
          <a:noFill/>
          <a:ln>
            <a:noFill/>
          </a:ln>
        </p:spPr>
      </p:pic>
      <p:sp>
        <p:nvSpPr>
          <p:cNvPr id="27" name="Google Shape;27;p3" descr="h:mm a z" title="time"/>
          <p:cNvSpPr txBox="1"/>
          <p:nvPr/>
        </p:nvSpPr>
        <p:spPr>
          <a:xfrm>
            <a:off x="12711101" y="451875"/>
            <a:ext cx="5577300" cy="431100"/>
          </a:xfrm>
          <a:prstGeom prst="rect">
            <a:avLst/>
          </a:prstGeom>
          <a:noFill/>
          <a:ln>
            <a:noFill/>
          </a:ln>
        </p:spPr>
        <p:txBody>
          <a:bodyPr spcFirstLastPara="1" wrap="square" lIns="0" tIns="0" rIns="274300" bIns="0" anchor="t" anchorCtr="0">
            <a:noAutofit/>
          </a:bodyPr>
          <a:lstStyle/>
          <a:p>
            <a:pPr marL="0" lvl="0" indent="0" algn="r" rtl="0">
              <a:spcBef>
                <a:spcPts val="0"/>
              </a:spcBef>
              <a:spcAft>
                <a:spcPts val="0"/>
              </a:spcAft>
              <a:buNone/>
            </a:pPr>
            <a:r>
              <a:rPr lang="en" sz="2800" b="1">
                <a:solidFill>
                  <a:srgbClr val="FFFFFF"/>
                </a:solidFill>
                <a:latin typeface="Helvetica Neue"/>
                <a:ea typeface="Helvetica Neue"/>
                <a:cs typeface="Helvetica Neue"/>
                <a:sym typeface="Helvetica Neue"/>
              </a:rPr>
              <a:t>12:08 PM EDT</a:t>
            </a:r>
            <a:endParaRPr sz="2800" b="1">
              <a:solidFill>
                <a:srgbClr val="FFFFFF"/>
              </a:solidFill>
              <a:latin typeface="Helvetica Neue"/>
              <a:ea typeface="Helvetica Neue"/>
              <a:cs typeface="Helvetica Neue"/>
              <a:sym typeface="Helvetica Neue"/>
            </a:endParaRPr>
          </a:p>
        </p:txBody>
      </p:sp>
      <p:sp>
        <p:nvSpPr>
          <p:cNvPr id="28" name="Google Shape;28;p3" descr="MMMM d, yyyy" title="time"/>
          <p:cNvSpPr txBox="1"/>
          <p:nvPr/>
        </p:nvSpPr>
        <p:spPr>
          <a:xfrm>
            <a:off x="12711101" y="21295"/>
            <a:ext cx="5577300" cy="431100"/>
          </a:xfrm>
          <a:prstGeom prst="rect">
            <a:avLst/>
          </a:prstGeom>
          <a:noFill/>
          <a:ln>
            <a:noFill/>
          </a:ln>
        </p:spPr>
        <p:txBody>
          <a:bodyPr spcFirstLastPara="1" wrap="square" lIns="0" tIns="0" rIns="274300" bIns="0" anchor="t" anchorCtr="0">
            <a:noAutofit/>
          </a:bodyPr>
          <a:lstStyle/>
          <a:p>
            <a:pPr marL="0" lvl="0" indent="0" algn="r" rtl="0">
              <a:spcBef>
                <a:spcPts val="0"/>
              </a:spcBef>
              <a:spcAft>
                <a:spcPts val="0"/>
              </a:spcAft>
              <a:buNone/>
            </a:pPr>
            <a:r>
              <a:rPr lang="en" sz="2800" b="1">
                <a:solidFill>
                  <a:srgbClr val="FFFFFF"/>
                </a:solidFill>
                <a:latin typeface="Helvetica Neue"/>
                <a:ea typeface="Helvetica Neue"/>
                <a:cs typeface="Helvetica Neue"/>
                <a:sym typeface="Helvetica Neue"/>
              </a:rPr>
              <a:t>July 24, 2025</a:t>
            </a:r>
            <a:endParaRPr sz="2800" b="1">
              <a:solidFill>
                <a:srgbClr val="FFFFFF"/>
              </a:solidFill>
              <a:latin typeface="Helvetica Neue"/>
              <a:ea typeface="Helvetica Neue"/>
              <a:cs typeface="Helvetica Neue"/>
              <a:sym typeface="Helvetica Neue"/>
            </a:endParaRPr>
          </a:p>
        </p:txBody>
      </p:sp>
      <p:pic>
        <p:nvPicPr>
          <p:cNvPr id="29" name="Google Shape;29;p3"/>
          <p:cNvPicPr preferRelativeResize="0"/>
          <p:nvPr/>
        </p:nvPicPr>
        <p:blipFill>
          <a:blip r:embed="rId3">
            <a:alphaModFix/>
          </a:blip>
          <a:stretch>
            <a:fillRect/>
          </a:stretch>
        </p:blipFill>
        <p:spPr>
          <a:xfrm>
            <a:off x="179200" y="-3135"/>
            <a:ext cx="1361424" cy="1361424"/>
          </a:xfrm>
          <a:prstGeom prst="rect">
            <a:avLst/>
          </a:prstGeom>
          <a:noFill/>
          <a:ln>
            <a:noFill/>
          </a:ln>
        </p:spPr>
      </p:pic>
      <p:sp>
        <p:nvSpPr>
          <p:cNvPr id="30" name="Google Shape;30;p3" title="officeName"/>
          <p:cNvSpPr txBox="1"/>
          <p:nvPr/>
        </p:nvSpPr>
        <p:spPr>
          <a:xfrm>
            <a:off x="12125450" y="9858290"/>
            <a:ext cx="6051300" cy="384900"/>
          </a:xfrm>
          <a:prstGeom prst="rect">
            <a:avLst/>
          </a:prstGeom>
          <a:noFill/>
          <a:ln>
            <a:noFill/>
          </a:ln>
        </p:spPr>
        <p:txBody>
          <a:bodyPr spcFirstLastPara="1" wrap="square" lIns="114275" tIns="0" rIns="114275" bIns="0"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Peachtree City, GA</a:t>
            </a:r>
            <a:endParaRPr sz="2500" b="1">
              <a:solidFill>
                <a:srgbClr val="072E63"/>
              </a:solidFill>
              <a:latin typeface="Helvetica Neue"/>
              <a:ea typeface="Helvetica Neue"/>
              <a:cs typeface="Helvetica Neue"/>
              <a:sym typeface="Helvetica Neue"/>
            </a:endParaRPr>
          </a:p>
        </p:txBody>
      </p:sp>
      <p:sp>
        <p:nvSpPr>
          <p:cNvPr id="31" name="Google Shape;31;p3"/>
          <p:cNvSpPr txBox="1"/>
          <p:nvPr/>
        </p:nvSpPr>
        <p:spPr>
          <a:xfrm>
            <a:off x="13410594" y="9491472"/>
            <a:ext cx="4762500" cy="384900"/>
          </a:xfrm>
          <a:prstGeom prst="rect">
            <a:avLst/>
          </a:prstGeom>
          <a:noFill/>
          <a:ln>
            <a:noFill/>
          </a:ln>
        </p:spPr>
        <p:txBody>
          <a:bodyPr spcFirstLastPara="1" wrap="square" lIns="114275" tIns="0" rIns="114275" bIns="0"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National Weather Service</a:t>
            </a:r>
            <a:endParaRPr sz="2500" b="1">
              <a:solidFill>
                <a:srgbClr val="072E63"/>
              </a:solidFill>
              <a:latin typeface="Helvetica Neue"/>
              <a:ea typeface="Helvetica Neue"/>
              <a:cs typeface="Helvetica Neue"/>
              <a:sym typeface="Helvetica Neu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tlook Slide">
  <p:cSld name="TITLE_2_1_1">
    <p:bg>
      <p:bgPr>
        <a:solidFill>
          <a:srgbClr val="FFFFFF"/>
        </a:solidFill>
        <a:effectLst/>
      </p:bgPr>
    </p:bg>
    <p:spTree>
      <p:nvGrpSpPr>
        <p:cNvPr id="1" name="Shape 32"/>
        <p:cNvGrpSpPr/>
        <p:nvPr/>
      </p:nvGrpSpPr>
      <p:grpSpPr>
        <a:xfrm>
          <a:off x="0" y="0"/>
          <a:ext cx="0" cy="0"/>
          <a:chOff x="0" y="0"/>
          <a:chExt cx="0" cy="0"/>
        </a:xfrm>
      </p:grpSpPr>
      <p:sp>
        <p:nvSpPr>
          <p:cNvPr id="33" name="Google Shape;33;p4"/>
          <p:cNvSpPr/>
          <p:nvPr/>
        </p:nvSpPr>
        <p:spPr>
          <a:xfrm>
            <a:off x="0" y="0"/>
            <a:ext cx="18288000" cy="914400"/>
          </a:xfrm>
          <a:prstGeom prst="rect">
            <a:avLst/>
          </a:prstGeom>
          <a:solidFill>
            <a:srgbClr val="0A459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4" name="Google Shape;34;p4"/>
          <p:cNvSpPr txBox="1"/>
          <p:nvPr/>
        </p:nvSpPr>
        <p:spPr>
          <a:xfrm>
            <a:off x="13410594" y="9379438"/>
            <a:ext cx="4762500" cy="593400"/>
          </a:xfrm>
          <a:prstGeom prst="rect">
            <a:avLst/>
          </a:prstGeom>
          <a:noFill/>
          <a:ln>
            <a:noFill/>
          </a:ln>
        </p:spPr>
        <p:txBody>
          <a:bodyPr spcFirstLastPara="1" wrap="square" lIns="114275" tIns="114275" rIns="114275" bIns="114275"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National Weather Service</a:t>
            </a:r>
            <a:endParaRPr sz="2500" b="1">
              <a:solidFill>
                <a:srgbClr val="072E63"/>
              </a:solidFill>
              <a:latin typeface="Helvetica Neue"/>
              <a:ea typeface="Helvetica Neue"/>
              <a:cs typeface="Helvetica Neue"/>
              <a:sym typeface="Helvetica Neue"/>
            </a:endParaRPr>
          </a:p>
        </p:txBody>
      </p:sp>
      <p:sp>
        <p:nvSpPr>
          <p:cNvPr id="35" name="Google Shape;35;p4"/>
          <p:cNvSpPr/>
          <p:nvPr/>
        </p:nvSpPr>
        <p:spPr>
          <a:xfrm>
            <a:off x="0" y="914400"/>
            <a:ext cx="18288000" cy="457200"/>
          </a:xfrm>
          <a:prstGeom prst="rect">
            <a:avLst/>
          </a:prstGeom>
          <a:solidFill>
            <a:srgbClr val="EAEAE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6" name="Google Shape;36;p4"/>
          <p:cNvSpPr/>
          <p:nvPr/>
        </p:nvSpPr>
        <p:spPr>
          <a:xfrm>
            <a:off x="0" y="9464040"/>
            <a:ext cx="18288000" cy="822900"/>
          </a:xfrm>
          <a:prstGeom prst="rect">
            <a:avLst/>
          </a:prstGeom>
          <a:solidFill>
            <a:srgbClr val="EAEAE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7" name="Google Shape;37;p4"/>
          <p:cNvSpPr txBox="1"/>
          <p:nvPr/>
        </p:nvSpPr>
        <p:spPr>
          <a:xfrm>
            <a:off x="628650" y="4767263"/>
            <a:ext cx="2057400" cy="273900"/>
          </a:xfrm>
          <a:prstGeom prst="rect">
            <a:avLst/>
          </a:prstGeom>
          <a:noFill/>
          <a:ln>
            <a:noFill/>
          </a:ln>
        </p:spPr>
        <p:txBody>
          <a:bodyPr spcFirstLastPara="1" wrap="square" lIns="57150" tIns="28575" rIns="57150" bIns="28575" anchor="ctr" anchorCtr="0">
            <a:noAutofit/>
          </a:bodyPr>
          <a:lstStyle/>
          <a:p>
            <a:pPr marL="0" lvl="0" indent="0" algn="l" rtl="0">
              <a:spcBef>
                <a:spcPts val="0"/>
              </a:spcBef>
              <a:spcAft>
                <a:spcPts val="0"/>
              </a:spcAft>
              <a:buNone/>
            </a:pPr>
            <a:endParaRPr sz="900">
              <a:solidFill>
                <a:srgbClr val="888888"/>
              </a:solidFill>
              <a:latin typeface="Calibri"/>
              <a:ea typeface="Calibri"/>
              <a:cs typeface="Calibri"/>
              <a:sym typeface="Calibri"/>
            </a:endParaRPr>
          </a:p>
        </p:txBody>
      </p:sp>
      <p:pic>
        <p:nvPicPr>
          <p:cNvPr id="38" name="Google Shape;38;p4"/>
          <p:cNvPicPr preferRelativeResize="0"/>
          <p:nvPr/>
        </p:nvPicPr>
        <p:blipFill rotWithShape="1">
          <a:blip r:embed="rId2">
            <a:alphaModFix/>
          </a:blip>
          <a:srcRect t="-874950" b="874950"/>
          <a:stretch/>
        </p:blipFill>
        <p:spPr>
          <a:xfrm>
            <a:off x="26800" y="4628000"/>
            <a:ext cx="2330649" cy="496300"/>
          </a:xfrm>
          <a:prstGeom prst="rect">
            <a:avLst/>
          </a:prstGeom>
          <a:noFill/>
          <a:ln>
            <a:noFill/>
          </a:ln>
        </p:spPr>
      </p:pic>
      <p:pic>
        <p:nvPicPr>
          <p:cNvPr id="39" name="Google Shape;39;p4"/>
          <p:cNvPicPr preferRelativeResize="0"/>
          <p:nvPr/>
        </p:nvPicPr>
        <p:blipFill>
          <a:blip r:embed="rId2">
            <a:alphaModFix/>
          </a:blip>
          <a:stretch>
            <a:fillRect/>
          </a:stretch>
        </p:blipFill>
        <p:spPr>
          <a:xfrm>
            <a:off x="26980" y="9515210"/>
            <a:ext cx="3438144" cy="731520"/>
          </a:xfrm>
          <a:prstGeom prst="rect">
            <a:avLst/>
          </a:prstGeom>
          <a:noFill/>
          <a:ln>
            <a:noFill/>
          </a:ln>
        </p:spPr>
      </p:pic>
      <p:sp>
        <p:nvSpPr>
          <p:cNvPr id="40" name="Google Shape;40;p4" descr="h:mm a z" title="time"/>
          <p:cNvSpPr txBox="1"/>
          <p:nvPr/>
        </p:nvSpPr>
        <p:spPr>
          <a:xfrm>
            <a:off x="12711101" y="451875"/>
            <a:ext cx="5577300" cy="431100"/>
          </a:xfrm>
          <a:prstGeom prst="rect">
            <a:avLst/>
          </a:prstGeom>
          <a:noFill/>
          <a:ln>
            <a:noFill/>
          </a:ln>
        </p:spPr>
        <p:txBody>
          <a:bodyPr spcFirstLastPara="1" wrap="square" lIns="0" tIns="0" rIns="274300" bIns="0" anchor="t" anchorCtr="0">
            <a:noAutofit/>
          </a:bodyPr>
          <a:lstStyle/>
          <a:p>
            <a:pPr marL="0" lvl="0" indent="0" algn="r" rtl="0">
              <a:spcBef>
                <a:spcPts val="0"/>
              </a:spcBef>
              <a:spcAft>
                <a:spcPts val="0"/>
              </a:spcAft>
              <a:buNone/>
            </a:pPr>
            <a:r>
              <a:rPr lang="en" sz="2800" b="1">
                <a:solidFill>
                  <a:srgbClr val="FFFFFF"/>
                </a:solidFill>
                <a:latin typeface="Helvetica Neue"/>
                <a:ea typeface="Helvetica Neue"/>
                <a:cs typeface="Helvetica Neue"/>
                <a:sym typeface="Helvetica Neue"/>
              </a:rPr>
              <a:t>12:08 PM EDT</a:t>
            </a:r>
            <a:endParaRPr sz="2800" b="1">
              <a:solidFill>
                <a:srgbClr val="FFFFFF"/>
              </a:solidFill>
              <a:latin typeface="Helvetica Neue"/>
              <a:ea typeface="Helvetica Neue"/>
              <a:cs typeface="Helvetica Neue"/>
              <a:sym typeface="Helvetica Neue"/>
            </a:endParaRPr>
          </a:p>
        </p:txBody>
      </p:sp>
      <p:sp>
        <p:nvSpPr>
          <p:cNvPr id="41" name="Google Shape;41;p4" descr="MMMM d, yyyy" title="time"/>
          <p:cNvSpPr txBox="1"/>
          <p:nvPr/>
        </p:nvSpPr>
        <p:spPr>
          <a:xfrm>
            <a:off x="12711101" y="21295"/>
            <a:ext cx="5577300" cy="431100"/>
          </a:xfrm>
          <a:prstGeom prst="rect">
            <a:avLst/>
          </a:prstGeom>
          <a:noFill/>
          <a:ln>
            <a:noFill/>
          </a:ln>
        </p:spPr>
        <p:txBody>
          <a:bodyPr spcFirstLastPara="1" wrap="square" lIns="0" tIns="0" rIns="274300" bIns="0" anchor="t" anchorCtr="0">
            <a:noAutofit/>
          </a:bodyPr>
          <a:lstStyle/>
          <a:p>
            <a:pPr marL="0" lvl="0" indent="0" algn="r" rtl="0">
              <a:spcBef>
                <a:spcPts val="0"/>
              </a:spcBef>
              <a:spcAft>
                <a:spcPts val="0"/>
              </a:spcAft>
              <a:buNone/>
            </a:pPr>
            <a:r>
              <a:rPr lang="en" sz="2800" b="1">
                <a:solidFill>
                  <a:srgbClr val="FFFFFF"/>
                </a:solidFill>
                <a:latin typeface="Helvetica Neue"/>
                <a:ea typeface="Helvetica Neue"/>
                <a:cs typeface="Helvetica Neue"/>
                <a:sym typeface="Helvetica Neue"/>
              </a:rPr>
              <a:t>July 24, 2025</a:t>
            </a:r>
            <a:endParaRPr sz="2800" b="1">
              <a:solidFill>
                <a:srgbClr val="FFFFFF"/>
              </a:solidFill>
              <a:latin typeface="Helvetica Neue"/>
              <a:ea typeface="Helvetica Neue"/>
              <a:cs typeface="Helvetica Neue"/>
              <a:sym typeface="Helvetica Neue"/>
            </a:endParaRPr>
          </a:p>
        </p:txBody>
      </p:sp>
      <p:pic>
        <p:nvPicPr>
          <p:cNvPr id="42" name="Google Shape;42;p4"/>
          <p:cNvPicPr preferRelativeResize="0"/>
          <p:nvPr/>
        </p:nvPicPr>
        <p:blipFill>
          <a:blip r:embed="rId3">
            <a:alphaModFix/>
          </a:blip>
          <a:stretch>
            <a:fillRect/>
          </a:stretch>
        </p:blipFill>
        <p:spPr>
          <a:xfrm>
            <a:off x="179200" y="-3135"/>
            <a:ext cx="1361424" cy="1361424"/>
          </a:xfrm>
          <a:prstGeom prst="rect">
            <a:avLst/>
          </a:prstGeom>
          <a:noFill/>
          <a:ln>
            <a:noFill/>
          </a:ln>
        </p:spPr>
      </p:pic>
      <p:sp>
        <p:nvSpPr>
          <p:cNvPr id="43" name="Google Shape;43;p4" title="officeName"/>
          <p:cNvSpPr txBox="1"/>
          <p:nvPr/>
        </p:nvSpPr>
        <p:spPr>
          <a:xfrm>
            <a:off x="12125450" y="9858290"/>
            <a:ext cx="6051300" cy="384900"/>
          </a:xfrm>
          <a:prstGeom prst="rect">
            <a:avLst/>
          </a:prstGeom>
          <a:noFill/>
          <a:ln>
            <a:noFill/>
          </a:ln>
        </p:spPr>
        <p:txBody>
          <a:bodyPr spcFirstLastPara="1" wrap="square" lIns="114275" tIns="0" rIns="114275" bIns="0"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Peachtree City, GA</a:t>
            </a:r>
            <a:endParaRPr sz="2500" b="1">
              <a:solidFill>
                <a:srgbClr val="072E63"/>
              </a:solidFill>
              <a:latin typeface="Helvetica Neue"/>
              <a:ea typeface="Helvetica Neue"/>
              <a:cs typeface="Helvetica Neue"/>
              <a:sym typeface="Helvetica Neue"/>
            </a:endParaRPr>
          </a:p>
        </p:txBody>
      </p:sp>
      <p:sp>
        <p:nvSpPr>
          <p:cNvPr id="44" name="Google Shape;44;p4"/>
          <p:cNvSpPr txBox="1"/>
          <p:nvPr/>
        </p:nvSpPr>
        <p:spPr>
          <a:xfrm>
            <a:off x="13410594" y="9491472"/>
            <a:ext cx="4762500" cy="384900"/>
          </a:xfrm>
          <a:prstGeom prst="rect">
            <a:avLst/>
          </a:prstGeom>
          <a:noFill/>
          <a:ln>
            <a:noFill/>
          </a:ln>
        </p:spPr>
        <p:txBody>
          <a:bodyPr spcFirstLastPara="1" wrap="square" lIns="114275" tIns="0" rIns="114275" bIns="0"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National Weather Service</a:t>
            </a:r>
            <a:endParaRPr sz="2500" b="1">
              <a:solidFill>
                <a:srgbClr val="072E63"/>
              </a:solidFill>
              <a:latin typeface="Helvetica Neue"/>
              <a:ea typeface="Helvetica Neue"/>
              <a:cs typeface="Helvetica Neue"/>
              <a:sym typeface="Helvetica Neu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mmary Slide">
  <p:cSld name="TITLE_2_1_1_1">
    <p:bg>
      <p:bgPr>
        <a:solidFill>
          <a:srgbClr val="FFFFFF"/>
        </a:solidFill>
        <a:effectLst/>
      </p:bgPr>
    </p:bg>
    <p:spTree>
      <p:nvGrpSpPr>
        <p:cNvPr id="1" name="Shape 45"/>
        <p:cNvGrpSpPr/>
        <p:nvPr/>
      </p:nvGrpSpPr>
      <p:grpSpPr>
        <a:xfrm>
          <a:off x="0" y="0"/>
          <a:ext cx="0" cy="0"/>
          <a:chOff x="0" y="0"/>
          <a:chExt cx="0" cy="0"/>
        </a:xfrm>
      </p:grpSpPr>
      <p:sp>
        <p:nvSpPr>
          <p:cNvPr id="46" name="Google Shape;46;p5"/>
          <p:cNvSpPr/>
          <p:nvPr/>
        </p:nvSpPr>
        <p:spPr>
          <a:xfrm>
            <a:off x="0" y="0"/>
            <a:ext cx="18288000" cy="914400"/>
          </a:xfrm>
          <a:prstGeom prst="rect">
            <a:avLst/>
          </a:prstGeom>
          <a:solidFill>
            <a:srgbClr val="0A459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47" name="Google Shape;47;p5"/>
          <p:cNvSpPr txBox="1"/>
          <p:nvPr/>
        </p:nvSpPr>
        <p:spPr>
          <a:xfrm>
            <a:off x="13410594" y="9379438"/>
            <a:ext cx="4762500" cy="593400"/>
          </a:xfrm>
          <a:prstGeom prst="rect">
            <a:avLst/>
          </a:prstGeom>
          <a:noFill/>
          <a:ln>
            <a:noFill/>
          </a:ln>
        </p:spPr>
        <p:txBody>
          <a:bodyPr spcFirstLastPara="1" wrap="square" lIns="114275" tIns="114275" rIns="114275" bIns="114275"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National Weather Service</a:t>
            </a:r>
            <a:endParaRPr sz="2500" b="1">
              <a:solidFill>
                <a:srgbClr val="072E63"/>
              </a:solidFill>
              <a:latin typeface="Helvetica Neue"/>
              <a:ea typeface="Helvetica Neue"/>
              <a:cs typeface="Helvetica Neue"/>
              <a:sym typeface="Helvetica Neue"/>
            </a:endParaRPr>
          </a:p>
        </p:txBody>
      </p:sp>
      <p:sp>
        <p:nvSpPr>
          <p:cNvPr id="48" name="Google Shape;48;p5"/>
          <p:cNvSpPr/>
          <p:nvPr/>
        </p:nvSpPr>
        <p:spPr>
          <a:xfrm>
            <a:off x="0" y="914400"/>
            <a:ext cx="18288000" cy="457200"/>
          </a:xfrm>
          <a:prstGeom prst="rect">
            <a:avLst/>
          </a:prstGeom>
          <a:solidFill>
            <a:srgbClr val="EAEAE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49" name="Google Shape;49;p5"/>
          <p:cNvSpPr/>
          <p:nvPr/>
        </p:nvSpPr>
        <p:spPr>
          <a:xfrm>
            <a:off x="0" y="9464040"/>
            <a:ext cx="18288000" cy="822900"/>
          </a:xfrm>
          <a:prstGeom prst="rect">
            <a:avLst/>
          </a:prstGeom>
          <a:solidFill>
            <a:srgbClr val="EAEAE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50" name="Google Shape;50;p5"/>
          <p:cNvSpPr txBox="1"/>
          <p:nvPr/>
        </p:nvSpPr>
        <p:spPr>
          <a:xfrm>
            <a:off x="628650" y="4767263"/>
            <a:ext cx="2057400" cy="273900"/>
          </a:xfrm>
          <a:prstGeom prst="rect">
            <a:avLst/>
          </a:prstGeom>
          <a:noFill/>
          <a:ln>
            <a:noFill/>
          </a:ln>
        </p:spPr>
        <p:txBody>
          <a:bodyPr spcFirstLastPara="1" wrap="square" lIns="57150" tIns="28575" rIns="57150" bIns="28575" anchor="ctr" anchorCtr="0">
            <a:noAutofit/>
          </a:bodyPr>
          <a:lstStyle/>
          <a:p>
            <a:pPr marL="0" lvl="0" indent="0" algn="l" rtl="0">
              <a:spcBef>
                <a:spcPts val="0"/>
              </a:spcBef>
              <a:spcAft>
                <a:spcPts val="0"/>
              </a:spcAft>
              <a:buNone/>
            </a:pPr>
            <a:endParaRPr sz="900">
              <a:solidFill>
                <a:srgbClr val="888888"/>
              </a:solidFill>
              <a:latin typeface="Calibri"/>
              <a:ea typeface="Calibri"/>
              <a:cs typeface="Calibri"/>
              <a:sym typeface="Calibri"/>
            </a:endParaRPr>
          </a:p>
        </p:txBody>
      </p:sp>
      <p:pic>
        <p:nvPicPr>
          <p:cNvPr id="51" name="Google Shape;51;p5"/>
          <p:cNvPicPr preferRelativeResize="0"/>
          <p:nvPr/>
        </p:nvPicPr>
        <p:blipFill rotWithShape="1">
          <a:blip r:embed="rId2">
            <a:alphaModFix/>
          </a:blip>
          <a:srcRect t="-874950" b="874950"/>
          <a:stretch/>
        </p:blipFill>
        <p:spPr>
          <a:xfrm>
            <a:off x="26800" y="4628000"/>
            <a:ext cx="2330649" cy="496300"/>
          </a:xfrm>
          <a:prstGeom prst="rect">
            <a:avLst/>
          </a:prstGeom>
          <a:noFill/>
          <a:ln>
            <a:noFill/>
          </a:ln>
        </p:spPr>
      </p:pic>
      <p:pic>
        <p:nvPicPr>
          <p:cNvPr id="52" name="Google Shape;52;p5"/>
          <p:cNvPicPr preferRelativeResize="0"/>
          <p:nvPr/>
        </p:nvPicPr>
        <p:blipFill>
          <a:blip r:embed="rId2">
            <a:alphaModFix/>
          </a:blip>
          <a:stretch>
            <a:fillRect/>
          </a:stretch>
        </p:blipFill>
        <p:spPr>
          <a:xfrm>
            <a:off x="26980" y="9515210"/>
            <a:ext cx="3438144" cy="731520"/>
          </a:xfrm>
          <a:prstGeom prst="rect">
            <a:avLst/>
          </a:prstGeom>
          <a:noFill/>
          <a:ln>
            <a:noFill/>
          </a:ln>
        </p:spPr>
      </p:pic>
      <p:sp>
        <p:nvSpPr>
          <p:cNvPr id="53" name="Google Shape;53;p5" descr="h:mm a z" title="time"/>
          <p:cNvSpPr txBox="1"/>
          <p:nvPr/>
        </p:nvSpPr>
        <p:spPr>
          <a:xfrm>
            <a:off x="12711101" y="451875"/>
            <a:ext cx="5577300" cy="431100"/>
          </a:xfrm>
          <a:prstGeom prst="rect">
            <a:avLst/>
          </a:prstGeom>
          <a:noFill/>
          <a:ln>
            <a:noFill/>
          </a:ln>
        </p:spPr>
        <p:txBody>
          <a:bodyPr spcFirstLastPara="1" wrap="square" lIns="0" tIns="0" rIns="274300" bIns="0" anchor="t" anchorCtr="0">
            <a:noAutofit/>
          </a:bodyPr>
          <a:lstStyle/>
          <a:p>
            <a:pPr marL="0" lvl="0" indent="0" algn="r" rtl="0">
              <a:spcBef>
                <a:spcPts val="0"/>
              </a:spcBef>
              <a:spcAft>
                <a:spcPts val="0"/>
              </a:spcAft>
              <a:buNone/>
            </a:pPr>
            <a:r>
              <a:rPr lang="en" sz="2800" b="1">
                <a:solidFill>
                  <a:srgbClr val="FFFFFF"/>
                </a:solidFill>
                <a:latin typeface="Helvetica Neue"/>
                <a:ea typeface="Helvetica Neue"/>
                <a:cs typeface="Helvetica Neue"/>
                <a:sym typeface="Helvetica Neue"/>
              </a:rPr>
              <a:t>12:08 PM EDT</a:t>
            </a:r>
            <a:endParaRPr sz="2800" b="1">
              <a:solidFill>
                <a:srgbClr val="FFFFFF"/>
              </a:solidFill>
              <a:latin typeface="Helvetica Neue"/>
              <a:ea typeface="Helvetica Neue"/>
              <a:cs typeface="Helvetica Neue"/>
              <a:sym typeface="Helvetica Neue"/>
            </a:endParaRPr>
          </a:p>
        </p:txBody>
      </p:sp>
      <p:sp>
        <p:nvSpPr>
          <p:cNvPr id="54" name="Google Shape;54;p5" descr="MMMM d, yyyy" title="time"/>
          <p:cNvSpPr txBox="1"/>
          <p:nvPr/>
        </p:nvSpPr>
        <p:spPr>
          <a:xfrm>
            <a:off x="12711101" y="21295"/>
            <a:ext cx="5577300" cy="431100"/>
          </a:xfrm>
          <a:prstGeom prst="rect">
            <a:avLst/>
          </a:prstGeom>
          <a:noFill/>
          <a:ln>
            <a:noFill/>
          </a:ln>
        </p:spPr>
        <p:txBody>
          <a:bodyPr spcFirstLastPara="1" wrap="square" lIns="0" tIns="0" rIns="274300" bIns="0" anchor="t" anchorCtr="0">
            <a:noAutofit/>
          </a:bodyPr>
          <a:lstStyle/>
          <a:p>
            <a:pPr marL="0" lvl="0" indent="0" algn="r" rtl="0">
              <a:spcBef>
                <a:spcPts val="0"/>
              </a:spcBef>
              <a:spcAft>
                <a:spcPts val="0"/>
              </a:spcAft>
              <a:buNone/>
            </a:pPr>
            <a:r>
              <a:rPr lang="en" sz="2800" b="1">
                <a:solidFill>
                  <a:srgbClr val="FFFFFF"/>
                </a:solidFill>
                <a:latin typeface="Helvetica Neue"/>
                <a:ea typeface="Helvetica Neue"/>
                <a:cs typeface="Helvetica Neue"/>
                <a:sym typeface="Helvetica Neue"/>
              </a:rPr>
              <a:t>July 24, 2025</a:t>
            </a:r>
            <a:endParaRPr sz="2800" b="1">
              <a:solidFill>
                <a:srgbClr val="FFFFFF"/>
              </a:solidFill>
              <a:latin typeface="Helvetica Neue"/>
              <a:ea typeface="Helvetica Neue"/>
              <a:cs typeface="Helvetica Neue"/>
              <a:sym typeface="Helvetica Neue"/>
            </a:endParaRPr>
          </a:p>
        </p:txBody>
      </p:sp>
      <p:pic>
        <p:nvPicPr>
          <p:cNvPr id="55" name="Google Shape;55;p5"/>
          <p:cNvPicPr preferRelativeResize="0"/>
          <p:nvPr/>
        </p:nvPicPr>
        <p:blipFill>
          <a:blip r:embed="rId3">
            <a:alphaModFix/>
          </a:blip>
          <a:stretch>
            <a:fillRect/>
          </a:stretch>
        </p:blipFill>
        <p:spPr>
          <a:xfrm>
            <a:off x="179200" y="-3135"/>
            <a:ext cx="1361424" cy="1361424"/>
          </a:xfrm>
          <a:prstGeom prst="rect">
            <a:avLst/>
          </a:prstGeom>
          <a:noFill/>
          <a:ln>
            <a:noFill/>
          </a:ln>
        </p:spPr>
      </p:pic>
      <p:sp>
        <p:nvSpPr>
          <p:cNvPr id="56" name="Google Shape;56;p5" title="officeName"/>
          <p:cNvSpPr txBox="1"/>
          <p:nvPr/>
        </p:nvSpPr>
        <p:spPr>
          <a:xfrm>
            <a:off x="12125450" y="9858290"/>
            <a:ext cx="6051300" cy="384900"/>
          </a:xfrm>
          <a:prstGeom prst="rect">
            <a:avLst/>
          </a:prstGeom>
          <a:noFill/>
          <a:ln>
            <a:noFill/>
          </a:ln>
        </p:spPr>
        <p:txBody>
          <a:bodyPr spcFirstLastPara="1" wrap="square" lIns="114275" tIns="0" rIns="114275" bIns="0"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Peachtree City, GA</a:t>
            </a:r>
            <a:endParaRPr sz="2500" b="1">
              <a:solidFill>
                <a:srgbClr val="072E63"/>
              </a:solidFill>
              <a:latin typeface="Helvetica Neue"/>
              <a:ea typeface="Helvetica Neue"/>
              <a:cs typeface="Helvetica Neue"/>
              <a:sym typeface="Helvetica Neue"/>
            </a:endParaRPr>
          </a:p>
        </p:txBody>
      </p:sp>
      <p:sp>
        <p:nvSpPr>
          <p:cNvPr id="57" name="Google Shape;57;p5"/>
          <p:cNvSpPr txBox="1"/>
          <p:nvPr/>
        </p:nvSpPr>
        <p:spPr>
          <a:xfrm>
            <a:off x="13410594" y="9491472"/>
            <a:ext cx="4762500" cy="384900"/>
          </a:xfrm>
          <a:prstGeom prst="rect">
            <a:avLst/>
          </a:prstGeom>
          <a:noFill/>
          <a:ln>
            <a:noFill/>
          </a:ln>
        </p:spPr>
        <p:txBody>
          <a:bodyPr spcFirstLastPara="1" wrap="square" lIns="114275" tIns="0" rIns="114275" bIns="0"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National Weather Service</a:t>
            </a:r>
            <a:endParaRPr sz="2500" b="1">
              <a:solidFill>
                <a:srgbClr val="072E63"/>
              </a:solidFill>
              <a:latin typeface="Helvetica Neue"/>
              <a:ea typeface="Helvetica Neue"/>
              <a:cs typeface="Helvetica Neue"/>
              <a:sym typeface="Helvetica Neue"/>
            </a:endParaRPr>
          </a:p>
        </p:txBody>
      </p:sp>
      <p:sp>
        <p:nvSpPr>
          <p:cNvPr id="58" name="Google Shape;58;p5" title="officePhone"/>
          <p:cNvSpPr txBox="1"/>
          <p:nvPr/>
        </p:nvSpPr>
        <p:spPr>
          <a:xfrm>
            <a:off x="11639900" y="4741756"/>
            <a:ext cx="5943000" cy="4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72E63"/>
                </a:solidFill>
                <a:latin typeface="Helvetica Neue"/>
                <a:ea typeface="Helvetica Neue"/>
                <a:cs typeface="Helvetica Neue"/>
                <a:sym typeface="Helvetica Neue"/>
              </a:rPr>
              <a:t>(770) 486-1133</a:t>
            </a:r>
            <a:endParaRPr sz="2400">
              <a:solidFill>
                <a:srgbClr val="072E63"/>
              </a:solidFill>
              <a:latin typeface="Helvetica Neue"/>
              <a:ea typeface="Helvetica Neue"/>
              <a:cs typeface="Helvetica Neue"/>
              <a:sym typeface="Helvetica Neue"/>
            </a:endParaRPr>
          </a:p>
        </p:txBody>
      </p:sp>
      <p:sp>
        <p:nvSpPr>
          <p:cNvPr id="59" name="Google Shape;59;p5" title="officeEmail"/>
          <p:cNvSpPr txBox="1"/>
          <p:nvPr/>
        </p:nvSpPr>
        <p:spPr>
          <a:xfrm>
            <a:off x="11639900" y="5920344"/>
            <a:ext cx="5943000" cy="4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72E63"/>
                </a:solidFill>
                <a:latin typeface="Helvetica Neue"/>
                <a:ea typeface="Helvetica Neue"/>
                <a:cs typeface="Helvetica Neue"/>
                <a:sym typeface="Helvetica Neue"/>
              </a:rPr>
              <a:t>sr-ffc.webmaster@noaa.gov</a:t>
            </a:r>
            <a:endParaRPr sz="2400">
              <a:solidFill>
                <a:srgbClr val="072E63"/>
              </a:solidFill>
              <a:latin typeface="Helvetica Neue"/>
              <a:ea typeface="Helvetica Neue"/>
              <a:cs typeface="Helvetica Neue"/>
              <a:sym typeface="Helvetica Neue"/>
            </a:endParaRPr>
          </a:p>
        </p:txBody>
      </p:sp>
      <p:sp>
        <p:nvSpPr>
          <p:cNvPr id="60" name="Google Shape;60;p5" title="officeFacebookHandle"/>
          <p:cNvSpPr txBox="1"/>
          <p:nvPr/>
        </p:nvSpPr>
        <p:spPr>
          <a:xfrm>
            <a:off x="11918975" y="7173350"/>
            <a:ext cx="5803500" cy="4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72E63"/>
                </a:solidFill>
                <a:latin typeface="Helvetica Neue"/>
                <a:ea typeface="Helvetica Neue"/>
                <a:cs typeface="Helvetica Neue"/>
                <a:sym typeface="Helvetica Neue"/>
              </a:rPr>
              <a:t>NWSAtlanta</a:t>
            </a:r>
            <a:endParaRPr sz="2400">
              <a:solidFill>
                <a:srgbClr val="072E63"/>
              </a:solidFill>
              <a:latin typeface="Helvetica Neue"/>
              <a:ea typeface="Helvetica Neue"/>
              <a:cs typeface="Helvetica Neue"/>
              <a:sym typeface="Helvetica Neue"/>
            </a:endParaRPr>
          </a:p>
        </p:txBody>
      </p:sp>
      <p:sp>
        <p:nvSpPr>
          <p:cNvPr id="61" name="Google Shape;61;p5" title="officeFacebookHandle"/>
          <p:cNvSpPr txBox="1"/>
          <p:nvPr/>
        </p:nvSpPr>
        <p:spPr>
          <a:xfrm>
            <a:off x="11918975" y="8426344"/>
            <a:ext cx="5664000" cy="4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72E63"/>
                </a:solidFill>
                <a:latin typeface="Helvetica Neue"/>
                <a:ea typeface="Helvetica Neue"/>
                <a:cs typeface="Helvetica Neue"/>
                <a:sym typeface="Helvetica Neue"/>
              </a:rPr>
              <a:t>NWSAtlanta</a:t>
            </a:r>
            <a:endParaRPr sz="2400">
              <a:solidFill>
                <a:srgbClr val="072E63"/>
              </a:solidFill>
              <a:latin typeface="Helvetica Neue"/>
              <a:ea typeface="Helvetica Neue"/>
              <a:cs typeface="Helvetica Neue"/>
              <a:sym typeface="Helvetica Neue"/>
            </a:endParaRPr>
          </a:p>
        </p:txBody>
      </p:sp>
      <p:sp>
        <p:nvSpPr>
          <p:cNvPr id="62" name="Google Shape;62;p5" title="officeHomepageUrl"/>
          <p:cNvSpPr txBox="1"/>
          <p:nvPr/>
        </p:nvSpPr>
        <p:spPr>
          <a:xfrm>
            <a:off x="11639900" y="3487144"/>
            <a:ext cx="5943000" cy="4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72E63"/>
                </a:solidFill>
                <a:latin typeface="Helvetica Neue"/>
                <a:ea typeface="Helvetica Neue"/>
                <a:cs typeface="Helvetica Neue"/>
                <a:sym typeface="Helvetica Neue"/>
              </a:rPr>
              <a:t>weather.gov/atlanta</a:t>
            </a:r>
            <a:endParaRPr sz="2400">
              <a:solidFill>
                <a:srgbClr val="072E63"/>
              </a:solidFill>
              <a:latin typeface="Helvetica Neue"/>
              <a:ea typeface="Helvetica Neue"/>
              <a:cs typeface="Helvetica Neue"/>
              <a:sym typeface="Helvetica Neue"/>
            </a:endParaRPr>
          </a:p>
        </p:txBody>
      </p:sp>
      <p:sp>
        <p:nvSpPr>
          <p:cNvPr id="63" name="Google Shape;63;p5" title="officePhone"/>
          <p:cNvSpPr txBox="1"/>
          <p:nvPr/>
        </p:nvSpPr>
        <p:spPr>
          <a:xfrm>
            <a:off x="11639900" y="4741756"/>
            <a:ext cx="5943000" cy="4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72E63"/>
                </a:solidFill>
                <a:latin typeface="Helvetica Neue"/>
                <a:ea typeface="Helvetica Neue"/>
                <a:cs typeface="Helvetica Neue"/>
                <a:sym typeface="Helvetica Neue"/>
              </a:rPr>
              <a:t>(770) 486-1133</a:t>
            </a:r>
            <a:endParaRPr sz="2400">
              <a:solidFill>
                <a:srgbClr val="072E63"/>
              </a:solidFill>
              <a:latin typeface="Helvetica Neue"/>
              <a:ea typeface="Helvetica Neue"/>
              <a:cs typeface="Helvetica Neue"/>
              <a:sym typeface="Helvetica Neue"/>
            </a:endParaRPr>
          </a:p>
        </p:txBody>
      </p:sp>
      <p:sp>
        <p:nvSpPr>
          <p:cNvPr id="64" name="Google Shape;64;p5" title="officeEmail"/>
          <p:cNvSpPr txBox="1"/>
          <p:nvPr/>
        </p:nvSpPr>
        <p:spPr>
          <a:xfrm>
            <a:off x="11639900" y="5920344"/>
            <a:ext cx="5943000" cy="4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72E63"/>
                </a:solidFill>
                <a:latin typeface="Helvetica Neue"/>
                <a:ea typeface="Helvetica Neue"/>
                <a:cs typeface="Helvetica Neue"/>
                <a:sym typeface="Helvetica Neue"/>
              </a:rPr>
              <a:t>sr-ffc.webmaster@noaa.gov</a:t>
            </a:r>
            <a:endParaRPr sz="2400">
              <a:solidFill>
                <a:srgbClr val="072E63"/>
              </a:solidFill>
              <a:latin typeface="Helvetica Neue"/>
              <a:ea typeface="Helvetica Neue"/>
              <a:cs typeface="Helvetica Neue"/>
              <a:sym typeface="Helvetica Neue"/>
            </a:endParaRPr>
          </a:p>
        </p:txBody>
      </p:sp>
      <p:sp>
        <p:nvSpPr>
          <p:cNvPr id="65" name="Google Shape;65;p5" title="officeFacebookHandle"/>
          <p:cNvSpPr txBox="1"/>
          <p:nvPr/>
        </p:nvSpPr>
        <p:spPr>
          <a:xfrm>
            <a:off x="11918975" y="7173350"/>
            <a:ext cx="5803500" cy="4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72E63"/>
                </a:solidFill>
                <a:latin typeface="Helvetica Neue"/>
                <a:ea typeface="Helvetica Neue"/>
                <a:cs typeface="Helvetica Neue"/>
                <a:sym typeface="Helvetica Neue"/>
              </a:rPr>
              <a:t>NWSAtlanta</a:t>
            </a:r>
            <a:endParaRPr sz="2400">
              <a:solidFill>
                <a:srgbClr val="072E63"/>
              </a:solidFill>
              <a:latin typeface="Helvetica Neue"/>
              <a:ea typeface="Helvetica Neue"/>
              <a:cs typeface="Helvetica Neue"/>
              <a:sym typeface="Helvetica Neue"/>
            </a:endParaRPr>
          </a:p>
        </p:txBody>
      </p:sp>
      <p:sp>
        <p:nvSpPr>
          <p:cNvPr id="66" name="Google Shape;66;p5" title="officeTwitterHandle"/>
          <p:cNvSpPr txBox="1"/>
          <p:nvPr/>
        </p:nvSpPr>
        <p:spPr>
          <a:xfrm>
            <a:off x="11918975" y="8426344"/>
            <a:ext cx="5664000" cy="4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72E63"/>
                </a:solidFill>
                <a:latin typeface="Helvetica Neue"/>
                <a:ea typeface="Helvetica Neue"/>
                <a:cs typeface="Helvetica Neue"/>
                <a:sym typeface="Helvetica Neue"/>
              </a:rPr>
              <a:t>NWSAtlanta</a:t>
            </a:r>
            <a:endParaRPr sz="2400">
              <a:solidFill>
                <a:srgbClr val="072E63"/>
              </a:solidFill>
              <a:latin typeface="Helvetica Neue"/>
              <a:ea typeface="Helvetica Neue"/>
              <a:cs typeface="Helvetica Neue"/>
              <a:sym typeface="Helvetica Neue"/>
            </a:endParaRPr>
          </a:p>
        </p:txBody>
      </p:sp>
      <p:sp>
        <p:nvSpPr>
          <p:cNvPr id="67" name="Google Shape;67;p5" title="officeHomepageUrl"/>
          <p:cNvSpPr txBox="1"/>
          <p:nvPr/>
        </p:nvSpPr>
        <p:spPr>
          <a:xfrm>
            <a:off x="11639900" y="3487144"/>
            <a:ext cx="5943000" cy="4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72E63"/>
                </a:solidFill>
                <a:latin typeface="Helvetica Neue"/>
                <a:ea typeface="Helvetica Neue"/>
                <a:cs typeface="Helvetica Neue"/>
                <a:sym typeface="Helvetica Neue"/>
              </a:rPr>
              <a:t>weather.gov/atlanta</a:t>
            </a:r>
            <a:endParaRPr sz="2400">
              <a:solidFill>
                <a:srgbClr val="072E63"/>
              </a:solidFill>
              <a:latin typeface="Helvetica Neue"/>
              <a:ea typeface="Helvetica Neue"/>
              <a:cs typeface="Helvetica Neue"/>
              <a:sym typeface="Helvetica Neue"/>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CUSTOM_1">
    <p:bg>
      <p:bgPr>
        <a:solidFill>
          <a:srgbClr val="FFFFFF"/>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1">
  <p:cSld name="CUSTOM_1_1">
    <p:bg>
      <p:bgPr>
        <a:solidFill>
          <a:srgbClr val="FFFFFF"/>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2">
  <p:cSld name="CUSTOM_1_1_1">
    <p:bg>
      <p:bgPr>
        <a:solidFill>
          <a:srgbClr val="FFFFFF"/>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andard Slide 2">
  <p:cSld name="TITLE_2_3">
    <p:bg>
      <p:bgPr>
        <a:solidFill>
          <a:srgbClr val="FFFFFF"/>
        </a:solidFill>
        <a:effectLst/>
      </p:bgPr>
    </p:bg>
    <p:spTree>
      <p:nvGrpSpPr>
        <p:cNvPr id="1" name="Shape 71"/>
        <p:cNvGrpSpPr/>
        <p:nvPr/>
      </p:nvGrpSpPr>
      <p:grpSpPr>
        <a:xfrm>
          <a:off x="0" y="0"/>
          <a:ext cx="0" cy="0"/>
          <a:chOff x="0" y="0"/>
          <a:chExt cx="0" cy="0"/>
        </a:xfrm>
      </p:grpSpPr>
      <p:sp>
        <p:nvSpPr>
          <p:cNvPr id="72" name="Google Shape;72;p9"/>
          <p:cNvSpPr/>
          <p:nvPr/>
        </p:nvSpPr>
        <p:spPr>
          <a:xfrm>
            <a:off x="0" y="0"/>
            <a:ext cx="18288000" cy="914400"/>
          </a:xfrm>
          <a:prstGeom prst="rect">
            <a:avLst/>
          </a:prstGeom>
          <a:solidFill>
            <a:srgbClr val="0A459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3" name="Google Shape;73;p9"/>
          <p:cNvSpPr txBox="1"/>
          <p:nvPr/>
        </p:nvSpPr>
        <p:spPr>
          <a:xfrm>
            <a:off x="13410594" y="9379438"/>
            <a:ext cx="4762500" cy="593400"/>
          </a:xfrm>
          <a:prstGeom prst="rect">
            <a:avLst/>
          </a:prstGeom>
          <a:noFill/>
          <a:ln>
            <a:noFill/>
          </a:ln>
        </p:spPr>
        <p:txBody>
          <a:bodyPr spcFirstLastPara="1" wrap="square" lIns="114275" tIns="114275" rIns="114275" bIns="114275"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National Weather Service</a:t>
            </a:r>
            <a:endParaRPr sz="2500" b="1">
              <a:solidFill>
                <a:srgbClr val="072E63"/>
              </a:solidFill>
              <a:latin typeface="Helvetica Neue"/>
              <a:ea typeface="Helvetica Neue"/>
              <a:cs typeface="Helvetica Neue"/>
              <a:sym typeface="Helvetica Neue"/>
            </a:endParaRPr>
          </a:p>
        </p:txBody>
      </p:sp>
      <p:sp>
        <p:nvSpPr>
          <p:cNvPr id="74" name="Google Shape;74;p9"/>
          <p:cNvSpPr/>
          <p:nvPr/>
        </p:nvSpPr>
        <p:spPr>
          <a:xfrm>
            <a:off x="0" y="914400"/>
            <a:ext cx="18288000" cy="457200"/>
          </a:xfrm>
          <a:prstGeom prst="rect">
            <a:avLst/>
          </a:prstGeom>
          <a:solidFill>
            <a:srgbClr val="EAEAE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5" name="Google Shape;75;p9"/>
          <p:cNvSpPr/>
          <p:nvPr/>
        </p:nvSpPr>
        <p:spPr>
          <a:xfrm>
            <a:off x="0" y="9464040"/>
            <a:ext cx="18288000" cy="822900"/>
          </a:xfrm>
          <a:prstGeom prst="rect">
            <a:avLst/>
          </a:prstGeom>
          <a:solidFill>
            <a:srgbClr val="EAEAE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6" name="Google Shape;76;p9"/>
          <p:cNvSpPr txBox="1"/>
          <p:nvPr/>
        </p:nvSpPr>
        <p:spPr>
          <a:xfrm>
            <a:off x="628650" y="4767263"/>
            <a:ext cx="2057400" cy="273900"/>
          </a:xfrm>
          <a:prstGeom prst="rect">
            <a:avLst/>
          </a:prstGeom>
          <a:noFill/>
          <a:ln>
            <a:noFill/>
          </a:ln>
        </p:spPr>
        <p:txBody>
          <a:bodyPr spcFirstLastPara="1" wrap="square" lIns="57150" tIns="28575" rIns="57150" bIns="28575" anchor="ctr" anchorCtr="0">
            <a:noAutofit/>
          </a:bodyPr>
          <a:lstStyle/>
          <a:p>
            <a:pPr marL="0" lvl="0" indent="0" algn="l" rtl="0">
              <a:spcBef>
                <a:spcPts val="0"/>
              </a:spcBef>
              <a:spcAft>
                <a:spcPts val="0"/>
              </a:spcAft>
              <a:buNone/>
            </a:pPr>
            <a:endParaRPr sz="900">
              <a:solidFill>
                <a:srgbClr val="888888"/>
              </a:solidFill>
              <a:latin typeface="Calibri"/>
              <a:ea typeface="Calibri"/>
              <a:cs typeface="Calibri"/>
              <a:sym typeface="Calibri"/>
            </a:endParaRPr>
          </a:p>
        </p:txBody>
      </p:sp>
      <p:pic>
        <p:nvPicPr>
          <p:cNvPr id="77" name="Google Shape;77;p9"/>
          <p:cNvPicPr preferRelativeResize="0"/>
          <p:nvPr/>
        </p:nvPicPr>
        <p:blipFill rotWithShape="1">
          <a:blip r:embed="rId2">
            <a:alphaModFix/>
          </a:blip>
          <a:srcRect t="-874950" b="874950"/>
          <a:stretch/>
        </p:blipFill>
        <p:spPr>
          <a:xfrm>
            <a:off x="26800" y="4628000"/>
            <a:ext cx="2330649" cy="496300"/>
          </a:xfrm>
          <a:prstGeom prst="rect">
            <a:avLst/>
          </a:prstGeom>
          <a:noFill/>
          <a:ln>
            <a:noFill/>
          </a:ln>
        </p:spPr>
      </p:pic>
      <p:pic>
        <p:nvPicPr>
          <p:cNvPr id="78" name="Google Shape;78;p9"/>
          <p:cNvPicPr preferRelativeResize="0"/>
          <p:nvPr/>
        </p:nvPicPr>
        <p:blipFill>
          <a:blip r:embed="rId2">
            <a:alphaModFix/>
          </a:blip>
          <a:stretch>
            <a:fillRect/>
          </a:stretch>
        </p:blipFill>
        <p:spPr>
          <a:xfrm>
            <a:off x="26980" y="9515210"/>
            <a:ext cx="3438144" cy="731520"/>
          </a:xfrm>
          <a:prstGeom prst="rect">
            <a:avLst/>
          </a:prstGeom>
          <a:noFill/>
          <a:ln>
            <a:noFill/>
          </a:ln>
        </p:spPr>
      </p:pic>
      <p:sp>
        <p:nvSpPr>
          <p:cNvPr id="79" name="Google Shape;79;p9" descr="h:mm a" title="time"/>
          <p:cNvSpPr txBox="1"/>
          <p:nvPr/>
        </p:nvSpPr>
        <p:spPr>
          <a:xfrm>
            <a:off x="12711101" y="451875"/>
            <a:ext cx="5577300" cy="431100"/>
          </a:xfrm>
          <a:prstGeom prst="rect">
            <a:avLst/>
          </a:prstGeom>
          <a:noFill/>
          <a:ln>
            <a:noFill/>
          </a:ln>
        </p:spPr>
        <p:txBody>
          <a:bodyPr spcFirstLastPara="1" wrap="square" lIns="0" tIns="0" rIns="274300" bIns="0" anchor="t" anchorCtr="0">
            <a:noAutofit/>
          </a:bodyPr>
          <a:lstStyle/>
          <a:p>
            <a:pPr marL="0" lvl="0" indent="0" algn="r" rtl="0">
              <a:spcBef>
                <a:spcPts val="0"/>
              </a:spcBef>
              <a:spcAft>
                <a:spcPts val="0"/>
              </a:spcAft>
              <a:buNone/>
            </a:pPr>
            <a:r>
              <a:rPr lang="en" sz="2800" b="1">
                <a:solidFill>
                  <a:srgbClr val="FFFFFF"/>
                </a:solidFill>
                <a:latin typeface="Helvetica Neue"/>
                <a:ea typeface="Helvetica Neue"/>
                <a:cs typeface="Helvetica Neue"/>
                <a:sym typeface="Helvetica Neue"/>
              </a:rPr>
              <a:t>12:08 PM</a:t>
            </a:r>
            <a:endParaRPr sz="2800" b="1">
              <a:solidFill>
                <a:srgbClr val="FFFFFF"/>
              </a:solidFill>
              <a:latin typeface="Helvetica Neue"/>
              <a:ea typeface="Helvetica Neue"/>
              <a:cs typeface="Helvetica Neue"/>
              <a:sym typeface="Helvetica Neue"/>
            </a:endParaRPr>
          </a:p>
        </p:txBody>
      </p:sp>
      <p:sp>
        <p:nvSpPr>
          <p:cNvPr id="80" name="Google Shape;80;p9" descr="MMMM d, yyyy" title="time"/>
          <p:cNvSpPr txBox="1"/>
          <p:nvPr/>
        </p:nvSpPr>
        <p:spPr>
          <a:xfrm>
            <a:off x="12711101" y="21295"/>
            <a:ext cx="5577300" cy="431100"/>
          </a:xfrm>
          <a:prstGeom prst="rect">
            <a:avLst/>
          </a:prstGeom>
          <a:noFill/>
          <a:ln>
            <a:noFill/>
          </a:ln>
        </p:spPr>
        <p:txBody>
          <a:bodyPr spcFirstLastPara="1" wrap="square" lIns="0" tIns="0" rIns="274300" bIns="0" anchor="t" anchorCtr="0">
            <a:noAutofit/>
          </a:bodyPr>
          <a:lstStyle/>
          <a:p>
            <a:pPr marL="0" lvl="0" indent="0" algn="r" rtl="0">
              <a:spcBef>
                <a:spcPts val="0"/>
              </a:spcBef>
              <a:spcAft>
                <a:spcPts val="0"/>
              </a:spcAft>
              <a:buNone/>
            </a:pPr>
            <a:r>
              <a:rPr lang="en" sz="2800" b="1">
                <a:solidFill>
                  <a:srgbClr val="FFFFFF"/>
                </a:solidFill>
                <a:latin typeface="Helvetica Neue"/>
                <a:ea typeface="Helvetica Neue"/>
                <a:cs typeface="Helvetica Neue"/>
                <a:sym typeface="Helvetica Neue"/>
              </a:rPr>
              <a:t>July 24, 2025</a:t>
            </a:r>
            <a:endParaRPr sz="2800" b="1">
              <a:solidFill>
                <a:srgbClr val="FFFFFF"/>
              </a:solidFill>
              <a:latin typeface="Helvetica Neue"/>
              <a:ea typeface="Helvetica Neue"/>
              <a:cs typeface="Helvetica Neue"/>
              <a:sym typeface="Helvetica Neue"/>
            </a:endParaRPr>
          </a:p>
        </p:txBody>
      </p:sp>
      <p:pic>
        <p:nvPicPr>
          <p:cNvPr id="81" name="Google Shape;81;p9"/>
          <p:cNvPicPr preferRelativeResize="0"/>
          <p:nvPr/>
        </p:nvPicPr>
        <p:blipFill>
          <a:blip r:embed="rId3">
            <a:alphaModFix/>
          </a:blip>
          <a:stretch>
            <a:fillRect/>
          </a:stretch>
        </p:blipFill>
        <p:spPr>
          <a:xfrm>
            <a:off x="179200" y="-3135"/>
            <a:ext cx="1361424" cy="1361424"/>
          </a:xfrm>
          <a:prstGeom prst="rect">
            <a:avLst/>
          </a:prstGeom>
          <a:noFill/>
          <a:ln>
            <a:noFill/>
          </a:ln>
        </p:spPr>
      </p:pic>
      <p:sp>
        <p:nvSpPr>
          <p:cNvPr id="82" name="Google Shape;82;p9" title="officeName"/>
          <p:cNvSpPr txBox="1"/>
          <p:nvPr/>
        </p:nvSpPr>
        <p:spPr>
          <a:xfrm>
            <a:off x="12125450" y="9858290"/>
            <a:ext cx="6051300" cy="384900"/>
          </a:xfrm>
          <a:prstGeom prst="rect">
            <a:avLst/>
          </a:prstGeom>
          <a:noFill/>
          <a:ln>
            <a:noFill/>
          </a:ln>
        </p:spPr>
        <p:txBody>
          <a:bodyPr spcFirstLastPara="1" wrap="square" lIns="114275" tIns="0" rIns="114275" bIns="0" anchor="t" anchorCtr="0">
            <a:noAutofit/>
          </a:bodyPr>
          <a:lstStyle/>
          <a:p>
            <a:pPr marL="0" lvl="0" indent="0" algn="r" rtl="0">
              <a:spcBef>
                <a:spcPts val="0"/>
              </a:spcBef>
              <a:spcAft>
                <a:spcPts val="0"/>
              </a:spcAft>
              <a:buNone/>
            </a:pPr>
            <a:r>
              <a:rPr lang="en" sz="2500" b="1">
                <a:solidFill>
                  <a:srgbClr val="0A4595"/>
                </a:solidFill>
                <a:latin typeface="Helvetica Neue"/>
                <a:ea typeface="Helvetica Neue"/>
                <a:cs typeface="Helvetica Neue"/>
                <a:sym typeface="Helvetica Neue"/>
              </a:rPr>
              <a:t>Peachtree City, GA</a:t>
            </a:r>
            <a:endParaRPr sz="2500" b="1">
              <a:solidFill>
                <a:srgbClr val="0A4595"/>
              </a:solidFill>
              <a:latin typeface="Helvetica Neue"/>
              <a:ea typeface="Helvetica Neue"/>
              <a:cs typeface="Helvetica Neue"/>
              <a:sym typeface="Helvetica Neue"/>
            </a:endParaRPr>
          </a:p>
        </p:txBody>
      </p:sp>
      <p:sp>
        <p:nvSpPr>
          <p:cNvPr id="83" name="Google Shape;83;p9"/>
          <p:cNvSpPr txBox="1"/>
          <p:nvPr/>
        </p:nvSpPr>
        <p:spPr>
          <a:xfrm>
            <a:off x="13410594" y="9491472"/>
            <a:ext cx="4762500" cy="384900"/>
          </a:xfrm>
          <a:prstGeom prst="rect">
            <a:avLst/>
          </a:prstGeom>
          <a:noFill/>
          <a:ln>
            <a:noFill/>
          </a:ln>
        </p:spPr>
        <p:txBody>
          <a:bodyPr spcFirstLastPara="1" wrap="square" lIns="114275" tIns="0" rIns="114275" bIns="0" anchor="t" anchorCtr="0">
            <a:noAutofit/>
          </a:bodyPr>
          <a:lstStyle/>
          <a:p>
            <a:pPr marL="0" lvl="0" indent="0" algn="r" rtl="0">
              <a:spcBef>
                <a:spcPts val="0"/>
              </a:spcBef>
              <a:spcAft>
                <a:spcPts val="0"/>
              </a:spcAft>
              <a:buNone/>
            </a:pPr>
            <a:r>
              <a:rPr lang="en" sz="2500" b="1">
                <a:solidFill>
                  <a:srgbClr val="0A4595"/>
                </a:solidFill>
                <a:latin typeface="Helvetica Neue"/>
                <a:ea typeface="Helvetica Neue"/>
                <a:cs typeface="Helvetica Neue"/>
                <a:sym typeface="Helvetica Neue"/>
              </a:rPr>
              <a:t>National Weather Service</a:t>
            </a:r>
            <a:endParaRPr sz="2500" b="1">
              <a:solidFill>
                <a:srgbClr val="0A4595"/>
              </a:solidFill>
              <a:latin typeface="Helvetica Neue"/>
              <a:ea typeface="Helvetica Neue"/>
              <a:cs typeface="Helvetica Neue"/>
              <a:sym typeface="Helvetica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84"/>
        <p:cNvGrpSpPr/>
        <p:nvPr/>
      </p:nvGrpSpPr>
      <p:grpSpPr>
        <a:xfrm>
          <a:off x="0" y="0"/>
          <a:ext cx="0" cy="0"/>
          <a:chOff x="0" y="0"/>
          <a:chExt cx="0" cy="0"/>
        </a:xfrm>
      </p:grpSpPr>
      <p:sp>
        <p:nvSpPr>
          <p:cNvPr id="85" name="Google Shape;85;p10"/>
          <p:cNvSpPr txBox="1">
            <a:spLocks noGrp="1"/>
          </p:cNvSpPr>
          <p:nvPr>
            <p:ph type="ctrTitle"/>
          </p:nvPr>
        </p:nvSpPr>
        <p:spPr>
          <a:xfrm>
            <a:off x="623417" y="1489150"/>
            <a:ext cx="17041200" cy="4105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a:endParaRPr/>
          </a:p>
        </p:txBody>
      </p:sp>
      <p:sp>
        <p:nvSpPr>
          <p:cNvPr id="86" name="Google Shape;86;p10"/>
          <p:cNvSpPr txBox="1">
            <a:spLocks noGrp="1"/>
          </p:cNvSpPr>
          <p:nvPr>
            <p:ph type="subTitle" idx="1"/>
          </p:nvPr>
        </p:nvSpPr>
        <p:spPr>
          <a:xfrm>
            <a:off x="623400" y="5668250"/>
            <a:ext cx="17041200" cy="158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87" name="Google Shape;87;p10"/>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8"/>
          <p:cNvPicPr preferRelativeResize="0"/>
          <p:nvPr/>
        </p:nvPicPr>
        <p:blipFill rotWithShape="1">
          <a:blip r:embed="rId3">
            <a:alphaModFix/>
          </a:blip>
          <a:srcRect b="31931"/>
          <a:stretch/>
        </p:blipFill>
        <p:spPr>
          <a:xfrm>
            <a:off x="0" y="1377125"/>
            <a:ext cx="18287999" cy="8038575"/>
          </a:xfrm>
          <a:prstGeom prst="rect">
            <a:avLst/>
          </a:prstGeom>
          <a:noFill/>
          <a:ln>
            <a:noFill/>
          </a:ln>
          <a:effectLst>
            <a:outerShdw blurRad="57150" dist="19050" dir="5400000" algn="bl" rotWithShape="0">
              <a:srgbClr val="000000">
                <a:alpha val="50000"/>
              </a:srgbClr>
            </a:outerShdw>
          </a:effectLst>
        </p:spPr>
      </p:pic>
      <p:pic>
        <p:nvPicPr>
          <p:cNvPr id="118" name="Google Shape;118;p18"/>
          <p:cNvPicPr preferRelativeResize="0"/>
          <p:nvPr/>
        </p:nvPicPr>
        <p:blipFill>
          <a:blip r:embed="rId4">
            <a:alphaModFix/>
          </a:blip>
          <a:stretch>
            <a:fillRect/>
          </a:stretch>
        </p:blipFill>
        <p:spPr>
          <a:xfrm>
            <a:off x="14719400" y="1377125"/>
            <a:ext cx="3568600" cy="3918600"/>
          </a:xfrm>
          <a:prstGeom prst="rect">
            <a:avLst/>
          </a:prstGeom>
          <a:noFill/>
          <a:ln>
            <a:noFill/>
          </a:ln>
          <a:effectLst>
            <a:outerShdw blurRad="57150" dist="19050" dir="5400000" algn="bl" rotWithShape="0">
              <a:srgbClr val="000000">
                <a:alpha val="50000"/>
              </a:srgbClr>
            </a:outerShdw>
          </a:effectLst>
        </p:spPr>
      </p:pic>
      <p:sp>
        <p:nvSpPr>
          <p:cNvPr id="119" name="Google Shape;119;p18"/>
          <p:cNvSpPr txBox="1"/>
          <p:nvPr/>
        </p:nvSpPr>
        <p:spPr>
          <a:xfrm>
            <a:off x="395475" y="1567075"/>
            <a:ext cx="9377700" cy="2154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chemeClr val="lt1"/>
                </a:solidFill>
                <a:latin typeface="Helvetica Neue"/>
                <a:ea typeface="Helvetica Neue"/>
                <a:cs typeface="Helvetica Neue"/>
                <a:sym typeface="Helvetica Neue"/>
              </a:rPr>
              <a:t>Weekly Weather Briefing</a:t>
            </a:r>
            <a:endParaRPr sz="60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3600">
                <a:solidFill>
                  <a:schemeClr val="lt1"/>
                </a:solidFill>
                <a:latin typeface="Helvetica Neue"/>
                <a:ea typeface="Helvetica Neue"/>
                <a:cs typeface="Helvetica Neue"/>
                <a:sym typeface="Helvetica Neue"/>
              </a:rPr>
              <a:t>NWS Atlanta/Peachtree City</a:t>
            </a:r>
            <a:endParaRPr sz="36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3200">
                <a:solidFill>
                  <a:schemeClr val="lt1"/>
                </a:solidFill>
                <a:latin typeface="Helvetica Neue"/>
                <a:ea typeface="Helvetica Neue"/>
                <a:cs typeface="Helvetica Neue"/>
                <a:sym typeface="Helvetica Neue"/>
              </a:rPr>
              <a:t>For the Week Starting July 24, 2025</a:t>
            </a:r>
            <a:endParaRPr sz="3200">
              <a:solidFill>
                <a:schemeClr val="lt1"/>
              </a:solidFill>
              <a:latin typeface="Helvetica Neue"/>
              <a:ea typeface="Helvetica Neue"/>
              <a:cs typeface="Helvetica Neue"/>
              <a:sym typeface="Helvetica Neue"/>
            </a:endParaRPr>
          </a:p>
        </p:txBody>
      </p:sp>
      <p:sp>
        <p:nvSpPr>
          <p:cNvPr id="120" name="Google Shape;120;p18" title="header"/>
          <p:cNvSpPr txBox="1"/>
          <p:nvPr/>
        </p:nvSpPr>
        <p:spPr>
          <a:xfrm>
            <a:off x="1923850" y="-5600"/>
            <a:ext cx="16138500" cy="1111200"/>
          </a:xfrm>
          <a:prstGeom prst="rect">
            <a:avLst/>
          </a:prstGeom>
          <a:noFill/>
          <a:ln>
            <a:noFill/>
          </a:ln>
        </p:spPr>
        <p:txBody>
          <a:bodyPr spcFirstLastPara="1" wrap="square" lIns="114325" tIns="114325" rIns="114325" bIns="114325" anchor="t" anchorCtr="0">
            <a:noAutofit/>
          </a:bodyPr>
          <a:lstStyle/>
          <a:p>
            <a:pPr marL="0" lvl="0" indent="0" algn="l" rtl="0">
              <a:spcBef>
                <a:spcPts val="0"/>
              </a:spcBef>
              <a:spcAft>
                <a:spcPts val="0"/>
              </a:spcAft>
              <a:buNone/>
            </a:pPr>
            <a:r>
              <a:rPr lang="en" sz="5600">
                <a:solidFill>
                  <a:srgbClr val="FFFFFF"/>
                </a:solidFill>
                <a:latin typeface="Helvetica Neue"/>
                <a:ea typeface="Helvetica Neue"/>
                <a:cs typeface="Helvetica Neue"/>
                <a:sym typeface="Helvetica Neue"/>
              </a:rPr>
              <a:t>National Weather Service</a:t>
            </a:r>
            <a:endParaRPr sz="5600">
              <a:solidFill>
                <a:srgbClr val="FFFFFF"/>
              </a:solidFill>
              <a:latin typeface="Helvetica Neue"/>
              <a:ea typeface="Helvetica Neue"/>
              <a:cs typeface="Helvetica Neue"/>
              <a:sym typeface="Helvetica Neue"/>
            </a:endParaRPr>
          </a:p>
        </p:txBody>
      </p:sp>
      <p:sp>
        <p:nvSpPr>
          <p:cNvPr id="121" name="Google Shape;121;p18" title="subHeader"/>
          <p:cNvSpPr txBox="1"/>
          <p:nvPr/>
        </p:nvSpPr>
        <p:spPr>
          <a:xfrm>
            <a:off x="2000050" y="869950"/>
            <a:ext cx="15958800" cy="634800"/>
          </a:xfrm>
          <a:prstGeom prst="rect">
            <a:avLst/>
          </a:prstGeom>
          <a:noFill/>
          <a:ln>
            <a:noFill/>
          </a:ln>
        </p:spPr>
        <p:txBody>
          <a:bodyPr spcFirstLastPara="1" wrap="square" lIns="114275" tIns="114275" rIns="114275" bIns="114275" anchor="t" anchorCtr="0">
            <a:noAutofit/>
          </a:bodyPr>
          <a:lstStyle/>
          <a:p>
            <a:pPr marL="0" lvl="0" indent="0" algn="l" rtl="0">
              <a:spcBef>
                <a:spcPts val="0"/>
              </a:spcBef>
              <a:spcAft>
                <a:spcPts val="0"/>
              </a:spcAft>
              <a:buNone/>
            </a:pPr>
            <a:r>
              <a:rPr lang="en" sz="1800">
                <a:solidFill>
                  <a:srgbClr val="072E63"/>
                </a:solidFill>
                <a:latin typeface="Helvetica Neue Light"/>
                <a:ea typeface="Helvetica Neue Light"/>
                <a:cs typeface="Helvetica Neue Light"/>
                <a:sym typeface="Helvetica Neue Light"/>
              </a:rPr>
              <a:t>Disclaimer: The information contained in this briefing is time sensitive which should be taken into consideration while viewing.</a:t>
            </a:r>
            <a:endParaRPr sz="1800">
              <a:solidFill>
                <a:srgbClr val="072E63"/>
              </a:solidFill>
              <a:latin typeface="Helvetica Neue Light"/>
              <a:ea typeface="Helvetica Neue Light"/>
              <a:cs typeface="Helvetica Neue Light"/>
              <a:sym typeface="Helvetica Neue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7" descr="Image Updated: Thu, July 24, 2025 11:29 AM EDT"/>
          <p:cNvPicPr preferRelativeResize="0"/>
          <p:nvPr/>
        </p:nvPicPr>
        <p:blipFill>
          <a:blip r:embed="rId3">
            <a:alphaModFix/>
          </a:blip>
          <a:stretch>
            <a:fillRect/>
          </a:stretch>
        </p:blipFill>
        <p:spPr>
          <a:xfrm>
            <a:off x="203200" y="1689100"/>
            <a:ext cx="8940801" cy="6908801"/>
          </a:xfrm>
          <a:prstGeom prst="rect">
            <a:avLst/>
          </a:prstGeom>
          <a:noFill/>
          <a:ln w="19050" cap="flat" cmpd="sng">
            <a:solidFill>
              <a:schemeClr val="dk2"/>
            </a:solidFill>
            <a:prstDash val="solid"/>
            <a:round/>
            <a:headEnd type="none" w="sm" len="sm"/>
            <a:tailEnd type="none" w="sm" len="sm"/>
          </a:ln>
        </p:spPr>
      </p:pic>
      <p:sp>
        <p:nvSpPr>
          <p:cNvPr id="253" name="Google Shape;253;p27" title="contentSlideTitle"/>
          <p:cNvSpPr txBox="1"/>
          <p:nvPr/>
        </p:nvSpPr>
        <p:spPr>
          <a:xfrm>
            <a:off x="1984375" y="-95250"/>
            <a:ext cx="12700200" cy="1111200"/>
          </a:xfrm>
          <a:prstGeom prst="rect">
            <a:avLst/>
          </a:prstGeom>
          <a:noFill/>
          <a:ln>
            <a:noFill/>
          </a:ln>
        </p:spPr>
        <p:txBody>
          <a:bodyPr spcFirstLastPara="1" wrap="square" lIns="114325" tIns="114325" rIns="114325" bIns="114325" anchor="t" anchorCtr="0">
            <a:noAutofit/>
          </a:bodyPr>
          <a:lstStyle/>
          <a:p>
            <a:pPr marL="0" lvl="0" indent="0" algn="l" rtl="0">
              <a:spcBef>
                <a:spcPts val="0"/>
              </a:spcBef>
              <a:spcAft>
                <a:spcPts val="0"/>
              </a:spcAft>
              <a:buNone/>
            </a:pPr>
            <a:r>
              <a:rPr lang="en" sz="5600">
                <a:solidFill>
                  <a:srgbClr val="FFFFFF"/>
                </a:solidFill>
                <a:latin typeface="Helvetica Neue"/>
                <a:ea typeface="Helvetica Neue"/>
                <a:cs typeface="Helvetica Neue"/>
                <a:sym typeface="Helvetica Neue"/>
              </a:rPr>
              <a:t>Latest Drought Conditions</a:t>
            </a:r>
            <a:endParaRPr sz="5600">
              <a:solidFill>
                <a:srgbClr val="FFFFFF"/>
              </a:solidFill>
              <a:latin typeface="Helvetica Neue"/>
              <a:ea typeface="Helvetica Neue"/>
              <a:cs typeface="Helvetica Neue"/>
              <a:sym typeface="Helvetica Neue"/>
            </a:endParaRPr>
          </a:p>
        </p:txBody>
      </p:sp>
      <p:pic>
        <p:nvPicPr>
          <p:cNvPr id="254" name="Google Shape;254;p27"/>
          <p:cNvPicPr preferRelativeResize="0"/>
          <p:nvPr/>
        </p:nvPicPr>
        <p:blipFill>
          <a:blip r:embed="rId4">
            <a:alphaModFix/>
          </a:blip>
          <a:stretch>
            <a:fillRect/>
          </a:stretch>
        </p:blipFill>
        <p:spPr>
          <a:xfrm>
            <a:off x="9446725" y="2348988"/>
            <a:ext cx="8646274" cy="576418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8" title="contentSlideTitle"/>
          <p:cNvSpPr txBox="1"/>
          <p:nvPr/>
        </p:nvSpPr>
        <p:spPr>
          <a:xfrm>
            <a:off x="1984375" y="-95250"/>
            <a:ext cx="12700200" cy="1111200"/>
          </a:xfrm>
          <a:prstGeom prst="rect">
            <a:avLst/>
          </a:prstGeom>
          <a:noFill/>
          <a:ln>
            <a:noFill/>
          </a:ln>
        </p:spPr>
        <p:txBody>
          <a:bodyPr spcFirstLastPara="1" wrap="square" lIns="114325" tIns="114325" rIns="114325" bIns="114325" anchor="t" anchorCtr="0">
            <a:noAutofit/>
          </a:bodyPr>
          <a:lstStyle/>
          <a:p>
            <a:pPr marL="0" lvl="0" indent="0" algn="l" rtl="0">
              <a:spcBef>
                <a:spcPts val="0"/>
              </a:spcBef>
              <a:spcAft>
                <a:spcPts val="0"/>
              </a:spcAft>
              <a:buNone/>
            </a:pPr>
            <a:r>
              <a:rPr lang="en" sz="5600">
                <a:solidFill>
                  <a:srgbClr val="FFFFFF"/>
                </a:solidFill>
                <a:latin typeface="Helvetica Neue"/>
                <a:ea typeface="Helvetica Neue"/>
                <a:cs typeface="Helvetica Neue"/>
                <a:sym typeface="Helvetica Neue"/>
              </a:rPr>
              <a:t>Peachtree City, GA Climate Outlook</a:t>
            </a:r>
            <a:endParaRPr sz="5600">
              <a:solidFill>
                <a:srgbClr val="FFFFFF"/>
              </a:solidFill>
              <a:latin typeface="Helvetica Neue"/>
              <a:ea typeface="Helvetica Neue"/>
              <a:cs typeface="Helvetica Neue"/>
              <a:sym typeface="Helvetica Neue"/>
            </a:endParaRPr>
          </a:p>
        </p:txBody>
      </p:sp>
      <p:sp>
        <p:nvSpPr>
          <p:cNvPr id="260" name="Google Shape;260;p28" title="subHeader"/>
          <p:cNvSpPr txBox="1"/>
          <p:nvPr/>
        </p:nvSpPr>
        <p:spPr>
          <a:xfrm>
            <a:off x="1750800" y="852150"/>
            <a:ext cx="14287500" cy="634800"/>
          </a:xfrm>
          <a:prstGeom prst="rect">
            <a:avLst/>
          </a:prstGeom>
          <a:noFill/>
          <a:ln>
            <a:noFill/>
          </a:ln>
        </p:spPr>
        <p:txBody>
          <a:bodyPr spcFirstLastPara="1" wrap="square" lIns="114275" tIns="114275" rIns="114275" bIns="114275" anchor="t" anchorCtr="0">
            <a:noAutofit/>
          </a:bodyPr>
          <a:lstStyle/>
          <a:p>
            <a:pPr marL="0" lvl="0" indent="0" algn="l" rtl="0">
              <a:spcBef>
                <a:spcPts val="0"/>
              </a:spcBef>
              <a:spcAft>
                <a:spcPts val="0"/>
              </a:spcAft>
              <a:buNone/>
            </a:pPr>
            <a:r>
              <a:rPr lang="en" sz="2800">
                <a:solidFill>
                  <a:srgbClr val="072E63"/>
                </a:solidFill>
                <a:latin typeface="Helvetica Neue"/>
                <a:ea typeface="Helvetica Neue"/>
                <a:cs typeface="Helvetica Neue"/>
                <a:sym typeface="Helvetica Neue"/>
              </a:rPr>
              <a:t>For the period: July 29-August 2, 2025 </a:t>
            </a:r>
            <a:endParaRPr sz="2800">
              <a:solidFill>
                <a:srgbClr val="072E63"/>
              </a:solidFill>
              <a:latin typeface="Helvetica Neue"/>
              <a:ea typeface="Helvetica Neue"/>
              <a:cs typeface="Helvetica Neue"/>
              <a:sym typeface="Helvetica Neue"/>
            </a:endParaRPr>
          </a:p>
        </p:txBody>
      </p:sp>
      <p:pic>
        <p:nvPicPr>
          <p:cNvPr id="261" name="Google Shape;261;p28" descr="Image Updated: Thu, July 24, 2025 11:37 AM EDT"/>
          <p:cNvPicPr preferRelativeResize="0"/>
          <p:nvPr/>
        </p:nvPicPr>
        <p:blipFill>
          <a:blip r:embed="rId3">
            <a:alphaModFix/>
          </a:blip>
          <a:stretch>
            <a:fillRect/>
          </a:stretch>
        </p:blipFill>
        <p:spPr>
          <a:xfrm>
            <a:off x="143075" y="1791650"/>
            <a:ext cx="8940797" cy="6908798"/>
          </a:xfrm>
          <a:prstGeom prst="rect">
            <a:avLst/>
          </a:prstGeom>
          <a:noFill/>
          <a:ln>
            <a:noFill/>
          </a:ln>
        </p:spPr>
      </p:pic>
      <p:pic>
        <p:nvPicPr>
          <p:cNvPr id="262" name="Google Shape;262;p28" descr="Image Updated: Thu, July 24, 2025 11:37 AM EDT"/>
          <p:cNvPicPr preferRelativeResize="0"/>
          <p:nvPr/>
        </p:nvPicPr>
        <p:blipFill>
          <a:blip r:embed="rId4">
            <a:alphaModFix/>
          </a:blip>
          <a:stretch>
            <a:fillRect/>
          </a:stretch>
        </p:blipFill>
        <p:spPr>
          <a:xfrm>
            <a:off x="9213850" y="1791650"/>
            <a:ext cx="8940797" cy="69087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9" title="contentSlideTitle"/>
          <p:cNvSpPr txBox="1"/>
          <p:nvPr/>
        </p:nvSpPr>
        <p:spPr>
          <a:xfrm>
            <a:off x="1699925" y="-95250"/>
            <a:ext cx="12984600" cy="1111200"/>
          </a:xfrm>
          <a:prstGeom prst="rect">
            <a:avLst/>
          </a:prstGeom>
          <a:noFill/>
          <a:ln>
            <a:noFill/>
          </a:ln>
        </p:spPr>
        <p:txBody>
          <a:bodyPr spcFirstLastPara="1" wrap="square" lIns="114325" tIns="114325" rIns="114325" bIns="114325" anchor="t" anchorCtr="0">
            <a:noAutofit/>
          </a:bodyPr>
          <a:lstStyle/>
          <a:p>
            <a:pPr marL="0" lvl="0" indent="0" algn="l" rtl="0">
              <a:spcBef>
                <a:spcPts val="0"/>
              </a:spcBef>
              <a:spcAft>
                <a:spcPts val="0"/>
              </a:spcAft>
              <a:buNone/>
            </a:pPr>
            <a:r>
              <a:rPr lang="en" sz="5600" b="1">
                <a:solidFill>
                  <a:srgbClr val="FFFFFF"/>
                </a:solidFill>
                <a:latin typeface="Helvetica Neue"/>
                <a:ea typeface="Helvetica Neue"/>
                <a:cs typeface="Helvetica Neue"/>
                <a:sym typeface="Helvetica Neue"/>
              </a:rPr>
              <a:t>The Week Ahead</a:t>
            </a:r>
            <a:endParaRPr sz="5600" b="1">
              <a:solidFill>
                <a:srgbClr val="FFFFFF"/>
              </a:solidFill>
              <a:latin typeface="Helvetica Neue"/>
              <a:ea typeface="Helvetica Neue"/>
              <a:cs typeface="Helvetica Neue"/>
              <a:sym typeface="Helvetica Neue"/>
            </a:endParaRPr>
          </a:p>
        </p:txBody>
      </p:sp>
      <p:sp>
        <p:nvSpPr>
          <p:cNvPr id="268" name="Google Shape;268;p29"/>
          <p:cNvSpPr txBox="1"/>
          <p:nvPr/>
        </p:nvSpPr>
        <p:spPr>
          <a:xfrm>
            <a:off x="628650" y="5300663"/>
            <a:ext cx="2057400" cy="274200"/>
          </a:xfrm>
          <a:prstGeom prst="rect">
            <a:avLst/>
          </a:prstGeom>
          <a:noFill/>
          <a:ln>
            <a:noFill/>
          </a:ln>
        </p:spPr>
        <p:txBody>
          <a:bodyPr spcFirstLastPara="1" wrap="square" lIns="57150" tIns="28575" rIns="57150" bIns="28575" anchor="ctr" anchorCtr="0">
            <a:noAutofit/>
          </a:bodyPr>
          <a:lstStyle/>
          <a:p>
            <a:pPr marL="0" marR="0" lvl="0" indent="0" algn="l" rtl="0">
              <a:spcBef>
                <a:spcPts val="0"/>
              </a:spcBef>
              <a:spcAft>
                <a:spcPts val="0"/>
              </a:spcAft>
              <a:buNone/>
            </a:pPr>
            <a:endParaRPr sz="900">
              <a:solidFill>
                <a:srgbClr val="888888"/>
              </a:solidFill>
              <a:latin typeface="Calibri"/>
              <a:ea typeface="Calibri"/>
              <a:cs typeface="Calibri"/>
              <a:sym typeface="Calibri"/>
            </a:endParaRPr>
          </a:p>
        </p:txBody>
      </p:sp>
      <p:sp>
        <p:nvSpPr>
          <p:cNvPr id="269" name="Google Shape;269;p29"/>
          <p:cNvSpPr/>
          <p:nvPr/>
        </p:nvSpPr>
        <p:spPr>
          <a:xfrm>
            <a:off x="429424" y="2380226"/>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29"/>
          <p:cNvSpPr/>
          <p:nvPr/>
        </p:nvSpPr>
        <p:spPr>
          <a:xfrm>
            <a:off x="714881" y="3354075"/>
            <a:ext cx="1828800" cy="18288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0" tIns="0" rIns="0" bIns="91425" anchor="ctr" anchorCtr="0">
            <a:noAutofit/>
          </a:bodyPr>
          <a:lstStyle/>
          <a:p>
            <a:pPr marL="0" marR="0" lvl="0" indent="0" algn="ctr" rtl="0">
              <a:spcBef>
                <a:spcPts val="0"/>
              </a:spcBef>
              <a:spcAft>
                <a:spcPts val="0"/>
              </a:spcAft>
              <a:buNone/>
            </a:pPr>
            <a:r>
              <a:rPr lang="en" sz="9600" b="1">
                <a:solidFill>
                  <a:schemeClr val="dk1"/>
                </a:solidFill>
                <a:latin typeface="Calibri"/>
                <a:ea typeface="Calibri"/>
                <a:cs typeface="Calibri"/>
                <a:sym typeface="Calibri"/>
              </a:rPr>
              <a:t>1</a:t>
            </a:r>
            <a:endParaRPr sz="9600" b="1">
              <a:solidFill>
                <a:schemeClr val="dk1"/>
              </a:solidFill>
              <a:latin typeface="Calibri"/>
              <a:ea typeface="Calibri"/>
              <a:cs typeface="Calibri"/>
              <a:sym typeface="Calibri"/>
            </a:endParaRPr>
          </a:p>
        </p:txBody>
      </p:sp>
      <p:sp>
        <p:nvSpPr>
          <p:cNvPr id="271" name="Google Shape;271;p29"/>
          <p:cNvSpPr/>
          <p:nvPr/>
        </p:nvSpPr>
        <p:spPr>
          <a:xfrm>
            <a:off x="2945462" y="2380226"/>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29"/>
          <p:cNvSpPr/>
          <p:nvPr/>
        </p:nvSpPr>
        <p:spPr>
          <a:xfrm>
            <a:off x="5461500" y="2380226"/>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highlight>
                <a:srgbClr val="FF9900"/>
              </a:highlight>
              <a:latin typeface="Calibri"/>
              <a:ea typeface="Calibri"/>
              <a:cs typeface="Calibri"/>
              <a:sym typeface="Calibri"/>
            </a:endParaRPr>
          </a:p>
        </p:txBody>
      </p:sp>
      <p:sp>
        <p:nvSpPr>
          <p:cNvPr id="273" name="Google Shape;273;p29"/>
          <p:cNvSpPr/>
          <p:nvPr/>
        </p:nvSpPr>
        <p:spPr>
          <a:xfrm>
            <a:off x="7977537" y="2380226"/>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29"/>
          <p:cNvSpPr/>
          <p:nvPr/>
        </p:nvSpPr>
        <p:spPr>
          <a:xfrm>
            <a:off x="10493574" y="2380226"/>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29"/>
          <p:cNvSpPr/>
          <p:nvPr/>
        </p:nvSpPr>
        <p:spPr>
          <a:xfrm>
            <a:off x="13009613" y="2380226"/>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29"/>
          <p:cNvSpPr/>
          <p:nvPr/>
        </p:nvSpPr>
        <p:spPr>
          <a:xfrm>
            <a:off x="15525875" y="2392474"/>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29"/>
          <p:cNvSpPr/>
          <p:nvPr/>
        </p:nvSpPr>
        <p:spPr>
          <a:xfrm>
            <a:off x="3230919" y="3354075"/>
            <a:ext cx="1828800" cy="1828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None/>
            </a:pPr>
            <a:r>
              <a:rPr lang="en" sz="9600" b="1">
                <a:solidFill>
                  <a:schemeClr val="dk1"/>
                </a:solidFill>
                <a:latin typeface="Calibri"/>
                <a:ea typeface="Calibri"/>
                <a:cs typeface="Calibri"/>
                <a:sym typeface="Calibri"/>
              </a:rPr>
              <a:t>2</a:t>
            </a:r>
            <a:endParaRPr sz="9600" b="1">
              <a:solidFill>
                <a:schemeClr val="dk1"/>
              </a:solidFill>
              <a:latin typeface="Calibri"/>
              <a:ea typeface="Calibri"/>
              <a:cs typeface="Calibri"/>
              <a:sym typeface="Calibri"/>
            </a:endParaRPr>
          </a:p>
        </p:txBody>
      </p:sp>
      <p:sp>
        <p:nvSpPr>
          <p:cNvPr id="278" name="Google Shape;278;p29"/>
          <p:cNvSpPr/>
          <p:nvPr/>
        </p:nvSpPr>
        <p:spPr>
          <a:xfrm>
            <a:off x="5746944" y="3354075"/>
            <a:ext cx="1828800" cy="1828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spcBef>
                <a:spcPts val="0"/>
              </a:spcBef>
              <a:spcAft>
                <a:spcPts val="0"/>
              </a:spcAft>
              <a:buNone/>
            </a:pPr>
            <a:r>
              <a:rPr lang="en" sz="9600" b="1">
                <a:solidFill>
                  <a:schemeClr val="dk1"/>
                </a:solidFill>
                <a:highlight>
                  <a:srgbClr val="FFFF00"/>
                </a:highlight>
                <a:latin typeface="Calibri"/>
                <a:ea typeface="Calibri"/>
                <a:cs typeface="Calibri"/>
                <a:sym typeface="Calibri"/>
              </a:rPr>
              <a:t>2</a:t>
            </a:r>
            <a:endParaRPr sz="9600" b="1">
              <a:solidFill>
                <a:schemeClr val="dk1"/>
              </a:solidFill>
              <a:highlight>
                <a:srgbClr val="FFFF00"/>
              </a:highlight>
              <a:latin typeface="Calibri"/>
              <a:ea typeface="Calibri"/>
              <a:cs typeface="Calibri"/>
              <a:sym typeface="Calibri"/>
            </a:endParaRPr>
          </a:p>
        </p:txBody>
      </p:sp>
      <p:sp>
        <p:nvSpPr>
          <p:cNvPr id="279" name="Google Shape;279;p29"/>
          <p:cNvSpPr/>
          <p:nvPr/>
        </p:nvSpPr>
        <p:spPr>
          <a:xfrm>
            <a:off x="8262995" y="3354075"/>
            <a:ext cx="1828800" cy="1828800"/>
          </a:xfrm>
          <a:prstGeom prst="ellipse">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None/>
            </a:pPr>
            <a:r>
              <a:rPr lang="en" sz="9600" b="1">
                <a:solidFill>
                  <a:schemeClr val="dk1"/>
                </a:solidFill>
                <a:latin typeface="Calibri"/>
                <a:ea typeface="Calibri"/>
                <a:cs typeface="Calibri"/>
                <a:sym typeface="Calibri"/>
              </a:rPr>
              <a:t>3</a:t>
            </a:r>
            <a:endParaRPr sz="9600" b="1">
              <a:solidFill>
                <a:schemeClr val="dk1"/>
              </a:solidFill>
              <a:latin typeface="Calibri"/>
              <a:ea typeface="Calibri"/>
              <a:cs typeface="Calibri"/>
              <a:sym typeface="Calibri"/>
            </a:endParaRPr>
          </a:p>
        </p:txBody>
      </p:sp>
      <p:sp>
        <p:nvSpPr>
          <p:cNvPr id="280" name="Google Shape;280;p29"/>
          <p:cNvSpPr/>
          <p:nvPr/>
        </p:nvSpPr>
        <p:spPr>
          <a:xfrm>
            <a:off x="10779020" y="3354075"/>
            <a:ext cx="1828800" cy="18288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spcBef>
                <a:spcPts val="0"/>
              </a:spcBef>
              <a:spcAft>
                <a:spcPts val="0"/>
              </a:spcAft>
              <a:buNone/>
            </a:pPr>
            <a:r>
              <a:rPr lang="en" sz="9600" b="1">
                <a:solidFill>
                  <a:schemeClr val="dk1"/>
                </a:solidFill>
                <a:latin typeface="Calibri"/>
                <a:ea typeface="Calibri"/>
                <a:cs typeface="Calibri"/>
                <a:sym typeface="Calibri"/>
              </a:rPr>
              <a:t>4</a:t>
            </a:r>
            <a:endParaRPr sz="9600" b="1">
              <a:solidFill>
                <a:schemeClr val="dk1"/>
              </a:solidFill>
              <a:latin typeface="Calibri"/>
              <a:ea typeface="Calibri"/>
              <a:cs typeface="Calibri"/>
              <a:sym typeface="Calibri"/>
            </a:endParaRPr>
          </a:p>
        </p:txBody>
      </p:sp>
      <p:sp>
        <p:nvSpPr>
          <p:cNvPr id="281" name="Google Shape;281;p29"/>
          <p:cNvSpPr/>
          <p:nvPr/>
        </p:nvSpPr>
        <p:spPr>
          <a:xfrm>
            <a:off x="13295069" y="3354075"/>
            <a:ext cx="1828800" cy="18288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spcBef>
                <a:spcPts val="0"/>
              </a:spcBef>
              <a:spcAft>
                <a:spcPts val="0"/>
              </a:spcAft>
              <a:buNone/>
            </a:pPr>
            <a:r>
              <a:rPr lang="en" sz="9600" b="1">
                <a:solidFill>
                  <a:schemeClr val="dk1"/>
                </a:solidFill>
                <a:latin typeface="Calibri"/>
                <a:ea typeface="Calibri"/>
                <a:cs typeface="Calibri"/>
                <a:sym typeface="Calibri"/>
              </a:rPr>
              <a:t>4</a:t>
            </a:r>
            <a:endParaRPr sz="9600" b="1">
              <a:solidFill>
                <a:schemeClr val="dk1"/>
              </a:solidFill>
              <a:latin typeface="Calibri"/>
              <a:ea typeface="Calibri"/>
              <a:cs typeface="Calibri"/>
              <a:sym typeface="Calibri"/>
            </a:endParaRPr>
          </a:p>
        </p:txBody>
      </p:sp>
      <p:sp>
        <p:nvSpPr>
          <p:cNvPr id="282" name="Google Shape;282;p29"/>
          <p:cNvSpPr/>
          <p:nvPr/>
        </p:nvSpPr>
        <p:spPr>
          <a:xfrm>
            <a:off x="15811082" y="3354075"/>
            <a:ext cx="1828800" cy="1828800"/>
          </a:xfrm>
          <a:prstGeom prst="ellipse">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spcBef>
                <a:spcPts val="0"/>
              </a:spcBef>
              <a:spcAft>
                <a:spcPts val="0"/>
              </a:spcAft>
              <a:buNone/>
            </a:pPr>
            <a:r>
              <a:rPr lang="en" sz="9600" b="1">
                <a:solidFill>
                  <a:schemeClr val="dk1"/>
                </a:solidFill>
                <a:latin typeface="Calibri"/>
                <a:ea typeface="Calibri"/>
                <a:cs typeface="Calibri"/>
                <a:sym typeface="Calibri"/>
              </a:rPr>
              <a:t>3</a:t>
            </a:r>
            <a:endParaRPr sz="9600" b="1">
              <a:solidFill>
                <a:schemeClr val="dk1"/>
              </a:solidFill>
              <a:latin typeface="Calibri"/>
              <a:ea typeface="Calibri"/>
              <a:cs typeface="Calibri"/>
              <a:sym typeface="Calibri"/>
            </a:endParaRPr>
          </a:p>
        </p:txBody>
      </p:sp>
      <p:sp>
        <p:nvSpPr>
          <p:cNvPr id="283" name="Google Shape;283;p29"/>
          <p:cNvSpPr txBox="1"/>
          <p:nvPr/>
        </p:nvSpPr>
        <p:spPr>
          <a:xfrm>
            <a:off x="10493564" y="2482214"/>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Monday</a:t>
            </a:r>
            <a:endParaRPr sz="2800" b="1">
              <a:solidFill>
                <a:schemeClr val="dk1"/>
              </a:solidFill>
              <a:latin typeface="Calibri"/>
              <a:ea typeface="Calibri"/>
              <a:cs typeface="Calibri"/>
              <a:sym typeface="Calibri"/>
            </a:endParaRPr>
          </a:p>
        </p:txBody>
      </p:sp>
      <p:sp>
        <p:nvSpPr>
          <p:cNvPr id="284" name="Google Shape;284;p29"/>
          <p:cNvSpPr txBox="1"/>
          <p:nvPr/>
        </p:nvSpPr>
        <p:spPr>
          <a:xfrm>
            <a:off x="429401" y="2468738"/>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Today (7/24)</a:t>
            </a:r>
            <a:endParaRPr sz="2800" b="1">
              <a:solidFill>
                <a:schemeClr val="dk1"/>
              </a:solidFill>
              <a:latin typeface="Calibri"/>
              <a:ea typeface="Calibri"/>
              <a:cs typeface="Calibri"/>
              <a:sym typeface="Calibri"/>
            </a:endParaRPr>
          </a:p>
        </p:txBody>
      </p:sp>
      <p:sp>
        <p:nvSpPr>
          <p:cNvPr id="285" name="Google Shape;285;p29"/>
          <p:cNvSpPr txBox="1"/>
          <p:nvPr/>
        </p:nvSpPr>
        <p:spPr>
          <a:xfrm>
            <a:off x="7977539" y="2468738"/>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Sunday</a:t>
            </a:r>
            <a:endParaRPr sz="2800" b="1">
              <a:solidFill>
                <a:schemeClr val="dk1"/>
              </a:solidFill>
              <a:latin typeface="Calibri"/>
              <a:ea typeface="Calibri"/>
              <a:cs typeface="Calibri"/>
              <a:sym typeface="Calibri"/>
            </a:endParaRPr>
          </a:p>
        </p:txBody>
      </p:sp>
      <p:sp>
        <p:nvSpPr>
          <p:cNvPr id="286" name="Google Shape;286;p29"/>
          <p:cNvSpPr txBox="1"/>
          <p:nvPr/>
        </p:nvSpPr>
        <p:spPr>
          <a:xfrm>
            <a:off x="2945463" y="2482214"/>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Friday</a:t>
            </a:r>
            <a:endParaRPr sz="2800" b="1">
              <a:solidFill>
                <a:schemeClr val="dk1"/>
              </a:solidFill>
              <a:latin typeface="Calibri"/>
              <a:ea typeface="Calibri"/>
              <a:cs typeface="Calibri"/>
              <a:sym typeface="Calibri"/>
            </a:endParaRPr>
          </a:p>
        </p:txBody>
      </p:sp>
      <p:sp>
        <p:nvSpPr>
          <p:cNvPr id="287" name="Google Shape;287;p29"/>
          <p:cNvSpPr txBox="1"/>
          <p:nvPr/>
        </p:nvSpPr>
        <p:spPr>
          <a:xfrm>
            <a:off x="429199" y="5327399"/>
            <a:ext cx="2399700" cy="1850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1000"/>
              </a:spcAft>
              <a:buNone/>
            </a:pPr>
            <a:endParaRPr sz="2500">
              <a:solidFill>
                <a:schemeClr val="dk1"/>
              </a:solidFill>
              <a:latin typeface="Calibri"/>
              <a:ea typeface="Calibri"/>
              <a:cs typeface="Calibri"/>
              <a:sym typeface="Calibri"/>
            </a:endParaRPr>
          </a:p>
        </p:txBody>
      </p:sp>
      <p:sp>
        <p:nvSpPr>
          <p:cNvPr id="288" name="Google Shape;288;p29"/>
          <p:cNvSpPr txBox="1"/>
          <p:nvPr/>
        </p:nvSpPr>
        <p:spPr>
          <a:xfrm>
            <a:off x="7977464" y="5550723"/>
            <a:ext cx="2399700" cy="1850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2500">
              <a:solidFill>
                <a:schemeClr val="dk1"/>
              </a:solidFill>
              <a:latin typeface="Calibri"/>
              <a:ea typeface="Calibri"/>
              <a:cs typeface="Calibri"/>
              <a:sym typeface="Calibri"/>
            </a:endParaRPr>
          </a:p>
        </p:txBody>
      </p:sp>
      <p:pic>
        <p:nvPicPr>
          <p:cNvPr id="289" name="Google Shape;289;p29"/>
          <p:cNvPicPr preferRelativeResize="0"/>
          <p:nvPr/>
        </p:nvPicPr>
        <p:blipFill rotWithShape="1">
          <a:blip r:embed="rId3">
            <a:alphaModFix/>
          </a:blip>
          <a:srcRect/>
          <a:stretch/>
        </p:blipFill>
        <p:spPr>
          <a:xfrm>
            <a:off x="539550" y="7658676"/>
            <a:ext cx="1554950" cy="1554950"/>
          </a:xfrm>
          <a:prstGeom prst="rect">
            <a:avLst/>
          </a:prstGeom>
          <a:noFill/>
          <a:ln>
            <a:noFill/>
          </a:ln>
        </p:spPr>
      </p:pic>
      <p:sp>
        <p:nvSpPr>
          <p:cNvPr id="290" name="Google Shape;290;p29"/>
          <p:cNvSpPr txBox="1"/>
          <p:nvPr/>
        </p:nvSpPr>
        <p:spPr>
          <a:xfrm>
            <a:off x="751751" y="7782101"/>
            <a:ext cx="3881700" cy="13614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None/>
            </a:pPr>
            <a:r>
              <a:rPr lang="en" sz="3600" b="1">
                <a:solidFill>
                  <a:schemeClr val="dk1"/>
                </a:solidFill>
                <a:latin typeface="Helvetica Neue"/>
                <a:ea typeface="Helvetica Neue"/>
                <a:cs typeface="Helvetica Neue"/>
                <a:sym typeface="Helvetica Neue"/>
              </a:rPr>
              <a:t>Weather </a:t>
            </a:r>
            <a:endParaRPr sz="3600" b="1">
              <a:solidFill>
                <a:schemeClr val="dk1"/>
              </a:solidFill>
              <a:latin typeface="Helvetica Neue"/>
              <a:ea typeface="Helvetica Neue"/>
              <a:cs typeface="Helvetica Neue"/>
              <a:sym typeface="Helvetica Neue"/>
            </a:endParaRPr>
          </a:p>
          <a:p>
            <a:pPr marL="0" marR="0" lvl="0" indent="0" algn="r" rtl="0">
              <a:spcBef>
                <a:spcPts val="0"/>
              </a:spcBef>
              <a:spcAft>
                <a:spcPts val="0"/>
              </a:spcAft>
              <a:buNone/>
            </a:pPr>
            <a:r>
              <a:rPr lang="en" sz="3600" b="1">
                <a:solidFill>
                  <a:schemeClr val="dk1"/>
                </a:solidFill>
                <a:latin typeface="Helvetica Neue"/>
                <a:ea typeface="Helvetica Neue"/>
                <a:cs typeface="Helvetica Neue"/>
                <a:sym typeface="Helvetica Neue"/>
              </a:rPr>
              <a:t>Highlights </a:t>
            </a:r>
            <a:endParaRPr sz="3600" b="1">
              <a:solidFill>
                <a:schemeClr val="dk1"/>
              </a:solidFill>
              <a:latin typeface="Helvetica Neue"/>
              <a:ea typeface="Helvetica Neue"/>
              <a:cs typeface="Helvetica Neue"/>
              <a:sym typeface="Helvetica Neue"/>
            </a:endParaRPr>
          </a:p>
        </p:txBody>
      </p:sp>
      <p:sp>
        <p:nvSpPr>
          <p:cNvPr id="291" name="Google Shape;291;p29"/>
          <p:cNvSpPr txBox="1"/>
          <p:nvPr/>
        </p:nvSpPr>
        <p:spPr>
          <a:xfrm>
            <a:off x="4940700" y="7439075"/>
            <a:ext cx="12984600" cy="2184600"/>
          </a:xfrm>
          <a:prstGeom prst="rect">
            <a:avLst/>
          </a:prstGeom>
          <a:noFill/>
          <a:ln>
            <a:noFill/>
          </a:ln>
        </p:spPr>
        <p:txBody>
          <a:bodyPr spcFirstLastPara="1" wrap="square" lIns="91425" tIns="91425" rIns="91425" bIns="91425" anchor="ctr" anchorCtr="0">
            <a:noAutofit/>
          </a:bodyPr>
          <a:lstStyle/>
          <a:p>
            <a:pPr marL="685800" marR="0" lvl="0" indent="-501650" algn="l" rtl="0">
              <a:spcBef>
                <a:spcPts val="0"/>
              </a:spcBef>
              <a:spcAft>
                <a:spcPts val="0"/>
              </a:spcAft>
              <a:buClr>
                <a:schemeClr val="dk1"/>
              </a:buClr>
              <a:buSzPts val="2500"/>
              <a:buFont typeface="Helvetica Neue"/>
              <a:buChar char="❏"/>
            </a:pPr>
            <a:r>
              <a:rPr lang="en" sz="2500" b="1">
                <a:solidFill>
                  <a:schemeClr val="dk1"/>
                </a:solidFill>
                <a:latin typeface="Helvetica Neue"/>
                <a:ea typeface="Helvetica Neue"/>
                <a:cs typeface="Helvetica Neue"/>
                <a:sym typeface="Helvetica Neue"/>
              </a:rPr>
              <a:t>The HEAT will continue to be the primary concern through the next 5-7 days, with dangerous Heat Index values expected Saturday through next Wednesday. </a:t>
            </a:r>
            <a:endParaRPr sz="2500" b="1">
              <a:solidFill>
                <a:schemeClr val="dk1"/>
              </a:solidFill>
              <a:latin typeface="Helvetica Neue"/>
              <a:ea typeface="Helvetica Neue"/>
              <a:cs typeface="Helvetica Neue"/>
              <a:sym typeface="Helvetica Neue"/>
            </a:endParaRPr>
          </a:p>
          <a:p>
            <a:pPr marL="685800" marR="0" lvl="0" indent="0" algn="l" rtl="0">
              <a:spcBef>
                <a:spcPts val="0"/>
              </a:spcBef>
              <a:spcAft>
                <a:spcPts val="0"/>
              </a:spcAft>
              <a:buNone/>
            </a:pPr>
            <a:endParaRPr sz="2500" b="1">
              <a:solidFill>
                <a:schemeClr val="dk1"/>
              </a:solidFill>
              <a:latin typeface="Helvetica Neue"/>
              <a:ea typeface="Helvetica Neue"/>
              <a:cs typeface="Helvetica Neue"/>
              <a:sym typeface="Helvetica Neue"/>
            </a:endParaRPr>
          </a:p>
          <a:p>
            <a:pPr marL="685800" marR="0" lvl="0" indent="-501650" algn="l" rtl="0">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The storm threat will diminish over the next few days, but any storms that do develop will be capable of locally heavy rain, lightning and brief gusty winds.</a:t>
            </a:r>
            <a:endParaRPr sz="2500">
              <a:solidFill>
                <a:schemeClr val="dk1"/>
              </a:solidFill>
              <a:latin typeface="Helvetica Neue"/>
              <a:ea typeface="Helvetica Neue"/>
              <a:cs typeface="Helvetica Neue"/>
              <a:sym typeface="Helvetica Neue"/>
            </a:endParaRPr>
          </a:p>
        </p:txBody>
      </p:sp>
      <p:sp>
        <p:nvSpPr>
          <p:cNvPr id="292" name="Google Shape;292;p29"/>
          <p:cNvSpPr/>
          <p:nvPr/>
        </p:nvSpPr>
        <p:spPr>
          <a:xfrm>
            <a:off x="14057075" y="1541650"/>
            <a:ext cx="685800" cy="6858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3000" b="1">
                <a:solidFill>
                  <a:schemeClr val="dk1"/>
                </a:solidFill>
                <a:latin typeface="Calibri"/>
                <a:ea typeface="Calibri"/>
                <a:cs typeface="Calibri"/>
                <a:sym typeface="Calibri"/>
              </a:rPr>
              <a:t>1</a:t>
            </a:r>
            <a:endParaRPr sz="3000" b="1">
              <a:solidFill>
                <a:schemeClr val="dk1"/>
              </a:solidFill>
              <a:latin typeface="Calibri"/>
              <a:ea typeface="Calibri"/>
              <a:cs typeface="Calibri"/>
              <a:sym typeface="Calibri"/>
            </a:endParaRPr>
          </a:p>
        </p:txBody>
      </p:sp>
      <p:sp>
        <p:nvSpPr>
          <p:cNvPr id="293" name="Google Shape;293;p29"/>
          <p:cNvSpPr/>
          <p:nvPr/>
        </p:nvSpPr>
        <p:spPr>
          <a:xfrm>
            <a:off x="14853950" y="1541650"/>
            <a:ext cx="685800" cy="685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3000" b="1">
                <a:solidFill>
                  <a:schemeClr val="dk1"/>
                </a:solidFill>
                <a:latin typeface="Calibri"/>
                <a:ea typeface="Calibri"/>
                <a:cs typeface="Calibri"/>
                <a:sym typeface="Calibri"/>
              </a:rPr>
              <a:t>2</a:t>
            </a:r>
            <a:endParaRPr sz="3000" b="1">
              <a:solidFill>
                <a:schemeClr val="dk1"/>
              </a:solidFill>
              <a:latin typeface="Calibri"/>
              <a:ea typeface="Calibri"/>
              <a:cs typeface="Calibri"/>
              <a:sym typeface="Calibri"/>
            </a:endParaRPr>
          </a:p>
        </p:txBody>
      </p:sp>
      <p:sp>
        <p:nvSpPr>
          <p:cNvPr id="294" name="Google Shape;294;p29"/>
          <p:cNvSpPr/>
          <p:nvPr/>
        </p:nvSpPr>
        <p:spPr>
          <a:xfrm>
            <a:off x="15650825" y="1541650"/>
            <a:ext cx="685800" cy="6858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3000" b="1">
                <a:solidFill>
                  <a:schemeClr val="dk1"/>
                </a:solidFill>
                <a:latin typeface="Calibri"/>
                <a:ea typeface="Calibri"/>
                <a:cs typeface="Calibri"/>
                <a:sym typeface="Calibri"/>
              </a:rPr>
              <a:t>3</a:t>
            </a:r>
            <a:endParaRPr sz="3000" b="1">
              <a:solidFill>
                <a:schemeClr val="dk1"/>
              </a:solidFill>
              <a:latin typeface="Calibri"/>
              <a:ea typeface="Calibri"/>
              <a:cs typeface="Calibri"/>
              <a:sym typeface="Calibri"/>
            </a:endParaRPr>
          </a:p>
        </p:txBody>
      </p:sp>
      <p:sp>
        <p:nvSpPr>
          <p:cNvPr id="295" name="Google Shape;295;p29"/>
          <p:cNvSpPr/>
          <p:nvPr/>
        </p:nvSpPr>
        <p:spPr>
          <a:xfrm>
            <a:off x="16447700" y="1541650"/>
            <a:ext cx="685800" cy="6858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3000" b="1">
                <a:solidFill>
                  <a:schemeClr val="dk1"/>
                </a:solidFill>
                <a:latin typeface="Calibri"/>
                <a:ea typeface="Calibri"/>
                <a:cs typeface="Calibri"/>
                <a:sym typeface="Calibri"/>
              </a:rPr>
              <a:t>4</a:t>
            </a:r>
            <a:endParaRPr sz="3000" b="1">
              <a:solidFill>
                <a:schemeClr val="dk1"/>
              </a:solidFill>
              <a:latin typeface="Calibri"/>
              <a:ea typeface="Calibri"/>
              <a:cs typeface="Calibri"/>
              <a:sym typeface="Calibri"/>
            </a:endParaRPr>
          </a:p>
        </p:txBody>
      </p:sp>
      <p:sp>
        <p:nvSpPr>
          <p:cNvPr id="296" name="Google Shape;296;p29"/>
          <p:cNvSpPr/>
          <p:nvPr/>
        </p:nvSpPr>
        <p:spPr>
          <a:xfrm>
            <a:off x="17244575" y="1541650"/>
            <a:ext cx="685800" cy="685800"/>
          </a:xfrm>
          <a:prstGeom prst="ellipse">
            <a:avLst/>
          </a:prstGeom>
          <a:solidFill>
            <a:srgbClr val="FF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3000" b="1">
                <a:solidFill>
                  <a:schemeClr val="dk1"/>
                </a:solidFill>
                <a:latin typeface="Calibri"/>
                <a:ea typeface="Calibri"/>
                <a:cs typeface="Calibri"/>
                <a:sym typeface="Calibri"/>
              </a:rPr>
              <a:t>5</a:t>
            </a:r>
            <a:endParaRPr sz="3000" b="1">
              <a:solidFill>
                <a:schemeClr val="dk1"/>
              </a:solidFill>
              <a:latin typeface="Calibri"/>
              <a:ea typeface="Calibri"/>
              <a:cs typeface="Calibri"/>
              <a:sym typeface="Calibri"/>
            </a:endParaRPr>
          </a:p>
        </p:txBody>
      </p:sp>
      <p:sp>
        <p:nvSpPr>
          <p:cNvPr id="297" name="Google Shape;297;p29"/>
          <p:cNvSpPr txBox="1"/>
          <p:nvPr/>
        </p:nvSpPr>
        <p:spPr>
          <a:xfrm>
            <a:off x="9831400" y="1632550"/>
            <a:ext cx="3288900" cy="504000"/>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None/>
            </a:pPr>
            <a:r>
              <a:rPr lang="en" sz="3000" b="1">
                <a:solidFill>
                  <a:schemeClr val="dk1"/>
                </a:solidFill>
                <a:latin typeface="Calibri"/>
                <a:ea typeface="Calibri"/>
                <a:cs typeface="Calibri"/>
                <a:sym typeface="Calibri"/>
              </a:rPr>
              <a:t>Risk/Impact Levels:</a:t>
            </a:r>
            <a:endParaRPr sz="3000" b="1">
              <a:solidFill>
                <a:schemeClr val="dk1"/>
              </a:solidFill>
              <a:latin typeface="Calibri"/>
              <a:ea typeface="Calibri"/>
              <a:cs typeface="Calibri"/>
              <a:sym typeface="Calibri"/>
            </a:endParaRPr>
          </a:p>
        </p:txBody>
      </p:sp>
      <p:sp>
        <p:nvSpPr>
          <p:cNvPr id="298" name="Google Shape;298;p29"/>
          <p:cNvSpPr txBox="1"/>
          <p:nvPr/>
        </p:nvSpPr>
        <p:spPr>
          <a:xfrm>
            <a:off x="5461513" y="2462538"/>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Saturday</a:t>
            </a:r>
            <a:endParaRPr sz="2800" b="1">
              <a:solidFill>
                <a:schemeClr val="dk1"/>
              </a:solidFill>
              <a:latin typeface="Calibri"/>
              <a:ea typeface="Calibri"/>
              <a:cs typeface="Calibri"/>
              <a:sym typeface="Calibri"/>
            </a:endParaRPr>
          </a:p>
        </p:txBody>
      </p:sp>
      <p:sp>
        <p:nvSpPr>
          <p:cNvPr id="299" name="Google Shape;299;p29"/>
          <p:cNvSpPr txBox="1"/>
          <p:nvPr/>
        </p:nvSpPr>
        <p:spPr>
          <a:xfrm>
            <a:off x="7906001" y="5343149"/>
            <a:ext cx="2399700" cy="1850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2500">
              <a:solidFill>
                <a:schemeClr val="dk1"/>
              </a:solidFill>
              <a:latin typeface="Calibri"/>
              <a:ea typeface="Calibri"/>
              <a:cs typeface="Calibri"/>
              <a:sym typeface="Calibri"/>
            </a:endParaRPr>
          </a:p>
        </p:txBody>
      </p:sp>
      <p:sp>
        <p:nvSpPr>
          <p:cNvPr id="300" name="Google Shape;300;p29"/>
          <p:cNvSpPr txBox="1"/>
          <p:nvPr/>
        </p:nvSpPr>
        <p:spPr>
          <a:xfrm>
            <a:off x="5461488" y="5346192"/>
            <a:ext cx="2399700" cy="1850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2500">
              <a:solidFill>
                <a:schemeClr val="dk1"/>
              </a:solidFill>
              <a:latin typeface="Calibri"/>
              <a:ea typeface="Calibri"/>
              <a:cs typeface="Calibri"/>
              <a:sym typeface="Calibri"/>
            </a:endParaRPr>
          </a:p>
        </p:txBody>
      </p:sp>
      <p:sp>
        <p:nvSpPr>
          <p:cNvPr id="301" name="Google Shape;301;p29"/>
          <p:cNvSpPr txBox="1"/>
          <p:nvPr/>
        </p:nvSpPr>
        <p:spPr>
          <a:xfrm>
            <a:off x="13009714" y="2462551"/>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Tuesday</a:t>
            </a:r>
            <a:endParaRPr sz="2800" b="1">
              <a:solidFill>
                <a:schemeClr val="dk1"/>
              </a:solidFill>
              <a:latin typeface="Calibri"/>
              <a:ea typeface="Calibri"/>
              <a:cs typeface="Calibri"/>
              <a:sym typeface="Calibri"/>
            </a:endParaRPr>
          </a:p>
        </p:txBody>
      </p:sp>
      <p:sp>
        <p:nvSpPr>
          <p:cNvPr id="302" name="Google Shape;302;p29"/>
          <p:cNvSpPr txBox="1"/>
          <p:nvPr/>
        </p:nvSpPr>
        <p:spPr>
          <a:xfrm>
            <a:off x="15530664" y="2462551"/>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Wednesday</a:t>
            </a:r>
            <a:endParaRPr sz="2800" b="1">
              <a:solidFill>
                <a:schemeClr val="dk1"/>
              </a:solidFill>
              <a:latin typeface="Calibri"/>
              <a:ea typeface="Calibri"/>
              <a:cs typeface="Calibri"/>
              <a:sym typeface="Calibri"/>
            </a:endParaRPr>
          </a:p>
        </p:txBody>
      </p:sp>
      <p:sp>
        <p:nvSpPr>
          <p:cNvPr id="303" name="Google Shape;303;p29"/>
          <p:cNvSpPr/>
          <p:nvPr/>
        </p:nvSpPr>
        <p:spPr>
          <a:xfrm>
            <a:off x="13260200" y="1541650"/>
            <a:ext cx="685800" cy="685800"/>
          </a:xfrm>
          <a:prstGeom prst="ellipse">
            <a:avLst/>
          </a:prstGeom>
          <a:solidFill>
            <a:srgbClr val="D2FFD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3000" b="1">
              <a:solidFill>
                <a:schemeClr val="dk1"/>
              </a:solidFill>
              <a:latin typeface="Calibri"/>
              <a:ea typeface="Calibri"/>
              <a:cs typeface="Calibri"/>
              <a:sym typeface="Calibri"/>
            </a:endParaRPr>
          </a:p>
        </p:txBody>
      </p:sp>
      <p:sp>
        <p:nvSpPr>
          <p:cNvPr id="304" name="Google Shape;304;p29"/>
          <p:cNvSpPr txBox="1"/>
          <p:nvPr/>
        </p:nvSpPr>
        <p:spPr>
          <a:xfrm>
            <a:off x="1673950" y="924575"/>
            <a:ext cx="8703300" cy="45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t>For the Period Thursday (July 24) through Wednesday (July 30)</a:t>
            </a:r>
            <a:endParaRPr sz="2000" b="1"/>
          </a:p>
        </p:txBody>
      </p:sp>
      <p:sp>
        <p:nvSpPr>
          <p:cNvPr id="305" name="Google Shape;305;p29"/>
          <p:cNvSpPr txBox="1"/>
          <p:nvPr/>
        </p:nvSpPr>
        <p:spPr>
          <a:xfrm>
            <a:off x="5461488" y="5400313"/>
            <a:ext cx="2399700" cy="18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Clr>
                <a:schemeClr val="dk1"/>
              </a:buClr>
              <a:buFont typeface="Arial"/>
              <a:buNone/>
            </a:pPr>
            <a:endParaRPr sz="2300">
              <a:solidFill>
                <a:schemeClr val="dk1"/>
              </a:solidFill>
              <a:latin typeface="Calibri"/>
              <a:ea typeface="Calibri"/>
              <a:cs typeface="Calibri"/>
              <a:sym typeface="Calibri"/>
            </a:endParaRPr>
          </a:p>
        </p:txBody>
      </p:sp>
      <p:sp>
        <p:nvSpPr>
          <p:cNvPr id="306" name="Google Shape;306;p29"/>
          <p:cNvSpPr txBox="1"/>
          <p:nvPr/>
        </p:nvSpPr>
        <p:spPr>
          <a:xfrm>
            <a:off x="5425663" y="5385927"/>
            <a:ext cx="2399700" cy="1850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2500" b="1">
                <a:solidFill>
                  <a:schemeClr val="dk1"/>
                </a:solidFill>
                <a:latin typeface="Calibri"/>
                <a:ea typeface="Calibri"/>
                <a:cs typeface="Calibri"/>
                <a:sym typeface="Calibri"/>
              </a:rPr>
              <a:t>Heat Index values 98-110F</a:t>
            </a:r>
            <a:endParaRPr sz="2500" b="1">
              <a:solidFill>
                <a:schemeClr val="dk1"/>
              </a:solidFill>
              <a:latin typeface="Calibri"/>
              <a:ea typeface="Calibri"/>
              <a:cs typeface="Calibri"/>
              <a:sym typeface="Calibri"/>
            </a:endParaRPr>
          </a:p>
          <a:p>
            <a:pPr marL="0" marR="0" lvl="0" indent="0" algn="ctr" rtl="0">
              <a:spcBef>
                <a:spcPts val="0"/>
              </a:spcBef>
              <a:spcAft>
                <a:spcPts val="0"/>
              </a:spcAft>
              <a:buNone/>
            </a:pPr>
            <a:r>
              <a:rPr lang="en" sz="2400">
                <a:solidFill>
                  <a:schemeClr val="dk1"/>
                </a:solidFill>
                <a:latin typeface="Calibri"/>
                <a:ea typeface="Calibri"/>
                <a:cs typeface="Calibri"/>
                <a:sym typeface="Calibri"/>
              </a:rPr>
              <a:t>Isolated (10-20%) storms mainly far north GA</a:t>
            </a:r>
            <a:endParaRPr sz="2400">
              <a:solidFill>
                <a:schemeClr val="dk1"/>
              </a:solidFill>
              <a:latin typeface="Calibri"/>
              <a:ea typeface="Calibri"/>
              <a:cs typeface="Calibri"/>
              <a:sym typeface="Calibri"/>
            </a:endParaRPr>
          </a:p>
        </p:txBody>
      </p:sp>
      <p:sp>
        <p:nvSpPr>
          <p:cNvPr id="307" name="Google Shape;307;p29"/>
          <p:cNvSpPr txBox="1"/>
          <p:nvPr/>
        </p:nvSpPr>
        <p:spPr>
          <a:xfrm>
            <a:off x="7977513" y="5327390"/>
            <a:ext cx="2399700" cy="18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2500" b="1">
                <a:solidFill>
                  <a:schemeClr val="dk1"/>
                </a:solidFill>
                <a:latin typeface="Calibri"/>
                <a:ea typeface="Calibri"/>
                <a:cs typeface="Calibri"/>
                <a:sym typeface="Calibri"/>
              </a:rPr>
              <a:t>Heat Index values 98-112F </a:t>
            </a:r>
            <a:endParaRPr sz="2600">
              <a:solidFill>
                <a:schemeClr val="dk1"/>
              </a:solidFill>
              <a:latin typeface="Calibri"/>
              <a:ea typeface="Calibri"/>
              <a:cs typeface="Calibri"/>
              <a:sym typeface="Calibri"/>
            </a:endParaRPr>
          </a:p>
        </p:txBody>
      </p:sp>
      <p:sp>
        <p:nvSpPr>
          <p:cNvPr id="308" name="Google Shape;308;p29"/>
          <p:cNvSpPr txBox="1"/>
          <p:nvPr/>
        </p:nvSpPr>
        <p:spPr>
          <a:xfrm>
            <a:off x="12994165" y="5377035"/>
            <a:ext cx="2399700" cy="18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2500" b="1">
                <a:solidFill>
                  <a:schemeClr val="dk1"/>
                </a:solidFill>
                <a:latin typeface="Calibri"/>
                <a:ea typeface="Calibri"/>
                <a:cs typeface="Calibri"/>
                <a:sym typeface="Calibri"/>
              </a:rPr>
              <a:t>Heat Index values 100-115F </a:t>
            </a:r>
            <a:r>
              <a:rPr lang="en" sz="2500">
                <a:solidFill>
                  <a:schemeClr val="dk1"/>
                </a:solidFill>
                <a:latin typeface="Calibri"/>
                <a:ea typeface="Calibri"/>
                <a:cs typeface="Calibri"/>
                <a:sym typeface="Calibri"/>
              </a:rPr>
              <a:t>Widely scattered (15-30%) storms</a:t>
            </a:r>
            <a:endParaRPr sz="2600">
              <a:solidFill>
                <a:schemeClr val="dk1"/>
              </a:solidFill>
              <a:latin typeface="Calibri"/>
              <a:ea typeface="Calibri"/>
              <a:cs typeface="Calibri"/>
              <a:sym typeface="Calibri"/>
            </a:endParaRPr>
          </a:p>
        </p:txBody>
      </p:sp>
      <p:sp>
        <p:nvSpPr>
          <p:cNvPr id="309" name="Google Shape;309;p29"/>
          <p:cNvSpPr txBox="1"/>
          <p:nvPr/>
        </p:nvSpPr>
        <p:spPr>
          <a:xfrm>
            <a:off x="2945338" y="5346202"/>
            <a:ext cx="2399700" cy="1850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2500" b="1">
                <a:solidFill>
                  <a:schemeClr val="dk1"/>
                </a:solidFill>
                <a:latin typeface="Calibri"/>
                <a:ea typeface="Calibri"/>
                <a:cs typeface="Calibri"/>
                <a:sym typeface="Calibri"/>
              </a:rPr>
              <a:t>Heat Index values 95-105F</a:t>
            </a:r>
            <a:endParaRPr sz="2500" b="1">
              <a:solidFill>
                <a:schemeClr val="dk1"/>
              </a:solidFill>
              <a:latin typeface="Calibri"/>
              <a:ea typeface="Calibri"/>
              <a:cs typeface="Calibri"/>
              <a:sym typeface="Calibri"/>
            </a:endParaRPr>
          </a:p>
          <a:p>
            <a:pPr marL="0" marR="0" lvl="0" indent="0" algn="ctr" rtl="0">
              <a:spcBef>
                <a:spcPts val="0"/>
              </a:spcBef>
              <a:spcAft>
                <a:spcPts val="0"/>
              </a:spcAft>
              <a:buNone/>
            </a:pPr>
            <a:r>
              <a:rPr lang="en" sz="2500">
                <a:solidFill>
                  <a:schemeClr val="dk1"/>
                </a:solidFill>
                <a:latin typeface="Calibri"/>
                <a:ea typeface="Calibri"/>
                <a:cs typeface="Calibri"/>
                <a:sym typeface="Calibri"/>
              </a:rPr>
              <a:t>Widely scattered (15-30%) mainly aftn/eve storms</a:t>
            </a:r>
            <a:endParaRPr sz="2500">
              <a:solidFill>
                <a:schemeClr val="dk1"/>
              </a:solidFill>
              <a:latin typeface="Calibri"/>
              <a:ea typeface="Calibri"/>
              <a:cs typeface="Calibri"/>
              <a:sym typeface="Calibri"/>
            </a:endParaRPr>
          </a:p>
        </p:txBody>
      </p:sp>
      <p:sp>
        <p:nvSpPr>
          <p:cNvPr id="310" name="Google Shape;310;p29"/>
          <p:cNvSpPr txBox="1"/>
          <p:nvPr/>
        </p:nvSpPr>
        <p:spPr>
          <a:xfrm>
            <a:off x="10493613" y="5346190"/>
            <a:ext cx="2399700" cy="18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2500" b="1">
                <a:solidFill>
                  <a:schemeClr val="dk1"/>
                </a:solidFill>
                <a:latin typeface="Calibri"/>
                <a:ea typeface="Calibri"/>
                <a:cs typeface="Calibri"/>
                <a:sym typeface="Calibri"/>
              </a:rPr>
              <a:t>Heat Index values 100-115F </a:t>
            </a:r>
            <a:r>
              <a:rPr lang="en" sz="2500">
                <a:solidFill>
                  <a:schemeClr val="dk1"/>
                </a:solidFill>
                <a:latin typeface="Calibri"/>
                <a:ea typeface="Calibri"/>
                <a:cs typeface="Calibri"/>
                <a:sym typeface="Calibri"/>
              </a:rPr>
              <a:t>Isolated (10-20%)  aftn/eve storms</a:t>
            </a:r>
            <a:endParaRPr sz="2600">
              <a:solidFill>
                <a:schemeClr val="dk1"/>
              </a:solidFill>
              <a:latin typeface="Calibri"/>
              <a:ea typeface="Calibri"/>
              <a:cs typeface="Calibri"/>
              <a:sym typeface="Calibri"/>
            </a:endParaRPr>
          </a:p>
        </p:txBody>
      </p:sp>
      <p:sp>
        <p:nvSpPr>
          <p:cNvPr id="311" name="Google Shape;311;p29"/>
          <p:cNvSpPr txBox="1"/>
          <p:nvPr/>
        </p:nvSpPr>
        <p:spPr>
          <a:xfrm>
            <a:off x="15494770" y="5375911"/>
            <a:ext cx="2399700" cy="18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2500" b="1">
                <a:solidFill>
                  <a:schemeClr val="dk1"/>
                </a:solidFill>
                <a:latin typeface="Calibri"/>
                <a:ea typeface="Calibri"/>
                <a:cs typeface="Calibri"/>
                <a:sym typeface="Calibri"/>
              </a:rPr>
              <a:t>Heat Index values 98-112F </a:t>
            </a:r>
            <a:r>
              <a:rPr lang="en" sz="2500">
                <a:solidFill>
                  <a:schemeClr val="dk1"/>
                </a:solidFill>
                <a:latin typeface="Calibri"/>
                <a:ea typeface="Calibri"/>
                <a:cs typeface="Calibri"/>
                <a:sym typeface="Calibri"/>
              </a:rPr>
              <a:t>Scattered (25-45%) storms</a:t>
            </a:r>
            <a:endParaRPr sz="26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5"/>
        <p:cNvGrpSpPr/>
        <p:nvPr/>
      </p:nvGrpSpPr>
      <p:grpSpPr>
        <a:xfrm>
          <a:off x="0" y="0"/>
          <a:ext cx="0" cy="0"/>
          <a:chOff x="0" y="0"/>
          <a:chExt cx="0" cy="0"/>
        </a:xfrm>
      </p:grpSpPr>
      <p:sp>
        <p:nvSpPr>
          <p:cNvPr id="316" name="Google Shape;316;p30"/>
          <p:cNvSpPr/>
          <p:nvPr/>
        </p:nvSpPr>
        <p:spPr>
          <a:xfrm>
            <a:off x="0" y="0"/>
            <a:ext cx="18288000" cy="914400"/>
          </a:xfrm>
          <a:prstGeom prst="rect">
            <a:avLst/>
          </a:prstGeom>
          <a:solidFill>
            <a:srgbClr val="0A459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17" name="Google Shape;317;p30"/>
          <p:cNvSpPr txBox="1"/>
          <p:nvPr/>
        </p:nvSpPr>
        <p:spPr>
          <a:xfrm>
            <a:off x="13410594" y="9379438"/>
            <a:ext cx="4762500" cy="593400"/>
          </a:xfrm>
          <a:prstGeom prst="rect">
            <a:avLst/>
          </a:prstGeom>
          <a:noFill/>
          <a:ln>
            <a:noFill/>
          </a:ln>
        </p:spPr>
        <p:txBody>
          <a:bodyPr spcFirstLastPara="1" wrap="square" lIns="114275" tIns="114275" rIns="114275" bIns="114275" anchor="t" anchorCtr="0">
            <a:noAutofit/>
          </a:bodyPr>
          <a:lstStyle/>
          <a:p>
            <a:pPr marL="0" lvl="0" indent="0" algn="r" rtl="0">
              <a:spcBef>
                <a:spcPts val="0"/>
              </a:spcBef>
              <a:spcAft>
                <a:spcPts val="0"/>
              </a:spcAft>
              <a:buNone/>
            </a:pPr>
            <a:r>
              <a:rPr lang="en" sz="2500" b="1">
                <a:solidFill>
                  <a:srgbClr val="072E63"/>
                </a:solidFill>
                <a:latin typeface="Helvetica Neue"/>
                <a:ea typeface="Helvetica Neue"/>
                <a:cs typeface="Helvetica Neue"/>
                <a:sym typeface="Helvetica Neue"/>
              </a:rPr>
              <a:t>National Weather Service</a:t>
            </a:r>
            <a:endParaRPr sz="2500" b="1">
              <a:solidFill>
                <a:srgbClr val="072E63"/>
              </a:solidFill>
              <a:latin typeface="Helvetica Neue"/>
              <a:ea typeface="Helvetica Neue"/>
              <a:cs typeface="Helvetica Neue"/>
              <a:sym typeface="Helvetica Neue"/>
            </a:endParaRPr>
          </a:p>
        </p:txBody>
      </p:sp>
      <p:sp>
        <p:nvSpPr>
          <p:cNvPr id="318" name="Google Shape;318;p30"/>
          <p:cNvSpPr/>
          <p:nvPr/>
        </p:nvSpPr>
        <p:spPr>
          <a:xfrm>
            <a:off x="0" y="914400"/>
            <a:ext cx="18288000" cy="457200"/>
          </a:xfrm>
          <a:prstGeom prst="rect">
            <a:avLst/>
          </a:prstGeom>
          <a:solidFill>
            <a:srgbClr val="EAEAE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19" name="Google Shape;319;p30"/>
          <p:cNvSpPr/>
          <p:nvPr/>
        </p:nvSpPr>
        <p:spPr>
          <a:xfrm>
            <a:off x="0" y="9464040"/>
            <a:ext cx="18288000" cy="822900"/>
          </a:xfrm>
          <a:prstGeom prst="rect">
            <a:avLst/>
          </a:prstGeom>
          <a:solidFill>
            <a:srgbClr val="EAEAE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20" name="Google Shape;320;p30"/>
          <p:cNvSpPr txBox="1"/>
          <p:nvPr/>
        </p:nvSpPr>
        <p:spPr>
          <a:xfrm>
            <a:off x="628650" y="4767263"/>
            <a:ext cx="2057400" cy="273900"/>
          </a:xfrm>
          <a:prstGeom prst="rect">
            <a:avLst/>
          </a:prstGeom>
          <a:noFill/>
          <a:ln>
            <a:noFill/>
          </a:ln>
        </p:spPr>
        <p:txBody>
          <a:bodyPr spcFirstLastPara="1" wrap="square" lIns="57150" tIns="28575" rIns="57150" bIns="28575" anchor="ctr" anchorCtr="0">
            <a:noAutofit/>
          </a:bodyPr>
          <a:lstStyle/>
          <a:p>
            <a:pPr marL="0" lvl="0" indent="0" algn="l" rtl="0">
              <a:spcBef>
                <a:spcPts val="0"/>
              </a:spcBef>
              <a:spcAft>
                <a:spcPts val="0"/>
              </a:spcAft>
              <a:buNone/>
            </a:pPr>
            <a:endParaRPr sz="900">
              <a:solidFill>
                <a:srgbClr val="888888"/>
              </a:solidFill>
              <a:latin typeface="Calibri"/>
              <a:ea typeface="Calibri"/>
              <a:cs typeface="Calibri"/>
              <a:sym typeface="Calibri"/>
            </a:endParaRPr>
          </a:p>
        </p:txBody>
      </p:sp>
      <p:pic>
        <p:nvPicPr>
          <p:cNvPr id="321" name="Google Shape;321;p30"/>
          <p:cNvPicPr preferRelativeResize="0"/>
          <p:nvPr/>
        </p:nvPicPr>
        <p:blipFill rotWithShape="1">
          <a:blip r:embed="rId3">
            <a:alphaModFix/>
          </a:blip>
          <a:srcRect t="-874950" b="874950"/>
          <a:stretch/>
        </p:blipFill>
        <p:spPr>
          <a:xfrm>
            <a:off x="26800" y="4628000"/>
            <a:ext cx="2330649" cy="496300"/>
          </a:xfrm>
          <a:prstGeom prst="rect">
            <a:avLst/>
          </a:prstGeom>
          <a:noFill/>
          <a:ln>
            <a:noFill/>
          </a:ln>
        </p:spPr>
      </p:pic>
      <p:pic>
        <p:nvPicPr>
          <p:cNvPr id="322" name="Google Shape;322;p30"/>
          <p:cNvPicPr preferRelativeResize="0"/>
          <p:nvPr/>
        </p:nvPicPr>
        <p:blipFill>
          <a:blip r:embed="rId3">
            <a:alphaModFix/>
          </a:blip>
          <a:stretch>
            <a:fillRect/>
          </a:stretch>
        </p:blipFill>
        <p:spPr>
          <a:xfrm>
            <a:off x="26980" y="9515210"/>
            <a:ext cx="3438144" cy="731520"/>
          </a:xfrm>
          <a:prstGeom prst="rect">
            <a:avLst/>
          </a:prstGeom>
          <a:noFill/>
          <a:ln>
            <a:noFill/>
          </a:ln>
        </p:spPr>
      </p:pic>
      <p:sp>
        <p:nvSpPr>
          <p:cNvPr id="323" name="Google Shape;323;p30" descr="h:mm a" title="time"/>
          <p:cNvSpPr txBox="1"/>
          <p:nvPr/>
        </p:nvSpPr>
        <p:spPr>
          <a:xfrm>
            <a:off x="12711101" y="451875"/>
            <a:ext cx="5577300" cy="431100"/>
          </a:xfrm>
          <a:prstGeom prst="rect">
            <a:avLst/>
          </a:prstGeom>
          <a:noFill/>
          <a:ln>
            <a:noFill/>
          </a:ln>
        </p:spPr>
        <p:txBody>
          <a:bodyPr spcFirstLastPara="1" wrap="square" lIns="0" tIns="0" rIns="274300" bIns="0" anchor="t" anchorCtr="0">
            <a:noAutofit/>
          </a:bodyPr>
          <a:lstStyle/>
          <a:p>
            <a:pPr marL="0" lvl="0" indent="0" algn="r" rtl="0">
              <a:spcBef>
                <a:spcPts val="0"/>
              </a:spcBef>
              <a:spcAft>
                <a:spcPts val="0"/>
              </a:spcAft>
              <a:buNone/>
            </a:pPr>
            <a:r>
              <a:rPr lang="en" sz="2800" b="1">
                <a:solidFill>
                  <a:srgbClr val="FFFFFF"/>
                </a:solidFill>
                <a:latin typeface="Helvetica Neue"/>
                <a:ea typeface="Helvetica Neue"/>
                <a:cs typeface="Helvetica Neue"/>
                <a:sym typeface="Helvetica Neue"/>
              </a:rPr>
              <a:t>12:08 PM</a:t>
            </a:r>
            <a:endParaRPr sz="2800" b="1">
              <a:solidFill>
                <a:srgbClr val="FFFFFF"/>
              </a:solidFill>
              <a:latin typeface="Helvetica Neue"/>
              <a:ea typeface="Helvetica Neue"/>
              <a:cs typeface="Helvetica Neue"/>
              <a:sym typeface="Helvetica Neue"/>
            </a:endParaRPr>
          </a:p>
        </p:txBody>
      </p:sp>
      <p:sp>
        <p:nvSpPr>
          <p:cNvPr id="324" name="Google Shape;324;p30" descr="MMMM d, yyyy" title="time"/>
          <p:cNvSpPr txBox="1"/>
          <p:nvPr/>
        </p:nvSpPr>
        <p:spPr>
          <a:xfrm>
            <a:off x="12711101" y="21295"/>
            <a:ext cx="5577300" cy="431100"/>
          </a:xfrm>
          <a:prstGeom prst="rect">
            <a:avLst/>
          </a:prstGeom>
          <a:noFill/>
          <a:ln>
            <a:noFill/>
          </a:ln>
        </p:spPr>
        <p:txBody>
          <a:bodyPr spcFirstLastPara="1" wrap="square" lIns="0" tIns="0" rIns="274300" bIns="0" anchor="t" anchorCtr="0">
            <a:noAutofit/>
          </a:bodyPr>
          <a:lstStyle/>
          <a:p>
            <a:pPr marL="0" lvl="0" indent="0" algn="r" rtl="0">
              <a:spcBef>
                <a:spcPts val="0"/>
              </a:spcBef>
              <a:spcAft>
                <a:spcPts val="0"/>
              </a:spcAft>
              <a:buNone/>
            </a:pPr>
            <a:r>
              <a:rPr lang="en" sz="2800" b="1">
                <a:solidFill>
                  <a:srgbClr val="FFFFFF"/>
                </a:solidFill>
                <a:latin typeface="Helvetica Neue"/>
                <a:ea typeface="Helvetica Neue"/>
                <a:cs typeface="Helvetica Neue"/>
                <a:sym typeface="Helvetica Neue"/>
              </a:rPr>
              <a:t>July 24, 2025</a:t>
            </a:r>
            <a:endParaRPr sz="2800" b="1">
              <a:solidFill>
                <a:srgbClr val="FFFFFF"/>
              </a:solidFill>
              <a:latin typeface="Helvetica Neue"/>
              <a:ea typeface="Helvetica Neue"/>
              <a:cs typeface="Helvetica Neue"/>
              <a:sym typeface="Helvetica Neue"/>
            </a:endParaRPr>
          </a:p>
        </p:txBody>
      </p:sp>
      <p:pic>
        <p:nvPicPr>
          <p:cNvPr id="325" name="Google Shape;325;p30"/>
          <p:cNvPicPr preferRelativeResize="0"/>
          <p:nvPr/>
        </p:nvPicPr>
        <p:blipFill>
          <a:blip r:embed="rId4">
            <a:alphaModFix/>
          </a:blip>
          <a:stretch>
            <a:fillRect/>
          </a:stretch>
        </p:blipFill>
        <p:spPr>
          <a:xfrm>
            <a:off x="179200" y="-3135"/>
            <a:ext cx="1361424" cy="1361424"/>
          </a:xfrm>
          <a:prstGeom prst="rect">
            <a:avLst/>
          </a:prstGeom>
          <a:noFill/>
          <a:ln>
            <a:noFill/>
          </a:ln>
        </p:spPr>
      </p:pic>
      <p:sp>
        <p:nvSpPr>
          <p:cNvPr id="326" name="Google Shape;326;p30" title="officeName"/>
          <p:cNvSpPr txBox="1"/>
          <p:nvPr/>
        </p:nvSpPr>
        <p:spPr>
          <a:xfrm>
            <a:off x="12125450" y="9858290"/>
            <a:ext cx="6051300" cy="384900"/>
          </a:xfrm>
          <a:prstGeom prst="rect">
            <a:avLst/>
          </a:prstGeom>
          <a:noFill/>
          <a:ln>
            <a:noFill/>
          </a:ln>
        </p:spPr>
        <p:txBody>
          <a:bodyPr spcFirstLastPara="1" wrap="square" lIns="114275" tIns="0" rIns="114275" bIns="0" anchor="t" anchorCtr="0">
            <a:noAutofit/>
          </a:bodyPr>
          <a:lstStyle/>
          <a:p>
            <a:pPr marL="0" lvl="0" indent="0" algn="r" rtl="0">
              <a:spcBef>
                <a:spcPts val="0"/>
              </a:spcBef>
              <a:spcAft>
                <a:spcPts val="0"/>
              </a:spcAft>
              <a:buNone/>
            </a:pPr>
            <a:r>
              <a:rPr lang="en" sz="2500" b="1">
                <a:solidFill>
                  <a:srgbClr val="0A4595"/>
                </a:solidFill>
                <a:latin typeface="Helvetica Neue"/>
                <a:ea typeface="Helvetica Neue"/>
                <a:cs typeface="Helvetica Neue"/>
                <a:sym typeface="Helvetica Neue"/>
              </a:rPr>
              <a:t>Peachtree City, GA</a:t>
            </a:r>
            <a:endParaRPr sz="2500" b="1">
              <a:solidFill>
                <a:srgbClr val="0A4595"/>
              </a:solidFill>
              <a:latin typeface="Helvetica Neue"/>
              <a:ea typeface="Helvetica Neue"/>
              <a:cs typeface="Helvetica Neue"/>
              <a:sym typeface="Helvetica Neue"/>
            </a:endParaRPr>
          </a:p>
        </p:txBody>
      </p:sp>
      <p:sp>
        <p:nvSpPr>
          <p:cNvPr id="327" name="Google Shape;327;p30"/>
          <p:cNvSpPr txBox="1"/>
          <p:nvPr/>
        </p:nvSpPr>
        <p:spPr>
          <a:xfrm>
            <a:off x="13410594" y="9491472"/>
            <a:ext cx="4762500" cy="384900"/>
          </a:xfrm>
          <a:prstGeom prst="rect">
            <a:avLst/>
          </a:prstGeom>
          <a:noFill/>
          <a:ln>
            <a:noFill/>
          </a:ln>
        </p:spPr>
        <p:txBody>
          <a:bodyPr spcFirstLastPara="1" wrap="square" lIns="114275" tIns="0" rIns="114275" bIns="0" anchor="t" anchorCtr="0">
            <a:noAutofit/>
          </a:bodyPr>
          <a:lstStyle/>
          <a:p>
            <a:pPr marL="0" lvl="0" indent="0" algn="r" rtl="0">
              <a:spcBef>
                <a:spcPts val="0"/>
              </a:spcBef>
              <a:spcAft>
                <a:spcPts val="0"/>
              </a:spcAft>
              <a:buNone/>
            </a:pPr>
            <a:r>
              <a:rPr lang="en" sz="2500" b="1">
                <a:solidFill>
                  <a:srgbClr val="0A4595"/>
                </a:solidFill>
                <a:latin typeface="Helvetica Neue"/>
                <a:ea typeface="Helvetica Neue"/>
                <a:cs typeface="Helvetica Neue"/>
                <a:sym typeface="Helvetica Neue"/>
              </a:rPr>
              <a:t>National Weather Service</a:t>
            </a:r>
            <a:endParaRPr sz="2500" b="1">
              <a:solidFill>
                <a:srgbClr val="0A4595"/>
              </a:solidFill>
              <a:latin typeface="Helvetica Neue"/>
              <a:ea typeface="Helvetica Neue"/>
              <a:cs typeface="Helvetica Neue"/>
              <a:sym typeface="Helvetica Neue"/>
            </a:endParaRPr>
          </a:p>
        </p:txBody>
      </p:sp>
      <p:sp>
        <p:nvSpPr>
          <p:cNvPr id="328" name="Google Shape;328;p30" title="header"/>
          <p:cNvSpPr txBox="1"/>
          <p:nvPr/>
        </p:nvSpPr>
        <p:spPr>
          <a:xfrm>
            <a:off x="1984375" y="-95250"/>
            <a:ext cx="14287500" cy="1111200"/>
          </a:xfrm>
          <a:prstGeom prst="rect">
            <a:avLst/>
          </a:prstGeom>
          <a:noFill/>
          <a:ln>
            <a:noFill/>
          </a:ln>
        </p:spPr>
        <p:txBody>
          <a:bodyPr spcFirstLastPara="1" wrap="square" lIns="114325" tIns="114325" rIns="114325" bIns="114325" anchor="t" anchorCtr="0">
            <a:noAutofit/>
          </a:bodyPr>
          <a:lstStyle/>
          <a:p>
            <a:pPr marL="0" lvl="0" indent="0" algn="l" rtl="0">
              <a:spcBef>
                <a:spcPts val="0"/>
              </a:spcBef>
              <a:spcAft>
                <a:spcPts val="0"/>
              </a:spcAft>
              <a:buNone/>
            </a:pPr>
            <a:r>
              <a:rPr lang="en" sz="5600">
                <a:solidFill>
                  <a:srgbClr val="FFFFFF"/>
                </a:solidFill>
                <a:latin typeface="Helvetica Neue"/>
                <a:ea typeface="Helvetica Neue"/>
                <a:cs typeface="Helvetica Neue"/>
                <a:sym typeface="Helvetica Neue"/>
              </a:rPr>
              <a:t>Contact and Next Briefing Information</a:t>
            </a:r>
            <a:endParaRPr sz="5600">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sz="5600">
              <a:solidFill>
                <a:srgbClr val="FFFFFF"/>
              </a:solidFill>
              <a:latin typeface="Helvetica Neue"/>
              <a:ea typeface="Helvetica Neue"/>
              <a:cs typeface="Helvetica Neue"/>
              <a:sym typeface="Helvetica Neue"/>
            </a:endParaRPr>
          </a:p>
        </p:txBody>
      </p:sp>
      <p:sp>
        <p:nvSpPr>
          <p:cNvPr id="329" name="Google Shape;329;p30" title="subHeader"/>
          <p:cNvSpPr txBox="1"/>
          <p:nvPr/>
        </p:nvSpPr>
        <p:spPr>
          <a:xfrm>
            <a:off x="1984375" y="793750"/>
            <a:ext cx="14287500" cy="634800"/>
          </a:xfrm>
          <a:prstGeom prst="rect">
            <a:avLst/>
          </a:prstGeom>
          <a:noFill/>
          <a:ln>
            <a:noFill/>
          </a:ln>
        </p:spPr>
        <p:txBody>
          <a:bodyPr spcFirstLastPara="1" wrap="square" lIns="114275" tIns="114275" rIns="114275" bIns="114275" anchor="t" anchorCtr="0">
            <a:noAutofit/>
          </a:bodyPr>
          <a:lstStyle/>
          <a:p>
            <a:pPr marL="0" lvl="0" indent="0" algn="l" rtl="0">
              <a:spcBef>
                <a:spcPts val="0"/>
              </a:spcBef>
              <a:spcAft>
                <a:spcPts val="0"/>
              </a:spcAft>
              <a:buNone/>
            </a:pPr>
            <a:endParaRPr sz="2800">
              <a:solidFill>
                <a:srgbClr val="072E63"/>
              </a:solidFill>
              <a:latin typeface="Helvetica Neue"/>
              <a:ea typeface="Helvetica Neue"/>
              <a:cs typeface="Helvetica Neue"/>
              <a:sym typeface="Helvetica Neue"/>
            </a:endParaRPr>
          </a:p>
        </p:txBody>
      </p:sp>
      <p:pic>
        <p:nvPicPr>
          <p:cNvPr id="330" name="Google Shape;330;p30"/>
          <p:cNvPicPr preferRelativeResize="0"/>
          <p:nvPr/>
        </p:nvPicPr>
        <p:blipFill>
          <a:blip r:embed="rId5">
            <a:alphaModFix/>
          </a:blip>
          <a:stretch>
            <a:fillRect/>
          </a:stretch>
        </p:blipFill>
        <p:spPr>
          <a:xfrm>
            <a:off x="5574225" y="2088075"/>
            <a:ext cx="6453750" cy="6453750"/>
          </a:xfrm>
          <a:prstGeom prst="rect">
            <a:avLst/>
          </a:prstGeom>
          <a:noFill/>
          <a:ln>
            <a:noFill/>
          </a:ln>
        </p:spPr>
      </p:pic>
      <p:sp>
        <p:nvSpPr>
          <p:cNvPr id="331" name="Google Shape;331;p30"/>
          <p:cNvSpPr/>
          <p:nvPr/>
        </p:nvSpPr>
        <p:spPr>
          <a:xfrm>
            <a:off x="2390200" y="1689975"/>
            <a:ext cx="2867100" cy="1184400"/>
          </a:xfrm>
          <a:prstGeom prst="wedgeRectCallout">
            <a:avLst>
              <a:gd name="adj1" fmla="val 91885"/>
              <a:gd name="adj2" fmla="val 43543"/>
            </a:avLst>
          </a:prstGeom>
          <a:solidFill>
            <a:srgbClr val="039D0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2" name="Google Shape;332;p30"/>
          <p:cNvSpPr/>
          <p:nvPr/>
        </p:nvSpPr>
        <p:spPr>
          <a:xfrm>
            <a:off x="1445425" y="8232175"/>
            <a:ext cx="4202100" cy="990000"/>
          </a:xfrm>
          <a:prstGeom prst="wedgeRoundRectCallout">
            <a:avLst>
              <a:gd name="adj1" fmla="val 70694"/>
              <a:gd name="adj2" fmla="val -59864"/>
              <a:gd name="adj3" fmla="val 0"/>
            </a:avLst>
          </a:prstGeom>
          <a:solidFill>
            <a:srgbClr val="20124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3" name="Google Shape;333;p30"/>
          <p:cNvSpPr/>
          <p:nvPr/>
        </p:nvSpPr>
        <p:spPr>
          <a:xfrm>
            <a:off x="529275" y="4553825"/>
            <a:ext cx="4202100" cy="1744200"/>
          </a:xfrm>
          <a:prstGeom prst="wedgeEllipseCallout">
            <a:avLst>
              <a:gd name="adj1" fmla="val 63371"/>
              <a:gd name="adj2" fmla="val -1241"/>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4" name="Google Shape;334;p30"/>
          <p:cNvSpPr/>
          <p:nvPr/>
        </p:nvSpPr>
        <p:spPr>
          <a:xfrm>
            <a:off x="287425" y="6504275"/>
            <a:ext cx="3681000" cy="1577700"/>
          </a:xfrm>
          <a:prstGeom prst="cloudCallout">
            <a:avLst>
              <a:gd name="adj1" fmla="val 93308"/>
              <a:gd name="adj2" fmla="val -36869"/>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5" name="Google Shape;335;p30"/>
          <p:cNvSpPr/>
          <p:nvPr/>
        </p:nvSpPr>
        <p:spPr>
          <a:xfrm>
            <a:off x="529275" y="3066925"/>
            <a:ext cx="4202100" cy="1184400"/>
          </a:xfrm>
          <a:prstGeom prst="wedgeRoundRectCallout">
            <a:avLst>
              <a:gd name="adj1" fmla="val 67763"/>
              <a:gd name="adj2" fmla="val 37129"/>
              <a:gd name="adj3" fmla="val 0"/>
            </a:avLst>
          </a:prstGeom>
          <a:solidFill>
            <a:srgbClr val="BF9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6" name="Google Shape;336;p30"/>
          <p:cNvSpPr/>
          <p:nvPr/>
        </p:nvSpPr>
        <p:spPr>
          <a:xfrm>
            <a:off x="11873225" y="1598550"/>
            <a:ext cx="3257400" cy="1577700"/>
          </a:xfrm>
          <a:prstGeom prst="wedgeEllipseCallout">
            <a:avLst>
              <a:gd name="adj1" fmla="val -59366"/>
              <a:gd name="adj2" fmla="val 54714"/>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7" name="Google Shape;337;p30"/>
          <p:cNvSpPr/>
          <p:nvPr/>
        </p:nvSpPr>
        <p:spPr>
          <a:xfrm>
            <a:off x="13806525" y="2877400"/>
            <a:ext cx="3818100" cy="2163900"/>
          </a:xfrm>
          <a:prstGeom prst="cloudCallout">
            <a:avLst>
              <a:gd name="adj1" fmla="val -91297"/>
              <a:gd name="adj2" fmla="val 32319"/>
            </a:avLst>
          </a:prstGeom>
          <a:solidFill>
            <a:srgbClr val="99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8" name="Google Shape;338;p30"/>
          <p:cNvSpPr/>
          <p:nvPr/>
        </p:nvSpPr>
        <p:spPr>
          <a:xfrm>
            <a:off x="13241550" y="7322700"/>
            <a:ext cx="3573600" cy="1797300"/>
          </a:xfrm>
          <a:prstGeom prst="wedgeRectCallout">
            <a:avLst>
              <a:gd name="adj1" fmla="val -93979"/>
              <a:gd name="adj2" fmla="val -48142"/>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9" name="Google Shape;339;p30"/>
          <p:cNvSpPr/>
          <p:nvPr/>
        </p:nvSpPr>
        <p:spPr>
          <a:xfrm>
            <a:off x="14228125" y="5168350"/>
            <a:ext cx="3476100" cy="1797300"/>
          </a:xfrm>
          <a:prstGeom prst="wedgeRoundRectCallout">
            <a:avLst>
              <a:gd name="adj1" fmla="val -107489"/>
              <a:gd name="adj2" fmla="val 3764"/>
              <a:gd name="adj3" fmla="val 0"/>
            </a:avLst>
          </a:prstGeom>
          <a:solidFill>
            <a:srgbClr val="3B579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0" name="Google Shape;340;p30"/>
          <p:cNvPicPr preferRelativeResize="0"/>
          <p:nvPr/>
        </p:nvPicPr>
        <p:blipFill rotWithShape="1">
          <a:blip r:embed="rId6">
            <a:alphaModFix/>
          </a:blip>
          <a:srcRect l="5242" t="15394" r="58378" b="15387"/>
          <a:stretch/>
        </p:blipFill>
        <p:spPr>
          <a:xfrm>
            <a:off x="12303275" y="2070000"/>
            <a:ext cx="667275" cy="634800"/>
          </a:xfrm>
          <a:prstGeom prst="rect">
            <a:avLst/>
          </a:prstGeom>
          <a:noFill/>
          <a:ln>
            <a:noFill/>
          </a:ln>
        </p:spPr>
      </p:pic>
      <p:sp>
        <p:nvSpPr>
          <p:cNvPr id="341" name="Google Shape;341;p30"/>
          <p:cNvSpPr txBox="1"/>
          <p:nvPr/>
        </p:nvSpPr>
        <p:spPr>
          <a:xfrm>
            <a:off x="13071225" y="1927575"/>
            <a:ext cx="1848900" cy="8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FFFFFF"/>
                </a:solidFill>
              </a:rPr>
              <a:t>Twitter</a:t>
            </a:r>
            <a:endParaRPr sz="2500" b="1">
              <a:solidFill>
                <a:srgbClr val="FFFFFF"/>
              </a:solidFill>
            </a:endParaRPr>
          </a:p>
          <a:p>
            <a:pPr marL="0" lvl="0" indent="0" algn="l" rtl="0">
              <a:spcBef>
                <a:spcPts val="0"/>
              </a:spcBef>
              <a:spcAft>
                <a:spcPts val="0"/>
              </a:spcAft>
              <a:buNone/>
            </a:pPr>
            <a:r>
              <a:rPr lang="en" sz="1700" i="1">
                <a:solidFill>
                  <a:srgbClr val="FFFFFF"/>
                </a:solidFill>
              </a:rPr>
              <a:t>@NWSAtlanta</a:t>
            </a:r>
            <a:endParaRPr sz="1700" i="1">
              <a:solidFill>
                <a:srgbClr val="FFFFFF"/>
              </a:solidFill>
            </a:endParaRPr>
          </a:p>
        </p:txBody>
      </p:sp>
      <p:pic>
        <p:nvPicPr>
          <p:cNvPr id="342" name="Google Shape;342;p30"/>
          <p:cNvPicPr preferRelativeResize="0"/>
          <p:nvPr/>
        </p:nvPicPr>
        <p:blipFill rotWithShape="1">
          <a:blip r:embed="rId7">
            <a:alphaModFix/>
          </a:blip>
          <a:srcRect l="22916"/>
          <a:stretch/>
        </p:blipFill>
        <p:spPr>
          <a:xfrm>
            <a:off x="14528350" y="5396125"/>
            <a:ext cx="912924" cy="1184350"/>
          </a:xfrm>
          <a:prstGeom prst="rect">
            <a:avLst/>
          </a:prstGeom>
          <a:noFill/>
          <a:ln>
            <a:noFill/>
          </a:ln>
        </p:spPr>
      </p:pic>
      <p:sp>
        <p:nvSpPr>
          <p:cNvPr id="343" name="Google Shape;343;p30"/>
          <p:cNvSpPr txBox="1"/>
          <p:nvPr/>
        </p:nvSpPr>
        <p:spPr>
          <a:xfrm>
            <a:off x="15441275" y="5618400"/>
            <a:ext cx="1848900" cy="8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FFFFFF"/>
                </a:solidFill>
              </a:rPr>
              <a:t>Facebook</a:t>
            </a:r>
            <a:endParaRPr sz="2500" b="1">
              <a:solidFill>
                <a:srgbClr val="FFFFFF"/>
              </a:solidFill>
            </a:endParaRPr>
          </a:p>
          <a:p>
            <a:pPr marL="0" lvl="0" indent="0" algn="l" rtl="0">
              <a:spcBef>
                <a:spcPts val="0"/>
              </a:spcBef>
              <a:spcAft>
                <a:spcPts val="0"/>
              </a:spcAft>
              <a:buNone/>
            </a:pPr>
            <a:r>
              <a:rPr lang="en" sz="1700" i="1">
                <a:solidFill>
                  <a:srgbClr val="FFFFFF"/>
                </a:solidFill>
              </a:rPr>
              <a:t>NWSAtlanta</a:t>
            </a:r>
            <a:endParaRPr sz="1700" i="1">
              <a:solidFill>
                <a:srgbClr val="FFFFFF"/>
              </a:solidFill>
            </a:endParaRPr>
          </a:p>
        </p:txBody>
      </p:sp>
      <p:pic>
        <p:nvPicPr>
          <p:cNvPr id="344" name="Google Shape;344;p30"/>
          <p:cNvPicPr preferRelativeResize="0"/>
          <p:nvPr/>
        </p:nvPicPr>
        <p:blipFill rotWithShape="1">
          <a:blip r:embed="rId8">
            <a:alphaModFix/>
          </a:blip>
          <a:srcRect l="29985" r="27470"/>
          <a:stretch/>
        </p:blipFill>
        <p:spPr>
          <a:xfrm>
            <a:off x="13476613" y="7609810"/>
            <a:ext cx="803426" cy="1307090"/>
          </a:xfrm>
          <a:prstGeom prst="rect">
            <a:avLst/>
          </a:prstGeom>
          <a:noFill/>
          <a:ln>
            <a:noFill/>
          </a:ln>
        </p:spPr>
      </p:pic>
      <p:sp>
        <p:nvSpPr>
          <p:cNvPr id="345" name="Google Shape;345;p30"/>
          <p:cNvSpPr txBox="1"/>
          <p:nvPr/>
        </p:nvSpPr>
        <p:spPr>
          <a:xfrm>
            <a:off x="14273925" y="7775250"/>
            <a:ext cx="2541300" cy="8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FFFFFF"/>
                </a:solidFill>
              </a:rPr>
              <a:t>YouTube</a:t>
            </a:r>
            <a:endParaRPr sz="2500" b="1">
              <a:solidFill>
                <a:srgbClr val="FFFFFF"/>
              </a:solidFill>
            </a:endParaRPr>
          </a:p>
          <a:p>
            <a:pPr marL="0" lvl="0" indent="0" algn="l" rtl="0">
              <a:spcBef>
                <a:spcPts val="0"/>
              </a:spcBef>
              <a:spcAft>
                <a:spcPts val="0"/>
              </a:spcAft>
              <a:buNone/>
            </a:pPr>
            <a:r>
              <a:rPr lang="en" sz="1700" i="1">
                <a:solidFill>
                  <a:srgbClr val="FFFFFF"/>
                </a:solidFill>
              </a:rPr>
              <a:t>@NWSPeachtreeCity</a:t>
            </a:r>
            <a:endParaRPr sz="1700" i="1">
              <a:solidFill>
                <a:srgbClr val="FFFFFF"/>
              </a:solidFill>
            </a:endParaRPr>
          </a:p>
        </p:txBody>
      </p:sp>
      <p:sp>
        <p:nvSpPr>
          <p:cNvPr id="346" name="Google Shape;346;p30"/>
          <p:cNvSpPr txBox="1"/>
          <p:nvPr/>
        </p:nvSpPr>
        <p:spPr>
          <a:xfrm>
            <a:off x="15268938" y="3390350"/>
            <a:ext cx="1848900" cy="8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FFFFFF"/>
                </a:solidFill>
              </a:rPr>
              <a:t>Instagram</a:t>
            </a:r>
            <a:endParaRPr sz="2500" b="1">
              <a:solidFill>
                <a:srgbClr val="FFFFFF"/>
              </a:solidFill>
            </a:endParaRPr>
          </a:p>
          <a:p>
            <a:pPr marL="0" lvl="0" indent="0" algn="l" rtl="0">
              <a:spcBef>
                <a:spcPts val="0"/>
              </a:spcBef>
              <a:spcAft>
                <a:spcPts val="0"/>
              </a:spcAft>
              <a:buNone/>
            </a:pPr>
            <a:r>
              <a:rPr lang="en" sz="1700" i="1">
                <a:solidFill>
                  <a:srgbClr val="FFFFFF"/>
                </a:solidFill>
              </a:rPr>
              <a:t>nwsatlanta</a:t>
            </a:r>
            <a:endParaRPr sz="1700" i="1">
              <a:solidFill>
                <a:srgbClr val="FFFFFF"/>
              </a:solidFill>
            </a:endParaRPr>
          </a:p>
        </p:txBody>
      </p:sp>
      <p:pic>
        <p:nvPicPr>
          <p:cNvPr id="347" name="Google Shape;347;p30"/>
          <p:cNvPicPr preferRelativeResize="0"/>
          <p:nvPr/>
        </p:nvPicPr>
        <p:blipFill>
          <a:blip r:embed="rId9">
            <a:alphaModFix/>
          </a:blip>
          <a:stretch>
            <a:fillRect/>
          </a:stretch>
        </p:blipFill>
        <p:spPr>
          <a:xfrm>
            <a:off x="2474675" y="1922236"/>
            <a:ext cx="803425" cy="803425"/>
          </a:xfrm>
          <a:prstGeom prst="rect">
            <a:avLst/>
          </a:prstGeom>
          <a:noFill/>
          <a:ln>
            <a:noFill/>
          </a:ln>
        </p:spPr>
      </p:pic>
      <p:sp>
        <p:nvSpPr>
          <p:cNvPr id="348" name="Google Shape;348;p30"/>
          <p:cNvSpPr txBox="1"/>
          <p:nvPr/>
        </p:nvSpPr>
        <p:spPr>
          <a:xfrm>
            <a:off x="3354300" y="1872225"/>
            <a:ext cx="1848900" cy="8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FFFFFF"/>
                </a:solidFill>
              </a:rPr>
              <a:t>By Phone</a:t>
            </a:r>
            <a:endParaRPr sz="2500" b="1">
              <a:solidFill>
                <a:srgbClr val="FFFFFF"/>
              </a:solidFill>
            </a:endParaRPr>
          </a:p>
          <a:p>
            <a:pPr marL="0" lvl="0" indent="0" algn="l" rtl="0">
              <a:spcBef>
                <a:spcPts val="0"/>
              </a:spcBef>
              <a:spcAft>
                <a:spcPts val="0"/>
              </a:spcAft>
              <a:buNone/>
            </a:pPr>
            <a:r>
              <a:rPr lang="en" sz="1700" i="1">
                <a:solidFill>
                  <a:srgbClr val="FFFFFF"/>
                </a:solidFill>
              </a:rPr>
              <a:t>770-486-1133</a:t>
            </a:r>
            <a:endParaRPr sz="1700" i="1">
              <a:solidFill>
                <a:srgbClr val="FFFFFF"/>
              </a:solidFill>
            </a:endParaRPr>
          </a:p>
        </p:txBody>
      </p:sp>
      <p:pic>
        <p:nvPicPr>
          <p:cNvPr id="349" name="Google Shape;349;p30"/>
          <p:cNvPicPr preferRelativeResize="0"/>
          <p:nvPr/>
        </p:nvPicPr>
        <p:blipFill>
          <a:blip r:embed="rId10">
            <a:alphaModFix/>
          </a:blip>
          <a:stretch>
            <a:fillRect/>
          </a:stretch>
        </p:blipFill>
        <p:spPr>
          <a:xfrm>
            <a:off x="14580913" y="3516150"/>
            <a:ext cx="667276" cy="667276"/>
          </a:xfrm>
          <a:prstGeom prst="rect">
            <a:avLst/>
          </a:prstGeom>
          <a:noFill/>
          <a:ln>
            <a:noFill/>
          </a:ln>
        </p:spPr>
      </p:pic>
      <p:pic>
        <p:nvPicPr>
          <p:cNvPr id="350" name="Google Shape;350;p30"/>
          <p:cNvPicPr preferRelativeResize="0"/>
          <p:nvPr/>
        </p:nvPicPr>
        <p:blipFill>
          <a:blip r:embed="rId11">
            <a:alphaModFix/>
          </a:blip>
          <a:stretch>
            <a:fillRect/>
          </a:stretch>
        </p:blipFill>
        <p:spPr>
          <a:xfrm>
            <a:off x="694025" y="3316775"/>
            <a:ext cx="912925" cy="684694"/>
          </a:xfrm>
          <a:prstGeom prst="rect">
            <a:avLst/>
          </a:prstGeom>
          <a:noFill/>
          <a:ln>
            <a:noFill/>
          </a:ln>
        </p:spPr>
      </p:pic>
      <p:sp>
        <p:nvSpPr>
          <p:cNvPr id="351" name="Google Shape;351;p30"/>
          <p:cNvSpPr txBox="1"/>
          <p:nvPr/>
        </p:nvSpPr>
        <p:spPr>
          <a:xfrm>
            <a:off x="1683150" y="3213025"/>
            <a:ext cx="3124500" cy="8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FFFFFF"/>
                </a:solidFill>
              </a:rPr>
              <a:t>Via Email</a:t>
            </a:r>
            <a:endParaRPr sz="2500" b="1">
              <a:solidFill>
                <a:srgbClr val="FFFFFF"/>
              </a:solidFill>
            </a:endParaRPr>
          </a:p>
          <a:p>
            <a:pPr marL="0" lvl="0" indent="0" algn="l" rtl="0">
              <a:spcBef>
                <a:spcPts val="0"/>
              </a:spcBef>
              <a:spcAft>
                <a:spcPts val="0"/>
              </a:spcAft>
              <a:buNone/>
            </a:pPr>
            <a:r>
              <a:rPr lang="en" sz="1700" i="1">
                <a:solidFill>
                  <a:srgbClr val="FFFFFF"/>
                </a:solidFill>
              </a:rPr>
              <a:t>sr-ffc.webmaster@noaa.gov</a:t>
            </a:r>
            <a:endParaRPr sz="1700" i="1">
              <a:solidFill>
                <a:srgbClr val="FFFFFF"/>
              </a:solidFill>
            </a:endParaRPr>
          </a:p>
        </p:txBody>
      </p:sp>
      <p:pic>
        <p:nvPicPr>
          <p:cNvPr id="352" name="Google Shape;352;p30"/>
          <p:cNvPicPr preferRelativeResize="0"/>
          <p:nvPr/>
        </p:nvPicPr>
        <p:blipFill>
          <a:blip r:embed="rId12">
            <a:alphaModFix/>
          </a:blip>
          <a:stretch>
            <a:fillRect/>
          </a:stretch>
        </p:blipFill>
        <p:spPr>
          <a:xfrm>
            <a:off x="927300" y="4883238"/>
            <a:ext cx="912925" cy="912925"/>
          </a:xfrm>
          <a:prstGeom prst="rect">
            <a:avLst/>
          </a:prstGeom>
          <a:noFill/>
          <a:ln>
            <a:noFill/>
          </a:ln>
        </p:spPr>
      </p:pic>
      <p:sp>
        <p:nvSpPr>
          <p:cNvPr id="353" name="Google Shape;353;p30"/>
          <p:cNvSpPr txBox="1"/>
          <p:nvPr/>
        </p:nvSpPr>
        <p:spPr>
          <a:xfrm>
            <a:off x="1916425" y="4893600"/>
            <a:ext cx="2541300" cy="8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FFFFFF"/>
                </a:solidFill>
              </a:rPr>
              <a:t>Online</a:t>
            </a:r>
            <a:endParaRPr sz="2500" b="1">
              <a:solidFill>
                <a:srgbClr val="FFFFFF"/>
              </a:solidFill>
            </a:endParaRPr>
          </a:p>
          <a:p>
            <a:pPr marL="0" lvl="0" indent="0" algn="l" rtl="0">
              <a:spcBef>
                <a:spcPts val="0"/>
              </a:spcBef>
              <a:spcAft>
                <a:spcPts val="0"/>
              </a:spcAft>
              <a:buNone/>
            </a:pPr>
            <a:r>
              <a:rPr lang="en" sz="1700" i="1">
                <a:solidFill>
                  <a:srgbClr val="FFFFFF"/>
                </a:solidFill>
              </a:rPr>
              <a:t>weather.gov/atlanta</a:t>
            </a:r>
            <a:endParaRPr sz="1700" i="1">
              <a:solidFill>
                <a:srgbClr val="FFFFFF"/>
              </a:solidFill>
            </a:endParaRPr>
          </a:p>
          <a:p>
            <a:pPr marL="0" lvl="0" indent="0" algn="l" rtl="0">
              <a:spcBef>
                <a:spcPts val="0"/>
              </a:spcBef>
              <a:spcAft>
                <a:spcPts val="0"/>
              </a:spcAft>
              <a:buNone/>
            </a:pPr>
            <a:r>
              <a:rPr lang="en" sz="1700" i="1">
                <a:solidFill>
                  <a:srgbClr val="FFFFFF"/>
                </a:solidFill>
              </a:rPr>
              <a:t>weather.gov/ffc/briefings</a:t>
            </a:r>
            <a:endParaRPr sz="1700" b="1" i="1">
              <a:solidFill>
                <a:srgbClr val="FFFFFF"/>
              </a:solidFill>
            </a:endParaRPr>
          </a:p>
        </p:txBody>
      </p:sp>
      <p:sp>
        <p:nvSpPr>
          <p:cNvPr id="354" name="Google Shape;354;p30"/>
          <p:cNvSpPr txBox="1"/>
          <p:nvPr/>
        </p:nvSpPr>
        <p:spPr>
          <a:xfrm>
            <a:off x="1466550" y="6819000"/>
            <a:ext cx="2654400" cy="8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FFFFFF"/>
                </a:solidFill>
              </a:rPr>
              <a:t>NWS Chat</a:t>
            </a:r>
            <a:endParaRPr sz="2500" b="1">
              <a:solidFill>
                <a:srgbClr val="FFFFFF"/>
              </a:solidFill>
            </a:endParaRPr>
          </a:p>
          <a:p>
            <a:pPr marL="0" lvl="0" indent="0" algn="l" rtl="0">
              <a:spcBef>
                <a:spcPts val="0"/>
              </a:spcBef>
              <a:spcAft>
                <a:spcPts val="0"/>
              </a:spcAft>
              <a:buNone/>
            </a:pPr>
            <a:r>
              <a:rPr lang="en" sz="1700" i="1">
                <a:solidFill>
                  <a:srgbClr val="FFFFFF"/>
                </a:solidFill>
              </a:rPr>
              <a:t>EMs, Media, and approved partners</a:t>
            </a:r>
            <a:endParaRPr sz="1700" i="1">
              <a:solidFill>
                <a:srgbClr val="FFFFFF"/>
              </a:solidFill>
            </a:endParaRPr>
          </a:p>
        </p:txBody>
      </p:sp>
      <p:sp>
        <p:nvSpPr>
          <p:cNvPr id="355" name="Google Shape;355;p30"/>
          <p:cNvSpPr txBox="1"/>
          <p:nvPr/>
        </p:nvSpPr>
        <p:spPr>
          <a:xfrm>
            <a:off x="2704200" y="8288225"/>
            <a:ext cx="2867100" cy="8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FFFFFF"/>
                </a:solidFill>
              </a:rPr>
              <a:t>Decision Support</a:t>
            </a:r>
            <a:endParaRPr sz="2500" b="1">
              <a:solidFill>
                <a:srgbClr val="FFFFFF"/>
              </a:solidFill>
            </a:endParaRPr>
          </a:p>
          <a:p>
            <a:pPr marL="0" lvl="0" indent="0" algn="l" rtl="0">
              <a:spcBef>
                <a:spcPts val="0"/>
              </a:spcBef>
              <a:spcAft>
                <a:spcPts val="0"/>
              </a:spcAft>
              <a:buNone/>
            </a:pPr>
            <a:r>
              <a:rPr lang="en" sz="1700" i="1">
                <a:solidFill>
                  <a:srgbClr val="FFFFFF"/>
                </a:solidFill>
              </a:rPr>
              <a:t>weather.gov/ffc/dss</a:t>
            </a:r>
            <a:endParaRPr sz="1700" i="1">
              <a:solidFill>
                <a:srgbClr val="FFFFFF"/>
              </a:solidFill>
            </a:endParaRPr>
          </a:p>
        </p:txBody>
      </p:sp>
      <p:pic>
        <p:nvPicPr>
          <p:cNvPr id="356" name="Google Shape;356;p30"/>
          <p:cNvPicPr preferRelativeResize="0"/>
          <p:nvPr/>
        </p:nvPicPr>
        <p:blipFill>
          <a:blip r:embed="rId13">
            <a:alphaModFix/>
          </a:blip>
          <a:stretch>
            <a:fillRect/>
          </a:stretch>
        </p:blipFill>
        <p:spPr>
          <a:xfrm>
            <a:off x="740650" y="6999838"/>
            <a:ext cx="667275" cy="586563"/>
          </a:xfrm>
          <a:prstGeom prst="rect">
            <a:avLst/>
          </a:prstGeom>
          <a:noFill/>
          <a:ln>
            <a:noFill/>
          </a:ln>
        </p:spPr>
      </p:pic>
      <p:pic>
        <p:nvPicPr>
          <p:cNvPr id="357" name="Google Shape;357;p30"/>
          <p:cNvPicPr preferRelativeResize="0"/>
          <p:nvPr/>
        </p:nvPicPr>
        <p:blipFill>
          <a:blip r:embed="rId14">
            <a:alphaModFix/>
          </a:blip>
          <a:stretch>
            <a:fillRect/>
          </a:stretch>
        </p:blipFill>
        <p:spPr>
          <a:xfrm>
            <a:off x="1687825" y="8369150"/>
            <a:ext cx="912925" cy="7303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title="contentSlideTitle"/>
          <p:cNvSpPr txBox="1"/>
          <p:nvPr/>
        </p:nvSpPr>
        <p:spPr>
          <a:xfrm>
            <a:off x="1699925" y="-95250"/>
            <a:ext cx="12984600" cy="1111200"/>
          </a:xfrm>
          <a:prstGeom prst="rect">
            <a:avLst/>
          </a:prstGeom>
          <a:noFill/>
          <a:ln>
            <a:noFill/>
          </a:ln>
        </p:spPr>
        <p:txBody>
          <a:bodyPr spcFirstLastPara="1" wrap="square" lIns="114325" tIns="114325" rIns="114325" bIns="114325" anchor="t" anchorCtr="0">
            <a:noAutofit/>
          </a:bodyPr>
          <a:lstStyle/>
          <a:p>
            <a:pPr marL="0" lvl="0" indent="0" algn="l" rtl="0">
              <a:spcBef>
                <a:spcPts val="0"/>
              </a:spcBef>
              <a:spcAft>
                <a:spcPts val="0"/>
              </a:spcAft>
              <a:buNone/>
            </a:pPr>
            <a:r>
              <a:rPr lang="en" sz="5600" b="1">
                <a:solidFill>
                  <a:srgbClr val="FFFFFF"/>
                </a:solidFill>
                <a:latin typeface="Helvetica Neue"/>
                <a:ea typeface="Helvetica Neue"/>
                <a:cs typeface="Helvetica Neue"/>
                <a:sym typeface="Helvetica Neue"/>
              </a:rPr>
              <a:t>The Week Ahead</a:t>
            </a:r>
            <a:endParaRPr sz="5600" b="1">
              <a:solidFill>
                <a:srgbClr val="FFFFFF"/>
              </a:solidFill>
              <a:latin typeface="Helvetica Neue"/>
              <a:ea typeface="Helvetica Neue"/>
              <a:cs typeface="Helvetica Neue"/>
              <a:sym typeface="Helvetica Neue"/>
            </a:endParaRPr>
          </a:p>
        </p:txBody>
      </p:sp>
      <p:sp>
        <p:nvSpPr>
          <p:cNvPr id="127" name="Google Shape;127;p19"/>
          <p:cNvSpPr txBox="1"/>
          <p:nvPr/>
        </p:nvSpPr>
        <p:spPr>
          <a:xfrm>
            <a:off x="628650" y="5300663"/>
            <a:ext cx="2057400" cy="274200"/>
          </a:xfrm>
          <a:prstGeom prst="rect">
            <a:avLst/>
          </a:prstGeom>
          <a:noFill/>
          <a:ln>
            <a:noFill/>
          </a:ln>
        </p:spPr>
        <p:txBody>
          <a:bodyPr spcFirstLastPara="1" wrap="square" lIns="57150" tIns="28575" rIns="57150" bIns="28575" anchor="ctr" anchorCtr="0">
            <a:noAutofit/>
          </a:bodyPr>
          <a:lstStyle/>
          <a:p>
            <a:pPr marL="0" marR="0" lvl="0" indent="0" algn="l" rtl="0">
              <a:spcBef>
                <a:spcPts val="0"/>
              </a:spcBef>
              <a:spcAft>
                <a:spcPts val="0"/>
              </a:spcAft>
              <a:buNone/>
            </a:pPr>
            <a:endParaRPr sz="900">
              <a:solidFill>
                <a:srgbClr val="888888"/>
              </a:solidFill>
              <a:latin typeface="Calibri"/>
              <a:ea typeface="Calibri"/>
              <a:cs typeface="Calibri"/>
              <a:sym typeface="Calibri"/>
            </a:endParaRPr>
          </a:p>
        </p:txBody>
      </p:sp>
      <p:sp>
        <p:nvSpPr>
          <p:cNvPr id="128" name="Google Shape;128;p19"/>
          <p:cNvSpPr/>
          <p:nvPr/>
        </p:nvSpPr>
        <p:spPr>
          <a:xfrm>
            <a:off x="429424" y="2380226"/>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19"/>
          <p:cNvSpPr/>
          <p:nvPr/>
        </p:nvSpPr>
        <p:spPr>
          <a:xfrm>
            <a:off x="714881" y="3354075"/>
            <a:ext cx="1828800" cy="18288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0" tIns="0" rIns="0" bIns="91425" anchor="ctr" anchorCtr="0">
            <a:noAutofit/>
          </a:bodyPr>
          <a:lstStyle/>
          <a:p>
            <a:pPr marL="0" marR="0" lvl="0" indent="0" algn="ctr" rtl="0">
              <a:spcBef>
                <a:spcPts val="0"/>
              </a:spcBef>
              <a:spcAft>
                <a:spcPts val="0"/>
              </a:spcAft>
              <a:buNone/>
            </a:pPr>
            <a:r>
              <a:rPr lang="en" sz="9600" b="1">
                <a:solidFill>
                  <a:schemeClr val="dk1"/>
                </a:solidFill>
                <a:latin typeface="Calibri"/>
                <a:ea typeface="Calibri"/>
                <a:cs typeface="Calibri"/>
                <a:sym typeface="Calibri"/>
              </a:rPr>
              <a:t>1</a:t>
            </a:r>
            <a:endParaRPr sz="9600" b="1">
              <a:solidFill>
                <a:schemeClr val="dk1"/>
              </a:solidFill>
              <a:latin typeface="Calibri"/>
              <a:ea typeface="Calibri"/>
              <a:cs typeface="Calibri"/>
              <a:sym typeface="Calibri"/>
            </a:endParaRPr>
          </a:p>
        </p:txBody>
      </p:sp>
      <p:sp>
        <p:nvSpPr>
          <p:cNvPr id="130" name="Google Shape;130;p19"/>
          <p:cNvSpPr/>
          <p:nvPr/>
        </p:nvSpPr>
        <p:spPr>
          <a:xfrm>
            <a:off x="2945462" y="2380226"/>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9"/>
          <p:cNvSpPr/>
          <p:nvPr/>
        </p:nvSpPr>
        <p:spPr>
          <a:xfrm>
            <a:off x="5461500" y="2380226"/>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highlight>
                <a:srgbClr val="FF9900"/>
              </a:highlight>
              <a:latin typeface="Calibri"/>
              <a:ea typeface="Calibri"/>
              <a:cs typeface="Calibri"/>
              <a:sym typeface="Calibri"/>
            </a:endParaRPr>
          </a:p>
        </p:txBody>
      </p:sp>
      <p:sp>
        <p:nvSpPr>
          <p:cNvPr id="132" name="Google Shape;132;p19"/>
          <p:cNvSpPr/>
          <p:nvPr/>
        </p:nvSpPr>
        <p:spPr>
          <a:xfrm>
            <a:off x="7977537" y="2380226"/>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19"/>
          <p:cNvSpPr/>
          <p:nvPr/>
        </p:nvSpPr>
        <p:spPr>
          <a:xfrm>
            <a:off x="10493574" y="2380226"/>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9"/>
          <p:cNvSpPr/>
          <p:nvPr/>
        </p:nvSpPr>
        <p:spPr>
          <a:xfrm>
            <a:off x="13009613" y="2380226"/>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19"/>
          <p:cNvSpPr/>
          <p:nvPr/>
        </p:nvSpPr>
        <p:spPr>
          <a:xfrm>
            <a:off x="15525875" y="2392474"/>
            <a:ext cx="2399700" cy="5046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19"/>
          <p:cNvSpPr/>
          <p:nvPr/>
        </p:nvSpPr>
        <p:spPr>
          <a:xfrm>
            <a:off x="3230919" y="3354075"/>
            <a:ext cx="1828800" cy="1828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None/>
            </a:pPr>
            <a:r>
              <a:rPr lang="en" sz="9600" b="1">
                <a:solidFill>
                  <a:schemeClr val="dk1"/>
                </a:solidFill>
                <a:latin typeface="Calibri"/>
                <a:ea typeface="Calibri"/>
                <a:cs typeface="Calibri"/>
                <a:sym typeface="Calibri"/>
              </a:rPr>
              <a:t>2</a:t>
            </a:r>
            <a:endParaRPr sz="9600" b="1">
              <a:solidFill>
                <a:schemeClr val="dk1"/>
              </a:solidFill>
              <a:latin typeface="Calibri"/>
              <a:ea typeface="Calibri"/>
              <a:cs typeface="Calibri"/>
              <a:sym typeface="Calibri"/>
            </a:endParaRPr>
          </a:p>
        </p:txBody>
      </p:sp>
      <p:sp>
        <p:nvSpPr>
          <p:cNvPr id="137" name="Google Shape;137;p19"/>
          <p:cNvSpPr/>
          <p:nvPr/>
        </p:nvSpPr>
        <p:spPr>
          <a:xfrm>
            <a:off x="5746944" y="3354075"/>
            <a:ext cx="1828800" cy="1828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spcBef>
                <a:spcPts val="0"/>
              </a:spcBef>
              <a:spcAft>
                <a:spcPts val="0"/>
              </a:spcAft>
              <a:buNone/>
            </a:pPr>
            <a:r>
              <a:rPr lang="en" sz="9600" b="1">
                <a:solidFill>
                  <a:schemeClr val="dk1"/>
                </a:solidFill>
                <a:highlight>
                  <a:srgbClr val="FFFF00"/>
                </a:highlight>
                <a:latin typeface="Calibri"/>
                <a:ea typeface="Calibri"/>
                <a:cs typeface="Calibri"/>
                <a:sym typeface="Calibri"/>
              </a:rPr>
              <a:t>2</a:t>
            </a:r>
            <a:endParaRPr sz="9600" b="1">
              <a:solidFill>
                <a:schemeClr val="dk1"/>
              </a:solidFill>
              <a:highlight>
                <a:srgbClr val="FFFF00"/>
              </a:highlight>
              <a:latin typeface="Calibri"/>
              <a:ea typeface="Calibri"/>
              <a:cs typeface="Calibri"/>
              <a:sym typeface="Calibri"/>
            </a:endParaRPr>
          </a:p>
        </p:txBody>
      </p:sp>
      <p:sp>
        <p:nvSpPr>
          <p:cNvPr id="138" name="Google Shape;138;p19"/>
          <p:cNvSpPr/>
          <p:nvPr/>
        </p:nvSpPr>
        <p:spPr>
          <a:xfrm>
            <a:off x="8262995" y="3354075"/>
            <a:ext cx="1828800" cy="1828800"/>
          </a:xfrm>
          <a:prstGeom prst="ellipse">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None/>
            </a:pPr>
            <a:r>
              <a:rPr lang="en" sz="9600" b="1">
                <a:solidFill>
                  <a:schemeClr val="dk1"/>
                </a:solidFill>
                <a:latin typeface="Calibri"/>
                <a:ea typeface="Calibri"/>
                <a:cs typeface="Calibri"/>
                <a:sym typeface="Calibri"/>
              </a:rPr>
              <a:t>3</a:t>
            </a:r>
            <a:endParaRPr sz="9600" b="1">
              <a:solidFill>
                <a:schemeClr val="dk1"/>
              </a:solidFill>
              <a:latin typeface="Calibri"/>
              <a:ea typeface="Calibri"/>
              <a:cs typeface="Calibri"/>
              <a:sym typeface="Calibri"/>
            </a:endParaRPr>
          </a:p>
        </p:txBody>
      </p:sp>
      <p:sp>
        <p:nvSpPr>
          <p:cNvPr id="139" name="Google Shape;139;p19"/>
          <p:cNvSpPr/>
          <p:nvPr/>
        </p:nvSpPr>
        <p:spPr>
          <a:xfrm>
            <a:off x="10779020" y="3354075"/>
            <a:ext cx="1828800" cy="18288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spcBef>
                <a:spcPts val="0"/>
              </a:spcBef>
              <a:spcAft>
                <a:spcPts val="0"/>
              </a:spcAft>
              <a:buNone/>
            </a:pPr>
            <a:r>
              <a:rPr lang="en" sz="9600" b="1">
                <a:solidFill>
                  <a:schemeClr val="dk1"/>
                </a:solidFill>
                <a:latin typeface="Calibri"/>
                <a:ea typeface="Calibri"/>
                <a:cs typeface="Calibri"/>
                <a:sym typeface="Calibri"/>
              </a:rPr>
              <a:t>4</a:t>
            </a:r>
            <a:endParaRPr sz="9600" b="1">
              <a:solidFill>
                <a:schemeClr val="dk1"/>
              </a:solidFill>
              <a:latin typeface="Calibri"/>
              <a:ea typeface="Calibri"/>
              <a:cs typeface="Calibri"/>
              <a:sym typeface="Calibri"/>
            </a:endParaRPr>
          </a:p>
        </p:txBody>
      </p:sp>
      <p:sp>
        <p:nvSpPr>
          <p:cNvPr id="140" name="Google Shape;140;p19"/>
          <p:cNvSpPr/>
          <p:nvPr/>
        </p:nvSpPr>
        <p:spPr>
          <a:xfrm>
            <a:off x="13295069" y="3354075"/>
            <a:ext cx="1828800" cy="18288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spcBef>
                <a:spcPts val="0"/>
              </a:spcBef>
              <a:spcAft>
                <a:spcPts val="0"/>
              </a:spcAft>
              <a:buNone/>
            </a:pPr>
            <a:r>
              <a:rPr lang="en" sz="9600" b="1">
                <a:solidFill>
                  <a:schemeClr val="dk1"/>
                </a:solidFill>
                <a:latin typeface="Calibri"/>
                <a:ea typeface="Calibri"/>
                <a:cs typeface="Calibri"/>
                <a:sym typeface="Calibri"/>
              </a:rPr>
              <a:t>4</a:t>
            </a:r>
            <a:endParaRPr sz="9600" b="1">
              <a:solidFill>
                <a:schemeClr val="dk1"/>
              </a:solidFill>
              <a:latin typeface="Calibri"/>
              <a:ea typeface="Calibri"/>
              <a:cs typeface="Calibri"/>
              <a:sym typeface="Calibri"/>
            </a:endParaRPr>
          </a:p>
        </p:txBody>
      </p:sp>
      <p:sp>
        <p:nvSpPr>
          <p:cNvPr id="141" name="Google Shape;141;p19"/>
          <p:cNvSpPr/>
          <p:nvPr/>
        </p:nvSpPr>
        <p:spPr>
          <a:xfrm>
            <a:off x="15811082" y="3354075"/>
            <a:ext cx="1828800" cy="1828800"/>
          </a:xfrm>
          <a:prstGeom prst="ellipse">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spcBef>
                <a:spcPts val="0"/>
              </a:spcBef>
              <a:spcAft>
                <a:spcPts val="0"/>
              </a:spcAft>
              <a:buNone/>
            </a:pPr>
            <a:r>
              <a:rPr lang="en" sz="9600" b="1">
                <a:solidFill>
                  <a:schemeClr val="dk1"/>
                </a:solidFill>
                <a:latin typeface="Calibri"/>
                <a:ea typeface="Calibri"/>
                <a:cs typeface="Calibri"/>
                <a:sym typeface="Calibri"/>
              </a:rPr>
              <a:t>3</a:t>
            </a:r>
            <a:endParaRPr sz="9600" b="1">
              <a:solidFill>
                <a:schemeClr val="dk1"/>
              </a:solidFill>
              <a:latin typeface="Calibri"/>
              <a:ea typeface="Calibri"/>
              <a:cs typeface="Calibri"/>
              <a:sym typeface="Calibri"/>
            </a:endParaRPr>
          </a:p>
        </p:txBody>
      </p:sp>
      <p:sp>
        <p:nvSpPr>
          <p:cNvPr id="142" name="Google Shape;142;p19"/>
          <p:cNvSpPr txBox="1"/>
          <p:nvPr/>
        </p:nvSpPr>
        <p:spPr>
          <a:xfrm>
            <a:off x="10493564" y="2482214"/>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Monday</a:t>
            </a:r>
            <a:endParaRPr sz="2800" b="1">
              <a:solidFill>
                <a:schemeClr val="dk1"/>
              </a:solidFill>
              <a:latin typeface="Calibri"/>
              <a:ea typeface="Calibri"/>
              <a:cs typeface="Calibri"/>
              <a:sym typeface="Calibri"/>
            </a:endParaRPr>
          </a:p>
        </p:txBody>
      </p:sp>
      <p:sp>
        <p:nvSpPr>
          <p:cNvPr id="143" name="Google Shape;143;p19"/>
          <p:cNvSpPr txBox="1"/>
          <p:nvPr/>
        </p:nvSpPr>
        <p:spPr>
          <a:xfrm>
            <a:off x="429401" y="2468738"/>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Today (7/24)</a:t>
            </a:r>
            <a:endParaRPr sz="2800" b="1">
              <a:solidFill>
                <a:schemeClr val="dk1"/>
              </a:solidFill>
              <a:latin typeface="Calibri"/>
              <a:ea typeface="Calibri"/>
              <a:cs typeface="Calibri"/>
              <a:sym typeface="Calibri"/>
            </a:endParaRPr>
          </a:p>
        </p:txBody>
      </p:sp>
      <p:sp>
        <p:nvSpPr>
          <p:cNvPr id="144" name="Google Shape;144;p19"/>
          <p:cNvSpPr txBox="1"/>
          <p:nvPr/>
        </p:nvSpPr>
        <p:spPr>
          <a:xfrm>
            <a:off x="7977539" y="2468738"/>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Sunday</a:t>
            </a:r>
            <a:endParaRPr sz="2800" b="1">
              <a:solidFill>
                <a:schemeClr val="dk1"/>
              </a:solidFill>
              <a:latin typeface="Calibri"/>
              <a:ea typeface="Calibri"/>
              <a:cs typeface="Calibri"/>
              <a:sym typeface="Calibri"/>
            </a:endParaRPr>
          </a:p>
        </p:txBody>
      </p:sp>
      <p:sp>
        <p:nvSpPr>
          <p:cNvPr id="145" name="Google Shape;145;p19"/>
          <p:cNvSpPr txBox="1"/>
          <p:nvPr/>
        </p:nvSpPr>
        <p:spPr>
          <a:xfrm>
            <a:off x="2945463" y="2482214"/>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Friday</a:t>
            </a:r>
            <a:endParaRPr sz="2800" b="1">
              <a:solidFill>
                <a:schemeClr val="dk1"/>
              </a:solidFill>
              <a:latin typeface="Calibri"/>
              <a:ea typeface="Calibri"/>
              <a:cs typeface="Calibri"/>
              <a:sym typeface="Calibri"/>
            </a:endParaRPr>
          </a:p>
        </p:txBody>
      </p:sp>
      <p:sp>
        <p:nvSpPr>
          <p:cNvPr id="146" name="Google Shape;146;p19"/>
          <p:cNvSpPr txBox="1"/>
          <p:nvPr/>
        </p:nvSpPr>
        <p:spPr>
          <a:xfrm>
            <a:off x="429199" y="5327399"/>
            <a:ext cx="2399700" cy="1850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1000"/>
              </a:spcAft>
              <a:buNone/>
            </a:pPr>
            <a:endParaRPr sz="2500">
              <a:solidFill>
                <a:schemeClr val="dk1"/>
              </a:solidFill>
              <a:latin typeface="Calibri"/>
              <a:ea typeface="Calibri"/>
              <a:cs typeface="Calibri"/>
              <a:sym typeface="Calibri"/>
            </a:endParaRPr>
          </a:p>
        </p:txBody>
      </p:sp>
      <p:sp>
        <p:nvSpPr>
          <p:cNvPr id="147" name="Google Shape;147;p19"/>
          <p:cNvSpPr txBox="1"/>
          <p:nvPr/>
        </p:nvSpPr>
        <p:spPr>
          <a:xfrm>
            <a:off x="7977464" y="5550723"/>
            <a:ext cx="2399700" cy="1850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2500">
              <a:solidFill>
                <a:schemeClr val="dk1"/>
              </a:solidFill>
              <a:latin typeface="Calibri"/>
              <a:ea typeface="Calibri"/>
              <a:cs typeface="Calibri"/>
              <a:sym typeface="Calibri"/>
            </a:endParaRPr>
          </a:p>
        </p:txBody>
      </p:sp>
      <p:pic>
        <p:nvPicPr>
          <p:cNvPr id="148" name="Google Shape;148;p19"/>
          <p:cNvPicPr preferRelativeResize="0"/>
          <p:nvPr/>
        </p:nvPicPr>
        <p:blipFill rotWithShape="1">
          <a:blip r:embed="rId3">
            <a:alphaModFix/>
          </a:blip>
          <a:srcRect/>
          <a:stretch/>
        </p:blipFill>
        <p:spPr>
          <a:xfrm>
            <a:off x="539550" y="7658676"/>
            <a:ext cx="1554950" cy="1554950"/>
          </a:xfrm>
          <a:prstGeom prst="rect">
            <a:avLst/>
          </a:prstGeom>
          <a:noFill/>
          <a:ln>
            <a:noFill/>
          </a:ln>
        </p:spPr>
      </p:pic>
      <p:sp>
        <p:nvSpPr>
          <p:cNvPr id="149" name="Google Shape;149;p19"/>
          <p:cNvSpPr txBox="1"/>
          <p:nvPr/>
        </p:nvSpPr>
        <p:spPr>
          <a:xfrm>
            <a:off x="751751" y="7782101"/>
            <a:ext cx="3881700" cy="13614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None/>
            </a:pPr>
            <a:r>
              <a:rPr lang="en" sz="3600" b="1">
                <a:solidFill>
                  <a:schemeClr val="dk1"/>
                </a:solidFill>
                <a:latin typeface="Helvetica Neue"/>
                <a:ea typeface="Helvetica Neue"/>
                <a:cs typeface="Helvetica Neue"/>
                <a:sym typeface="Helvetica Neue"/>
              </a:rPr>
              <a:t>Weather </a:t>
            </a:r>
            <a:endParaRPr sz="3600" b="1">
              <a:solidFill>
                <a:schemeClr val="dk1"/>
              </a:solidFill>
              <a:latin typeface="Helvetica Neue"/>
              <a:ea typeface="Helvetica Neue"/>
              <a:cs typeface="Helvetica Neue"/>
              <a:sym typeface="Helvetica Neue"/>
            </a:endParaRPr>
          </a:p>
          <a:p>
            <a:pPr marL="0" marR="0" lvl="0" indent="0" algn="r" rtl="0">
              <a:spcBef>
                <a:spcPts val="0"/>
              </a:spcBef>
              <a:spcAft>
                <a:spcPts val="0"/>
              </a:spcAft>
              <a:buNone/>
            </a:pPr>
            <a:r>
              <a:rPr lang="en" sz="3600" b="1">
                <a:solidFill>
                  <a:schemeClr val="dk1"/>
                </a:solidFill>
                <a:latin typeface="Helvetica Neue"/>
                <a:ea typeface="Helvetica Neue"/>
                <a:cs typeface="Helvetica Neue"/>
                <a:sym typeface="Helvetica Neue"/>
              </a:rPr>
              <a:t>Highlights </a:t>
            </a:r>
            <a:endParaRPr sz="3600" b="1">
              <a:solidFill>
                <a:schemeClr val="dk1"/>
              </a:solidFill>
              <a:latin typeface="Helvetica Neue"/>
              <a:ea typeface="Helvetica Neue"/>
              <a:cs typeface="Helvetica Neue"/>
              <a:sym typeface="Helvetica Neue"/>
            </a:endParaRPr>
          </a:p>
        </p:txBody>
      </p:sp>
      <p:sp>
        <p:nvSpPr>
          <p:cNvPr id="150" name="Google Shape;150;p19"/>
          <p:cNvSpPr txBox="1"/>
          <p:nvPr/>
        </p:nvSpPr>
        <p:spPr>
          <a:xfrm>
            <a:off x="4940700" y="7439075"/>
            <a:ext cx="12984600" cy="2184600"/>
          </a:xfrm>
          <a:prstGeom prst="rect">
            <a:avLst/>
          </a:prstGeom>
          <a:noFill/>
          <a:ln>
            <a:noFill/>
          </a:ln>
        </p:spPr>
        <p:txBody>
          <a:bodyPr spcFirstLastPara="1" wrap="square" lIns="91425" tIns="91425" rIns="91425" bIns="91425" anchor="ctr" anchorCtr="0">
            <a:noAutofit/>
          </a:bodyPr>
          <a:lstStyle/>
          <a:p>
            <a:pPr marL="685800" marR="0" lvl="0" indent="-501650" algn="l" rtl="0">
              <a:spcBef>
                <a:spcPts val="0"/>
              </a:spcBef>
              <a:spcAft>
                <a:spcPts val="0"/>
              </a:spcAft>
              <a:buClr>
                <a:schemeClr val="dk1"/>
              </a:buClr>
              <a:buSzPts val="2500"/>
              <a:buFont typeface="Helvetica Neue"/>
              <a:buChar char="❏"/>
            </a:pPr>
            <a:r>
              <a:rPr lang="en" sz="2500" b="1">
                <a:solidFill>
                  <a:schemeClr val="dk1"/>
                </a:solidFill>
                <a:latin typeface="Helvetica Neue"/>
                <a:ea typeface="Helvetica Neue"/>
                <a:cs typeface="Helvetica Neue"/>
                <a:sym typeface="Helvetica Neue"/>
              </a:rPr>
              <a:t>The HEAT will continue to be the primary concern through the next 5-7 days, with dangerously high Heat Index values expected Saturday through next Wednesday. </a:t>
            </a:r>
            <a:endParaRPr sz="2500" b="1">
              <a:solidFill>
                <a:schemeClr val="dk1"/>
              </a:solidFill>
              <a:latin typeface="Helvetica Neue"/>
              <a:ea typeface="Helvetica Neue"/>
              <a:cs typeface="Helvetica Neue"/>
              <a:sym typeface="Helvetica Neue"/>
            </a:endParaRPr>
          </a:p>
          <a:p>
            <a:pPr marL="685800" marR="0" lvl="0" indent="-501650" algn="l" rtl="0">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The storm threat will diminish over the next few days, but any storms that do develop will be capable of locally heavy rain, lightning and brief gusty winds.</a:t>
            </a:r>
            <a:endParaRPr sz="2500">
              <a:solidFill>
                <a:schemeClr val="dk1"/>
              </a:solidFill>
              <a:latin typeface="Helvetica Neue"/>
              <a:ea typeface="Helvetica Neue"/>
              <a:cs typeface="Helvetica Neue"/>
              <a:sym typeface="Helvetica Neue"/>
            </a:endParaRPr>
          </a:p>
        </p:txBody>
      </p:sp>
      <p:sp>
        <p:nvSpPr>
          <p:cNvPr id="151" name="Google Shape;151;p19"/>
          <p:cNvSpPr/>
          <p:nvPr/>
        </p:nvSpPr>
        <p:spPr>
          <a:xfrm>
            <a:off x="14057075" y="1541650"/>
            <a:ext cx="685800" cy="6858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3000" b="1">
                <a:solidFill>
                  <a:schemeClr val="dk1"/>
                </a:solidFill>
                <a:latin typeface="Calibri"/>
                <a:ea typeface="Calibri"/>
                <a:cs typeface="Calibri"/>
                <a:sym typeface="Calibri"/>
              </a:rPr>
              <a:t>1</a:t>
            </a:r>
            <a:endParaRPr sz="3000" b="1">
              <a:solidFill>
                <a:schemeClr val="dk1"/>
              </a:solidFill>
              <a:latin typeface="Calibri"/>
              <a:ea typeface="Calibri"/>
              <a:cs typeface="Calibri"/>
              <a:sym typeface="Calibri"/>
            </a:endParaRPr>
          </a:p>
        </p:txBody>
      </p:sp>
      <p:sp>
        <p:nvSpPr>
          <p:cNvPr id="152" name="Google Shape;152;p19"/>
          <p:cNvSpPr/>
          <p:nvPr/>
        </p:nvSpPr>
        <p:spPr>
          <a:xfrm>
            <a:off x="14853950" y="1541650"/>
            <a:ext cx="685800" cy="685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3000" b="1">
                <a:solidFill>
                  <a:schemeClr val="dk1"/>
                </a:solidFill>
                <a:latin typeface="Calibri"/>
                <a:ea typeface="Calibri"/>
                <a:cs typeface="Calibri"/>
                <a:sym typeface="Calibri"/>
              </a:rPr>
              <a:t>2</a:t>
            </a:r>
            <a:endParaRPr sz="3000" b="1">
              <a:solidFill>
                <a:schemeClr val="dk1"/>
              </a:solidFill>
              <a:latin typeface="Calibri"/>
              <a:ea typeface="Calibri"/>
              <a:cs typeface="Calibri"/>
              <a:sym typeface="Calibri"/>
            </a:endParaRPr>
          </a:p>
        </p:txBody>
      </p:sp>
      <p:sp>
        <p:nvSpPr>
          <p:cNvPr id="153" name="Google Shape;153;p19"/>
          <p:cNvSpPr/>
          <p:nvPr/>
        </p:nvSpPr>
        <p:spPr>
          <a:xfrm>
            <a:off x="15650825" y="1541650"/>
            <a:ext cx="685800" cy="6858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3000" b="1">
                <a:solidFill>
                  <a:schemeClr val="dk1"/>
                </a:solidFill>
                <a:latin typeface="Calibri"/>
                <a:ea typeface="Calibri"/>
                <a:cs typeface="Calibri"/>
                <a:sym typeface="Calibri"/>
              </a:rPr>
              <a:t>3</a:t>
            </a:r>
            <a:endParaRPr sz="3000" b="1">
              <a:solidFill>
                <a:schemeClr val="dk1"/>
              </a:solidFill>
              <a:latin typeface="Calibri"/>
              <a:ea typeface="Calibri"/>
              <a:cs typeface="Calibri"/>
              <a:sym typeface="Calibri"/>
            </a:endParaRPr>
          </a:p>
        </p:txBody>
      </p:sp>
      <p:sp>
        <p:nvSpPr>
          <p:cNvPr id="154" name="Google Shape;154;p19"/>
          <p:cNvSpPr/>
          <p:nvPr/>
        </p:nvSpPr>
        <p:spPr>
          <a:xfrm>
            <a:off x="16447700" y="1541650"/>
            <a:ext cx="685800" cy="6858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3000" b="1">
                <a:solidFill>
                  <a:schemeClr val="dk1"/>
                </a:solidFill>
                <a:latin typeface="Calibri"/>
                <a:ea typeface="Calibri"/>
                <a:cs typeface="Calibri"/>
                <a:sym typeface="Calibri"/>
              </a:rPr>
              <a:t>4</a:t>
            </a:r>
            <a:endParaRPr sz="3000" b="1">
              <a:solidFill>
                <a:schemeClr val="dk1"/>
              </a:solidFill>
              <a:latin typeface="Calibri"/>
              <a:ea typeface="Calibri"/>
              <a:cs typeface="Calibri"/>
              <a:sym typeface="Calibri"/>
            </a:endParaRPr>
          </a:p>
        </p:txBody>
      </p:sp>
      <p:sp>
        <p:nvSpPr>
          <p:cNvPr id="155" name="Google Shape;155;p19"/>
          <p:cNvSpPr/>
          <p:nvPr/>
        </p:nvSpPr>
        <p:spPr>
          <a:xfrm>
            <a:off x="17244575" y="1541650"/>
            <a:ext cx="685800" cy="685800"/>
          </a:xfrm>
          <a:prstGeom prst="ellipse">
            <a:avLst/>
          </a:prstGeom>
          <a:solidFill>
            <a:srgbClr val="FF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3000" b="1">
                <a:solidFill>
                  <a:schemeClr val="dk1"/>
                </a:solidFill>
                <a:latin typeface="Calibri"/>
                <a:ea typeface="Calibri"/>
                <a:cs typeface="Calibri"/>
                <a:sym typeface="Calibri"/>
              </a:rPr>
              <a:t>5</a:t>
            </a:r>
            <a:endParaRPr sz="3000" b="1">
              <a:solidFill>
                <a:schemeClr val="dk1"/>
              </a:solidFill>
              <a:latin typeface="Calibri"/>
              <a:ea typeface="Calibri"/>
              <a:cs typeface="Calibri"/>
              <a:sym typeface="Calibri"/>
            </a:endParaRPr>
          </a:p>
        </p:txBody>
      </p:sp>
      <p:sp>
        <p:nvSpPr>
          <p:cNvPr id="156" name="Google Shape;156;p19"/>
          <p:cNvSpPr txBox="1"/>
          <p:nvPr/>
        </p:nvSpPr>
        <p:spPr>
          <a:xfrm>
            <a:off x="9831400" y="1632550"/>
            <a:ext cx="3288900" cy="504000"/>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None/>
            </a:pPr>
            <a:r>
              <a:rPr lang="en" sz="3000" b="1">
                <a:solidFill>
                  <a:schemeClr val="dk1"/>
                </a:solidFill>
                <a:latin typeface="Calibri"/>
                <a:ea typeface="Calibri"/>
                <a:cs typeface="Calibri"/>
                <a:sym typeface="Calibri"/>
              </a:rPr>
              <a:t>Risk/Impact Levels:</a:t>
            </a:r>
            <a:endParaRPr sz="3000" b="1">
              <a:solidFill>
                <a:schemeClr val="dk1"/>
              </a:solidFill>
              <a:latin typeface="Calibri"/>
              <a:ea typeface="Calibri"/>
              <a:cs typeface="Calibri"/>
              <a:sym typeface="Calibri"/>
            </a:endParaRPr>
          </a:p>
        </p:txBody>
      </p:sp>
      <p:sp>
        <p:nvSpPr>
          <p:cNvPr id="157" name="Google Shape;157;p19"/>
          <p:cNvSpPr txBox="1"/>
          <p:nvPr/>
        </p:nvSpPr>
        <p:spPr>
          <a:xfrm>
            <a:off x="5461513" y="2462538"/>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Saturday</a:t>
            </a:r>
            <a:endParaRPr sz="2800" b="1">
              <a:solidFill>
                <a:schemeClr val="dk1"/>
              </a:solidFill>
              <a:latin typeface="Calibri"/>
              <a:ea typeface="Calibri"/>
              <a:cs typeface="Calibri"/>
              <a:sym typeface="Calibri"/>
            </a:endParaRPr>
          </a:p>
        </p:txBody>
      </p:sp>
      <p:sp>
        <p:nvSpPr>
          <p:cNvPr id="158" name="Google Shape;158;p19"/>
          <p:cNvSpPr txBox="1"/>
          <p:nvPr/>
        </p:nvSpPr>
        <p:spPr>
          <a:xfrm>
            <a:off x="7906001" y="5343149"/>
            <a:ext cx="2399700" cy="1850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2500">
              <a:solidFill>
                <a:schemeClr val="dk1"/>
              </a:solidFill>
              <a:latin typeface="Calibri"/>
              <a:ea typeface="Calibri"/>
              <a:cs typeface="Calibri"/>
              <a:sym typeface="Calibri"/>
            </a:endParaRPr>
          </a:p>
        </p:txBody>
      </p:sp>
      <p:sp>
        <p:nvSpPr>
          <p:cNvPr id="159" name="Google Shape;159;p19"/>
          <p:cNvSpPr txBox="1"/>
          <p:nvPr/>
        </p:nvSpPr>
        <p:spPr>
          <a:xfrm>
            <a:off x="5461488" y="5346192"/>
            <a:ext cx="2399700" cy="1850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2500">
              <a:solidFill>
                <a:schemeClr val="dk1"/>
              </a:solidFill>
              <a:latin typeface="Calibri"/>
              <a:ea typeface="Calibri"/>
              <a:cs typeface="Calibri"/>
              <a:sym typeface="Calibri"/>
            </a:endParaRPr>
          </a:p>
        </p:txBody>
      </p:sp>
      <p:sp>
        <p:nvSpPr>
          <p:cNvPr id="160" name="Google Shape;160;p19"/>
          <p:cNvSpPr txBox="1"/>
          <p:nvPr/>
        </p:nvSpPr>
        <p:spPr>
          <a:xfrm>
            <a:off x="13009714" y="2462551"/>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Tuesday</a:t>
            </a:r>
            <a:endParaRPr sz="2800" b="1">
              <a:solidFill>
                <a:schemeClr val="dk1"/>
              </a:solidFill>
              <a:latin typeface="Calibri"/>
              <a:ea typeface="Calibri"/>
              <a:cs typeface="Calibri"/>
              <a:sym typeface="Calibri"/>
            </a:endParaRPr>
          </a:p>
        </p:txBody>
      </p:sp>
      <p:sp>
        <p:nvSpPr>
          <p:cNvPr id="161" name="Google Shape;161;p19"/>
          <p:cNvSpPr txBox="1"/>
          <p:nvPr/>
        </p:nvSpPr>
        <p:spPr>
          <a:xfrm>
            <a:off x="15530664" y="2462551"/>
            <a:ext cx="2399700" cy="50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Wednesday</a:t>
            </a:r>
            <a:endParaRPr sz="2800" b="1">
              <a:solidFill>
                <a:schemeClr val="dk1"/>
              </a:solidFill>
              <a:latin typeface="Calibri"/>
              <a:ea typeface="Calibri"/>
              <a:cs typeface="Calibri"/>
              <a:sym typeface="Calibri"/>
            </a:endParaRPr>
          </a:p>
        </p:txBody>
      </p:sp>
      <p:sp>
        <p:nvSpPr>
          <p:cNvPr id="162" name="Google Shape;162;p19"/>
          <p:cNvSpPr/>
          <p:nvPr/>
        </p:nvSpPr>
        <p:spPr>
          <a:xfrm>
            <a:off x="13260200" y="1541650"/>
            <a:ext cx="685800" cy="685800"/>
          </a:xfrm>
          <a:prstGeom prst="ellipse">
            <a:avLst/>
          </a:prstGeom>
          <a:solidFill>
            <a:srgbClr val="D2FFD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3000" b="1">
              <a:solidFill>
                <a:schemeClr val="dk1"/>
              </a:solidFill>
              <a:latin typeface="Calibri"/>
              <a:ea typeface="Calibri"/>
              <a:cs typeface="Calibri"/>
              <a:sym typeface="Calibri"/>
            </a:endParaRPr>
          </a:p>
        </p:txBody>
      </p:sp>
      <p:sp>
        <p:nvSpPr>
          <p:cNvPr id="163" name="Google Shape;163;p19"/>
          <p:cNvSpPr txBox="1"/>
          <p:nvPr/>
        </p:nvSpPr>
        <p:spPr>
          <a:xfrm>
            <a:off x="1673950" y="924575"/>
            <a:ext cx="8703300" cy="45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t>For the Period Thursday (July 24) through Wednesday (July 30)</a:t>
            </a:r>
            <a:endParaRPr sz="2000" b="1"/>
          </a:p>
        </p:txBody>
      </p:sp>
      <p:sp>
        <p:nvSpPr>
          <p:cNvPr id="164" name="Google Shape;164;p19"/>
          <p:cNvSpPr txBox="1"/>
          <p:nvPr/>
        </p:nvSpPr>
        <p:spPr>
          <a:xfrm>
            <a:off x="5461488" y="5400313"/>
            <a:ext cx="2399700" cy="18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Clr>
                <a:schemeClr val="dk1"/>
              </a:buClr>
              <a:buFont typeface="Arial"/>
              <a:buNone/>
            </a:pPr>
            <a:endParaRPr sz="2300">
              <a:solidFill>
                <a:schemeClr val="dk1"/>
              </a:solidFill>
              <a:latin typeface="Calibri"/>
              <a:ea typeface="Calibri"/>
              <a:cs typeface="Calibri"/>
              <a:sym typeface="Calibri"/>
            </a:endParaRPr>
          </a:p>
        </p:txBody>
      </p:sp>
      <p:sp>
        <p:nvSpPr>
          <p:cNvPr id="165" name="Google Shape;165;p19"/>
          <p:cNvSpPr txBox="1"/>
          <p:nvPr/>
        </p:nvSpPr>
        <p:spPr>
          <a:xfrm>
            <a:off x="5425663" y="5385927"/>
            <a:ext cx="2399700" cy="1850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2500" b="1">
                <a:solidFill>
                  <a:schemeClr val="dk1"/>
                </a:solidFill>
                <a:latin typeface="Calibri"/>
                <a:ea typeface="Calibri"/>
                <a:cs typeface="Calibri"/>
                <a:sym typeface="Calibri"/>
              </a:rPr>
              <a:t>Heat Index values 98-110F</a:t>
            </a:r>
            <a:endParaRPr sz="2500" b="1">
              <a:solidFill>
                <a:schemeClr val="dk1"/>
              </a:solidFill>
              <a:latin typeface="Calibri"/>
              <a:ea typeface="Calibri"/>
              <a:cs typeface="Calibri"/>
              <a:sym typeface="Calibri"/>
            </a:endParaRPr>
          </a:p>
          <a:p>
            <a:pPr marL="0" marR="0" lvl="0" indent="0" algn="ctr" rtl="0">
              <a:spcBef>
                <a:spcPts val="0"/>
              </a:spcBef>
              <a:spcAft>
                <a:spcPts val="0"/>
              </a:spcAft>
              <a:buNone/>
            </a:pPr>
            <a:r>
              <a:rPr lang="en" sz="2400">
                <a:solidFill>
                  <a:schemeClr val="dk1"/>
                </a:solidFill>
                <a:latin typeface="Calibri"/>
                <a:ea typeface="Calibri"/>
                <a:cs typeface="Calibri"/>
                <a:sym typeface="Calibri"/>
              </a:rPr>
              <a:t>Isolated (10-20%) storms mainly far north GA</a:t>
            </a:r>
            <a:endParaRPr sz="2400">
              <a:solidFill>
                <a:schemeClr val="dk1"/>
              </a:solidFill>
              <a:latin typeface="Calibri"/>
              <a:ea typeface="Calibri"/>
              <a:cs typeface="Calibri"/>
              <a:sym typeface="Calibri"/>
            </a:endParaRPr>
          </a:p>
        </p:txBody>
      </p:sp>
      <p:sp>
        <p:nvSpPr>
          <p:cNvPr id="166" name="Google Shape;166;p19"/>
          <p:cNvSpPr txBox="1"/>
          <p:nvPr/>
        </p:nvSpPr>
        <p:spPr>
          <a:xfrm>
            <a:off x="7977513" y="5327390"/>
            <a:ext cx="2399700" cy="18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2500" b="1">
                <a:solidFill>
                  <a:schemeClr val="dk1"/>
                </a:solidFill>
                <a:latin typeface="Calibri"/>
                <a:ea typeface="Calibri"/>
                <a:cs typeface="Calibri"/>
                <a:sym typeface="Calibri"/>
              </a:rPr>
              <a:t>Heat Index values 98-112F </a:t>
            </a:r>
            <a:endParaRPr sz="2600">
              <a:solidFill>
                <a:schemeClr val="dk1"/>
              </a:solidFill>
              <a:latin typeface="Calibri"/>
              <a:ea typeface="Calibri"/>
              <a:cs typeface="Calibri"/>
              <a:sym typeface="Calibri"/>
            </a:endParaRPr>
          </a:p>
        </p:txBody>
      </p:sp>
      <p:sp>
        <p:nvSpPr>
          <p:cNvPr id="167" name="Google Shape;167;p19"/>
          <p:cNvSpPr txBox="1"/>
          <p:nvPr/>
        </p:nvSpPr>
        <p:spPr>
          <a:xfrm>
            <a:off x="12994165" y="5377035"/>
            <a:ext cx="2399700" cy="18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2500" b="1">
                <a:solidFill>
                  <a:schemeClr val="dk1"/>
                </a:solidFill>
                <a:latin typeface="Calibri"/>
                <a:ea typeface="Calibri"/>
                <a:cs typeface="Calibri"/>
                <a:sym typeface="Calibri"/>
              </a:rPr>
              <a:t>Heat Index values 100-115F </a:t>
            </a:r>
            <a:r>
              <a:rPr lang="en" sz="2500">
                <a:solidFill>
                  <a:schemeClr val="dk1"/>
                </a:solidFill>
                <a:latin typeface="Calibri"/>
                <a:ea typeface="Calibri"/>
                <a:cs typeface="Calibri"/>
                <a:sym typeface="Calibri"/>
              </a:rPr>
              <a:t>Widely scattered (15-30%) storms</a:t>
            </a:r>
            <a:endParaRPr sz="2600">
              <a:solidFill>
                <a:schemeClr val="dk1"/>
              </a:solidFill>
              <a:latin typeface="Calibri"/>
              <a:ea typeface="Calibri"/>
              <a:cs typeface="Calibri"/>
              <a:sym typeface="Calibri"/>
            </a:endParaRPr>
          </a:p>
        </p:txBody>
      </p:sp>
      <p:sp>
        <p:nvSpPr>
          <p:cNvPr id="168" name="Google Shape;168;p19"/>
          <p:cNvSpPr txBox="1"/>
          <p:nvPr/>
        </p:nvSpPr>
        <p:spPr>
          <a:xfrm>
            <a:off x="2945338" y="5346202"/>
            <a:ext cx="2399700" cy="1850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2500" b="1">
                <a:solidFill>
                  <a:schemeClr val="dk1"/>
                </a:solidFill>
                <a:latin typeface="Calibri"/>
                <a:ea typeface="Calibri"/>
                <a:cs typeface="Calibri"/>
                <a:sym typeface="Calibri"/>
              </a:rPr>
              <a:t>Heat Index values 95-105F</a:t>
            </a:r>
            <a:endParaRPr sz="2500" b="1">
              <a:solidFill>
                <a:schemeClr val="dk1"/>
              </a:solidFill>
              <a:latin typeface="Calibri"/>
              <a:ea typeface="Calibri"/>
              <a:cs typeface="Calibri"/>
              <a:sym typeface="Calibri"/>
            </a:endParaRPr>
          </a:p>
          <a:p>
            <a:pPr marL="0" marR="0" lvl="0" indent="0" algn="ctr" rtl="0">
              <a:spcBef>
                <a:spcPts val="0"/>
              </a:spcBef>
              <a:spcAft>
                <a:spcPts val="0"/>
              </a:spcAft>
              <a:buNone/>
            </a:pPr>
            <a:r>
              <a:rPr lang="en" sz="2500">
                <a:solidFill>
                  <a:schemeClr val="dk1"/>
                </a:solidFill>
                <a:latin typeface="Calibri"/>
                <a:ea typeface="Calibri"/>
                <a:cs typeface="Calibri"/>
                <a:sym typeface="Calibri"/>
              </a:rPr>
              <a:t>Widely scattered (15-30%) mainly aftn/eve storms</a:t>
            </a:r>
            <a:endParaRPr sz="2500">
              <a:solidFill>
                <a:schemeClr val="dk1"/>
              </a:solidFill>
              <a:latin typeface="Calibri"/>
              <a:ea typeface="Calibri"/>
              <a:cs typeface="Calibri"/>
              <a:sym typeface="Calibri"/>
            </a:endParaRPr>
          </a:p>
        </p:txBody>
      </p:sp>
      <p:sp>
        <p:nvSpPr>
          <p:cNvPr id="169" name="Google Shape;169;p19"/>
          <p:cNvSpPr txBox="1"/>
          <p:nvPr/>
        </p:nvSpPr>
        <p:spPr>
          <a:xfrm>
            <a:off x="10493613" y="5346190"/>
            <a:ext cx="2399700" cy="18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2500" b="1">
                <a:solidFill>
                  <a:schemeClr val="dk1"/>
                </a:solidFill>
                <a:latin typeface="Calibri"/>
                <a:ea typeface="Calibri"/>
                <a:cs typeface="Calibri"/>
                <a:sym typeface="Calibri"/>
              </a:rPr>
              <a:t>Heat Index values 100-115F </a:t>
            </a:r>
            <a:r>
              <a:rPr lang="en" sz="2500">
                <a:solidFill>
                  <a:schemeClr val="dk1"/>
                </a:solidFill>
                <a:latin typeface="Calibri"/>
                <a:ea typeface="Calibri"/>
                <a:cs typeface="Calibri"/>
                <a:sym typeface="Calibri"/>
              </a:rPr>
              <a:t>Isolated (10-20%)  aftn/eve storms</a:t>
            </a:r>
            <a:endParaRPr sz="2600">
              <a:solidFill>
                <a:schemeClr val="dk1"/>
              </a:solidFill>
              <a:latin typeface="Calibri"/>
              <a:ea typeface="Calibri"/>
              <a:cs typeface="Calibri"/>
              <a:sym typeface="Calibri"/>
            </a:endParaRPr>
          </a:p>
        </p:txBody>
      </p:sp>
      <p:sp>
        <p:nvSpPr>
          <p:cNvPr id="170" name="Google Shape;170;p19"/>
          <p:cNvSpPr txBox="1"/>
          <p:nvPr/>
        </p:nvSpPr>
        <p:spPr>
          <a:xfrm>
            <a:off x="15494770" y="5375911"/>
            <a:ext cx="2399700" cy="18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2500" b="1">
                <a:solidFill>
                  <a:schemeClr val="dk1"/>
                </a:solidFill>
                <a:latin typeface="Calibri"/>
                <a:ea typeface="Calibri"/>
                <a:cs typeface="Calibri"/>
                <a:sym typeface="Calibri"/>
              </a:rPr>
              <a:t>Heat Index values 98-112F </a:t>
            </a:r>
            <a:r>
              <a:rPr lang="en" sz="2500">
                <a:solidFill>
                  <a:schemeClr val="dk1"/>
                </a:solidFill>
                <a:latin typeface="Calibri"/>
                <a:ea typeface="Calibri"/>
                <a:cs typeface="Calibri"/>
                <a:sym typeface="Calibri"/>
              </a:rPr>
              <a:t>Scattered (25-45%) storms</a:t>
            </a:r>
            <a:endParaRPr sz="26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0" title="contentSlideTitle"/>
          <p:cNvSpPr txBox="1"/>
          <p:nvPr/>
        </p:nvSpPr>
        <p:spPr>
          <a:xfrm>
            <a:off x="1984375" y="-95250"/>
            <a:ext cx="12700200" cy="1111200"/>
          </a:xfrm>
          <a:prstGeom prst="rect">
            <a:avLst/>
          </a:prstGeom>
          <a:noFill/>
          <a:ln>
            <a:noFill/>
          </a:ln>
        </p:spPr>
        <p:txBody>
          <a:bodyPr spcFirstLastPara="1" wrap="square" lIns="114325" tIns="114325" rIns="114325" bIns="114325" anchor="t" anchorCtr="0">
            <a:noAutofit/>
          </a:bodyPr>
          <a:lstStyle/>
          <a:p>
            <a:pPr marL="0" lvl="0" indent="0" algn="l" rtl="0">
              <a:spcBef>
                <a:spcPts val="0"/>
              </a:spcBef>
              <a:spcAft>
                <a:spcPts val="0"/>
              </a:spcAft>
              <a:buNone/>
            </a:pPr>
            <a:r>
              <a:rPr lang="en" sz="5600">
                <a:solidFill>
                  <a:srgbClr val="FFFFFF"/>
                </a:solidFill>
                <a:latin typeface="Helvetica Neue"/>
                <a:ea typeface="Helvetica Neue"/>
                <a:cs typeface="Helvetica Neue"/>
                <a:sym typeface="Helvetica Neue"/>
              </a:rPr>
              <a:t>Satellite - Southeast</a:t>
            </a:r>
            <a:endParaRPr sz="5600">
              <a:solidFill>
                <a:srgbClr val="FFFFFF"/>
              </a:solidFill>
              <a:latin typeface="Helvetica Neue"/>
              <a:ea typeface="Helvetica Neue"/>
              <a:cs typeface="Helvetica Neue"/>
              <a:sym typeface="Helvetica Neue"/>
            </a:endParaRPr>
          </a:p>
        </p:txBody>
      </p:sp>
      <p:sp>
        <p:nvSpPr>
          <p:cNvPr id="176" name="Google Shape;176;p20" title="subHeader"/>
          <p:cNvSpPr txBox="1"/>
          <p:nvPr/>
        </p:nvSpPr>
        <p:spPr>
          <a:xfrm>
            <a:off x="1984375" y="793750"/>
            <a:ext cx="14287500" cy="634800"/>
          </a:xfrm>
          <a:prstGeom prst="rect">
            <a:avLst/>
          </a:prstGeom>
          <a:noFill/>
          <a:ln>
            <a:noFill/>
          </a:ln>
        </p:spPr>
        <p:txBody>
          <a:bodyPr spcFirstLastPara="1" wrap="square" lIns="114275" tIns="114275" rIns="114275" bIns="114275" anchor="t" anchorCtr="0">
            <a:noAutofit/>
          </a:bodyPr>
          <a:lstStyle/>
          <a:p>
            <a:pPr marL="0" lvl="0" indent="0" algn="l" rtl="0">
              <a:spcBef>
                <a:spcPts val="0"/>
              </a:spcBef>
              <a:spcAft>
                <a:spcPts val="0"/>
              </a:spcAft>
              <a:buClr>
                <a:schemeClr val="dk1"/>
              </a:buClr>
              <a:buSzPts val="1100"/>
              <a:buFont typeface="Arial"/>
              <a:buNone/>
            </a:pPr>
            <a:r>
              <a:rPr lang="en" sz="2800">
                <a:solidFill>
                  <a:srgbClr val="072E63"/>
                </a:solidFill>
                <a:latin typeface="Helvetica Neue"/>
                <a:ea typeface="Helvetica Neue"/>
                <a:cs typeface="Helvetica Neue"/>
                <a:sym typeface="Helvetica Neue"/>
              </a:rPr>
              <a:t>Loop = ~8a-12p Thursday (7/24)</a:t>
            </a:r>
            <a:endParaRPr sz="2800">
              <a:solidFill>
                <a:srgbClr val="072E63"/>
              </a:solidFill>
              <a:latin typeface="Helvetica Neue"/>
              <a:ea typeface="Helvetica Neue"/>
              <a:cs typeface="Helvetica Neue"/>
              <a:sym typeface="Helvetica Neue"/>
            </a:endParaRPr>
          </a:p>
        </p:txBody>
      </p:sp>
      <p:sp>
        <p:nvSpPr>
          <p:cNvPr id="177" name="Google Shape;177;p20"/>
          <p:cNvSpPr txBox="1"/>
          <p:nvPr/>
        </p:nvSpPr>
        <p:spPr>
          <a:xfrm>
            <a:off x="868400" y="1903975"/>
            <a:ext cx="7550100" cy="6543600"/>
          </a:xfrm>
          <a:prstGeom prst="rect">
            <a:avLst/>
          </a:prstGeom>
          <a:solidFill>
            <a:srgbClr val="0A4595"/>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457200" lvl="0" indent="-457200" algn="l" rtl="0">
              <a:spcBef>
                <a:spcPts val="0"/>
              </a:spcBef>
              <a:spcAft>
                <a:spcPts val="0"/>
              </a:spcAft>
              <a:buClr>
                <a:schemeClr val="lt1"/>
              </a:buClr>
              <a:buSzPts val="3600"/>
              <a:buChar char="●"/>
            </a:pPr>
            <a:r>
              <a:rPr lang="en" sz="3600" b="1">
                <a:solidFill>
                  <a:schemeClr val="lt1"/>
                </a:solidFill>
              </a:rPr>
              <a:t>An easterly flow off the Atlantic is maintaining decent moisture across the region. A few afternoon and evening showers &amp; storms are possible as daytime heating occurs.</a:t>
            </a:r>
            <a:endParaRPr sz="3600" b="1">
              <a:solidFill>
                <a:schemeClr val="lt1"/>
              </a:solidFill>
            </a:endParaRPr>
          </a:p>
          <a:p>
            <a:pPr marL="457200" lvl="0" indent="0" algn="l" rtl="0">
              <a:spcBef>
                <a:spcPts val="0"/>
              </a:spcBef>
              <a:spcAft>
                <a:spcPts val="0"/>
              </a:spcAft>
              <a:buNone/>
            </a:pPr>
            <a:endParaRPr sz="3600" b="1">
              <a:solidFill>
                <a:schemeClr val="lt1"/>
              </a:solidFill>
            </a:endParaRPr>
          </a:p>
          <a:p>
            <a:pPr marL="457200" lvl="0" indent="-457200" algn="l" rtl="0">
              <a:spcBef>
                <a:spcPts val="0"/>
              </a:spcBef>
              <a:spcAft>
                <a:spcPts val="0"/>
              </a:spcAft>
              <a:buClr>
                <a:srgbClr val="FFFF00"/>
              </a:buClr>
              <a:buSzPts val="3600"/>
              <a:buChar char="●"/>
            </a:pPr>
            <a:r>
              <a:rPr lang="en" sz="3600" b="1">
                <a:solidFill>
                  <a:srgbClr val="FFFF00"/>
                </a:solidFill>
              </a:rPr>
              <a:t>Primary storm threats:</a:t>
            </a:r>
            <a:endParaRPr sz="3600" b="1">
              <a:solidFill>
                <a:srgbClr val="FFFF00"/>
              </a:solidFill>
            </a:endParaRPr>
          </a:p>
          <a:p>
            <a:pPr marL="914400" lvl="1" indent="-457200" algn="l" rtl="0">
              <a:spcBef>
                <a:spcPts val="0"/>
              </a:spcBef>
              <a:spcAft>
                <a:spcPts val="0"/>
              </a:spcAft>
              <a:buClr>
                <a:schemeClr val="lt1"/>
              </a:buClr>
              <a:buSzPts val="3600"/>
              <a:buChar char="○"/>
            </a:pPr>
            <a:r>
              <a:rPr lang="en" sz="3600" b="1">
                <a:solidFill>
                  <a:schemeClr val="lt1"/>
                </a:solidFill>
              </a:rPr>
              <a:t>Locally heavy rain</a:t>
            </a:r>
            <a:endParaRPr sz="3600" b="1">
              <a:solidFill>
                <a:schemeClr val="lt1"/>
              </a:solidFill>
            </a:endParaRPr>
          </a:p>
          <a:p>
            <a:pPr marL="914400" lvl="1" indent="-457200" algn="l" rtl="0">
              <a:spcBef>
                <a:spcPts val="0"/>
              </a:spcBef>
              <a:spcAft>
                <a:spcPts val="0"/>
              </a:spcAft>
              <a:buClr>
                <a:schemeClr val="lt1"/>
              </a:buClr>
              <a:buSzPts val="3600"/>
              <a:buChar char="○"/>
            </a:pPr>
            <a:r>
              <a:rPr lang="en" sz="3600" b="1">
                <a:solidFill>
                  <a:schemeClr val="lt1"/>
                </a:solidFill>
              </a:rPr>
              <a:t>Lightning</a:t>
            </a:r>
            <a:endParaRPr sz="3600" b="1">
              <a:solidFill>
                <a:schemeClr val="lt1"/>
              </a:solidFill>
            </a:endParaRPr>
          </a:p>
          <a:p>
            <a:pPr marL="914400" lvl="1" indent="-457200" algn="l" rtl="0">
              <a:spcBef>
                <a:spcPts val="0"/>
              </a:spcBef>
              <a:spcAft>
                <a:spcPts val="0"/>
              </a:spcAft>
              <a:buClr>
                <a:schemeClr val="lt1"/>
              </a:buClr>
              <a:buSzPts val="3600"/>
              <a:buChar char="○"/>
            </a:pPr>
            <a:r>
              <a:rPr lang="en" sz="3600" b="1">
                <a:solidFill>
                  <a:schemeClr val="lt1"/>
                </a:solidFill>
              </a:rPr>
              <a:t>Brief wind gusts (to 40 MPH)</a:t>
            </a:r>
            <a:endParaRPr sz="3600" b="1">
              <a:solidFill>
                <a:schemeClr val="lt1"/>
              </a:solidFill>
            </a:endParaRPr>
          </a:p>
          <a:p>
            <a:pPr marL="0" lvl="0" indent="0" algn="l" rtl="0">
              <a:spcBef>
                <a:spcPts val="0"/>
              </a:spcBef>
              <a:spcAft>
                <a:spcPts val="0"/>
              </a:spcAft>
              <a:buNone/>
            </a:pPr>
            <a:endParaRPr sz="3600" b="1">
              <a:solidFill>
                <a:schemeClr val="lt1"/>
              </a:solidFill>
            </a:endParaRPr>
          </a:p>
          <a:p>
            <a:pPr marL="0" lvl="0" indent="0" algn="l" rtl="0">
              <a:spcBef>
                <a:spcPts val="0"/>
              </a:spcBef>
              <a:spcAft>
                <a:spcPts val="0"/>
              </a:spcAft>
              <a:buNone/>
            </a:pPr>
            <a:endParaRPr sz="3600" b="1">
              <a:solidFill>
                <a:schemeClr val="lt1"/>
              </a:solidFill>
            </a:endParaRPr>
          </a:p>
          <a:p>
            <a:pPr marL="0" lvl="0" indent="0" algn="l" rtl="0">
              <a:spcBef>
                <a:spcPts val="0"/>
              </a:spcBef>
              <a:spcAft>
                <a:spcPts val="0"/>
              </a:spcAft>
              <a:buNone/>
            </a:pPr>
            <a:endParaRPr sz="3600" b="1">
              <a:solidFill>
                <a:schemeClr val="lt1"/>
              </a:solidFill>
            </a:endParaRPr>
          </a:p>
          <a:p>
            <a:pPr marL="914400" lvl="0" indent="0" algn="l" rtl="0">
              <a:spcBef>
                <a:spcPts val="0"/>
              </a:spcBef>
              <a:spcAft>
                <a:spcPts val="0"/>
              </a:spcAft>
              <a:buNone/>
            </a:pPr>
            <a:endParaRPr sz="3600" b="1">
              <a:solidFill>
                <a:schemeClr val="lt1"/>
              </a:solidFill>
            </a:endParaRPr>
          </a:p>
        </p:txBody>
      </p:sp>
      <p:pic>
        <p:nvPicPr>
          <p:cNvPr id="178" name="Google Shape;178;p20" descr="Image Updated: Thu, July 24, 2025 1:47 PM EDT"/>
          <p:cNvPicPr preferRelativeResize="0"/>
          <p:nvPr/>
        </p:nvPicPr>
        <p:blipFill>
          <a:blip r:embed="rId3">
            <a:alphaModFix/>
          </a:blip>
          <a:stretch>
            <a:fillRect/>
          </a:stretch>
        </p:blipFill>
        <p:spPr>
          <a:xfrm>
            <a:off x="9637775" y="1505475"/>
            <a:ext cx="7773249" cy="77732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title="contentSlideTitle"/>
          <p:cNvSpPr txBox="1"/>
          <p:nvPr/>
        </p:nvSpPr>
        <p:spPr>
          <a:xfrm>
            <a:off x="1984375" y="-95250"/>
            <a:ext cx="12700200" cy="1111200"/>
          </a:xfrm>
          <a:prstGeom prst="rect">
            <a:avLst/>
          </a:prstGeom>
          <a:noFill/>
          <a:ln>
            <a:noFill/>
          </a:ln>
        </p:spPr>
        <p:txBody>
          <a:bodyPr spcFirstLastPara="1" wrap="square" lIns="114325" tIns="114325" rIns="114325" bIns="114325" anchor="t" anchorCtr="0">
            <a:noAutofit/>
          </a:bodyPr>
          <a:lstStyle/>
          <a:p>
            <a:pPr marL="0" lvl="0" indent="0" algn="l" rtl="0">
              <a:spcBef>
                <a:spcPts val="0"/>
              </a:spcBef>
              <a:spcAft>
                <a:spcPts val="0"/>
              </a:spcAft>
              <a:buNone/>
            </a:pPr>
            <a:r>
              <a:rPr lang="en" sz="5600">
                <a:solidFill>
                  <a:srgbClr val="FFFFFF"/>
                </a:solidFill>
                <a:latin typeface="Helvetica Neue"/>
                <a:ea typeface="Helvetica Neue"/>
                <a:cs typeface="Helvetica Neue"/>
                <a:sym typeface="Helvetica Neue"/>
              </a:rPr>
              <a:t>Why is it unusually HOT?</a:t>
            </a:r>
            <a:endParaRPr sz="5600">
              <a:solidFill>
                <a:srgbClr val="FFFFFF"/>
              </a:solidFill>
              <a:latin typeface="Helvetica Neue"/>
              <a:ea typeface="Helvetica Neue"/>
              <a:cs typeface="Helvetica Neue"/>
              <a:sym typeface="Helvetica Neue"/>
            </a:endParaRPr>
          </a:p>
        </p:txBody>
      </p:sp>
      <p:sp>
        <p:nvSpPr>
          <p:cNvPr id="184" name="Google Shape;184;p21" title="subHeader"/>
          <p:cNvSpPr txBox="1"/>
          <p:nvPr/>
        </p:nvSpPr>
        <p:spPr>
          <a:xfrm>
            <a:off x="1984375" y="793750"/>
            <a:ext cx="14287500" cy="634800"/>
          </a:xfrm>
          <a:prstGeom prst="rect">
            <a:avLst/>
          </a:prstGeom>
          <a:noFill/>
          <a:ln>
            <a:noFill/>
          </a:ln>
        </p:spPr>
        <p:txBody>
          <a:bodyPr spcFirstLastPara="1" wrap="square" lIns="114275" tIns="114275" rIns="114275" bIns="114275" anchor="t" anchorCtr="0">
            <a:noAutofit/>
          </a:bodyPr>
          <a:lstStyle/>
          <a:p>
            <a:pPr marL="0" lvl="0" indent="0" algn="l" rtl="0">
              <a:spcBef>
                <a:spcPts val="0"/>
              </a:spcBef>
              <a:spcAft>
                <a:spcPts val="0"/>
              </a:spcAft>
              <a:buClr>
                <a:schemeClr val="dk1"/>
              </a:buClr>
              <a:buSzPts val="1100"/>
              <a:buFont typeface="Arial"/>
              <a:buNone/>
            </a:pPr>
            <a:r>
              <a:rPr lang="en" sz="2800">
                <a:solidFill>
                  <a:srgbClr val="072E63"/>
                </a:solidFill>
                <a:latin typeface="Helvetica Neue"/>
                <a:ea typeface="Helvetica Neue"/>
                <a:cs typeface="Helvetica Neue"/>
                <a:sym typeface="Helvetica Neue"/>
              </a:rPr>
              <a:t>Upper level pattern (Sunday through early Tuesday)</a:t>
            </a:r>
            <a:endParaRPr sz="2800">
              <a:solidFill>
                <a:srgbClr val="072E63"/>
              </a:solidFill>
              <a:latin typeface="Helvetica Neue"/>
              <a:ea typeface="Helvetica Neue"/>
              <a:cs typeface="Helvetica Neue"/>
              <a:sym typeface="Helvetica Neue"/>
            </a:endParaRPr>
          </a:p>
        </p:txBody>
      </p:sp>
      <p:pic>
        <p:nvPicPr>
          <p:cNvPr id="185" name="Google Shape;185;p21" title="ecmwf-deterministic-se-z500_norm_anom-1753336800-1753552800-1753790400-40.gif"/>
          <p:cNvPicPr preferRelativeResize="0"/>
          <p:nvPr/>
        </p:nvPicPr>
        <p:blipFill>
          <a:blip r:embed="rId3">
            <a:alphaModFix/>
          </a:blip>
          <a:stretch>
            <a:fillRect/>
          </a:stretch>
        </p:blipFill>
        <p:spPr>
          <a:xfrm>
            <a:off x="8561075" y="1506425"/>
            <a:ext cx="9372600" cy="7696200"/>
          </a:xfrm>
          <a:prstGeom prst="rect">
            <a:avLst/>
          </a:prstGeom>
          <a:noFill/>
          <a:ln w="19050" cap="flat" cmpd="sng">
            <a:solidFill>
              <a:schemeClr val="dk2"/>
            </a:solidFill>
            <a:prstDash val="solid"/>
            <a:round/>
            <a:headEnd type="none" w="sm" len="sm"/>
            <a:tailEnd type="none" w="sm" len="sm"/>
          </a:ln>
        </p:spPr>
      </p:pic>
      <p:sp>
        <p:nvSpPr>
          <p:cNvPr id="186" name="Google Shape;186;p21"/>
          <p:cNvSpPr txBox="1"/>
          <p:nvPr/>
        </p:nvSpPr>
        <p:spPr>
          <a:xfrm>
            <a:off x="330900" y="1985375"/>
            <a:ext cx="7980300" cy="69003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3000"/>
              <a:t>Upper level HIGH pressure (i.e. “ridge”) can suppress thunderstorm development but can also result in very warm conditions</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en" sz="3000"/>
              <a:t>The pattern over the next 5-7 days shows an unusually warm “upper level ridge” setting up across the SE Region</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en" sz="3000"/>
              <a:t>The orange to darker red colors in the graphic shows upper level “heights” that are 1.5 to 3 times above where they typically would be for late July (our warmest time of the year)</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title="subHeader"/>
          <p:cNvSpPr txBox="1"/>
          <p:nvPr/>
        </p:nvSpPr>
        <p:spPr>
          <a:xfrm>
            <a:off x="1984375" y="793750"/>
            <a:ext cx="14287500" cy="634800"/>
          </a:xfrm>
          <a:prstGeom prst="rect">
            <a:avLst/>
          </a:prstGeom>
          <a:noFill/>
          <a:ln>
            <a:noFill/>
          </a:ln>
        </p:spPr>
        <p:txBody>
          <a:bodyPr spcFirstLastPara="1" wrap="square" lIns="114275" tIns="114275" rIns="114275" bIns="114275" anchor="t" anchorCtr="0">
            <a:noAutofit/>
          </a:bodyPr>
          <a:lstStyle/>
          <a:p>
            <a:pPr marL="0" lvl="0" indent="0" algn="l" rtl="0">
              <a:spcBef>
                <a:spcPts val="0"/>
              </a:spcBef>
              <a:spcAft>
                <a:spcPts val="0"/>
              </a:spcAft>
              <a:buNone/>
            </a:pPr>
            <a:r>
              <a:rPr lang="en" sz="2800">
                <a:solidFill>
                  <a:srgbClr val="072E63"/>
                </a:solidFill>
                <a:latin typeface="Helvetica Neue"/>
                <a:ea typeface="Helvetica Neue"/>
                <a:cs typeface="Helvetica Neue"/>
                <a:sym typeface="Helvetica Neue"/>
              </a:rPr>
              <a:t>Saturday (July 26)</a:t>
            </a:r>
            <a:endParaRPr sz="2800">
              <a:solidFill>
                <a:srgbClr val="072E63"/>
              </a:solidFill>
              <a:latin typeface="Helvetica Neue"/>
              <a:ea typeface="Helvetica Neue"/>
              <a:cs typeface="Helvetica Neue"/>
              <a:sym typeface="Helvetica Neue"/>
            </a:endParaRPr>
          </a:p>
        </p:txBody>
      </p:sp>
      <p:sp>
        <p:nvSpPr>
          <p:cNvPr id="192" name="Google Shape;192;p22" title="contentSlideTitle"/>
          <p:cNvSpPr txBox="1"/>
          <p:nvPr/>
        </p:nvSpPr>
        <p:spPr>
          <a:xfrm>
            <a:off x="1984375" y="-95250"/>
            <a:ext cx="12700200" cy="1111200"/>
          </a:xfrm>
          <a:prstGeom prst="rect">
            <a:avLst/>
          </a:prstGeom>
          <a:noFill/>
          <a:ln>
            <a:noFill/>
          </a:ln>
        </p:spPr>
        <p:txBody>
          <a:bodyPr spcFirstLastPara="1" wrap="square" lIns="114325" tIns="114325" rIns="114325" bIns="114325" anchor="t" anchorCtr="0">
            <a:noAutofit/>
          </a:bodyPr>
          <a:lstStyle/>
          <a:p>
            <a:pPr marL="0" lvl="0" indent="0" algn="l" rtl="0">
              <a:spcBef>
                <a:spcPts val="0"/>
              </a:spcBef>
              <a:spcAft>
                <a:spcPts val="0"/>
              </a:spcAft>
              <a:buNone/>
            </a:pPr>
            <a:r>
              <a:rPr lang="en" sz="5600">
                <a:solidFill>
                  <a:srgbClr val="FFFFFF"/>
                </a:solidFill>
                <a:latin typeface="Helvetica Neue"/>
                <a:ea typeface="Helvetica Neue"/>
                <a:cs typeface="Helvetica Neue"/>
                <a:sym typeface="Helvetica Neue"/>
              </a:rPr>
              <a:t>High Temps + Heat Index (Max)</a:t>
            </a:r>
            <a:endParaRPr sz="5600">
              <a:solidFill>
                <a:srgbClr val="FFFFFF"/>
              </a:solidFill>
              <a:latin typeface="Helvetica Neue"/>
              <a:ea typeface="Helvetica Neue"/>
              <a:cs typeface="Helvetica Neue"/>
              <a:sym typeface="Helvetica Neue"/>
            </a:endParaRPr>
          </a:p>
        </p:txBody>
      </p:sp>
      <p:pic>
        <p:nvPicPr>
          <p:cNvPr id="193" name="Google Shape;193;p22" descr="Image Updated: Thu, July 24, 2025 12:56 PM EDT"/>
          <p:cNvPicPr preferRelativeResize="0"/>
          <p:nvPr/>
        </p:nvPicPr>
        <p:blipFill>
          <a:blip r:embed="rId3">
            <a:alphaModFix/>
          </a:blip>
          <a:stretch>
            <a:fillRect/>
          </a:stretch>
        </p:blipFill>
        <p:spPr>
          <a:xfrm>
            <a:off x="105875" y="1698625"/>
            <a:ext cx="8940800" cy="6705600"/>
          </a:xfrm>
          <a:prstGeom prst="rect">
            <a:avLst/>
          </a:prstGeom>
          <a:noFill/>
          <a:ln>
            <a:noFill/>
          </a:ln>
        </p:spPr>
      </p:pic>
      <p:pic>
        <p:nvPicPr>
          <p:cNvPr id="194" name="Google Shape;194;p22" descr="Image Updated: Thu, July 24, 2025 12:58 PM EDT"/>
          <p:cNvPicPr preferRelativeResize="0"/>
          <p:nvPr/>
        </p:nvPicPr>
        <p:blipFill>
          <a:blip r:embed="rId4">
            <a:alphaModFix/>
          </a:blip>
          <a:stretch>
            <a:fillRect/>
          </a:stretch>
        </p:blipFill>
        <p:spPr>
          <a:xfrm>
            <a:off x="9194375" y="1698625"/>
            <a:ext cx="8940800" cy="6705600"/>
          </a:xfrm>
          <a:prstGeom prst="rect">
            <a:avLst/>
          </a:prstGeom>
          <a:noFill/>
          <a:ln>
            <a:noFill/>
          </a:ln>
        </p:spPr>
      </p:pic>
      <p:sp>
        <p:nvSpPr>
          <p:cNvPr id="195" name="Google Shape;195;p22"/>
          <p:cNvSpPr txBox="1"/>
          <p:nvPr/>
        </p:nvSpPr>
        <p:spPr>
          <a:xfrm>
            <a:off x="9313775" y="8515725"/>
            <a:ext cx="8175000" cy="866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highlight>
                  <a:srgbClr val="F4CCCC"/>
                </a:highlight>
              </a:rPr>
              <a:t>Heat ADVISORY criteria likely across a portion of the area ≥ 105F (Heat Index).</a:t>
            </a:r>
            <a:endParaRPr sz="1600">
              <a:highlight>
                <a:srgbClr val="F4CCCC"/>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title="subHeader"/>
          <p:cNvSpPr txBox="1"/>
          <p:nvPr/>
        </p:nvSpPr>
        <p:spPr>
          <a:xfrm>
            <a:off x="1984375" y="793750"/>
            <a:ext cx="14287500" cy="634800"/>
          </a:xfrm>
          <a:prstGeom prst="rect">
            <a:avLst/>
          </a:prstGeom>
          <a:noFill/>
          <a:ln>
            <a:noFill/>
          </a:ln>
        </p:spPr>
        <p:txBody>
          <a:bodyPr spcFirstLastPara="1" wrap="square" lIns="114275" tIns="114275" rIns="114275" bIns="114275" anchor="t" anchorCtr="0">
            <a:noAutofit/>
          </a:bodyPr>
          <a:lstStyle/>
          <a:p>
            <a:pPr marL="0" lvl="0" indent="0" algn="l" rtl="0">
              <a:spcBef>
                <a:spcPts val="0"/>
              </a:spcBef>
              <a:spcAft>
                <a:spcPts val="0"/>
              </a:spcAft>
              <a:buNone/>
            </a:pPr>
            <a:r>
              <a:rPr lang="en" sz="2800">
                <a:solidFill>
                  <a:srgbClr val="072E63"/>
                </a:solidFill>
                <a:latin typeface="Helvetica Neue"/>
                <a:ea typeface="Helvetica Neue"/>
                <a:cs typeface="Helvetica Neue"/>
                <a:sym typeface="Helvetica Neue"/>
              </a:rPr>
              <a:t>Sunday (July 27)</a:t>
            </a:r>
            <a:endParaRPr sz="2800">
              <a:solidFill>
                <a:srgbClr val="072E63"/>
              </a:solidFill>
              <a:latin typeface="Helvetica Neue"/>
              <a:ea typeface="Helvetica Neue"/>
              <a:cs typeface="Helvetica Neue"/>
              <a:sym typeface="Helvetica Neue"/>
            </a:endParaRPr>
          </a:p>
        </p:txBody>
      </p:sp>
      <p:sp>
        <p:nvSpPr>
          <p:cNvPr id="201" name="Google Shape;201;p23" title="contentSlideTitle"/>
          <p:cNvSpPr txBox="1"/>
          <p:nvPr/>
        </p:nvSpPr>
        <p:spPr>
          <a:xfrm>
            <a:off x="1984375" y="-95250"/>
            <a:ext cx="12700200" cy="1111200"/>
          </a:xfrm>
          <a:prstGeom prst="rect">
            <a:avLst/>
          </a:prstGeom>
          <a:noFill/>
          <a:ln>
            <a:noFill/>
          </a:ln>
        </p:spPr>
        <p:txBody>
          <a:bodyPr spcFirstLastPara="1" wrap="square" lIns="114325" tIns="114325" rIns="114325" bIns="114325" anchor="t" anchorCtr="0">
            <a:noAutofit/>
          </a:bodyPr>
          <a:lstStyle/>
          <a:p>
            <a:pPr marL="0" lvl="0" indent="0" algn="l" rtl="0">
              <a:spcBef>
                <a:spcPts val="0"/>
              </a:spcBef>
              <a:spcAft>
                <a:spcPts val="0"/>
              </a:spcAft>
              <a:buNone/>
            </a:pPr>
            <a:r>
              <a:rPr lang="en" sz="5600">
                <a:solidFill>
                  <a:srgbClr val="FFFFFF"/>
                </a:solidFill>
                <a:latin typeface="Helvetica Neue"/>
                <a:ea typeface="Helvetica Neue"/>
                <a:cs typeface="Helvetica Neue"/>
                <a:sym typeface="Helvetica Neue"/>
              </a:rPr>
              <a:t>High Temps + Heat Index (Max)</a:t>
            </a:r>
            <a:endParaRPr sz="5600">
              <a:solidFill>
                <a:srgbClr val="FFFFFF"/>
              </a:solidFill>
              <a:latin typeface="Helvetica Neue"/>
              <a:ea typeface="Helvetica Neue"/>
              <a:cs typeface="Helvetica Neue"/>
              <a:sym typeface="Helvetica Neue"/>
            </a:endParaRPr>
          </a:p>
        </p:txBody>
      </p:sp>
      <p:pic>
        <p:nvPicPr>
          <p:cNvPr id="202" name="Google Shape;202;p23" descr="Image Updated: Thu, July 24, 2025 12:57 PM EDT"/>
          <p:cNvPicPr preferRelativeResize="0"/>
          <p:nvPr/>
        </p:nvPicPr>
        <p:blipFill>
          <a:blip r:embed="rId3">
            <a:alphaModFix/>
          </a:blip>
          <a:stretch>
            <a:fillRect/>
          </a:stretch>
        </p:blipFill>
        <p:spPr>
          <a:xfrm>
            <a:off x="143075" y="1790700"/>
            <a:ext cx="8940800" cy="6705600"/>
          </a:xfrm>
          <a:prstGeom prst="rect">
            <a:avLst/>
          </a:prstGeom>
          <a:noFill/>
          <a:ln>
            <a:noFill/>
          </a:ln>
        </p:spPr>
      </p:pic>
      <p:pic>
        <p:nvPicPr>
          <p:cNvPr id="203" name="Google Shape;203;p23" descr="Image Updated: Thu, July 24, 2025 12:58 PM EDT"/>
          <p:cNvPicPr preferRelativeResize="0"/>
          <p:nvPr/>
        </p:nvPicPr>
        <p:blipFill>
          <a:blip r:embed="rId4">
            <a:alphaModFix/>
          </a:blip>
          <a:stretch>
            <a:fillRect/>
          </a:stretch>
        </p:blipFill>
        <p:spPr>
          <a:xfrm>
            <a:off x="9194375" y="1790700"/>
            <a:ext cx="8940800" cy="6705600"/>
          </a:xfrm>
          <a:prstGeom prst="rect">
            <a:avLst/>
          </a:prstGeom>
          <a:noFill/>
          <a:ln>
            <a:noFill/>
          </a:ln>
        </p:spPr>
      </p:pic>
      <p:sp>
        <p:nvSpPr>
          <p:cNvPr id="204" name="Google Shape;204;p23"/>
          <p:cNvSpPr txBox="1"/>
          <p:nvPr/>
        </p:nvSpPr>
        <p:spPr>
          <a:xfrm>
            <a:off x="9313775" y="8515725"/>
            <a:ext cx="8175000" cy="866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highlight>
                  <a:srgbClr val="F4CCCC"/>
                </a:highlight>
              </a:rPr>
              <a:t>Heat ADVISORY criteria likely across a portion of the area ≥ 105F (Heat Index).</a:t>
            </a:r>
            <a:endParaRPr sz="1600">
              <a:highlight>
                <a:srgbClr val="F4CCCC"/>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4" title="subHeader"/>
          <p:cNvSpPr txBox="1"/>
          <p:nvPr/>
        </p:nvSpPr>
        <p:spPr>
          <a:xfrm>
            <a:off x="1984375" y="793750"/>
            <a:ext cx="14287500" cy="634800"/>
          </a:xfrm>
          <a:prstGeom prst="rect">
            <a:avLst/>
          </a:prstGeom>
          <a:noFill/>
          <a:ln>
            <a:noFill/>
          </a:ln>
        </p:spPr>
        <p:txBody>
          <a:bodyPr spcFirstLastPara="1" wrap="square" lIns="114275" tIns="114275" rIns="114275" bIns="114275" anchor="t" anchorCtr="0">
            <a:noAutofit/>
          </a:bodyPr>
          <a:lstStyle/>
          <a:p>
            <a:pPr marL="0" lvl="0" indent="0" algn="l" rtl="0">
              <a:spcBef>
                <a:spcPts val="0"/>
              </a:spcBef>
              <a:spcAft>
                <a:spcPts val="0"/>
              </a:spcAft>
              <a:buNone/>
            </a:pPr>
            <a:r>
              <a:rPr lang="en" sz="2800">
                <a:solidFill>
                  <a:srgbClr val="072E63"/>
                </a:solidFill>
                <a:latin typeface="Helvetica Neue"/>
                <a:ea typeface="Helvetica Neue"/>
                <a:cs typeface="Helvetica Neue"/>
                <a:sym typeface="Helvetica Neue"/>
              </a:rPr>
              <a:t>Monday (July 28)</a:t>
            </a:r>
            <a:endParaRPr sz="2800">
              <a:solidFill>
                <a:srgbClr val="072E63"/>
              </a:solidFill>
              <a:latin typeface="Helvetica Neue"/>
              <a:ea typeface="Helvetica Neue"/>
              <a:cs typeface="Helvetica Neue"/>
              <a:sym typeface="Helvetica Neue"/>
            </a:endParaRPr>
          </a:p>
        </p:txBody>
      </p:sp>
      <p:sp>
        <p:nvSpPr>
          <p:cNvPr id="210" name="Google Shape;210;p24" title="contentSlideTitle"/>
          <p:cNvSpPr txBox="1"/>
          <p:nvPr/>
        </p:nvSpPr>
        <p:spPr>
          <a:xfrm>
            <a:off x="1984375" y="-95250"/>
            <a:ext cx="12700200" cy="1111200"/>
          </a:xfrm>
          <a:prstGeom prst="rect">
            <a:avLst/>
          </a:prstGeom>
          <a:noFill/>
          <a:ln>
            <a:noFill/>
          </a:ln>
        </p:spPr>
        <p:txBody>
          <a:bodyPr spcFirstLastPara="1" wrap="square" lIns="114325" tIns="114325" rIns="114325" bIns="114325" anchor="t" anchorCtr="0">
            <a:noAutofit/>
          </a:bodyPr>
          <a:lstStyle/>
          <a:p>
            <a:pPr marL="0" lvl="0" indent="0" algn="l" rtl="0">
              <a:spcBef>
                <a:spcPts val="0"/>
              </a:spcBef>
              <a:spcAft>
                <a:spcPts val="0"/>
              </a:spcAft>
              <a:buNone/>
            </a:pPr>
            <a:r>
              <a:rPr lang="en" sz="5600">
                <a:solidFill>
                  <a:srgbClr val="FFFFFF"/>
                </a:solidFill>
                <a:latin typeface="Helvetica Neue"/>
                <a:ea typeface="Helvetica Neue"/>
                <a:cs typeface="Helvetica Neue"/>
                <a:sym typeface="Helvetica Neue"/>
              </a:rPr>
              <a:t>High Temps + Heat Index (Max)</a:t>
            </a:r>
            <a:endParaRPr sz="5600">
              <a:solidFill>
                <a:srgbClr val="FFFFFF"/>
              </a:solidFill>
              <a:latin typeface="Helvetica Neue"/>
              <a:ea typeface="Helvetica Neue"/>
              <a:cs typeface="Helvetica Neue"/>
              <a:sym typeface="Helvetica Neue"/>
            </a:endParaRPr>
          </a:p>
        </p:txBody>
      </p:sp>
      <p:pic>
        <p:nvPicPr>
          <p:cNvPr id="211" name="Google Shape;211;p24" descr="Image Updated: Thu, July 24, 2025 12:57 PM EDT"/>
          <p:cNvPicPr preferRelativeResize="0"/>
          <p:nvPr/>
        </p:nvPicPr>
        <p:blipFill>
          <a:blip r:embed="rId3">
            <a:alphaModFix/>
          </a:blip>
          <a:stretch>
            <a:fillRect/>
          </a:stretch>
        </p:blipFill>
        <p:spPr>
          <a:xfrm>
            <a:off x="143100" y="1698600"/>
            <a:ext cx="8940800" cy="6705600"/>
          </a:xfrm>
          <a:prstGeom prst="rect">
            <a:avLst/>
          </a:prstGeom>
          <a:noFill/>
          <a:ln>
            <a:noFill/>
          </a:ln>
        </p:spPr>
      </p:pic>
      <p:pic>
        <p:nvPicPr>
          <p:cNvPr id="212" name="Google Shape;212;p24" descr="Image Updated: Thu, July 24, 2025 12:59 PM EDT"/>
          <p:cNvPicPr preferRelativeResize="0"/>
          <p:nvPr/>
        </p:nvPicPr>
        <p:blipFill>
          <a:blip r:embed="rId4">
            <a:alphaModFix/>
          </a:blip>
          <a:stretch>
            <a:fillRect/>
          </a:stretch>
        </p:blipFill>
        <p:spPr>
          <a:xfrm>
            <a:off x="9223575" y="1698600"/>
            <a:ext cx="8940800" cy="6705600"/>
          </a:xfrm>
          <a:prstGeom prst="rect">
            <a:avLst/>
          </a:prstGeom>
          <a:noFill/>
          <a:ln>
            <a:noFill/>
          </a:ln>
        </p:spPr>
      </p:pic>
      <p:sp>
        <p:nvSpPr>
          <p:cNvPr id="213" name="Google Shape;213;p24"/>
          <p:cNvSpPr txBox="1"/>
          <p:nvPr/>
        </p:nvSpPr>
        <p:spPr>
          <a:xfrm>
            <a:off x="9313775" y="8515725"/>
            <a:ext cx="8175000" cy="866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b="1">
                <a:highlight>
                  <a:srgbClr val="F4CCCC"/>
                </a:highlight>
              </a:rPr>
              <a:t>Heat ADVISORY</a:t>
            </a:r>
            <a:r>
              <a:rPr lang="en" sz="1600">
                <a:highlight>
                  <a:srgbClr val="F4CCCC"/>
                </a:highlight>
              </a:rPr>
              <a:t> criteria likely across a portion of the area ≥ 105F (Heat Index).</a:t>
            </a:r>
            <a:endParaRPr sz="1600">
              <a:highlight>
                <a:srgbClr val="F4CCCC"/>
              </a:highlight>
            </a:endParaRPr>
          </a:p>
          <a:p>
            <a:pPr marL="457200" lvl="0" indent="-330200" algn="l" rtl="0">
              <a:spcBef>
                <a:spcPts val="0"/>
              </a:spcBef>
              <a:spcAft>
                <a:spcPts val="0"/>
              </a:spcAft>
              <a:buSzPts val="1600"/>
              <a:buChar char="●"/>
            </a:pPr>
            <a:r>
              <a:rPr lang="en" sz="1600" b="1">
                <a:highlight>
                  <a:srgbClr val="F4CCCC"/>
                </a:highlight>
              </a:rPr>
              <a:t>Extreme Heat WATCH or WARNING</a:t>
            </a:r>
            <a:r>
              <a:rPr lang="en" sz="1600">
                <a:highlight>
                  <a:srgbClr val="F4CCCC"/>
                </a:highlight>
              </a:rPr>
              <a:t> possible; areas ≥ 110F (Heat Index)</a:t>
            </a:r>
            <a:endParaRPr sz="1600">
              <a:highlight>
                <a:srgbClr val="F4CCCC"/>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5" title="subHeader"/>
          <p:cNvSpPr txBox="1"/>
          <p:nvPr/>
        </p:nvSpPr>
        <p:spPr>
          <a:xfrm>
            <a:off x="1984375" y="793750"/>
            <a:ext cx="14287500" cy="634800"/>
          </a:xfrm>
          <a:prstGeom prst="rect">
            <a:avLst/>
          </a:prstGeom>
          <a:noFill/>
          <a:ln>
            <a:noFill/>
          </a:ln>
        </p:spPr>
        <p:txBody>
          <a:bodyPr spcFirstLastPara="1" wrap="square" lIns="114275" tIns="114275" rIns="114275" bIns="114275" anchor="t" anchorCtr="0">
            <a:noAutofit/>
          </a:bodyPr>
          <a:lstStyle/>
          <a:p>
            <a:pPr marL="0" lvl="0" indent="0" algn="l" rtl="0">
              <a:spcBef>
                <a:spcPts val="0"/>
              </a:spcBef>
              <a:spcAft>
                <a:spcPts val="0"/>
              </a:spcAft>
              <a:buNone/>
            </a:pPr>
            <a:r>
              <a:rPr lang="en" sz="2800">
                <a:solidFill>
                  <a:srgbClr val="072E63"/>
                </a:solidFill>
                <a:latin typeface="Helvetica Neue"/>
                <a:ea typeface="Helvetica Neue"/>
                <a:cs typeface="Helvetica Neue"/>
                <a:sym typeface="Helvetica Neue"/>
              </a:rPr>
              <a:t>Tuesday (July 29)</a:t>
            </a:r>
            <a:endParaRPr sz="2800">
              <a:solidFill>
                <a:srgbClr val="072E63"/>
              </a:solidFill>
              <a:latin typeface="Helvetica Neue"/>
              <a:ea typeface="Helvetica Neue"/>
              <a:cs typeface="Helvetica Neue"/>
              <a:sym typeface="Helvetica Neue"/>
            </a:endParaRPr>
          </a:p>
        </p:txBody>
      </p:sp>
      <p:sp>
        <p:nvSpPr>
          <p:cNvPr id="219" name="Google Shape;219;p25" title="contentSlideTitle"/>
          <p:cNvSpPr txBox="1"/>
          <p:nvPr/>
        </p:nvSpPr>
        <p:spPr>
          <a:xfrm>
            <a:off x="1984375" y="-95250"/>
            <a:ext cx="12700200" cy="1111200"/>
          </a:xfrm>
          <a:prstGeom prst="rect">
            <a:avLst/>
          </a:prstGeom>
          <a:noFill/>
          <a:ln>
            <a:noFill/>
          </a:ln>
        </p:spPr>
        <p:txBody>
          <a:bodyPr spcFirstLastPara="1" wrap="square" lIns="114325" tIns="114325" rIns="114325" bIns="114325" anchor="t" anchorCtr="0">
            <a:noAutofit/>
          </a:bodyPr>
          <a:lstStyle/>
          <a:p>
            <a:pPr marL="0" lvl="0" indent="0" algn="l" rtl="0">
              <a:spcBef>
                <a:spcPts val="0"/>
              </a:spcBef>
              <a:spcAft>
                <a:spcPts val="0"/>
              </a:spcAft>
              <a:buNone/>
            </a:pPr>
            <a:r>
              <a:rPr lang="en" sz="5600">
                <a:solidFill>
                  <a:srgbClr val="FFFFFF"/>
                </a:solidFill>
                <a:latin typeface="Helvetica Neue"/>
                <a:ea typeface="Helvetica Neue"/>
                <a:cs typeface="Helvetica Neue"/>
                <a:sym typeface="Helvetica Neue"/>
              </a:rPr>
              <a:t>High Temps + Heat Index (Max)</a:t>
            </a:r>
            <a:endParaRPr sz="5600">
              <a:solidFill>
                <a:srgbClr val="FFFFFF"/>
              </a:solidFill>
              <a:latin typeface="Helvetica Neue"/>
              <a:ea typeface="Helvetica Neue"/>
              <a:cs typeface="Helvetica Neue"/>
              <a:sym typeface="Helvetica Neue"/>
            </a:endParaRPr>
          </a:p>
        </p:txBody>
      </p:sp>
      <p:pic>
        <p:nvPicPr>
          <p:cNvPr id="220" name="Google Shape;220;p25" descr="Image Updated: Thu, July 24, 2025 12:57 PM EDT"/>
          <p:cNvPicPr preferRelativeResize="0"/>
          <p:nvPr/>
        </p:nvPicPr>
        <p:blipFill>
          <a:blip r:embed="rId3">
            <a:alphaModFix/>
          </a:blip>
          <a:stretch>
            <a:fillRect/>
          </a:stretch>
        </p:blipFill>
        <p:spPr>
          <a:xfrm>
            <a:off x="113900" y="1747275"/>
            <a:ext cx="8940800" cy="6705600"/>
          </a:xfrm>
          <a:prstGeom prst="rect">
            <a:avLst/>
          </a:prstGeom>
          <a:noFill/>
          <a:ln>
            <a:noFill/>
          </a:ln>
        </p:spPr>
      </p:pic>
      <p:pic>
        <p:nvPicPr>
          <p:cNvPr id="221" name="Google Shape;221;p25" descr="Image Updated: Thu, July 24, 2025 12:59 PM EDT"/>
          <p:cNvPicPr preferRelativeResize="0"/>
          <p:nvPr/>
        </p:nvPicPr>
        <p:blipFill>
          <a:blip r:embed="rId4">
            <a:alphaModFix/>
          </a:blip>
          <a:stretch>
            <a:fillRect/>
          </a:stretch>
        </p:blipFill>
        <p:spPr>
          <a:xfrm>
            <a:off x="9184650" y="1747275"/>
            <a:ext cx="8940800" cy="6705600"/>
          </a:xfrm>
          <a:prstGeom prst="rect">
            <a:avLst/>
          </a:prstGeom>
          <a:noFill/>
          <a:ln>
            <a:noFill/>
          </a:ln>
        </p:spPr>
      </p:pic>
      <p:sp>
        <p:nvSpPr>
          <p:cNvPr id="222" name="Google Shape;222;p25"/>
          <p:cNvSpPr txBox="1"/>
          <p:nvPr/>
        </p:nvSpPr>
        <p:spPr>
          <a:xfrm>
            <a:off x="9313775" y="8515725"/>
            <a:ext cx="8175000" cy="866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b="1">
                <a:highlight>
                  <a:srgbClr val="F4CCCC"/>
                </a:highlight>
              </a:rPr>
              <a:t>Heat ADVISORY</a:t>
            </a:r>
            <a:r>
              <a:rPr lang="en" sz="1600">
                <a:highlight>
                  <a:srgbClr val="F4CCCC"/>
                </a:highlight>
              </a:rPr>
              <a:t> criteria likely across a portion of the area ≥ 105F (Heat Index).</a:t>
            </a:r>
            <a:endParaRPr sz="1600">
              <a:highlight>
                <a:srgbClr val="F4CCCC"/>
              </a:highlight>
            </a:endParaRPr>
          </a:p>
          <a:p>
            <a:pPr marL="457200" lvl="0" indent="-330200" algn="l" rtl="0">
              <a:spcBef>
                <a:spcPts val="0"/>
              </a:spcBef>
              <a:spcAft>
                <a:spcPts val="0"/>
              </a:spcAft>
              <a:buSzPts val="1600"/>
              <a:buChar char="●"/>
            </a:pPr>
            <a:r>
              <a:rPr lang="en" sz="1600" b="1">
                <a:highlight>
                  <a:srgbClr val="F4CCCC"/>
                </a:highlight>
              </a:rPr>
              <a:t>Extreme Heat WATCH or WARNING</a:t>
            </a:r>
            <a:r>
              <a:rPr lang="en" sz="1600">
                <a:highlight>
                  <a:srgbClr val="F4CCCC"/>
                </a:highlight>
              </a:rPr>
              <a:t> possible; areas ≥ 110F (Heat Index)</a:t>
            </a:r>
            <a:endParaRPr sz="1600">
              <a:highlight>
                <a:srgbClr val="F4CCCC"/>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
        <p:cNvGrpSpPr/>
        <p:nvPr/>
      </p:nvGrpSpPr>
      <p:grpSpPr>
        <a:xfrm>
          <a:off x="0" y="0"/>
          <a:ext cx="0" cy="0"/>
          <a:chOff x="0" y="0"/>
          <a:chExt cx="0" cy="0"/>
        </a:xfrm>
      </p:grpSpPr>
      <p:sp>
        <p:nvSpPr>
          <p:cNvPr id="227" name="Google Shape;227;p26"/>
          <p:cNvSpPr/>
          <p:nvPr/>
        </p:nvSpPr>
        <p:spPr>
          <a:xfrm>
            <a:off x="0" y="0"/>
            <a:ext cx="18288000" cy="10287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8" name="Google Shape;228;p26"/>
          <p:cNvSpPr txBox="1"/>
          <p:nvPr/>
        </p:nvSpPr>
        <p:spPr>
          <a:xfrm>
            <a:off x="16944916" y="9326434"/>
            <a:ext cx="1097700" cy="7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9</a:t>
            </a:fld>
            <a:endParaRPr/>
          </a:p>
        </p:txBody>
      </p:sp>
      <p:grpSp>
        <p:nvGrpSpPr>
          <p:cNvPr id="229" name="Google Shape;229;p26"/>
          <p:cNvGrpSpPr/>
          <p:nvPr/>
        </p:nvGrpSpPr>
        <p:grpSpPr>
          <a:xfrm>
            <a:off x="-9" y="914400"/>
            <a:ext cx="18288000" cy="8458200"/>
            <a:chOff x="-9" y="914400"/>
            <a:chExt cx="18288000" cy="8458200"/>
          </a:xfrm>
        </p:grpSpPr>
        <p:sp>
          <p:nvSpPr>
            <p:cNvPr id="230" name="Google Shape;230;p26"/>
            <p:cNvSpPr/>
            <p:nvPr/>
          </p:nvSpPr>
          <p:spPr>
            <a:xfrm>
              <a:off x="-9" y="914400"/>
              <a:ext cx="18288000" cy="235200"/>
            </a:xfrm>
            <a:prstGeom prst="rect">
              <a:avLst/>
            </a:prstGeom>
            <a:solidFill>
              <a:srgbClr val="FFFF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 name="Google Shape;231;p26"/>
            <p:cNvSpPr/>
            <p:nvPr/>
          </p:nvSpPr>
          <p:spPr>
            <a:xfrm>
              <a:off x="-9" y="9137400"/>
              <a:ext cx="18288000" cy="235200"/>
            </a:xfrm>
            <a:prstGeom prst="rect">
              <a:avLst/>
            </a:prstGeom>
            <a:solidFill>
              <a:srgbClr val="FFFF00"/>
            </a:solidFill>
            <a:ln>
              <a:noFill/>
            </a:ln>
            <a:effectLst>
              <a:outerShdw blurRad="57150" dist="19050" dir="162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32" name="Google Shape;232;p26"/>
          <p:cNvGrpSpPr/>
          <p:nvPr/>
        </p:nvGrpSpPr>
        <p:grpSpPr>
          <a:xfrm>
            <a:off x="-75" y="0"/>
            <a:ext cx="18288000" cy="10287000"/>
            <a:chOff x="-75" y="0"/>
            <a:chExt cx="18288000" cy="10287000"/>
          </a:xfrm>
        </p:grpSpPr>
        <p:sp>
          <p:nvSpPr>
            <p:cNvPr id="233" name="Google Shape;233;p26"/>
            <p:cNvSpPr/>
            <p:nvPr/>
          </p:nvSpPr>
          <p:spPr>
            <a:xfrm>
              <a:off x="-75" y="0"/>
              <a:ext cx="18288000" cy="914400"/>
            </a:xfrm>
            <a:prstGeom prst="rect">
              <a:avLst/>
            </a:prstGeom>
            <a:solidFill>
              <a:srgbClr val="26262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4" name="Google Shape;234;p26"/>
            <p:cNvSpPr/>
            <p:nvPr/>
          </p:nvSpPr>
          <p:spPr>
            <a:xfrm>
              <a:off x="-75" y="9372600"/>
              <a:ext cx="18288000" cy="914400"/>
            </a:xfrm>
            <a:prstGeom prst="rect">
              <a:avLst/>
            </a:prstGeom>
            <a:solidFill>
              <a:srgbClr val="26262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5" name="Google Shape;235;p26"/>
          <p:cNvSpPr txBox="1"/>
          <p:nvPr/>
        </p:nvSpPr>
        <p:spPr>
          <a:xfrm>
            <a:off x="110100" y="76200"/>
            <a:ext cx="18025800" cy="800400"/>
          </a:xfrm>
          <a:prstGeom prst="rect">
            <a:avLst/>
          </a:prstGeom>
          <a:noFill/>
          <a:ln>
            <a:noFill/>
          </a:ln>
        </p:spPr>
        <p:txBody>
          <a:bodyPr spcFirstLastPara="1" wrap="square" lIns="114300" tIns="114300" rIns="114300" bIns="114300" anchor="ctr" anchorCtr="0">
            <a:noAutofit/>
          </a:bodyPr>
          <a:lstStyle/>
          <a:p>
            <a:pPr marL="0" marR="0" lvl="0" indent="0" algn="l" rtl="0">
              <a:lnSpc>
                <a:spcPct val="80000"/>
              </a:lnSpc>
              <a:spcBef>
                <a:spcPts val="0"/>
              </a:spcBef>
              <a:spcAft>
                <a:spcPts val="0"/>
              </a:spcAft>
              <a:buNone/>
            </a:pPr>
            <a:r>
              <a:rPr lang="en" sz="6400" b="1">
                <a:solidFill>
                  <a:srgbClr val="FFFFFF"/>
                </a:solidFill>
                <a:latin typeface="Helvetica Neue"/>
                <a:ea typeface="Helvetica Neue"/>
                <a:cs typeface="Helvetica Neue"/>
                <a:sym typeface="Helvetica Neue"/>
              </a:rPr>
              <a:t>Keeping An Eye On The Tropics</a:t>
            </a:r>
            <a:endParaRPr sz="6400" b="1" u="none" strike="noStrike" cap="none">
              <a:solidFill>
                <a:srgbClr val="FFFFFF"/>
              </a:solidFill>
              <a:latin typeface="Helvetica Neue"/>
              <a:ea typeface="Helvetica Neue"/>
              <a:cs typeface="Helvetica Neue"/>
              <a:sym typeface="Helvetica Neue"/>
            </a:endParaRPr>
          </a:p>
        </p:txBody>
      </p:sp>
      <p:grpSp>
        <p:nvGrpSpPr>
          <p:cNvPr id="236" name="Google Shape;236;p26"/>
          <p:cNvGrpSpPr/>
          <p:nvPr/>
        </p:nvGrpSpPr>
        <p:grpSpPr>
          <a:xfrm>
            <a:off x="162975" y="9464040"/>
            <a:ext cx="18023625" cy="800514"/>
            <a:chOff x="162975" y="9500616"/>
            <a:chExt cx="18023625" cy="800514"/>
          </a:xfrm>
        </p:grpSpPr>
        <p:sp>
          <p:nvSpPr>
            <p:cNvPr id="237" name="Google Shape;237;p26" title="officeName"/>
            <p:cNvSpPr txBox="1"/>
            <p:nvPr/>
          </p:nvSpPr>
          <p:spPr>
            <a:xfrm>
              <a:off x="946725" y="9509760"/>
              <a:ext cx="7894200" cy="415800"/>
            </a:xfrm>
            <a:prstGeom prst="rect">
              <a:avLst/>
            </a:prstGeom>
            <a:noFill/>
            <a:ln>
              <a:noFill/>
            </a:ln>
          </p:spPr>
          <p:txBody>
            <a:bodyPr spcFirstLastPara="1" wrap="square" lIns="114300" tIns="114300" rIns="114300" bIns="114300" anchor="ctr" anchorCtr="0">
              <a:noAutofit/>
            </a:bodyPr>
            <a:lstStyle/>
            <a:p>
              <a:pPr marL="0" lvl="0" indent="0" algn="l" rtl="0">
                <a:spcBef>
                  <a:spcPts val="0"/>
                </a:spcBef>
                <a:spcAft>
                  <a:spcPts val="0"/>
                </a:spcAft>
                <a:buClr>
                  <a:srgbClr val="000000"/>
                </a:buClr>
                <a:buSzPts val="1400"/>
                <a:buFont typeface="Arial"/>
                <a:buNone/>
              </a:pPr>
              <a:r>
                <a:rPr lang="en" sz="2200">
                  <a:solidFill>
                    <a:srgbClr val="FFFFFF"/>
                  </a:solidFill>
                  <a:latin typeface="Helvetica Neue"/>
                  <a:ea typeface="Helvetica Neue"/>
                  <a:cs typeface="Helvetica Neue"/>
                  <a:sym typeface="Helvetica Neue"/>
                </a:rPr>
                <a:t>NATIONAL WEATHER SERVICE ATLANTA</a:t>
              </a:r>
              <a:endParaRPr sz="2200">
                <a:solidFill>
                  <a:srgbClr val="FFFFFF"/>
                </a:solidFill>
                <a:latin typeface="Helvetica Neue"/>
                <a:ea typeface="Helvetica Neue"/>
                <a:cs typeface="Helvetica Neue"/>
                <a:sym typeface="Helvetica Neue"/>
              </a:endParaRPr>
            </a:p>
          </p:txBody>
        </p:sp>
        <p:pic>
          <p:nvPicPr>
            <p:cNvPr id="238" name="Google Shape;238;p26"/>
            <p:cNvPicPr preferRelativeResize="0"/>
            <p:nvPr/>
          </p:nvPicPr>
          <p:blipFill>
            <a:blip r:embed="rId3">
              <a:alphaModFix/>
            </a:blip>
            <a:stretch>
              <a:fillRect/>
            </a:stretch>
          </p:blipFill>
          <p:spPr>
            <a:xfrm>
              <a:off x="2442989" y="9903709"/>
              <a:ext cx="256032" cy="256032"/>
            </a:xfrm>
            <a:prstGeom prst="rect">
              <a:avLst/>
            </a:prstGeom>
            <a:noFill/>
            <a:ln>
              <a:noFill/>
            </a:ln>
          </p:spPr>
        </p:pic>
        <p:sp>
          <p:nvSpPr>
            <p:cNvPr id="239" name="Google Shape;239;p26"/>
            <p:cNvSpPr txBox="1"/>
            <p:nvPr/>
          </p:nvSpPr>
          <p:spPr>
            <a:xfrm>
              <a:off x="940378" y="9784080"/>
              <a:ext cx="1233900" cy="495300"/>
            </a:xfrm>
            <a:prstGeom prst="rect">
              <a:avLst/>
            </a:prstGeom>
            <a:noFill/>
            <a:ln>
              <a:noFill/>
            </a:ln>
          </p:spPr>
          <p:txBody>
            <a:bodyPr spcFirstLastPara="1" wrap="square" lIns="114300" tIns="114300" rIns="114300" bIns="114300" anchor="ctr" anchorCtr="0">
              <a:noAutofit/>
            </a:bodyPr>
            <a:lstStyle/>
            <a:p>
              <a:pPr marL="0" lvl="0" indent="0" algn="l" rtl="0">
                <a:spcBef>
                  <a:spcPts val="0"/>
                </a:spcBef>
                <a:spcAft>
                  <a:spcPts val="0"/>
                </a:spcAft>
                <a:buNone/>
              </a:pPr>
              <a:r>
                <a:rPr lang="en" sz="2200" b="1">
                  <a:solidFill>
                    <a:srgbClr val="FFFFFF"/>
                  </a:solidFill>
                  <a:latin typeface="Helvetica Neue"/>
                  <a:ea typeface="Helvetica Neue"/>
                  <a:cs typeface="Helvetica Neue"/>
                  <a:sym typeface="Helvetica Neue"/>
                </a:rPr>
                <a:t>Follow:</a:t>
              </a:r>
              <a:endParaRPr sz="2200" b="1">
                <a:solidFill>
                  <a:srgbClr val="FFFFFF"/>
                </a:solidFill>
                <a:latin typeface="Helvetica Neue"/>
                <a:ea typeface="Helvetica Neue"/>
                <a:cs typeface="Helvetica Neue"/>
                <a:sym typeface="Helvetica Neue"/>
              </a:endParaRPr>
            </a:p>
          </p:txBody>
        </p:sp>
        <p:sp>
          <p:nvSpPr>
            <p:cNvPr id="240" name="Google Shape;240;p26" title="officeHandle"/>
            <p:cNvSpPr txBox="1"/>
            <p:nvPr/>
          </p:nvSpPr>
          <p:spPr>
            <a:xfrm>
              <a:off x="2699027" y="9762330"/>
              <a:ext cx="2550300" cy="538800"/>
            </a:xfrm>
            <a:prstGeom prst="rect">
              <a:avLst/>
            </a:prstGeom>
            <a:noFill/>
            <a:ln>
              <a:noFill/>
            </a:ln>
          </p:spPr>
          <p:txBody>
            <a:bodyPr spcFirstLastPara="1" wrap="square" lIns="114300" tIns="114300" rIns="114300" bIns="114300" anchor="ctr" anchorCtr="0">
              <a:noAutofit/>
            </a:bodyPr>
            <a:lstStyle/>
            <a:p>
              <a:pPr marL="0" lvl="0" indent="0" algn="l" rtl="0">
                <a:spcBef>
                  <a:spcPts val="0"/>
                </a:spcBef>
                <a:spcAft>
                  <a:spcPts val="0"/>
                </a:spcAft>
                <a:buNone/>
              </a:pPr>
              <a:r>
                <a:rPr lang="en" sz="2200">
                  <a:solidFill>
                    <a:srgbClr val="33B0E1"/>
                  </a:solidFill>
                  <a:latin typeface="Helvetica Neue"/>
                  <a:ea typeface="Helvetica Neue"/>
                  <a:cs typeface="Helvetica Neue"/>
                  <a:sym typeface="Helvetica Neue"/>
                </a:rPr>
                <a:t>@NWSAtlanta</a:t>
              </a:r>
              <a:endParaRPr sz="2200">
                <a:solidFill>
                  <a:srgbClr val="33B0E1"/>
                </a:solidFill>
                <a:latin typeface="Helvetica Neue"/>
                <a:ea typeface="Helvetica Neue"/>
                <a:cs typeface="Helvetica Neue"/>
                <a:sym typeface="Helvetica Neue"/>
              </a:endParaRPr>
            </a:p>
          </p:txBody>
        </p:sp>
        <p:pic>
          <p:nvPicPr>
            <p:cNvPr id="241" name="Google Shape;241;p26"/>
            <p:cNvPicPr preferRelativeResize="0"/>
            <p:nvPr/>
          </p:nvPicPr>
          <p:blipFill>
            <a:blip r:embed="rId4">
              <a:alphaModFix/>
            </a:blip>
            <a:stretch>
              <a:fillRect/>
            </a:stretch>
          </p:blipFill>
          <p:spPr>
            <a:xfrm>
              <a:off x="2128715" y="9917423"/>
              <a:ext cx="228601" cy="228598"/>
            </a:xfrm>
            <a:prstGeom prst="rect">
              <a:avLst/>
            </a:prstGeom>
            <a:noFill/>
            <a:ln>
              <a:noFill/>
            </a:ln>
          </p:spPr>
        </p:pic>
        <p:pic>
          <p:nvPicPr>
            <p:cNvPr id="242" name="Google Shape;242;p26"/>
            <p:cNvPicPr preferRelativeResize="0"/>
            <p:nvPr/>
          </p:nvPicPr>
          <p:blipFill>
            <a:blip r:embed="rId5">
              <a:alphaModFix/>
            </a:blip>
            <a:stretch>
              <a:fillRect/>
            </a:stretch>
          </p:blipFill>
          <p:spPr>
            <a:xfrm>
              <a:off x="162975" y="9518782"/>
              <a:ext cx="688926" cy="688926"/>
            </a:xfrm>
            <a:prstGeom prst="rect">
              <a:avLst/>
            </a:prstGeom>
            <a:noFill/>
            <a:ln>
              <a:noFill/>
            </a:ln>
          </p:spPr>
        </p:pic>
        <p:sp>
          <p:nvSpPr>
            <p:cNvPr id="243" name="Google Shape;243;p26" title="officeUrl"/>
            <p:cNvSpPr txBox="1"/>
            <p:nvPr/>
          </p:nvSpPr>
          <p:spPr>
            <a:xfrm>
              <a:off x="14164725" y="9500616"/>
              <a:ext cx="4020000" cy="391200"/>
            </a:xfrm>
            <a:prstGeom prst="rect">
              <a:avLst/>
            </a:prstGeom>
            <a:noFill/>
            <a:ln>
              <a:noFill/>
            </a:ln>
          </p:spPr>
          <p:txBody>
            <a:bodyPr spcFirstLastPara="1" wrap="square" lIns="91450" tIns="91450" rIns="91450" bIns="91450" anchor="ctr" anchorCtr="0">
              <a:noAutofit/>
            </a:bodyPr>
            <a:lstStyle/>
            <a:p>
              <a:pPr marL="0" lvl="0" indent="0" algn="r" rtl="0">
                <a:spcBef>
                  <a:spcPts val="0"/>
                </a:spcBef>
                <a:spcAft>
                  <a:spcPts val="0"/>
                </a:spcAft>
                <a:buClr>
                  <a:srgbClr val="000000"/>
                </a:buClr>
                <a:buSzPts val="1200"/>
                <a:buFont typeface="Arial"/>
                <a:buNone/>
              </a:pPr>
              <a:r>
                <a:rPr lang="en" sz="2500">
                  <a:solidFill>
                    <a:srgbClr val="FFFFFF"/>
                  </a:solidFill>
                  <a:latin typeface="Helvetica Neue"/>
                  <a:ea typeface="Helvetica Neue"/>
                  <a:cs typeface="Helvetica Neue"/>
                  <a:sym typeface="Helvetica Neue"/>
                </a:rPr>
                <a:t>weather.gov/Atlanta</a:t>
              </a:r>
              <a:endParaRPr sz="2500">
                <a:solidFill>
                  <a:srgbClr val="FFFFFF"/>
                </a:solidFill>
                <a:latin typeface="Helvetica Neue"/>
                <a:ea typeface="Helvetica Neue"/>
                <a:cs typeface="Helvetica Neue"/>
                <a:sym typeface="Helvetica Neue"/>
              </a:endParaRPr>
            </a:p>
          </p:txBody>
        </p:sp>
        <p:sp>
          <p:nvSpPr>
            <p:cNvPr id="244" name="Google Shape;244;p26" descr="'Updated:' EEE MMM dd, yyyy h:mm a" title="time"/>
            <p:cNvSpPr txBox="1"/>
            <p:nvPr/>
          </p:nvSpPr>
          <p:spPr>
            <a:xfrm>
              <a:off x="13215000" y="9838942"/>
              <a:ext cx="4971600" cy="415800"/>
            </a:xfrm>
            <a:prstGeom prst="rect">
              <a:avLst/>
            </a:prstGeom>
            <a:noFill/>
            <a:ln>
              <a:noFill/>
            </a:ln>
          </p:spPr>
          <p:txBody>
            <a:bodyPr spcFirstLastPara="1" wrap="square" lIns="91450" tIns="91450" rIns="91450" bIns="91450" anchor="ctr" anchorCtr="0">
              <a:noAutofit/>
            </a:bodyPr>
            <a:lstStyle/>
            <a:p>
              <a:pPr marL="0" lvl="0" indent="0" algn="r" rtl="0">
                <a:spcBef>
                  <a:spcPts val="0"/>
                </a:spcBef>
                <a:spcAft>
                  <a:spcPts val="0"/>
                </a:spcAft>
                <a:buNone/>
              </a:pPr>
              <a:r>
                <a:rPr lang="en" sz="2000">
                  <a:solidFill>
                    <a:srgbClr val="33B0E1"/>
                  </a:solidFill>
                  <a:latin typeface="Helvetica Neue"/>
                  <a:ea typeface="Helvetica Neue"/>
                  <a:cs typeface="Helvetica Neue"/>
                  <a:sym typeface="Helvetica Neue"/>
                </a:rPr>
                <a:t>Updated: Thu Jul 24, 2025 12:08 PM</a:t>
              </a:r>
              <a:endParaRPr sz="2000">
                <a:solidFill>
                  <a:srgbClr val="33B0E1"/>
                </a:solidFill>
                <a:latin typeface="Helvetica Neue"/>
                <a:ea typeface="Helvetica Neue"/>
                <a:cs typeface="Helvetica Neue"/>
                <a:sym typeface="Helvetica Neue"/>
              </a:endParaRPr>
            </a:p>
          </p:txBody>
        </p:sp>
      </p:grpSp>
      <p:sp>
        <p:nvSpPr>
          <p:cNvPr id="245" name="Google Shape;245;p26"/>
          <p:cNvSpPr txBox="1"/>
          <p:nvPr/>
        </p:nvSpPr>
        <p:spPr>
          <a:xfrm>
            <a:off x="476250" y="4767263"/>
            <a:ext cx="2057400" cy="273900"/>
          </a:xfrm>
          <a:prstGeom prst="rect">
            <a:avLst/>
          </a:prstGeom>
          <a:noFill/>
          <a:ln>
            <a:noFill/>
          </a:ln>
        </p:spPr>
        <p:txBody>
          <a:bodyPr spcFirstLastPara="1" wrap="square" lIns="57150" tIns="28575" rIns="57150" bIns="28575" anchor="ctr" anchorCtr="0">
            <a:noAutofit/>
          </a:bodyPr>
          <a:lstStyle/>
          <a:p>
            <a:pPr marL="0" lvl="0" indent="0" algn="l" rtl="0">
              <a:spcBef>
                <a:spcPts val="0"/>
              </a:spcBef>
              <a:spcAft>
                <a:spcPts val="0"/>
              </a:spcAft>
              <a:buNone/>
            </a:pPr>
            <a:endParaRPr sz="900">
              <a:solidFill>
                <a:srgbClr val="888888"/>
              </a:solidFill>
              <a:latin typeface="Calibri"/>
              <a:ea typeface="Calibri"/>
              <a:cs typeface="Calibri"/>
              <a:sym typeface="Calibri"/>
            </a:endParaRPr>
          </a:p>
        </p:txBody>
      </p:sp>
      <p:sp>
        <p:nvSpPr>
          <p:cNvPr id="246" name="Google Shape;246;p26"/>
          <p:cNvSpPr txBox="1"/>
          <p:nvPr/>
        </p:nvSpPr>
        <p:spPr>
          <a:xfrm>
            <a:off x="9846975" y="2490875"/>
            <a:ext cx="7833900" cy="471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4000" b="1">
                <a:latin typeface="Helvetica Neue"/>
                <a:ea typeface="Helvetica Neue"/>
                <a:cs typeface="Helvetica Neue"/>
                <a:sym typeface="Helvetica Neue"/>
              </a:rPr>
              <a:t>Overview:</a:t>
            </a:r>
            <a:endParaRPr b="1">
              <a:latin typeface="Helvetica Neue"/>
              <a:ea typeface="Helvetica Neue"/>
              <a:cs typeface="Helvetica Neue"/>
              <a:sym typeface="Helvetica Neue"/>
            </a:endParaRPr>
          </a:p>
          <a:p>
            <a:pPr marL="800100" lvl="0" indent="-406400" algn="l" rtl="0">
              <a:lnSpc>
                <a:spcPct val="100000"/>
              </a:lnSpc>
              <a:spcBef>
                <a:spcPts val="0"/>
              </a:spcBef>
              <a:spcAft>
                <a:spcPts val="0"/>
              </a:spcAft>
              <a:buSzPts val="2800"/>
              <a:buFont typeface="Helvetica Neue"/>
              <a:buChar char="●"/>
            </a:pPr>
            <a:r>
              <a:rPr lang="en" sz="2800">
                <a:latin typeface="Helvetica Neue"/>
                <a:ea typeface="Helvetica Neue"/>
                <a:cs typeface="Helvetica Neue"/>
                <a:sym typeface="Helvetica Neue"/>
              </a:rPr>
              <a:t>A weak disturbance over the northern Gulf is expected to drift west through the weekend and have little impact on our weather.</a:t>
            </a:r>
            <a:endParaRPr sz="400">
              <a:latin typeface="Helvetica Neue"/>
              <a:ea typeface="Helvetica Neue"/>
              <a:cs typeface="Helvetica Neue"/>
              <a:sym typeface="Helvetica Neue"/>
            </a:endParaRPr>
          </a:p>
          <a:p>
            <a:pPr marL="800100" lvl="0" indent="-406400" algn="l" rtl="0">
              <a:lnSpc>
                <a:spcPct val="100000"/>
              </a:lnSpc>
              <a:spcBef>
                <a:spcPts val="1000"/>
              </a:spcBef>
              <a:spcAft>
                <a:spcPts val="0"/>
              </a:spcAft>
              <a:buSzPts val="2800"/>
              <a:buFont typeface="Helvetica Neue"/>
              <a:buChar char="●"/>
            </a:pPr>
            <a:r>
              <a:rPr lang="en" sz="2800">
                <a:latin typeface="Helvetica Neue"/>
                <a:ea typeface="Helvetica Neue"/>
                <a:cs typeface="Helvetica Neue"/>
                <a:sym typeface="Helvetica Neue"/>
              </a:rPr>
              <a:t>Chances of this disturbance becoming an organized tropical system is VERY LOW at this time (~10%).</a:t>
            </a:r>
            <a:endParaRPr sz="2800">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2800">
              <a:latin typeface="Helvetica Neue"/>
              <a:ea typeface="Helvetica Neue"/>
              <a:cs typeface="Helvetica Neue"/>
              <a:sym typeface="Helvetica Neue"/>
            </a:endParaRPr>
          </a:p>
          <a:p>
            <a:pPr marL="457200" lvl="0" indent="0" algn="l" rtl="0">
              <a:lnSpc>
                <a:spcPct val="100000"/>
              </a:lnSpc>
              <a:spcBef>
                <a:spcPts val="1000"/>
              </a:spcBef>
              <a:spcAft>
                <a:spcPts val="0"/>
              </a:spcAft>
              <a:buNone/>
            </a:pPr>
            <a:endParaRPr sz="2800">
              <a:latin typeface="Helvetica Neue"/>
              <a:ea typeface="Helvetica Neue"/>
              <a:cs typeface="Helvetica Neue"/>
              <a:sym typeface="Helvetica Neue"/>
            </a:endParaRPr>
          </a:p>
        </p:txBody>
      </p:sp>
      <p:pic>
        <p:nvPicPr>
          <p:cNvPr id="247" name="Google Shape;247;p26" descr="Image Updated: Thu, July 24, 2025 11:30 AM EDT"/>
          <p:cNvPicPr preferRelativeResize="0"/>
          <p:nvPr/>
        </p:nvPicPr>
        <p:blipFill>
          <a:blip r:embed="rId6">
            <a:alphaModFix/>
          </a:blip>
          <a:stretch>
            <a:fillRect/>
          </a:stretch>
        </p:blipFill>
        <p:spPr>
          <a:xfrm>
            <a:off x="417853" y="1691050"/>
            <a:ext cx="8937745" cy="66040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DSS Builder - S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1101</Words>
  <Application>Microsoft Office PowerPoint</Application>
  <PresentationFormat>Custom</PresentationFormat>
  <Paragraphs>149</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Helvetica Neue Light</vt:lpstr>
      <vt:lpstr>Arial</vt:lpstr>
      <vt:lpstr>Calibri</vt:lpstr>
      <vt:lpstr>Helvetica Neue</vt:lpstr>
      <vt:lpstr>DSS Builder - SR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David Nadler</dc:creator>
  <cp:lastModifiedBy>David.Nadler</cp:lastModifiedBy>
  <cp:revision>1</cp:revision>
  <dcterms:modified xsi:type="dcterms:W3CDTF">2025-07-24T17:49:28Z</dcterms:modified>
</cp:coreProperties>
</file>