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83" r:id="rId3"/>
    <p:sldId id="256" r:id="rId4"/>
    <p:sldId id="270" r:id="rId5"/>
    <p:sldId id="271" r:id="rId6"/>
    <p:sldId id="272" r:id="rId7"/>
    <p:sldId id="273" r:id="rId8"/>
    <p:sldId id="290" r:id="rId9"/>
    <p:sldId id="296" r:id="rId10"/>
    <p:sldId id="291" r:id="rId11"/>
    <p:sldId id="292" r:id="rId12"/>
    <p:sldId id="293" r:id="rId13"/>
    <p:sldId id="294" r:id="rId14"/>
    <p:sldId id="295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FF99"/>
    <a:srgbClr val="282828"/>
    <a:srgbClr val="2A2A2A"/>
    <a:srgbClr val="222222"/>
    <a:srgbClr val="00FFFF"/>
    <a:srgbClr val="9BFC80"/>
    <a:srgbClr val="FF7575"/>
    <a:srgbClr val="FF9B9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7"/>
          <p:cNvGraphicFramePr>
            <a:graphicFrameLocks noChangeAspect="1"/>
          </p:cNvGraphicFramePr>
          <p:nvPr/>
        </p:nvGraphicFramePr>
        <p:xfrm>
          <a:off x="812800" y="6354764"/>
          <a:ext cx="645584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Flash Movie" r:id="rId3" imgW="1249200" imgH="1254600" progId="">
                  <p:embed/>
                </p:oleObj>
              </mc:Choice>
              <mc:Fallback>
                <p:oleObj name="Flash Movie" r:id="rId3" imgW="1249200" imgH="1254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6354764"/>
                        <a:ext cx="645584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4800" y="6288088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National Weather Service</a:t>
            </a:r>
          </a:p>
          <a:p>
            <a:pPr algn="r">
              <a:defRPr/>
            </a:pPr>
            <a:r>
              <a:rPr lang="en-US" sz="1600" i="1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Peachtree City/Atlanta,</a:t>
            </a:r>
            <a:r>
              <a:rPr lang="en-US" sz="1600" i="1" baseline="0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GA</a:t>
            </a:r>
            <a:endParaRPr lang="en-US" sz="1600" i="1" dirty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60960" y="6355080"/>
            <a:ext cx="609600" cy="457200"/>
            <a:chOff x="1056" y="336"/>
            <a:chExt cx="3318" cy="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1200" y="480"/>
              <a:ext cx="3024" cy="3024"/>
            </a:xfrm>
            <a:prstGeom prst="ellipse">
              <a:avLst/>
            </a:prstGeom>
            <a:solidFill>
              <a:srgbClr val="FFFFFF"/>
            </a:solidFill>
            <a:ln w="635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Arial" pitchFamily="34" charset="0"/>
              </a:endParaRPr>
            </a:p>
          </p:txBody>
        </p:sp>
        <p:pic>
          <p:nvPicPr>
            <p:cNvPr id="8" name="Picture 13" descr="NOAA_logo_color"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36"/>
              <a:ext cx="3318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761F3743-4F91-451E-B6E6-10605684DCCC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12416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7"/>
          <p:cNvGraphicFramePr>
            <a:graphicFrameLocks noChangeAspect="1"/>
          </p:cNvGraphicFramePr>
          <p:nvPr/>
        </p:nvGraphicFramePr>
        <p:xfrm>
          <a:off x="812800" y="6354764"/>
          <a:ext cx="645584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Flash Movie" r:id="rId3" imgW="1249200" imgH="1254600" progId="">
                  <p:embed/>
                </p:oleObj>
              </mc:Choice>
              <mc:Fallback>
                <p:oleObj name="Flash Movie" r:id="rId3" imgW="1249200" imgH="1254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6354764"/>
                        <a:ext cx="645584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60960" y="6355080"/>
            <a:ext cx="609600" cy="457200"/>
            <a:chOff x="1056" y="336"/>
            <a:chExt cx="3318" cy="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1200" y="480"/>
              <a:ext cx="3024" cy="3024"/>
            </a:xfrm>
            <a:prstGeom prst="ellipse">
              <a:avLst/>
            </a:prstGeom>
            <a:solidFill>
              <a:srgbClr val="FFFFFF"/>
            </a:solidFill>
            <a:ln w="635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Arial" pitchFamily="34" charset="0"/>
              </a:endParaRPr>
            </a:p>
          </p:txBody>
        </p:sp>
        <p:pic>
          <p:nvPicPr>
            <p:cNvPr id="8" name="Picture 13" descr="NOAA_logo_color"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36"/>
              <a:ext cx="3318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761F3743-4F91-451E-B6E6-10605684DCCC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802DE9FD-9531-4E37-A754-977B82F510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24800" y="6288089"/>
            <a:ext cx="4267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National Weather Service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Peachtree City/Atlanta, GA</a:t>
            </a:r>
          </a:p>
          <a:p>
            <a:pPr algn="r">
              <a:defRPr/>
            </a:pPr>
            <a:endParaRPr lang="en-US" sz="1600" i="1" dirty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93920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7"/>
          <p:cNvGraphicFramePr>
            <a:graphicFrameLocks noChangeAspect="1"/>
          </p:cNvGraphicFramePr>
          <p:nvPr/>
        </p:nvGraphicFramePr>
        <p:xfrm>
          <a:off x="812800" y="6354764"/>
          <a:ext cx="645584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Flash Movie" r:id="rId3" imgW="1249200" imgH="1254600" progId="">
                  <p:embed/>
                </p:oleObj>
              </mc:Choice>
              <mc:Fallback>
                <p:oleObj name="Flash Movie" r:id="rId3" imgW="1249200" imgH="1254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6354764"/>
                        <a:ext cx="645584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4800" y="6288089"/>
            <a:ext cx="4267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National Weather Service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Peachtree City/Atlanta, GA</a:t>
            </a:r>
          </a:p>
          <a:p>
            <a:pPr algn="r">
              <a:defRPr/>
            </a:pPr>
            <a:endParaRPr lang="en-US" sz="1600" i="1" dirty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60960" y="6355080"/>
            <a:ext cx="609600" cy="457200"/>
            <a:chOff x="1056" y="336"/>
            <a:chExt cx="3318" cy="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1200" y="480"/>
              <a:ext cx="3024" cy="3024"/>
            </a:xfrm>
            <a:prstGeom prst="ellipse">
              <a:avLst/>
            </a:prstGeom>
            <a:solidFill>
              <a:srgbClr val="FFFFFF"/>
            </a:solidFill>
            <a:ln w="635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Arial" pitchFamily="34" charset="0"/>
              </a:endParaRPr>
            </a:p>
          </p:txBody>
        </p:sp>
        <p:pic>
          <p:nvPicPr>
            <p:cNvPr id="8" name="Picture 13" descr="NOAA_logo_color"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36"/>
              <a:ext cx="3318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761F3743-4F91-451E-B6E6-10605684DCCC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802DE9FD-9531-4E37-A754-977B82F51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22040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54910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7"/>
          <p:cNvGraphicFramePr>
            <a:graphicFrameLocks noChangeAspect="1"/>
          </p:cNvGraphicFramePr>
          <p:nvPr/>
        </p:nvGraphicFramePr>
        <p:xfrm>
          <a:off x="812800" y="6354764"/>
          <a:ext cx="645584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Flash Movie" r:id="rId3" imgW="1249200" imgH="1254600" progId="">
                  <p:embed/>
                </p:oleObj>
              </mc:Choice>
              <mc:Fallback>
                <p:oleObj name="Flash Movie" r:id="rId3" imgW="1249200" imgH="1254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6354764"/>
                        <a:ext cx="645584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60960" y="6355080"/>
            <a:ext cx="609600" cy="457200"/>
            <a:chOff x="1056" y="336"/>
            <a:chExt cx="3318" cy="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1200" y="480"/>
              <a:ext cx="3024" cy="3024"/>
            </a:xfrm>
            <a:prstGeom prst="ellipse">
              <a:avLst/>
            </a:prstGeom>
            <a:solidFill>
              <a:srgbClr val="FFFFFF"/>
            </a:solidFill>
            <a:ln w="635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Arial" pitchFamily="34" charset="0"/>
              </a:endParaRPr>
            </a:p>
          </p:txBody>
        </p:sp>
        <p:pic>
          <p:nvPicPr>
            <p:cNvPr id="8" name="Picture 13" descr="NOAA_logo_color"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36"/>
              <a:ext cx="3318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761F3743-4F91-451E-B6E6-10605684DCCC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6288088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National Weather Service</a:t>
            </a:r>
          </a:p>
          <a:p>
            <a:pPr algn="r">
              <a:defRPr/>
            </a:pPr>
            <a:r>
              <a:rPr lang="en-US" sz="1600" i="1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Peachtree City/Atlanta, GA</a:t>
            </a:r>
            <a:endParaRPr lang="en-US" sz="1600" i="1" dirty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4868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7"/>
          <p:cNvGraphicFramePr>
            <a:graphicFrameLocks noChangeAspect="1"/>
          </p:cNvGraphicFramePr>
          <p:nvPr/>
        </p:nvGraphicFramePr>
        <p:xfrm>
          <a:off x="812800" y="6354764"/>
          <a:ext cx="645584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Flash Movie" r:id="rId3" imgW="1249200" imgH="1254600" progId="">
                  <p:embed/>
                </p:oleObj>
              </mc:Choice>
              <mc:Fallback>
                <p:oleObj name="Flash Movie" r:id="rId3" imgW="1249200" imgH="1254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6354764"/>
                        <a:ext cx="645584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60960" y="6355080"/>
            <a:ext cx="609600" cy="457200"/>
            <a:chOff x="1056" y="336"/>
            <a:chExt cx="3318" cy="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1200" y="480"/>
              <a:ext cx="3024" cy="3024"/>
            </a:xfrm>
            <a:prstGeom prst="ellipse">
              <a:avLst/>
            </a:prstGeom>
            <a:solidFill>
              <a:srgbClr val="FFFFFF"/>
            </a:solidFill>
            <a:ln w="635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Arial" pitchFamily="34" charset="0"/>
              </a:endParaRPr>
            </a:p>
          </p:txBody>
        </p:sp>
        <p:pic>
          <p:nvPicPr>
            <p:cNvPr id="9" name="Picture 13" descr="NOAA_logo_color"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36"/>
              <a:ext cx="3318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761F3743-4F91-451E-B6E6-10605684DCCC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11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24800" y="6288088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National Weather Service</a:t>
            </a:r>
          </a:p>
          <a:p>
            <a:pPr algn="r">
              <a:defRPr/>
            </a:pPr>
            <a:r>
              <a:rPr lang="en-US" sz="1600" i="1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Peachtree City/Atlanta, GA</a:t>
            </a:r>
            <a:endParaRPr lang="en-US" sz="1600" i="1" dirty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4602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47"/>
          <p:cNvGraphicFramePr>
            <a:graphicFrameLocks noChangeAspect="1"/>
          </p:cNvGraphicFramePr>
          <p:nvPr/>
        </p:nvGraphicFramePr>
        <p:xfrm>
          <a:off x="812800" y="6354764"/>
          <a:ext cx="645584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Flash Movie" r:id="rId3" imgW="1249200" imgH="1254600" progId="">
                  <p:embed/>
                </p:oleObj>
              </mc:Choice>
              <mc:Fallback>
                <p:oleObj name="Flash Movie" r:id="rId3" imgW="1249200" imgH="1254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6354764"/>
                        <a:ext cx="645584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24800" y="6288089"/>
            <a:ext cx="4267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National Weather Service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Peachtree City/Atlanta, GA</a:t>
            </a:r>
          </a:p>
          <a:p>
            <a:pPr algn="r">
              <a:defRPr/>
            </a:pPr>
            <a:endParaRPr lang="en-US" sz="1600" i="1" dirty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60960" y="6355080"/>
            <a:ext cx="609600" cy="457200"/>
            <a:chOff x="1056" y="336"/>
            <a:chExt cx="3318" cy="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1200" y="480"/>
              <a:ext cx="3024" cy="3024"/>
            </a:xfrm>
            <a:prstGeom prst="ellipse">
              <a:avLst/>
            </a:prstGeom>
            <a:solidFill>
              <a:srgbClr val="FFFFFF"/>
            </a:solidFill>
            <a:ln w="635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Arial" pitchFamily="34" charset="0"/>
              </a:endParaRPr>
            </a:p>
          </p:txBody>
        </p:sp>
        <p:pic>
          <p:nvPicPr>
            <p:cNvPr id="11" name="Picture 13" descr="NOAA_logo_color"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36"/>
              <a:ext cx="3318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761F3743-4F91-451E-B6E6-10605684DCCC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76691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7"/>
          <p:cNvGraphicFramePr>
            <a:graphicFrameLocks noChangeAspect="1"/>
          </p:cNvGraphicFramePr>
          <p:nvPr/>
        </p:nvGraphicFramePr>
        <p:xfrm>
          <a:off x="812800" y="6354764"/>
          <a:ext cx="645584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Flash Movie" r:id="rId3" imgW="1249200" imgH="1254600" progId="">
                  <p:embed/>
                </p:oleObj>
              </mc:Choice>
              <mc:Fallback>
                <p:oleObj name="Flash Movie" r:id="rId3" imgW="1249200" imgH="1254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6354764"/>
                        <a:ext cx="645584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0960" y="6355080"/>
            <a:ext cx="609600" cy="457200"/>
            <a:chOff x="1056" y="336"/>
            <a:chExt cx="3318" cy="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1200" y="480"/>
              <a:ext cx="3024" cy="3024"/>
            </a:xfrm>
            <a:prstGeom prst="ellipse">
              <a:avLst/>
            </a:prstGeom>
            <a:solidFill>
              <a:srgbClr val="FFFFFF"/>
            </a:solidFill>
            <a:ln w="635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Arial" pitchFamily="34" charset="0"/>
              </a:endParaRPr>
            </a:p>
          </p:txBody>
        </p:sp>
        <p:pic>
          <p:nvPicPr>
            <p:cNvPr id="7" name="Picture 13" descr="NOAA_logo_color"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36"/>
              <a:ext cx="3318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761F3743-4F91-451E-B6E6-10605684DCCC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802DE9FD-9531-4E37-A754-977B82F510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6288088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National Weather Service</a:t>
            </a:r>
          </a:p>
          <a:p>
            <a:pPr algn="r">
              <a:defRPr/>
            </a:pPr>
            <a:r>
              <a:rPr lang="en-US" sz="1600" i="1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Hastings,</a:t>
            </a:r>
            <a:r>
              <a:rPr lang="en-US" sz="1600" i="1" baseline="0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NE</a:t>
            </a:r>
            <a:endParaRPr lang="en-US" sz="1600" i="1" dirty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72270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528846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7"/>
          <p:cNvGraphicFramePr>
            <a:graphicFrameLocks noChangeAspect="1"/>
          </p:cNvGraphicFramePr>
          <p:nvPr/>
        </p:nvGraphicFramePr>
        <p:xfrm>
          <a:off x="812800" y="6354764"/>
          <a:ext cx="645584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Flash Movie" r:id="rId3" imgW="1249200" imgH="1254600" progId="">
                  <p:embed/>
                </p:oleObj>
              </mc:Choice>
              <mc:Fallback>
                <p:oleObj name="Flash Movie" r:id="rId3" imgW="1249200" imgH="1254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6354764"/>
                        <a:ext cx="645584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60960" y="6355080"/>
            <a:ext cx="609600" cy="457200"/>
            <a:chOff x="1056" y="336"/>
            <a:chExt cx="3318" cy="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1200" y="480"/>
              <a:ext cx="3024" cy="3024"/>
            </a:xfrm>
            <a:prstGeom prst="ellipse">
              <a:avLst/>
            </a:prstGeom>
            <a:solidFill>
              <a:srgbClr val="FFFFFF"/>
            </a:solidFill>
            <a:ln w="635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Arial" pitchFamily="34" charset="0"/>
              </a:endParaRPr>
            </a:p>
          </p:txBody>
        </p:sp>
        <p:pic>
          <p:nvPicPr>
            <p:cNvPr id="9" name="Picture 13" descr="NOAA_logo_color"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36"/>
              <a:ext cx="3318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761F3743-4F91-451E-B6E6-10605684DCCC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11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802DE9FD-9531-4E37-A754-977B82F510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24800" y="6288089"/>
            <a:ext cx="4267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National Weather Service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Peachtree City/Atlanta, GA</a:t>
            </a:r>
            <a:endParaRPr lang="en-US" sz="1600" i="1" dirty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67839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7"/>
          <p:cNvGraphicFramePr>
            <a:graphicFrameLocks noChangeAspect="1"/>
          </p:cNvGraphicFramePr>
          <p:nvPr/>
        </p:nvGraphicFramePr>
        <p:xfrm>
          <a:off x="812800" y="6354764"/>
          <a:ext cx="645584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Flash Movie" r:id="rId3" imgW="1249200" imgH="1254600" progId="">
                  <p:embed/>
                </p:oleObj>
              </mc:Choice>
              <mc:Fallback>
                <p:oleObj name="Flash Movie" r:id="rId3" imgW="1249200" imgH="1254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6354764"/>
                        <a:ext cx="645584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60960" y="6355080"/>
            <a:ext cx="609600" cy="457200"/>
            <a:chOff x="1056" y="336"/>
            <a:chExt cx="3318" cy="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1200" y="480"/>
              <a:ext cx="3024" cy="3024"/>
            </a:xfrm>
            <a:prstGeom prst="ellipse">
              <a:avLst/>
            </a:prstGeom>
            <a:solidFill>
              <a:srgbClr val="FFFFFF"/>
            </a:solidFill>
            <a:ln w="635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Arial" pitchFamily="34" charset="0"/>
              </a:endParaRPr>
            </a:p>
          </p:txBody>
        </p:sp>
        <p:pic>
          <p:nvPicPr>
            <p:cNvPr id="9" name="Picture 13" descr="NOAA_logo_color"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36"/>
              <a:ext cx="3318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761F3743-4F91-451E-B6E6-10605684DCCC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11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802DE9FD-9531-4E37-A754-977B82F510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24800" y="6288089"/>
            <a:ext cx="4267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National Weather Service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Peachtree City/Atlanta, GA</a:t>
            </a:r>
          </a:p>
          <a:p>
            <a:pPr algn="r">
              <a:defRPr/>
            </a:pPr>
            <a:endParaRPr lang="en-US" sz="1600" i="1" dirty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7890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 bright="-24000" contrast="20000"/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52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60960" y="6288089"/>
            <a:ext cx="12131040" cy="830997"/>
            <a:chOff x="45720" y="6288088"/>
            <a:chExt cx="9098280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5257800" y="6288088"/>
              <a:ext cx="38862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1600" i="1" dirty="0" smtClean="0">
                  <a:solidFill>
                    <a:schemeClr val="accent1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National</a:t>
              </a:r>
              <a:r>
                <a:rPr lang="en-US" sz="1600" i="1" baseline="0" dirty="0" smtClean="0">
                  <a:solidFill>
                    <a:schemeClr val="accent1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Weather Service</a:t>
              </a:r>
            </a:p>
            <a:p>
              <a:pPr algn="r">
                <a:defRPr/>
              </a:pPr>
              <a:r>
                <a:rPr lang="en-US" sz="1600" i="1" dirty="0" smtClean="0">
                  <a:solidFill>
                    <a:schemeClr val="accent1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Peachtree City/Atlanta, GA</a:t>
              </a:r>
              <a:endParaRPr lang="en-US" sz="1600" i="1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pPr algn="r">
                <a:defRPr/>
              </a:pPr>
              <a:endParaRPr lang="en-US" sz="1600" i="1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45720" y="6354763"/>
              <a:ext cx="1048068" cy="485775"/>
              <a:chOff x="45720" y="6354763"/>
              <a:chExt cx="1048068" cy="485775"/>
            </a:xfrm>
          </p:grpSpPr>
          <p:graphicFrame>
            <p:nvGraphicFramePr>
              <p:cNvPr id="3" name="Object 47"/>
              <p:cNvGraphicFramePr>
                <a:graphicFrameLocks noChangeAspect="1"/>
              </p:cNvGraphicFramePr>
              <p:nvPr/>
            </p:nvGraphicFramePr>
            <p:xfrm>
              <a:off x="609600" y="6354763"/>
              <a:ext cx="484188" cy="485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4" name="Flash Movie" r:id="rId15" imgW="1249200" imgH="1254600" progId="">
                      <p:embed/>
                    </p:oleObj>
                  </mc:Choice>
                  <mc:Fallback>
                    <p:oleObj name="Flash Movie" r:id="rId15" imgW="1249200" imgH="1254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9600" y="6354763"/>
                            <a:ext cx="484188" cy="4857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BBE0E3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" name="Group 11"/>
              <p:cNvGrpSpPr>
                <a:grpSpLocks/>
              </p:cNvGrpSpPr>
              <p:nvPr/>
            </p:nvGrpSpPr>
            <p:grpSpPr bwMode="auto">
              <a:xfrm>
                <a:off x="45720" y="6355080"/>
                <a:ext cx="457200" cy="457200"/>
                <a:chOff x="1056" y="336"/>
                <a:chExt cx="3318" cy="331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" name="Oval 12"/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3024" cy="3024"/>
                </a:xfrm>
                <a:prstGeom prst="ellipse">
                  <a:avLst/>
                </a:prstGeom>
                <a:solidFill>
                  <a:srgbClr val="FFFFFF"/>
                </a:solidFill>
                <a:ln w="635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 dirty="0">
                    <a:latin typeface="Arial" pitchFamily="34" charset="0"/>
                  </a:endParaRPr>
                </a:p>
              </p:txBody>
            </p:sp>
            <p:pic>
              <p:nvPicPr>
                <p:cNvPr id="11" name="Picture 13" descr="NOAA_logo_color">
                  <a:hlinkHover r:id="" action="ppaction://hlinkshowjump?jump=next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1056" y="336"/>
                  <a:ext cx="3318" cy="33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47921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AfbHnONok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sEu7Gnzjts" TargetMode="Externa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</a:rPr>
              <a:t>Impact-based Decision Support Services (IDSS)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673" y="4258542"/>
            <a:ext cx="8534400" cy="1752600"/>
          </a:xfrm>
        </p:spPr>
        <p:txBody>
          <a:bodyPr/>
          <a:lstStyle/>
          <a:p>
            <a:r>
              <a:rPr lang="en-US" sz="2800" dirty="0" smtClean="0">
                <a:solidFill>
                  <a:srgbClr val="00FFFF"/>
                </a:solidFill>
              </a:rPr>
              <a:t>2017 North &amp; Central Georgia Partners Workshop / Integrated Warning Team</a:t>
            </a:r>
          </a:p>
          <a:p>
            <a:r>
              <a:rPr lang="en-US" sz="2800" dirty="0" smtClean="0">
                <a:solidFill>
                  <a:srgbClr val="00FFFF"/>
                </a:solidFill>
              </a:rPr>
              <a:t>December 5, 2017</a:t>
            </a:r>
          </a:p>
          <a:p>
            <a:r>
              <a:rPr lang="en-US" sz="2800" i="1" dirty="0" smtClean="0"/>
              <a:t>David Nadler &amp; Jason </a:t>
            </a:r>
            <a:r>
              <a:rPr lang="en-US" sz="2800" i="1" dirty="0" err="1" smtClean="0"/>
              <a:t>Deese</a:t>
            </a:r>
            <a:r>
              <a:rPr lang="en-US" sz="2800" i="1" dirty="0" smtClean="0"/>
              <a:t> / NWS Peachtree City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745673" y="1254126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400" kern="0" dirty="0" smtClean="0">
                <a:solidFill>
                  <a:srgbClr val="9BFC80"/>
                </a:solidFill>
              </a:rPr>
              <a:t>NWS Peachtree City / Atlanta</a:t>
            </a:r>
          </a:p>
        </p:txBody>
      </p:sp>
    </p:spTree>
    <p:extLst>
      <p:ext uri="{BB962C8B-B14F-4D97-AF65-F5344CB8AC3E}">
        <p14:creationId xmlns:p14="http://schemas.microsoft.com/office/powerpoint/2010/main" val="17929824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 For Future of IDSS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68196"/>
            <a:ext cx="6172200" cy="4525962"/>
          </a:xfrm>
        </p:spPr>
        <p:txBody>
          <a:bodyPr/>
          <a:lstStyle/>
          <a:p>
            <a:r>
              <a:rPr lang="en-US" sz="2800" dirty="0" smtClean="0"/>
              <a:t>Daily briefings to a variety of partners on significant events</a:t>
            </a:r>
          </a:p>
          <a:p>
            <a:r>
              <a:rPr lang="en-US" sz="2800" dirty="0" smtClean="0"/>
              <a:t>The challenge is we have 96 counties with some of those counties having hundreds of significant events within them.</a:t>
            </a:r>
          </a:p>
          <a:p>
            <a:r>
              <a:rPr lang="en-US" sz="2800" dirty="0" smtClean="0"/>
              <a:t>How do satisfy these emerging needs with the same amount of resources we have always had?</a:t>
            </a:r>
          </a:p>
          <a:p>
            <a:r>
              <a:rPr lang="en-US" sz="2800" dirty="0" smtClean="0"/>
              <a:t>Automation will be the key with forecaster input adding in the important details</a:t>
            </a:r>
            <a:endParaRPr lang="en-US" sz="2800" dirty="0"/>
          </a:p>
        </p:txBody>
      </p:sp>
      <p:pic>
        <p:nvPicPr>
          <p:cNvPr id="11266" name="Picture 2" descr="Image result for ffc c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09" y="978921"/>
            <a:ext cx="4543291" cy="5024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898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853" y="1265238"/>
            <a:ext cx="11514221" cy="4525962"/>
          </a:xfrm>
        </p:spPr>
        <p:txBody>
          <a:bodyPr/>
          <a:lstStyle/>
          <a:p>
            <a:r>
              <a:rPr lang="en-US" dirty="0" smtClean="0"/>
              <a:t>Forecaster arrives on IDSS shift to see what significant events are on tap this week (likely a catalog of events we create).</a:t>
            </a:r>
          </a:p>
          <a:p>
            <a:r>
              <a:rPr lang="en-US" dirty="0" smtClean="0"/>
              <a:t>Forecaster sees there are two big events coming up…</a:t>
            </a:r>
          </a:p>
          <a:p>
            <a:pPr lvl="1"/>
            <a:r>
              <a:rPr lang="en-US" dirty="0" smtClean="0"/>
              <a:t>Cherry Blossom Festival in Macon</a:t>
            </a:r>
          </a:p>
          <a:p>
            <a:pPr lvl="1"/>
            <a:r>
              <a:rPr lang="en-US" dirty="0" smtClean="0"/>
              <a:t>The Georgia Marathon in Atlanta</a:t>
            </a:r>
          </a:p>
          <a:p>
            <a:pPr lvl="1"/>
            <a:r>
              <a:rPr lang="en-US" dirty="0" smtClean="0"/>
              <a:t>Plus 5 to 6 smaller events including local Fairs</a:t>
            </a:r>
          </a:p>
          <a:p>
            <a:pPr lvl="0"/>
            <a:r>
              <a:rPr lang="en-US" dirty="0" smtClean="0"/>
              <a:t>We are going to need some help on this one…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Let’s Try The Fictional NWS Peachtree City IDSS Forecast Generator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						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 Peachtree IDSS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495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4853" y="0"/>
            <a:ext cx="11582400" cy="1143000"/>
          </a:xfrm>
        </p:spPr>
        <p:txBody>
          <a:bodyPr/>
          <a:lstStyle/>
          <a:p>
            <a:r>
              <a:rPr lang="en-US" dirty="0" smtClean="0"/>
              <a:t>NWS Peachtree </a:t>
            </a:r>
            <a:r>
              <a:rPr lang="en-US" dirty="0"/>
              <a:t>City IDSS Forecast Generator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138"/>
            <a:ext cx="5236918" cy="5718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6918" y="865701"/>
            <a:ext cx="361219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99"/>
                </a:solidFill>
              </a:rPr>
              <a:t>Forecaster selects the areas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99"/>
                </a:solidFill>
              </a:rPr>
              <a:t>This brings up next menu that allows forecaster to select time period of interest and parameters.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99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71242" y="3471621"/>
            <a:ext cx="119658" cy="148680"/>
          </a:xfrm>
          <a:prstGeom prst="ellipse">
            <a:avLst/>
          </a:prstGeom>
          <a:solidFill>
            <a:srgbClr val="FF0000"/>
          </a:solidFill>
          <a:ln w="31750" cap="flat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83" y="2593376"/>
            <a:ext cx="121931" cy="152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34" y="1636918"/>
            <a:ext cx="121931" cy="152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376" y="4236196"/>
            <a:ext cx="121931" cy="15241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11" y="992697"/>
            <a:ext cx="3249450" cy="5255207"/>
          </a:xfrm>
          <a:prstGeom prst="rect">
            <a:avLst/>
          </a:prstGeom>
        </p:spPr>
      </p:pic>
      <p:pic>
        <p:nvPicPr>
          <p:cNvPr id="12290" name="Picture 2" descr="Image result for check ma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68" y="2217909"/>
            <a:ext cx="461235" cy="5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 result for check ma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039" y="2656673"/>
            <a:ext cx="461235" cy="5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 result for check ma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039" y="3096946"/>
            <a:ext cx="461235" cy="5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Image result for check ma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039" y="3532490"/>
            <a:ext cx="461235" cy="5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612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4853" y="0"/>
            <a:ext cx="11582400" cy="1143000"/>
          </a:xfrm>
        </p:spPr>
        <p:txBody>
          <a:bodyPr/>
          <a:lstStyle/>
          <a:p>
            <a:r>
              <a:rPr lang="en-US" dirty="0" smtClean="0"/>
              <a:t>NWS Peachtree </a:t>
            </a:r>
            <a:r>
              <a:rPr lang="en-US" dirty="0"/>
              <a:t>City IDSS Forecast Generator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3" y="1019014"/>
            <a:ext cx="3619654" cy="4947834"/>
          </a:xfrm>
          <a:prstGeom prst="rect">
            <a:avLst/>
          </a:prstGeom>
        </p:spPr>
      </p:pic>
      <p:pic>
        <p:nvPicPr>
          <p:cNvPr id="28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9" y="2637604"/>
            <a:ext cx="461235" cy="5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9" y="3290984"/>
            <a:ext cx="461235" cy="5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00" y="3899015"/>
            <a:ext cx="461235" cy="5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63" y="4617371"/>
            <a:ext cx="461235" cy="5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0" y="1906644"/>
            <a:ext cx="461235" cy="5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weather.gov/images/ffc/georgia/MaxT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2" t="38575" r="48000" b="43577"/>
          <a:stretch/>
        </p:blipFill>
        <p:spPr bwMode="auto">
          <a:xfrm>
            <a:off x="4418153" y="1337922"/>
            <a:ext cx="3037668" cy="28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weather.gov/images/ffc/georgia/MaxT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1" r="88468" b="14238"/>
          <a:stretch/>
        </p:blipFill>
        <p:spPr bwMode="auto">
          <a:xfrm>
            <a:off x="4009006" y="1337921"/>
            <a:ext cx="409147" cy="28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weather.gov/images/ffc/georgia/MaxT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4" t="-372" r="36398" b="95703"/>
          <a:stretch/>
        </p:blipFill>
        <p:spPr bwMode="auto">
          <a:xfrm>
            <a:off x="4009006" y="941523"/>
            <a:ext cx="3446815" cy="40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0400" t="39774" r="47047" b="42373"/>
          <a:stretch/>
        </p:blipFill>
        <p:spPr>
          <a:xfrm>
            <a:off x="8787417" y="1470597"/>
            <a:ext cx="3404583" cy="2636883"/>
          </a:xfrm>
          <a:prstGeom prst="rect">
            <a:avLst/>
          </a:prstGeom>
        </p:spPr>
      </p:pic>
      <p:pic>
        <p:nvPicPr>
          <p:cNvPr id="14344" name="Picture 8" descr="http://www.weather.gov/images/ffc/georgia/PoP1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9" r="89288" b="15603"/>
          <a:stretch/>
        </p:blipFill>
        <p:spPr bwMode="auto">
          <a:xfrm>
            <a:off x="8407395" y="1470597"/>
            <a:ext cx="380022" cy="263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27594" t="-452" r="31943" b="95254"/>
          <a:stretch/>
        </p:blipFill>
        <p:spPr>
          <a:xfrm>
            <a:off x="8407394" y="994938"/>
            <a:ext cx="3784605" cy="4756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9006" y="4638613"/>
            <a:ext cx="8003398" cy="14398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1983" y="1182155"/>
            <a:ext cx="7532177" cy="5021451"/>
          </a:xfrm>
          <a:prstGeom prst="rect">
            <a:avLst/>
          </a:prstGeom>
        </p:spPr>
      </p:pic>
      <p:sp>
        <p:nvSpPr>
          <p:cNvPr id="14336" name="Rectangle 14335"/>
          <p:cNvSpPr/>
          <p:nvPr/>
        </p:nvSpPr>
        <p:spPr bwMode="auto">
          <a:xfrm>
            <a:off x="5262304" y="1238122"/>
            <a:ext cx="6338807" cy="464949"/>
          </a:xfrm>
          <a:prstGeom prst="rect">
            <a:avLst/>
          </a:prstGeom>
          <a:solidFill>
            <a:schemeClr val="bg1"/>
          </a:solidFill>
          <a:ln w="476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4339" name="TextBox 14338"/>
          <p:cNvSpPr txBox="1"/>
          <p:nvPr/>
        </p:nvSpPr>
        <p:spPr>
          <a:xfrm>
            <a:off x="6611281" y="1238548"/>
            <a:ext cx="547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Forecaster Discussion</a:t>
            </a:r>
            <a:endParaRPr lang="en-US" sz="2800" b="1" dirty="0"/>
          </a:p>
        </p:txBody>
      </p:sp>
      <p:pic>
        <p:nvPicPr>
          <p:cNvPr id="14352" name="Picture 16" descr="Image result for text lin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04" y="1769165"/>
            <a:ext cx="6324994" cy="338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4654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" grpId="0" animBg="1"/>
      <p:bldP spid="143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4853" y="0"/>
            <a:ext cx="11582400" cy="1143000"/>
          </a:xfrm>
        </p:spPr>
        <p:txBody>
          <a:bodyPr/>
          <a:lstStyle/>
          <a:p>
            <a:r>
              <a:rPr lang="en-US" dirty="0" smtClean="0"/>
              <a:t>NWS Peachtree </a:t>
            </a:r>
            <a:r>
              <a:rPr lang="en-US" dirty="0"/>
              <a:t>City IDSS Forecast Generator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3" y="1143000"/>
            <a:ext cx="3778893" cy="24127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27" y="3698238"/>
            <a:ext cx="3808019" cy="253867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 bwMode="auto">
          <a:xfrm>
            <a:off x="4249952" y="1214900"/>
            <a:ext cx="2972257" cy="267090"/>
          </a:xfrm>
          <a:prstGeom prst="rect">
            <a:avLst/>
          </a:prstGeom>
          <a:solidFill>
            <a:schemeClr val="bg1"/>
          </a:solidFill>
          <a:ln w="476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24" name="Picture 16" descr="Image result for text l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60" y="1471351"/>
            <a:ext cx="3082887" cy="165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620329" y="1207624"/>
            <a:ext cx="2238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Forecaster Discussion</a:t>
            </a:r>
            <a:endParaRPr lang="en-US" sz="1600" b="1" dirty="0"/>
          </a:p>
        </p:txBody>
      </p:sp>
      <p:pic>
        <p:nvPicPr>
          <p:cNvPr id="15362" name="Picture 2" descr="Image result for p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60" y="3865285"/>
            <a:ext cx="3265391" cy="237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Down Arrow 32"/>
          <p:cNvSpPr/>
          <p:nvPr/>
        </p:nvSpPr>
        <p:spPr bwMode="auto">
          <a:xfrm>
            <a:off x="5702500" y="3308198"/>
            <a:ext cx="371959" cy="542440"/>
          </a:xfrm>
          <a:prstGeom prst="downArrow">
            <a:avLst/>
          </a:prstGeom>
          <a:solidFill>
            <a:schemeClr val="bg1"/>
          </a:solidFill>
          <a:ln w="31750" cap="flat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 bwMode="auto">
          <a:xfrm>
            <a:off x="7049368" y="4489427"/>
            <a:ext cx="976394" cy="561674"/>
          </a:xfrm>
          <a:prstGeom prst="rightArrow">
            <a:avLst/>
          </a:prstGeom>
          <a:solidFill>
            <a:schemeClr val="bg1"/>
          </a:solidFill>
          <a:ln w="31750" cap="flat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15364" name="Picture 4" descr="Image result for em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054" y="3198062"/>
            <a:ext cx="3083158" cy="30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52582" y="1246553"/>
            <a:ext cx="337863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Emergency Managers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County Officials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City Officials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Superintendents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073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3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099" y="104198"/>
            <a:ext cx="10363200" cy="1470025"/>
          </a:xfrm>
        </p:spPr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Any Questions?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Image result for david s pump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08" y="1917124"/>
            <a:ext cx="5964383" cy="425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777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Adjusting To Meet Expanding Partner Needs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916" y="1234148"/>
            <a:ext cx="10515600" cy="489407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Schedule Modifications --</a:t>
            </a:r>
          </a:p>
          <a:p>
            <a:pPr lvl="1" algn="just"/>
            <a:r>
              <a:rPr lang="en-US" sz="2400" dirty="0" smtClean="0"/>
              <a:t>One objective: DSS meteorologists have more time to interact w/ customers 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Training --</a:t>
            </a:r>
          </a:p>
          <a:p>
            <a:pPr lvl="1" algn="just"/>
            <a:r>
              <a:rPr lang="en-US" sz="2400" dirty="0" smtClean="0"/>
              <a:t>Get all FFC meteorologists on “same level”</a:t>
            </a:r>
          </a:p>
          <a:p>
            <a:pPr marL="457200" lvl="1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with support (routine &amp; higher-impact)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Briefing/Notification Capabilities:</a:t>
            </a:r>
            <a:endParaRPr lang="en-US" sz="2800" dirty="0"/>
          </a:p>
          <a:p>
            <a:pPr lvl="1" algn="just"/>
            <a:r>
              <a:rPr lang="en-US" sz="2400" dirty="0" smtClean="0"/>
              <a:t>Fine-tune “what works”</a:t>
            </a:r>
          </a:p>
          <a:p>
            <a:pPr lvl="1" algn="just"/>
            <a:r>
              <a:rPr lang="en-US" sz="2400" dirty="0" smtClean="0"/>
              <a:t>Experiment w/ new ideas &amp; technologies</a:t>
            </a:r>
          </a:p>
          <a:p>
            <a:pPr algn="just"/>
            <a:endParaRPr lang="en-US" sz="2800" dirty="0" smtClean="0"/>
          </a:p>
          <a:p>
            <a:pPr marL="0" indent="0" algn="just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t="23258" b="-1"/>
          <a:stretch/>
        </p:blipFill>
        <p:spPr>
          <a:xfrm>
            <a:off x="6496336" y="2356432"/>
            <a:ext cx="5501137" cy="3541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026" y="5874006"/>
            <a:ext cx="649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BFC80"/>
                </a:solidFill>
              </a:rPr>
              <a:t>Integrated Warning Team Workshop – December 2016</a:t>
            </a:r>
            <a:endParaRPr lang="en-US" dirty="0">
              <a:solidFill>
                <a:srgbClr val="9BF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597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6130" y="1042627"/>
            <a:ext cx="6730313" cy="4981875"/>
            <a:chOff x="348426" y="1468268"/>
            <a:chExt cx="6730313" cy="4981875"/>
          </a:xfrm>
        </p:grpSpPr>
        <p:sp>
          <p:nvSpPr>
            <p:cNvPr id="4" name="Isosceles Triangle 3"/>
            <p:cNvSpPr/>
            <p:nvPr/>
          </p:nvSpPr>
          <p:spPr>
            <a:xfrm>
              <a:off x="348426" y="1468268"/>
              <a:ext cx="6730313" cy="4981875"/>
            </a:xfrm>
            <a:prstGeom prst="triangle">
              <a:avLst/>
            </a:prstGeom>
            <a:gradFill>
              <a:gsLst>
                <a:gs pos="22113">
                  <a:schemeClr val="accent2"/>
                </a:gs>
                <a:gs pos="39000">
                  <a:srgbClr val="FFFF00"/>
                </a:gs>
                <a:gs pos="70000">
                  <a:srgbClr val="FFFF00"/>
                </a:gs>
                <a:gs pos="0">
                  <a:srgbClr val="7030A0"/>
                </a:gs>
                <a:gs pos="85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2649894" y="3135087"/>
              <a:ext cx="2155369" cy="222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11559" y="4934905"/>
              <a:ext cx="4404049" cy="17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03896" y="2401669"/>
              <a:ext cx="1412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On-Site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69595" y="3773386"/>
              <a:ext cx="1866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Remote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02362" y="5419707"/>
              <a:ext cx="38504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Routine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ight Brace 22"/>
          <p:cNvSpPr/>
          <p:nvPr/>
        </p:nvSpPr>
        <p:spPr>
          <a:xfrm>
            <a:off x="4759430" y="1042627"/>
            <a:ext cx="655672" cy="1600188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Brace 23"/>
          <p:cNvSpPr/>
          <p:nvPr/>
        </p:nvSpPr>
        <p:spPr>
          <a:xfrm>
            <a:off x="7057859" y="4648773"/>
            <a:ext cx="454111" cy="1359706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Brace 24"/>
          <p:cNvSpPr/>
          <p:nvPr/>
        </p:nvSpPr>
        <p:spPr>
          <a:xfrm>
            <a:off x="5975680" y="2746767"/>
            <a:ext cx="587834" cy="1725176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531737" y="1135472"/>
            <a:ext cx="55934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 Support (Region IV-Atlanta)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GEMA / State Operations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Public Event with EMA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Multi-day Event (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edicated IDSS Met)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718630" y="2798064"/>
            <a:ext cx="467105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briefs /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 briefings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Site-specific (spot) Forecasts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Interviews (higher impact events)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NWEM (via GFE)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722834" y="4632399"/>
            <a:ext cx="41521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Routine Forecasts /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 + Web 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 calls / media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NWSChat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828870" y="790"/>
            <a:ext cx="10515600" cy="1325563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9BF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Decision Support Services – DSS</a:t>
            </a:r>
            <a:br>
              <a:rPr lang="en-US" sz="4800" b="1" dirty="0" smtClean="0">
                <a:solidFill>
                  <a:srgbClr val="9BF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2128" y="3801993"/>
            <a:ext cx="2487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(Routine – enhanced)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2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87" y="73853"/>
            <a:ext cx="9284554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Routine IDSS / Weather Support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86" y="1194610"/>
            <a:ext cx="10972800" cy="4525962"/>
          </a:xfrm>
        </p:spPr>
        <p:txBody>
          <a:bodyPr/>
          <a:lstStyle/>
          <a:p>
            <a:r>
              <a:rPr lang="en-US" dirty="0" smtClean="0">
                <a:solidFill>
                  <a:srgbClr val="9BFC80"/>
                </a:solidFill>
              </a:rPr>
              <a:t>Definition: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day-to-day weather support (24/7)</a:t>
            </a:r>
          </a:p>
          <a:p>
            <a:r>
              <a:rPr lang="en-US" dirty="0" smtClean="0">
                <a:solidFill>
                  <a:srgbClr val="9BFC80"/>
                </a:solidFill>
              </a:rPr>
              <a:t>7-day (Public) forecast </a:t>
            </a:r>
          </a:p>
          <a:p>
            <a:pPr lvl="1"/>
            <a:r>
              <a:rPr lang="en-US" dirty="0" smtClean="0"/>
              <a:t>NDFD / Point &amp; click / Hourly </a:t>
            </a:r>
            <a:r>
              <a:rPr lang="en-US" dirty="0" err="1" smtClean="0"/>
              <a:t>Wx</a:t>
            </a:r>
            <a:r>
              <a:rPr lang="en-US" dirty="0" smtClean="0"/>
              <a:t> Graphs</a:t>
            </a:r>
          </a:p>
          <a:p>
            <a:r>
              <a:rPr lang="en-US" dirty="0" smtClean="0">
                <a:solidFill>
                  <a:srgbClr val="9BFC80"/>
                </a:solidFill>
              </a:rPr>
              <a:t>Specific forecasts (i.e. Fire weather / Aviation)</a:t>
            </a:r>
          </a:p>
          <a:p>
            <a:r>
              <a:rPr lang="en-US" dirty="0" smtClean="0">
                <a:solidFill>
                  <a:srgbClr val="9BFC80"/>
                </a:solidFill>
              </a:rPr>
              <a:t>Graphical generation via Web &amp; Social media (FB/Twitter)</a:t>
            </a:r>
          </a:p>
          <a:p>
            <a:pPr lvl="1"/>
            <a:r>
              <a:rPr lang="en-US" dirty="0" smtClean="0"/>
              <a:t>www.weather.gov/ffc  // @</a:t>
            </a:r>
            <a:r>
              <a:rPr lang="en-US" dirty="0" err="1" smtClean="0"/>
              <a:t>NWSAtlanta</a:t>
            </a:r>
            <a:endParaRPr lang="en-US" dirty="0"/>
          </a:p>
          <a:p>
            <a:r>
              <a:rPr lang="en-US" dirty="0" err="1" smtClean="0">
                <a:solidFill>
                  <a:srgbClr val="9BFC80"/>
                </a:solidFill>
              </a:rPr>
              <a:t>NWSChat</a:t>
            </a:r>
            <a:endParaRPr lang="en-US" dirty="0" smtClean="0">
              <a:solidFill>
                <a:srgbClr val="9BFC80"/>
              </a:solidFill>
            </a:endParaRPr>
          </a:p>
          <a:p>
            <a:r>
              <a:rPr lang="en-US" dirty="0" smtClean="0">
                <a:solidFill>
                  <a:srgbClr val="9BFC80"/>
                </a:solidFill>
              </a:rPr>
              <a:t>Response to daily inquires (i.e. climate)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707240" y="195275"/>
            <a:ext cx="3850431" cy="2212606"/>
            <a:chOff x="8556765" y="195275"/>
            <a:chExt cx="3850431" cy="2212606"/>
          </a:xfrm>
        </p:grpSpPr>
        <p:sp>
          <p:nvSpPr>
            <p:cNvPr id="5" name="Isosceles Triangle 4"/>
            <p:cNvSpPr/>
            <p:nvPr/>
          </p:nvSpPr>
          <p:spPr>
            <a:xfrm>
              <a:off x="9022977" y="195275"/>
              <a:ext cx="2918012" cy="2212606"/>
            </a:xfrm>
            <a:prstGeom prst="triangle">
              <a:avLst/>
            </a:prstGeom>
            <a:gradFill>
              <a:gsLst>
                <a:gs pos="22113">
                  <a:schemeClr val="accent2"/>
                </a:gs>
                <a:gs pos="39000">
                  <a:srgbClr val="FFFF00"/>
                </a:gs>
                <a:gs pos="70000">
                  <a:srgbClr val="FFFF00"/>
                </a:gs>
                <a:gs pos="0">
                  <a:srgbClr val="7030A0"/>
                </a:gs>
                <a:gs pos="85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0011508" y="984738"/>
              <a:ext cx="945661" cy="39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558215" y="1746738"/>
              <a:ext cx="1848339" cy="39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894154" y="592881"/>
              <a:ext cx="1175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On-Site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72856" y="1216853"/>
              <a:ext cx="1418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Remote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56765" y="1962421"/>
              <a:ext cx="38504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Routine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027316" y="1743991"/>
            <a:ext cx="3089189" cy="7108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666" y="234793"/>
            <a:ext cx="5406948" cy="40525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7" y="1105365"/>
            <a:ext cx="4663530" cy="26990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43053" t="14565"/>
          <a:stretch/>
        </p:blipFill>
        <p:spPr>
          <a:xfrm>
            <a:off x="4219772" y="1642972"/>
            <a:ext cx="2813233" cy="3017118"/>
          </a:xfrm>
          <a:prstGeom prst="rect">
            <a:avLst/>
          </a:prstGeom>
        </p:spPr>
      </p:pic>
      <p:pic>
        <p:nvPicPr>
          <p:cNvPr id="11266" name="Picture 2" descr="Image result for plan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r="22066"/>
          <a:stretch/>
        </p:blipFill>
        <p:spPr bwMode="auto">
          <a:xfrm>
            <a:off x="6434403" y="3876688"/>
            <a:ext cx="3303655" cy="258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60" y="3320813"/>
            <a:ext cx="4532126" cy="3399094"/>
          </a:xfrm>
          <a:prstGeom prst="rect">
            <a:avLst/>
          </a:prstGeom>
        </p:spPr>
      </p:pic>
      <p:pic>
        <p:nvPicPr>
          <p:cNvPr id="11270" name="Picture 6" descr="Image result for twit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047" y="2686494"/>
            <a:ext cx="2701175" cy="17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638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8462" y="-105640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Routine-Enhanced (Remote) IDSS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85" y="1090663"/>
            <a:ext cx="10515600" cy="4826966"/>
          </a:xfrm>
        </p:spPr>
        <p:txBody>
          <a:bodyPr/>
          <a:lstStyle/>
          <a:p>
            <a:pPr indent="-285750"/>
            <a:r>
              <a:rPr lang="en-US" dirty="0" smtClean="0">
                <a:solidFill>
                  <a:srgbClr val="FFFF00"/>
                </a:solidFill>
              </a:rPr>
              <a:t>Designed for “non-routine” / </a:t>
            </a:r>
            <a:r>
              <a:rPr lang="en-US" u="sng" dirty="0" smtClean="0">
                <a:solidFill>
                  <a:srgbClr val="FFFF00"/>
                </a:solidFill>
              </a:rPr>
              <a:t>elevated</a:t>
            </a:r>
            <a:r>
              <a:rPr lang="en-US" dirty="0" smtClean="0">
                <a:solidFill>
                  <a:srgbClr val="FFFF00"/>
                </a:solidFill>
              </a:rPr>
              <a:t> impacts</a:t>
            </a:r>
          </a:p>
          <a:p>
            <a:pPr indent="-285750"/>
            <a:r>
              <a:rPr lang="en-US" dirty="0" smtClean="0">
                <a:solidFill>
                  <a:srgbClr val="FFFF00"/>
                </a:solidFill>
              </a:rPr>
              <a:t>Level of support dependent on potential severity &amp; coverage of impacts / threat to life and property</a:t>
            </a:r>
          </a:p>
          <a:p>
            <a:pPr indent="-285750"/>
            <a:r>
              <a:rPr lang="en-US" dirty="0" smtClean="0">
                <a:solidFill>
                  <a:srgbClr val="FFFF00"/>
                </a:solidFill>
              </a:rPr>
              <a:t>Examples of support:</a:t>
            </a:r>
          </a:p>
          <a:p>
            <a:pPr lvl="1"/>
            <a:r>
              <a:rPr lang="en-US" dirty="0" smtClean="0"/>
              <a:t>Outlooks (Special Weather Statements / Sig </a:t>
            </a:r>
            <a:r>
              <a:rPr lang="en-US" dirty="0" err="1" smtClean="0"/>
              <a:t>Wx</a:t>
            </a:r>
            <a:r>
              <a:rPr lang="en-US" dirty="0" smtClean="0"/>
              <a:t> Advisories)</a:t>
            </a:r>
          </a:p>
          <a:p>
            <a:pPr lvl="1"/>
            <a:r>
              <a:rPr lang="en-US" dirty="0" smtClean="0"/>
              <a:t>Email </a:t>
            </a:r>
            <a:r>
              <a:rPr lang="en-US" dirty="0"/>
              <a:t>briefs / updates</a:t>
            </a:r>
          </a:p>
          <a:p>
            <a:pPr lvl="1"/>
            <a:r>
              <a:rPr lang="en-US" dirty="0"/>
              <a:t>Webinar briefings</a:t>
            </a:r>
          </a:p>
          <a:p>
            <a:pPr lvl="1"/>
            <a:r>
              <a:rPr lang="en-US" dirty="0"/>
              <a:t>Site-specific (spot) </a:t>
            </a:r>
            <a:r>
              <a:rPr lang="en-US" dirty="0" smtClean="0"/>
              <a:t>Forecasts (HAZMAT / Wildfire/ Etc.)</a:t>
            </a:r>
            <a:endParaRPr lang="en-US" dirty="0"/>
          </a:p>
          <a:p>
            <a:pPr lvl="1"/>
            <a:r>
              <a:rPr lang="en-US" dirty="0"/>
              <a:t>Dedicated PIO/Forecaster at </a:t>
            </a:r>
            <a:r>
              <a:rPr lang="en-US" dirty="0" smtClean="0"/>
              <a:t>WFO (interviews)</a:t>
            </a:r>
            <a:endParaRPr lang="en-US" dirty="0"/>
          </a:p>
          <a:p>
            <a:pPr marL="742950" lvl="1" indent="-285750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556765" y="195275"/>
            <a:ext cx="3850431" cy="2212606"/>
            <a:chOff x="8556765" y="195275"/>
            <a:chExt cx="3850431" cy="2212606"/>
          </a:xfrm>
        </p:grpSpPr>
        <p:sp>
          <p:nvSpPr>
            <p:cNvPr id="5" name="Isosceles Triangle 4"/>
            <p:cNvSpPr/>
            <p:nvPr/>
          </p:nvSpPr>
          <p:spPr>
            <a:xfrm>
              <a:off x="9022977" y="195275"/>
              <a:ext cx="2918012" cy="2212606"/>
            </a:xfrm>
            <a:prstGeom prst="triangle">
              <a:avLst/>
            </a:prstGeom>
            <a:gradFill>
              <a:gsLst>
                <a:gs pos="22113">
                  <a:schemeClr val="accent2"/>
                </a:gs>
                <a:gs pos="39000">
                  <a:srgbClr val="FFFF00"/>
                </a:gs>
                <a:gs pos="70000">
                  <a:srgbClr val="FFFF00"/>
                </a:gs>
                <a:gs pos="0">
                  <a:srgbClr val="7030A0"/>
                </a:gs>
                <a:gs pos="85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0011508" y="984738"/>
              <a:ext cx="945661" cy="39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558215" y="1746738"/>
              <a:ext cx="1848339" cy="39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894154" y="592881"/>
              <a:ext cx="1175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On-Site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72856" y="1216853"/>
              <a:ext cx="1418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Remote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56765" y="1962421"/>
              <a:ext cx="38504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Routine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197009" y="984738"/>
            <a:ext cx="2620743" cy="76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555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3" y="0"/>
            <a:ext cx="9633995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On-site Support / IDSS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9" y="984738"/>
            <a:ext cx="10265267" cy="5374498"/>
          </a:xfrm>
        </p:spPr>
        <p:txBody>
          <a:bodyPr>
            <a:normAutofit/>
          </a:bodyPr>
          <a:lstStyle/>
          <a:p>
            <a:pPr indent="-285750"/>
            <a:r>
              <a:rPr lang="en-US" dirty="0" smtClean="0"/>
              <a:t>Least frequent support BUT (at times) most involved / planning &amp; participation</a:t>
            </a:r>
          </a:p>
          <a:p>
            <a:pPr indent="-285750"/>
            <a:endParaRPr lang="en-US" dirty="0" smtClean="0"/>
          </a:p>
          <a:p>
            <a:pPr indent="-285750"/>
            <a:r>
              <a:rPr lang="en-US" dirty="0" smtClean="0"/>
              <a:t>Qualified/trained meteorologist to be deployed “on-site” </a:t>
            </a:r>
            <a:r>
              <a:rPr lang="en-US" u="sng" dirty="0" smtClean="0"/>
              <a:t>in conjunction with local (county), state or federal EMA or core partner</a:t>
            </a:r>
          </a:p>
          <a:p>
            <a:pPr indent="-285750"/>
            <a:endParaRPr lang="en-US" dirty="0" smtClean="0">
              <a:solidFill>
                <a:schemeClr val="bg1"/>
              </a:solidFill>
            </a:endParaRPr>
          </a:p>
          <a:p>
            <a:pPr indent="-285750"/>
            <a:r>
              <a:rPr lang="en-US" sz="3600" b="1" dirty="0" smtClean="0">
                <a:solidFill>
                  <a:schemeClr val="bg1"/>
                </a:solidFill>
              </a:rPr>
              <a:t>Contingent on NWS staffing/resources</a:t>
            </a:r>
          </a:p>
          <a:p>
            <a:pPr lvl="1"/>
            <a:endParaRPr lang="en-US" dirty="0" smtClean="0"/>
          </a:p>
          <a:p>
            <a:pPr indent="-285750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556765" y="195275"/>
            <a:ext cx="3850431" cy="2212606"/>
            <a:chOff x="8556765" y="195275"/>
            <a:chExt cx="3850431" cy="2212606"/>
          </a:xfrm>
        </p:grpSpPr>
        <p:sp>
          <p:nvSpPr>
            <p:cNvPr id="5" name="Isosceles Triangle 4"/>
            <p:cNvSpPr/>
            <p:nvPr/>
          </p:nvSpPr>
          <p:spPr>
            <a:xfrm>
              <a:off x="9022977" y="195275"/>
              <a:ext cx="2918012" cy="2212606"/>
            </a:xfrm>
            <a:prstGeom prst="triangle">
              <a:avLst/>
            </a:prstGeom>
            <a:gradFill>
              <a:gsLst>
                <a:gs pos="22113">
                  <a:schemeClr val="accent2"/>
                </a:gs>
                <a:gs pos="39000">
                  <a:srgbClr val="FFFF00"/>
                </a:gs>
                <a:gs pos="70000">
                  <a:srgbClr val="FFFF00"/>
                </a:gs>
                <a:gs pos="0">
                  <a:srgbClr val="7030A0"/>
                </a:gs>
                <a:gs pos="85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0011508" y="984738"/>
              <a:ext cx="945661" cy="39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558215" y="1746738"/>
              <a:ext cx="1848339" cy="39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894154" y="592881"/>
              <a:ext cx="1175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On-Site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72856" y="1216853"/>
              <a:ext cx="1418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Remote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56765" y="1962421"/>
              <a:ext cx="38504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Routine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772856" y="195275"/>
            <a:ext cx="1418251" cy="7894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 descr="Image result for on-site weather suppo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52" y="3959344"/>
            <a:ext cx="3770470" cy="2827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7470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7196" y="8127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Examples of On-Site Support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95" y="1006184"/>
            <a:ext cx="9684673" cy="4351338"/>
          </a:xfrm>
        </p:spPr>
        <p:txBody>
          <a:bodyPr/>
          <a:lstStyle/>
          <a:p>
            <a:r>
              <a:rPr lang="en-US" dirty="0" smtClean="0"/>
              <a:t>Situations where NWS Peachtree City (FFC) can be requested for on-site deployment:</a:t>
            </a:r>
          </a:p>
          <a:p>
            <a:pPr lvl="1"/>
            <a:r>
              <a:rPr lang="en-US" dirty="0" smtClean="0"/>
              <a:t>GEMA / State Operations Center (SOC) for high-impact weather event (i.e. hurricane/ice storm)</a:t>
            </a:r>
          </a:p>
          <a:p>
            <a:pPr lvl="1"/>
            <a:r>
              <a:rPr lang="en-US" dirty="0" smtClean="0"/>
              <a:t>Large Public/Outdoor Event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Sporting events (CFP/Super Bowl/Final Four/NASCAR)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Outdoor Festivals/Concerts/Fairs, etc. </a:t>
            </a:r>
            <a:r>
              <a:rPr lang="en-US" dirty="0" smtClean="0">
                <a:solidFill>
                  <a:srgbClr val="FFFF00"/>
                </a:solidFill>
              </a:rPr>
              <a:t>(attendance &gt; 10K people)</a:t>
            </a:r>
          </a:p>
          <a:p>
            <a:pPr lvl="1"/>
            <a:r>
              <a:rPr lang="en-US" dirty="0" smtClean="0"/>
              <a:t>ICC/JIC for Multi-day HAZMAT or high-impact weather event (county-level)</a:t>
            </a:r>
          </a:p>
          <a:p>
            <a:pPr lvl="1"/>
            <a:r>
              <a:rPr lang="en-US" dirty="0" smtClean="0"/>
              <a:t>FEMA-Region IV support (working w/ SR-ROC and NWS Liaison Team-IMAT)</a:t>
            </a:r>
          </a:p>
          <a:p>
            <a:pPr lvl="1"/>
            <a:r>
              <a:rPr lang="en-US" dirty="0" smtClean="0"/>
              <a:t>Exercises / Training </a:t>
            </a:r>
          </a:p>
          <a:p>
            <a:pPr lvl="2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853055" y="195275"/>
            <a:ext cx="3554141" cy="2194634"/>
            <a:chOff x="8556765" y="195275"/>
            <a:chExt cx="3850431" cy="2212606"/>
          </a:xfrm>
        </p:grpSpPr>
        <p:sp>
          <p:nvSpPr>
            <p:cNvPr id="5" name="Isosceles Triangle 4"/>
            <p:cNvSpPr/>
            <p:nvPr/>
          </p:nvSpPr>
          <p:spPr>
            <a:xfrm>
              <a:off x="9022977" y="195275"/>
              <a:ext cx="2918012" cy="2212606"/>
            </a:xfrm>
            <a:prstGeom prst="triangle">
              <a:avLst/>
            </a:prstGeom>
            <a:gradFill>
              <a:gsLst>
                <a:gs pos="22113">
                  <a:schemeClr val="accent2"/>
                </a:gs>
                <a:gs pos="39000">
                  <a:srgbClr val="FFFF00"/>
                </a:gs>
                <a:gs pos="70000">
                  <a:srgbClr val="FFFF00"/>
                </a:gs>
                <a:gs pos="0">
                  <a:srgbClr val="7030A0"/>
                </a:gs>
                <a:gs pos="85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0011508" y="984738"/>
              <a:ext cx="945661" cy="39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558215" y="1746738"/>
              <a:ext cx="1848339" cy="39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894154" y="592881"/>
              <a:ext cx="1175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On-Site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72856" y="1216853"/>
              <a:ext cx="1418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Remote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56765" y="1962421"/>
              <a:ext cx="38504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Routine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920999" y="195275"/>
            <a:ext cx="1418251" cy="7894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104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FFC - IDSS examples/capabilities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we exploring with in 2018?</a:t>
            </a:r>
          </a:p>
          <a:p>
            <a:pPr lvl="1"/>
            <a:r>
              <a:rPr lang="en-US" dirty="0" smtClean="0"/>
              <a:t>More real-time (short) video updates in operations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" name="rAfbHnONok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30707" y="2612358"/>
            <a:ext cx="6146652" cy="3457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5358" y="2610853"/>
            <a:ext cx="46802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This offers us and you some nice advantages…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Huge time savings on our end from a formal briefing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This enables us to do these more often as conditions warrant. 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Can be as simple as a 30 sec snippet showing where the freezing line has progressed.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987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FFC - IDSS examples/capabilities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90" y="904290"/>
            <a:ext cx="10972800" cy="4525962"/>
          </a:xfrm>
        </p:spPr>
        <p:txBody>
          <a:bodyPr/>
          <a:lstStyle/>
          <a:p>
            <a:r>
              <a:rPr lang="en-US" dirty="0" smtClean="0"/>
              <a:t>What are we exploring with in 2018?</a:t>
            </a:r>
          </a:p>
          <a:p>
            <a:pPr lvl="1"/>
            <a:r>
              <a:rPr lang="en-US" dirty="0" smtClean="0"/>
              <a:t>Expanded utilization of conference room technology</a:t>
            </a:r>
          </a:p>
        </p:txBody>
      </p:sp>
      <p:pic>
        <p:nvPicPr>
          <p:cNvPr id="4" name="hsEu7Gnzjt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832" y="2667919"/>
            <a:ext cx="6065847" cy="341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416" y="2058319"/>
            <a:ext cx="5285223" cy="40216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6132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0" cap="flat" cmpd="sng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anchor="ctr">
        <a:spAutoFit/>
      </a:bodyPr>
      <a:lstStyle>
        <a:defPPr>
          <a:defRPr/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WxTemplate1</Template>
  <TotalTime>1932</TotalTime>
  <Words>730</Words>
  <Application>Microsoft Office PowerPoint</Application>
  <PresentationFormat>Widescreen</PresentationFormat>
  <Paragraphs>135</Paragraphs>
  <Slides>15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Calibri</vt:lpstr>
      <vt:lpstr>NOAA Theme</vt:lpstr>
      <vt:lpstr>Flash Movie</vt:lpstr>
      <vt:lpstr>Impact-based Decision Support Services (IDSS)</vt:lpstr>
      <vt:lpstr>Adjusting To Meet Expanding Partner Needs</vt:lpstr>
      <vt:lpstr>Defining Decision Support Services – DSS </vt:lpstr>
      <vt:lpstr>Routine IDSS / Weather Support</vt:lpstr>
      <vt:lpstr>Routine-Enhanced (Remote) IDSS</vt:lpstr>
      <vt:lpstr>On-site Support / IDSS</vt:lpstr>
      <vt:lpstr>Examples of On-Site Support</vt:lpstr>
      <vt:lpstr>FFC - IDSS examples/capabilities</vt:lpstr>
      <vt:lpstr>FFC - IDSS examples/capabilities</vt:lpstr>
      <vt:lpstr>Our Vision For Future of IDSS</vt:lpstr>
      <vt:lpstr>NWS Peachtree IDSS Example</vt:lpstr>
      <vt:lpstr>NWS Peachtree City IDSS Forecast Generator</vt:lpstr>
      <vt:lpstr>NWS Peachtree City IDSS Forecast Generator</vt:lpstr>
      <vt:lpstr>NWS Peachtree City IDSS Forecast Generator</vt:lpstr>
      <vt:lpstr>Any Questions?</vt:lpstr>
    </vt:vector>
  </TitlesOfParts>
  <Company>Southern Region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david.nadler</dc:creator>
  <cp:lastModifiedBy>david.nadler</cp:lastModifiedBy>
  <cp:revision>170</cp:revision>
  <dcterms:created xsi:type="dcterms:W3CDTF">2017-02-10T02:32:58Z</dcterms:created>
  <dcterms:modified xsi:type="dcterms:W3CDTF">2017-12-04T17:19:23Z</dcterms:modified>
</cp:coreProperties>
</file>