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1"/>
  </p:notesMasterIdLst>
  <p:handoutMasterIdLst>
    <p:handoutMasterId r:id="rId32"/>
  </p:handoutMasterIdLst>
  <p:sldIdLst>
    <p:sldId id="259" r:id="rId5"/>
    <p:sldId id="282" r:id="rId6"/>
    <p:sldId id="283" r:id="rId7"/>
    <p:sldId id="294" r:id="rId8"/>
    <p:sldId id="289" r:id="rId9"/>
    <p:sldId id="290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06" r:id="rId30"/>
  </p:sldIdLst>
  <p:sldSz cx="9144000" cy="6858000" type="screen4x3"/>
  <p:notesSz cx="7077075" cy="90519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FF9933"/>
    <a:srgbClr val="FFFF00"/>
    <a:srgbClr val="00FFFF"/>
    <a:srgbClr val="FF6600"/>
    <a:srgbClr val="000066"/>
    <a:srgbClr val="CC00CC"/>
    <a:srgbClr val="EAEAEA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1" autoAdjust="0"/>
    <p:restoredTop sz="96728" autoAdjust="0"/>
  </p:normalViewPr>
  <p:slideViewPr>
    <p:cSldViewPr snapToGrid="0">
      <p:cViewPr varScale="1">
        <p:scale>
          <a:sx n="108" d="100"/>
          <a:sy n="108" d="100"/>
        </p:scale>
        <p:origin x="106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546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98" tIns="46349" rIns="92698" bIns="46349" numCol="1" anchor="t" anchorCtr="0" compatLnSpc="1">
            <a:prstTxWarp prst="textNoShape">
              <a:avLst/>
            </a:prstTxWarp>
          </a:bodyPr>
          <a:lstStyle>
            <a:lvl1pPr algn="l" defTabSz="92551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1613" y="0"/>
            <a:ext cx="30654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98" tIns="46349" rIns="92698" bIns="46349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31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97900"/>
            <a:ext cx="306546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98" tIns="46349" rIns="92698" bIns="46349" numCol="1" anchor="b" anchorCtr="0" compatLnSpc="1">
            <a:prstTxWarp prst="textNoShape">
              <a:avLst/>
            </a:prstTxWarp>
          </a:bodyPr>
          <a:lstStyle>
            <a:lvl1pPr algn="l" defTabSz="92551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31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1613" y="8597900"/>
            <a:ext cx="30654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98" tIns="46349" rIns="92698" bIns="46349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>
                <a:latin typeface="Times New Roman" pitchFamily="18" charset="0"/>
              </a:defRPr>
            </a:lvl1pPr>
          </a:lstStyle>
          <a:p>
            <a:fld id="{39B6EA7E-7C76-4952-96A4-E24C3555F0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4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546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98" tIns="46349" rIns="92698" bIns="46349" numCol="1" anchor="t" anchorCtr="0" compatLnSpc="1">
            <a:prstTxWarp prst="textNoShape">
              <a:avLst/>
            </a:prstTxWarp>
          </a:bodyPr>
          <a:lstStyle>
            <a:lvl1pPr algn="l" defTabSz="92551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1613" y="0"/>
            <a:ext cx="30654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98" tIns="46349" rIns="92698" bIns="46349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76350" y="679450"/>
            <a:ext cx="4525963" cy="3394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302125"/>
            <a:ext cx="5187950" cy="40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98" tIns="46349" rIns="92698" bIns="463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97900"/>
            <a:ext cx="306546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98" tIns="46349" rIns="92698" bIns="46349" numCol="1" anchor="b" anchorCtr="0" compatLnSpc="1">
            <a:prstTxWarp prst="textNoShape">
              <a:avLst/>
            </a:prstTxWarp>
          </a:bodyPr>
          <a:lstStyle>
            <a:lvl1pPr algn="l" defTabSz="92551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1613" y="8597900"/>
            <a:ext cx="30654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98" tIns="46349" rIns="92698" bIns="46349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>
                <a:latin typeface="Times New Roman" pitchFamily="18" charset="0"/>
              </a:defRPr>
            </a:lvl1pPr>
          </a:lstStyle>
          <a:p>
            <a:fld id="{B00F677E-5740-4F73-83B0-1D29CE8269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53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3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94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42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57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42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23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29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35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98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06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8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8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34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734216" name="Picture 8" descr="NO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306388"/>
            <a:ext cx="630237" cy="63023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9" y="291827"/>
            <a:ext cx="676269" cy="6681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 12, 2006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554C26-8C55-48F1-9779-89B6FDD732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5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713" y="115888"/>
            <a:ext cx="2052637" cy="5980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5888"/>
            <a:ext cx="6005513" cy="5980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 12, 2006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E1E46-C565-4A51-8DA1-3EEC4BAFB5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96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30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80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13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6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5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70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18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93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 12, 2006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0341D-5E6D-435D-93C9-B038EB6A48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13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07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84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5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02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74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10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6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33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55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7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 12, 2006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42B71-DBDF-4239-88B6-9E1E183FDA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59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2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33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61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29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5B0E-B1E5-4C7F-9D47-DE6DB8FE3D3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6E21-8565-4B43-B6B4-D4197F8FBAE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90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5B0E-B1E5-4C7F-9D47-DE6DB8FE3D3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6E21-8565-4B43-B6B4-D4197F8FBAE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63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5B0E-B1E5-4C7F-9D47-DE6DB8FE3D3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6E21-8565-4B43-B6B4-D4197F8FBAE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51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5B0E-B1E5-4C7F-9D47-DE6DB8FE3D3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6E21-8565-4B43-B6B4-D4197F8FBAE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743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5B0E-B1E5-4C7F-9D47-DE6DB8FE3D3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6E21-8565-4B43-B6B4-D4197F8FBAE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83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5B0E-B1E5-4C7F-9D47-DE6DB8FE3D3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6E21-8565-4B43-B6B4-D4197F8FBAE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9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 12, 2006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971F7-5140-44BE-AB42-37CF0AB5C1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585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5B0E-B1E5-4C7F-9D47-DE6DB8FE3D3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6E21-8565-4B43-B6B4-D4197F8FBAE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24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5B0E-B1E5-4C7F-9D47-DE6DB8FE3D3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6E21-8565-4B43-B6B4-D4197F8FBAE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80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5B0E-B1E5-4C7F-9D47-DE6DB8FE3D3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6E21-8565-4B43-B6B4-D4197F8FBAE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4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5B0E-B1E5-4C7F-9D47-DE6DB8FE3D3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6E21-8565-4B43-B6B4-D4197F8FBAE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703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5B0E-B1E5-4C7F-9D47-DE6DB8FE3D3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12/1/2017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6E21-8565-4B43-B6B4-D4197F8FBAE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73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 12, 2006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A7A9A-150D-4A6C-A90C-D09F325339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9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 12, 2006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CA4FB-595B-4045-AD46-15754C0F98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99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 12, 2006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865E18-3334-4FC4-B05D-C3EB351841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61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37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 12, 2006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671E0-5CF9-4F3C-B641-0C5B41B51A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5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 12, 2006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6C90-573D-4459-BB7D-8737834627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79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115888"/>
            <a:ext cx="7448550" cy="1047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r>
              <a:rPr lang="en-US"/>
              <a:t>Sep 12, 2006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6F44B26-8F9D-46E8-9BC8-7B9DCB6C85B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 rot="18900000">
            <a:off x="6248400" y="5105400"/>
            <a:ext cx="2895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rgbClr val="DDDDDD"/>
                </a:solidFill>
                <a:latin typeface="Times New Roman" pitchFamily="18" charset="0"/>
              </a:rPr>
              <a:t>    </a:t>
            </a:r>
          </a:p>
        </p:txBody>
      </p:sp>
      <p:pic>
        <p:nvPicPr>
          <p:cNvPr id="1038" name="Picture 14" descr="NOA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306388"/>
            <a:ext cx="630237" cy="63023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9" y="291827"/>
            <a:ext cx="676269" cy="6681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3300"/>
        </a:buClr>
        <a:buChar char="•"/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3300"/>
        </a:buClr>
        <a:buChar char="–"/>
        <a:defRPr sz="2400" i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58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84A59C-C5A6-42D9-8531-8CF1266EF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E5F14A-B920-4033-BDED-8A7CF9CB36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5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B145B0E-B1E5-4C7F-9D47-DE6DB8FE3D3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12/1/2017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8B6E21-8565-4B43-B6B4-D4197F8FBAEF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97091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(NWS) Initiatives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385457"/>
            <a:ext cx="6400800" cy="1752600"/>
          </a:xfrm>
        </p:spPr>
        <p:txBody>
          <a:bodyPr/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look ahead to 2018 and beyond at NWS operations &amp; services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</p:spPr>
        <p:txBody>
          <a:bodyPr/>
          <a:lstStyle/>
          <a:p>
            <a:fld id="{BC40341D-5E6D-435D-93C9-B038EB6A482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Subtitle 5"/>
          <p:cNvSpPr txBox="1">
            <a:spLocks/>
          </p:cNvSpPr>
          <p:nvPr/>
        </p:nvSpPr>
        <p:spPr bwMode="auto">
          <a:xfrm>
            <a:off x="168728" y="4939846"/>
            <a:ext cx="6863442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Tx/>
              <a:buNone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–"/>
              <a:defRPr sz="2400" i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400" b="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Break-out session #3</a:t>
            </a:r>
          </a:p>
          <a:p>
            <a:pPr algn="l"/>
            <a:r>
              <a:rPr lang="en-US" sz="2400" b="0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Ryan Willis &amp; Dave Nadler / NWS Peachtree City</a:t>
            </a:r>
          </a:p>
          <a:p>
            <a:pPr algn="l"/>
            <a:r>
              <a:rPr lang="en-US" sz="2400" b="0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&amp; Central Georgia Partners Workshop</a:t>
            </a:r>
          </a:p>
          <a:p>
            <a:pPr algn="l"/>
            <a:r>
              <a:rPr lang="en-US" sz="2400" b="0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#IWT2017</a:t>
            </a:r>
            <a:endParaRPr lang="en-US" sz="2400" b="0" kern="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284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122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7012" y="319385"/>
            <a:ext cx="39153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Snow Amount Potential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974926"/>
            <a:ext cx="8153399" cy="5463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9869" y="2362200"/>
            <a:ext cx="3534029" cy="2031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Expected Snowfall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 NWS snow </a:t>
            </a:r>
            <a:r>
              <a:rPr lang="en-US" sz="1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</a:t>
            </a:r>
            <a:r>
              <a:rPr lang="en-US" sz="1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u="sng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likely </a:t>
            </a:r>
            <a:r>
              <a:rPr lang="en-US" sz="1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you </a:t>
            </a: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plan for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http://www.weather.gov/images/ffc/winterdemo/StormTotalSnowWeb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7" b="11843"/>
          <a:stretch/>
        </p:blipFill>
        <p:spPr bwMode="auto">
          <a:xfrm>
            <a:off x="113882" y="990241"/>
            <a:ext cx="5143917" cy="509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9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122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7012" y="319385"/>
            <a:ext cx="39153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Snow Amount Potential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" y="1024379"/>
            <a:ext cx="8322297" cy="540431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457201" y="1049551"/>
            <a:ext cx="8256256" cy="10156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en-US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 End </a:t>
            </a:r>
            <a:r>
              <a:rPr lang="en-US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Amounts take into account variability in the models (track of storm, timing, etc.) to provide a possible range of </a:t>
            </a:r>
            <a:r>
              <a:rPr lang="en-US" sz="20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://www.weather.gov/images/ffc/winterdemo/SnowAmt90Prcntl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1" b="11564"/>
          <a:stretch/>
        </p:blipFill>
        <p:spPr bwMode="auto">
          <a:xfrm>
            <a:off x="148684" y="2138935"/>
            <a:ext cx="4343400" cy="427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weather.gov/images/ffc/winterdemo/SnowAmt10Prcntl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7" b="11618"/>
          <a:stretch/>
        </p:blipFill>
        <p:spPr bwMode="auto">
          <a:xfrm>
            <a:off x="4648200" y="2138935"/>
            <a:ext cx="4360765" cy="431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3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122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7012" y="319385"/>
            <a:ext cx="6863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Snow Amount Potential – High End Range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" y="1024379"/>
            <a:ext cx="8322297" cy="540431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4724400" y="2057400"/>
            <a:ext cx="4280528" cy="33855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End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Amount (meaning):</a:t>
            </a:r>
            <a:endParaRPr lang="en-US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plausible </a:t>
            </a:r>
            <a:r>
              <a:rPr lang="en-US" sz="16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worst-case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scenario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of the models (~5 of 46) used in the experiment have snow amounts </a:t>
            </a:r>
            <a:r>
              <a:rPr lang="en-US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than what is shown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benefits? </a:t>
            </a:r>
          </a:p>
          <a:p>
            <a:pPr marL="742950" lvl="1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Removes model “outliers” that can unintentionally hype up an event days before actual occurrence.</a:t>
            </a:r>
            <a:endParaRPr lang="en-US" sz="160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http://www.weather.gov/images/ffc/winterdemo/SnowAmt90Prcntl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1" b="11564"/>
          <a:stretch/>
        </p:blipFill>
        <p:spPr bwMode="auto">
          <a:xfrm>
            <a:off x="76200" y="1436066"/>
            <a:ext cx="4586148" cy="451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38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122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7012" y="319385"/>
            <a:ext cx="67894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Snow Amount Potential – Low End Range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" y="1024379"/>
            <a:ext cx="8322297" cy="540431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5194929" y="1510010"/>
            <a:ext cx="3733800" cy="45550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 End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Amount (meaning):</a:t>
            </a:r>
            <a:endParaRPr lang="en-US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plausible </a:t>
            </a:r>
            <a:r>
              <a:rPr lang="en-US" sz="18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best-case</a:t>
            </a: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scenario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of the models (~5 of 46) used in the experiment have snow amounts </a:t>
            </a:r>
            <a:r>
              <a:rPr lang="en-US" sz="1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than what is shown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chance of seeing at least this much snow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in mind Georgia Snowfall Climatology </a:t>
            </a:r>
            <a:r>
              <a:rPr lang="en-US" sz="18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next slide)</a:t>
            </a:r>
            <a:endParaRPr lang="en-US" sz="1800" dirty="0" smtClean="0">
              <a:solidFill>
                <a:srgbClr val="00FF00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6" descr="http://www.weather.gov/images/ffc/winterdemo/SnowAmt10Prcntl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7" b="11618"/>
          <a:stretch/>
        </p:blipFill>
        <p:spPr bwMode="auto">
          <a:xfrm>
            <a:off x="167172" y="1276019"/>
            <a:ext cx="4919947" cy="486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8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122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7012" y="319385"/>
            <a:ext cx="67894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Snow Amount Potential – Low End Range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" y="1024379"/>
            <a:ext cx="8322297" cy="540431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022" y="1023031"/>
            <a:ext cx="4393550" cy="5153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/>
          <a:srcRect b="715"/>
          <a:stretch/>
        </p:blipFill>
        <p:spPr>
          <a:xfrm>
            <a:off x="42026" y="998006"/>
            <a:ext cx="1228002" cy="31496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4986" y="3443250"/>
            <a:ext cx="3728471" cy="26468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 End Amount (things to consider):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Snowfall Climatology –</a:t>
            </a:r>
          </a:p>
          <a:p>
            <a:pPr marL="742950" lvl="1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Low-end Amounts from model output will typically show 0” (zero) for many of our snow events.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41414" y="1182949"/>
            <a:ext cx="122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60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2-6”</a:t>
            </a:r>
            <a:endParaRPr lang="en-US" sz="3600" i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95050" y="2338963"/>
            <a:ext cx="986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60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1-3”</a:t>
            </a:r>
            <a:endParaRPr lang="en-US" sz="3600" i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8362" y="3729578"/>
            <a:ext cx="100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60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&lt;1”</a:t>
            </a:r>
            <a:endParaRPr lang="en-US" sz="3600" i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88049" y="3080204"/>
            <a:ext cx="100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60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&lt;1”</a:t>
            </a:r>
            <a:endParaRPr lang="en-US" sz="3600" i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22911" y="1111554"/>
            <a:ext cx="2188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Yearly Snowfall      (past 30 years)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ight Arrow 28"/>
          <p:cNvSpPr/>
          <p:nvPr/>
        </p:nvSpPr>
        <p:spPr>
          <a:xfrm rot="10800000">
            <a:off x="5674139" y="1483011"/>
            <a:ext cx="812101" cy="30697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1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122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7011" y="319385"/>
            <a:ext cx="56973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Snowfall Probabilities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10556"/>
          <a:stretch/>
        </p:blipFill>
        <p:spPr>
          <a:xfrm>
            <a:off x="1828800" y="998062"/>
            <a:ext cx="6095605" cy="543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828800" y="998062"/>
            <a:ext cx="6095605" cy="5432743"/>
          </a:xfrm>
          <a:prstGeom prst="rect">
            <a:avLst/>
          </a:prstGeom>
          <a:solidFill>
            <a:schemeClr val="bg1">
              <a:lumMod val="7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t="10556" b="73815"/>
          <a:stretch/>
        </p:blipFill>
        <p:spPr>
          <a:xfrm>
            <a:off x="396014" y="1838412"/>
            <a:ext cx="8373071" cy="1303987"/>
          </a:xfrm>
          <a:prstGeom prst="rect">
            <a:avLst/>
          </a:prstGeom>
          <a:ln>
            <a:noFill/>
          </a:ln>
          <a:effectLst>
            <a:glow rad="127000">
              <a:srgbClr val="FFFF00"/>
            </a:glow>
            <a:outerShdw blurRad="381000" dist="12700" dir="21540000" sx="102000" sy="102000" algn="tr" rotWithShape="0">
              <a:srgbClr val="FFFF00">
                <a:alpha val="34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96175" y="3744003"/>
            <a:ext cx="7572747" cy="13234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does this tell us?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Chance (0-100%) of seeing at least this much snow</a:t>
            </a: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48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122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7012" y="319385"/>
            <a:ext cx="70139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Probability Snow Amounts Greater Than…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t="10556"/>
          <a:stretch/>
        </p:blipFill>
        <p:spPr>
          <a:xfrm>
            <a:off x="2760580" y="883250"/>
            <a:ext cx="6095605" cy="5432743"/>
          </a:xfrm>
          <a:prstGeom prst="rect">
            <a:avLst/>
          </a:prstGeom>
          <a:solidFill>
            <a:srgbClr val="00FFFF">
              <a:alpha val="58000"/>
            </a:srgb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681685" y="984092"/>
            <a:ext cx="771657" cy="838200"/>
          </a:xfrm>
          <a:prstGeom prst="rect">
            <a:avLst/>
          </a:prstGeom>
          <a:solidFill>
            <a:srgbClr val="00FFFF">
              <a:alpha val="40000"/>
            </a:srgbClr>
          </a:solidFill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556413" y="1822292"/>
            <a:ext cx="2125272" cy="111094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831362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 (or hover over) any of the thumbnails to get larger image/graphic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77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122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7012" y="319385"/>
            <a:ext cx="66729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Table of Range/Exceedance Probabilities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89529" y="5125384"/>
            <a:ext cx="7010400" cy="10156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Range vs. Exceedance?</a:t>
            </a:r>
          </a:p>
          <a:p>
            <a:pPr marL="742950" lvl="1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Range = % chance of snowfall in a range (i.e. 1-2”)</a:t>
            </a:r>
          </a:p>
          <a:p>
            <a:pPr marL="742950" lvl="1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Exceedance = % chance of seeing ≥ amount in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t="20948" r="5545"/>
          <a:stretch/>
        </p:blipFill>
        <p:spPr>
          <a:xfrm>
            <a:off x="228600" y="1223244"/>
            <a:ext cx="8671329" cy="30494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3883" y="1671095"/>
            <a:ext cx="3570713" cy="241110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85329" y="1226698"/>
            <a:ext cx="25146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“pull-down” menu</a:t>
            </a:r>
            <a:endParaRPr 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>
            <a:stCxn id="24" idx="1"/>
          </p:cNvCxnSpPr>
          <p:nvPr/>
        </p:nvCxnSpPr>
        <p:spPr>
          <a:xfrm flipH="1">
            <a:off x="5867400" y="1380587"/>
            <a:ext cx="517929" cy="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28600" y="2057400"/>
            <a:ext cx="1371600" cy="2015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91" y="4149326"/>
            <a:ext cx="1751017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 (pre-defined for each county)</a:t>
            </a:r>
            <a:endParaRPr 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ight Brace 25"/>
          <p:cNvSpPr/>
          <p:nvPr/>
        </p:nvSpPr>
        <p:spPr>
          <a:xfrm rot="5400000">
            <a:off x="6854838" y="3044838"/>
            <a:ext cx="562382" cy="3253942"/>
          </a:xfrm>
          <a:prstGeom prst="rightBrac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482050" y="4038600"/>
            <a:ext cx="2667000" cy="1993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t="14209" b="19498"/>
          <a:stretch/>
        </p:blipFill>
        <p:spPr>
          <a:xfrm>
            <a:off x="4348794" y="4054767"/>
            <a:ext cx="1638300" cy="16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thony.sturey\Downloads\Graphic 3 what where wh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24284"/>
            <a:ext cx="883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3711498"/>
            <a:ext cx="32766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5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thony.sturey\Downloads\Graphic 2 produc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040167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33190" y="482175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Franklin Gothic Demi" panose="020B0703020102020204" pitchFamily="34" charset="0"/>
              </a:rPr>
              <a:t>BLIZZARD WARNING</a:t>
            </a:r>
            <a:endParaRPr lang="en-US" sz="1800" dirty="0">
              <a:solidFill>
                <a:prstClr val="black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8293" y="5075853"/>
            <a:ext cx="359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Franklin Gothic Demi" panose="020B0703020102020204" pitchFamily="34" charset="0"/>
              </a:rPr>
              <a:t>ICE STORM WARNING</a:t>
            </a:r>
            <a:endParaRPr lang="en-US" sz="1800" dirty="0">
              <a:solidFill>
                <a:prstClr val="black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86707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Franklin Gothic Demi" panose="020B0703020102020204" pitchFamily="34" charset="0"/>
              </a:rPr>
              <a:t>Unchanged:</a:t>
            </a:r>
            <a:endParaRPr lang="en-US" sz="1800" dirty="0">
              <a:solidFill>
                <a:prstClr val="black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 rot="16200000">
            <a:off x="2611800" y="4331728"/>
            <a:ext cx="312957" cy="1440029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6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29" y="115888"/>
            <a:ext cx="8689521" cy="1047750"/>
          </a:xfrm>
        </p:spPr>
        <p:txBody>
          <a:bodyPr/>
          <a:lstStyle/>
          <a:p>
            <a:pPr algn="ctr"/>
            <a:r>
              <a:rPr lang="en-US" dirty="0" smtClean="0"/>
              <a:t>  </a:t>
            </a:r>
            <a:r>
              <a:rPr lang="en-US" sz="4400" dirty="0" smtClean="0"/>
              <a:t>Topics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029" y="1328058"/>
            <a:ext cx="7772400" cy="4419600"/>
          </a:xfrm>
        </p:spPr>
        <p:txBody>
          <a:bodyPr/>
          <a:lstStyle/>
          <a:p>
            <a:r>
              <a:rPr lang="en-US" dirty="0" smtClean="0"/>
              <a:t>Communication Tools &amp; Resources</a:t>
            </a:r>
          </a:p>
          <a:p>
            <a:pPr lvl="1"/>
            <a:r>
              <a:rPr lang="en-US" dirty="0" smtClean="0"/>
              <a:t>Communicating Threats</a:t>
            </a:r>
          </a:p>
          <a:p>
            <a:pPr lvl="1"/>
            <a:r>
              <a:rPr lang="en-US" dirty="0" smtClean="0"/>
              <a:t>Submit-A-Storm-Report (new look)</a:t>
            </a:r>
          </a:p>
          <a:p>
            <a:pPr lvl="1"/>
            <a:r>
              <a:rPr lang="en-US" dirty="0" err="1" smtClean="0"/>
              <a:t>NWSChat</a:t>
            </a:r>
            <a:r>
              <a:rPr lang="en-US" dirty="0" smtClean="0"/>
              <a:t> (via mobile device)</a:t>
            </a:r>
          </a:p>
          <a:p>
            <a:endParaRPr lang="en-US" dirty="0" smtClean="0"/>
          </a:p>
          <a:p>
            <a:r>
              <a:rPr lang="en-US" dirty="0" smtClean="0"/>
              <a:t>2017-18 Probabilistic Snow/Ice Program</a:t>
            </a:r>
          </a:p>
          <a:p>
            <a:endParaRPr lang="en-US" dirty="0"/>
          </a:p>
          <a:p>
            <a:r>
              <a:rPr lang="en-US" dirty="0" err="1" smtClean="0"/>
              <a:t>HazSimp</a:t>
            </a:r>
            <a:r>
              <a:rPr lang="en-US" dirty="0" smtClean="0"/>
              <a:t> </a:t>
            </a:r>
            <a:r>
              <a:rPr lang="en-US" dirty="0"/>
              <a:t>(Winter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A review of Impact-Based Warnings (IBW)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341D-5E6D-435D-93C9-B038EB6A482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" y="-98951"/>
            <a:ext cx="88392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   Example of </a:t>
            </a:r>
            <a:r>
              <a:rPr lang="en-US" sz="3600" u="sng" dirty="0" smtClean="0">
                <a:solidFill>
                  <a:srgbClr val="FFFF00"/>
                </a:solidFill>
              </a:rPr>
              <a:t>Previous</a:t>
            </a:r>
            <a:r>
              <a:rPr lang="en-US" sz="3600" dirty="0" smtClean="0">
                <a:solidFill>
                  <a:srgbClr val="FFFF00"/>
                </a:solidFill>
              </a:rPr>
              <a:t> WSW Format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2127" y="861923"/>
            <a:ext cx="6678354" cy="57912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-US" sz="1000" b="1" dirty="0">
              <a:solidFill>
                <a:schemeClr val="tx2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3FF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...WINTER STORM WARNING REMAINS IN EFFECT UNTIL 1 PM EST SATURDAY...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LOCATIONS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...THE FAR NORTHERN PIEDMONT AND FOOTHILLS OF 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CAROLINA AND UNION COUNTY IN NORTH CAROLINA.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HAZARDS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...ACCUMULATING SNOWFALL.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TIMING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...A MIX OF RAIN...SNOW AND SLEET WILL CHANGE TO ALL SNOW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WITHIN AN HOUR OR TWO OF MIDNIGHT. SNOW WILL CONTINUE OVERNIGHT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AND TAPER OFF SATURDAY MORNING.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ACCUMULATIONS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...3 TO 6 INCHES, WITH THE HIGHEST 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OCCURRING ALONG AND NORTH OF THE NORTH CAROLINA STATE LINE.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IMPACTS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...THE HEAVY SNOW WILL CREATE SNOW COVERED ROADS AND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PRODUCE SCATTERED POWER OUTAGES.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TEMPERATURES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...LOWS TONIGHT IN THE UPPER 20S. HIGHS SATURDAY IN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THE LOWER TO MID 30S.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WINDS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...NORTHEAST 10 TO 15 MPH WITH GUSTS UP TO 25 MPH.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VISIBILITY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...LESS THAN ONE MILE AT TIMES EARLY SATURDAY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MORNING.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PRECAUTIONARY/PREPAREDNESS ACTIONS...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WINTER STORM WARNING FOR HEAVY SNOW MEANS SEVERE WINTER 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WEATHER CONDITIONS 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EXPECTED OR OCCURRING.  SIGNIFICANT AMOUNTS 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SNOW 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FORECAST THAT WILL MAKE TRAVEL DANGEROUS. ONLY TRAVEL 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AN 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EMERGENCY. IF YOU MUST TRAVEL...KEEP AN EXTRA FLASHLIGHT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...FOOD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...AND WATER IN YOUR VEHICLE IN CASE OF AN EMERGENCY.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6910"/>
            <a:ext cx="8350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481" y="117386"/>
            <a:ext cx="84137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81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8571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the </a:t>
            </a:r>
            <a:r>
              <a:rPr 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WSW Format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868"/>
          <a:stretch/>
        </p:blipFill>
        <p:spPr>
          <a:xfrm>
            <a:off x="113371" y="773928"/>
            <a:ext cx="5982629" cy="6021675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762000" cy="66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36" y="60940"/>
            <a:ext cx="763563" cy="67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3371" y="3706708"/>
            <a:ext cx="5756988" cy="1295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2667000"/>
            <a:ext cx="304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Consolidate multiple points into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“What” “Where” “When”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Use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“Additional Details” </a:t>
            </a: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to relay other critical information (i.e. travel conditions, visibilities, gusty winds, etc.)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92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105002"/>
            <a:ext cx="7448550" cy="1047750"/>
          </a:xfrm>
        </p:spPr>
        <p:txBody>
          <a:bodyPr/>
          <a:lstStyle/>
          <a:p>
            <a:r>
              <a:rPr lang="en-US" dirty="0" smtClean="0"/>
              <a:t>Impact-Based Warnings (Year 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341D-5E6D-435D-93C9-B038EB6A4821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305152"/>
            <a:ext cx="85153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6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0" y="105002"/>
            <a:ext cx="7448550" cy="1047750"/>
          </a:xfrm>
        </p:spPr>
        <p:txBody>
          <a:bodyPr/>
          <a:lstStyle/>
          <a:p>
            <a:r>
              <a:rPr lang="en-US" dirty="0" smtClean="0"/>
              <a:t>Impact-Based Warnings (Year 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699" y="1240971"/>
            <a:ext cx="8594271" cy="4419600"/>
          </a:xfrm>
        </p:spPr>
        <p:txBody>
          <a:bodyPr/>
          <a:lstStyle/>
          <a:p>
            <a:r>
              <a:rPr lang="en-US" dirty="0" smtClean="0"/>
              <a:t>Review of Warnings (Tornado):</a:t>
            </a:r>
          </a:p>
          <a:p>
            <a:endParaRPr lang="en-US" dirty="0" smtClean="0"/>
          </a:p>
          <a:p>
            <a:r>
              <a:rPr lang="en-US" dirty="0" smtClean="0"/>
              <a:t>“Base” Tornado Warning</a:t>
            </a:r>
          </a:p>
          <a:p>
            <a:pPr lvl="1"/>
            <a:r>
              <a:rPr lang="en-US" dirty="0" smtClean="0"/>
              <a:t>Reason for Warning? </a:t>
            </a:r>
            <a:r>
              <a:rPr lang="en-US" dirty="0" smtClean="0">
                <a:solidFill>
                  <a:srgbClr val="FFFF00"/>
                </a:solidFill>
              </a:rPr>
              <a:t>“radar indicated rotation”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Also known as the </a:t>
            </a:r>
            <a:r>
              <a:rPr lang="en-US" dirty="0" smtClean="0">
                <a:solidFill>
                  <a:srgbClr val="FFFF00"/>
                </a:solidFill>
              </a:rPr>
              <a:t>“Source” </a:t>
            </a:r>
            <a:r>
              <a:rPr lang="en-US" dirty="0" smtClean="0">
                <a:solidFill>
                  <a:schemeClr val="bg1"/>
                </a:solidFill>
              </a:rPr>
              <a:t>triggering the Warning </a:t>
            </a:r>
            <a:r>
              <a:rPr lang="en-US" dirty="0" smtClean="0">
                <a:solidFill>
                  <a:srgbClr val="FFFF00"/>
                </a:solidFill>
              </a:rPr>
              <a:t>(3</a:t>
            </a:r>
            <a:r>
              <a:rPr lang="en-US" baseline="30000" dirty="0" smtClean="0">
                <a:solidFill>
                  <a:srgbClr val="FFFF00"/>
                </a:solidFill>
              </a:rPr>
              <a:t>rd</a:t>
            </a:r>
            <a:r>
              <a:rPr lang="en-US" dirty="0" smtClean="0">
                <a:solidFill>
                  <a:srgbClr val="FFFF00"/>
                </a:solidFill>
              </a:rPr>
              <a:t> bullet)</a:t>
            </a:r>
          </a:p>
          <a:p>
            <a:pPr lvl="1"/>
            <a:r>
              <a:rPr lang="en-US" i="0" dirty="0" smtClean="0"/>
              <a:t>Tag (bottom of warning)? </a:t>
            </a:r>
            <a:r>
              <a:rPr lang="en-US" dirty="0" smtClean="0">
                <a:solidFill>
                  <a:srgbClr val="FFFF00"/>
                </a:solidFill>
              </a:rPr>
              <a:t>“Tornado…Radar Indicated”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Tornado Damage Threat Tag? N/A</a:t>
            </a:r>
          </a:p>
          <a:p>
            <a:r>
              <a:rPr lang="en-US" dirty="0" smtClean="0"/>
              <a:t>Example?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  <a:p>
            <a:pPr lvl="1"/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341D-5E6D-435D-93C9-B038EB6A4821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7333" r="94083" b="8133"/>
          <a:stretch/>
        </p:blipFill>
        <p:spPr>
          <a:xfrm>
            <a:off x="656664" y="5257256"/>
            <a:ext cx="2911961" cy="69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0" y="105002"/>
            <a:ext cx="7448550" cy="1047750"/>
          </a:xfrm>
        </p:spPr>
        <p:txBody>
          <a:bodyPr/>
          <a:lstStyle/>
          <a:p>
            <a:r>
              <a:rPr lang="en-US" dirty="0" smtClean="0"/>
              <a:t>Impact-Based Warnings (Year 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699" y="1240971"/>
            <a:ext cx="8594271" cy="4419600"/>
          </a:xfrm>
        </p:spPr>
        <p:txBody>
          <a:bodyPr/>
          <a:lstStyle/>
          <a:p>
            <a:r>
              <a:rPr lang="en-US" dirty="0" smtClean="0"/>
              <a:t>Review of Warnings (Tornado):</a:t>
            </a:r>
          </a:p>
          <a:p>
            <a:endParaRPr lang="en-US" dirty="0" smtClean="0"/>
          </a:p>
          <a:p>
            <a:r>
              <a:rPr lang="en-US" dirty="0" smtClean="0"/>
              <a:t>“Observed” Tornado Warning – Considerable</a:t>
            </a:r>
          </a:p>
          <a:p>
            <a:pPr lvl="1"/>
            <a:r>
              <a:rPr lang="en-US" dirty="0" smtClean="0"/>
              <a:t>Reason for Warning? </a:t>
            </a:r>
            <a:r>
              <a:rPr lang="en-US" dirty="0" smtClean="0">
                <a:solidFill>
                  <a:srgbClr val="FFC000"/>
                </a:solidFill>
              </a:rPr>
              <a:t>Tornado is </a:t>
            </a:r>
            <a:r>
              <a:rPr lang="en-US" u="sng" dirty="0" smtClean="0">
                <a:solidFill>
                  <a:srgbClr val="FFC000"/>
                </a:solidFill>
              </a:rPr>
              <a:t>confirmed</a:t>
            </a:r>
            <a:r>
              <a:rPr lang="en-US" dirty="0" smtClean="0">
                <a:solidFill>
                  <a:srgbClr val="FFC000"/>
                </a:solidFill>
              </a:rPr>
              <a:t> by any of the following: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Radar (Tornado Debris Signature) / TDS)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Trained spotter, law enforcement, EMA, etc. </a:t>
            </a:r>
          </a:p>
          <a:p>
            <a:pPr lvl="1"/>
            <a:r>
              <a:rPr lang="en-US" i="0" dirty="0" smtClean="0"/>
              <a:t>Tornado Tag (bottom of warning)? </a:t>
            </a:r>
            <a:r>
              <a:rPr lang="en-US" dirty="0" smtClean="0">
                <a:solidFill>
                  <a:srgbClr val="FFFF00"/>
                </a:solidFill>
              </a:rPr>
              <a:t>Tornado…Observed</a:t>
            </a:r>
          </a:p>
          <a:p>
            <a:pPr lvl="1"/>
            <a:r>
              <a:rPr lang="en-US" i="0" dirty="0" smtClean="0">
                <a:solidFill>
                  <a:schemeClr val="bg1"/>
                </a:solidFill>
              </a:rPr>
              <a:t>Tornado Damage Threat Tag? </a:t>
            </a:r>
            <a:r>
              <a:rPr lang="en-US" i="0" dirty="0" smtClean="0">
                <a:solidFill>
                  <a:srgbClr val="FFFF00"/>
                </a:solidFill>
              </a:rPr>
              <a:t>…“</a:t>
            </a:r>
            <a:r>
              <a:rPr lang="en-US" dirty="0" smtClean="0">
                <a:solidFill>
                  <a:srgbClr val="FFFF00"/>
                </a:solidFill>
              </a:rPr>
              <a:t>Considerable”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Unconfirmed EF-2 to EF-3 damage (TDS research)</a:t>
            </a:r>
            <a:endParaRPr lang="en-US" i="0" dirty="0" smtClean="0">
              <a:solidFill>
                <a:schemeClr val="bg1"/>
              </a:solidFill>
            </a:endParaRPr>
          </a:p>
          <a:p>
            <a:r>
              <a:rPr lang="en-US" dirty="0" smtClean="0"/>
              <a:t>Example?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  <a:p>
            <a:pPr lvl="1"/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341D-5E6D-435D-93C9-B038EB6A4821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5733" r="91833" b="7866"/>
          <a:stretch/>
        </p:blipFill>
        <p:spPr>
          <a:xfrm>
            <a:off x="2857500" y="5660571"/>
            <a:ext cx="2760530" cy="6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5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0" y="105002"/>
            <a:ext cx="7448550" cy="1047750"/>
          </a:xfrm>
        </p:spPr>
        <p:txBody>
          <a:bodyPr/>
          <a:lstStyle/>
          <a:p>
            <a:r>
              <a:rPr lang="en-US" dirty="0" smtClean="0"/>
              <a:t>Impact-Based Warnings (Year 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699" y="1240971"/>
            <a:ext cx="8594271" cy="4419600"/>
          </a:xfrm>
        </p:spPr>
        <p:txBody>
          <a:bodyPr/>
          <a:lstStyle/>
          <a:p>
            <a:r>
              <a:rPr lang="en-US" dirty="0" smtClean="0"/>
              <a:t>Review of Warnings (Tornado):</a:t>
            </a:r>
          </a:p>
          <a:p>
            <a:endParaRPr lang="en-US" dirty="0" smtClean="0"/>
          </a:p>
          <a:p>
            <a:r>
              <a:rPr lang="en-US" dirty="0" smtClean="0"/>
              <a:t>“Observed” Tornado Warning – Catastrophic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**TORNADO EMERGENCY**</a:t>
            </a:r>
            <a:r>
              <a:rPr lang="en-US" dirty="0" smtClean="0"/>
              <a:t> (default)</a:t>
            </a:r>
          </a:p>
          <a:p>
            <a:pPr lvl="1"/>
            <a:r>
              <a:rPr lang="en-US" dirty="0" smtClean="0"/>
              <a:t>Reason for Warning? </a:t>
            </a:r>
            <a:r>
              <a:rPr lang="en-US" dirty="0" smtClean="0">
                <a:solidFill>
                  <a:srgbClr val="FFC000"/>
                </a:solidFill>
              </a:rPr>
              <a:t>Tornado is </a:t>
            </a:r>
            <a:r>
              <a:rPr lang="en-US" u="sng" dirty="0" smtClean="0">
                <a:solidFill>
                  <a:srgbClr val="FFC000"/>
                </a:solidFill>
              </a:rPr>
              <a:t>confirmed</a:t>
            </a:r>
            <a:r>
              <a:rPr lang="en-US" dirty="0" smtClean="0">
                <a:solidFill>
                  <a:srgbClr val="FFC000"/>
                </a:solidFill>
              </a:rPr>
              <a:t> by any of the following: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Radar (Tornado Debris Signature) / TDS)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Trained spotter, law enforcement, EMA, etc. </a:t>
            </a:r>
          </a:p>
          <a:p>
            <a:pPr lvl="1"/>
            <a:r>
              <a:rPr lang="en-US" i="0" dirty="0" smtClean="0"/>
              <a:t>Tornado Tag (bottom of warning)? </a:t>
            </a:r>
            <a:r>
              <a:rPr lang="en-US" dirty="0" smtClean="0">
                <a:solidFill>
                  <a:srgbClr val="FFFF00"/>
                </a:solidFill>
              </a:rPr>
              <a:t>Tornado…Observed</a:t>
            </a:r>
          </a:p>
          <a:p>
            <a:pPr lvl="1"/>
            <a:r>
              <a:rPr lang="en-US" i="0" dirty="0" smtClean="0">
                <a:solidFill>
                  <a:schemeClr val="bg1"/>
                </a:solidFill>
              </a:rPr>
              <a:t>Tornado Damage Threat Tag? </a:t>
            </a:r>
            <a:r>
              <a:rPr lang="en-US" i="0" dirty="0" smtClean="0">
                <a:solidFill>
                  <a:srgbClr val="FFFF00"/>
                </a:solidFill>
              </a:rPr>
              <a:t>…“</a:t>
            </a:r>
            <a:r>
              <a:rPr lang="en-US" dirty="0" smtClean="0">
                <a:solidFill>
                  <a:srgbClr val="FFFF00"/>
                </a:solidFill>
              </a:rPr>
              <a:t>Catastrophic”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Unconfirmed EF-4 to EF-5 damage (based on visual evidence)</a:t>
            </a:r>
            <a:endParaRPr lang="en-US" i="0" dirty="0" smtClean="0">
              <a:solidFill>
                <a:schemeClr val="bg1"/>
              </a:solidFill>
            </a:endParaRPr>
          </a:p>
          <a:p>
            <a:r>
              <a:rPr lang="en-US" dirty="0" smtClean="0"/>
              <a:t>Example?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  <a:p>
            <a:pPr lvl="1"/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341D-5E6D-435D-93C9-B038EB6A4821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5692" r="91583" b="8400"/>
          <a:stretch/>
        </p:blipFill>
        <p:spPr>
          <a:xfrm>
            <a:off x="2758440" y="6134100"/>
            <a:ext cx="2604868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3905" y="762000"/>
            <a:ext cx="56061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66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1400" b="1" i="1" dirty="0" smtClea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85800" y="28194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5413" y="4108072"/>
            <a:ext cx="88211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Probabilistic Snowfall Forecast Experiment available at: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NWS Peachtree City/Atlanta:   weather.gov/</a:t>
            </a:r>
            <a:r>
              <a:rPr lang="en-US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ffc</a:t>
            </a: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/winter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NWS Greenville-Spartanburg:   weather.gov/</a:t>
            </a:r>
            <a:r>
              <a:rPr lang="en-US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gsp</a:t>
            </a: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/winter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NWS Columbia:   weather.gov/</a:t>
            </a:r>
            <a:r>
              <a:rPr lang="en-US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cae</a:t>
            </a: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/winter 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gamap_nonames"/>
          <p:cNvPicPr>
            <a:picLocks noGrp="1"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216873" y="603445"/>
            <a:ext cx="3644622" cy="3382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54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1" y="115888"/>
            <a:ext cx="8722179" cy="1047750"/>
          </a:xfrm>
        </p:spPr>
        <p:txBody>
          <a:bodyPr/>
          <a:lstStyle/>
          <a:p>
            <a:pPr algn="ctr"/>
            <a:r>
              <a:rPr lang="en-US" dirty="0" smtClean="0"/>
              <a:t>Communicating Threats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07" y="1496219"/>
            <a:ext cx="4996064" cy="4419600"/>
          </a:xfrm>
        </p:spPr>
        <p:txBody>
          <a:bodyPr/>
          <a:lstStyle/>
          <a:p>
            <a:r>
              <a:rPr lang="en-US" dirty="0" smtClean="0"/>
              <a:t>What? </a:t>
            </a:r>
          </a:p>
          <a:p>
            <a:pPr lvl="1"/>
            <a:r>
              <a:rPr lang="en-US" dirty="0" smtClean="0"/>
              <a:t>Experimenting how we can emphasize short-term (Day 1) severe weather threats (see examples)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 smtClean="0"/>
          </a:p>
          <a:p>
            <a:r>
              <a:rPr lang="en-US" dirty="0" smtClean="0"/>
              <a:t>Why? </a:t>
            </a:r>
          </a:p>
          <a:p>
            <a:pPr lvl="1"/>
            <a:r>
              <a:rPr lang="en-US" dirty="0" smtClean="0"/>
              <a:t>Probabilities (%) can be confusing &amp; misinterpreted</a:t>
            </a:r>
          </a:p>
          <a:p>
            <a:endParaRPr lang="en-US" sz="1000" i="1" dirty="0" smtClean="0"/>
          </a:p>
          <a:p>
            <a:r>
              <a:rPr lang="en-US" sz="2400" i="1" dirty="0" smtClean="0"/>
              <a:t>Colors and threat wording are pending</a:t>
            </a:r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341D-5E6D-435D-93C9-B038EB6A482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807" t="11281" b="7236"/>
          <a:stretch/>
        </p:blipFill>
        <p:spPr>
          <a:xfrm>
            <a:off x="5580288" y="972458"/>
            <a:ext cx="3181349" cy="2873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992" y="3580154"/>
            <a:ext cx="2973250" cy="3125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946" y="3565752"/>
            <a:ext cx="1054013" cy="1399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8464" t="73961" r="64208" b="22533"/>
          <a:stretch/>
        </p:blipFill>
        <p:spPr>
          <a:xfrm>
            <a:off x="1704337" y="6136460"/>
            <a:ext cx="3078479" cy="460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89194" y="5539740"/>
            <a:ext cx="2199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2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57150"/>
            <a:ext cx="7448550" cy="104775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FFC Threat Graphics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8600" y="2217182"/>
            <a:ext cx="3810000" cy="533400"/>
            <a:chOff x="762000" y="2667000"/>
            <a:chExt cx="3810000" cy="533400"/>
          </a:xfrm>
        </p:grpSpPr>
        <p:sp>
          <p:nvSpPr>
            <p:cNvPr id="4" name="Rectangle 3"/>
            <p:cNvSpPr/>
            <p:nvPr/>
          </p:nvSpPr>
          <p:spPr>
            <a:xfrm>
              <a:off x="762000" y="2667000"/>
              <a:ext cx="3810000" cy="533400"/>
            </a:xfrm>
            <a:prstGeom prst="rect">
              <a:avLst/>
            </a:prstGeom>
            <a:gradFill flip="none" rotWithShape="1">
              <a:gsLst>
                <a:gs pos="63756">
                  <a:srgbClr val="FF0000"/>
                </a:gs>
                <a:gs pos="0">
                  <a:srgbClr val="005426"/>
                </a:gs>
                <a:gs pos="32000">
                  <a:srgbClr val="FFFF00"/>
                </a:gs>
                <a:gs pos="100000">
                  <a:srgbClr val="EF2DC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38200" y="2749034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LOW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05012" y="2749033"/>
              <a:ext cx="13239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MODERATE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10000" y="2749034"/>
              <a:ext cx="6918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Isosceles Triangle 7"/>
          <p:cNvSpPr/>
          <p:nvPr/>
        </p:nvSpPr>
        <p:spPr>
          <a:xfrm>
            <a:off x="1944623" y="2676025"/>
            <a:ext cx="377952" cy="37361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18288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Damaging Wind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31242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Tornadoes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56388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 Flooding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440049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Hail (≥ 1 inch)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8600" y="3505200"/>
            <a:ext cx="3810000" cy="533400"/>
            <a:chOff x="762000" y="2667000"/>
            <a:chExt cx="3810000" cy="533400"/>
          </a:xfrm>
        </p:grpSpPr>
        <p:sp>
          <p:nvSpPr>
            <p:cNvPr id="17" name="Rectangle 16"/>
            <p:cNvSpPr/>
            <p:nvPr/>
          </p:nvSpPr>
          <p:spPr>
            <a:xfrm>
              <a:off x="762000" y="2667000"/>
              <a:ext cx="3810000" cy="533400"/>
            </a:xfrm>
            <a:prstGeom prst="rect">
              <a:avLst/>
            </a:prstGeom>
            <a:gradFill flip="none" rotWithShape="1">
              <a:gsLst>
                <a:gs pos="63756">
                  <a:srgbClr val="FF0000"/>
                </a:gs>
                <a:gs pos="0">
                  <a:srgbClr val="005426"/>
                </a:gs>
                <a:gs pos="32000">
                  <a:srgbClr val="FFFF00"/>
                </a:gs>
                <a:gs pos="100000">
                  <a:srgbClr val="EF2DC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8200" y="2749034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LOW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05012" y="2749033"/>
              <a:ext cx="13239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MODERATE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0000" y="2749034"/>
              <a:ext cx="6918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8600" y="5987504"/>
            <a:ext cx="3810000" cy="533400"/>
            <a:chOff x="762000" y="2667000"/>
            <a:chExt cx="3810000" cy="533400"/>
          </a:xfrm>
        </p:grpSpPr>
        <p:sp>
          <p:nvSpPr>
            <p:cNvPr id="22" name="Rectangle 21"/>
            <p:cNvSpPr/>
            <p:nvPr/>
          </p:nvSpPr>
          <p:spPr>
            <a:xfrm>
              <a:off x="762000" y="2667000"/>
              <a:ext cx="3810000" cy="533400"/>
            </a:xfrm>
            <a:prstGeom prst="rect">
              <a:avLst/>
            </a:prstGeom>
            <a:gradFill flip="none" rotWithShape="1">
              <a:gsLst>
                <a:gs pos="63756">
                  <a:srgbClr val="FF0000"/>
                </a:gs>
                <a:gs pos="0">
                  <a:srgbClr val="005426"/>
                </a:gs>
                <a:gs pos="32000">
                  <a:srgbClr val="FFFF00"/>
                </a:gs>
                <a:gs pos="100000">
                  <a:srgbClr val="EF2DC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8200" y="2749034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LOW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05012" y="2749033"/>
              <a:ext cx="13239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MODERATE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10000" y="2749034"/>
              <a:ext cx="6918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28600" y="4800600"/>
            <a:ext cx="3810000" cy="533400"/>
            <a:chOff x="762000" y="2667000"/>
            <a:chExt cx="3810000" cy="533400"/>
          </a:xfrm>
        </p:grpSpPr>
        <p:sp>
          <p:nvSpPr>
            <p:cNvPr id="27" name="Rectangle 26"/>
            <p:cNvSpPr/>
            <p:nvPr/>
          </p:nvSpPr>
          <p:spPr>
            <a:xfrm>
              <a:off x="762000" y="2667000"/>
              <a:ext cx="3810000" cy="533400"/>
            </a:xfrm>
            <a:prstGeom prst="rect">
              <a:avLst/>
            </a:prstGeom>
            <a:gradFill flip="none" rotWithShape="1">
              <a:gsLst>
                <a:gs pos="63756">
                  <a:srgbClr val="FF0000"/>
                </a:gs>
                <a:gs pos="0">
                  <a:srgbClr val="005426"/>
                </a:gs>
                <a:gs pos="32000">
                  <a:srgbClr val="FFFF00"/>
                </a:gs>
                <a:gs pos="100000">
                  <a:srgbClr val="EF2DC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200" y="2749034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LOW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05012" y="2749033"/>
              <a:ext cx="13239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MODERATE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10000" y="2749034"/>
              <a:ext cx="6918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" name="Isosceles Triangle 30"/>
          <p:cNvSpPr/>
          <p:nvPr/>
        </p:nvSpPr>
        <p:spPr>
          <a:xfrm>
            <a:off x="1944623" y="6405890"/>
            <a:ext cx="377952" cy="37361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944111" y="3914715"/>
            <a:ext cx="377952" cy="37361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363029" y="5220426"/>
            <a:ext cx="377952" cy="37361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45605" y="740021"/>
            <a:ext cx="3605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Weather Example</a:t>
            </a:r>
            <a:endParaRPr lang="en-US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AutoShape 2" descr="https://mail.google.com/mail/u/0/?ui=2&amp;ik=5caa9b79e7&amp;view=fimg&amp;th=160130e7454188a2&amp;attid=0.1.1&amp;disp=emb&amp;attbid=ANGjdJ8ck7FMijAyoGano-lJ_phzKD8Ma5M-xuMZzFwR5w2leX1X7hsVgcn7rOzWPE9LMWC7OISdEeiQnbCDPpfu1VYHH6VLeIlmWhkAXAAnHJPep3T3Z5z7KSKAhPE&amp;sz=w1052-h974&amp;ats=1512148257776&amp;rm=160130e7454188a2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b="1096"/>
          <a:stretch/>
        </p:blipFill>
        <p:spPr>
          <a:xfrm>
            <a:off x="4415550" y="2245171"/>
            <a:ext cx="4270535" cy="393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1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-91168"/>
            <a:ext cx="7448550" cy="1047750"/>
          </a:xfrm>
        </p:spPr>
        <p:txBody>
          <a:bodyPr/>
          <a:lstStyle/>
          <a:p>
            <a:r>
              <a:rPr lang="en-US" sz="3200" dirty="0" smtClean="0"/>
              <a:t>Sending Storm Information (via Web)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608" t="18995" r="59643" b="23756"/>
          <a:stretch/>
        </p:blipFill>
        <p:spPr>
          <a:xfrm>
            <a:off x="251965" y="1452049"/>
            <a:ext cx="7548374" cy="4720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0829" y="718457"/>
            <a:ext cx="6890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 changes to </a:t>
            </a:r>
            <a:r>
              <a:rPr lang="en-US" sz="2000" b="1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“Submit-A-Storm-Report”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51965" y="3635829"/>
            <a:ext cx="1291085" cy="41365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776"/>
          <a:stretch/>
        </p:blipFill>
        <p:spPr>
          <a:xfrm>
            <a:off x="2730450" y="1342918"/>
            <a:ext cx="6161585" cy="40617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1543050" y="1227698"/>
            <a:ext cx="1187400" cy="2408132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1543050" y="4049486"/>
            <a:ext cx="1187400" cy="144780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2682592" y="3421080"/>
            <a:ext cx="267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 Old look to page **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885" y="621717"/>
            <a:ext cx="5390572" cy="61927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07016" y="1436561"/>
            <a:ext cx="2720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** New look (temporary) **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0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-80055"/>
            <a:ext cx="7405007" cy="1047750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sz="4400" dirty="0" err="1" smtClean="0"/>
              <a:t>NWSChat</a:t>
            </a:r>
            <a:r>
              <a:rPr lang="en-US" sz="4400" dirty="0" smtClean="0"/>
              <a:t> – mobile!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Older apps are not compatible with newer phones</a:t>
            </a:r>
          </a:p>
          <a:p>
            <a:pPr lvl="1"/>
            <a:r>
              <a:rPr lang="en-US" dirty="0" err="1" smtClean="0"/>
              <a:t>Talkonaut</a:t>
            </a:r>
            <a:r>
              <a:rPr lang="en-US" dirty="0" smtClean="0"/>
              <a:t> still works with older phones</a:t>
            </a:r>
          </a:p>
          <a:p>
            <a:r>
              <a:rPr lang="en-US" dirty="0" smtClean="0"/>
              <a:t>Suggested newer apps: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“</a:t>
            </a:r>
            <a:r>
              <a:rPr lang="en-US" dirty="0" err="1" smtClean="0">
                <a:solidFill>
                  <a:srgbClr val="00FF00"/>
                </a:solidFill>
              </a:rPr>
              <a:t>Monal</a:t>
            </a:r>
            <a:r>
              <a:rPr lang="en-US" dirty="0" smtClean="0">
                <a:solidFill>
                  <a:srgbClr val="00FF00"/>
                </a:solidFill>
              </a:rPr>
              <a:t>” for iPhone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“</a:t>
            </a:r>
            <a:r>
              <a:rPr lang="en-US" dirty="0" err="1" smtClean="0">
                <a:solidFill>
                  <a:srgbClr val="00FF00"/>
                </a:solidFill>
              </a:rPr>
              <a:t>Xabber</a:t>
            </a:r>
            <a:r>
              <a:rPr lang="en-US" dirty="0" smtClean="0">
                <a:solidFill>
                  <a:srgbClr val="00FF00"/>
                </a:solidFill>
              </a:rPr>
              <a:t>” for Android</a:t>
            </a:r>
          </a:p>
          <a:p>
            <a:endParaRPr lang="en-US" dirty="0">
              <a:solidFill>
                <a:srgbClr val="00FF00"/>
              </a:solidFill>
            </a:endParaRPr>
          </a:p>
          <a:p>
            <a:r>
              <a:rPr lang="en-US" dirty="0" smtClean="0"/>
              <a:t>Instructions for each will be on the Atlanta IWT web page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0341D-5E6D-435D-93C9-B038EB6A482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34343" y="719985"/>
            <a:ext cx="5061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https://nwschat.weather.gov</a:t>
            </a:r>
            <a:endParaRPr 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968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69244"/>
            <a:ext cx="8839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66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NWS Probabilistic Snowfall Forecast</a:t>
            </a:r>
            <a:endParaRPr lang="en-US" sz="48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76200" dir="2700000" sx="110000" sy="11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85800" y="47244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5800" y="5105400"/>
            <a:ext cx="7772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2017 North &amp; Central Georgia Partners Workshop</a:t>
            </a:r>
            <a:endParaRPr lang="en-US" sz="2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50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122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7012" y="319385"/>
            <a:ext cx="63065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Probabilistic Snowfall Program Details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941249"/>
            <a:ext cx="89154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provide partners a </a:t>
            </a:r>
            <a:r>
              <a:rPr lang="en-US" sz="2000" i="1" u="sng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range of snowfall</a:t>
            </a:r>
            <a:r>
              <a:rPr lang="en-US" sz="20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possibilities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better communicate forecast uncertainties during winter weather events.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What’s New for 2017-2018:</a:t>
            </a:r>
            <a:endParaRPr lang="en-US" sz="1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Accumulation Forecasts (official from NWS) will be available</a:t>
            </a:r>
          </a:p>
          <a:p>
            <a:pPr marL="742950" lvl="1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NWS </a:t>
            </a:r>
            <a:r>
              <a:rPr lang="en-US" sz="18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Atlanta </a:t>
            </a:r>
            <a:r>
              <a:rPr lang="en-US" sz="18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(FFC) and </a:t>
            </a:r>
            <a:r>
              <a:rPr lang="en-US" sz="18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Greenville-Spartanburg </a:t>
            </a:r>
            <a:r>
              <a:rPr lang="en-US" sz="18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(GSP) will </a:t>
            </a:r>
            <a:r>
              <a:rPr lang="en-US" sz="18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experiment with ice accumulation probabilities </a:t>
            </a:r>
            <a:r>
              <a:rPr lang="en-US" sz="1800" i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internally</a:t>
            </a:r>
            <a:endParaRPr lang="en-US" sz="1800" i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 Enhancements</a:t>
            </a:r>
            <a:r>
              <a:rPr lang="en-US" sz="20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Upgrade to higher resolution ensemble members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(46 model members on 5 km grid)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NWS Columbia and Charleston SC will join NWS Atlanta and Greenville-Spartanburg in the experiment </a:t>
            </a:r>
            <a:endParaRPr lang="en-US" sz="16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Graphic Headlines/Titles Adjusted to make better sense of “range of possibilities” </a:t>
            </a:r>
          </a:p>
        </p:txBody>
      </p:sp>
    </p:spTree>
    <p:extLst>
      <p:ext uri="{BB962C8B-B14F-4D97-AF65-F5344CB8AC3E}">
        <p14:creationId xmlns:p14="http://schemas.microsoft.com/office/powerpoint/2010/main" val="213204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800" b="1" i="1" dirty="0" smtClean="0">
              <a:solidFill>
                <a:srgbClr val="1F497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122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7012" y="319385"/>
            <a:ext cx="69057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Page Layout – </a:t>
            </a:r>
            <a:r>
              <a:rPr lang="en-US" sz="2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www.weather.gov/ffc/winter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477" y="1098124"/>
            <a:ext cx="7952146" cy="56919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13878" y="2429522"/>
            <a:ext cx="1386869" cy="228600"/>
          </a:xfrm>
          <a:prstGeom prst="ellipse">
            <a:avLst/>
          </a:prstGeom>
          <a:solidFill>
            <a:schemeClr val="accent2">
              <a:alpha val="1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431678" y="2317939"/>
            <a:ext cx="1386869" cy="228600"/>
          </a:xfrm>
          <a:prstGeom prst="ellipse">
            <a:avLst/>
          </a:prstGeom>
          <a:solidFill>
            <a:schemeClr val="accent2">
              <a:alpha val="1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42295" y="4841099"/>
            <a:ext cx="1386869" cy="228600"/>
          </a:xfrm>
          <a:prstGeom prst="ellipse">
            <a:avLst/>
          </a:prstGeom>
          <a:solidFill>
            <a:schemeClr val="accent2">
              <a:alpha val="1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1699728"/>
            <a:ext cx="8782050" cy="3724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4458" y="2911419"/>
            <a:ext cx="3649807" cy="2282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094" y="5161965"/>
            <a:ext cx="1638300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WSTemplate2016">
  <a:themeElements>
    <a:clrScheme name="NOAA_FY07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_FY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OAA_FY07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_FY07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_FY07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_FY07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_FY0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_FY0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_FY0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idea216</Template>
  <TotalTime>735</TotalTime>
  <Words>1236</Words>
  <Application>Microsoft Office PowerPoint</Application>
  <PresentationFormat>On-screen Show (4:3)</PresentationFormat>
  <Paragraphs>317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Franklin Gothic Demi</vt:lpstr>
      <vt:lpstr>Times New Roman</vt:lpstr>
      <vt:lpstr>Wingdings</vt:lpstr>
      <vt:lpstr>NWSTemplate2016</vt:lpstr>
      <vt:lpstr>Office Theme</vt:lpstr>
      <vt:lpstr>1_Office Theme</vt:lpstr>
      <vt:lpstr>2_Office Theme</vt:lpstr>
      <vt:lpstr>2018 (NWS) Initiatives</vt:lpstr>
      <vt:lpstr>  Topics</vt:lpstr>
      <vt:lpstr>Communicating Threats</vt:lpstr>
      <vt:lpstr>FFC Threat Graphics</vt:lpstr>
      <vt:lpstr>Sending Storm Information (via Web)</vt:lpstr>
      <vt:lpstr> NWSChat – mobile!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Example of Previous WSW Format </vt:lpstr>
      <vt:lpstr>Example of the New WSW Format</vt:lpstr>
      <vt:lpstr>Impact-Based Warnings (Year 3)</vt:lpstr>
      <vt:lpstr>Impact-Based Warnings (Year 3)</vt:lpstr>
      <vt:lpstr>Impact-Based Warnings (Year 3)</vt:lpstr>
      <vt:lpstr>Impact-Based Warnings (Year 3)</vt:lpstr>
      <vt:lpstr>PowerPoint Presentation</vt:lpstr>
    </vt:vector>
  </TitlesOfParts>
  <Company>SR-S-SMS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david.nadler</dc:creator>
  <cp:lastModifiedBy>Ryan Willis</cp:lastModifiedBy>
  <cp:revision>51</cp:revision>
  <dcterms:created xsi:type="dcterms:W3CDTF">2015-11-24T17:44:42Z</dcterms:created>
  <dcterms:modified xsi:type="dcterms:W3CDTF">2017-12-01T21:22:48Z</dcterms:modified>
</cp:coreProperties>
</file>