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45"/>
  </p:notesMasterIdLst>
  <p:sldIdLst>
    <p:sldId id="256" r:id="rId2"/>
    <p:sldId id="257" r:id="rId3"/>
    <p:sldId id="261" r:id="rId4"/>
    <p:sldId id="263" r:id="rId5"/>
    <p:sldId id="299" r:id="rId6"/>
    <p:sldId id="258" r:id="rId7"/>
    <p:sldId id="265" r:id="rId8"/>
    <p:sldId id="266" r:id="rId9"/>
    <p:sldId id="267" r:id="rId10"/>
    <p:sldId id="269" r:id="rId11"/>
    <p:sldId id="272" r:id="rId12"/>
    <p:sldId id="268" r:id="rId13"/>
    <p:sldId id="300" r:id="rId14"/>
    <p:sldId id="301" r:id="rId15"/>
    <p:sldId id="302" r:id="rId16"/>
    <p:sldId id="303" r:id="rId17"/>
    <p:sldId id="304" r:id="rId18"/>
    <p:sldId id="305" r:id="rId19"/>
    <p:sldId id="271" r:id="rId20"/>
    <p:sldId id="275" r:id="rId21"/>
    <p:sldId id="306" r:id="rId22"/>
    <p:sldId id="277" r:id="rId23"/>
    <p:sldId id="276" r:id="rId24"/>
    <p:sldId id="279" r:id="rId25"/>
    <p:sldId id="294" r:id="rId26"/>
    <p:sldId id="307" r:id="rId27"/>
    <p:sldId id="308" r:id="rId28"/>
    <p:sldId id="309" r:id="rId29"/>
    <p:sldId id="273" r:id="rId30"/>
    <p:sldId id="282" r:id="rId31"/>
    <p:sldId id="260" r:id="rId32"/>
    <p:sldId id="310" r:id="rId33"/>
    <p:sldId id="315" r:id="rId34"/>
    <p:sldId id="316" r:id="rId35"/>
    <p:sldId id="281" r:id="rId36"/>
    <p:sldId id="283" r:id="rId37"/>
    <p:sldId id="292" r:id="rId38"/>
    <p:sldId id="293" r:id="rId39"/>
    <p:sldId id="284" r:id="rId40"/>
    <p:sldId id="311" r:id="rId41"/>
    <p:sldId id="312" r:id="rId42"/>
    <p:sldId id="313" r:id="rId43"/>
    <p:sldId id="314"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2222"/>
    <a:srgbClr val="F08080"/>
    <a:srgbClr val="DA8BFC"/>
    <a:srgbClr val="E1B8F0"/>
    <a:srgbClr val="DFE0FF"/>
    <a:srgbClr val="0D008C"/>
    <a:srgbClr val="6CA6CD"/>
    <a:srgbClr val="020202"/>
    <a:srgbClr val="333F50"/>
    <a:srgbClr val="578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84350" autoAdjust="0"/>
  </p:normalViewPr>
  <p:slideViewPr>
    <p:cSldViewPr snapToGrid="0">
      <p:cViewPr varScale="1">
        <p:scale>
          <a:sx n="59" d="100"/>
          <a:sy n="59" d="100"/>
        </p:scale>
        <p:origin x="15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474CB-C295-471A-B7D3-06E61EB983DE}" type="datetimeFigureOut">
              <a:rPr lang="en-US" smtClean="0"/>
              <a:t>12/3/2018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460521-DEB6-47FE-86D5-9E328BC4B6DF}" type="slidenum">
              <a:rPr lang="en-US" smtClean="0"/>
              <a:t>‹#›</a:t>
            </a:fld>
            <a:endParaRPr lang="en-US"/>
          </a:p>
        </p:txBody>
      </p:sp>
    </p:spTree>
    <p:extLst>
      <p:ext uri="{BB962C8B-B14F-4D97-AF65-F5344CB8AC3E}">
        <p14:creationId xmlns:p14="http://schemas.microsoft.com/office/powerpoint/2010/main" val="295821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The forecast for ANOTHER tropical system to impact the area is panning out. Your initial response to the forecast is:
https://www.polleverywhere.com/multiple_choice_polls/WG20KjRzfyBL5th</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5</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09748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460521-DEB6-47FE-86D5-9E328BC4B6DF}" type="slidenum">
              <a:rPr lang="en-US" smtClean="0"/>
              <a:t>25</a:t>
            </a:fld>
            <a:endParaRPr lang="en-US"/>
          </a:p>
        </p:txBody>
      </p:sp>
    </p:spTree>
    <p:extLst>
      <p:ext uri="{BB962C8B-B14F-4D97-AF65-F5344CB8AC3E}">
        <p14:creationId xmlns:p14="http://schemas.microsoft.com/office/powerpoint/2010/main" val="166974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your response plans change now that NWS products have been issued?
https://www.polleverywhere.com/multiple_choice_polls/kyD5mD2zGb46NOF</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26</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5589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If you were in Columbus, what category storm are you preparing for at this point?
https://www.polleverywhere.com/multiple_choice_polls/LqVdpljsLoCfbWn</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27</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71799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Now that the storm has intensified, does your primary weather concern change?
https://www.polleverywhere.com/multiple_choice_polls/in8IuDIJoeAhAwk</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28</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77264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you think that we missed a warning for north Georgia given the observed wind gusts?
https://www.polleverywhere.com/multiple_choice_polls/SYzVmgBYXWfHLya</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32</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47810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Power/Energy Groups: What could keep you from restoring power quickly?
https://www.polleverywhere.com/free_text_polls/KVjeKqTZPksUs8o</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33</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9337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How are communicating weather hazards to your stakeholders, especially if there is a comms failure?
https://www.polleverywhere.com/free_text_polls/y9P4xTYIDgkmbru</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34</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0571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460521-DEB6-47FE-86D5-9E328BC4B6DF}" type="slidenum">
              <a:rPr lang="en-US" smtClean="0"/>
              <a:t>37</a:t>
            </a:fld>
            <a:endParaRPr lang="en-US"/>
          </a:p>
        </p:txBody>
      </p:sp>
    </p:spTree>
    <p:extLst>
      <p:ext uri="{BB962C8B-B14F-4D97-AF65-F5344CB8AC3E}">
        <p14:creationId xmlns:p14="http://schemas.microsoft.com/office/powerpoint/2010/main" val="3317014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460521-DEB6-47FE-86D5-9E328BC4B6DF}" type="slidenum">
              <a:rPr lang="en-US" smtClean="0"/>
              <a:t>38</a:t>
            </a:fld>
            <a:endParaRPr lang="en-US"/>
          </a:p>
        </p:txBody>
      </p:sp>
    </p:spTree>
    <p:extLst>
      <p:ext uri="{BB962C8B-B14F-4D97-AF65-F5344CB8AC3E}">
        <p14:creationId xmlns:p14="http://schemas.microsoft.com/office/powerpoint/2010/main" val="2618439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460521-DEB6-47FE-86D5-9E328BC4B6DF}" type="slidenum">
              <a:rPr lang="en-US" smtClean="0"/>
              <a:t>39</a:t>
            </a:fld>
            <a:endParaRPr lang="en-US"/>
          </a:p>
        </p:txBody>
      </p:sp>
    </p:spTree>
    <p:extLst>
      <p:ext uri="{BB962C8B-B14F-4D97-AF65-F5344CB8AC3E}">
        <p14:creationId xmlns:p14="http://schemas.microsoft.com/office/powerpoint/2010/main" val="288773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It's Friday night. Landfall is expected late Monday. Have you started preparing?
https://www.polleverywhere.com/multiple_choice_polls/G2DxvSpSmG4EK58</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13</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86709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If the river gauge stops working, how do you get level or flow information?
https://www.polleverywhere.com/free_text_polls/8iMmLHQqBzUIUzP</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40</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2218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Poll Title: Which agencies/organizations would you contact to help with ongoing flooding?
https://www.polleverywhere.com/free_text_polls/xynPcjIPRhSRC6z</a:t>
            </a:r>
            <a:endParaRPr lang="en-US" dirty="0"/>
          </a:p>
        </p:txBody>
      </p:sp>
      <p:sp>
        <p:nvSpPr>
          <p:cNvPr id="4" name="Slide Number Placeholder 3"/>
          <p:cNvSpPr>
            <a:spLocks noGrp="1"/>
          </p:cNvSpPr>
          <p:nvPr>
            <p:ph type="sldNum" sz="quarter" idx="10"/>
          </p:nvPr>
        </p:nvSpPr>
        <p:spPr/>
        <p:txBody>
          <a:bodyPr/>
          <a:lstStyle/>
          <a:p>
            <a:fld id="{B1460521-DEB6-47FE-86D5-9E328BC4B6DF}" type="slidenum">
              <a:rPr lang="en-US" smtClean="0"/>
              <a:t>41</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98063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Private Groups: What is your primary role as an event winds down, or after the storm?
https://www.polleverywhere.com/free_text_polls/9DUGahb2lLRiWQv</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42</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54610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What expectations do you have for the NWS post-event?
https://www.polleverywhere.com/free_text_polls/g6ME0oizEiWNoqI</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43</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68455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Given this information, what's your biggest weather concern?
https://www.polleverywhere.com/multiple_choice_polls/0fLTkuOgpNtnqQB</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14</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3121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What is your biggest IMPACT concern?
https://www.polleverywhere.com/multiple_choice_polls/ovJweG9dtfqMc2I</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15</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27498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EMAs/Schools: Are you already feeling the pressure from your residents to make decisions about business/school operations?
https://www.polleverywhere.com/multiple_choice_polls/RGFkUlfxjZ5c2d2</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16</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58458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Private Groups: How are you addressing the concerns of your customers?
https://www.polleverywhere.com/free_text_polls/Ri9qiHsBFimmWIp</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17</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5689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Even this early, is there additional information you would have found useful? If so, what?
https://www.polleverywhere.com/free_text_polls/8RJNK8Cn4e1Q7De</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18</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34800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The track has shifted west, and we're outside the error cone. Are we in the clear?
https://www.polleverywhere.com/multiple_choice_polls/HmnCqYfrOz3ZcKG</a:t>
            </a:r>
            <a:endParaRPr lang="en-US"/>
          </a:p>
        </p:txBody>
      </p:sp>
      <p:sp>
        <p:nvSpPr>
          <p:cNvPr id="4" name="Slide Number Placeholder 3"/>
          <p:cNvSpPr>
            <a:spLocks noGrp="1"/>
          </p:cNvSpPr>
          <p:nvPr>
            <p:ph type="sldNum" sz="quarter" idx="10"/>
          </p:nvPr>
        </p:nvSpPr>
        <p:spPr/>
        <p:txBody>
          <a:bodyPr/>
          <a:lstStyle/>
          <a:p>
            <a:fld id="{B1460521-DEB6-47FE-86D5-9E328BC4B6DF}" type="slidenum">
              <a:rPr lang="en-US" smtClean="0"/>
              <a:t>21</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7270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Expand</a:t>
            </a:r>
            <a:r>
              <a:rPr lang="en-US" baseline="0" dirty="0" smtClean="0"/>
              <a:t> the watch area.</a:t>
            </a:r>
            <a:endParaRPr lang="en-US" dirty="0"/>
          </a:p>
        </p:txBody>
      </p:sp>
      <p:sp>
        <p:nvSpPr>
          <p:cNvPr id="4" name="Slide Number Placeholder 3"/>
          <p:cNvSpPr>
            <a:spLocks noGrp="1"/>
          </p:cNvSpPr>
          <p:nvPr>
            <p:ph type="sldNum" sz="quarter" idx="10"/>
          </p:nvPr>
        </p:nvSpPr>
        <p:spPr/>
        <p:txBody>
          <a:bodyPr/>
          <a:lstStyle/>
          <a:p>
            <a:fld id="{B1460521-DEB6-47FE-86D5-9E328BC4B6DF}" type="slidenum">
              <a:rPr lang="en-US" smtClean="0"/>
              <a:t>24</a:t>
            </a:fld>
            <a:endParaRPr lang="en-US"/>
          </a:p>
        </p:txBody>
      </p:sp>
    </p:spTree>
    <p:extLst>
      <p:ext uri="{BB962C8B-B14F-4D97-AF65-F5344CB8AC3E}">
        <p14:creationId xmlns:p14="http://schemas.microsoft.com/office/powerpoint/2010/main" val="603410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4207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516FF84-CEDC-4276-AEB6-C2A9DAF51E9A}"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16E550CB-CCF1-4FBB-8DAD-20DEBA90400D}" type="slidenum">
              <a:rPr lang="en-US" smtClean="0"/>
              <a:t>‹#›</a:t>
            </a:fld>
            <a:endParaRPr lang="en-US"/>
          </a:p>
        </p:txBody>
      </p:sp>
    </p:spTree>
    <p:extLst>
      <p:ext uri="{BB962C8B-B14F-4D97-AF65-F5344CB8AC3E}">
        <p14:creationId xmlns:p14="http://schemas.microsoft.com/office/powerpoint/2010/main" val="2298316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516FF84-CEDC-4276-AEB6-C2A9DAF51E9A}"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16E550CB-CCF1-4FBB-8DAD-20DEBA90400D}" type="slidenum">
              <a:rPr lang="en-US" smtClean="0"/>
              <a:t>‹#›</a:t>
            </a:fld>
            <a:endParaRPr lang="en-US"/>
          </a:p>
        </p:txBody>
      </p:sp>
    </p:spTree>
    <p:extLst>
      <p:ext uri="{BB962C8B-B14F-4D97-AF65-F5344CB8AC3E}">
        <p14:creationId xmlns:p14="http://schemas.microsoft.com/office/powerpoint/2010/main" val="1257091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50327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516FF84-CEDC-4276-AEB6-C2A9DAF51E9A}"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16E550CB-CCF1-4FBB-8DAD-20DEBA90400D}" type="slidenum">
              <a:rPr lang="en-US" smtClean="0"/>
              <a:t>‹#›</a:t>
            </a:fld>
            <a:endParaRPr lang="en-US"/>
          </a:p>
        </p:txBody>
      </p:sp>
    </p:spTree>
    <p:extLst>
      <p:ext uri="{BB962C8B-B14F-4D97-AF65-F5344CB8AC3E}">
        <p14:creationId xmlns:p14="http://schemas.microsoft.com/office/powerpoint/2010/main" val="146905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A516FF84-CEDC-4276-AEB6-C2A9DAF51E9A}"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16E550CB-CCF1-4FBB-8DAD-20DEBA90400D}" type="slidenum">
              <a:rPr lang="en-US" smtClean="0"/>
              <a:t>‹#›</a:t>
            </a:fld>
            <a:endParaRPr lang="en-US"/>
          </a:p>
        </p:txBody>
      </p:sp>
    </p:spTree>
    <p:extLst>
      <p:ext uri="{BB962C8B-B14F-4D97-AF65-F5344CB8AC3E}">
        <p14:creationId xmlns:p14="http://schemas.microsoft.com/office/powerpoint/2010/main" val="3930546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A516FF84-CEDC-4276-AEB6-C2A9DAF51E9A}" type="datetimeFigureOut">
              <a:rPr lang="en-US" smtClean="0"/>
              <a:t>12/3/2018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16E550CB-CCF1-4FBB-8DAD-20DEBA90400D}" type="slidenum">
              <a:rPr lang="en-US" smtClean="0"/>
              <a:t>‹#›</a:t>
            </a:fld>
            <a:endParaRPr lang="en-US"/>
          </a:p>
        </p:txBody>
      </p:sp>
    </p:spTree>
    <p:extLst>
      <p:ext uri="{BB962C8B-B14F-4D97-AF65-F5344CB8AC3E}">
        <p14:creationId xmlns:p14="http://schemas.microsoft.com/office/powerpoint/2010/main" val="3859422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516FF84-CEDC-4276-AEB6-C2A9DAF51E9A}" type="datetimeFigureOut">
              <a:rPr lang="en-US" smtClean="0"/>
              <a:t>12/3/2018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16E550CB-CCF1-4FBB-8DAD-20DEBA90400D}" type="slidenum">
              <a:rPr lang="en-US" smtClean="0"/>
              <a:t>‹#›</a:t>
            </a:fld>
            <a:endParaRPr lang="en-US"/>
          </a:p>
        </p:txBody>
      </p:sp>
    </p:spTree>
    <p:extLst>
      <p:ext uri="{BB962C8B-B14F-4D97-AF65-F5344CB8AC3E}">
        <p14:creationId xmlns:p14="http://schemas.microsoft.com/office/powerpoint/2010/main" val="881121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A516FF84-CEDC-4276-AEB6-C2A9DAF51E9A}" type="datetimeFigureOut">
              <a:rPr lang="en-US" smtClean="0"/>
              <a:t>12/3/2018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16E550CB-CCF1-4FBB-8DAD-20DEBA90400D}" type="slidenum">
              <a:rPr lang="en-US" smtClean="0"/>
              <a:t>‹#›</a:t>
            </a:fld>
            <a:endParaRPr lang="en-US"/>
          </a:p>
        </p:txBody>
      </p:sp>
    </p:spTree>
    <p:extLst>
      <p:ext uri="{BB962C8B-B14F-4D97-AF65-F5344CB8AC3E}">
        <p14:creationId xmlns:p14="http://schemas.microsoft.com/office/powerpoint/2010/main" val="1074236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A516FF84-CEDC-4276-AEB6-C2A9DAF51E9A}"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16E550CB-CCF1-4FBB-8DAD-20DEBA90400D}" type="slidenum">
              <a:rPr lang="en-US" smtClean="0"/>
              <a:t>‹#›</a:t>
            </a:fld>
            <a:endParaRPr lang="en-US"/>
          </a:p>
        </p:txBody>
      </p:sp>
    </p:spTree>
    <p:extLst>
      <p:ext uri="{BB962C8B-B14F-4D97-AF65-F5344CB8AC3E}">
        <p14:creationId xmlns:p14="http://schemas.microsoft.com/office/powerpoint/2010/main" val="3959631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A516FF84-CEDC-4276-AEB6-C2A9DAF51E9A}"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16E550CB-CCF1-4FBB-8DAD-20DEBA90400D}" type="slidenum">
              <a:rPr lang="en-US" smtClean="0"/>
              <a:t>‹#›</a:t>
            </a:fld>
            <a:endParaRPr lang="en-US"/>
          </a:p>
        </p:txBody>
      </p:sp>
    </p:spTree>
    <p:extLst>
      <p:ext uri="{BB962C8B-B14F-4D97-AF65-F5344CB8AC3E}">
        <p14:creationId xmlns:p14="http://schemas.microsoft.com/office/powerpoint/2010/main" val="2001411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965728" y="6117337"/>
            <a:ext cx="7549622" cy="604139"/>
          </a:xfrm>
          <a:custGeom>
            <a:avLst/>
            <a:gdLst>
              <a:gd name="connsiteX0" fmla="*/ 0 w 9144000"/>
              <a:gd name="connsiteY0" fmla="*/ 0 h 1105786"/>
              <a:gd name="connsiteX1" fmla="*/ 9144000 w 9144000"/>
              <a:gd name="connsiteY1" fmla="*/ 0 h 1105786"/>
              <a:gd name="connsiteX2" fmla="*/ 9144000 w 9144000"/>
              <a:gd name="connsiteY2" fmla="*/ 1105786 h 1105786"/>
              <a:gd name="connsiteX3" fmla="*/ 0 w 9144000"/>
              <a:gd name="connsiteY3" fmla="*/ 1105786 h 1105786"/>
              <a:gd name="connsiteX4" fmla="*/ 0 w 9144000"/>
              <a:gd name="connsiteY4" fmla="*/ 0 h 1105786"/>
              <a:gd name="connsiteX0" fmla="*/ 2211573 w 9144000"/>
              <a:gd name="connsiteY0" fmla="*/ 489097 h 1105786"/>
              <a:gd name="connsiteX1" fmla="*/ 9144000 w 9144000"/>
              <a:gd name="connsiteY1" fmla="*/ 0 h 1105786"/>
              <a:gd name="connsiteX2" fmla="*/ 9144000 w 9144000"/>
              <a:gd name="connsiteY2" fmla="*/ 1105786 h 1105786"/>
              <a:gd name="connsiteX3" fmla="*/ 0 w 9144000"/>
              <a:gd name="connsiteY3" fmla="*/ 1105786 h 1105786"/>
              <a:gd name="connsiteX4" fmla="*/ 2211573 w 9144000"/>
              <a:gd name="connsiteY4" fmla="*/ 489097 h 1105786"/>
              <a:gd name="connsiteX0" fmla="*/ 0 w 9154632"/>
              <a:gd name="connsiteY0" fmla="*/ 0 h 1105787"/>
              <a:gd name="connsiteX1" fmla="*/ 9154632 w 9154632"/>
              <a:gd name="connsiteY1" fmla="*/ 1 h 1105787"/>
              <a:gd name="connsiteX2" fmla="*/ 9154632 w 9154632"/>
              <a:gd name="connsiteY2" fmla="*/ 1105787 h 1105787"/>
              <a:gd name="connsiteX3" fmla="*/ 10632 w 9154632"/>
              <a:gd name="connsiteY3" fmla="*/ 1105787 h 1105787"/>
              <a:gd name="connsiteX4" fmla="*/ 0 w 9154632"/>
              <a:gd name="connsiteY4" fmla="*/ 0 h 110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32" h="1105787">
                <a:moveTo>
                  <a:pt x="0" y="0"/>
                </a:moveTo>
                <a:lnTo>
                  <a:pt x="9154632" y="1"/>
                </a:lnTo>
                <a:lnTo>
                  <a:pt x="9154632" y="1105787"/>
                </a:lnTo>
                <a:lnTo>
                  <a:pt x="10632" y="1105787"/>
                </a:lnTo>
                <a:lnTo>
                  <a:pt x="0" y="0"/>
                </a:lnTo>
                <a:close/>
              </a:path>
            </a:pathLst>
          </a:custGeom>
          <a:gradFill flip="none" rotWithShape="1">
            <a:gsLst>
              <a:gs pos="0">
                <a:schemeClr val="tx2">
                  <a:lumMod val="75000"/>
                </a:schemeClr>
              </a:gs>
              <a:gs pos="22000">
                <a:schemeClr val="bg1"/>
              </a:gs>
            </a:gsLst>
            <a:lin ang="5400000" scaled="1"/>
            <a:tileRect/>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7" name="Rectangle 6"/>
          <p:cNvSpPr/>
          <p:nvPr userDrawn="1"/>
        </p:nvSpPr>
        <p:spPr>
          <a:xfrm>
            <a:off x="0" y="0"/>
            <a:ext cx="9144000" cy="72782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Slide Number Placeholder 9"/>
          <p:cNvSpPr txBox="1">
            <a:spLocks/>
          </p:cNvSpPr>
          <p:nvPr userDrawn="1"/>
        </p:nvSpPr>
        <p:spPr>
          <a:xfrm>
            <a:off x="6789206" y="6356351"/>
            <a:ext cx="1726144" cy="5937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smtClean="0">
                <a:solidFill>
                  <a:schemeClr val="tx1">
                    <a:lumMod val="50000"/>
                    <a:lumOff val="50000"/>
                  </a:schemeClr>
                </a:solidFill>
                <a:latin typeface="Century Schoolbook" panose="02040604050505020304" pitchFamily="18" charset="0"/>
              </a:rPr>
              <a:t>IWT</a:t>
            </a:r>
            <a:r>
              <a:rPr lang="en-US" sz="1400" baseline="0" dirty="0" smtClean="0">
                <a:solidFill>
                  <a:schemeClr val="tx1">
                    <a:lumMod val="50000"/>
                    <a:lumOff val="50000"/>
                  </a:schemeClr>
                </a:solidFill>
                <a:latin typeface="Century Schoolbook" panose="02040604050505020304" pitchFamily="18" charset="0"/>
              </a:rPr>
              <a:t> 2018 | </a:t>
            </a:r>
            <a:fld id="{AC682190-A0C8-403B-A528-86135338BDA3}" type="slidenum">
              <a:rPr lang="en-US" sz="1400" smtClean="0">
                <a:solidFill>
                  <a:schemeClr val="tx1">
                    <a:lumMod val="50000"/>
                    <a:lumOff val="50000"/>
                  </a:schemeClr>
                </a:solidFill>
                <a:latin typeface="Century Schoolbook" panose="02040604050505020304" pitchFamily="18" charset="0"/>
              </a:rPr>
              <a:pPr algn="r"/>
              <a:t>‹#›</a:t>
            </a:fld>
            <a:endParaRPr lang="en-US" sz="1400" dirty="0">
              <a:solidFill>
                <a:schemeClr val="tx1">
                  <a:lumMod val="50000"/>
                  <a:lumOff val="50000"/>
                </a:schemeClr>
              </a:solidFill>
              <a:latin typeface="Century Schoolbook" panose="02040604050505020304" pitchFamily="18" charset="0"/>
            </a:endParaRPr>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857" y="5955489"/>
            <a:ext cx="933585" cy="808074"/>
          </a:xfrm>
          <a:prstGeom prst="rect">
            <a:avLst/>
          </a:prstGeom>
        </p:spPr>
      </p:pic>
    </p:spTree>
    <p:extLst>
      <p:ext uri="{BB962C8B-B14F-4D97-AF65-F5344CB8AC3E}">
        <p14:creationId xmlns:p14="http://schemas.microsoft.com/office/powerpoint/2010/main" val="211481000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p:cNvPicPr>
            <a:picLocks noChangeAspect="1"/>
          </p:cNvPicPr>
          <p:nvPr/>
        </p:nvPicPr>
        <p:blipFill rotWithShape="1">
          <a:blip r:embed="rId2">
            <a:extLst>
              <a:ext uri="{28A0092B-C50C-407E-A947-70E740481C1C}">
                <a14:useLocalDpi xmlns:a14="http://schemas.microsoft.com/office/drawing/2010/main" val="0"/>
              </a:ext>
            </a:extLst>
          </a:blip>
          <a:srcRect l="7178" t="6491" r="12080" b="6491"/>
          <a:stretch/>
        </p:blipFill>
        <p:spPr>
          <a:xfrm>
            <a:off x="1" y="0"/>
            <a:ext cx="9144000" cy="6858000"/>
          </a:xfrm>
          <a:prstGeom prst="rect">
            <a:avLst/>
          </a:prstGeom>
        </p:spPr>
      </p:pic>
      <p:sp>
        <p:nvSpPr>
          <p:cNvPr id="8" name="Rectangle 7"/>
          <p:cNvSpPr/>
          <p:nvPr/>
        </p:nvSpPr>
        <p:spPr>
          <a:xfrm>
            <a:off x="3052233" y="2032000"/>
            <a:ext cx="6091768" cy="242146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303206" y="2510271"/>
            <a:ext cx="6176909" cy="796260"/>
          </a:xfrm>
        </p:spPr>
        <p:txBody>
          <a:bodyPr anchor="t">
            <a:noAutofit/>
          </a:bodyPr>
          <a:lstStyle/>
          <a:p>
            <a:pPr algn="l"/>
            <a:r>
              <a:rPr lang="en-US" sz="4800" dirty="0" smtClean="0">
                <a:solidFill>
                  <a:schemeClr val="bg1"/>
                </a:solidFill>
                <a:latin typeface="Bookman Old Style" panose="02050604050505020204" pitchFamily="18" charset="0"/>
              </a:rPr>
              <a:t>Exercise Two</a:t>
            </a:r>
            <a:br>
              <a:rPr lang="en-US" sz="4800" dirty="0" smtClean="0">
                <a:solidFill>
                  <a:schemeClr val="bg1"/>
                </a:solidFill>
                <a:latin typeface="Bookman Old Style" panose="02050604050505020204" pitchFamily="18" charset="0"/>
              </a:rPr>
            </a:br>
            <a:endParaRPr lang="en-US" sz="4800" dirty="0">
              <a:solidFill>
                <a:schemeClr val="bg1"/>
              </a:solidFill>
              <a:latin typeface="Bookman Old Style" panose="02050604050505020204" pitchFamily="18" charset="0"/>
            </a:endParaRPr>
          </a:p>
        </p:txBody>
      </p:sp>
      <p:sp>
        <p:nvSpPr>
          <p:cNvPr id="3" name="Rectangle 2"/>
          <p:cNvSpPr/>
          <p:nvPr/>
        </p:nvSpPr>
        <p:spPr>
          <a:xfrm>
            <a:off x="0" y="2032000"/>
            <a:ext cx="2988733" cy="2421467"/>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654" y="2220236"/>
            <a:ext cx="2362626" cy="2044994"/>
          </a:xfrm>
          <a:prstGeom prst="rect">
            <a:avLst/>
          </a:prstGeom>
        </p:spPr>
      </p:pic>
      <p:sp>
        <p:nvSpPr>
          <p:cNvPr id="9" name="Title 1"/>
          <p:cNvSpPr txBox="1">
            <a:spLocks/>
          </p:cNvSpPr>
          <p:nvPr/>
        </p:nvSpPr>
        <p:spPr>
          <a:xfrm>
            <a:off x="3303206" y="3197681"/>
            <a:ext cx="6176909" cy="79626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smtClean="0">
                <a:solidFill>
                  <a:schemeClr val="bg1"/>
                </a:solidFill>
                <a:latin typeface="Bookman Old Style" panose="02050604050505020204" pitchFamily="18" charset="0"/>
              </a:rPr>
              <a:t>A Multi-Hazard Scenario</a:t>
            </a:r>
            <a:endParaRPr lang="en-US" sz="32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3751512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72" y="123355"/>
            <a:ext cx="7886700" cy="497778"/>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One - Briefing</a:t>
            </a:r>
            <a:endParaRPr lang="en-US" b="1" dirty="0">
              <a:solidFill>
                <a:schemeClr val="bg1"/>
              </a:solidFill>
            </a:endParaRPr>
          </a:p>
        </p:txBody>
      </p:sp>
      <p:sp>
        <p:nvSpPr>
          <p:cNvPr id="13" name="TextBox 12"/>
          <p:cNvSpPr txBox="1"/>
          <p:nvPr/>
        </p:nvSpPr>
        <p:spPr>
          <a:xfrm>
            <a:off x="1219199" y="4974565"/>
            <a:ext cx="6829425" cy="1015663"/>
          </a:xfrm>
          <a:prstGeom prst="rect">
            <a:avLst/>
          </a:prstGeom>
          <a:noFill/>
        </p:spPr>
        <p:txBody>
          <a:bodyPr wrap="square" rtlCol="0">
            <a:spAutoFit/>
          </a:bodyPr>
          <a:lstStyle/>
          <a:p>
            <a:pPr>
              <a:lnSpc>
                <a:spcPts val="1800"/>
              </a:lnSpc>
            </a:pPr>
            <a:r>
              <a:rPr lang="en-US" dirty="0" smtClean="0"/>
              <a:t>Wind speeds are expected to peak at 35-40 mph over western Georgia, with 25-30 in the Atlanta area. </a:t>
            </a:r>
          </a:p>
          <a:p>
            <a:pPr>
              <a:lnSpc>
                <a:spcPts val="1800"/>
              </a:lnSpc>
            </a:pPr>
            <a:endParaRPr lang="en-US" dirty="0"/>
          </a:p>
          <a:p>
            <a:pPr>
              <a:lnSpc>
                <a:spcPts val="1800"/>
              </a:lnSpc>
            </a:pPr>
            <a:r>
              <a:rPr lang="en-US" dirty="0" smtClean="0"/>
              <a:t>Saturated soils could allow trees to topple easily at these speeds.</a:t>
            </a:r>
            <a:endParaRPr lang="en-US" dirty="0"/>
          </a:p>
        </p:txBody>
      </p:sp>
      <p:pic>
        <p:nvPicPr>
          <p:cNvPr id="16" name="Picture 15"/>
          <p:cNvPicPr>
            <a:picLocks noChangeAspect="1"/>
          </p:cNvPicPr>
          <p:nvPr/>
        </p:nvPicPr>
        <p:blipFill>
          <a:blip r:embed="rId2"/>
          <a:stretch>
            <a:fillRect/>
          </a:stretch>
        </p:blipFill>
        <p:spPr>
          <a:xfrm>
            <a:off x="186649" y="1398095"/>
            <a:ext cx="4189434" cy="3518015"/>
          </a:xfrm>
          <a:prstGeom prst="rect">
            <a:avLst/>
          </a:prstGeom>
          <a:ln w="25400">
            <a:solidFill>
              <a:schemeClr val="accent3"/>
            </a:solidFill>
          </a:ln>
        </p:spPr>
      </p:pic>
      <p:pic>
        <p:nvPicPr>
          <p:cNvPr id="17" name="Picture 16"/>
          <p:cNvPicPr>
            <a:picLocks noChangeAspect="1"/>
          </p:cNvPicPr>
          <p:nvPr/>
        </p:nvPicPr>
        <p:blipFill>
          <a:blip r:embed="rId3"/>
          <a:stretch>
            <a:fillRect/>
          </a:stretch>
        </p:blipFill>
        <p:spPr>
          <a:xfrm>
            <a:off x="4578311" y="1388083"/>
            <a:ext cx="4137064" cy="3528027"/>
          </a:xfrm>
          <a:prstGeom prst="rect">
            <a:avLst/>
          </a:prstGeom>
          <a:ln w="25400">
            <a:solidFill>
              <a:schemeClr val="accent3"/>
            </a:solidFill>
          </a:ln>
        </p:spPr>
      </p:pic>
      <p:sp>
        <p:nvSpPr>
          <p:cNvPr id="18" name="TextBox 17"/>
          <p:cNvSpPr txBox="1"/>
          <p:nvPr/>
        </p:nvSpPr>
        <p:spPr>
          <a:xfrm>
            <a:off x="772430" y="3314906"/>
            <a:ext cx="862737" cy="564001"/>
          </a:xfrm>
          <a:prstGeom prst="rect">
            <a:avLst/>
          </a:prstGeom>
          <a:solidFill>
            <a:schemeClr val="tx1">
              <a:alpha val="34000"/>
            </a:schemeClr>
          </a:solidFill>
          <a:ln>
            <a:solidFill>
              <a:schemeClr val="bg2">
                <a:lumMod val="75000"/>
              </a:schemeClr>
            </a:solidFill>
          </a:ln>
        </p:spPr>
        <p:txBody>
          <a:bodyPr wrap="square" rtlCol="0" anchor="ctr">
            <a:spAutoFit/>
          </a:bodyPr>
          <a:lstStyle>
            <a:defPPr>
              <a:defRPr lang="en-US"/>
            </a:defPPr>
            <a:lvl1pPr algn="ctr">
              <a:lnSpc>
                <a:spcPts val="1800"/>
              </a:lnSpc>
              <a:defRPr sz="2000" b="1">
                <a:ln w="3175">
                  <a:solidFill>
                    <a:sysClr val="windowText" lastClr="000000"/>
                  </a:solidFill>
                </a:ln>
                <a:solidFill>
                  <a:schemeClr val="bg1"/>
                </a:solidFill>
                <a:effectLst>
                  <a:outerShdw blurRad="50800" dist="38100" dir="2700000" algn="tl" rotWithShape="0">
                    <a:prstClr val="black">
                      <a:alpha val="40000"/>
                    </a:prstClr>
                  </a:outerShdw>
                </a:effectLst>
              </a:defRPr>
            </a:lvl1pPr>
          </a:lstStyle>
          <a:p>
            <a:r>
              <a:rPr lang="en-US" dirty="0"/>
              <a:t>4-6 </a:t>
            </a:r>
            <a:r>
              <a:rPr lang="en-US" dirty="0" smtClean="0"/>
              <a:t>inches</a:t>
            </a:r>
            <a:endParaRPr lang="en-US" dirty="0"/>
          </a:p>
        </p:txBody>
      </p:sp>
      <p:sp>
        <p:nvSpPr>
          <p:cNvPr id="19" name="TextBox 18"/>
          <p:cNvSpPr txBox="1"/>
          <p:nvPr/>
        </p:nvSpPr>
        <p:spPr>
          <a:xfrm>
            <a:off x="1771650" y="1735818"/>
            <a:ext cx="862737" cy="564001"/>
          </a:xfrm>
          <a:prstGeom prst="rect">
            <a:avLst/>
          </a:prstGeom>
          <a:solidFill>
            <a:schemeClr val="tx1">
              <a:alpha val="34000"/>
            </a:schemeClr>
          </a:solidFill>
          <a:ln>
            <a:solidFill>
              <a:schemeClr val="bg2">
                <a:lumMod val="75000"/>
              </a:schemeClr>
            </a:solidFill>
          </a:ln>
        </p:spPr>
        <p:txBody>
          <a:bodyPr wrap="square" rtlCol="0" anchor="ctr">
            <a:spAutoFit/>
          </a:bodyPr>
          <a:lstStyle>
            <a:defPPr>
              <a:defRPr lang="en-US"/>
            </a:defPPr>
            <a:lvl1pPr algn="ctr">
              <a:lnSpc>
                <a:spcPts val="1800"/>
              </a:lnSpc>
              <a:defRPr sz="2000" b="1">
                <a:ln w="3175">
                  <a:solidFill>
                    <a:sysClr val="windowText" lastClr="000000"/>
                  </a:solidFill>
                </a:ln>
                <a:solidFill>
                  <a:schemeClr val="bg1"/>
                </a:solidFill>
                <a:effectLst>
                  <a:outerShdw blurRad="50800" dist="38100" dir="2700000" algn="tl" rotWithShape="0">
                    <a:prstClr val="black">
                      <a:alpha val="40000"/>
                    </a:prstClr>
                  </a:outerShdw>
                </a:effectLst>
              </a:defRPr>
            </a:lvl1pPr>
          </a:lstStyle>
          <a:p>
            <a:r>
              <a:rPr lang="en-US" dirty="0"/>
              <a:t>3-4</a:t>
            </a:r>
          </a:p>
          <a:p>
            <a:r>
              <a:rPr lang="en-US" dirty="0"/>
              <a:t>inches</a:t>
            </a:r>
          </a:p>
        </p:txBody>
      </p:sp>
      <p:sp>
        <p:nvSpPr>
          <p:cNvPr id="20" name="TextBox 19"/>
          <p:cNvSpPr txBox="1"/>
          <p:nvPr/>
        </p:nvSpPr>
        <p:spPr>
          <a:xfrm>
            <a:off x="3083685" y="3444506"/>
            <a:ext cx="862737" cy="564001"/>
          </a:xfrm>
          <a:prstGeom prst="rect">
            <a:avLst/>
          </a:prstGeom>
          <a:solidFill>
            <a:schemeClr val="tx1">
              <a:alpha val="34000"/>
            </a:schemeClr>
          </a:solidFill>
          <a:ln>
            <a:solidFill>
              <a:schemeClr val="bg2">
                <a:lumMod val="75000"/>
              </a:schemeClr>
            </a:solidFill>
          </a:ln>
        </p:spPr>
        <p:txBody>
          <a:bodyPr wrap="square" rtlCol="0" anchor="ctr">
            <a:spAutoFit/>
          </a:bodyPr>
          <a:lstStyle>
            <a:defPPr>
              <a:defRPr lang="en-US"/>
            </a:defPPr>
            <a:lvl1pPr algn="ctr">
              <a:lnSpc>
                <a:spcPts val="1800"/>
              </a:lnSpc>
              <a:defRPr sz="2000" b="1">
                <a:ln w="3175">
                  <a:solidFill>
                    <a:sysClr val="windowText" lastClr="000000"/>
                  </a:solidFill>
                </a:ln>
                <a:solidFill>
                  <a:schemeClr val="bg1"/>
                </a:solidFill>
                <a:effectLst>
                  <a:outerShdw blurRad="50800" dist="38100" dir="2700000" algn="tl" rotWithShape="0">
                    <a:prstClr val="black">
                      <a:alpha val="40000"/>
                    </a:prstClr>
                  </a:outerShdw>
                </a:effectLst>
              </a:defRPr>
            </a:lvl1pPr>
          </a:lstStyle>
          <a:p>
            <a:r>
              <a:rPr lang="en-US" dirty="0"/>
              <a:t>2-3</a:t>
            </a:r>
          </a:p>
          <a:p>
            <a:r>
              <a:rPr lang="en-US" dirty="0"/>
              <a:t>inches</a:t>
            </a:r>
          </a:p>
        </p:txBody>
      </p:sp>
      <p:sp>
        <p:nvSpPr>
          <p:cNvPr id="21" name="TextBox 20"/>
          <p:cNvSpPr txBox="1"/>
          <p:nvPr/>
        </p:nvSpPr>
        <p:spPr>
          <a:xfrm>
            <a:off x="5141548" y="4336143"/>
            <a:ext cx="1266693" cy="333168"/>
          </a:xfrm>
          <a:prstGeom prst="rect">
            <a:avLst/>
          </a:prstGeom>
          <a:solidFill>
            <a:schemeClr val="tx1">
              <a:alpha val="34000"/>
            </a:schemeClr>
          </a:solidFill>
          <a:ln>
            <a:solidFill>
              <a:schemeClr val="bg2">
                <a:lumMod val="75000"/>
              </a:schemeClr>
            </a:solidFill>
          </a:ln>
        </p:spPr>
        <p:txBody>
          <a:bodyPr wrap="none" rtlCol="0" anchor="ctr">
            <a:spAutoFit/>
          </a:bodyPr>
          <a:lstStyle/>
          <a:p>
            <a:pPr algn="ctr">
              <a:lnSpc>
                <a:spcPts val="1800"/>
              </a:lnSpc>
            </a:pPr>
            <a:r>
              <a:rPr lang="en-US" sz="2000" b="1" dirty="0" smtClean="0">
                <a:ln w="3175">
                  <a:solidFill>
                    <a:sysClr val="windowText" lastClr="000000"/>
                  </a:solidFill>
                </a:ln>
                <a:solidFill>
                  <a:schemeClr val="bg1"/>
                </a:solidFill>
                <a:effectLst>
                  <a:outerShdw blurRad="50800" dist="38100" dir="2700000" algn="tl" rotWithShape="0">
                    <a:prstClr val="black">
                      <a:alpha val="40000"/>
                    </a:prstClr>
                  </a:outerShdw>
                </a:effectLst>
              </a:rPr>
              <a:t>35-40mph</a:t>
            </a:r>
            <a:endParaRPr lang="en-US" sz="2000" b="1" dirty="0">
              <a:ln w="3175">
                <a:solidFill>
                  <a:sysClr val="windowText" lastClr="000000"/>
                </a:solidFill>
              </a:ln>
              <a:solidFill>
                <a:schemeClr val="bg1"/>
              </a:solidFill>
              <a:effectLst>
                <a:outerShdw blurRad="50800" dist="38100" dir="2700000" algn="tl" rotWithShape="0">
                  <a:prstClr val="black">
                    <a:alpha val="40000"/>
                  </a:prstClr>
                </a:outerShdw>
              </a:effectLst>
            </a:endParaRPr>
          </a:p>
        </p:txBody>
      </p:sp>
      <p:sp>
        <p:nvSpPr>
          <p:cNvPr id="22" name="Rectangle 21"/>
          <p:cNvSpPr/>
          <p:nvPr/>
        </p:nvSpPr>
        <p:spPr>
          <a:xfrm>
            <a:off x="186649" y="1190625"/>
            <a:ext cx="4189434" cy="197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Sunday – Tuesday Total Rainfall</a:t>
            </a:r>
            <a:endParaRPr lang="en-US" dirty="0"/>
          </a:p>
        </p:txBody>
      </p:sp>
      <p:sp>
        <p:nvSpPr>
          <p:cNvPr id="23" name="Rectangle 22"/>
          <p:cNvSpPr/>
          <p:nvPr/>
        </p:nvSpPr>
        <p:spPr>
          <a:xfrm>
            <a:off x="4552126" y="1159970"/>
            <a:ext cx="4189434" cy="197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Monday and Tuesday Max Winds</a:t>
            </a:r>
            <a:endParaRPr lang="en-US" dirty="0"/>
          </a:p>
        </p:txBody>
      </p:sp>
    </p:spTree>
    <p:extLst>
      <p:ext uri="{BB962C8B-B14F-4D97-AF65-F5344CB8AC3E}">
        <p14:creationId xmlns:p14="http://schemas.microsoft.com/office/powerpoint/2010/main" val="297023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68375"/>
            <a:ext cx="7886700" cy="4351338"/>
          </a:xfrm>
        </p:spPr>
        <p:txBody>
          <a:bodyPr/>
          <a:lstStyle/>
          <a:p>
            <a:pPr marL="0" indent="0">
              <a:buNone/>
            </a:pPr>
            <a:r>
              <a:rPr lang="en-US" dirty="0" smtClean="0"/>
              <a:t>NWS Atlanta will begin special briefings for Tropical Storm Miles Saturday, and will follow the schedule below. </a:t>
            </a:r>
            <a:endParaRPr lang="en-US" dirty="0"/>
          </a:p>
        </p:txBody>
      </p:sp>
      <p:sp>
        <p:nvSpPr>
          <p:cNvPr id="4" name="Title 1"/>
          <p:cNvSpPr txBox="1">
            <a:spLocks/>
          </p:cNvSpPr>
          <p:nvPr/>
        </p:nvSpPr>
        <p:spPr>
          <a:xfrm>
            <a:off x="3072" y="123355"/>
            <a:ext cx="7886700" cy="497778"/>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One - Briefing</a:t>
            </a:r>
            <a:endParaRPr lang="en-US"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584018034"/>
              </p:ext>
            </p:extLst>
          </p:nvPr>
        </p:nvGraphicFramePr>
        <p:xfrm>
          <a:off x="1231797" y="1730375"/>
          <a:ext cx="6657975" cy="1483360"/>
        </p:xfrm>
        <a:graphic>
          <a:graphicData uri="http://schemas.openxmlformats.org/drawingml/2006/table">
            <a:tbl>
              <a:tblPr firstRow="1" bandRow="1">
                <a:tableStyleId>{5C22544A-7EE6-4342-B048-85BDC9FD1C3A}</a:tableStyleId>
              </a:tblPr>
              <a:tblGrid>
                <a:gridCol w="2219325"/>
                <a:gridCol w="2219325"/>
                <a:gridCol w="2219325"/>
              </a:tblGrid>
              <a:tr h="370840">
                <a:tc>
                  <a:txBody>
                    <a:bodyPr/>
                    <a:lstStyle/>
                    <a:p>
                      <a:pPr algn="ctr"/>
                      <a:r>
                        <a:rPr lang="en-US" sz="1800" dirty="0" smtClean="0"/>
                        <a:t>Saturday</a:t>
                      </a:r>
                      <a:endParaRPr lang="en-US" sz="1800" dirty="0"/>
                    </a:p>
                  </a:txBody>
                  <a:tcPr/>
                </a:tc>
                <a:tc>
                  <a:txBody>
                    <a:bodyPr/>
                    <a:lstStyle/>
                    <a:p>
                      <a:pPr algn="ctr"/>
                      <a:r>
                        <a:rPr lang="en-US" sz="1800" dirty="0" smtClean="0"/>
                        <a:t>Sunday</a:t>
                      </a:r>
                      <a:endParaRPr lang="en-US" sz="1800" dirty="0"/>
                    </a:p>
                  </a:txBody>
                  <a:tcPr/>
                </a:tc>
                <a:tc>
                  <a:txBody>
                    <a:bodyPr/>
                    <a:lstStyle/>
                    <a:p>
                      <a:pPr algn="ctr"/>
                      <a:r>
                        <a:rPr lang="en-US" sz="1800" dirty="0" smtClean="0"/>
                        <a:t>Monday (as needed)</a:t>
                      </a:r>
                      <a:endParaRPr lang="en-US" sz="1800" dirty="0"/>
                    </a:p>
                  </a:txBody>
                  <a:tcPr/>
                </a:tc>
              </a:tr>
              <a:tr h="370840">
                <a:tc>
                  <a:txBody>
                    <a:bodyPr/>
                    <a:lstStyle/>
                    <a:p>
                      <a:pPr algn="ctr"/>
                      <a:r>
                        <a:rPr lang="en-US" sz="1800" baseline="0" dirty="0" smtClean="0"/>
                        <a:t>6 AM (email)</a:t>
                      </a:r>
                      <a:endParaRPr lang="en-US" sz="1800" dirty="0"/>
                    </a:p>
                  </a:txBody>
                  <a:tcPr/>
                </a:tc>
                <a:tc>
                  <a:txBody>
                    <a:bodyPr/>
                    <a:lstStyle/>
                    <a:p>
                      <a:pPr algn="ctr"/>
                      <a:r>
                        <a:rPr lang="en-US" sz="1800" dirty="0" smtClean="0"/>
                        <a:t>6 AM (email)</a:t>
                      </a:r>
                      <a:endParaRPr lang="en-US" sz="1800" dirty="0"/>
                    </a:p>
                  </a:txBody>
                  <a:tcPr/>
                </a:tc>
                <a:tc>
                  <a:txBody>
                    <a:bodyPr/>
                    <a:lstStyle/>
                    <a:p>
                      <a:pPr algn="ctr"/>
                      <a:r>
                        <a:rPr lang="en-US" sz="1800" dirty="0" smtClean="0"/>
                        <a:t>6 AM (email)</a:t>
                      </a:r>
                      <a:endParaRPr lang="en-US" sz="1800" dirty="0"/>
                    </a:p>
                  </a:txBody>
                  <a:tcPr/>
                </a:tc>
              </a:tr>
              <a:tr h="370840">
                <a:tc>
                  <a:txBody>
                    <a:bodyPr/>
                    <a:lstStyle/>
                    <a:p>
                      <a:pPr algn="ctr"/>
                      <a:r>
                        <a:rPr lang="en-US" sz="1800" dirty="0" smtClean="0"/>
                        <a:t>12 PM (webinar)</a:t>
                      </a:r>
                      <a:endParaRPr lang="en-US" sz="1800" dirty="0"/>
                    </a:p>
                  </a:txBody>
                  <a:tcPr/>
                </a:tc>
                <a:tc>
                  <a:txBody>
                    <a:bodyPr/>
                    <a:lstStyle/>
                    <a:p>
                      <a:pPr algn="ctr"/>
                      <a:r>
                        <a:rPr lang="en-US" sz="1800" dirty="0" smtClean="0"/>
                        <a:t>12 PM (webinar)</a:t>
                      </a:r>
                      <a:endParaRPr lang="en-US" sz="1800" dirty="0"/>
                    </a:p>
                  </a:txBody>
                  <a:tcPr/>
                </a:tc>
                <a:tc>
                  <a:txBody>
                    <a:bodyPr/>
                    <a:lstStyle/>
                    <a:p>
                      <a:pPr algn="ctr"/>
                      <a:r>
                        <a:rPr lang="en-US" sz="1800" dirty="0" smtClean="0"/>
                        <a:t>12 PM (webinar)</a:t>
                      </a:r>
                      <a:endParaRPr lang="en-US" sz="1800" dirty="0"/>
                    </a:p>
                  </a:txBody>
                  <a:tcPr/>
                </a:tc>
              </a:tr>
              <a:tr h="370840">
                <a:tc>
                  <a:txBody>
                    <a:bodyPr/>
                    <a:lstStyle/>
                    <a:p>
                      <a:pPr algn="ctr"/>
                      <a:r>
                        <a:rPr lang="en-US" sz="1800" dirty="0" smtClean="0"/>
                        <a:t>6 PM</a:t>
                      </a:r>
                      <a:r>
                        <a:rPr lang="en-US" sz="1800" baseline="0" dirty="0" smtClean="0"/>
                        <a:t> (email)</a:t>
                      </a:r>
                      <a:endParaRPr lang="en-US" sz="1800" dirty="0" smtClean="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smtClean="0"/>
                        <a:t>6 PM</a:t>
                      </a:r>
                      <a:r>
                        <a:rPr lang="en-US" sz="1800" baseline="0" dirty="0" smtClean="0"/>
                        <a:t> (email)</a:t>
                      </a:r>
                      <a:endParaRPr lang="en-US" sz="1800" dirty="0" smtClean="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smtClean="0"/>
                        <a:t>6 PM</a:t>
                      </a:r>
                      <a:r>
                        <a:rPr lang="en-US" sz="1800" baseline="0" dirty="0" smtClean="0"/>
                        <a:t> (email)</a:t>
                      </a:r>
                      <a:endParaRPr lang="en-US" sz="1800" dirty="0" smtClean="0"/>
                    </a:p>
                  </a:txBody>
                  <a:tcPr/>
                </a:tc>
              </a:tr>
            </a:tbl>
          </a:graphicData>
        </a:graphic>
      </p:graphicFrame>
    </p:spTree>
    <p:extLst>
      <p:ext uri="{BB962C8B-B14F-4D97-AF65-F5344CB8AC3E}">
        <p14:creationId xmlns:p14="http://schemas.microsoft.com/office/powerpoint/2010/main" val="2191875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72" y="123355"/>
            <a:ext cx="7886700" cy="497778"/>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One - Briefing</a:t>
            </a:r>
            <a:endParaRPr lang="en-US" b="1" dirty="0">
              <a:solidFill>
                <a:schemeClr val="bg1"/>
              </a:solidFill>
            </a:endParaRPr>
          </a:p>
        </p:txBody>
      </p:sp>
      <p:pic>
        <p:nvPicPr>
          <p:cNvPr id="5122" name="Picture 2" descr="Image result for sunny 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 y="714374"/>
            <a:ext cx="9140928" cy="5143499"/>
          </a:xfrm>
          <a:prstGeom prst="rect">
            <a:avLst/>
          </a:prstGeom>
          <a:noFill/>
          <a:ln w="28575">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4997" y="974065"/>
            <a:ext cx="4694870" cy="564001"/>
          </a:xfrm>
          <a:prstGeom prst="rect">
            <a:avLst/>
          </a:prstGeom>
          <a:noFill/>
        </p:spPr>
        <p:txBody>
          <a:bodyPr wrap="square" rtlCol="0">
            <a:spAutoFit/>
          </a:bodyPr>
          <a:lstStyle/>
          <a:p>
            <a:pPr>
              <a:lnSpc>
                <a:spcPts val="1800"/>
              </a:lnSpc>
            </a:pPr>
            <a:r>
              <a:rPr lang="en-US" sz="2000" dirty="0" smtClean="0">
                <a:solidFill>
                  <a:schemeClr val="bg1"/>
                </a:solidFill>
                <a:effectLst>
                  <a:outerShdw blurRad="38100" dist="38100" dir="2700000" algn="tl">
                    <a:srgbClr val="000000">
                      <a:alpha val="43137"/>
                    </a:srgbClr>
                  </a:outerShdw>
                </a:effectLst>
              </a:rPr>
              <a:t>Luckily, weather Saturday and Sunday looks to be sunny and dry. Highs in the 70s. </a:t>
            </a:r>
            <a:endParaRPr lang="en-U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18906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193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1233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2033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3044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3475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4621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91116"/>
            <a:ext cx="9144000" cy="6166884"/>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6947" r="16947" b="23442"/>
          <a:stretch/>
        </p:blipFill>
        <p:spPr>
          <a:xfrm>
            <a:off x="-1" y="2031999"/>
            <a:ext cx="2993017" cy="2412410"/>
          </a:xfrm>
        </p:spPr>
      </p:pic>
      <p:sp>
        <p:nvSpPr>
          <p:cNvPr id="11" name="Rectangle 10"/>
          <p:cNvSpPr/>
          <p:nvPr/>
        </p:nvSpPr>
        <p:spPr>
          <a:xfrm>
            <a:off x="3052233" y="2032000"/>
            <a:ext cx="6091768" cy="242146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367004" y="2584702"/>
            <a:ext cx="6176909" cy="79626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4800" dirty="0" smtClean="0">
                <a:latin typeface="Bookman Old Style" panose="02050604050505020204" pitchFamily="18" charset="0"/>
              </a:rPr>
              <a:t>Module Two</a:t>
            </a:r>
            <a:endParaRPr lang="en-US" sz="4800" dirty="0">
              <a:latin typeface="Bookman Old Style" panose="02050604050505020204" pitchFamily="18" charset="0"/>
            </a:endParaRPr>
          </a:p>
        </p:txBody>
      </p:sp>
      <p:sp>
        <p:nvSpPr>
          <p:cNvPr id="14" name="Title 1"/>
          <p:cNvSpPr txBox="1">
            <a:spLocks/>
          </p:cNvSpPr>
          <p:nvPr/>
        </p:nvSpPr>
        <p:spPr>
          <a:xfrm>
            <a:off x="3367004" y="3272112"/>
            <a:ext cx="6176909" cy="79626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400" dirty="0" smtClean="0">
                <a:latin typeface="Bookman Old Style" panose="02050604050505020204" pitchFamily="18" charset="0"/>
              </a:rPr>
              <a:t>12-hours before landfall</a:t>
            </a:r>
            <a:endParaRPr lang="en-US" sz="2400" dirty="0">
              <a:latin typeface="Bookman Old Style" panose="02050604050505020204" pitchFamily="18" charset="0"/>
            </a:endParaRPr>
          </a:p>
        </p:txBody>
      </p:sp>
    </p:spTree>
    <p:extLst>
      <p:ext uri="{BB962C8B-B14F-4D97-AF65-F5344CB8AC3E}">
        <p14:creationId xmlns:p14="http://schemas.microsoft.com/office/powerpoint/2010/main" val="3962031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1" y="-294093"/>
            <a:ext cx="7886700" cy="1325563"/>
          </a:xfrm>
        </p:spPr>
        <p:txBody>
          <a:bodyPr/>
          <a:lstStyle/>
          <a:p>
            <a:r>
              <a:rPr lang="en-US" b="1" dirty="0" smtClean="0">
                <a:solidFill>
                  <a:schemeClr val="bg1"/>
                </a:solidFill>
              </a:rPr>
              <a:t>Rules of Play</a:t>
            </a:r>
            <a:endParaRPr lang="en-US" b="1" dirty="0">
              <a:solidFill>
                <a:schemeClr val="bg1"/>
              </a:solidFill>
            </a:endParaRPr>
          </a:p>
        </p:txBody>
      </p:sp>
      <p:sp>
        <p:nvSpPr>
          <p:cNvPr id="3" name="Content Placeholder 2"/>
          <p:cNvSpPr>
            <a:spLocks noGrp="1"/>
          </p:cNvSpPr>
          <p:nvPr>
            <p:ph idx="1"/>
          </p:nvPr>
        </p:nvSpPr>
        <p:spPr>
          <a:xfrm>
            <a:off x="596751" y="1283365"/>
            <a:ext cx="8111313" cy="4351338"/>
          </a:xfrm>
        </p:spPr>
        <p:txBody>
          <a:bodyPr>
            <a:normAutofit/>
          </a:bodyPr>
          <a:lstStyle/>
          <a:p>
            <a:pPr marL="0" indent="0">
              <a:buNone/>
            </a:pPr>
            <a:r>
              <a:rPr lang="en-US" sz="2400" dirty="0" smtClean="0"/>
              <a:t>Format</a:t>
            </a:r>
          </a:p>
          <a:p>
            <a:pPr lvl="1"/>
            <a:r>
              <a:rPr lang="en-US" sz="2000" dirty="0" smtClean="0"/>
              <a:t>Three ‘modules’ or decision points during a Tropical Weather Scenario</a:t>
            </a:r>
          </a:p>
          <a:p>
            <a:pPr lvl="1"/>
            <a:r>
              <a:rPr lang="en-US" sz="2000" dirty="0" smtClean="0"/>
              <a:t>Related questions will be presented following each module to facilitate discussion</a:t>
            </a:r>
          </a:p>
          <a:p>
            <a:pPr lvl="1"/>
            <a:endParaRPr lang="en-US" sz="2000" dirty="0" smtClean="0"/>
          </a:p>
          <a:p>
            <a:pPr marL="0" indent="0">
              <a:buNone/>
            </a:pPr>
            <a:r>
              <a:rPr lang="en-US" sz="2400" dirty="0" smtClean="0"/>
              <a:t>Participation</a:t>
            </a:r>
          </a:p>
          <a:p>
            <a:pPr marL="509588"/>
            <a:r>
              <a:rPr lang="en-US" sz="2000" dirty="0" smtClean="0"/>
              <a:t>Your role is to be YOU</a:t>
            </a:r>
          </a:p>
          <a:p>
            <a:pPr marL="509588"/>
            <a:r>
              <a:rPr lang="en-US" sz="2000" dirty="0" smtClean="0"/>
              <a:t>Everyone </a:t>
            </a:r>
            <a:r>
              <a:rPr lang="en-US" sz="2000" dirty="0"/>
              <a:t>is encouraged to speak up and provide thoughts and </a:t>
            </a:r>
            <a:r>
              <a:rPr lang="en-US" sz="2000" dirty="0" smtClean="0"/>
              <a:t>ideas</a:t>
            </a:r>
          </a:p>
          <a:p>
            <a:pPr marL="509588"/>
            <a:endParaRPr lang="en-US" sz="2000" dirty="0"/>
          </a:p>
          <a:p>
            <a:pPr marL="0" indent="0">
              <a:buNone/>
            </a:pPr>
            <a:r>
              <a:rPr lang="en-US" sz="2400" dirty="0" smtClean="0"/>
              <a:t>Remember, this is an exercise, not a test. Let’s keep it fun and positive. </a:t>
            </a:r>
            <a:endParaRPr lang="en-US" sz="2400" dirty="0"/>
          </a:p>
        </p:txBody>
      </p:sp>
    </p:spTree>
    <p:extLst>
      <p:ext uri="{BB962C8B-B14F-4D97-AF65-F5344CB8AC3E}">
        <p14:creationId xmlns:p14="http://schemas.microsoft.com/office/powerpoint/2010/main" val="454460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716" y="759541"/>
            <a:ext cx="6467108" cy="5305123"/>
          </a:xfrm>
          <a:prstGeom prst="rect">
            <a:avLst/>
          </a:prstGeom>
        </p:spPr>
      </p:pic>
      <p:sp>
        <p:nvSpPr>
          <p:cNvPr id="2" name="Title 1"/>
          <p:cNvSpPr>
            <a:spLocks noGrp="1"/>
          </p:cNvSpPr>
          <p:nvPr>
            <p:ph type="title"/>
          </p:nvPr>
        </p:nvSpPr>
        <p:spPr>
          <a:xfrm>
            <a:off x="-4208" y="-304724"/>
            <a:ext cx="7886700" cy="1325563"/>
          </a:xfrm>
        </p:spPr>
        <p:txBody>
          <a:bodyPr/>
          <a:lstStyle/>
          <a:p>
            <a:r>
              <a:rPr lang="en-US" b="1" dirty="0" smtClean="0">
                <a:solidFill>
                  <a:schemeClr val="bg1"/>
                </a:solidFill>
              </a:rPr>
              <a:t>Module Two - Briefing</a:t>
            </a:r>
            <a:endParaRPr lang="en-US" b="1" dirty="0">
              <a:solidFill>
                <a:schemeClr val="bg1"/>
              </a:solidFill>
            </a:endParaRPr>
          </a:p>
        </p:txBody>
      </p:sp>
      <p:sp>
        <p:nvSpPr>
          <p:cNvPr id="17" name="TextBox 16"/>
          <p:cNvSpPr txBox="1"/>
          <p:nvPr/>
        </p:nvSpPr>
        <p:spPr>
          <a:xfrm>
            <a:off x="28548" y="790366"/>
            <a:ext cx="2612168" cy="3323987"/>
          </a:xfrm>
          <a:prstGeom prst="rect">
            <a:avLst/>
          </a:prstGeom>
          <a:noFill/>
        </p:spPr>
        <p:txBody>
          <a:bodyPr wrap="square" rtlCol="0">
            <a:spAutoFit/>
          </a:bodyPr>
          <a:lstStyle/>
          <a:p>
            <a:pPr>
              <a:lnSpc>
                <a:spcPts val="1800"/>
              </a:lnSpc>
            </a:pPr>
            <a:r>
              <a:rPr lang="en-US" dirty="0" smtClean="0"/>
              <a:t>It’s now late Sunday, and about 12 hours until landfall. </a:t>
            </a:r>
          </a:p>
          <a:p>
            <a:pPr>
              <a:lnSpc>
                <a:spcPts val="1800"/>
              </a:lnSpc>
            </a:pPr>
            <a:endParaRPr lang="en-US" dirty="0"/>
          </a:p>
          <a:p>
            <a:pPr>
              <a:lnSpc>
                <a:spcPts val="1800"/>
              </a:lnSpc>
            </a:pPr>
            <a:r>
              <a:rPr lang="en-US" dirty="0" smtClean="0"/>
              <a:t>Hurricane Miles is a strong </a:t>
            </a:r>
            <a:r>
              <a:rPr lang="en-US" b="1" dirty="0" smtClean="0">
                <a:solidFill>
                  <a:schemeClr val="accent2"/>
                </a:solidFill>
                <a:effectLst>
                  <a:outerShdw blurRad="38100" dist="38100" dir="2700000" algn="tl">
                    <a:srgbClr val="000000">
                      <a:alpha val="43137"/>
                    </a:srgbClr>
                  </a:outerShdw>
                </a:effectLst>
              </a:rPr>
              <a:t>Category 2 </a:t>
            </a:r>
            <a:r>
              <a:rPr lang="en-US" dirty="0" smtClean="0"/>
              <a:t>Hurricane, and some additional strengthening is possible overnight. It is expected to make landfall as a</a:t>
            </a:r>
            <a:r>
              <a:rPr lang="en-US" b="1" dirty="0" smtClean="0"/>
              <a:t> </a:t>
            </a:r>
            <a:r>
              <a:rPr lang="en-US" b="1" dirty="0" smtClean="0">
                <a:solidFill>
                  <a:srgbClr val="C00000"/>
                </a:solidFill>
                <a:effectLst>
                  <a:outerShdw blurRad="38100" dist="38100" dir="2700000" algn="tl">
                    <a:srgbClr val="000000">
                      <a:alpha val="43137"/>
                    </a:srgbClr>
                  </a:outerShdw>
                </a:effectLst>
              </a:rPr>
              <a:t>Category 3</a:t>
            </a:r>
            <a:r>
              <a:rPr lang="en-US" b="1" dirty="0" smtClean="0"/>
              <a:t> </a:t>
            </a:r>
            <a:r>
              <a:rPr lang="en-US" dirty="0" smtClean="0"/>
              <a:t>Major Hurricane around 11 AM Monday.</a:t>
            </a:r>
          </a:p>
          <a:p>
            <a:pPr>
              <a:lnSpc>
                <a:spcPts val="1800"/>
              </a:lnSpc>
            </a:pPr>
            <a:endParaRPr lang="en-US" dirty="0"/>
          </a:p>
        </p:txBody>
      </p:sp>
      <p:sp>
        <p:nvSpPr>
          <p:cNvPr id="20" name="Oval 19"/>
          <p:cNvSpPr/>
          <p:nvPr/>
        </p:nvSpPr>
        <p:spPr>
          <a:xfrm>
            <a:off x="5542354" y="3881266"/>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466061" y="3824032"/>
            <a:ext cx="248786" cy="215444"/>
          </a:xfrm>
          <a:prstGeom prst="rect">
            <a:avLst/>
          </a:prstGeom>
          <a:noFill/>
        </p:spPr>
        <p:txBody>
          <a:bodyPr wrap="none" rtlCol="0">
            <a:spAutoFit/>
          </a:bodyPr>
          <a:lstStyle/>
          <a:p>
            <a:r>
              <a:rPr lang="en-US" sz="800" b="1" dirty="0" smtClean="0">
                <a:solidFill>
                  <a:schemeClr val="bg1"/>
                </a:solidFill>
              </a:rPr>
              <a:t>H</a:t>
            </a:r>
            <a:endParaRPr lang="en-US" sz="800" b="1" dirty="0">
              <a:solidFill>
                <a:schemeClr val="bg1"/>
              </a:solidFill>
            </a:endParaRPr>
          </a:p>
        </p:txBody>
      </p:sp>
      <p:sp>
        <p:nvSpPr>
          <p:cNvPr id="22" name="TextBox 21"/>
          <p:cNvSpPr txBox="1"/>
          <p:nvPr/>
        </p:nvSpPr>
        <p:spPr>
          <a:xfrm>
            <a:off x="2766680" y="4903839"/>
            <a:ext cx="2081238" cy="184666"/>
          </a:xfrm>
          <a:prstGeom prst="rect">
            <a:avLst/>
          </a:prstGeom>
          <a:solidFill>
            <a:schemeClr val="bg1"/>
          </a:solidFill>
        </p:spPr>
        <p:txBody>
          <a:bodyPr wrap="square" lIns="0" tIns="0" rIns="0" bIns="0" rtlCol="0">
            <a:spAutoFit/>
          </a:bodyPr>
          <a:lstStyle/>
          <a:p>
            <a:r>
              <a:rPr lang="en-US" sz="1200" b="1" dirty="0" smtClean="0">
                <a:latin typeface="Arial" panose="020B0604020202020204" pitchFamily="34" charset="0"/>
                <a:cs typeface="Arial" panose="020B0604020202020204" pitchFamily="34" charset="0"/>
              </a:rPr>
              <a:t>Hurricane Miles</a:t>
            </a:r>
            <a:endParaRPr lang="en-US" sz="1200" b="1" dirty="0">
              <a:latin typeface="Arial" panose="020B0604020202020204" pitchFamily="34" charset="0"/>
              <a:cs typeface="Arial" panose="020B0604020202020204" pitchFamily="34" charset="0"/>
            </a:endParaRPr>
          </a:p>
        </p:txBody>
      </p:sp>
      <p:sp>
        <p:nvSpPr>
          <p:cNvPr id="23" name="TextBox 22"/>
          <p:cNvSpPr txBox="1"/>
          <p:nvPr/>
        </p:nvSpPr>
        <p:spPr>
          <a:xfrm>
            <a:off x="2778321" y="5078980"/>
            <a:ext cx="2081238" cy="138499"/>
          </a:xfrm>
          <a:prstGeom prst="rect">
            <a:avLst/>
          </a:prstGeom>
          <a:solidFill>
            <a:schemeClr val="bg1"/>
          </a:solidFill>
        </p:spPr>
        <p:txBody>
          <a:bodyPr wrap="square" lIns="0" tIns="0" rIns="0" bIns="0" rtlCol="0">
            <a:spAutoFit/>
          </a:bodyPr>
          <a:lstStyle/>
          <a:p>
            <a:r>
              <a:rPr lang="en-US" sz="900" dirty="0" smtClean="0">
                <a:latin typeface="Arial" panose="020B0604020202020204" pitchFamily="34" charset="0"/>
                <a:cs typeface="Arial" panose="020B0604020202020204" pitchFamily="34" charset="0"/>
              </a:rPr>
              <a:t>Monday, Sep 17, 2018 </a:t>
            </a:r>
            <a:endParaRPr lang="en-US" sz="900" dirty="0">
              <a:latin typeface="Arial" panose="020B0604020202020204" pitchFamily="34" charset="0"/>
              <a:cs typeface="Arial" panose="020B0604020202020204" pitchFamily="34" charset="0"/>
            </a:endParaRPr>
          </a:p>
        </p:txBody>
      </p:sp>
      <p:sp>
        <p:nvSpPr>
          <p:cNvPr id="24" name="Oval 23"/>
          <p:cNvSpPr/>
          <p:nvPr/>
        </p:nvSpPr>
        <p:spPr>
          <a:xfrm>
            <a:off x="5486156" y="3612149"/>
            <a:ext cx="128386" cy="121093"/>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433686" y="3560737"/>
            <a:ext cx="232756" cy="215444"/>
          </a:xfrm>
          <a:prstGeom prst="rect">
            <a:avLst/>
          </a:prstGeom>
          <a:noFill/>
        </p:spPr>
        <p:txBody>
          <a:bodyPr wrap="none" rtlCol="0">
            <a:spAutoFit/>
          </a:bodyPr>
          <a:lstStyle/>
          <a:p>
            <a:r>
              <a:rPr lang="en-US" sz="800" b="1" dirty="0">
                <a:solidFill>
                  <a:schemeClr val="bg1"/>
                </a:solidFill>
              </a:rPr>
              <a:t>S</a:t>
            </a:r>
          </a:p>
        </p:txBody>
      </p:sp>
      <p:sp>
        <p:nvSpPr>
          <p:cNvPr id="32" name="Oval 31"/>
          <p:cNvSpPr/>
          <p:nvPr/>
        </p:nvSpPr>
        <p:spPr>
          <a:xfrm>
            <a:off x="5590454" y="4082639"/>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492506" y="4034203"/>
            <a:ext cx="274434" cy="215444"/>
          </a:xfrm>
          <a:prstGeom prst="rect">
            <a:avLst/>
          </a:prstGeom>
          <a:noFill/>
        </p:spPr>
        <p:txBody>
          <a:bodyPr wrap="none" rtlCol="0">
            <a:spAutoFit/>
          </a:bodyPr>
          <a:lstStyle/>
          <a:p>
            <a:r>
              <a:rPr lang="en-US" sz="800" b="1" dirty="0" smtClean="0">
                <a:solidFill>
                  <a:schemeClr val="bg1"/>
                </a:solidFill>
              </a:rPr>
              <a:t>M</a:t>
            </a:r>
            <a:endParaRPr lang="en-US" sz="800" b="1" dirty="0">
              <a:solidFill>
                <a:schemeClr val="bg1"/>
              </a:solidFill>
            </a:endParaRPr>
          </a:p>
        </p:txBody>
      </p:sp>
      <p:sp>
        <p:nvSpPr>
          <p:cNvPr id="34" name="Oval 33"/>
          <p:cNvSpPr/>
          <p:nvPr/>
        </p:nvSpPr>
        <p:spPr>
          <a:xfrm>
            <a:off x="5440606" y="3300644"/>
            <a:ext cx="128386" cy="121093"/>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388136" y="3249232"/>
            <a:ext cx="248786" cy="215444"/>
          </a:xfrm>
          <a:prstGeom prst="rect">
            <a:avLst/>
          </a:prstGeom>
          <a:noFill/>
        </p:spPr>
        <p:txBody>
          <a:bodyPr wrap="none" rtlCol="0">
            <a:spAutoFit/>
          </a:bodyPr>
          <a:lstStyle/>
          <a:p>
            <a:r>
              <a:rPr lang="en-US" sz="800" b="1" dirty="0">
                <a:solidFill>
                  <a:schemeClr val="bg1"/>
                </a:solidFill>
              </a:rPr>
              <a:t>D</a:t>
            </a:r>
          </a:p>
        </p:txBody>
      </p:sp>
      <p:sp>
        <p:nvSpPr>
          <p:cNvPr id="36" name="TextBox 35"/>
          <p:cNvSpPr txBox="1"/>
          <p:nvPr/>
        </p:nvSpPr>
        <p:spPr>
          <a:xfrm>
            <a:off x="6205143" y="5211206"/>
            <a:ext cx="483039" cy="138499"/>
          </a:xfrm>
          <a:prstGeom prst="rect">
            <a:avLst/>
          </a:prstGeom>
          <a:solidFill>
            <a:schemeClr val="bg1"/>
          </a:solidFill>
        </p:spPr>
        <p:txBody>
          <a:bodyPr wrap="square" lIns="0" tIns="0" rIns="0" bIns="0" rtlCol="0">
            <a:spAutoFit/>
          </a:bodyPr>
          <a:lstStyle/>
          <a:p>
            <a:r>
              <a:rPr lang="en-US" sz="900" dirty="0" smtClean="0">
                <a:latin typeface="Arial" panose="020B0604020202020204" pitchFamily="34" charset="0"/>
                <a:cs typeface="Arial" panose="020B0604020202020204" pitchFamily="34" charset="0"/>
              </a:rPr>
              <a:t>110 mph</a:t>
            </a:r>
            <a:endParaRPr lang="en-US" sz="9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5945001" y="4181056"/>
            <a:ext cx="658206" cy="124269"/>
          </a:xfrm>
          <a:prstGeom prst="rect">
            <a:avLst/>
          </a:prstGeom>
        </p:spPr>
      </p:pic>
      <p:sp>
        <p:nvSpPr>
          <p:cNvPr id="7" name="Rectangle 6"/>
          <p:cNvSpPr/>
          <p:nvPr/>
        </p:nvSpPr>
        <p:spPr>
          <a:xfrm>
            <a:off x="5906069" y="4183616"/>
            <a:ext cx="45719" cy="127074"/>
          </a:xfrm>
          <a:prstGeom prst="rect">
            <a:avLst/>
          </a:prstGeom>
          <a:solidFill>
            <a:srgbClr val="6CA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srcRect l="1" t="19924" r="-1" b="13918"/>
          <a:stretch/>
        </p:blipFill>
        <p:spPr>
          <a:xfrm>
            <a:off x="5906069" y="4183038"/>
            <a:ext cx="172445" cy="122287"/>
          </a:xfrm>
          <a:prstGeom prst="rect">
            <a:avLst/>
          </a:prstGeom>
        </p:spPr>
      </p:pic>
      <p:pic>
        <p:nvPicPr>
          <p:cNvPr id="9" name="Picture 8"/>
          <p:cNvPicPr>
            <a:picLocks noChangeAspect="1"/>
          </p:cNvPicPr>
          <p:nvPr/>
        </p:nvPicPr>
        <p:blipFill rotWithShape="1">
          <a:blip r:embed="rId5"/>
          <a:srcRect l="39563" t="13121" r="1" b="11505"/>
          <a:stretch/>
        </p:blipFill>
        <p:spPr>
          <a:xfrm>
            <a:off x="5945000" y="4129089"/>
            <a:ext cx="176213" cy="289880"/>
          </a:xfrm>
          <a:prstGeom prst="rect">
            <a:avLst/>
          </a:prstGeom>
        </p:spPr>
      </p:pic>
      <p:sp>
        <p:nvSpPr>
          <p:cNvPr id="10" name="TextBox 9"/>
          <p:cNvSpPr txBox="1"/>
          <p:nvPr/>
        </p:nvSpPr>
        <p:spPr>
          <a:xfrm>
            <a:off x="5847690" y="4129089"/>
            <a:ext cx="338554" cy="230832"/>
          </a:xfrm>
          <a:prstGeom prst="rect">
            <a:avLst/>
          </a:prstGeom>
          <a:noFill/>
        </p:spPr>
        <p:txBody>
          <a:bodyPr wrap="none" rtlCol="0">
            <a:spAutoFit/>
          </a:bodyPr>
          <a:lstStyle/>
          <a:p>
            <a:r>
              <a:rPr lang="en-US" sz="900" b="1" dirty="0" smtClean="0">
                <a:latin typeface="Arial Black" panose="020B0A04020102020204" pitchFamily="34" charset="0"/>
                <a:cs typeface="Arial" panose="020B0604020202020204" pitchFamily="34" charset="0"/>
              </a:rPr>
              <a:t>11</a:t>
            </a:r>
            <a:endParaRPr lang="en-US" sz="900" b="1" dirty="0">
              <a:latin typeface="Arial Black" panose="020B0A04020102020204" pitchFamily="34" charset="0"/>
              <a:cs typeface="Arial" panose="020B0604020202020204" pitchFamily="34" charset="0"/>
            </a:endParaRPr>
          </a:p>
        </p:txBody>
      </p:sp>
      <p:sp>
        <p:nvSpPr>
          <p:cNvPr id="37" name="TextBox 36"/>
          <p:cNvSpPr txBox="1"/>
          <p:nvPr/>
        </p:nvSpPr>
        <p:spPr>
          <a:xfrm>
            <a:off x="2778321" y="5211206"/>
            <a:ext cx="2081238" cy="138499"/>
          </a:xfrm>
          <a:prstGeom prst="rect">
            <a:avLst/>
          </a:prstGeom>
          <a:solidFill>
            <a:schemeClr val="bg1"/>
          </a:solidFill>
        </p:spPr>
        <p:txBody>
          <a:bodyPr wrap="square" lIns="0" tIns="0" rIns="0" bIns="0" rtlCol="0">
            <a:spAutoFit/>
          </a:bodyPr>
          <a:lstStyle/>
          <a:p>
            <a:r>
              <a:rPr lang="en-US" sz="900" dirty="0" smtClean="0">
                <a:latin typeface="Arial" panose="020B0604020202020204" pitchFamily="34" charset="0"/>
                <a:cs typeface="Arial" panose="020B0604020202020204" pitchFamily="34" charset="0"/>
              </a:rPr>
              <a:t>11 PM EDT Advisory 14</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fade">
                                      <p:cBhvr>
                                        <p:cTn id="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8693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3968" y="877489"/>
            <a:ext cx="6763706" cy="5072779"/>
          </a:xfrm>
          <a:ln>
            <a:solidFill>
              <a:schemeClr val="tx1"/>
            </a:solidFill>
          </a:ln>
        </p:spPr>
      </p:pic>
      <p:sp>
        <p:nvSpPr>
          <p:cNvPr id="5" name="Title 1"/>
          <p:cNvSpPr>
            <a:spLocks noGrp="1"/>
          </p:cNvSpPr>
          <p:nvPr>
            <p:ph type="title"/>
          </p:nvPr>
        </p:nvSpPr>
        <p:spPr>
          <a:xfrm>
            <a:off x="-4208" y="-304724"/>
            <a:ext cx="7886700" cy="1325563"/>
          </a:xfrm>
        </p:spPr>
        <p:txBody>
          <a:bodyPr/>
          <a:lstStyle/>
          <a:p>
            <a:r>
              <a:rPr lang="en-US" b="1" dirty="0" smtClean="0">
                <a:solidFill>
                  <a:schemeClr val="bg1"/>
                </a:solidFill>
              </a:rPr>
              <a:t>Module Two - Briefing</a:t>
            </a:r>
            <a:endParaRPr lang="en-US" b="1" dirty="0">
              <a:solidFill>
                <a:schemeClr val="bg1"/>
              </a:solidFill>
            </a:endParaRPr>
          </a:p>
        </p:txBody>
      </p:sp>
      <p:sp>
        <p:nvSpPr>
          <p:cNvPr id="6" name="TextBox 5"/>
          <p:cNvSpPr txBox="1"/>
          <p:nvPr/>
        </p:nvSpPr>
        <p:spPr>
          <a:xfrm>
            <a:off x="0" y="877489"/>
            <a:ext cx="2273968" cy="2400657"/>
          </a:xfrm>
          <a:prstGeom prst="rect">
            <a:avLst/>
          </a:prstGeom>
          <a:noFill/>
        </p:spPr>
        <p:txBody>
          <a:bodyPr wrap="square" rtlCol="0">
            <a:spAutoFit/>
          </a:bodyPr>
          <a:lstStyle/>
          <a:p>
            <a:pPr>
              <a:lnSpc>
                <a:spcPts val="1800"/>
              </a:lnSpc>
            </a:pPr>
            <a:r>
              <a:rPr lang="en-US" dirty="0" smtClean="0"/>
              <a:t>The NWS Atlanta email briefing tonight is showing increasing confidence that the area has a high risk of heavy rainfall/ flooding, and a moderate risk of damaging winds.</a:t>
            </a:r>
          </a:p>
          <a:p>
            <a:pPr>
              <a:lnSpc>
                <a:spcPts val="1800"/>
              </a:lnSpc>
            </a:pPr>
            <a:endParaRPr lang="en-US" dirty="0"/>
          </a:p>
        </p:txBody>
      </p:sp>
      <p:sp>
        <p:nvSpPr>
          <p:cNvPr id="8" name="TextBox 7"/>
          <p:cNvSpPr txBox="1"/>
          <p:nvPr/>
        </p:nvSpPr>
        <p:spPr>
          <a:xfrm>
            <a:off x="0" y="3413878"/>
            <a:ext cx="2273968" cy="1938992"/>
          </a:xfrm>
          <a:prstGeom prst="rect">
            <a:avLst/>
          </a:prstGeom>
          <a:noFill/>
        </p:spPr>
        <p:txBody>
          <a:bodyPr wrap="square" rtlCol="0">
            <a:spAutoFit/>
          </a:bodyPr>
          <a:lstStyle/>
          <a:p>
            <a:pPr>
              <a:lnSpc>
                <a:spcPts val="1800"/>
              </a:lnSpc>
            </a:pPr>
            <a:r>
              <a:rPr lang="en-US" dirty="0" smtClean="0"/>
              <a:t>Timing of Threats:</a:t>
            </a:r>
          </a:p>
          <a:p>
            <a:pPr>
              <a:lnSpc>
                <a:spcPts val="1800"/>
              </a:lnSpc>
            </a:pPr>
            <a:endParaRPr lang="en-US" dirty="0" smtClean="0"/>
          </a:p>
          <a:p>
            <a:pPr>
              <a:lnSpc>
                <a:spcPts val="1800"/>
              </a:lnSpc>
            </a:pPr>
            <a:r>
              <a:rPr lang="en-US" dirty="0" smtClean="0"/>
              <a:t>Winds</a:t>
            </a:r>
          </a:p>
          <a:p>
            <a:pPr marL="285750" lvl="1" indent="-285750">
              <a:lnSpc>
                <a:spcPts val="1800"/>
              </a:lnSpc>
              <a:buFont typeface="Arial" panose="020B0604020202020204" pitchFamily="34" charset="0"/>
              <a:buChar char="•"/>
            </a:pPr>
            <a:r>
              <a:rPr lang="en-US" sz="1600" dirty="0" smtClean="0"/>
              <a:t>Mon 8am - Tue 12pm</a:t>
            </a:r>
          </a:p>
          <a:p>
            <a:pPr marL="0" lvl="1">
              <a:lnSpc>
                <a:spcPts val="1800"/>
              </a:lnSpc>
            </a:pPr>
            <a:r>
              <a:rPr lang="en-US" sz="1600" dirty="0" smtClean="0"/>
              <a:t>Rainfall</a:t>
            </a:r>
          </a:p>
          <a:p>
            <a:pPr marL="285750" lvl="1" indent="-285750">
              <a:lnSpc>
                <a:spcPts val="1800"/>
              </a:lnSpc>
              <a:buFont typeface="Arial" panose="020B0604020202020204" pitchFamily="34" charset="0"/>
              <a:buChar char="•"/>
            </a:pPr>
            <a:r>
              <a:rPr lang="en-US" sz="1600" dirty="0" smtClean="0"/>
              <a:t>Mon </a:t>
            </a:r>
            <a:r>
              <a:rPr lang="en-US" sz="1600" dirty="0"/>
              <a:t>8am </a:t>
            </a:r>
            <a:r>
              <a:rPr lang="en-US" sz="1600" dirty="0" smtClean="0"/>
              <a:t>– Tue 10pm</a:t>
            </a:r>
            <a:endParaRPr lang="en-US" sz="1600" dirty="0"/>
          </a:p>
          <a:p>
            <a:pPr marL="0" lvl="1">
              <a:lnSpc>
                <a:spcPts val="1800"/>
              </a:lnSpc>
            </a:pPr>
            <a:endParaRPr lang="en-US" sz="1600" dirty="0" smtClean="0"/>
          </a:p>
          <a:p>
            <a:pPr>
              <a:lnSpc>
                <a:spcPts val="1800"/>
              </a:lnSpc>
            </a:pPr>
            <a:endParaRPr lang="en-US" dirty="0"/>
          </a:p>
        </p:txBody>
      </p:sp>
    </p:spTree>
    <p:extLst>
      <p:ext uri="{BB962C8B-B14F-4D97-AF65-F5344CB8AC3E}">
        <p14:creationId xmlns:p14="http://schemas.microsoft.com/office/powerpoint/2010/main" val="322838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256" y="1361517"/>
            <a:ext cx="4248743" cy="3581900"/>
          </a:xfrm>
        </p:spPr>
      </p:pic>
      <p:sp>
        <p:nvSpPr>
          <p:cNvPr id="6" name="TextBox 5"/>
          <p:cNvSpPr txBox="1"/>
          <p:nvPr/>
        </p:nvSpPr>
        <p:spPr>
          <a:xfrm>
            <a:off x="1052777" y="3228158"/>
            <a:ext cx="862737" cy="564001"/>
          </a:xfrm>
          <a:prstGeom prst="rect">
            <a:avLst/>
          </a:prstGeom>
          <a:solidFill>
            <a:schemeClr val="tx1">
              <a:alpha val="34000"/>
            </a:schemeClr>
          </a:solidFill>
          <a:ln>
            <a:solidFill>
              <a:schemeClr val="bg2">
                <a:lumMod val="75000"/>
              </a:schemeClr>
            </a:solidFill>
          </a:ln>
        </p:spPr>
        <p:txBody>
          <a:bodyPr wrap="square" rtlCol="0" anchor="ctr">
            <a:spAutoFit/>
          </a:bodyPr>
          <a:lstStyle>
            <a:defPPr>
              <a:defRPr lang="en-US"/>
            </a:defPPr>
            <a:lvl1pPr algn="ctr">
              <a:lnSpc>
                <a:spcPts val="1800"/>
              </a:lnSpc>
              <a:defRPr sz="2000" b="1">
                <a:ln w="3175">
                  <a:solidFill>
                    <a:sysClr val="windowText" lastClr="000000"/>
                  </a:solidFill>
                </a:ln>
                <a:solidFill>
                  <a:schemeClr val="bg1"/>
                </a:solidFill>
                <a:effectLst>
                  <a:outerShdw blurRad="50800" dist="38100" dir="2700000" algn="tl" rotWithShape="0">
                    <a:prstClr val="black">
                      <a:alpha val="40000"/>
                    </a:prstClr>
                  </a:outerShdw>
                </a:effectLst>
              </a:defRPr>
            </a:lvl1pPr>
          </a:lstStyle>
          <a:p>
            <a:r>
              <a:rPr lang="en-US" dirty="0"/>
              <a:t>4-6 </a:t>
            </a:r>
            <a:r>
              <a:rPr lang="en-US" dirty="0" smtClean="0"/>
              <a:t>inches</a:t>
            </a:r>
            <a:endParaRPr lang="en-US" dirty="0"/>
          </a:p>
        </p:txBody>
      </p:sp>
      <p:sp>
        <p:nvSpPr>
          <p:cNvPr id="7" name="TextBox 6"/>
          <p:cNvSpPr txBox="1"/>
          <p:nvPr/>
        </p:nvSpPr>
        <p:spPr>
          <a:xfrm>
            <a:off x="2381250" y="2125063"/>
            <a:ext cx="862737" cy="564001"/>
          </a:xfrm>
          <a:prstGeom prst="rect">
            <a:avLst/>
          </a:prstGeom>
          <a:solidFill>
            <a:schemeClr val="tx1">
              <a:alpha val="34000"/>
            </a:schemeClr>
          </a:solidFill>
          <a:ln>
            <a:solidFill>
              <a:schemeClr val="bg2">
                <a:lumMod val="75000"/>
              </a:schemeClr>
            </a:solidFill>
          </a:ln>
        </p:spPr>
        <p:txBody>
          <a:bodyPr wrap="square" rtlCol="0" anchor="ctr">
            <a:spAutoFit/>
          </a:bodyPr>
          <a:lstStyle>
            <a:defPPr>
              <a:defRPr lang="en-US"/>
            </a:defPPr>
            <a:lvl1pPr algn="ctr">
              <a:lnSpc>
                <a:spcPts val="1800"/>
              </a:lnSpc>
              <a:defRPr sz="2000" b="1">
                <a:ln w="3175">
                  <a:solidFill>
                    <a:sysClr val="windowText" lastClr="000000"/>
                  </a:solidFill>
                </a:ln>
                <a:solidFill>
                  <a:schemeClr val="bg1"/>
                </a:solidFill>
                <a:effectLst>
                  <a:outerShdw blurRad="50800" dist="38100" dir="2700000" algn="tl" rotWithShape="0">
                    <a:prstClr val="black">
                      <a:alpha val="40000"/>
                    </a:prstClr>
                  </a:outerShdw>
                </a:effectLst>
              </a:defRPr>
            </a:lvl1pPr>
          </a:lstStyle>
          <a:p>
            <a:r>
              <a:rPr lang="en-US" dirty="0"/>
              <a:t>3-4</a:t>
            </a:r>
          </a:p>
          <a:p>
            <a:r>
              <a:rPr lang="en-US" dirty="0"/>
              <a:t>inches</a:t>
            </a:r>
          </a:p>
        </p:txBody>
      </p:sp>
      <p:sp>
        <p:nvSpPr>
          <p:cNvPr id="8" name="TextBox 7"/>
          <p:cNvSpPr txBox="1"/>
          <p:nvPr/>
        </p:nvSpPr>
        <p:spPr>
          <a:xfrm>
            <a:off x="3507773" y="3152467"/>
            <a:ext cx="862737" cy="564001"/>
          </a:xfrm>
          <a:prstGeom prst="rect">
            <a:avLst/>
          </a:prstGeom>
          <a:solidFill>
            <a:schemeClr val="tx1">
              <a:alpha val="34000"/>
            </a:schemeClr>
          </a:solidFill>
          <a:ln>
            <a:solidFill>
              <a:schemeClr val="bg2">
                <a:lumMod val="75000"/>
              </a:schemeClr>
            </a:solidFill>
          </a:ln>
        </p:spPr>
        <p:txBody>
          <a:bodyPr wrap="square" rtlCol="0" anchor="ctr">
            <a:spAutoFit/>
          </a:bodyPr>
          <a:lstStyle>
            <a:defPPr>
              <a:defRPr lang="en-US"/>
            </a:defPPr>
            <a:lvl1pPr algn="ctr">
              <a:lnSpc>
                <a:spcPts val="1800"/>
              </a:lnSpc>
              <a:defRPr sz="2000" b="1">
                <a:ln w="3175">
                  <a:solidFill>
                    <a:sysClr val="windowText" lastClr="000000"/>
                  </a:solidFill>
                </a:ln>
                <a:solidFill>
                  <a:schemeClr val="bg1"/>
                </a:solidFill>
                <a:effectLst>
                  <a:outerShdw blurRad="50800" dist="38100" dir="2700000" algn="tl" rotWithShape="0">
                    <a:prstClr val="black">
                      <a:alpha val="40000"/>
                    </a:prstClr>
                  </a:outerShdw>
                </a:effectLst>
              </a:defRPr>
            </a:lvl1pPr>
          </a:lstStyle>
          <a:p>
            <a:r>
              <a:rPr lang="en-US" dirty="0"/>
              <a:t>2-3</a:t>
            </a:r>
          </a:p>
          <a:p>
            <a:r>
              <a:rPr lang="en-US" dirty="0"/>
              <a:t>inches</a:t>
            </a:r>
          </a:p>
        </p:txBody>
      </p:sp>
      <p:sp>
        <p:nvSpPr>
          <p:cNvPr id="9" name="Rectangle 8"/>
          <p:cNvSpPr/>
          <p:nvPr/>
        </p:nvSpPr>
        <p:spPr>
          <a:xfrm>
            <a:off x="352911" y="1168147"/>
            <a:ext cx="4189434" cy="197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Sunday – Tuesday Total Rainfall</a:t>
            </a:r>
            <a:endParaRPr lang="en-US" dirty="0"/>
          </a:p>
        </p:txBody>
      </p:sp>
      <p:sp>
        <p:nvSpPr>
          <p:cNvPr id="11" name="Title 1"/>
          <p:cNvSpPr>
            <a:spLocks noGrp="1"/>
          </p:cNvSpPr>
          <p:nvPr>
            <p:ph type="title"/>
          </p:nvPr>
        </p:nvSpPr>
        <p:spPr>
          <a:xfrm>
            <a:off x="-4208" y="-304724"/>
            <a:ext cx="7886700" cy="1325563"/>
          </a:xfrm>
        </p:spPr>
        <p:txBody>
          <a:bodyPr/>
          <a:lstStyle/>
          <a:p>
            <a:r>
              <a:rPr lang="en-US" b="1" dirty="0" smtClean="0">
                <a:solidFill>
                  <a:schemeClr val="bg1"/>
                </a:solidFill>
              </a:rPr>
              <a:t>Module Two - Briefing</a:t>
            </a:r>
            <a:endParaRPr lang="en-US" b="1" dirty="0">
              <a:solidFill>
                <a:schemeClr val="bg1"/>
              </a:solidFill>
            </a:endParaRPr>
          </a:p>
        </p:txBody>
      </p:sp>
      <p:sp>
        <p:nvSpPr>
          <p:cNvPr id="13" name="TextBox 12"/>
          <p:cNvSpPr txBox="1"/>
          <p:nvPr/>
        </p:nvSpPr>
        <p:spPr>
          <a:xfrm>
            <a:off x="5141548" y="4336143"/>
            <a:ext cx="1266693" cy="333168"/>
          </a:xfrm>
          <a:prstGeom prst="rect">
            <a:avLst/>
          </a:prstGeom>
          <a:solidFill>
            <a:schemeClr val="tx1">
              <a:alpha val="34000"/>
            </a:schemeClr>
          </a:solidFill>
          <a:ln>
            <a:solidFill>
              <a:schemeClr val="bg2">
                <a:lumMod val="75000"/>
              </a:schemeClr>
            </a:solidFill>
          </a:ln>
        </p:spPr>
        <p:txBody>
          <a:bodyPr wrap="none" rtlCol="0" anchor="ctr">
            <a:spAutoFit/>
          </a:bodyPr>
          <a:lstStyle/>
          <a:p>
            <a:pPr algn="ctr">
              <a:lnSpc>
                <a:spcPts val="1800"/>
              </a:lnSpc>
            </a:pPr>
            <a:r>
              <a:rPr lang="en-US" sz="2000" b="1" dirty="0" smtClean="0">
                <a:ln w="3175">
                  <a:solidFill>
                    <a:sysClr val="windowText" lastClr="000000"/>
                  </a:solidFill>
                </a:ln>
                <a:solidFill>
                  <a:schemeClr val="bg1"/>
                </a:solidFill>
                <a:effectLst>
                  <a:outerShdw blurRad="50800" dist="38100" dir="2700000" algn="tl" rotWithShape="0">
                    <a:prstClr val="black">
                      <a:alpha val="40000"/>
                    </a:prstClr>
                  </a:outerShdw>
                </a:effectLst>
              </a:rPr>
              <a:t>35-40mph</a:t>
            </a:r>
            <a:endParaRPr lang="en-US" sz="2000" b="1" dirty="0">
              <a:ln w="3175">
                <a:solidFill>
                  <a:sysClr val="windowText" lastClr="000000"/>
                </a:solidFill>
              </a:ln>
              <a:solidFill>
                <a:schemeClr val="bg1"/>
              </a:solidFill>
              <a:effectLst>
                <a:outerShdw blurRad="50800" dist="38100" dir="2700000" algn="tl" rotWithShape="0">
                  <a:prstClr val="black">
                    <a:alpha val="40000"/>
                  </a:prstClr>
                </a:outerShdw>
              </a:effectLst>
            </a:endParaRPr>
          </a:p>
        </p:txBody>
      </p:sp>
      <p:sp>
        <p:nvSpPr>
          <p:cNvPr id="15" name="TextBox 14"/>
          <p:cNvSpPr txBox="1"/>
          <p:nvPr/>
        </p:nvSpPr>
        <p:spPr>
          <a:xfrm>
            <a:off x="1219199" y="4974565"/>
            <a:ext cx="7214938" cy="1708160"/>
          </a:xfrm>
          <a:prstGeom prst="rect">
            <a:avLst/>
          </a:prstGeom>
          <a:noFill/>
        </p:spPr>
        <p:txBody>
          <a:bodyPr wrap="square" rtlCol="0">
            <a:spAutoFit/>
          </a:bodyPr>
          <a:lstStyle/>
          <a:p>
            <a:pPr>
              <a:lnSpc>
                <a:spcPts val="1800"/>
              </a:lnSpc>
            </a:pPr>
            <a:r>
              <a:rPr lang="en-US" dirty="0" smtClean="0"/>
              <a:t>The updated forecast has increased rainfall estimates over western Georgia, and a large area can expect 4-6 inches.</a:t>
            </a:r>
          </a:p>
          <a:p>
            <a:pPr>
              <a:lnSpc>
                <a:spcPts val="1800"/>
              </a:lnSpc>
            </a:pPr>
            <a:endParaRPr lang="en-US" dirty="0"/>
          </a:p>
          <a:p>
            <a:pPr>
              <a:lnSpc>
                <a:spcPts val="1800"/>
              </a:lnSpc>
            </a:pPr>
            <a:r>
              <a:rPr lang="en-US" dirty="0" smtClean="0"/>
              <a:t>Forecast wind speeds have not changed much over the last few days, and the majority of the area should remain below Tropical-Storm Force.</a:t>
            </a:r>
          </a:p>
          <a:p>
            <a:pPr>
              <a:lnSpc>
                <a:spcPts val="1800"/>
              </a:lnSpc>
            </a:pPr>
            <a:endParaRPr lang="en-US" dirty="0" smtClean="0"/>
          </a:p>
          <a:p>
            <a:pPr>
              <a:lnSpc>
                <a:spcPts val="1800"/>
              </a:lnSpc>
            </a:pP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459" t="11495" r="9918" b="8812"/>
          <a:stretch/>
        </p:blipFill>
        <p:spPr>
          <a:xfrm>
            <a:off x="4580986" y="1372102"/>
            <a:ext cx="4160574" cy="3571316"/>
          </a:xfrm>
          <a:prstGeom prst="rect">
            <a:avLst/>
          </a:prstGeom>
          <a:ln w="25400">
            <a:solidFill>
              <a:schemeClr val="accent3"/>
            </a:solidFill>
          </a:ln>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480" t="13375" r="88442" b="10247"/>
          <a:stretch/>
        </p:blipFill>
        <p:spPr>
          <a:xfrm>
            <a:off x="7993117" y="1496559"/>
            <a:ext cx="541284" cy="3415863"/>
          </a:xfrm>
          <a:prstGeom prst="rect">
            <a:avLst/>
          </a:prstGeom>
          <a:ln w="25400">
            <a:solidFill>
              <a:schemeClr val="accent3"/>
            </a:solidFill>
          </a:ln>
        </p:spPr>
      </p:pic>
      <p:sp>
        <p:nvSpPr>
          <p:cNvPr id="14" name="Rectangle 13"/>
          <p:cNvSpPr/>
          <p:nvPr/>
        </p:nvSpPr>
        <p:spPr>
          <a:xfrm>
            <a:off x="4562636" y="1170480"/>
            <a:ext cx="4189434" cy="197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Monday and Tuesday Max Winds</a:t>
            </a:r>
            <a:endParaRPr lang="en-US" dirty="0"/>
          </a:p>
        </p:txBody>
      </p:sp>
    </p:spTree>
    <p:extLst>
      <p:ext uri="{BB962C8B-B14F-4D97-AF65-F5344CB8AC3E}">
        <p14:creationId xmlns:p14="http://schemas.microsoft.com/office/powerpoint/2010/main" val="42602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920" y="790366"/>
            <a:ext cx="7117346" cy="5340795"/>
          </a:xfrm>
          <a:prstGeom prst="rect">
            <a:avLst/>
          </a:prstGeom>
        </p:spPr>
      </p:pic>
      <p:sp>
        <p:nvSpPr>
          <p:cNvPr id="15" name="TextBox 14"/>
          <p:cNvSpPr txBox="1"/>
          <p:nvPr/>
        </p:nvSpPr>
        <p:spPr>
          <a:xfrm>
            <a:off x="28548" y="790366"/>
            <a:ext cx="1908372" cy="1942198"/>
          </a:xfrm>
          <a:prstGeom prst="rect">
            <a:avLst/>
          </a:prstGeom>
          <a:noFill/>
        </p:spPr>
        <p:txBody>
          <a:bodyPr wrap="square" rtlCol="0">
            <a:spAutoFit/>
          </a:bodyPr>
          <a:lstStyle/>
          <a:p>
            <a:pPr>
              <a:lnSpc>
                <a:spcPts val="1800"/>
              </a:lnSpc>
            </a:pPr>
            <a:r>
              <a:rPr lang="en-US" dirty="0" smtClean="0"/>
              <a:t>A </a:t>
            </a:r>
            <a:r>
              <a:rPr lang="en-US" b="1" i="1" dirty="0" smtClean="0"/>
              <a:t>Flash Flood Watch </a:t>
            </a:r>
            <a:r>
              <a:rPr lang="en-US" dirty="0" smtClean="0"/>
              <a:t>is in effect from midnight tonight through 10 PM Tuesday as the rain bands impact the area.</a:t>
            </a:r>
          </a:p>
          <a:p>
            <a:pPr>
              <a:lnSpc>
                <a:spcPts val="1800"/>
              </a:lnSpc>
            </a:pPr>
            <a:endParaRPr lang="en-US" dirty="0"/>
          </a:p>
        </p:txBody>
      </p:sp>
      <p:sp>
        <p:nvSpPr>
          <p:cNvPr id="16" name="Title 1"/>
          <p:cNvSpPr>
            <a:spLocks noGrp="1"/>
          </p:cNvSpPr>
          <p:nvPr>
            <p:ph type="title"/>
          </p:nvPr>
        </p:nvSpPr>
        <p:spPr>
          <a:xfrm>
            <a:off x="-4208" y="-304724"/>
            <a:ext cx="7886700" cy="1325563"/>
          </a:xfrm>
        </p:spPr>
        <p:txBody>
          <a:bodyPr/>
          <a:lstStyle/>
          <a:p>
            <a:r>
              <a:rPr lang="en-US" b="1" dirty="0" smtClean="0">
                <a:solidFill>
                  <a:schemeClr val="bg1"/>
                </a:solidFill>
              </a:rPr>
              <a:t>Module Two - Briefing</a:t>
            </a:r>
            <a:endParaRPr lang="en-US" b="1" dirty="0">
              <a:solidFill>
                <a:schemeClr val="bg1"/>
              </a:solidFill>
            </a:endParaRPr>
          </a:p>
        </p:txBody>
      </p:sp>
      <p:sp>
        <p:nvSpPr>
          <p:cNvPr id="17" name="Rectangle 16"/>
          <p:cNvSpPr/>
          <p:nvPr/>
        </p:nvSpPr>
        <p:spPr>
          <a:xfrm>
            <a:off x="1936920" y="1180519"/>
            <a:ext cx="3029284" cy="162365"/>
          </a:xfrm>
          <a:prstGeom prst="rect">
            <a:avLst/>
          </a:prstGeom>
          <a:solidFill>
            <a:srgbClr val="000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12 </a:t>
            </a:r>
            <a:r>
              <a:rPr lang="en-US" sz="1200" dirty="0"/>
              <a:t>A</a:t>
            </a:r>
            <a:r>
              <a:rPr lang="en-US" sz="1200" dirty="0" smtClean="0"/>
              <a:t>M Mon Sep 17 – 10 PM Tue Sep 18</a:t>
            </a:r>
            <a:endParaRPr lang="en-US" sz="1200" dirty="0"/>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12796" b="94731" l="40565" r="96371">
                        <a14:foregroundMark x1="56935" y1="88710" x2="66613" y2="88602"/>
                        <a14:foregroundMark x1="53226" y1="90000" x2="59032" y2="90215"/>
                        <a14:foregroundMark x1="61129" y1="89570" x2="66613" y2="89785"/>
                        <a14:foregroundMark x1="68710" y1="92796" x2="71048" y2="92796"/>
                        <a14:foregroundMark x1="71935" y1="91613" x2="79435" y2="91613"/>
                        <a14:foregroundMark x1="80484" y1="93333" x2="83548" y2="92796"/>
                        <a14:foregroundMark x1="83871" y1="91720" x2="87742" y2="90000"/>
                        <a14:foregroundMark x1="88790" y1="89570" x2="93065" y2="89355"/>
                        <a14:foregroundMark x1="93065" y1="87527" x2="93226" y2="84301"/>
                        <a14:foregroundMark x1="92984" y1="82151" x2="92500" y2="78280"/>
                        <a14:foregroundMark x1="93226" y1="76774" x2="95887" y2="73763"/>
                        <a14:foregroundMark x1="94758" y1="70538" x2="94758" y2="70538"/>
                        <a14:foregroundMark x1="92016" y1="66882" x2="92500" y2="58710"/>
                        <a14:foregroundMark x1="87419" y1="53226" x2="86371" y2="48602"/>
                        <a14:foregroundMark x1="87177" y1="48065" x2="88306" y2="47849"/>
                        <a14:foregroundMark x1="86694" y1="42258" x2="88952" y2="47634"/>
                        <a14:foregroundMark x1="75242" y1="30000" x2="75242" y2="30000"/>
                        <a14:foregroundMark x1="79677" y1="34624" x2="79677" y2="34624"/>
                        <a14:foregroundMark x1="71532" y1="26774" x2="71855" y2="16774"/>
                        <a14:foregroundMark x1="72419" y1="16774" x2="73306" y2="16129"/>
                        <a14:foregroundMark x1="50645" y1="89140" x2="53226" y2="90215"/>
                        <a14:foregroundMark x1="66774" y1="90538" x2="67984" y2="92366"/>
                        <a14:foregroundMark x1="49516" y1="73548" x2="47419" y2="66452"/>
                        <a14:foregroundMark x1="42016" y1="23333" x2="46694" y2="59462"/>
                      </a14:backgroundRemoval>
                    </a14:imgEffect>
                  </a14:imgLayer>
                </a14:imgProps>
              </a:ext>
              <a:ext uri="{28A0092B-C50C-407E-A947-70E740481C1C}">
                <a14:useLocalDpi xmlns:a14="http://schemas.microsoft.com/office/drawing/2010/main" val="0"/>
              </a:ext>
            </a:extLst>
          </a:blip>
          <a:srcRect l="40566" t="12918" r="3630" b="5821"/>
          <a:stretch/>
        </p:blipFill>
        <p:spPr>
          <a:xfrm>
            <a:off x="4827184" y="1477927"/>
            <a:ext cx="3987208" cy="4306186"/>
          </a:xfrm>
          <a:prstGeom prst="rect">
            <a:avLst/>
          </a:prstGeom>
        </p:spPr>
      </p:pic>
    </p:spTree>
    <p:extLst>
      <p:ext uri="{BB962C8B-B14F-4D97-AF65-F5344CB8AC3E}">
        <p14:creationId xmlns:p14="http://schemas.microsoft.com/office/powerpoint/2010/main" val="24848618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902" y="801487"/>
            <a:ext cx="7120127" cy="5340096"/>
          </a:xfrm>
          <a:prstGeom prst="rect">
            <a:avLst/>
          </a:prstGeom>
        </p:spPr>
      </p:pic>
      <p:sp>
        <p:nvSpPr>
          <p:cNvPr id="8" name="Title 1"/>
          <p:cNvSpPr>
            <a:spLocks noGrp="1"/>
          </p:cNvSpPr>
          <p:nvPr>
            <p:ph type="title"/>
          </p:nvPr>
        </p:nvSpPr>
        <p:spPr>
          <a:xfrm>
            <a:off x="-4208" y="-304724"/>
            <a:ext cx="7886700" cy="1325563"/>
          </a:xfrm>
        </p:spPr>
        <p:txBody>
          <a:bodyPr/>
          <a:lstStyle/>
          <a:p>
            <a:r>
              <a:rPr lang="en-US" b="1" dirty="0" smtClean="0">
                <a:solidFill>
                  <a:schemeClr val="bg1"/>
                </a:solidFill>
              </a:rPr>
              <a:t>Module Two - Briefing</a:t>
            </a:r>
            <a:endParaRPr lang="en-US" b="1" dirty="0">
              <a:solidFill>
                <a:schemeClr val="bg1"/>
              </a:solidFill>
            </a:endParaRPr>
          </a:p>
        </p:txBody>
      </p:sp>
      <p:sp>
        <p:nvSpPr>
          <p:cNvPr id="9" name="TextBox 8"/>
          <p:cNvSpPr txBox="1"/>
          <p:nvPr/>
        </p:nvSpPr>
        <p:spPr>
          <a:xfrm>
            <a:off x="-4208" y="978392"/>
            <a:ext cx="1938110" cy="2865528"/>
          </a:xfrm>
          <a:prstGeom prst="rect">
            <a:avLst/>
          </a:prstGeom>
          <a:noFill/>
        </p:spPr>
        <p:txBody>
          <a:bodyPr wrap="square" rtlCol="0">
            <a:spAutoFit/>
          </a:bodyPr>
          <a:lstStyle/>
          <a:p>
            <a:pPr>
              <a:lnSpc>
                <a:spcPts val="1800"/>
              </a:lnSpc>
            </a:pPr>
            <a:r>
              <a:rPr lang="en-US" b="1" i="1" dirty="0" smtClean="0">
                <a:solidFill>
                  <a:srgbClr val="B22222"/>
                </a:solidFill>
                <a:effectLst>
                  <a:outerShdw blurRad="38100" dist="38100" dir="2700000" algn="tl">
                    <a:srgbClr val="000000">
                      <a:alpha val="43137"/>
                    </a:srgbClr>
                  </a:outerShdw>
                </a:effectLst>
              </a:rPr>
              <a:t>Tropical Storm Warning </a:t>
            </a:r>
            <a:r>
              <a:rPr lang="en-US" dirty="0" smtClean="0"/>
              <a:t>and </a:t>
            </a:r>
          </a:p>
          <a:p>
            <a:pPr>
              <a:lnSpc>
                <a:spcPts val="1800"/>
              </a:lnSpc>
            </a:pPr>
            <a:r>
              <a:rPr lang="en-US" b="1" i="1" dirty="0" smtClean="0">
                <a:solidFill>
                  <a:srgbClr val="F08080"/>
                </a:solidFill>
                <a:effectLst>
                  <a:outerShdw blurRad="38100" dist="38100" dir="2700000" algn="tl">
                    <a:srgbClr val="000000">
                      <a:alpha val="43137"/>
                    </a:srgbClr>
                  </a:outerShdw>
                </a:effectLst>
              </a:rPr>
              <a:t>Tropical Storm Watch </a:t>
            </a:r>
            <a:r>
              <a:rPr lang="en-US" dirty="0" smtClean="0"/>
              <a:t>products have been issued for portions of western Georgia through Tuesday due to potential for Tropical Storm conditions. </a:t>
            </a:r>
          </a:p>
          <a:p>
            <a:pPr>
              <a:lnSpc>
                <a:spcPts val="1800"/>
              </a:lnSpc>
            </a:pPr>
            <a:endParaRPr lang="en-US" dirty="0"/>
          </a:p>
        </p:txBody>
      </p:sp>
    </p:spTree>
    <p:extLst>
      <p:ext uri="{BB962C8B-B14F-4D97-AF65-F5344CB8AC3E}">
        <p14:creationId xmlns:p14="http://schemas.microsoft.com/office/powerpoint/2010/main" val="40791413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258300" cy="6858000"/>
          </a:xfrm>
          <a:prstGeom prst="rect">
            <a:avLst/>
          </a:prstGeom>
        </p:spPr>
      </p:pic>
    </p:spTree>
    <p:extLst>
      <p:ext uri="{BB962C8B-B14F-4D97-AF65-F5344CB8AC3E}">
        <p14:creationId xmlns:p14="http://schemas.microsoft.com/office/powerpoint/2010/main" val="3836390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1813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6381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91116"/>
            <a:ext cx="9144000" cy="6166884"/>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6947" r="16947" b="23442"/>
          <a:stretch/>
        </p:blipFill>
        <p:spPr>
          <a:xfrm>
            <a:off x="-1" y="2031999"/>
            <a:ext cx="2993017" cy="2412410"/>
          </a:xfrm>
        </p:spPr>
      </p:pic>
      <p:sp>
        <p:nvSpPr>
          <p:cNvPr id="11" name="Rectangle 10"/>
          <p:cNvSpPr/>
          <p:nvPr/>
        </p:nvSpPr>
        <p:spPr>
          <a:xfrm>
            <a:off x="3052233" y="2032000"/>
            <a:ext cx="6091768" cy="242146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367004" y="2584702"/>
            <a:ext cx="6176909" cy="79626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4800" dirty="0" smtClean="0">
                <a:latin typeface="Bookman Old Style" panose="02050604050505020204" pitchFamily="18" charset="0"/>
              </a:rPr>
              <a:t>Module Three</a:t>
            </a:r>
            <a:endParaRPr lang="en-US" sz="4800" dirty="0">
              <a:latin typeface="Bookman Old Style" panose="02050604050505020204" pitchFamily="18" charset="0"/>
            </a:endParaRPr>
          </a:p>
        </p:txBody>
      </p:sp>
      <p:sp>
        <p:nvSpPr>
          <p:cNvPr id="14" name="Title 1"/>
          <p:cNvSpPr txBox="1">
            <a:spLocks/>
          </p:cNvSpPr>
          <p:nvPr/>
        </p:nvSpPr>
        <p:spPr>
          <a:xfrm>
            <a:off x="3367004" y="3272112"/>
            <a:ext cx="6176909" cy="79626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400" dirty="0" smtClean="0">
                <a:latin typeface="Bookman Old Style" panose="02050604050505020204" pitchFamily="18" charset="0"/>
              </a:rPr>
              <a:t>24-hours </a:t>
            </a:r>
            <a:r>
              <a:rPr lang="en-US" sz="2400" i="1" dirty="0" smtClean="0">
                <a:latin typeface="Bookman Old Style" panose="02050604050505020204" pitchFamily="18" charset="0"/>
              </a:rPr>
              <a:t>after</a:t>
            </a:r>
            <a:r>
              <a:rPr lang="en-US" sz="2400" dirty="0" smtClean="0">
                <a:latin typeface="Bookman Old Style" panose="02050604050505020204" pitchFamily="18" charset="0"/>
              </a:rPr>
              <a:t> landfall, </a:t>
            </a:r>
            <a:r>
              <a:rPr lang="en-US" sz="2000" dirty="0" smtClean="0">
                <a:latin typeface="Bookman Old Style" panose="02050604050505020204" pitchFamily="18" charset="0"/>
              </a:rPr>
              <a:t>11AM Tuesday</a:t>
            </a:r>
            <a:endParaRPr lang="en-US" sz="2000" dirty="0">
              <a:latin typeface="Bookman Old Style" panose="02050604050505020204" pitchFamily="18" charset="0"/>
            </a:endParaRPr>
          </a:p>
        </p:txBody>
      </p:sp>
    </p:spTree>
    <p:extLst>
      <p:ext uri="{BB962C8B-B14F-4D97-AF65-F5344CB8AC3E}">
        <p14:creationId xmlns:p14="http://schemas.microsoft.com/office/powerpoint/2010/main" val="3454828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91116"/>
            <a:ext cx="9144000" cy="6166884"/>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6947" r="16947" b="23442"/>
          <a:stretch/>
        </p:blipFill>
        <p:spPr>
          <a:xfrm>
            <a:off x="-1" y="2031999"/>
            <a:ext cx="2993017" cy="2412410"/>
          </a:xfrm>
        </p:spPr>
      </p:pic>
      <p:sp>
        <p:nvSpPr>
          <p:cNvPr id="11" name="Rectangle 10"/>
          <p:cNvSpPr/>
          <p:nvPr/>
        </p:nvSpPr>
        <p:spPr>
          <a:xfrm>
            <a:off x="3052233" y="2032000"/>
            <a:ext cx="6091768" cy="242146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367004" y="2584702"/>
            <a:ext cx="6176909" cy="79626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4800" dirty="0" smtClean="0">
                <a:latin typeface="Bookman Old Style" panose="02050604050505020204" pitchFamily="18" charset="0"/>
              </a:rPr>
              <a:t>Module One</a:t>
            </a:r>
            <a:endParaRPr lang="en-US" sz="4800" dirty="0">
              <a:latin typeface="Bookman Old Style" panose="02050604050505020204" pitchFamily="18" charset="0"/>
            </a:endParaRPr>
          </a:p>
        </p:txBody>
      </p:sp>
      <p:sp>
        <p:nvSpPr>
          <p:cNvPr id="14" name="Title 1"/>
          <p:cNvSpPr txBox="1">
            <a:spLocks/>
          </p:cNvSpPr>
          <p:nvPr/>
        </p:nvSpPr>
        <p:spPr>
          <a:xfrm>
            <a:off x="3367004" y="3272112"/>
            <a:ext cx="6176909" cy="79626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400" dirty="0" smtClean="0">
                <a:latin typeface="Bookman Old Style" panose="02050604050505020204" pitchFamily="18" charset="0"/>
              </a:rPr>
              <a:t>72-hours before landfall</a:t>
            </a:r>
            <a:endParaRPr lang="en-US" sz="2400" dirty="0">
              <a:latin typeface="Bookman Old Style" panose="02050604050505020204" pitchFamily="18" charset="0"/>
            </a:endParaRPr>
          </a:p>
        </p:txBody>
      </p:sp>
    </p:spTree>
    <p:extLst>
      <p:ext uri="{BB962C8B-B14F-4D97-AF65-F5344CB8AC3E}">
        <p14:creationId xmlns:p14="http://schemas.microsoft.com/office/powerpoint/2010/main" val="21250100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208" y="-304724"/>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Three - Briefing</a:t>
            </a:r>
            <a:endParaRPr lang="en-US" b="1" dirty="0">
              <a:solidFill>
                <a:schemeClr val="bg1"/>
              </a:solidFill>
            </a:endParaRPr>
          </a:p>
        </p:txBody>
      </p:sp>
      <p:sp>
        <p:nvSpPr>
          <p:cNvPr id="6" name="TextBox 5"/>
          <p:cNvSpPr txBox="1"/>
          <p:nvPr/>
        </p:nvSpPr>
        <p:spPr>
          <a:xfrm>
            <a:off x="28547" y="754270"/>
            <a:ext cx="4399073" cy="2862322"/>
          </a:xfrm>
          <a:prstGeom prst="rect">
            <a:avLst/>
          </a:prstGeom>
          <a:noFill/>
        </p:spPr>
        <p:txBody>
          <a:bodyPr wrap="square" rtlCol="0">
            <a:spAutoFit/>
          </a:bodyPr>
          <a:lstStyle/>
          <a:p>
            <a:pPr>
              <a:lnSpc>
                <a:spcPts val="1800"/>
              </a:lnSpc>
            </a:pPr>
            <a:r>
              <a:rPr lang="en-US" dirty="0" smtClean="0"/>
              <a:t>Hurricane Miles made landfall at 10:42 AM Monday morning as a Category 3 Storm, with 112 mph maximum winds. </a:t>
            </a:r>
          </a:p>
          <a:p>
            <a:pPr>
              <a:lnSpc>
                <a:spcPts val="1800"/>
              </a:lnSpc>
            </a:pPr>
            <a:endParaRPr lang="en-US" dirty="0"/>
          </a:p>
          <a:p>
            <a:pPr>
              <a:lnSpc>
                <a:spcPts val="1800"/>
              </a:lnSpc>
            </a:pPr>
            <a:r>
              <a:rPr lang="en-US" dirty="0" smtClean="0"/>
              <a:t>It quickly weakened as it moved northward through Alabama, with several bands pounding Georgia with heavy rainfall and damaging winds.</a:t>
            </a:r>
          </a:p>
          <a:p>
            <a:pPr>
              <a:lnSpc>
                <a:spcPts val="1800"/>
              </a:lnSpc>
            </a:pPr>
            <a:endParaRPr lang="en-US" dirty="0"/>
          </a:p>
          <a:p>
            <a:pPr>
              <a:lnSpc>
                <a:spcPts val="1800"/>
              </a:lnSpc>
            </a:pPr>
            <a:r>
              <a:rPr lang="en-US" dirty="0" smtClean="0"/>
              <a:t>The initial clean up of downed trees and power lines has begun, but flooding continues to be a major threat. </a:t>
            </a:r>
            <a:endParaRPr lang="en-US" dirty="0"/>
          </a:p>
        </p:txBody>
      </p:sp>
      <p:pic>
        <p:nvPicPr>
          <p:cNvPr id="7" name="Picture Placeholder 6"/>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3286" r="23286" b="9391"/>
          <a:stretch/>
        </p:blipFill>
        <p:spPr>
          <a:xfrm>
            <a:off x="4764505" y="2685792"/>
            <a:ext cx="4225110" cy="4030530"/>
          </a:xfrm>
          <a:ln>
            <a:solidFill>
              <a:schemeClr val="tx1"/>
            </a:solidFill>
          </a:ln>
          <a:effectLst>
            <a:outerShdw blurRad="50800" dist="38100" dir="2700000" algn="tl" rotWithShape="0">
              <a:prstClr val="black">
                <a:alpha val="40000"/>
              </a:prstClr>
            </a:outerShdw>
          </a:effectLst>
        </p:spPr>
      </p:pic>
      <p:pic>
        <p:nvPicPr>
          <p:cNvPr id="8" name="Picture 2" descr="https://www.ajc.com/rf/image_inline/Pub/p9/AJC/2018/10/11/Images/damage%20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620" y="806890"/>
            <a:ext cx="4223431" cy="237206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mage result for downed tree michael georgia car"/>
          <p:cNvPicPr>
            <a:picLocks noChangeAspect="1" noChangeArrowheads="1"/>
          </p:cNvPicPr>
          <p:nvPr/>
        </p:nvPicPr>
        <p:blipFill rotWithShape="1">
          <a:blip r:embed="rId4">
            <a:extLst>
              <a:ext uri="{28A0092B-C50C-407E-A947-70E740481C1C}">
                <a14:useLocalDpi xmlns:a14="http://schemas.microsoft.com/office/drawing/2010/main" val="0"/>
              </a:ext>
            </a:extLst>
          </a:blip>
          <a:srcRect t="5350" b="6339"/>
          <a:stretch/>
        </p:blipFill>
        <p:spPr bwMode="auto">
          <a:xfrm>
            <a:off x="917699" y="3657875"/>
            <a:ext cx="4044703" cy="239394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9254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208" y="-304724"/>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Three - Briefing</a:t>
            </a:r>
            <a:endParaRPr lang="en-US" b="1" dirty="0">
              <a:solidFill>
                <a:schemeClr val="bg1"/>
              </a:solidFill>
            </a:endParaRPr>
          </a:p>
        </p:txBody>
      </p:sp>
      <p:grpSp>
        <p:nvGrpSpPr>
          <p:cNvPr id="11" name="Group 10"/>
          <p:cNvGrpSpPr/>
          <p:nvPr/>
        </p:nvGrpSpPr>
        <p:grpSpPr>
          <a:xfrm>
            <a:off x="4367463" y="747538"/>
            <a:ext cx="4593600" cy="5376536"/>
            <a:chOff x="770507" y="843791"/>
            <a:chExt cx="4412640" cy="5195501"/>
          </a:xfrm>
        </p:grpSpPr>
        <p:pic>
          <p:nvPicPr>
            <p:cNvPr id="4" name="Picture 3" descr="No automatic alt text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r="41119" b="7563"/>
            <a:stretch/>
          </p:blipFill>
          <p:spPr bwMode="auto">
            <a:xfrm>
              <a:off x="770507" y="843791"/>
              <a:ext cx="4412640" cy="51955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70507" y="1265579"/>
              <a:ext cx="3029284" cy="162365"/>
            </a:xfrm>
            <a:prstGeom prst="rect">
              <a:avLst/>
            </a:prstGeom>
            <a:solidFill>
              <a:srgbClr val="000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12 </a:t>
              </a:r>
              <a:r>
                <a:rPr lang="en-US" sz="1200" dirty="0"/>
                <a:t>A</a:t>
              </a:r>
              <a:r>
                <a:rPr lang="en-US" sz="1200" dirty="0" smtClean="0"/>
                <a:t>M Mon Sep 17 – 10 AM Tue Sep 18</a:t>
              </a:r>
              <a:endParaRPr lang="en-US" sz="1200" dirty="0"/>
            </a:p>
          </p:txBody>
        </p:sp>
        <p:sp>
          <p:nvSpPr>
            <p:cNvPr id="5" name="Rectangle 4"/>
            <p:cNvSpPr/>
            <p:nvPr/>
          </p:nvSpPr>
          <p:spPr>
            <a:xfrm>
              <a:off x="831821" y="1452007"/>
              <a:ext cx="4290012" cy="991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0507" y="1439976"/>
              <a:ext cx="4412640" cy="1055817"/>
            </a:xfrm>
            <a:prstGeom prst="rect">
              <a:avLst/>
            </a:prstGeom>
            <a:noFill/>
          </p:spPr>
          <p:txBody>
            <a:bodyPr wrap="square" rtlCol="0">
              <a:spAutoFit/>
            </a:bodyPr>
            <a:lstStyle/>
            <a:p>
              <a:r>
                <a:rPr lang="en-US" sz="1300" b="1" dirty="0" smtClean="0">
                  <a:solidFill>
                    <a:schemeClr val="bg1"/>
                  </a:solidFill>
                </a:rPr>
                <a:t>Widespread observed wind gusts of 30 to 40 mph were observed across the area yesterday through this morning from Hurricane Miles. Higher speeds were observed in the higher elevations of north Georgia. Winds have begun to subside, and will continue to weaken through the afternoon.</a:t>
              </a:r>
              <a:endParaRPr lang="en-US" sz="1300" b="1" dirty="0">
                <a:solidFill>
                  <a:schemeClr val="bg1"/>
                </a:solidFill>
              </a:endParaRPr>
            </a:p>
          </p:txBody>
        </p:sp>
      </p:grpSp>
      <p:sp>
        <p:nvSpPr>
          <p:cNvPr id="13" name="TextBox 12"/>
          <p:cNvSpPr txBox="1"/>
          <p:nvPr/>
        </p:nvSpPr>
        <p:spPr>
          <a:xfrm>
            <a:off x="56644" y="776782"/>
            <a:ext cx="4246990" cy="2031325"/>
          </a:xfrm>
          <a:prstGeom prst="rect">
            <a:avLst/>
          </a:prstGeom>
          <a:noFill/>
        </p:spPr>
        <p:txBody>
          <a:bodyPr wrap="square" rtlCol="0">
            <a:spAutoFit/>
          </a:bodyPr>
          <a:lstStyle/>
          <a:p>
            <a:r>
              <a:rPr lang="en-US" dirty="0" smtClean="0"/>
              <a:t>Hundreds of trees were downed by the winds over western and north Georgia, and 300,000 customers are without power.</a:t>
            </a:r>
          </a:p>
          <a:p>
            <a:endParaRPr lang="en-US" dirty="0"/>
          </a:p>
          <a:p>
            <a:r>
              <a:rPr lang="en-US" dirty="0" smtClean="0"/>
              <a:t>Two NOAA Weather Radio transmitters were briefly off the air in far north Georgia due to communication/power failure. </a:t>
            </a:r>
            <a:endParaRPr lang="en-US" dirty="0"/>
          </a:p>
        </p:txBody>
      </p:sp>
    </p:spTree>
    <p:extLst>
      <p:ext uri="{BB962C8B-B14F-4D97-AF65-F5344CB8AC3E}">
        <p14:creationId xmlns:p14="http://schemas.microsoft.com/office/powerpoint/2010/main" val="698127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2198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5821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4133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may contain: text"/>
          <p:cNvPicPr>
            <a:picLocks noChangeAspect="1" noChangeArrowheads="1"/>
          </p:cNvPicPr>
          <p:nvPr/>
        </p:nvPicPr>
        <p:blipFill rotWithShape="1">
          <a:blip r:embed="rId2">
            <a:extLst>
              <a:ext uri="{28A0092B-C50C-407E-A947-70E740481C1C}">
                <a14:useLocalDpi xmlns:a14="http://schemas.microsoft.com/office/drawing/2010/main" val="0"/>
              </a:ext>
            </a:extLst>
          </a:blip>
          <a:srcRect l="45440" t="10117" r="7603" b="4744"/>
          <a:stretch/>
        </p:blipFill>
        <p:spPr bwMode="auto">
          <a:xfrm>
            <a:off x="3826041" y="818148"/>
            <a:ext cx="5143483" cy="52457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208" y="-304724"/>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Three - Briefing</a:t>
            </a:r>
            <a:endParaRPr lang="en-US" b="1" dirty="0">
              <a:solidFill>
                <a:schemeClr val="bg1"/>
              </a:solidFill>
            </a:endParaRPr>
          </a:p>
        </p:txBody>
      </p:sp>
      <p:sp>
        <p:nvSpPr>
          <p:cNvPr id="6" name="TextBox 5"/>
          <p:cNvSpPr txBox="1"/>
          <p:nvPr/>
        </p:nvSpPr>
        <p:spPr>
          <a:xfrm>
            <a:off x="28547" y="790366"/>
            <a:ext cx="3797493" cy="1938992"/>
          </a:xfrm>
          <a:prstGeom prst="rect">
            <a:avLst/>
          </a:prstGeom>
          <a:noFill/>
        </p:spPr>
        <p:txBody>
          <a:bodyPr wrap="square" rtlCol="0">
            <a:spAutoFit/>
          </a:bodyPr>
          <a:lstStyle/>
          <a:p>
            <a:pPr>
              <a:lnSpc>
                <a:spcPts val="1800"/>
              </a:lnSpc>
            </a:pPr>
            <a:r>
              <a:rPr lang="en-US" dirty="0" smtClean="0"/>
              <a:t>A large area of 4 to 5.5 inches of rain occurred from late Sunday through this morning, with locally higher amounts.</a:t>
            </a:r>
          </a:p>
          <a:p>
            <a:pPr>
              <a:lnSpc>
                <a:spcPts val="1800"/>
              </a:lnSpc>
            </a:pPr>
            <a:endParaRPr lang="en-US" dirty="0"/>
          </a:p>
          <a:p>
            <a:pPr>
              <a:lnSpc>
                <a:spcPts val="1800"/>
              </a:lnSpc>
            </a:pPr>
            <a:r>
              <a:rPr lang="en-US" dirty="0" smtClean="0"/>
              <a:t>Although only light rain remains, rivers remain high, and continue to rise due to the increased runoff.</a:t>
            </a:r>
            <a:endParaRPr lang="en-US" dirty="0"/>
          </a:p>
        </p:txBody>
      </p:sp>
    </p:spTree>
    <p:extLst>
      <p:ext uri="{BB962C8B-B14F-4D97-AF65-F5344CB8AC3E}">
        <p14:creationId xmlns:p14="http://schemas.microsoft.com/office/powerpoint/2010/main" val="6629573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726" y="790366"/>
            <a:ext cx="6435558" cy="5057259"/>
          </a:xfrm>
          <a:prstGeom prst="rect">
            <a:avLst/>
          </a:prstGeom>
        </p:spPr>
      </p:pic>
      <p:sp>
        <p:nvSpPr>
          <p:cNvPr id="20" name="Title 1"/>
          <p:cNvSpPr txBox="1">
            <a:spLocks/>
          </p:cNvSpPr>
          <p:nvPr/>
        </p:nvSpPr>
        <p:spPr>
          <a:xfrm>
            <a:off x="-4208" y="-304724"/>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Three - Briefing</a:t>
            </a:r>
            <a:endParaRPr lang="en-US" b="1" dirty="0">
              <a:solidFill>
                <a:schemeClr val="bg1"/>
              </a:solidFill>
            </a:endParaRPr>
          </a:p>
        </p:txBody>
      </p:sp>
      <p:sp>
        <p:nvSpPr>
          <p:cNvPr id="21" name="TextBox 20"/>
          <p:cNvSpPr txBox="1"/>
          <p:nvPr/>
        </p:nvSpPr>
        <p:spPr>
          <a:xfrm>
            <a:off x="28547" y="790366"/>
            <a:ext cx="2534179" cy="2400657"/>
          </a:xfrm>
          <a:prstGeom prst="rect">
            <a:avLst/>
          </a:prstGeom>
          <a:noFill/>
        </p:spPr>
        <p:txBody>
          <a:bodyPr wrap="square" rtlCol="0">
            <a:spAutoFit/>
          </a:bodyPr>
          <a:lstStyle/>
          <a:p>
            <a:pPr>
              <a:lnSpc>
                <a:spcPts val="1800"/>
              </a:lnSpc>
            </a:pPr>
            <a:r>
              <a:rPr lang="en-US" sz="1700" dirty="0" smtClean="0"/>
              <a:t>In addition to numerous road closures in your area, the main-stem river in your county, the Big River, is currently at action stage and is continuing to rise. The latest projection has it cresting at Major Flood Stage tomorrow morning, Wednesday, at 11AM. </a:t>
            </a:r>
            <a:endParaRPr lang="en-US" sz="1700" dirty="0"/>
          </a:p>
        </p:txBody>
      </p:sp>
    </p:spTree>
    <p:extLst>
      <p:ext uri="{BB962C8B-B14F-4D97-AF65-F5344CB8AC3E}">
        <p14:creationId xmlns:p14="http://schemas.microsoft.com/office/powerpoint/2010/main" val="36525113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859" t="936" r="1" b="1364"/>
          <a:stretch/>
        </p:blipFill>
        <p:spPr>
          <a:xfrm>
            <a:off x="3525253" y="818147"/>
            <a:ext cx="5499878" cy="4259180"/>
          </a:xfrm>
          <a:prstGeom prst="rect">
            <a:avLst/>
          </a:prstGeom>
          <a:ln>
            <a:solidFill>
              <a:schemeClr val="tx1"/>
            </a:solidFill>
          </a:ln>
        </p:spPr>
      </p:pic>
      <p:sp>
        <p:nvSpPr>
          <p:cNvPr id="20" name="Title 1"/>
          <p:cNvSpPr txBox="1">
            <a:spLocks/>
          </p:cNvSpPr>
          <p:nvPr/>
        </p:nvSpPr>
        <p:spPr>
          <a:xfrm>
            <a:off x="-4208" y="-304724"/>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Three - Briefing</a:t>
            </a:r>
            <a:endParaRPr lang="en-US" b="1" dirty="0">
              <a:solidFill>
                <a:schemeClr val="bg1"/>
              </a:solidFill>
            </a:endParaRPr>
          </a:p>
        </p:txBody>
      </p:sp>
      <p:sp>
        <p:nvSpPr>
          <p:cNvPr id="21" name="TextBox 20"/>
          <p:cNvSpPr txBox="1"/>
          <p:nvPr/>
        </p:nvSpPr>
        <p:spPr>
          <a:xfrm>
            <a:off x="28546" y="698032"/>
            <a:ext cx="3400453" cy="1477328"/>
          </a:xfrm>
          <a:prstGeom prst="rect">
            <a:avLst/>
          </a:prstGeom>
          <a:noFill/>
        </p:spPr>
        <p:txBody>
          <a:bodyPr wrap="square" rtlCol="0">
            <a:spAutoFit/>
          </a:bodyPr>
          <a:lstStyle/>
          <a:p>
            <a:pPr>
              <a:lnSpc>
                <a:spcPts val="1800"/>
              </a:lnSpc>
            </a:pPr>
            <a:r>
              <a:rPr lang="en-US" b="1" dirty="0" smtClean="0">
                <a:solidFill>
                  <a:schemeClr val="accent2"/>
                </a:solidFill>
                <a:effectLst>
                  <a:outerShdw blurRad="38100" dist="38100" dir="2700000" algn="tl">
                    <a:srgbClr val="000000">
                      <a:alpha val="43137"/>
                    </a:srgbClr>
                  </a:outerShdw>
                </a:effectLst>
              </a:rPr>
              <a:t>Minor Flood Stage</a:t>
            </a:r>
          </a:p>
          <a:p>
            <a:pPr>
              <a:lnSpc>
                <a:spcPts val="1800"/>
              </a:lnSpc>
            </a:pPr>
            <a:r>
              <a:rPr lang="en-US" sz="1600" dirty="0" smtClean="0"/>
              <a:t>Water begins to inundate the Big River Recreational Area, and some portions may be closed. Portions of the YMCA Campground off Forest Road begin to flood. </a:t>
            </a:r>
            <a:endParaRPr lang="en-US" sz="1600" dirty="0"/>
          </a:p>
        </p:txBody>
      </p:sp>
    </p:spTree>
    <p:extLst>
      <p:ext uri="{BB962C8B-B14F-4D97-AF65-F5344CB8AC3E}">
        <p14:creationId xmlns:p14="http://schemas.microsoft.com/office/powerpoint/2010/main" val="33355216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859" t="936" r="1" b="1364"/>
          <a:stretch/>
        </p:blipFill>
        <p:spPr>
          <a:xfrm>
            <a:off x="3525253" y="818147"/>
            <a:ext cx="5499878" cy="4259180"/>
          </a:xfrm>
          <a:prstGeom prst="rect">
            <a:avLst/>
          </a:prstGeom>
          <a:ln>
            <a:solidFill>
              <a:schemeClr val="tx1"/>
            </a:solidFill>
          </a:ln>
        </p:spPr>
      </p:pic>
      <p:sp>
        <p:nvSpPr>
          <p:cNvPr id="20" name="Title 1"/>
          <p:cNvSpPr txBox="1">
            <a:spLocks/>
          </p:cNvSpPr>
          <p:nvPr/>
        </p:nvSpPr>
        <p:spPr>
          <a:xfrm>
            <a:off x="-4208" y="-304724"/>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Three - Briefing</a:t>
            </a:r>
            <a:endParaRPr lang="en-US" b="1" dirty="0">
              <a:solidFill>
                <a:schemeClr val="bg1"/>
              </a:solidFill>
            </a:endParaRPr>
          </a:p>
        </p:txBody>
      </p:sp>
      <p:sp>
        <p:nvSpPr>
          <p:cNvPr id="21" name="TextBox 20"/>
          <p:cNvSpPr txBox="1"/>
          <p:nvPr/>
        </p:nvSpPr>
        <p:spPr>
          <a:xfrm>
            <a:off x="28546" y="698032"/>
            <a:ext cx="3400453" cy="1477328"/>
          </a:xfrm>
          <a:prstGeom prst="rect">
            <a:avLst/>
          </a:prstGeom>
          <a:noFill/>
        </p:spPr>
        <p:txBody>
          <a:bodyPr wrap="square" rtlCol="0">
            <a:spAutoFit/>
          </a:bodyPr>
          <a:lstStyle/>
          <a:p>
            <a:pPr>
              <a:lnSpc>
                <a:spcPts val="1800"/>
              </a:lnSpc>
            </a:pPr>
            <a:r>
              <a:rPr lang="en-US" b="1" dirty="0" smtClean="0">
                <a:solidFill>
                  <a:schemeClr val="bg1">
                    <a:lumMod val="65000"/>
                  </a:schemeClr>
                </a:solidFill>
                <a:effectLst>
                  <a:outerShdw blurRad="38100" dist="38100" dir="2700000" algn="tl">
                    <a:srgbClr val="000000">
                      <a:alpha val="43137"/>
                    </a:srgbClr>
                  </a:outerShdw>
                </a:effectLst>
              </a:rPr>
              <a:t>Minor Flood Stage</a:t>
            </a:r>
          </a:p>
          <a:p>
            <a:pPr>
              <a:lnSpc>
                <a:spcPts val="1800"/>
              </a:lnSpc>
            </a:pPr>
            <a:r>
              <a:rPr lang="en-US" sz="1600" dirty="0" smtClean="0">
                <a:solidFill>
                  <a:schemeClr val="bg1">
                    <a:lumMod val="65000"/>
                  </a:schemeClr>
                </a:solidFill>
              </a:rPr>
              <a:t>Water begins to inundate the Big River Recreational Area, and some portions may be closed. Portions of the YMCA Campground off Forest Road begin to flood. </a:t>
            </a:r>
            <a:endParaRPr lang="en-US" sz="1600" dirty="0">
              <a:solidFill>
                <a:schemeClr val="bg1">
                  <a:lumMod val="65000"/>
                </a:schemeClr>
              </a:solidFill>
            </a:endParaRPr>
          </a:p>
        </p:txBody>
      </p:sp>
      <p:sp>
        <p:nvSpPr>
          <p:cNvPr id="5" name="TextBox 4"/>
          <p:cNvSpPr txBox="1"/>
          <p:nvPr/>
        </p:nvSpPr>
        <p:spPr>
          <a:xfrm>
            <a:off x="28545" y="2175360"/>
            <a:ext cx="3449045" cy="2631490"/>
          </a:xfrm>
          <a:prstGeom prst="rect">
            <a:avLst/>
          </a:prstGeom>
          <a:noFill/>
        </p:spPr>
        <p:txBody>
          <a:bodyPr wrap="square" rtlCol="0">
            <a:spAutoFit/>
          </a:bodyPr>
          <a:lstStyle/>
          <a:p>
            <a:pPr>
              <a:lnSpc>
                <a:spcPts val="1800"/>
              </a:lnSpc>
            </a:pPr>
            <a:r>
              <a:rPr lang="en-US" b="1" dirty="0" smtClean="0">
                <a:solidFill>
                  <a:srgbClr val="FF0000"/>
                </a:solidFill>
                <a:effectLst>
                  <a:outerShdw blurRad="38100" dist="38100" dir="2700000" algn="tl">
                    <a:srgbClr val="000000">
                      <a:alpha val="43137"/>
                    </a:srgbClr>
                  </a:outerShdw>
                </a:effectLst>
              </a:rPr>
              <a:t>Moderate Flood Stage</a:t>
            </a:r>
          </a:p>
          <a:p>
            <a:pPr>
              <a:lnSpc>
                <a:spcPts val="1800"/>
              </a:lnSpc>
            </a:pPr>
            <a:r>
              <a:rPr lang="en-US" sz="1600" dirty="0" smtClean="0"/>
              <a:t>Backyards of homes off River Lane and Water Court are under two feet of water, in addition to portions of the 8</a:t>
            </a:r>
            <a:r>
              <a:rPr lang="en-US" sz="1600" baseline="30000" dirty="0" smtClean="0"/>
              <a:t>th</a:t>
            </a:r>
            <a:r>
              <a:rPr lang="en-US" sz="1600" dirty="0" smtClean="0"/>
              <a:t> and 12</a:t>
            </a:r>
            <a:r>
              <a:rPr lang="en-US" sz="1600" baseline="30000" dirty="0" smtClean="0"/>
              <a:t>th</a:t>
            </a:r>
            <a:r>
              <a:rPr lang="en-US" sz="1600" dirty="0" smtClean="0"/>
              <a:t> fairways of the Big River Golf Course. The Big River Recreational Area will be under 2-4 feet of water, and the public restrooms will begin to inundate. Water will be approaching the bottom of the Main Street/GA Hwy 12 bridge.</a:t>
            </a:r>
            <a:endParaRPr lang="en-US" sz="1600" dirty="0"/>
          </a:p>
        </p:txBody>
      </p:sp>
    </p:spTree>
    <p:extLst>
      <p:ext uri="{BB962C8B-B14F-4D97-AF65-F5344CB8AC3E}">
        <p14:creationId xmlns:p14="http://schemas.microsoft.com/office/powerpoint/2010/main" val="30873681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859" t="936" r="1" b="1364"/>
          <a:stretch/>
        </p:blipFill>
        <p:spPr>
          <a:xfrm>
            <a:off x="3525253" y="818147"/>
            <a:ext cx="5499878" cy="4259180"/>
          </a:xfrm>
          <a:prstGeom prst="rect">
            <a:avLst/>
          </a:prstGeom>
          <a:ln>
            <a:solidFill>
              <a:schemeClr val="tx1"/>
            </a:solidFill>
          </a:ln>
        </p:spPr>
      </p:pic>
      <p:sp>
        <p:nvSpPr>
          <p:cNvPr id="20" name="Title 1"/>
          <p:cNvSpPr txBox="1">
            <a:spLocks/>
          </p:cNvSpPr>
          <p:nvPr/>
        </p:nvSpPr>
        <p:spPr>
          <a:xfrm>
            <a:off x="-4208" y="-304724"/>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Three - Briefing</a:t>
            </a:r>
            <a:endParaRPr lang="en-US" b="1" dirty="0">
              <a:solidFill>
                <a:schemeClr val="bg1"/>
              </a:solidFill>
            </a:endParaRPr>
          </a:p>
        </p:txBody>
      </p:sp>
      <p:sp>
        <p:nvSpPr>
          <p:cNvPr id="21" name="TextBox 20"/>
          <p:cNvSpPr txBox="1"/>
          <p:nvPr/>
        </p:nvSpPr>
        <p:spPr>
          <a:xfrm>
            <a:off x="28546" y="698032"/>
            <a:ext cx="3400453" cy="1477328"/>
          </a:xfrm>
          <a:prstGeom prst="rect">
            <a:avLst/>
          </a:prstGeom>
          <a:noFill/>
        </p:spPr>
        <p:txBody>
          <a:bodyPr wrap="square" rtlCol="0">
            <a:spAutoFit/>
          </a:bodyPr>
          <a:lstStyle/>
          <a:p>
            <a:pPr>
              <a:lnSpc>
                <a:spcPts val="1800"/>
              </a:lnSpc>
            </a:pPr>
            <a:r>
              <a:rPr lang="en-US" b="1" dirty="0" smtClean="0">
                <a:solidFill>
                  <a:schemeClr val="bg1">
                    <a:lumMod val="65000"/>
                  </a:schemeClr>
                </a:solidFill>
                <a:effectLst>
                  <a:outerShdw blurRad="38100" dist="38100" dir="2700000" algn="tl">
                    <a:srgbClr val="000000">
                      <a:alpha val="43137"/>
                    </a:srgbClr>
                  </a:outerShdw>
                </a:effectLst>
              </a:rPr>
              <a:t>Minor Flood Stage</a:t>
            </a:r>
          </a:p>
          <a:p>
            <a:pPr>
              <a:lnSpc>
                <a:spcPts val="1800"/>
              </a:lnSpc>
            </a:pPr>
            <a:r>
              <a:rPr lang="en-US" sz="1600" dirty="0" smtClean="0">
                <a:solidFill>
                  <a:schemeClr val="bg1">
                    <a:lumMod val="65000"/>
                  </a:schemeClr>
                </a:solidFill>
              </a:rPr>
              <a:t>Water begins to inundate the Big River Recreational Area, and some portions may be closed. Portions of the YMCA Campground off Forest Road begin to flood. </a:t>
            </a:r>
            <a:endParaRPr lang="en-US" sz="1600" dirty="0">
              <a:solidFill>
                <a:schemeClr val="bg1">
                  <a:lumMod val="65000"/>
                </a:schemeClr>
              </a:solidFill>
            </a:endParaRPr>
          </a:p>
        </p:txBody>
      </p:sp>
      <p:sp>
        <p:nvSpPr>
          <p:cNvPr id="5" name="TextBox 4"/>
          <p:cNvSpPr txBox="1"/>
          <p:nvPr/>
        </p:nvSpPr>
        <p:spPr>
          <a:xfrm>
            <a:off x="28545" y="2175360"/>
            <a:ext cx="3449045" cy="2631490"/>
          </a:xfrm>
          <a:prstGeom prst="rect">
            <a:avLst/>
          </a:prstGeom>
          <a:noFill/>
        </p:spPr>
        <p:txBody>
          <a:bodyPr wrap="square" rtlCol="0">
            <a:spAutoFit/>
          </a:bodyPr>
          <a:lstStyle/>
          <a:p>
            <a:pPr>
              <a:lnSpc>
                <a:spcPts val="1800"/>
              </a:lnSpc>
            </a:pPr>
            <a:r>
              <a:rPr lang="en-US" b="1" dirty="0" smtClean="0">
                <a:solidFill>
                  <a:schemeClr val="bg1">
                    <a:lumMod val="65000"/>
                  </a:schemeClr>
                </a:solidFill>
                <a:effectLst>
                  <a:outerShdw blurRad="38100" dist="38100" dir="2700000" algn="tl">
                    <a:srgbClr val="000000">
                      <a:alpha val="43137"/>
                    </a:srgbClr>
                  </a:outerShdw>
                </a:effectLst>
              </a:rPr>
              <a:t>Moderate Flood Stage</a:t>
            </a:r>
          </a:p>
          <a:p>
            <a:pPr>
              <a:lnSpc>
                <a:spcPts val="1800"/>
              </a:lnSpc>
            </a:pPr>
            <a:r>
              <a:rPr lang="en-US" sz="1600" dirty="0" smtClean="0">
                <a:solidFill>
                  <a:schemeClr val="bg1">
                    <a:lumMod val="65000"/>
                  </a:schemeClr>
                </a:solidFill>
              </a:rPr>
              <a:t>Backyards of homes off River Lane and Water Court are under two feet of water, in addition to portions of the 8</a:t>
            </a:r>
            <a:r>
              <a:rPr lang="en-US" sz="1600" baseline="30000" dirty="0" smtClean="0">
                <a:solidFill>
                  <a:schemeClr val="bg1">
                    <a:lumMod val="65000"/>
                  </a:schemeClr>
                </a:solidFill>
              </a:rPr>
              <a:t>th</a:t>
            </a:r>
            <a:r>
              <a:rPr lang="en-US" sz="1600" dirty="0" smtClean="0">
                <a:solidFill>
                  <a:schemeClr val="bg1">
                    <a:lumMod val="65000"/>
                  </a:schemeClr>
                </a:solidFill>
              </a:rPr>
              <a:t> and 12</a:t>
            </a:r>
            <a:r>
              <a:rPr lang="en-US" sz="1600" baseline="30000" dirty="0" smtClean="0">
                <a:solidFill>
                  <a:schemeClr val="bg1">
                    <a:lumMod val="65000"/>
                  </a:schemeClr>
                </a:solidFill>
              </a:rPr>
              <a:t>th</a:t>
            </a:r>
            <a:r>
              <a:rPr lang="en-US" sz="1600" dirty="0" smtClean="0">
                <a:solidFill>
                  <a:schemeClr val="bg1">
                    <a:lumMod val="65000"/>
                  </a:schemeClr>
                </a:solidFill>
              </a:rPr>
              <a:t> fairways of the Big River Golf Course. The Big River Recreational Area will be under 2-4 feet of water, and the public restrooms will begin to inundate. Water will be approaching the bottom of the Main Street/GA Hwy 12 bridge.</a:t>
            </a:r>
            <a:endParaRPr lang="en-US" sz="1600" dirty="0">
              <a:solidFill>
                <a:schemeClr val="bg1">
                  <a:lumMod val="65000"/>
                </a:schemeClr>
              </a:solidFill>
            </a:endParaRPr>
          </a:p>
        </p:txBody>
      </p:sp>
      <p:sp>
        <p:nvSpPr>
          <p:cNvPr id="6" name="TextBox 5"/>
          <p:cNvSpPr txBox="1"/>
          <p:nvPr/>
        </p:nvSpPr>
        <p:spPr>
          <a:xfrm>
            <a:off x="28547" y="4908185"/>
            <a:ext cx="8996584" cy="1246495"/>
          </a:xfrm>
          <a:prstGeom prst="rect">
            <a:avLst/>
          </a:prstGeom>
          <a:noFill/>
        </p:spPr>
        <p:txBody>
          <a:bodyPr wrap="square" rtlCol="0">
            <a:spAutoFit/>
          </a:bodyPr>
          <a:lstStyle/>
          <a:p>
            <a:pPr>
              <a:lnSpc>
                <a:spcPts val="1800"/>
              </a:lnSpc>
            </a:pPr>
            <a:r>
              <a:rPr lang="en-US" b="1" dirty="0" smtClean="0">
                <a:solidFill>
                  <a:srgbClr val="DA8BFC"/>
                </a:solidFill>
                <a:effectLst>
                  <a:outerShdw blurRad="38100" dist="38100" dir="2700000" algn="tl">
                    <a:srgbClr val="000000">
                      <a:alpha val="43137"/>
                    </a:srgbClr>
                  </a:outerShdw>
                </a:effectLst>
              </a:rPr>
              <a:t>Major Flood Stage</a:t>
            </a:r>
          </a:p>
          <a:p>
            <a:pPr>
              <a:lnSpc>
                <a:spcPts val="1800"/>
              </a:lnSpc>
            </a:pPr>
            <a:r>
              <a:rPr lang="en-US" sz="1600" dirty="0" smtClean="0"/>
              <a:t>Water begins to enter a dozen homes off River Lane and Water Court, and the entrance to the neighborhood will be cut off. Widespread inundation of the Big River Golf Course occurs, and water hit the bottom of the Main Street/GA Hwy 12 bridge, acting like an obstacle and causing some backwater and 	erosion to the sides of the bridge. </a:t>
            </a:r>
            <a:endParaRPr lang="en-US" sz="1600" dirty="0"/>
          </a:p>
        </p:txBody>
      </p:sp>
    </p:spTree>
    <p:extLst>
      <p:ext uri="{BB962C8B-B14F-4D97-AF65-F5344CB8AC3E}">
        <p14:creationId xmlns:p14="http://schemas.microsoft.com/office/powerpoint/2010/main" val="41411513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8" y="-304724"/>
            <a:ext cx="7886700" cy="1325563"/>
          </a:xfrm>
        </p:spPr>
        <p:txBody>
          <a:bodyPr/>
          <a:lstStyle/>
          <a:p>
            <a:r>
              <a:rPr lang="en-US" b="1" dirty="0" smtClean="0">
                <a:solidFill>
                  <a:schemeClr val="bg1"/>
                </a:solidFill>
              </a:rPr>
              <a:t>Module One - Briefing</a:t>
            </a:r>
            <a:endParaRPr lang="en-US" b="1" dirty="0">
              <a:solidFill>
                <a:schemeClr val="bg1"/>
              </a:solidFill>
            </a:endParaRPr>
          </a:p>
        </p:txBody>
      </p:sp>
      <p:sp>
        <p:nvSpPr>
          <p:cNvPr id="17" name="TextBox 16"/>
          <p:cNvSpPr txBox="1"/>
          <p:nvPr/>
        </p:nvSpPr>
        <p:spPr>
          <a:xfrm>
            <a:off x="28548" y="790366"/>
            <a:ext cx="2785730" cy="1015663"/>
          </a:xfrm>
          <a:prstGeom prst="rect">
            <a:avLst/>
          </a:prstGeom>
          <a:noFill/>
        </p:spPr>
        <p:txBody>
          <a:bodyPr wrap="square" rtlCol="0">
            <a:spAutoFit/>
          </a:bodyPr>
          <a:lstStyle/>
          <a:p>
            <a:pPr>
              <a:lnSpc>
                <a:spcPts val="1800"/>
              </a:lnSpc>
            </a:pPr>
            <a:r>
              <a:rPr lang="en-US" dirty="0" smtClean="0"/>
              <a:t>Today is Friday, Sep 14. </a:t>
            </a:r>
          </a:p>
          <a:p>
            <a:pPr>
              <a:lnSpc>
                <a:spcPts val="1800"/>
              </a:lnSpc>
            </a:pPr>
            <a:endParaRPr lang="en-US" dirty="0"/>
          </a:p>
          <a:p>
            <a:pPr>
              <a:lnSpc>
                <a:spcPts val="1800"/>
              </a:lnSpc>
            </a:pPr>
            <a:r>
              <a:rPr lang="en-US" dirty="0" smtClean="0"/>
              <a:t>Just before bed you decide to check your phone. </a:t>
            </a:r>
            <a:endParaRPr lang="en-US" dirty="0"/>
          </a:p>
        </p:txBody>
      </p:sp>
      <p:sp>
        <p:nvSpPr>
          <p:cNvPr id="18" name="TextBox 17"/>
          <p:cNvSpPr txBox="1"/>
          <p:nvPr/>
        </p:nvSpPr>
        <p:spPr>
          <a:xfrm>
            <a:off x="14841" y="2059451"/>
            <a:ext cx="2808961" cy="1708160"/>
          </a:xfrm>
          <a:prstGeom prst="rect">
            <a:avLst/>
          </a:prstGeom>
          <a:noFill/>
        </p:spPr>
        <p:txBody>
          <a:bodyPr wrap="square" rtlCol="0">
            <a:spAutoFit/>
          </a:bodyPr>
          <a:lstStyle/>
          <a:p>
            <a:pPr>
              <a:lnSpc>
                <a:spcPts val="1800"/>
              </a:lnSpc>
            </a:pPr>
            <a:r>
              <a:rPr lang="en-US" dirty="0" smtClean="0"/>
              <a:t>The meteorologists have been talking about a potential tropical system expected to impact the southern U.S. early next week, and it looks like it’s really starting to pan out.</a:t>
            </a:r>
            <a:endParaRPr lang="en-US" dirty="0"/>
          </a:p>
        </p:txBody>
      </p:sp>
      <p:grpSp>
        <p:nvGrpSpPr>
          <p:cNvPr id="16" name="Group 15"/>
          <p:cNvGrpSpPr/>
          <p:nvPr/>
        </p:nvGrpSpPr>
        <p:grpSpPr>
          <a:xfrm>
            <a:off x="2734312" y="831191"/>
            <a:ext cx="6311833" cy="5234084"/>
            <a:chOff x="2734312" y="831191"/>
            <a:chExt cx="6311833" cy="5234084"/>
          </a:xfrm>
        </p:grpSpPr>
        <p:pic>
          <p:nvPicPr>
            <p:cNvPr id="19" name="Picture 4" descr="Image result for alberto advisory 3"/>
            <p:cNvPicPr>
              <a:picLocks noChangeAspect="1" noChangeArrowheads="1"/>
            </p:cNvPicPr>
            <p:nvPr/>
          </p:nvPicPr>
          <p:blipFill rotWithShape="1">
            <a:blip r:embed="rId2">
              <a:extLst>
                <a:ext uri="{28A0092B-C50C-407E-A947-70E740481C1C}">
                  <a14:useLocalDpi xmlns:a14="http://schemas.microsoft.com/office/drawing/2010/main" val="0"/>
                </a:ext>
              </a:extLst>
            </a:blip>
            <a:srcRect l="16569" t="1353" r="16516"/>
            <a:stretch/>
          </p:blipFill>
          <p:spPr bwMode="auto">
            <a:xfrm>
              <a:off x="2734312" y="831191"/>
              <a:ext cx="6311833" cy="5234084"/>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5978253" y="3448862"/>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901960" y="3391628"/>
              <a:ext cx="248786" cy="215444"/>
            </a:xfrm>
            <a:prstGeom prst="rect">
              <a:avLst/>
            </a:prstGeom>
            <a:noFill/>
          </p:spPr>
          <p:txBody>
            <a:bodyPr wrap="none" rtlCol="0">
              <a:spAutoFit/>
            </a:bodyPr>
            <a:lstStyle/>
            <a:p>
              <a:r>
                <a:rPr lang="en-US" sz="800" b="1" dirty="0" smtClean="0">
                  <a:solidFill>
                    <a:schemeClr val="bg1"/>
                  </a:solidFill>
                </a:rPr>
                <a:t>H</a:t>
              </a:r>
              <a:endParaRPr lang="en-US" sz="800" b="1" dirty="0">
                <a:solidFill>
                  <a:schemeClr val="bg1"/>
                </a:solidFill>
              </a:endParaRPr>
            </a:p>
          </p:txBody>
        </p:sp>
        <p:sp>
          <p:nvSpPr>
            <p:cNvPr id="22" name="TextBox 21"/>
            <p:cNvSpPr txBox="1"/>
            <p:nvPr/>
          </p:nvSpPr>
          <p:spPr>
            <a:xfrm>
              <a:off x="2766680" y="4903839"/>
              <a:ext cx="2081238" cy="184666"/>
            </a:xfrm>
            <a:prstGeom prst="rect">
              <a:avLst/>
            </a:prstGeom>
            <a:solidFill>
              <a:schemeClr val="bg1"/>
            </a:solidFill>
          </p:spPr>
          <p:txBody>
            <a:bodyPr wrap="square" lIns="0" tIns="0" rIns="0" bIns="0" rtlCol="0">
              <a:spAutoFit/>
            </a:bodyPr>
            <a:lstStyle/>
            <a:p>
              <a:r>
                <a:rPr lang="en-US" sz="1200" b="1" dirty="0" smtClean="0">
                  <a:latin typeface="Arial" panose="020B0604020202020204" pitchFamily="34" charset="0"/>
                  <a:cs typeface="Arial" panose="020B0604020202020204" pitchFamily="34" charset="0"/>
                </a:rPr>
                <a:t>Tropical Storm Miles</a:t>
              </a:r>
              <a:endParaRPr lang="en-US" sz="1200" b="1" dirty="0">
                <a:latin typeface="Arial" panose="020B0604020202020204" pitchFamily="34" charset="0"/>
                <a:cs typeface="Arial" panose="020B0604020202020204" pitchFamily="34" charset="0"/>
              </a:endParaRPr>
            </a:p>
          </p:txBody>
        </p:sp>
        <p:sp>
          <p:nvSpPr>
            <p:cNvPr id="23" name="TextBox 22"/>
            <p:cNvSpPr txBox="1"/>
            <p:nvPr/>
          </p:nvSpPr>
          <p:spPr>
            <a:xfrm>
              <a:off x="2795255" y="5078980"/>
              <a:ext cx="2081238" cy="138499"/>
            </a:xfrm>
            <a:prstGeom prst="rect">
              <a:avLst/>
            </a:prstGeom>
            <a:solidFill>
              <a:schemeClr val="bg1"/>
            </a:solidFill>
          </p:spPr>
          <p:txBody>
            <a:bodyPr wrap="square" lIns="0" tIns="0" rIns="0" bIns="0" rtlCol="0">
              <a:spAutoFit/>
            </a:bodyPr>
            <a:lstStyle/>
            <a:p>
              <a:r>
                <a:rPr lang="en-US" sz="900" dirty="0" smtClean="0">
                  <a:latin typeface="Arial" panose="020B0604020202020204" pitchFamily="34" charset="0"/>
                  <a:cs typeface="Arial" panose="020B0604020202020204" pitchFamily="34" charset="0"/>
                </a:rPr>
                <a:t>Friday, Sep 14, 2018 </a:t>
              </a:r>
              <a:endParaRPr lang="en-US" sz="900" dirty="0">
                <a:latin typeface="Arial" panose="020B0604020202020204" pitchFamily="34" charset="0"/>
                <a:cs typeface="Arial" panose="020B0604020202020204" pitchFamily="34" charset="0"/>
              </a:endParaRPr>
            </a:p>
          </p:txBody>
        </p:sp>
        <p:sp>
          <p:nvSpPr>
            <p:cNvPr id="24" name="Oval 23"/>
            <p:cNvSpPr/>
            <p:nvPr/>
          </p:nvSpPr>
          <p:spPr>
            <a:xfrm>
              <a:off x="5874270" y="3248837"/>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730827" y="2942275"/>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673744" y="2574350"/>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788955" y="3202478"/>
              <a:ext cx="248786" cy="215444"/>
            </a:xfrm>
            <a:prstGeom prst="rect">
              <a:avLst/>
            </a:prstGeom>
            <a:noFill/>
          </p:spPr>
          <p:txBody>
            <a:bodyPr wrap="none" rtlCol="0">
              <a:spAutoFit/>
            </a:bodyPr>
            <a:lstStyle/>
            <a:p>
              <a:r>
                <a:rPr lang="en-US" sz="800" b="1" dirty="0" smtClean="0">
                  <a:solidFill>
                    <a:schemeClr val="bg1"/>
                  </a:solidFill>
                </a:rPr>
                <a:t>H</a:t>
              </a:r>
              <a:endParaRPr lang="en-US" sz="800" b="1" dirty="0">
                <a:solidFill>
                  <a:schemeClr val="bg1"/>
                </a:solidFill>
              </a:endParaRPr>
            </a:p>
          </p:txBody>
        </p:sp>
        <p:sp>
          <p:nvSpPr>
            <p:cNvPr id="28" name="TextBox 27"/>
            <p:cNvSpPr txBox="1"/>
            <p:nvPr/>
          </p:nvSpPr>
          <p:spPr>
            <a:xfrm>
              <a:off x="5645703" y="2888837"/>
              <a:ext cx="248786" cy="215444"/>
            </a:xfrm>
            <a:prstGeom prst="rect">
              <a:avLst/>
            </a:prstGeom>
            <a:noFill/>
          </p:spPr>
          <p:txBody>
            <a:bodyPr wrap="none" rtlCol="0">
              <a:spAutoFit/>
            </a:bodyPr>
            <a:lstStyle/>
            <a:p>
              <a:r>
                <a:rPr lang="en-US" sz="800" b="1" dirty="0" smtClean="0">
                  <a:solidFill>
                    <a:schemeClr val="bg1"/>
                  </a:solidFill>
                </a:rPr>
                <a:t>H</a:t>
              </a:r>
              <a:endParaRPr lang="en-US" sz="800" b="1" dirty="0">
                <a:solidFill>
                  <a:schemeClr val="bg1"/>
                </a:solidFill>
              </a:endParaRPr>
            </a:p>
          </p:txBody>
        </p:sp>
        <p:sp>
          <p:nvSpPr>
            <p:cNvPr id="29" name="TextBox 28"/>
            <p:cNvSpPr txBox="1"/>
            <p:nvPr/>
          </p:nvSpPr>
          <p:spPr>
            <a:xfrm>
              <a:off x="5598145" y="2516573"/>
              <a:ext cx="232756" cy="215444"/>
            </a:xfrm>
            <a:prstGeom prst="rect">
              <a:avLst/>
            </a:prstGeom>
            <a:noFill/>
          </p:spPr>
          <p:txBody>
            <a:bodyPr wrap="none" rtlCol="0">
              <a:spAutoFit/>
            </a:bodyPr>
            <a:lstStyle/>
            <a:p>
              <a:r>
                <a:rPr lang="en-US" sz="800" b="1" dirty="0" smtClean="0">
                  <a:solidFill>
                    <a:schemeClr val="bg1"/>
                  </a:solidFill>
                </a:rPr>
                <a:t>S</a:t>
              </a:r>
              <a:endParaRPr lang="en-US" sz="800" b="1" dirty="0">
                <a:solidFill>
                  <a:schemeClr val="bg1"/>
                </a:solidFill>
              </a:endParaRPr>
            </a:p>
          </p:txBody>
        </p:sp>
        <p:sp>
          <p:nvSpPr>
            <p:cNvPr id="30" name="Oval 29"/>
            <p:cNvSpPr/>
            <p:nvPr/>
          </p:nvSpPr>
          <p:spPr>
            <a:xfrm>
              <a:off x="6016012" y="3746277"/>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940413" y="3688500"/>
              <a:ext cx="232756" cy="215444"/>
            </a:xfrm>
            <a:prstGeom prst="rect">
              <a:avLst/>
            </a:prstGeom>
            <a:noFill/>
          </p:spPr>
          <p:txBody>
            <a:bodyPr wrap="none" rtlCol="0">
              <a:spAutoFit/>
            </a:bodyPr>
            <a:lstStyle/>
            <a:p>
              <a:r>
                <a:rPr lang="en-US" sz="800" b="1" dirty="0" smtClean="0">
                  <a:solidFill>
                    <a:schemeClr val="bg1"/>
                  </a:solidFill>
                </a:rPr>
                <a:t>S</a:t>
              </a:r>
              <a:endParaRPr lang="en-US" sz="800" b="1" dirty="0">
                <a:solidFill>
                  <a:schemeClr val="bg1"/>
                </a:solidFill>
              </a:endParaRPr>
            </a:p>
          </p:txBody>
        </p:sp>
        <p:sp>
          <p:nvSpPr>
            <p:cNvPr id="32" name="Oval 31"/>
            <p:cNvSpPr/>
            <p:nvPr/>
          </p:nvSpPr>
          <p:spPr>
            <a:xfrm>
              <a:off x="5990049" y="3999821"/>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904925" y="3942044"/>
              <a:ext cx="232756" cy="215444"/>
            </a:xfrm>
            <a:prstGeom prst="rect">
              <a:avLst/>
            </a:prstGeom>
            <a:noFill/>
          </p:spPr>
          <p:txBody>
            <a:bodyPr wrap="none" rtlCol="0">
              <a:spAutoFit/>
            </a:bodyPr>
            <a:lstStyle/>
            <a:p>
              <a:r>
                <a:rPr lang="en-US" sz="800" b="1" dirty="0" smtClean="0">
                  <a:solidFill>
                    <a:schemeClr val="bg1"/>
                  </a:solidFill>
                </a:rPr>
                <a:t>S</a:t>
              </a:r>
              <a:endParaRPr lang="en-US" sz="800" b="1" dirty="0">
                <a:solidFill>
                  <a:schemeClr val="bg1"/>
                </a:solidFill>
              </a:endParaRPr>
            </a:p>
          </p:txBody>
        </p:sp>
      </p:grpSp>
    </p:spTree>
    <p:extLst>
      <p:ext uri="{BB962C8B-B14F-4D97-AF65-F5344CB8AC3E}">
        <p14:creationId xmlns:p14="http://schemas.microsoft.com/office/powerpoint/2010/main" val="30471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0785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3827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3683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433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4533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122" y="831190"/>
            <a:ext cx="2785730" cy="1477328"/>
          </a:xfrm>
          <a:prstGeom prst="rect">
            <a:avLst/>
          </a:prstGeom>
          <a:noFill/>
        </p:spPr>
        <p:txBody>
          <a:bodyPr wrap="square" rtlCol="0">
            <a:spAutoFit/>
          </a:bodyPr>
          <a:lstStyle/>
          <a:p>
            <a:pPr>
              <a:lnSpc>
                <a:spcPts val="1800"/>
              </a:lnSpc>
            </a:pPr>
            <a:r>
              <a:rPr lang="en-US" dirty="0" smtClean="0"/>
              <a:t>The NHC has updated their forecast for newly named </a:t>
            </a:r>
            <a:r>
              <a:rPr lang="en-US" b="1" dirty="0" smtClean="0"/>
              <a:t>Tropical Storm Miles</a:t>
            </a:r>
            <a:r>
              <a:rPr lang="en-US" dirty="0" smtClean="0"/>
              <a:t>, now expected to make landfall Monday evening along the Florida Panhandle. </a:t>
            </a:r>
            <a:endParaRPr lang="en-US" dirty="0"/>
          </a:p>
        </p:txBody>
      </p:sp>
      <p:sp>
        <p:nvSpPr>
          <p:cNvPr id="19" name="TextBox 18"/>
          <p:cNvSpPr txBox="1"/>
          <p:nvPr/>
        </p:nvSpPr>
        <p:spPr>
          <a:xfrm>
            <a:off x="-4208" y="3596197"/>
            <a:ext cx="2785730" cy="1246495"/>
          </a:xfrm>
          <a:prstGeom prst="rect">
            <a:avLst/>
          </a:prstGeom>
          <a:noFill/>
        </p:spPr>
        <p:txBody>
          <a:bodyPr wrap="square" rtlCol="0">
            <a:spAutoFit/>
          </a:bodyPr>
          <a:lstStyle/>
          <a:p>
            <a:pPr>
              <a:lnSpc>
                <a:spcPts val="1800"/>
              </a:lnSpc>
            </a:pPr>
            <a:r>
              <a:rPr lang="en-US" dirty="0" smtClean="0"/>
              <a:t>You check the evening news broadcast. It’s not quite the leading story, but they’re certainly talking about it.</a:t>
            </a:r>
            <a:endParaRPr lang="en-US" dirty="0"/>
          </a:p>
        </p:txBody>
      </p:sp>
      <p:sp>
        <p:nvSpPr>
          <p:cNvPr id="20" name="TextBox 19"/>
          <p:cNvSpPr txBox="1"/>
          <p:nvPr/>
        </p:nvSpPr>
        <p:spPr>
          <a:xfrm>
            <a:off x="3286" y="2427618"/>
            <a:ext cx="2785730" cy="553998"/>
          </a:xfrm>
          <a:prstGeom prst="rect">
            <a:avLst/>
          </a:prstGeom>
          <a:noFill/>
        </p:spPr>
        <p:txBody>
          <a:bodyPr wrap="square" rtlCol="0">
            <a:spAutoFit/>
          </a:bodyPr>
          <a:lstStyle/>
          <a:p>
            <a:pPr>
              <a:lnSpc>
                <a:spcPts val="1800"/>
              </a:lnSpc>
            </a:pPr>
            <a:r>
              <a:rPr lang="en-US" dirty="0" smtClean="0"/>
              <a:t>Current winds: 40 mph</a:t>
            </a:r>
          </a:p>
          <a:p>
            <a:pPr>
              <a:lnSpc>
                <a:spcPts val="1800"/>
              </a:lnSpc>
            </a:pPr>
            <a:r>
              <a:rPr lang="en-US" dirty="0" smtClean="0"/>
              <a:t>Winds at landfall: 105 mph</a:t>
            </a:r>
            <a:endParaRPr lang="en-US" dirty="0"/>
          </a:p>
        </p:txBody>
      </p:sp>
      <p:sp>
        <p:nvSpPr>
          <p:cNvPr id="14" name="TextBox 13"/>
          <p:cNvSpPr txBox="1"/>
          <p:nvPr/>
        </p:nvSpPr>
        <p:spPr>
          <a:xfrm>
            <a:off x="612245" y="2847269"/>
            <a:ext cx="1202830" cy="369332"/>
          </a:xfrm>
          <a:prstGeom prst="rect">
            <a:avLst/>
          </a:prstGeom>
          <a:noFill/>
        </p:spPr>
        <p:txBody>
          <a:bodyPr wrap="none" rtlCol="0">
            <a:spAutoFit/>
          </a:bodyPr>
          <a:lstStyle/>
          <a:p>
            <a:r>
              <a:rPr lang="en-US" b="1" dirty="0" smtClean="0">
                <a:solidFill>
                  <a:schemeClr val="accent2"/>
                </a:solidFill>
              </a:rPr>
              <a:t>Category 2</a:t>
            </a:r>
            <a:endParaRPr lang="en-US" b="1" dirty="0">
              <a:solidFill>
                <a:schemeClr val="accent2"/>
              </a:solidFill>
            </a:endParaRPr>
          </a:p>
        </p:txBody>
      </p:sp>
      <p:grpSp>
        <p:nvGrpSpPr>
          <p:cNvPr id="22" name="Group 21"/>
          <p:cNvGrpSpPr/>
          <p:nvPr/>
        </p:nvGrpSpPr>
        <p:grpSpPr>
          <a:xfrm>
            <a:off x="2734312" y="831191"/>
            <a:ext cx="6311833" cy="5234084"/>
            <a:chOff x="2734312" y="831191"/>
            <a:chExt cx="6311833" cy="5234084"/>
          </a:xfrm>
        </p:grpSpPr>
        <p:pic>
          <p:nvPicPr>
            <p:cNvPr id="23" name="Picture 4" descr="Image result for alberto advisory 3"/>
            <p:cNvPicPr>
              <a:picLocks noChangeAspect="1" noChangeArrowheads="1"/>
            </p:cNvPicPr>
            <p:nvPr/>
          </p:nvPicPr>
          <p:blipFill rotWithShape="1">
            <a:blip r:embed="rId2">
              <a:extLst>
                <a:ext uri="{28A0092B-C50C-407E-A947-70E740481C1C}">
                  <a14:useLocalDpi xmlns:a14="http://schemas.microsoft.com/office/drawing/2010/main" val="0"/>
                </a:ext>
              </a:extLst>
            </a:blip>
            <a:srcRect l="16569" t="1353" r="16516"/>
            <a:stretch/>
          </p:blipFill>
          <p:spPr bwMode="auto">
            <a:xfrm>
              <a:off x="2734312" y="831191"/>
              <a:ext cx="6311833" cy="5234084"/>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p:cNvSpPr/>
            <p:nvPr/>
          </p:nvSpPr>
          <p:spPr>
            <a:xfrm>
              <a:off x="5978253" y="3448862"/>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901960" y="3391628"/>
              <a:ext cx="248786" cy="215444"/>
            </a:xfrm>
            <a:prstGeom prst="rect">
              <a:avLst/>
            </a:prstGeom>
            <a:noFill/>
          </p:spPr>
          <p:txBody>
            <a:bodyPr wrap="none" rtlCol="0">
              <a:spAutoFit/>
            </a:bodyPr>
            <a:lstStyle/>
            <a:p>
              <a:r>
                <a:rPr lang="en-US" sz="800" b="1" dirty="0" smtClean="0">
                  <a:solidFill>
                    <a:schemeClr val="bg1"/>
                  </a:solidFill>
                </a:rPr>
                <a:t>H</a:t>
              </a:r>
              <a:endParaRPr lang="en-US" sz="800" b="1" dirty="0">
                <a:solidFill>
                  <a:schemeClr val="bg1"/>
                </a:solidFill>
              </a:endParaRPr>
            </a:p>
          </p:txBody>
        </p:sp>
        <p:sp>
          <p:nvSpPr>
            <p:cNvPr id="26" name="TextBox 25"/>
            <p:cNvSpPr txBox="1"/>
            <p:nvPr/>
          </p:nvSpPr>
          <p:spPr>
            <a:xfrm>
              <a:off x="2766680" y="4903839"/>
              <a:ext cx="2081238" cy="184666"/>
            </a:xfrm>
            <a:prstGeom prst="rect">
              <a:avLst/>
            </a:prstGeom>
            <a:solidFill>
              <a:schemeClr val="bg1"/>
            </a:solidFill>
          </p:spPr>
          <p:txBody>
            <a:bodyPr wrap="square" lIns="0" tIns="0" rIns="0" bIns="0" rtlCol="0">
              <a:spAutoFit/>
            </a:bodyPr>
            <a:lstStyle/>
            <a:p>
              <a:r>
                <a:rPr lang="en-US" sz="1200" b="1" dirty="0" smtClean="0">
                  <a:latin typeface="Arial" panose="020B0604020202020204" pitchFamily="34" charset="0"/>
                  <a:cs typeface="Arial" panose="020B0604020202020204" pitchFamily="34" charset="0"/>
                </a:rPr>
                <a:t>Tropical Storm Miles</a:t>
              </a:r>
              <a:endParaRPr lang="en-US" sz="1200" b="1" dirty="0">
                <a:latin typeface="Arial" panose="020B0604020202020204" pitchFamily="34" charset="0"/>
                <a:cs typeface="Arial" panose="020B0604020202020204" pitchFamily="34" charset="0"/>
              </a:endParaRPr>
            </a:p>
          </p:txBody>
        </p:sp>
        <p:sp>
          <p:nvSpPr>
            <p:cNvPr id="27" name="TextBox 26"/>
            <p:cNvSpPr txBox="1"/>
            <p:nvPr/>
          </p:nvSpPr>
          <p:spPr>
            <a:xfrm>
              <a:off x="2795255" y="5078980"/>
              <a:ext cx="2081238" cy="138499"/>
            </a:xfrm>
            <a:prstGeom prst="rect">
              <a:avLst/>
            </a:prstGeom>
            <a:solidFill>
              <a:schemeClr val="bg1"/>
            </a:solidFill>
          </p:spPr>
          <p:txBody>
            <a:bodyPr wrap="square" lIns="0" tIns="0" rIns="0" bIns="0" rtlCol="0">
              <a:spAutoFit/>
            </a:bodyPr>
            <a:lstStyle/>
            <a:p>
              <a:r>
                <a:rPr lang="en-US" sz="900" dirty="0" smtClean="0">
                  <a:latin typeface="Arial" panose="020B0604020202020204" pitchFamily="34" charset="0"/>
                  <a:cs typeface="Arial" panose="020B0604020202020204" pitchFamily="34" charset="0"/>
                </a:rPr>
                <a:t>Friday, Sep 14, 2018 </a:t>
              </a:r>
              <a:endParaRPr lang="en-US" sz="900" dirty="0">
                <a:latin typeface="Arial" panose="020B0604020202020204" pitchFamily="34" charset="0"/>
                <a:cs typeface="Arial" panose="020B0604020202020204" pitchFamily="34" charset="0"/>
              </a:endParaRPr>
            </a:p>
          </p:txBody>
        </p:sp>
        <p:sp>
          <p:nvSpPr>
            <p:cNvPr id="28" name="Oval 27"/>
            <p:cNvSpPr/>
            <p:nvPr/>
          </p:nvSpPr>
          <p:spPr>
            <a:xfrm>
              <a:off x="5874270" y="3248837"/>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730827" y="2942275"/>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673744" y="2574350"/>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88955" y="3202478"/>
              <a:ext cx="248786" cy="215444"/>
            </a:xfrm>
            <a:prstGeom prst="rect">
              <a:avLst/>
            </a:prstGeom>
            <a:noFill/>
          </p:spPr>
          <p:txBody>
            <a:bodyPr wrap="none" rtlCol="0">
              <a:spAutoFit/>
            </a:bodyPr>
            <a:lstStyle/>
            <a:p>
              <a:r>
                <a:rPr lang="en-US" sz="800" b="1" dirty="0" smtClean="0">
                  <a:solidFill>
                    <a:schemeClr val="bg1"/>
                  </a:solidFill>
                </a:rPr>
                <a:t>H</a:t>
              </a:r>
              <a:endParaRPr lang="en-US" sz="800" b="1" dirty="0">
                <a:solidFill>
                  <a:schemeClr val="bg1"/>
                </a:solidFill>
              </a:endParaRPr>
            </a:p>
          </p:txBody>
        </p:sp>
        <p:sp>
          <p:nvSpPr>
            <p:cNvPr id="32" name="TextBox 31"/>
            <p:cNvSpPr txBox="1"/>
            <p:nvPr/>
          </p:nvSpPr>
          <p:spPr>
            <a:xfrm>
              <a:off x="5645703" y="2888837"/>
              <a:ext cx="248786" cy="215444"/>
            </a:xfrm>
            <a:prstGeom prst="rect">
              <a:avLst/>
            </a:prstGeom>
            <a:noFill/>
          </p:spPr>
          <p:txBody>
            <a:bodyPr wrap="none" rtlCol="0">
              <a:spAutoFit/>
            </a:bodyPr>
            <a:lstStyle/>
            <a:p>
              <a:r>
                <a:rPr lang="en-US" sz="800" b="1" dirty="0" smtClean="0">
                  <a:solidFill>
                    <a:schemeClr val="bg1"/>
                  </a:solidFill>
                </a:rPr>
                <a:t>H</a:t>
              </a:r>
              <a:endParaRPr lang="en-US" sz="800" b="1" dirty="0">
                <a:solidFill>
                  <a:schemeClr val="bg1"/>
                </a:solidFill>
              </a:endParaRPr>
            </a:p>
          </p:txBody>
        </p:sp>
        <p:sp>
          <p:nvSpPr>
            <p:cNvPr id="33" name="TextBox 32"/>
            <p:cNvSpPr txBox="1"/>
            <p:nvPr/>
          </p:nvSpPr>
          <p:spPr>
            <a:xfrm>
              <a:off x="5598145" y="2516573"/>
              <a:ext cx="232756" cy="215444"/>
            </a:xfrm>
            <a:prstGeom prst="rect">
              <a:avLst/>
            </a:prstGeom>
            <a:noFill/>
          </p:spPr>
          <p:txBody>
            <a:bodyPr wrap="none" rtlCol="0">
              <a:spAutoFit/>
            </a:bodyPr>
            <a:lstStyle/>
            <a:p>
              <a:r>
                <a:rPr lang="en-US" sz="800" b="1" dirty="0" smtClean="0">
                  <a:solidFill>
                    <a:schemeClr val="bg1"/>
                  </a:solidFill>
                </a:rPr>
                <a:t>S</a:t>
              </a:r>
              <a:endParaRPr lang="en-US" sz="800" b="1" dirty="0">
                <a:solidFill>
                  <a:schemeClr val="bg1"/>
                </a:solidFill>
              </a:endParaRPr>
            </a:p>
          </p:txBody>
        </p:sp>
        <p:sp>
          <p:nvSpPr>
            <p:cNvPr id="34" name="Oval 33"/>
            <p:cNvSpPr/>
            <p:nvPr/>
          </p:nvSpPr>
          <p:spPr>
            <a:xfrm>
              <a:off x="6016012" y="3746277"/>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940413" y="3688500"/>
              <a:ext cx="232756" cy="215444"/>
            </a:xfrm>
            <a:prstGeom prst="rect">
              <a:avLst/>
            </a:prstGeom>
            <a:noFill/>
          </p:spPr>
          <p:txBody>
            <a:bodyPr wrap="none" rtlCol="0">
              <a:spAutoFit/>
            </a:bodyPr>
            <a:lstStyle/>
            <a:p>
              <a:r>
                <a:rPr lang="en-US" sz="800" b="1" dirty="0" smtClean="0">
                  <a:solidFill>
                    <a:schemeClr val="bg1"/>
                  </a:solidFill>
                </a:rPr>
                <a:t>S</a:t>
              </a:r>
              <a:endParaRPr lang="en-US" sz="800" b="1" dirty="0">
                <a:solidFill>
                  <a:schemeClr val="bg1"/>
                </a:solidFill>
              </a:endParaRPr>
            </a:p>
          </p:txBody>
        </p:sp>
        <p:sp>
          <p:nvSpPr>
            <p:cNvPr id="36" name="Oval 35"/>
            <p:cNvSpPr/>
            <p:nvPr/>
          </p:nvSpPr>
          <p:spPr>
            <a:xfrm>
              <a:off x="5990049" y="3999821"/>
              <a:ext cx="78538" cy="100977"/>
            </a:xfrm>
            <a:prstGeom prst="ellipse">
              <a:avLst/>
            </a:prstGeom>
            <a:solidFill>
              <a:srgbClr val="02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904925" y="3942044"/>
              <a:ext cx="232756" cy="215444"/>
            </a:xfrm>
            <a:prstGeom prst="rect">
              <a:avLst/>
            </a:prstGeom>
            <a:noFill/>
          </p:spPr>
          <p:txBody>
            <a:bodyPr wrap="none" rtlCol="0">
              <a:spAutoFit/>
            </a:bodyPr>
            <a:lstStyle/>
            <a:p>
              <a:r>
                <a:rPr lang="en-US" sz="800" b="1" dirty="0" smtClean="0">
                  <a:solidFill>
                    <a:schemeClr val="bg1"/>
                  </a:solidFill>
                </a:rPr>
                <a:t>S</a:t>
              </a:r>
              <a:endParaRPr lang="en-US" sz="800" b="1" dirty="0">
                <a:solidFill>
                  <a:schemeClr val="bg1"/>
                </a:solidFill>
              </a:endParaRPr>
            </a:p>
          </p:txBody>
        </p:sp>
      </p:grpSp>
      <p:sp>
        <p:nvSpPr>
          <p:cNvPr id="38" name="Title 1"/>
          <p:cNvSpPr txBox="1">
            <a:spLocks/>
          </p:cNvSpPr>
          <p:nvPr/>
        </p:nvSpPr>
        <p:spPr>
          <a:xfrm>
            <a:off x="3072" y="123355"/>
            <a:ext cx="7886700" cy="497778"/>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One - Briefing</a:t>
            </a:r>
            <a:endParaRPr lang="en-US" b="1" dirty="0">
              <a:solidFill>
                <a:schemeClr val="bg1"/>
              </a:solidFill>
            </a:endParaRPr>
          </a:p>
        </p:txBody>
      </p:sp>
    </p:spTree>
    <p:extLst>
      <p:ext uri="{BB962C8B-B14F-4D97-AF65-F5344CB8AC3E}">
        <p14:creationId xmlns:p14="http://schemas.microsoft.com/office/powerpoint/2010/main" val="195922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3072" y="123355"/>
            <a:ext cx="7886700" cy="497778"/>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One - Briefing</a:t>
            </a:r>
            <a:endParaRPr lang="en-US" b="1" dirty="0">
              <a:solidFill>
                <a:schemeClr val="bg1"/>
              </a:solidFill>
            </a:endParaRPr>
          </a:p>
        </p:txBody>
      </p:sp>
      <p:sp>
        <p:nvSpPr>
          <p:cNvPr id="3" name="TextBox 2"/>
          <p:cNvSpPr txBox="1"/>
          <p:nvPr/>
        </p:nvSpPr>
        <p:spPr>
          <a:xfrm>
            <a:off x="22122" y="831190"/>
            <a:ext cx="2785730" cy="1246495"/>
          </a:xfrm>
          <a:prstGeom prst="rect">
            <a:avLst/>
          </a:prstGeom>
          <a:noFill/>
        </p:spPr>
        <p:txBody>
          <a:bodyPr wrap="square" rtlCol="0">
            <a:spAutoFit/>
          </a:bodyPr>
          <a:lstStyle/>
          <a:p>
            <a:pPr>
              <a:lnSpc>
                <a:spcPts val="1800"/>
              </a:lnSpc>
            </a:pPr>
            <a:r>
              <a:rPr lang="en-US" dirty="0" smtClean="0"/>
              <a:t>Scrolling through your social media, you see the NWS Atlanta office is posting graphics about the potential issues. </a:t>
            </a:r>
            <a:endParaRPr lang="en-US" dirty="0"/>
          </a:p>
        </p:txBody>
      </p:sp>
      <p:pic>
        <p:nvPicPr>
          <p:cNvPr id="1030" name="Picture 6" descr="No automatic alt tex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977" y="840715"/>
            <a:ext cx="6335227" cy="519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588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2122" y="831190"/>
            <a:ext cx="2079897" cy="1015663"/>
          </a:xfrm>
          <a:prstGeom prst="rect">
            <a:avLst/>
          </a:prstGeom>
          <a:noFill/>
        </p:spPr>
        <p:txBody>
          <a:bodyPr wrap="square" rtlCol="0">
            <a:spAutoFit/>
          </a:bodyPr>
          <a:lstStyle/>
          <a:p>
            <a:pPr>
              <a:lnSpc>
                <a:spcPts val="1800"/>
              </a:lnSpc>
            </a:pPr>
            <a:r>
              <a:rPr lang="en-US" dirty="0" smtClean="0"/>
              <a:t>Yikes! It’s been a wet few weeks, and this is the last thing we need! </a:t>
            </a:r>
            <a:endParaRPr lang="en-US" dirty="0"/>
          </a:p>
        </p:txBody>
      </p:sp>
      <p:grpSp>
        <p:nvGrpSpPr>
          <p:cNvPr id="41" name="Group 40"/>
          <p:cNvGrpSpPr/>
          <p:nvPr/>
        </p:nvGrpSpPr>
        <p:grpSpPr>
          <a:xfrm>
            <a:off x="1990725" y="723900"/>
            <a:ext cx="7048500" cy="5323689"/>
            <a:chOff x="1990725" y="723900"/>
            <a:chExt cx="7048500" cy="5323689"/>
          </a:xfrm>
        </p:grpSpPr>
        <p:grpSp>
          <p:nvGrpSpPr>
            <p:cNvPr id="38" name="Group 37"/>
            <p:cNvGrpSpPr/>
            <p:nvPr/>
          </p:nvGrpSpPr>
          <p:grpSpPr>
            <a:xfrm>
              <a:off x="1990725" y="723900"/>
              <a:ext cx="7048500" cy="5323689"/>
              <a:chOff x="1990725" y="723900"/>
              <a:chExt cx="7048500" cy="5323689"/>
            </a:xfrm>
          </p:grpSpPr>
          <p:grpSp>
            <p:nvGrpSpPr>
              <p:cNvPr id="34" name="Group 33"/>
              <p:cNvGrpSpPr/>
              <p:nvPr/>
            </p:nvGrpSpPr>
            <p:grpSpPr>
              <a:xfrm>
                <a:off x="1990725" y="723900"/>
                <a:ext cx="7048500" cy="5323689"/>
                <a:chOff x="790573" y="653829"/>
                <a:chExt cx="7239002" cy="5403285"/>
              </a:xfrm>
            </p:grpSpPr>
            <p:pic>
              <p:nvPicPr>
                <p:cNvPr id="4098" name="Picture 2" descr="No automatic alt tex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739582"/>
                  <a:ext cx="7124700" cy="5317532"/>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790573" y="653829"/>
                  <a:ext cx="7239001" cy="4118195"/>
                  <a:chOff x="790573" y="653829"/>
                  <a:chExt cx="7239001" cy="4118195"/>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24" y="1346913"/>
                    <a:ext cx="4170741" cy="3425111"/>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573" y="653829"/>
                    <a:ext cx="7239001" cy="752781"/>
                  </a:xfrm>
                  <a:prstGeom prst="rect">
                    <a:avLst/>
                  </a:prstGeom>
                </p:spPr>
              </p:pic>
            </p:grpSp>
          </p:grpSp>
          <p:sp>
            <p:nvSpPr>
              <p:cNvPr id="35" name="Rectangle 34"/>
              <p:cNvSpPr/>
              <p:nvPr/>
            </p:nvSpPr>
            <p:spPr>
              <a:xfrm>
                <a:off x="8239125" y="1406774"/>
                <a:ext cx="723900" cy="4506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Total Rainfall (</a:t>
                </a:r>
                <a:r>
                  <a:rPr lang="en-US" sz="1000" b="1" u="sng" dirty="0" smtClean="0"/>
                  <a:t>Sun-Tue</a:t>
                </a:r>
                <a:r>
                  <a:rPr lang="en-US" sz="1000" b="1" dirty="0" smtClean="0"/>
                  <a:t>)</a:t>
                </a:r>
                <a:endParaRPr lang="en-US" sz="1000" b="1" dirty="0"/>
              </a:p>
            </p:txBody>
          </p:sp>
          <p:sp>
            <p:nvSpPr>
              <p:cNvPr id="39" name="Rectangle 38"/>
              <p:cNvSpPr/>
              <p:nvPr/>
            </p:nvSpPr>
            <p:spPr>
              <a:xfrm>
                <a:off x="8229598" y="3616574"/>
                <a:ext cx="809625" cy="479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Max Gusts (Mon–Tue)</a:t>
                </a:r>
                <a:endParaRPr lang="en-US" sz="1000" b="1" dirty="0"/>
              </a:p>
            </p:txBody>
          </p:sp>
        </p:grpSp>
        <p:sp>
          <p:nvSpPr>
            <p:cNvPr id="40" name="TextBox 39"/>
            <p:cNvSpPr txBox="1"/>
            <p:nvPr/>
          </p:nvSpPr>
          <p:spPr>
            <a:xfrm>
              <a:off x="2213811" y="4875445"/>
              <a:ext cx="4060984" cy="876587"/>
            </a:xfrm>
            <a:prstGeom prst="rect">
              <a:avLst/>
            </a:prstGeom>
            <a:solidFill>
              <a:schemeClr val="tx1"/>
            </a:solidFill>
          </p:spPr>
          <p:txBody>
            <a:bodyPr wrap="square" rtlCol="0">
              <a:spAutoFit/>
            </a:bodyPr>
            <a:lstStyle/>
            <a:p>
              <a:pPr>
                <a:lnSpc>
                  <a:spcPts val="1100"/>
                </a:lnSpc>
                <a:spcAft>
                  <a:spcPts val="600"/>
                </a:spcAft>
              </a:pPr>
              <a:r>
                <a:rPr lang="en-US" sz="1100" u="sng" dirty="0" smtClean="0">
                  <a:solidFill>
                    <a:srgbClr val="FFFF00"/>
                  </a:solidFill>
                </a:rPr>
                <a:t>Timing: </a:t>
              </a:r>
              <a:r>
                <a:rPr lang="en-US" sz="1100" dirty="0" smtClean="0">
                  <a:solidFill>
                    <a:schemeClr val="bg1"/>
                  </a:solidFill>
                </a:rPr>
                <a:t>Rain bands associated with Miles will arrive Sunday afternoon, and remain high through Tuesday.</a:t>
              </a:r>
            </a:p>
            <a:p>
              <a:pPr>
                <a:lnSpc>
                  <a:spcPts val="1100"/>
                </a:lnSpc>
              </a:pPr>
              <a:r>
                <a:rPr lang="en-US" sz="1100" u="sng" dirty="0">
                  <a:solidFill>
                    <a:srgbClr val="FFFF00"/>
                  </a:solidFill>
                </a:rPr>
                <a:t>Primary Threats:</a:t>
              </a:r>
              <a:r>
                <a:rPr lang="en-US" sz="1100" dirty="0" smtClean="0">
                  <a:solidFill>
                    <a:schemeClr val="bg1"/>
                  </a:solidFill>
                </a:rPr>
                <a:t> Heavy rain coupled with recent rainfall could lead to increased flash flood risk; strong wind gusts could down trees and powerlines; possibility for brief tornadoes.</a:t>
              </a:r>
            </a:p>
          </p:txBody>
        </p:sp>
      </p:grpSp>
      <p:sp>
        <p:nvSpPr>
          <p:cNvPr id="44" name="Title 1"/>
          <p:cNvSpPr txBox="1">
            <a:spLocks/>
          </p:cNvSpPr>
          <p:nvPr/>
        </p:nvSpPr>
        <p:spPr>
          <a:xfrm>
            <a:off x="3072" y="123355"/>
            <a:ext cx="7886700" cy="497778"/>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One - Briefing</a:t>
            </a:r>
            <a:endParaRPr lang="en-US" b="1" dirty="0">
              <a:solidFill>
                <a:schemeClr val="bg1"/>
              </a:solidFill>
            </a:endParaRPr>
          </a:p>
        </p:txBody>
      </p:sp>
    </p:spTree>
    <p:extLst>
      <p:ext uri="{BB962C8B-B14F-4D97-AF65-F5344CB8AC3E}">
        <p14:creationId xmlns:p14="http://schemas.microsoft.com/office/powerpoint/2010/main" val="1842631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6649" y="1398095"/>
            <a:ext cx="4189434" cy="3518015"/>
          </a:xfrm>
          <a:prstGeom prst="rect">
            <a:avLst/>
          </a:prstGeom>
          <a:ln w="25400">
            <a:solidFill>
              <a:schemeClr val="accent3"/>
            </a:solidFill>
          </a:ln>
        </p:spPr>
      </p:pic>
      <p:pic>
        <p:nvPicPr>
          <p:cNvPr id="5" name="Picture 4"/>
          <p:cNvPicPr>
            <a:picLocks noChangeAspect="1"/>
          </p:cNvPicPr>
          <p:nvPr/>
        </p:nvPicPr>
        <p:blipFill>
          <a:blip r:embed="rId3"/>
          <a:stretch>
            <a:fillRect/>
          </a:stretch>
        </p:blipFill>
        <p:spPr>
          <a:xfrm>
            <a:off x="4578311" y="1388083"/>
            <a:ext cx="4137064" cy="3528027"/>
          </a:xfrm>
          <a:prstGeom prst="rect">
            <a:avLst/>
          </a:prstGeom>
          <a:ln w="25400">
            <a:solidFill>
              <a:schemeClr val="accent3"/>
            </a:solidFill>
          </a:ln>
        </p:spPr>
      </p:pic>
      <p:sp>
        <p:nvSpPr>
          <p:cNvPr id="6" name="Title 1"/>
          <p:cNvSpPr txBox="1">
            <a:spLocks/>
          </p:cNvSpPr>
          <p:nvPr/>
        </p:nvSpPr>
        <p:spPr>
          <a:xfrm>
            <a:off x="3072" y="123355"/>
            <a:ext cx="7886700" cy="497778"/>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chemeClr val="bg1"/>
                </a:solidFill>
              </a:rPr>
              <a:t>Module One - Briefing</a:t>
            </a:r>
            <a:endParaRPr lang="en-US" b="1" dirty="0">
              <a:solidFill>
                <a:schemeClr val="bg1"/>
              </a:solidFill>
            </a:endParaRPr>
          </a:p>
        </p:txBody>
      </p:sp>
      <p:sp>
        <p:nvSpPr>
          <p:cNvPr id="9" name="TextBox 8"/>
          <p:cNvSpPr txBox="1"/>
          <p:nvPr/>
        </p:nvSpPr>
        <p:spPr>
          <a:xfrm>
            <a:off x="772430" y="3314906"/>
            <a:ext cx="862737" cy="564001"/>
          </a:xfrm>
          <a:prstGeom prst="rect">
            <a:avLst/>
          </a:prstGeom>
          <a:solidFill>
            <a:schemeClr val="tx1">
              <a:alpha val="34000"/>
            </a:schemeClr>
          </a:solidFill>
          <a:ln>
            <a:solidFill>
              <a:schemeClr val="bg2">
                <a:lumMod val="75000"/>
              </a:schemeClr>
            </a:solidFill>
          </a:ln>
        </p:spPr>
        <p:txBody>
          <a:bodyPr wrap="square" rtlCol="0" anchor="ctr">
            <a:spAutoFit/>
          </a:bodyPr>
          <a:lstStyle>
            <a:defPPr>
              <a:defRPr lang="en-US"/>
            </a:defPPr>
            <a:lvl1pPr algn="ctr">
              <a:lnSpc>
                <a:spcPts val="1800"/>
              </a:lnSpc>
              <a:defRPr sz="2000" b="1">
                <a:ln w="3175">
                  <a:solidFill>
                    <a:sysClr val="windowText" lastClr="000000"/>
                  </a:solidFill>
                </a:ln>
                <a:solidFill>
                  <a:schemeClr val="bg1"/>
                </a:solidFill>
                <a:effectLst>
                  <a:outerShdw blurRad="50800" dist="38100" dir="2700000" algn="tl" rotWithShape="0">
                    <a:prstClr val="black">
                      <a:alpha val="40000"/>
                    </a:prstClr>
                  </a:outerShdw>
                </a:effectLst>
              </a:defRPr>
            </a:lvl1pPr>
          </a:lstStyle>
          <a:p>
            <a:r>
              <a:rPr lang="en-US" dirty="0"/>
              <a:t>4-6 </a:t>
            </a:r>
            <a:r>
              <a:rPr lang="en-US" dirty="0" smtClean="0"/>
              <a:t>inches</a:t>
            </a:r>
            <a:endParaRPr lang="en-US" dirty="0"/>
          </a:p>
        </p:txBody>
      </p:sp>
      <p:sp>
        <p:nvSpPr>
          <p:cNvPr id="10" name="TextBox 9"/>
          <p:cNvSpPr txBox="1"/>
          <p:nvPr/>
        </p:nvSpPr>
        <p:spPr>
          <a:xfrm>
            <a:off x="1771650" y="1735818"/>
            <a:ext cx="862737" cy="564001"/>
          </a:xfrm>
          <a:prstGeom prst="rect">
            <a:avLst/>
          </a:prstGeom>
          <a:solidFill>
            <a:schemeClr val="tx1">
              <a:alpha val="34000"/>
            </a:schemeClr>
          </a:solidFill>
          <a:ln>
            <a:solidFill>
              <a:schemeClr val="bg2">
                <a:lumMod val="75000"/>
              </a:schemeClr>
            </a:solidFill>
          </a:ln>
        </p:spPr>
        <p:txBody>
          <a:bodyPr wrap="square" rtlCol="0" anchor="ctr">
            <a:spAutoFit/>
          </a:bodyPr>
          <a:lstStyle>
            <a:defPPr>
              <a:defRPr lang="en-US"/>
            </a:defPPr>
            <a:lvl1pPr algn="ctr">
              <a:lnSpc>
                <a:spcPts val="1800"/>
              </a:lnSpc>
              <a:defRPr sz="2000" b="1">
                <a:ln w="3175">
                  <a:solidFill>
                    <a:sysClr val="windowText" lastClr="000000"/>
                  </a:solidFill>
                </a:ln>
                <a:solidFill>
                  <a:schemeClr val="bg1"/>
                </a:solidFill>
                <a:effectLst>
                  <a:outerShdw blurRad="50800" dist="38100" dir="2700000" algn="tl" rotWithShape="0">
                    <a:prstClr val="black">
                      <a:alpha val="40000"/>
                    </a:prstClr>
                  </a:outerShdw>
                </a:effectLst>
              </a:defRPr>
            </a:lvl1pPr>
          </a:lstStyle>
          <a:p>
            <a:r>
              <a:rPr lang="en-US" dirty="0"/>
              <a:t>3-4</a:t>
            </a:r>
          </a:p>
          <a:p>
            <a:r>
              <a:rPr lang="en-US" dirty="0"/>
              <a:t>inches</a:t>
            </a:r>
          </a:p>
        </p:txBody>
      </p:sp>
      <p:sp>
        <p:nvSpPr>
          <p:cNvPr id="11" name="TextBox 10"/>
          <p:cNvSpPr txBox="1"/>
          <p:nvPr/>
        </p:nvSpPr>
        <p:spPr>
          <a:xfrm>
            <a:off x="3083685" y="3444506"/>
            <a:ext cx="862737" cy="564001"/>
          </a:xfrm>
          <a:prstGeom prst="rect">
            <a:avLst/>
          </a:prstGeom>
          <a:solidFill>
            <a:schemeClr val="tx1">
              <a:alpha val="34000"/>
            </a:schemeClr>
          </a:solidFill>
          <a:ln>
            <a:solidFill>
              <a:schemeClr val="bg2">
                <a:lumMod val="75000"/>
              </a:schemeClr>
            </a:solidFill>
          </a:ln>
        </p:spPr>
        <p:txBody>
          <a:bodyPr wrap="square" rtlCol="0" anchor="ctr">
            <a:spAutoFit/>
          </a:bodyPr>
          <a:lstStyle>
            <a:defPPr>
              <a:defRPr lang="en-US"/>
            </a:defPPr>
            <a:lvl1pPr algn="ctr">
              <a:lnSpc>
                <a:spcPts val="1800"/>
              </a:lnSpc>
              <a:defRPr sz="2000" b="1">
                <a:ln w="3175">
                  <a:solidFill>
                    <a:sysClr val="windowText" lastClr="000000"/>
                  </a:solidFill>
                </a:ln>
                <a:solidFill>
                  <a:schemeClr val="bg1"/>
                </a:solidFill>
                <a:effectLst>
                  <a:outerShdw blurRad="50800" dist="38100" dir="2700000" algn="tl" rotWithShape="0">
                    <a:prstClr val="black">
                      <a:alpha val="40000"/>
                    </a:prstClr>
                  </a:outerShdw>
                </a:effectLst>
              </a:defRPr>
            </a:lvl1pPr>
          </a:lstStyle>
          <a:p>
            <a:r>
              <a:rPr lang="en-US" dirty="0"/>
              <a:t>2-3</a:t>
            </a:r>
          </a:p>
          <a:p>
            <a:r>
              <a:rPr lang="en-US" dirty="0"/>
              <a:t>inches</a:t>
            </a:r>
          </a:p>
        </p:txBody>
      </p:sp>
      <p:sp>
        <p:nvSpPr>
          <p:cNvPr id="12" name="TextBox 11"/>
          <p:cNvSpPr txBox="1"/>
          <p:nvPr/>
        </p:nvSpPr>
        <p:spPr>
          <a:xfrm>
            <a:off x="5141548" y="4336143"/>
            <a:ext cx="1266693" cy="333168"/>
          </a:xfrm>
          <a:prstGeom prst="rect">
            <a:avLst/>
          </a:prstGeom>
          <a:solidFill>
            <a:schemeClr val="tx1">
              <a:alpha val="34000"/>
            </a:schemeClr>
          </a:solidFill>
          <a:ln>
            <a:solidFill>
              <a:schemeClr val="bg2">
                <a:lumMod val="75000"/>
              </a:schemeClr>
            </a:solidFill>
          </a:ln>
        </p:spPr>
        <p:txBody>
          <a:bodyPr wrap="none" rtlCol="0" anchor="ctr">
            <a:spAutoFit/>
          </a:bodyPr>
          <a:lstStyle/>
          <a:p>
            <a:pPr algn="ctr">
              <a:lnSpc>
                <a:spcPts val="1800"/>
              </a:lnSpc>
            </a:pPr>
            <a:r>
              <a:rPr lang="en-US" sz="2000" b="1" dirty="0" smtClean="0">
                <a:ln w="3175">
                  <a:solidFill>
                    <a:sysClr val="windowText" lastClr="000000"/>
                  </a:solidFill>
                </a:ln>
                <a:solidFill>
                  <a:schemeClr val="bg1"/>
                </a:solidFill>
                <a:effectLst>
                  <a:outerShdw blurRad="50800" dist="38100" dir="2700000" algn="tl" rotWithShape="0">
                    <a:prstClr val="black">
                      <a:alpha val="40000"/>
                    </a:prstClr>
                  </a:outerShdw>
                </a:effectLst>
              </a:rPr>
              <a:t>35-40mph</a:t>
            </a:r>
            <a:endParaRPr lang="en-US" sz="2000" b="1" dirty="0">
              <a:ln w="3175">
                <a:solidFill>
                  <a:sysClr val="windowText" lastClr="000000"/>
                </a:solidFill>
              </a:ln>
              <a:solidFill>
                <a:schemeClr val="bg1"/>
              </a:solidFill>
              <a:effectLst>
                <a:outerShdw blurRad="50800" dist="38100" dir="2700000" algn="tl" rotWithShape="0">
                  <a:prstClr val="black">
                    <a:alpha val="40000"/>
                  </a:prstClr>
                </a:outerShdw>
              </a:effectLst>
            </a:endParaRPr>
          </a:p>
        </p:txBody>
      </p:sp>
      <p:sp>
        <p:nvSpPr>
          <p:cNvPr id="13" name="TextBox 12"/>
          <p:cNvSpPr txBox="1"/>
          <p:nvPr/>
        </p:nvSpPr>
        <p:spPr>
          <a:xfrm>
            <a:off x="1219199" y="4974565"/>
            <a:ext cx="6829425" cy="1246495"/>
          </a:xfrm>
          <a:prstGeom prst="rect">
            <a:avLst/>
          </a:prstGeom>
          <a:noFill/>
        </p:spPr>
        <p:txBody>
          <a:bodyPr wrap="square" rtlCol="0">
            <a:spAutoFit/>
          </a:bodyPr>
          <a:lstStyle/>
          <a:p>
            <a:pPr>
              <a:lnSpc>
                <a:spcPts val="1800"/>
              </a:lnSpc>
            </a:pPr>
            <a:r>
              <a:rPr lang="en-US" dirty="0" smtClean="0"/>
              <a:t>Initial rainfall estimates are showing 4-6” possible over far western Georgia, with 3-4 inches over the metro Atlanta area.</a:t>
            </a:r>
          </a:p>
          <a:p>
            <a:pPr>
              <a:lnSpc>
                <a:spcPts val="1800"/>
              </a:lnSpc>
            </a:pPr>
            <a:endParaRPr lang="en-US" dirty="0"/>
          </a:p>
          <a:p>
            <a:pPr>
              <a:lnSpc>
                <a:spcPts val="1800"/>
              </a:lnSpc>
            </a:pPr>
            <a:r>
              <a:rPr lang="en-US" dirty="0" smtClean="0"/>
              <a:t>We’ve been in a wet period and these amounts could really increase the flash flood risk.</a:t>
            </a:r>
            <a:endParaRPr lang="en-US" dirty="0"/>
          </a:p>
        </p:txBody>
      </p:sp>
      <p:sp>
        <p:nvSpPr>
          <p:cNvPr id="14" name="Rectangle 13"/>
          <p:cNvSpPr/>
          <p:nvPr/>
        </p:nvSpPr>
        <p:spPr>
          <a:xfrm>
            <a:off x="186649" y="1190625"/>
            <a:ext cx="4189434" cy="197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Sunday – Tuesday Total Rainfall</a:t>
            </a:r>
            <a:endParaRPr lang="en-US" dirty="0"/>
          </a:p>
        </p:txBody>
      </p:sp>
      <p:sp>
        <p:nvSpPr>
          <p:cNvPr id="15" name="Rectangle 14"/>
          <p:cNvSpPr/>
          <p:nvPr/>
        </p:nvSpPr>
        <p:spPr>
          <a:xfrm>
            <a:off x="4552126" y="1159970"/>
            <a:ext cx="4189434" cy="197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Monday and Tuesday Max Winds</a:t>
            </a:r>
            <a:endParaRPr lang="en-US" dirty="0"/>
          </a:p>
        </p:txBody>
      </p:sp>
    </p:spTree>
    <p:extLst>
      <p:ext uri="{BB962C8B-B14F-4D97-AF65-F5344CB8AC3E}">
        <p14:creationId xmlns:p14="http://schemas.microsoft.com/office/powerpoint/2010/main" val="95605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5e282160-1cb7-49c1-a0d9-a8d0fc425cd3"/>
</p:tagLst>
</file>

<file path=ppt/tags/tag10.xml><?xml version="1.0" encoding="utf-8"?>
<p:tagLst xmlns:a="http://schemas.openxmlformats.org/drawingml/2006/main" xmlns:r="http://schemas.openxmlformats.org/officeDocument/2006/relationships" xmlns:p="http://schemas.openxmlformats.org/presentationml/2006/main">
  <p:tag name="__PE_POLL_EMBED_ID" val="a08a2c58-e3d4-44a4-9b6a-512dc325471d"/>
</p:tagLst>
</file>

<file path=ppt/tags/tag11.xml><?xml version="1.0" encoding="utf-8"?>
<p:tagLst xmlns:a="http://schemas.openxmlformats.org/drawingml/2006/main" xmlns:r="http://schemas.openxmlformats.org/officeDocument/2006/relationships" xmlns:p="http://schemas.openxmlformats.org/presentationml/2006/main">
  <p:tag name="__PE_POLL_EMBED_ID" val="39449f83-2962-4f4c-ae91-a769a3ca938a"/>
</p:tagLst>
</file>

<file path=ppt/tags/tag12.xml><?xml version="1.0" encoding="utf-8"?>
<p:tagLst xmlns:a="http://schemas.openxmlformats.org/drawingml/2006/main" xmlns:r="http://schemas.openxmlformats.org/officeDocument/2006/relationships" xmlns:p="http://schemas.openxmlformats.org/presentationml/2006/main">
  <p:tag name="__PE_POLL_EMBED_ID" val="277a9178-ab47-4a40-b158-71decc57e931"/>
</p:tagLst>
</file>

<file path=ppt/tags/tag13.xml><?xml version="1.0" encoding="utf-8"?>
<p:tagLst xmlns:a="http://schemas.openxmlformats.org/drawingml/2006/main" xmlns:r="http://schemas.openxmlformats.org/officeDocument/2006/relationships" xmlns:p="http://schemas.openxmlformats.org/presentationml/2006/main">
  <p:tag name="__PE_POLL_EMBED_ID" val="b7b9921f-12d9-4ac2-9626-761fa3fb4eb2"/>
</p:tagLst>
</file>

<file path=ppt/tags/tag14.xml><?xml version="1.0" encoding="utf-8"?>
<p:tagLst xmlns:a="http://schemas.openxmlformats.org/drawingml/2006/main" xmlns:r="http://schemas.openxmlformats.org/officeDocument/2006/relationships" xmlns:p="http://schemas.openxmlformats.org/presentationml/2006/main">
  <p:tag name="__PE_POLL_EMBED_ID" val="c00f476c-a055-4390-a396-76ffca182d9b"/>
</p:tagLst>
</file>

<file path=ppt/tags/tag15.xml><?xml version="1.0" encoding="utf-8"?>
<p:tagLst xmlns:a="http://schemas.openxmlformats.org/drawingml/2006/main" xmlns:r="http://schemas.openxmlformats.org/officeDocument/2006/relationships" xmlns:p="http://schemas.openxmlformats.org/presentationml/2006/main">
  <p:tag name="__PE_POLL_EMBED_ID" val="fbadc17f-713c-4210-81c4-cace4df2db07"/>
</p:tagLst>
</file>

<file path=ppt/tags/tag16.xml><?xml version="1.0" encoding="utf-8"?>
<p:tagLst xmlns:a="http://schemas.openxmlformats.org/drawingml/2006/main" xmlns:r="http://schemas.openxmlformats.org/officeDocument/2006/relationships" xmlns:p="http://schemas.openxmlformats.org/presentationml/2006/main">
  <p:tag name="__PE_POLL_EMBED_ID" val="ed191368-fd33-4a01-a558-741a2014a78d"/>
</p:tagLst>
</file>

<file path=ppt/tags/tag17.xml><?xml version="1.0" encoding="utf-8"?>
<p:tagLst xmlns:a="http://schemas.openxmlformats.org/drawingml/2006/main" xmlns:r="http://schemas.openxmlformats.org/officeDocument/2006/relationships" xmlns:p="http://schemas.openxmlformats.org/presentationml/2006/main">
  <p:tag name="__PE_POLL_EMBED_ID" val="a8ff70c6-55eb-405b-9429-30c78dfb93f7"/>
</p:tagLst>
</file>

<file path=ppt/tags/tag18.xml><?xml version="1.0" encoding="utf-8"?>
<p:tagLst xmlns:a="http://schemas.openxmlformats.org/drawingml/2006/main" xmlns:r="http://schemas.openxmlformats.org/officeDocument/2006/relationships" xmlns:p="http://schemas.openxmlformats.org/presentationml/2006/main">
  <p:tag name="__PE_POLL_EMBED_ID" val="b99df598-f9b8-4dbe-8669-ecf8a6899795"/>
</p:tagLst>
</file>

<file path=ppt/tags/tag2.xml><?xml version="1.0" encoding="utf-8"?>
<p:tagLst xmlns:a="http://schemas.openxmlformats.org/drawingml/2006/main" xmlns:r="http://schemas.openxmlformats.org/officeDocument/2006/relationships" xmlns:p="http://schemas.openxmlformats.org/presentationml/2006/main">
  <p:tag name="__PE_POLL_EMBED_ID" val="f5a4f45a-54d7-4555-b2b4-b7dd96973763"/>
</p:tagLst>
</file>

<file path=ppt/tags/tag3.xml><?xml version="1.0" encoding="utf-8"?>
<p:tagLst xmlns:a="http://schemas.openxmlformats.org/drawingml/2006/main" xmlns:r="http://schemas.openxmlformats.org/officeDocument/2006/relationships" xmlns:p="http://schemas.openxmlformats.org/presentationml/2006/main">
  <p:tag name="__PE_POLL_EMBED_ID" val="b5417f73-1183-4193-85e0-72149f6cf511"/>
</p:tagLst>
</file>

<file path=ppt/tags/tag4.xml><?xml version="1.0" encoding="utf-8"?>
<p:tagLst xmlns:a="http://schemas.openxmlformats.org/drawingml/2006/main" xmlns:r="http://schemas.openxmlformats.org/officeDocument/2006/relationships" xmlns:p="http://schemas.openxmlformats.org/presentationml/2006/main">
  <p:tag name="__PE_POLL_EMBED_ID" val="3c877d03-194f-4dca-9cf6-5813f64b7432"/>
</p:tagLst>
</file>

<file path=ppt/tags/tag5.xml><?xml version="1.0" encoding="utf-8"?>
<p:tagLst xmlns:a="http://schemas.openxmlformats.org/drawingml/2006/main" xmlns:r="http://schemas.openxmlformats.org/officeDocument/2006/relationships" xmlns:p="http://schemas.openxmlformats.org/presentationml/2006/main">
  <p:tag name="__PE_POLL_EMBED_ID" val="77a906cf-36c1-4483-a151-b2567461876e"/>
</p:tagLst>
</file>

<file path=ppt/tags/tag6.xml><?xml version="1.0" encoding="utf-8"?>
<p:tagLst xmlns:a="http://schemas.openxmlformats.org/drawingml/2006/main" xmlns:r="http://schemas.openxmlformats.org/officeDocument/2006/relationships" xmlns:p="http://schemas.openxmlformats.org/presentationml/2006/main">
  <p:tag name="__PE_POLL_EMBED_ID" val="0e9ed8a4-87ef-47aa-af43-632f459fa5fc"/>
</p:tagLst>
</file>

<file path=ppt/tags/tag7.xml><?xml version="1.0" encoding="utf-8"?>
<p:tagLst xmlns:a="http://schemas.openxmlformats.org/drawingml/2006/main" xmlns:r="http://schemas.openxmlformats.org/officeDocument/2006/relationships" xmlns:p="http://schemas.openxmlformats.org/presentationml/2006/main">
  <p:tag name="__PE_POLL_EMBED_ID" val="b77bc850-bfe3-4ee0-9606-3a12cdb74a37"/>
</p:tagLst>
</file>

<file path=ppt/tags/tag8.xml><?xml version="1.0" encoding="utf-8"?>
<p:tagLst xmlns:a="http://schemas.openxmlformats.org/drawingml/2006/main" xmlns:r="http://schemas.openxmlformats.org/officeDocument/2006/relationships" xmlns:p="http://schemas.openxmlformats.org/presentationml/2006/main">
  <p:tag name="__PE_POLL_EMBED_ID" val="87bc53c1-bcad-4274-bcea-7e0b448b7f93"/>
</p:tagLst>
</file>

<file path=ppt/tags/tag9.xml><?xml version="1.0" encoding="utf-8"?>
<p:tagLst xmlns:a="http://schemas.openxmlformats.org/drawingml/2006/main" xmlns:r="http://schemas.openxmlformats.org/officeDocument/2006/relationships" xmlns:p="http://schemas.openxmlformats.org/presentationml/2006/main">
  <p:tag name="__PE_POLL_EMBED_ID" val="7290b8ba-1dbd-4bcc-86b6-309e0762b7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1207</TotalTime>
  <Words>1415</Words>
  <Application>Microsoft Office PowerPoint</Application>
  <PresentationFormat>On-screen Show (4:3)</PresentationFormat>
  <Paragraphs>207</Paragraphs>
  <Slides>43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Arial Black</vt:lpstr>
      <vt:lpstr>Bookman Old Style</vt:lpstr>
      <vt:lpstr>Calibri</vt:lpstr>
      <vt:lpstr>Calibri Light</vt:lpstr>
      <vt:lpstr>Century Schoolbook</vt:lpstr>
      <vt:lpstr>Office Theme</vt:lpstr>
      <vt:lpstr>Exercise Two </vt:lpstr>
      <vt:lpstr>Rules of Play</vt:lpstr>
      <vt:lpstr>PowerPoint Presentation</vt:lpstr>
      <vt:lpstr>Module One - Briefing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Two - Briefing</vt:lpstr>
      <vt:lpstr>PowerPoint Presentation</vt:lpstr>
      <vt:lpstr>Module Two - Briefing</vt:lpstr>
      <vt:lpstr>Module Two - Briefing</vt:lpstr>
      <vt:lpstr>Module Two - Briefing</vt:lpstr>
      <vt:lpstr>Module Two - Briefing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Southern Region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Belanger</dc:creator>
  <cp:lastModifiedBy>Laura Belanger</cp:lastModifiedBy>
  <cp:revision>76</cp:revision>
  <dcterms:created xsi:type="dcterms:W3CDTF">2018-11-26T17:05:33Z</dcterms:created>
  <dcterms:modified xsi:type="dcterms:W3CDTF">2018-12-03T19:53:36Z</dcterms:modified>
</cp:coreProperties>
</file>