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5"/>
  </p:notesMasterIdLst>
  <p:sldIdLst>
    <p:sldId id="327" r:id="rId4"/>
    <p:sldId id="400" r:id="rId5"/>
    <p:sldId id="407" r:id="rId6"/>
    <p:sldId id="399" r:id="rId7"/>
    <p:sldId id="397" r:id="rId8"/>
    <p:sldId id="386" r:id="rId9"/>
    <p:sldId id="398" r:id="rId10"/>
    <p:sldId id="358" r:id="rId11"/>
    <p:sldId id="365" r:id="rId12"/>
    <p:sldId id="364" r:id="rId13"/>
    <p:sldId id="367" r:id="rId14"/>
    <p:sldId id="359" r:id="rId15"/>
    <p:sldId id="394" r:id="rId16"/>
    <p:sldId id="360" r:id="rId17"/>
    <p:sldId id="387" r:id="rId18"/>
    <p:sldId id="371" r:id="rId19"/>
    <p:sldId id="391" r:id="rId20"/>
    <p:sldId id="393" r:id="rId21"/>
    <p:sldId id="401" r:id="rId22"/>
    <p:sldId id="408" r:id="rId23"/>
    <p:sldId id="368" r:id="rId24"/>
    <p:sldId id="369" r:id="rId25"/>
    <p:sldId id="363" r:id="rId26"/>
    <p:sldId id="409" r:id="rId27"/>
    <p:sldId id="404" r:id="rId28"/>
    <p:sldId id="405" r:id="rId29"/>
    <p:sldId id="406" r:id="rId30"/>
    <p:sldId id="395" r:id="rId31"/>
    <p:sldId id="402" r:id="rId32"/>
    <p:sldId id="403" r:id="rId33"/>
    <p:sldId id="33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FF"/>
    <a:srgbClr val="00FF00"/>
    <a:srgbClr val="B6D7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0861" autoAdjust="0"/>
  </p:normalViewPr>
  <p:slideViewPr>
    <p:cSldViewPr>
      <p:cViewPr varScale="1">
        <p:scale>
          <a:sx n="92" d="100"/>
          <a:sy n="92" d="100"/>
        </p:scale>
        <p:origin x="1374" y="9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CF56EB-05E2-4FF5-B7EA-9A2B09FFD74E}" type="datetimeFigureOut">
              <a:rPr lang="en-US" smtClean="0"/>
              <a:t>12/18/2018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427334-7919-4D1E-99C5-FFDF1479134A}" type="slidenum">
              <a:rPr lang="en-US" smtClean="0"/>
              <a:t>‹#›</a:t>
            </a:fld>
            <a:endParaRPr lang="en-US"/>
          </a:p>
        </p:txBody>
      </p:sp>
    </p:spTree>
    <p:extLst>
      <p:ext uri="{BB962C8B-B14F-4D97-AF65-F5344CB8AC3E}">
        <p14:creationId xmlns:p14="http://schemas.microsoft.com/office/powerpoint/2010/main" val="2738902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t>1</a:t>
            </a:fld>
            <a:endParaRPr lang="en-US"/>
          </a:p>
        </p:txBody>
      </p:sp>
    </p:spTree>
    <p:extLst>
      <p:ext uri="{BB962C8B-B14F-4D97-AF65-F5344CB8AC3E}">
        <p14:creationId xmlns:p14="http://schemas.microsoft.com/office/powerpoint/2010/main" val="873737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3541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7742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3220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640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214505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09344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591087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50216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52177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2544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50995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931200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55179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464127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87404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27334-7919-4D1E-99C5-FFDF147913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4669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707214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24576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t>31</a:t>
            </a:fld>
            <a:endParaRPr lang="en-US"/>
          </a:p>
        </p:txBody>
      </p:sp>
    </p:spTree>
    <p:extLst>
      <p:ext uri="{BB962C8B-B14F-4D97-AF65-F5344CB8AC3E}">
        <p14:creationId xmlns:p14="http://schemas.microsoft.com/office/powerpoint/2010/main" val="87373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70324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13749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2983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95946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8475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06449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 Slide</a:t>
            </a:r>
          </a:p>
        </p:txBody>
      </p:sp>
      <p:sp>
        <p:nvSpPr>
          <p:cNvPr id="4" name="Slide Number Placeholder 3"/>
          <p:cNvSpPr>
            <a:spLocks noGrp="1"/>
          </p:cNvSpPr>
          <p:nvPr>
            <p:ph type="sldNum" sz="quarter" idx="10"/>
          </p:nvPr>
        </p:nvSpPr>
        <p:spPr/>
        <p:txBody>
          <a:bodyPr/>
          <a:lstStyle/>
          <a:p>
            <a:fld id="{2B427334-7919-4D1E-99C5-FFDF1479134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9596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84A59C-C5A6-42D9-8531-8CF1266EFCE7}"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154225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A59C-C5A6-42D9-8531-8CF1266EFCE7}"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3097486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A59C-C5A6-42D9-8531-8CF1266EFCE7}"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318314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172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933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276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781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90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535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93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09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A59C-C5A6-42D9-8531-8CF1266EFCE7}"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222175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98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769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606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20000"/>
                  </a:spcBef>
                  <a:spcAft>
                    <a:spcPct val="50000"/>
                  </a:spcAft>
                  <a:buClr>
                    <a:srgbClr val="00FFFF"/>
                  </a:buClr>
                  <a:buFont typeface="Wingdings" pitchFamily="2" charset="2"/>
                  <a:buChar char="Ø"/>
                </a:pPr>
                <a:endParaRPr lang="en-US" b="1" i="1">
                  <a:solidFill>
                    <a:srgbClr val="003399"/>
                  </a:solidFill>
                  <a:latin typeface="Times New Roman" pitchFamily="18"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20000"/>
                </a:spcBef>
                <a:spcAft>
                  <a:spcPct val="50000"/>
                </a:spcAft>
                <a:buClr>
                  <a:srgbClr val="00FFFF"/>
                </a:buClr>
                <a:buFont typeface="Wingdings" pitchFamily="2" charset="2"/>
                <a:buChar char="Ø"/>
              </a:pPr>
              <a:endParaRPr lang="en-US" b="1" i="1">
                <a:solidFill>
                  <a:srgbClr val="003399"/>
                </a:solidFill>
                <a:latin typeface="Times New Roman" pitchFamily="18" charset="0"/>
              </a:endParaRPr>
            </a:p>
          </p:txBody>
        </p:sp>
      </p:grpSp>
      <p:pic>
        <p:nvPicPr>
          <p:cNvPr id="13"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44450"/>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3400" y="44450"/>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53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5" name="Rectangle 13"/>
          <p:cNvSpPr>
            <a:spLocks noGrp="1" noChangeArrowheads="1"/>
          </p:cNvSpPr>
          <p:nvPr>
            <p:ph type="dt" sz="quarter" idx="10"/>
          </p:nvPr>
        </p:nvSpPr>
        <p:spPr>
          <a:xfrm>
            <a:off x="457200" y="6248400"/>
            <a:ext cx="2133600" cy="476250"/>
          </a:xfrm>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16" name="Rectangle 14"/>
          <p:cNvSpPr>
            <a:spLocks noGrp="1" noChangeArrowheads="1"/>
          </p:cNvSpPr>
          <p:nvPr>
            <p:ph type="ftr" sz="quarter" idx="11"/>
          </p:nvPr>
        </p:nvSpPr>
        <p:spPr>
          <a:xfrm>
            <a:off x="3124200" y="6251575"/>
            <a:ext cx="2895600" cy="476250"/>
          </a:xfrm>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17" name="Rectangle 15"/>
          <p:cNvSpPr>
            <a:spLocks noGrp="1" noChangeArrowheads="1"/>
          </p:cNvSpPr>
          <p:nvPr>
            <p:ph type="sldNum" sz="quarter" idx="12"/>
          </p:nvPr>
        </p:nvSpPr>
        <p:spPr>
          <a:xfrm>
            <a:off x="6553200" y="6254750"/>
            <a:ext cx="2133600" cy="476250"/>
          </a:xfrm>
        </p:spPr>
        <p:txBody>
          <a:bodyPr/>
          <a:lstStyle>
            <a:lvl1pPr>
              <a:spcBef>
                <a:spcPct val="20000"/>
              </a:spcBef>
              <a:spcAft>
                <a:spcPct val="50000"/>
              </a:spcAft>
              <a:buClr>
                <a:srgbClr val="00FFFF"/>
              </a:buClr>
              <a:buFont typeface="Wingdings" pitchFamily="2" charset="2"/>
              <a:buChar char="Ø"/>
              <a:defRPr sz="1800" b="1" i="1"/>
            </a:lvl1pPr>
          </a:lstStyle>
          <a:p>
            <a:pPr>
              <a:defRPr/>
            </a:pPr>
            <a:fld id="{5D2D2647-1358-45F8-AC4F-EC3361E24C14}" type="slidenum">
              <a:rPr lang="en-US"/>
              <a:pPr>
                <a:defRPr/>
              </a:pPr>
              <a:t>‹#›</a:t>
            </a:fld>
            <a:endParaRPr lang="en-US"/>
          </a:p>
        </p:txBody>
      </p:sp>
    </p:spTree>
    <p:extLst>
      <p:ext uri="{BB962C8B-B14F-4D97-AF65-F5344CB8AC3E}">
        <p14:creationId xmlns:p14="http://schemas.microsoft.com/office/powerpoint/2010/main" val="1866456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CF3EC0A7-1EDA-427F-9A64-4D988629ABB7}"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3599715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E8059C68-E57D-498B-926B-7B3B5673D812}"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380776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D94FB6AF-C808-4745-8085-E6C81CEEEBCD}"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2586579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8"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BA7337FA-CF25-4F72-A954-DCFA82118E61}" type="slidenum">
              <a:rPr lang="en-US"/>
              <a:pPr>
                <a:defRPr/>
              </a:pPr>
              <a:t>‹#›</a:t>
            </a:fld>
            <a:endParaRPr lang="en-US"/>
          </a:p>
        </p:txBody>
      </p:sp>
      <p:sp>
        <p:nvSpPr>
          <p:cNvPr id="9"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3892350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4"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F7E6355A-A1CC-4E60-A5BA-EE03B9D25FB3}" type="slidenum">
              <a:rPr lang="en-US"/>
              <a:pPr>
                <a:defRPr/>
              </a:pPr>
              <a:t>‹#›</a:t>
            </a:fld>
            <a:endParaRPr lang="en-US"/>
          </a:p>
        </p:txBody>
      </p:sp>
      <p:sp>
        <p:nvSpPr>
          <p:cNvPr id="5"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3400268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3"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A961D2CA-3800-49A9-906B-17D074BB7F02}" type="slidenum">
              <a:rPr lang="en-US"/>
              <a:pPr>
                <a:defRPr/>
              </a:pPr>
              <a:t>‹#›</a:t>
            </a:fld>
            <a:endParaRPr lang="en-US"/>
          </a:p>
        </p:txBody>
      </p:sp>
      <p:sp>
        <p:nvSpPr>
          <p:cNvPr id="4"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340452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84A59C-C5A6-42D9-8531-8CF1266EFCE7}"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215068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18A74495-EB1D-43D5-B13A-D02459A8987A}"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442053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DDF7AE86-7A8A-4E1F-AE94-4B676F2F7BB5}"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1291073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D782D8E0-7ED1-4E94-943D-39FD709BB9AD}"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4236517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5"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63FB61C3-990E-4F7E-957F-DB1E0B57F9E8}" type="slidenum">
              <a:rPr lang="en-US"/>
              <a:pPr>
                <a:defRPr/>
              </a:pPr>
              <a:t>‹#›</a:t>
            </a:fld>
            <a:endParaRPr lang="en-US"/>
          </a:p>
        </p:txBody>
      </p:sp>
      <p:sp>
        <p:nvSpPr>
          <p:cNvPr id="6"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440368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52221A83-482C-42EF-A406-FF50B084AAD2}"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1368125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4"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22C2D9C2-B5CA-42C7-A5A3-430B9DB02FEF}" type="slidenum">
              <a:rPr lang="en-US"/>
              <a:pPr>
                <a:defRPr/>
              </a:pPr>
              <a:t>‹#›</a:t>
            </a:fld>
            <a:endParaRPr lang="en-US"/>
          </a:p>
        </p:txBody>
      </p:sp>
      <p:sp>
        <p:nvSpPr>
          <p:cNvPr id="5"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635249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64930623-2EAC-4A17-ABDA-1EE2C8FA671B}"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2680431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7"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10D5E24A-7D67-4841-BFC7-7AFDE78EDB84}" type="slidenum">
              <a:rPr lang="en-US"/>
              <a:pPr>
                <a:defRPr/>
              </a:pPr>
              <a:t>‹#›</a:t>
            </a:fld>
            <a:endParaRPr lang="en-US"/>
          </a:p>
        </p:txBody>
      </p:sp>
      <p:sp>
        <p:nvSpPr>
          <p:cNvPr id="8"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1511962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6"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575D4A97-E020-460B-8297-22E241EF3C7F}" type="slidenum">
              <a:rPr lang="en-US"/>
              <a:pPr>
                <a:defRPr/>
              </a:pPr>
              <a:t>‹#›</a:t>
            </a:fld>
            <a:endParaRPr lang="en-US"/>
          </a:p>
        </p:txBody>
      </p:sp>
      <p:sp>
        <p:nvSpPr>
          <p:cNvPr id="7"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2184882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
        <p:nvSpPr>
          <p:cNvPr id="7" name="Rectangle 3"/>
          <p:cNvSpPr>
            <a:spLocks noGrp="1" noChangeArrowheads="1"/>
          </p:cNvSpPr>
          <p:nvPr>
            <p:ph type="sldNum" sz="quarter" idx="11"/>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fld id="{8C70C6BB-A288-4520-9AB5-1706221D8CE7}" type="slidenum">
              <a:rPr lang="en-US"/>
              <a:pPr>
                <a:defRPr/>
              </a:pPr>
              <a:t>‹#›</a:t>
            </a:fld>
            <a:endParaRPr lang="en-US"/>
          </a:p>
        </p:txBody>
      </p:sp>
      <p:sp>
        <p:nvSpPr>
          <p:cNvPr id="8" name="Rectangle 14"/>
          <p:cNvSpPr>
            <a:spLocks noGrp="1" noChangeArrowheads="1"/>
          </p:cNvSpPr>
          <p:nvPr>
            <p:ph type="ftr" sz="quarter" idx="12"/>
          </p:nvPr>
        </p:nvSpPr>
        <p:spPr/>
        <p:txBody>
          <a:bodyPr/>
          <a:lstStyle>
            <a:lvl1pPr>
              <a:spcBef>
                <a:spcPct val="20000"/>
              </a:spcBef>
              <a:spcAft>
                <a:spcPct val="50000"/>
              </a:spcAft>
              <a:buClr>
                <a:srgbClr val="00FFFF"/>
              </a:buClr>
              <a:buFont typeface="Wingdings" pitchFamily="2" charset="2"/>
              <a:buChar char="Ø"/>
              <a:defRPr sz="1800" b="1" i="1"/>
            </a:lvl1pPr>
          </a:lstStyle>
          <a:p>
            <a:pPr>
              <a:defRPr/>
            </a:pPr>
            <a:endParaRPr lang="en-US"/>
          </a:p>
        </p:txBody>
      </p:sp>
    </p:spTree>
    <p:extLst>
      <p:ext uri="{BB962C8B-B14F-4D97-AF65-F5344CB8AC3E}">
        <p14:creationId xmlns:p14="http://schemas.microsoft.com/office/powerpoint/2010/main" val="184442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84A59C-C5A6-42D9-8531-8CF1266EFCE7}"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80337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84A59C-C5A6-42D9-8531-8CF1266EFCE7}" type="datetimeFigureOut">
              <a:rPr lang="en-US" smtClean="0"/>
              <a:t>12/18/2018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108004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84A59C-C5A6-42D9-8531-8CF1266EFCE7}" type="datetimeFigureOut">
              <a:rPr lang="en-US" smtClean="0"/>
              <a:t>12/18/2018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20437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4A59C-C5A6-42D9-8531-8CF1266EFCE7}" type="datetimeFigureOut">
              <a:rPr lang="en-US" smtClean="0"/>
              <a:t>12/18/2018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232727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4A59C-C5A6-42D9-8531-8CF1266EFCE7}"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359584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84A59C-C5A6-42D9-8531-8CF1266EFCE7}"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E5F14A-B920-4033-BDED-8A7CF9CB3614}" type="slidenum">
              <a:rPr lang="en-US" smtClean="0"/>
              <a:t>‹#›</a:t>
            </a:fld>
            <a:endParaRPr lang="en-US"/>
          </a:p>
        </p:txBody>
      </p:sp>
    </p:spTree>
    <p:extLst>
      <p:ext uri="{BB962C8B-B14F-4D97-AF65-F5344CB8AC3E}">
        <p14:creationId xmlns:p14="http://schemas.microsoft.com/office/powerpoint/2010/main" val="70079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image" Target="../media/image3.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jp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4A59C-C5A6-42D9-8531-8CF1266EFCE7}" type="datetimeFigureOut">
              <a:rPr lang="en-US" smtClean="0"/>
              <a:t>12/18/2018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14A-B920-4033-BDED-8A7CF9CB3614}" type="slidenum">
              <a:rPr lang="en-US" smtClean="0"/>
              <a:t>‹#›</a:t>
            </a:fld>
            <a:endParaRPr lang="en-US"/>
          </a:p>
        </p:txBody>
      </p:sp>
    </p:spTree>
    <p:extLst>
      <p:ext uri="{BB962C8B-B14F-4D97-AF65-F5344CB8AC3E}">
        <p14:creationId xmlns:p14="http://schemas.microsoft.com/office/powerpoint/2010/main" val="2529162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4A59C-C5A6-42D9-8531-8CF1266EFCE7}" type="datetimeFigureOut">
              <a:rPr lang="en-US" smtClean="0">
                <a:solidFill>
                  <a:prstClr val="black">
                    <a:tint val="75000"/>
                  </a:prstClr>
                </a:solidFill>
              </a:rPr>
              <a:pPr/>
              <a:t>12/18/2018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14A-B920-4033-BDED-8A7CF9CB3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45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spcAft>
                <a:spcPct val="0"/>
              </a:spcAft>
              <a:buClrTx/>
              <a:buFontTx/>
              <a:buNone/>
              <a:defRPr sz="1200" b="0" i="0">
                <a:solidFill>
                  <a:srgbClr val="FFFFFF"/>
                </a:solidFill>
                <a:latin typeface="Arial" charset="0"/>
              </a:defRPr>
            </a:lvl1pPr>
          </a:lstStyle>
          <a:p>
            <a:pPr fontAlgn="base">
              <a:defRPr/>
            </a:pPr>
            <a:endParaRPr lang="en-US"/>
          </a:p>
        </p:txBody>
      </p:sp>
      <p:sp>
        <p:nvSpPr>
          <p:cNvPr id="143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spcAft>
                <a:spcPct val="0"/>
              </a:spcAft>
              <a:buClrTx/>
              <a:buFontTx/>
              <a:buNone/>
              <a:defRPr sz="1200" b="0" i="0">
                <a:solidFill>
                  <a:srgbClr val="FFFFFF"/>
                </a:solidFill>
                <a:latin typeface="Arial" charset="0"/>
              </a:defRPr>
            </a:lvl1pPr>
          </a:lstStyle>
          <a:p>
            <a:pPr fontAlgn="base">
              <a:defRPr/>
            </a:pPr>
            <a:fld id="{FDFAA33D-C364-41B0-AF2E-17FEBE795D3D}" type="slidenum">
              <a:rPr lang="en-US"/>
              <a:pPr fontAlgn="base">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4" name="Group 5"/>
            <p:cNvGrpSpPr>
              <a:grpSpLocks/>
            </p:cNvGrpSpPr>
            <p:nvPr userDrawn="1"/>
          </p:nvGrpSpPr>
          <p:grpSpPr bwMode="auto">
            <a:xfrm>
              <a:off x="1728" y="2230"/>
              <a:ext cx="4027" cy="2085"/>
              <a:chOff x="1728" y="2230"/>
              <a:chExt cx="4027" cy="2085"/>
            </a:xfrm>
          </p:grpSpPr>
          <p:sp>
            <p:nvSpPr>
              <p:cNvPr id="143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sp>
            <p:nvSpPr>
              <p:cNvPr id="143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sp>
            <p:nvSpPr>
              <p:cNvPr id="143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sp>
            <p:nvSpPr>
              <p:cNvPr id="104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20000"/>
                  </a:spcBef>
                  <a:spcAft>
                    <a:spcPct val="50000"/>
                  </a:spcAft>
                  <a:buClr>
                    <a:srgbClr val="00FFFF"/>
                  </a:buClr>
                  <a:buFont typeface="Wingdings" pitchFamily="2" charset="2"/>
                  <a:buChar char="Ø"/>
                </a:pPr>
                <a:endParaRPr lang="en-US" b="1" i="1">
                  <a:solidFill>
                    <a:srgbClr val="003399"/>
                  </a:solidFill>
                  <a:latin typeface="Times New Roman" pitchFamily="18" charset="0"/>
                </a:endParaRPr>
              </a:p>
            </p:txBody>
          </p:sp>
          <p:sp>
            <p:nvSpPr>
              <p:cNvPr id="143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grpSp>
        <p:sp>
          <p:nvSpPr>
            <p:cNvPr id="143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1200">
                <a:solidFill>
                  <a:srgbClr val="FFFFFF"/>
                </a:solidFill>
              </a:endParaRPr>
            </a:p>
          </p:txBody>
        </p:sp>
        <p:sp>
          <p:nvSpPr>
            <p:cNvPr id="103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20000"/>
                </a:spcBef>
                <a:spcAft>
                  <a:spcPct val="50000"/>
                </a:spcAft>
                <a:buClr>
                  <a:srgbClr val="00FFFF"/>
                </a:buClr>
                <a:buFont typeface="Wingdings" pitchFamily="2" charset="2"/>
                <a:buChar char="Ø"/>
              </a:pPr>
              <a:endParaRPr lang="en-US" b="1" i="1">
                <a:solidFill>
                  <a:srgbClr val="003399"/>
                </a:solidFill>
                <a:latin typeface="Times New Roman" pitchFamily="18" charset="0"/>
              </a:endParaRPr>
            </a:p>
          </p:txBody>
        </p:sp>
      </p:grpSp>
      <p:sp>
        <p:nvSpPr>
          <p:cNvPr id="143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spcAft>
                <a:spcPct val="0"/>
              </a:spcAft>
              <a:buClrTx/>
              <a:buFontTx/>
              <a:buNone/>
              <a:defRPr sz="1200" b="0" i="0">
                <a:solidFill>
                  <a:srgbClr val="FFFFFF"/>
                </a:solidFill>
                <a:latin typeface="Arial" charset="0"/>
              </a:defRPr>
            </a:lvl1pPr>
          </a:lstStyle>
          <a:p>
            <a:pPr fontAlgn="base">
              <a:defRPr/>
            </a:pPr>
            <a:endParaRPr lang="en-US"/>
          </a:p>
        </p:txBody>
      </p:sp>
      <p:sp>
        <p:nvSpPr>
          <p:cNvPr id="143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2" name="Picture 1"/>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6200" y="76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8153400" y="76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34833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5.png"/><Relationship Id="rId5" Type="http://schemas.microsoft.com/office/2007/relationships/hdphoto" Target="../media/hdphoto1.wdp"/><Relationship Id="rId10" Type="http://schemas.openxmlformats.org/officeDocument/2006/relationships/image" Target="../media/image44.png"/><Relationship Id="rId4" Type="http://schemas.openxmlformats.org/officeDocument/2006/relationships/image" Target="../media/image5.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schemeClr val="bg1"/>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7" name="TextBox 6"/>
          <p:cNvSpPr txBox="1"/>
          <p:nvPr/>
        </p:nvSpPr>
        <p:spPr>
          <a:xfrm>
            <a:off x="-12819" y="556132"/>
            <a:ext cx="9143999" cy="4185761"/>
          </a:xfrm>
          <a:prstGeom prst="rect">
            <a:avLst/>
          </a:prstGeom>
          <a:noFill/>
        </p:spPr>
        <p:txBody>
          <a:bodyPr wrap="square" rtlCol="0">
            <a:spAutoFit/>
          </a:bodyPr>
          <a:lstStyle/>
          <a:p>
            <a:pPr algn="ctr"/>
            <a:endParaRPr lang="en-US" sz="6600" b="1" i="1"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6000" b="1" i="1" dirty="0">
                <a:solidFill>
                  <a:schemeClr val="tx2">
                    <a:lumMod val="20000"/>
                    <a:lumOff val="80000"/>
                  </a:schemeClr>
                </a:solidFill>
                <a:effectLst>
                  <a:outerShdw blurRad="50800" dist="50800" dir="2700000" algn="tl" rotWithShape="0">
                    <a:schemeClr val="tx1"/>
                  </a:outerShdw>
                </a:effectLst>
                <a:latin typeface="Arial" panose="020B0604020202020204" pitchFamily="34" charset="0"/>
                <a:cs typeface="Arial" panose="020B0604020202020204" pitchFamily="34" charset="0"/>
              </a:rPr>
              <a:t>Winter Outlook + Tools &amp; Resources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schemeClr val="bg1"/>
              </a:solidFill>
            </a:endParaRPr>
          </a:p>
        </p:txBody>
      </p:sp>
      <p:cxnSp>
        <p:nvCxnSpPr>
          <p:cNvPr id="6" name="Straight Connector 5"/>
          <p:cNvCxnSpPr/>
          <p:nvPr/>
        </p:nvCxnSpPr>
        <p:spPr>
          <a:xfrm>
            <a:off x="685800" y="43434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1365903" y="4820464"/>
            <a:ext cx="6386557" cy="830997"/>
          </a:xfrm>
          <a:prstGeom prst="rect">
            <a:avLst/>
          </a:prstGeom>
          <a:noFill/>
        </p:spPr>
        <p:txBody>
          <a:bodyPr wrap="none" rtlCol="0">
            <a:spAutoFit/>
          </a:bodyPr>
          <a:lstStyle/>
          <a:p>
            <a:pPr algn="ctr"/>
            <a:r>
              <a:rPr lang="en-US" sz="2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North &amp; Central GA Partners Workshop (IWT)</a:t>
            </a:r>
          </a:p>
          <a:p>
            <a:pPr algn="ctr"/>
            <a:r>
              <a:rPr lang="en-US" sz="2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December 4, 2018</a:t>
            </a:r>
          </a:p>
        </p:txBody>
      </p:sp>
      <p:pic>
        <p:nvPicPr>
          <p:cNvPr id="10" name="Picture 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0" y="23150"/>
            <a:ext cx="2564291" cy="1442414"/>
          </a:xfrm>
          <a:prstGeom prst="rect">
            <a:avLst/>
          </a:prstGeom>
        </p:spPr>
      </p:pic>
    </p:spTree>
    <p:extLst>
      <p:ext uri="{BB962C8B-B14F-4D97-AF65-F5344CB8AC3E}">
        <p14:creationId xmlns:p14="http://schemas.microsoft.com/office/powerpoint/2010/main" val="365932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916988"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2018-19 Winter Outlook</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34" y="1908759"/>
            <a:ext cx="4421108" cy="395488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6393" y="1901241"/>
            <a:ext cx="4429512" cy="3962400"/>
          </a:xfrm>
          <a:prstGeom prst="rect">
            <a:avLst/>
          </a:prstGeom>
        </p:spPr>
      </p:pic>
      <p:sp>
        <p:nvSpPr>
          <p:cNvPr id="10" name="TextBox 9"/>
          <p:cNvSpPr txBox="1"/>
          <p:nvPr/>
        </p:nvSpPr>
        <p:spPr>
          <a:xfrm>
            <a:off x="0" y="970746"/>
            <a:ext cx="8959705" cy="892552"/>
          </a:xfrm>
          <a:prstGeom prst="rect">
            <a:avLst/>
          </a:prstGeom>
          <a:noFill/>
        </p:spPr>
        <p:txBody>
          <a:bodyPr wrap="square" rtlCol="0">
            <a:spAutoFit/>
          </a:bodyPr>
          <a:lstStyle/>
          <a:p>
            <a:pPr algn="ctr"/>
            <a:r>
              <a:rPr lang="en-US" sz="2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Dec/Jan/Feb</a:t>
            </a:r>
            <a:r>
              <a:rPr lang="en-US" sz="2600" b="1" dirty="0">
                <a:solidFill>
                  <a:srgbClr val="00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Temperature Anomalies during recent      El Nino Winters</a:t>
            </a:r>
          </a:p>
        </p:txBody>
      </p:sp>
      <p:sp>
        <p:nvSpPr>
          <p:cNvPr id="6" name="TextBox 5"/>
          <p:cNvSpPr txBox="1"/>
          <p:nvPr/>
        </p:nvSpPr>
        <p:spPr>
          <a:xfrm>
            <a:off x="2459764" y="3882441"/>
            <a:ext cx="1675883"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Much below average</a:t>
            </a:r>
          </a:p>
        </p:txBody>
      </p:sp>
      <p:sp>
        <p:nvSpPr>
          <p:cNvPr id="9" name="TextBox 8"/>
          <p:cNvSpPr txBox="1"/>
          <p:nvPr/>
        </p:nvSpPr>
        <p:spPr>
          <a:xfrm>
            <a:off x="6934200" y="3888138"/>
            <a:ext cx="1675883"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Slightly below average</a:t>
            </a:r>
          </a:p>
        </p:txBody>
      </p:sp>
      <p:sp>
        <p:nvSpPr>
          <p:cNvPr id="7" name="Rectangle 6"/>
          <p:cNvSpPr/>
          <p:nvPr/>
        </p:nvSpPr>
        <p:spPr>
          <a:xfrm>
            <a:off x="922946" y="5444384"/>
            <a:ext cx="6858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19800" y="5486400"/>
            <a:ext cx="685800" cy="4151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3221" y="5103694"/>
            <a:ext cx="1676400"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-3 to -5C below</a:t>
            </a:r>
          </a:p>
        </p:txBody>
      </p:sp>
      <p:sp>
        <p:nvSpPr>
          <p:cNvPr id="13" name="TextBox 12"/>
          <p:cNvSpPr txBox="1"/>
          <p:nvPr/>
        </p:nvSpPr>
        <p:spPr>
          <a:xfrm>
            <a:off x="5653459" y="5147846"/>
            <a:ext cx="1676400"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-1 to -3C below</a:t>
            </a:r>
          </a:p>
        </p:txBody>
      </p:sp>
      <p:sp>
        <p:nvSpPr>
          <p:cNvPr id="14" name="Rectangle 13"/>
          <p:cNvSpPr/>
          <p:nvPr/>
        </p:nvSpPr>
        <p:spPr>
          <a:xfrm>
            <a:off x="1075346" y="2036774"/>
            <a:ext cx="2362200" cy="18783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29199" y="2021881"/>
            <a:ext cx="3580883" cy="2027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965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0787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2018-19 Winter Outlook</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11495" b="4838"/>
          <a:stretch/>
        </p:blipFill>
        <p:spPr>
          <a:xfrm>
            <a:off x="2152945" y="844429"/>
            <a:ext cx="5844849" cy="44958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52400" y="5334000"/>
            <a:ext cx="8915400"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European Model “Ensemble” (500mb heights) Winter Season (D/J/F) Outlook</a:t>
            </a:r>
          </a:p>
          <a:p>
            <a:pPr marL="285750" indent="-285750">
              <a:buFont typeface="Arial" panose="020B0604020202020204" pitchFamily="34" charset="0"/>
              <a:buChar char="•"/>
            </a:pPr>
            <a:endParaRPr lang="en-US"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Showing lower anomalies = potential to see deeper / more persistent troughs (colder air)</a:t>
            </a:r>
          </a:p>
          <a:p>
            <a:endParaRPr lang="en-US" dirty="0"/>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1966" t="3226" b="3226"/>
          <a:stretch/>
        </p:blipFill>
        <p:spPr>
          <a:xfrm>
            <a:off x="7315200" y="882529"/>
            <a:ext cx="530551"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7008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181797" y="299354"/>
            <a:ext cx="7627398" cy="492443"/>
          </a:xfrm>
          <a:prstGeom prst="rect">
            <a:avLst/>
          </a:prstGeom>
          <a:noFill/>
        </p:spPr>
        <p:txBody>
          <a:bodyPr wrap="square" rtlCol="0">
            <a:spAutoFit/>
          </a:bodyPr>
          <a:lstStyle/>
          <a:p>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Private Sector (WDT) Outlook… SNOW!</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50798" t="18896" r="1078" b="29140"/>
          <a:stretch/>
        </p:blipFill>
        <p:spPr>
          <a:xfrm>
            <a:off x="762000" y="1295400"/>
            <a:ext cx="7819931" cy="477884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157296" y="3675015"/>
            <a:ext cx="1676400"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rPr>
              <a:t>130-150% above normal</a:t>
            </a:r>
          </a:p>
        </p:txBody>
      </p:sp>
    </p:spTree>
    <p:extLst>
      <p:ext uri="{BB962C8B-B14F-4D97-AF65-F5344CB8AC3E}">
        <p14:creationId xmlns:p14="http://schemas.microsoft.com/office/powerpoint/2010/main" val="336700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181797" y="299354"/>
            <a:ext cx="6352603"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Winter </a:t>
            </a:r>
            <a:r>
              <a:rPr lang="en-US" sz="2600" b="1"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precip</a:t>
            </a: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/snowfall averages</a:t>
            </a:r>
          </a:p>
        </p:txBody>
      </p:sp>
      <p:pic>
        <p:nvPicPr>
          <p:cNvPr id="7" name="Picture 6"/>
          <p:cNvPicPr>
            <a:picLocks noChangeAspect="1"/>
          </p:cNvPicPr>
          <p:nvPr/>
        </p:nvPicPr>
        <p:blipFill>
          <a:blip r:embed="rId6"/>
          <a:stretch>
            <a:fillRect/>
          </a:stretch>
        </p:blipFill>
        <p:spPr>
          <a:xfrm>
            <a:off x="267469" y="1668728"/>
            <a:ext cx="4105275" cy="4810125"/>
          </a:xfrm>
          <a:prstGeom prst="rect">
            <a:avLst/>
          </a:prstGeom>
          <a:ln w="38100">
            <a:solidFill>
              <a:schemeClr val="bg2"/>
            </a:solidFill>
          </a:ln>
        </p:spPr>
      </p:pic>
      <p:pic>
        <p:nvPicPr>
          <p:cNvPr id="9" name="Picture 8"/>
          <p:cNvPicPr>
            <a:picLocks noChangeAspect="1"/>
          </p:cNvPicPr>
          <p:nvPr/>
        </p:nvPicPr>
        <p:blipFill>
          <a:blip r:embed="rId7"/>
          <a:stretch>
            <a:fillRect/>
          </a:stretch>
        </p:blipFill>
        <p:spPr>
          <a:xfrm>
            <a:off x="4676775" y="1681541"/>
            <a:ext cx="4076700" cy="4781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85800" y="1207063"/>
            <a:ext cx="3219450" cy="461665"/>
          </a:xfrm>
          <a:prstGeom prst="rect">
            <a:avLst/>
          </a:prstGeom>
          <a:noFill/>
        </p:spPr>
        <p:txBody>
          <a:bodyPr wrap="square" rtlCol="0">
            <a:spAutoFit/>
          </a:bodyPr>
          <a:lstStyle/>
          <a:p>
            <a:pPr algn="ctr">
              <a:buNone/>
            </a:pPr>
            <a:r>
              <a:rPr lang="en-US" sz="2400" dirty="0">
                <a:solidFill>
                  <a:srgbClr val="00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Precipitation</a:t>
            </a:r>
          </a:p>
        </p:txBody>
      </p:sp>
      <p:sp>
        <p:nvSpPr>
          <p:cNvPr id="11" name="TextBox 10"/>
          <p:cNvSpPr txBox="1"/>
          <p:nvPr/>
        </p:nvSpPr>
        <p:spPr>
          <a:xfrm>
            <a:off x="5105400" y="1191024"/>
            <a:ext cx="3219450" cy="461665"/>
          </a:xfrm>
          <a:prstGeom prst="rect">
            <a:avLst/>
          </a:prstGeom>
          <a:noFill/>
        </p:spPr>
        <p:txBody>
          <a:bodyPr wrap="square" rtlCol="0">
            <a:spAutoFit/>
          </a:bodyPr>
          <a:lstStyle/>
          <a:p>
            <a:pPr algn="ctr">
              <a:buNone/>
            </a:pPr>
            <a:r>
              <a:rPr lang="en-US" sz="2400" dirty="0">
                <a:solidFill>
                  <a:srgbClr val="00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Snowfall</a:t>
            </a:r>
          </a:p>
        </p:txBody>
      </p:sp>
      <p:sp>
        <p:nvSpPr>
          <p:cNvPr id="6" name="TextBox 5"/>
          <p:cNvSpPr txBox="1"/>
          <p:nvPr/>
        </p:nvSpPr>
        <p:spPr>
          <a:xfrm>
            <a:off x="3651138" y="790914"/>
            <a:ext cx="3581400" cy="400110"/>
          </a:xfrm>
          <a:prstGeom prst="rect">
            <a:avLst/>
          </a:prstGeom>
          <a:noFill/>
        </p:spPr>
        <p:txBody>
          <a:bodyPr wrap="square" rtlCol="0">
            <a:spAutoFit/>
          </a:bodyPr>
          <a:lstStyle/>
          <a:p>
            <a:r>
              <a:rPr lang="en-US" sz="2000" dirty="0">
                <a:solidFill>
                  <a:srgbClr val="FFFF00"/>
                </a:solidFill>
                <a:effectLst>
                  <a:outerShdw blurRad="38100" dist="38100" dir="2700000" algn="tl">
                    <a:srgbClr val="000000">
                      <a:alpha val="43137"/>
                    </a:srgbClr>
                  </a:outerShdw>
                </a:effectLst>
              </a:rPr>
              <a:t>Dec - Feb / 30-year Averages</a:t>
            </a:r>
          </a:p>
        </p:txBody>
      </p:sp>
      <p:sp>
        <p:nvSpPr>
          <p:cNvPr id="14" name="TextBox 13"/>
          <p:cNvSpPr txBox="1"/>
          <p:nvPr/>
        </p:nvSpPr>
        <p:spPr>
          <a:xfrm>
            <a:off x="598130" y="1830461"/>
            <a:ext cx="1615903" cy="646331"/>
          </a:xfrm>
          <a:prstGeom prst="rect">
            <a:avLst/>
          </a:prstGeom>
          <a:noFill/>
        </p:spPr>
        <p:txBody>
          <a:bodyPr wrap="square" rtlCol="0">
            <a:spAutoFit/>
          </a:bodyPr>
          <a:lstStyle/>
          <a:p>
            <a:pPr algn="ctr">
              <a:buNone/>
            </a:pPr>
            <a:r>
              <a:rPr lang="en-US" sz="3600" i="0" dirty="0">
                <a:solidFill>
                  <a:schemeClr val="tx1"/>
                </a:solidFill>
                <a:effectLst>
                  <a:outerShdw blurRad="38100" dist="38100" dir="2700000" algn="tl">
                    <a:srgbClr val="000000"/>
                  </a:outerShdw>
                </a:effectLst>
                <a:latin typeface="Calibri" panose="020F0502020204030204" pitchFamily="34" charset="0"/>
              </a:rPr>
              <a:t>15-20”</a:t>
            </a:r>
          </a:p>
        </p:txBody>
      </p:sp>
      <p:sp>
        <p:nvSpPr>
          <p:cNvPr id="15" name="TextBox 14"/>
          <p:cNvSpPr txBox="1"/>
          <p:nvPr/>
        </p:nvSpPr>
        <p:spPr>
          <a:xfrm>
            <a:off x="607556" y="3122132"/>
            <a:ext cx="1762246" cy="646331"/>
          </a:xfrm>
          <a:prstGeom prst="rect">
            <a:avLst/>
          </a:prstGeom>
          <a:noFill/>
        </p:spPr>
        <p:txBody>
          <a:bodyPr wrap="square" rtlCol="0">
            <a:spAutoFit/>
          </a:bodyPr>
          <a:lstStyle/>
          <a:p>
            <a:pPr algn="ctr">
              <a:buNone/>
            </a:pPr>
            <a:r>
              <a:rPr lang="en-US" sz="3600" i="0" dirty="0">
                <a:solidFill>
                  <a:schemeClr val="tx1"/>
                </a:solidFill>
                <a:effectLst>
                  <a:outerShdw blurRad="38100" dist="38100" dir="2700000" algn="tl">
                    <a:srgbClr val="000000"/>
                  </a:outerShdw>
                </a:effectLst>
                <a:latin typeface="Calibri" panose="020F0502020204030204" pitchFamily="34" charset="0"/>
              </a:rPr>
              <a:t>12-15”</a:t>
            </a:r>
          </a:p>
        </p:txBody>
      </p:sp>
      <p:sp>
        <p:nvSpPr>
          <p:cNvPr id="16" name="TextBox 15"/>
          <p:cNvSpPr txBox="1"/>
          <p:nvPr/>
        </p:nvSpPr>
        <p:spPr>
          <a:xfrm>
            <a:off x="2590800" y="4343400"/>
            <a:ext cx="1228725" cy="646331"/>
          </a:xfrm>
          <a:prstGeom prst="rect">
            <a:avLst/>
          </a:prstGeom>
          <a:noFill/>
        </p:spPr>
        <p:txBody>
          <a:bodyPr wrap="square" rtlCol="0">
            <a:spAutoFit/>
          </a:bodyPr>
          <a:lstStyle/>
          <a:p>
            <a:pPr algn="ctr">
              <a:buNone/>
            </a:pPr>
            <a:r>
              <a:rPr lang="en-US" sz="3600" i="0" dirty="0">
                <a:solidFill>
                  <a:schemeClr val="tx1"/>
                </a:solidFill>
                <a:effectLst>
                  <a:outerShdw blurRad="38100" dist="38100" dir="2700000" algn="tl">
                    <a:srgbClr val="000000"/>
                  </a:outerShdw>
                </a:effectLst>
                <a:latin typeface="Calibri" panose="020F0502020204030204" pitchFamily="34" charset="0"/>
              </a:rPr>
              <a:t>9-12”</a:t>
            </a:r>
          </a:p>
        </p:txBody>
      </p:sp>
      <p:sp>
        <p:nvSpPr>
          <p:cNvPr id="17" name="TextBox 16"/>
          <p:cNvSpPr txBox="1"/>
          <p:nvPr/>
        </p:nvSpPr>
        <p:spPr>
          <a:xfrm>
            <a:off x="5486400" y="1811226"/>
            <a:ext cx="1228725" cy="646331"/>
          </a:xfrm>
          <a:prstGeom prst="rect">
            <a:avLst/>
          </a:prstGeom>
          <a:noFill/>
        </p:spPr>
        <p:txBody>
          <a:bodyPr wrap="square" rtlCol="0">
            <a:spAutoFit/>
          </a:bodyPr>
          <a:lstStyle/>
          <a:p>
            <a:pPr algn="ctr">
              <a:buNone/>
            </a:pPr>
            <a:r>
              <a:rPr lang="en-US" sz="3600" i="0" dirty="0">
                <a:solidFill>
                  <a:schemeClr val="bg1"/>
                </a:solidFill>
                <a:effectLst>
                  <a:outerShdw blurRad="38100" dist="38100" dir="2700000" algn="tl">
                    <a:srgbClr val="000000"/>
                  </a:outerShdw>
                </a:effectLst>
                <a:latin typeface="Calibri" panose="020F0502020204030204" pitchFamily="34" charset="0"/>
              </a:rPr>
              <a:t>3-6”</a:t>
            </a:r>
          </a:p>
        </p:txBody>
      </p:sp>
      <p:sp>
        <p:nvSpPr>
          <p:cNvPr id="18" name="TextBox 17"/>
          <p:cNvSpPr txBox="1"/>
          <p:nvPr/>
        </p:nvSpPr>
        <p:spPr>
          <a:xfrm>
            <a:off x="5709372" y="3005671"/>
            <a:ext cx="986518" cy="646331"/>
          </a:xfrm>
          <a:prstGeom prst="rect">
            <a:avLst/>
          </a:prstGeom>
          <a:noFill/>
        </p:spPr>
        <p:txBody>
          <a:bodyPr wrap="square" rtlCol="0">
            <a:spAutoFit/>
          </a:bodyPr>
          <a:lstStyle/>
          <a:p>
            <a:pPr algn="ctr">
              <a:buNone/>
            </a:pPr>
            <a:r>
              <a:rPr lang="en-US" sz="3600" i="0" dirty="0">
                <a:solidFill>
                  <a:schemeClr val="bg1"/>
                </a:solidFill>
                <a:effectLst>
                  <a:outerShdw blurRad="38100" dist="38100" dir="2700000" algn="tl">
                    <a:srgbClr val="000000"/>
                  </a:outerShdw>
                </a:effectLst>
                <a:latin typeface="Calibri" panose="020F0502020204030204" pitchFamily="34" charset="0"/>
              </a:rPr>
              <a:t>1-3”</a:t>
            </a:r>
          </a:p>
        </p:txBody>
      </p:sp>
      <p:sp>
        <p:nvSpPr>
          <p:cNvPr id="19" name="TextBox 18"/>
          <p:cNvSpPr txBox="1"/>
          <p:nvPr/>
        </p:nvSpPr>
        <p:spPr>
          <a:xfrm>
            <a:off x="5413167" y="4200116"/>
            <a:ext cx="1009650" cy="646331"/>
          </a:xfrm>
          <a:prstGeom prst="rect">
            <a:avLst/>
          </a:prstGeom>
          <a:noFill/>
        </p:spPr>
        <p:txBody>
          <a:bodyPr wrap="square" rtlCol="0">
            <a:spAutoFit/>
          </a:bodyPr>
          <a:lstStyle/>
          <a:p>
            <a:pPr algn="ctr">
              <a:buNone/>
            </a:pPr>
            <a:r>
              <a:rPr lang="en-US" sz="3600" i="0" dirty="0">
                <a:solidFill>
                  <a:schemeClr val="tx1"/>
                </a:solidFill>
                <a:effectLst>
                  <a:outerShdw blurRad="38100" dist="38100" dir="2700000" algn="tl">
                    <a:srgbClr val="000000"/>
                  </a:outerShdw>
                </a:effectLst>
                <a:latin typeface="Calibri" panose="020F0502020204030204" pitchFamily="34" charset="0"/>
              </a:rPr>
              <a:t>&lt;1”</a:t>
            </a:r>
          </a:p>
        </p:txBody>
      </p:sp>
      <p:sp>
        <p:nvSpPr>
          <p:cNvPr id="20" name="TextBox 19"/>
          <p:cNvSpPr txBox="1"/>
          <p:nvPr/>
        </p:nvSpPr>
        <p:spPr>
          <a:xfrm>
            <a:off x="6695890" y="3887018"/>
            <a:ext cx="1009650" cy="646331"/>
          </a:xfrm>
          <a:prstGeom prst="rect">
            <a:avLst/>
          </a:prstGeom>
          <a:noFill/>
        </p:spPr>
        <p:txBody>
          <a:bodyPr wrap="square" rtlCol="0">
            <a:spAutoFit/>
          </a:bodyPr>
          <a:lstStyle/>
          <a:p>
            <a:pPr algn="ctr">
              <a:buNone/>
            </a:pPr>
            <a:r>
              <a:rPr lang="en-US" sz="3600" i="0" dirty="0">
                <a:solidFill>
                  <a:schemeClr val="tx1"/>
                </a:solidFill>
                <a:effectLst>
                  <a:outerShdw blurRad="38100" dist="38100" dir="2700000" algn="tl">
                    <a:srgbClr val="000000"/>
                  </a:outerShdw>
                </a:effectLst>
                <a:latin typeface="Calibri" panose="020F0502020204030204" pitchFamily="34" charset="0"/>
              </a:rPr>
              <a:t>&lt;1”</a:t>
            </a:r>
          </a:p>
        </p:txBody>
      </p:sp>
    </p:spTree>
    <p:extLst>
      <p:ext uri="{BB962C8B-B14F-4D97-AF65-F5344CB8AC3E}">
        <p14:creationId xmlns:p14="http://schemas.microsoft.com/office/powerpoint/2010/main" val="1882480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035237" y="299354"/>
            <a:ext cx="6781799"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Private Sector Winter Outlooks</a:t>
            </a:r>
          </a:p>
        </p:txBody>
      </p:sp>
      <p:sp>
        <p:nvSpPr>
          <p:cNvPr id="9" name="TextBox 8"/>
          <p:cNvSpPr txBox="1"/>
          <p:nvPr/>
        </p:nvSpPr>
        <p:spPr>
          <a:xfrm>
            <a:off x="34563" y="1430217"/>
            <a:ext cx="4174004" cy="1415772"/>
          </a:xfrm>
          <a:prstGeom prst="rect">
            <a:avLst/>
          </a:prstGeom>
          <a:noFill/>
        </p:spPr>
        <p:txBody>
          <a:bodyPr wrap="square" rtlCol="0">
            <a:spAutoFit/>
          </a:bodyPr>
          <a:lstStyle/>
          <a:p>
            <a:r>
              <a:rPr lang="en-US" dirty="0" err="1">
                <a:solidFill>
                  <a:srgbClr val="FFFF00"/>
                </a:solidFill>
                <a:effectLst>
                  <a:outerShdw blurRad="38100" dist="38100" dir="2700000" algn="tl">
                    <a:srgbClr val="000000">
                      <a:alpha val="43137"/>
                    </a:srgbClr>
                  </a:outerShdw>
                </a:effectLst>
              </a:rPr>
              <a:t>WeatherBell</a:t>
            </a:r>
            <a:r>
              <a:rPr lang="en-US" dirty="0">
                <a:solidFill>
                  <a:srgbClr val="FFFF00"/>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(right side) continues to focus on the eastern half of the country as colder and snowier for reasons mentioned earlier.</a:t>
            </a:r>
          </a:p>
          <a:p>
            <a:r>
              <a:rPr lang="en-US" sz="1400" i="1" dirty="0">
                <a:solidFill>
                  <a:schemeClr val="bg1"/>
                </a:solidFill>
                <a:effectLst>
                  <a:outerShdw blurRad="38100" dist="38100" dir="2700000" algn="tl">
                    <a:srgbClr val="000000">
                      <a:alpha val="43137"/>
                    </a:srgbClr>
                  </a:outerShdw>
                </a:effectLst>
              </a:rPr>
              <a:t>Forecast updated on 10/31/2018</a:t>
            </a:r>
          </a:p>
        </p:txBody>
      </p:sp>
      <p:pic>
        <p:nvPicPr>
          <p:cNvPr id="1026" name="Picture 2" descr="https://www.weatherbell.com/images/imguploader/images/heart_of_wint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4005" y="897856"/>
            <a:ext cx="4395320" cy="2932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www.weatherbell.com/images/imguploader/images/Winter_2018_19_Snowfall___Octob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005" y="3484409"/>
            <a:ext cx="4395320" cy="2932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1" descr="2018-2019 US winter foreca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68" y="4192423"/>
            <a:ext cx="3725464" cy="2208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8637" y="3269093"/>
            <a:ext cx="3948277" cy="923330"/>
          </a:xfrm>
          <a:prstGeom prst="rect">
            <a:avLst/>
          </a:prstGeom>
          <a:noFill/>
        </p:spPr>
        <p:txBody>
          <a:bodyPr wrap="square" rtlCol="0">
            <a:spAutoFit/>
          </a:bodyPr>
          <a:lstStyle/>
          <a:p>
            <a:r>
              <a:rPr lang="en-US" dirty="0" err="1">
                <a:solidFill>
                  <a:srgbClr val="FFFF00"/>
                </a:solidFill>
                <a:effectLst>
                  <a:outerShdw blurRad="38100" dist="38100" dir="2700000" algn="tl">
                    <a:srgbClr val="000000">
                      <a:alpha val="43137"/>
                    </a:srgbClr>
                  </a:outerShdw>
                </a:effectLst>
              </a:rPr>
              <a:t>Accuweather</a:t>
            </a:r>
            <a:r>
              <a:rPr lang="en-US" dirty="0">
                <a:solidFill>
                  <a:schemeClr val="bg1"/>
                </a:solidFill>
                <a:effectLst>
                  <a:outerShdw blurRad="38100" dist="38100" dir="2700000" algn="tl">
                    <a:srgbClr val="000000">
                      <a:alpha val="43137"/>
                    </a:srgbClr>
                  </a:outerShdw>
                </a:effectLst>
              </a:rPr>
              <a:t> (below) calling for an active southern storm track with more chances for snow/ice</a:t>
            </a:r>
          </a:p>
        </p:txBody>
      </p:sp>
    </p:spTree>
    <p:extLst>
      <p:ext uri="{BB962C8B-B14F-4D97-AF65-F5344CB8AC3E}">
        <p14:creationId xmlns:p14="http://schemas.microsoft.com/office/powerpoint/2010/main" val="212682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7" name="TextBox 6"/>
          <p:cNvSpPr txBox="1"/>
          <p:nvPr/>
        </p:nvSpPr>
        <p:spPr>
          <a:xfrm>
            <a:off x="-51438" y="1188607"/>
            <a:ext cx="9143999" cy="4185761"/>
          </a:xfrm>
          <a:prstGeom prst="rect">
            <a:avLst/>
          </a:prstGeom>
          <a:noFill/>
        </p:spPr>
        <p:txBody>
          <a:bodyPr wrap="square" rtlCol="0">
            <a:spAutoFit/>
          </a:bodyPr>
          <a:lstStyle/>
          <a:p>
            <a:pPr algn="ctr"/>
            <a:endParaRPr lang="en-US" sz="66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6000" b="1" i="1" dirty="0">
                <a:solidFill>
                  <a:srgbClr val="1F497D">
                    <a:lumMod val="20000"/>
                    <a:lumOff val="80000"/>
                  </a:srgbClr>
                </a:solidFill>
                <a:effectLst>
                  <a:outerShdw blurRad="50800" dist="50800" dir="2700000" algn="tl" rotWithShape="0">
                    <a:prstClr val="black"/>
                  </a:outerShdw>
                </a:effectLst>
                <a:latin typeface="Arial" panose="020B0604020202020204" pitchFamily="34" charset="0"/>
                <a:cs typeface="Arial" panose="020B0604020202020204" pitchFamily="34" charset="0"/>
              </a:rPr>
              <a:t>Product Review / Tools &amp; Resources</a:t>
            </a: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cxnSp>
        <p:nvCxnSpPr>
          <p:cNvPr id="6" name="Straight Connector 5"/>
          <p:cNvCxnSpPr/>
          <p:nvPr/>
        </p:nvCxnSpPr>
        <p:spPr>
          <a:xfrm>
            <a:off x="685800" y="43434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1365903" y="4820464"/>
            <a:ext cx="6386557" cy="830997"/>
          </a:xfrm>
          <a:prstGeom prst="rect">
            <a:avLst/>
          </a:prstGeom>
          <a:noFill/>
        </p:spPr>
        <p:txBody>
          <a:bodyPr wrap="none" rtlCol="0">
            <a:spAutoFit/>
          </a:bodyPr>
          <a:lstStyle/>
          <a:p>
            <a:pPr algn="ctr"/>
            <a:r>
              <a:rPr lang="en-US" sz="24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North &amp; Central GA Partners Workshop (IWT)</a:t>
            </a:r>
          </a:p>
          <a:p>
            <a:pPr algn="ctr"/>
            <a:r>
              <a:rPr lang="en-US" sz="24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December 4, 2018</a:t>
            </a:r>
          </a:p>
        </p:txBody>
      </p:sp>
      <p:pic>
        <p:nvPicPr>
          <p:cNvPr id="10" name="Picture 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0" y="23150"/>
            <a:ext cx="2564291" cy="1442414"/>
          </a:xfrm>
          <a:prstGeom prst="rect">
            <a:avLst/>
          </a:prstGeom>
        </p:spPr>
      </p:pic>
    </p:spTree>
    <p:extLst>
      <p:ext uri="{BB962C8B-B14F-4D97-AF65-F5344CB8AC3E}">
        <p14:creationId xmlns:p14="http://schemas.microsoft.com/office/powerpoint/2010/main" val="1310163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764588"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Winter Snow/Ice Probabilistic Forecasts</a:t>
            </a:r>
          </a:p>
        </p:txBody>
      </p:sp>
      <p:sp>
        <p:nvSpPr>
          <p:cNvPr id="9" name="TextBox 8"/>
          <p:cNvSpPr txBox="1"/>
          <p:nvPr/>
        </p:nvSpPr>
        <p:spPr>
          <a:xfrm>
            <a:off x="4919365" y="1177290"/>
            <a:ext cx="4184984" cy="590931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3</a:t>
            </a:r>
            <a:r>
              <a:rPr lang="en-US" baseline="30000" dirty="0">
                <a:solidFill>
                  <a:schemeClr val="bg1"/>
                </a:solidFill>
                <a:effectLst>
                  <a:outerShdw blurRad="38100" dist="38100" dir="2700000" algn="tl">
                    <a:srgbClr val="000000">
                      <a:alpha val="43137"/>
                    </a:srgbClr>
                  </a:outerShdw>
                </a:effectLst>
              </a:rPr>
              <a:t>rd</a:t>
            </a:r>
            <a:r>
              <a:rPr lang="en-US" dirty="0">
                <a:solidFill>
                  <a:schemeClr val="bg1"/>
                </a:solidFill>
                <a:effectLst>
                  <a:outerShdw blurRad="38100" dist="38100" dir="2700000" algn="tl">
                    <a:srgbClr val="000000">
                      <a:alpha val="43137"/>
                    </a:srgbClr>
                  </a:outerShdw>
                </a:effectLst>
              </a:rPr>
              <a:t> year of “experiment” at FFC</a:t>
            </a:r>
          </a:p>
          <a:p>
            <a:pPr marL="285750" indent="-285750">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Create a cumulative probability distribution function </a:t>
            </a:r>
            <a:r>
              <a:rPr lang="en-US" u="sng" dirty="0">
                <a:solidFill>
                  <a:schemeClr val="bg1"/>
                </a:solidFill>
                <a:effectLst>
                  <a:outerShdw blurRad="38100" dist="38100" dir="2700000" algn="tl">
                    <a:srgbClr val="000000">
                      <a:alpha val="43137"/>
                    </a:srgbClr>
                  </a:outerShdw>
                </a:effectLst>
              </a:rPr>
              <a:t>with the official NWS snowfall forecast as the mode of the distribution</a:t>
            </a:r>
            <a:r>
              <a:rPr lang="en-US" dirty="0">
                <a:solidFill>
                  <a:schemeClr val="bg1"/>
                </a:solidFill>
                <a:effectLst>
                  <a:outerShdw blurRad="38100" dist="38100" dir="2700000" algn="tl">
                    <a:srgbClr val="000000">
                      <a:alpha val="43137"/>
                    </a:srgbClr>
                  </a:outerShdw>
                </a:effectLst>
              </a:rPr>
              <a:t> </a:t>
            </a:r>
            <a:r>
              <a:rPr lang="en-US" i="1" dirty="0">
                <a:solidFill>
                  <a:srgbClr val="FFFF00"/>
                </a:solidFill>
                <a:effectLst>
                  <a:outerShdw blurRad="38100" dist="38100" dir="2700000" algn="tl">
                    <a:srgbClr val="000000">
                      <a:alpha val="43137"/>
                    </a:srgbClr>
                  </a:outerShdw>
                </a:effectLst>
              </a:rPr>
              <a:t>(not a worst case model forecast)</a:t>
            </a:r>
          </a:p>
          <a:p>
            <a:pPr marL="285750" indent="-285750">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The 10th and 90th percentile values are communicated as the minimum (expect at least this much) and maximum (potential for this much) snowfall, respectively, while the official (e.g., NDFD) NWS WFO snowfall is communicated as the most likely snowfall amount</a:t>
            </a:r>
          </a:p>
          <a:p>
            <a:pPr marL="285750" indent="-285750">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Generated from an ensemble of Numerical Weather Prediction (NWP) snowfall forecasts</a:t>
            </a:r>
          </a:p>
          <a:p>
            <a:pPr marL="285750" indent="-285750">
              <a:buFont typeface="Arial" panose="020B0604020202020204" pitchFamily="34" charset="0"/>
              <a:buChar char="•"/>
            </a:pPr>
            <a:endParaRPr lang="en-US" dirty="0">
              <a:solidFill>
                <a:schemeClr val="bg1"/>
              </a:solidFill>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78" y="991362"/>
            <a:ext cx="3114057" cy="3168931"/>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9862" y="1609770"/>
            <a:ext cx="3269503" cy="332711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2104" y="3380172"/>
            <a:ext cx="2995435" cy="3048219"/>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3657600" y="699013"/>
            <a:ext cx="3048000"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www.weather.gov/ffc/winter</a:t>
            </a:r>
          </a:p>
        </p:txBody>
      </p:sp>
    </p:spTree>
    <p:extLst>
      <p:ext uri="{BB962C8B-B14F-4D97-AF65-F5344CB8AC3E}">
        <p14:creationId xmlns:p14="http://schemas.microsoft.com/office/powerpoint/2010/main" val="1306565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762" y="1024379"/>
            <a:ext cx="2956006" cy="30080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429" y="3289836"/>
            <a:ext cx="3023967" cy="307725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9412" y="1229727"/>
            <a:ext cx="2693686" cy="274115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9951" y="2954047"/>
            <a:ext cx="2990187" cy="3042879"/>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227012" y="319385"/>
            <a:ext cx="6764588"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Winter Snow/Ice Probabilistic Forecasts</a:t>
            </a:r>
          </a:p>
        </p:txBody>
      </p:sp>
      <p:sp>
        <p:nvSpPr>
          <p:cNvPr id="14" name="TextBox 13"/>
          <p:cNvSpPr txBox="1"/>
          <p:nvPr/>
        </p:nvSpPr>
        <p:spPr>
          <a:xfrm>
            <a:off x="3657600" y="699013"/>
            <a:ext cx="3048000"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www.weather.gov/ffc/winter</a:t>
            </a:r>
          </a:p>
        </p:txBody>
      </p:sp>
      <p:sp>
        <p:nvSpPr>
          <p:cNvPr id="6" name="TextBox 5"/>
          <p:cNvSpPr txBox="1"/>
          <p:nvPr/>
        </p:nvSpPr>
        <p:spPr>
          <a:xfrm>
            <a:off x="5450848" y="1131332"/>
            <a:ext cx="3540751"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rPr>
              <a:t>Graphically displays probability (% chance) of seeing a certain amount of snow (i.e. 1”, 2”, 4”… etc.) </a:t>
            </a:r>
          </a:p>
          <a:p>
            <a:pPr marL="285750" indent="-285750">
              <a:buFont typeface="Arial" panose="020B0604020202020204" pitchFamily="34" charset="0"/>
              <a:buChar char="•"/>
            </a:pPr>
            <a:endParaRPr lang="en-US" sz="2000"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rPr>
              <a:t>This is also shown in tabular format – can select county to get list of towns/cities </a:t>
            </a:r>
          </a:p>
          <a:p>
            <a:pPr marL="285750" indent="-285750">
              <a:buFont typeface="Arial" panose="020B0604020202020204" pitchFamily="34" charset="0"/>
              <a:buChar char="•"/>
            </a:pPr>
            <a:endParaRPr lang="en-US" sz="2000"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000" i="1" dirty="0">
                <a:effectLst>
                  <a:outerShdw blurRad="38100" dist="38100" dir="2700000" algn="tl">
                    <a:srgbClr val="000000">
                      <a:alpha val="43137"/>
                    </a:srgbClr>
                  </a:outerShdw>
                </a:effectLst>
              </a:rPr>
              <a:t>Show example on web?</a:t>
            </a:r>
          </a:p>
        </p:txBody>
      </p:sp>
      <p:pic>
        <p:nvPicPr>
          <p:cNvPr id="7" name="Picture 6"/>
          <p:cNvPicPr>
            <a:picLocks noChangeAspect="1"/>
          </p:cNvPicPr>
          <p:nvPr/>
        </p:nvPicPr>
        <p:blipFill>
          <a:blip r:embed="rId12"/>
          <a:stretch>
            <a:fillRect/>
          </a:stretch>
        </p:blipFill>
        <p:spPr>
          <a:xfrm>
            <a:off x="3575249" y="5401124"/>
            <a:ext cx="5492551" cy="1338254"/>
          </a:xfrm>
          <a:prstGeom prst="rect">
            <a:avLst/>
          </a:prstGeom>
          <a:ln>
            <a:noFill/>
          </a:ln>
          <a:effectLst>
            <a:outerShdw blurRad="292100" dist="139700" dir="2700000" algn="tl" rotWithShape="0">
              <a:srgbClr val="333333">
                <a:alpha val="65000"/>
              </a:srgbClr>
            </a:outerShdw>
          </a:effectLst>
        </p:spPr>
      </p:pic>
      <p:sp>
        <p:nvSpPr>
          <p:cNvPr id="16" name="Down Arrow 15"/>
          <p:cNvSpPr/>
          <p:nvPr/>
        </p:nvSpPr>
        <p:spPr>
          <a:xfrm>
            <a:off x="6864468" y="3665095"/>
            <a:ext cx="381000" cy="1574961"/>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699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479473" y="306926"/>
            <a:ext cx="58501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Real-time Weather Observations</a:t>
            </a:r>
          </a:p>
        </p:txBody>
      </p:sp>
      <p:pic>
        <p:nvPicPr>
          <p:cNvPr id="3" name="Picture 2"/>
          <p:cNvPicPr>
            <a:picLocks noChangeAspect="1"/>
          </p:cNvPicPr>
          <p:nvPr/>
        </p:nvPicPr>
        <p:blipFill>
          <a:blip r:embed="rId8"/>
          <a:stretch>
            <a:fillRect/>
          </a:stretch>
        </p:blipFill>
        <p:spPr>
          <a:xfrm>
            <a:off x="228600" y="1349058"/>
            <a:ext cx="7421228" cy="373976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8"/>
          <a:srcRect l="9643" t="3451" r="73928" b="82286"/>
          <a:stretch/>
        </p:blipFill>
        <p:spPr>
          <a:xfrm>
            <a:off x="381000" y="2362200"/>
            <a:ext cx="2612571"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p:cNvCxnSpPr/>
          <p:nvPr/>
        </p:nvCxnSpPr>
        <p:spPr>
          <a:xfrm>
            <a:off x="1338606" y="1621760"/>
            <a:ext cx="40847" cy="119764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a:stretch>
            <a:fillRect/>
          </a:stretch>
        </p:blipFill>
        <p:spPr>
          <a:xfrm>
            <a:off x="4876800" y="3111564"/>
            <a:ext cx="4134489" cy="3128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3632854" y="760292"/>
            <a:ext cx="3216897"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https://mesowest.utah.edu</a:t>
            </a:r>
          </a:p>
        </p:txBody>
      </p:sp>
    </p:spTree>
    <p:extLst>
      <p:ext uri="{BB962C8B-B14F-4D97-AF65-F5344CB8AC3E}">
        <p14:creationId xmlns:p14="http://schemas.microsoft.com/office/powerpoint/2010/main" val="696731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479473" y="306926"/>
            <a:ext cx="58501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Real-time Weather Observations</a:t>
            </a:r>
          </a:p>
        </p:txBody>
      </p:sp>
      <p:sp>
        <p:nvSpPr>
          <p:cNvPr id="14" name="TextBox 13"/>
          <p:cNvSpPr txBox="1"/>
          <p:nvPr/>
        </p:nvSpPr>
        <p:spPr>
          <a:xfrm>
            <a:off x="169718" y="1011078"/>
            <a:ext cx="6934199"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GDOT Road Weather Sensors – </a:t>
            </a:r>
            <a:r>
              <a:rPr lang="en-US" sz="2000" b="1" dirty="0">
                <a:solidFill>
                  <a:schemeClr val="bg1"/>
                </a:solidFill>
                <a:effectLst>
                  <a:outerShdw blurRad="38100" dist="38100" dir="2700000" algn="tl">
                    <a:srgbClr val="000000">
                      <a:alpha val="43137"/>
                    </a:srgbClr>
                  </a:outerShdw>
                </a:effectLst>
              </a:rPr>
              <a:t>www.weather.gov/ffc/gdot_rwis  </a:t>
            </a:r>
          </a:p>
        </p:txBody>
      </p:sp>
      <p:pic>
        <p:nvPicPr>
          <p:cNvPr id="6" name="Picture 5"/>
          <p:cNvPicPr>
            <a:picLocks noChangeAspect="1"/>
          </p:cNvPicPr>
          <p:nvPr/>
        </p:nvPicPr>
        <p:blipFill>
          <a:blip r:embed="rId8"/>
          <a:stretch>
            <a:fillRect/>
          </a:stretch>
        </p:blipFill>
        <p:spPr>
          <a:xfrm>
            <a:off x="152400" y="1522203"/>
            <a:ext cx="7822283" cy="4154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9"/>
          <a:stretch>
            <a:fillRect/>
          </a:stretch>
        </p:blipFill>
        <p:spPr>
          <a:xfrm>
            <a:off x="2819400" y="2567361"/>
            <a:ext cx="6191250" cy="3829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10"/>
          <a:stretch>
            <a:fillRect/>
          </a:stretch>
        </p:blipFill>
        <p:spPr>
          <a:xfrm>
            <a:off x="152400" y="5754808"/>
            <a:ext cx="3124200" cy="590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245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0025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2018-19 Winter Outlook</a:t>
            </a:r>
          </a:p>
        </p:txBody>
      </p:sp>
      <p:sp>
        <p:nvSpPr>
          <p:cNvPr id="12" name="TextBox 11"/>
          <p:cNvSpPr txBox="1"/>
          <p:nvPr/>
        </p:nvSpPr>
        <p:spPr>
          <a:xfrm>
            <a:off x="228601" y="1219200"/>
            <a:ext cx="8689896"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rPr>
              <a:t>DISCLAIMER:  Long-range (&gt; 14 days) outlooks are just that – outlooks.  They are intended to </a:t>
            </a:r>
            <a:r>
              <a:rPr lang="en-US" sz="2000" dirty="0">
                <a:solidFill>
                  <a:srgbClr val="FFFF00"/>
                </a:solidFill>
                <a:effectLst>
                  <a:outerShdw blurRad="38100" dist="38100" dir="2700000" algn="tl">
                    <a:srgbClr val="000000">
                      <a:alpha val="43137"/>
                    </a:srgbClr>
                  </a:outerShdw>
                </a:effectLst>
              </a:rPr>
              <a:t>provide a big picture - probabilistic view of potential long-wave patterns</a:t>
            </a:r>
            <a:r>
              <a:rPr lang="en-US" sz="2000" dirty="0">
                <a:solidFill>
                  <a:prstClr val="white"/>
                </a:solidFill>
                <a:effectLst>
                  <a:outerShdw blurRad="38100" dist="38100" dir="2700000" algn="tl">
                    <a:srgbClr val="000000">
                      <a:alpha val="43137"/>
                    </a:srgbClr>
                  </a:outerShdw>
                </a:effectLst>
              </a:rPr>
              <a:t> that could impact temperatures and precipitation across different regions of the world.  </a:t>
            </a:r>
          </a:p>
          <a:p>
            <a:endParaRPr lang="en-US" sz="2000" dirty="0">
              <a:solidFill>
                <a:prstClr val="white"/>
              </a:solidFill>
              <a:effectLst>
                <a:outerShdw blurRad="38100" dist="38100" dir="2700000" algn="tl">
                  <a:srgbClr val="000000">
                    <a:alpha val="43137"/>
                  </a:srgbClr>
                </a:outerShdw>
              </a:effectLst>
            </a:endParaRPr>
          </a:p>
          <a:p>
            <a:r>
              <a:rPr lang="en-US" sz="2000" dirty="0">
                <a:solidFill>
                  <a:prstClr val="white"/>
                </a:solidFill>
                <a:effectLst>
                  <a:outerShdw blurRad="38100" dist="38100" dir="2700000" algn="tl">
                    <a:srgbClr val="000000">
                      <a:alpha val="43137"/>
                    </a:srgbClr>
                  </a:outerShdw>
                </a:effectLst>
              </a:rPr>
              <a:t>What it is NOT designed for:</a:t>
            </a:r>
          </a:p>
          <a:p>
            <a:pPr marL="285750" indent="-28575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rPr>
              <a:t>How many snow/ice storms will we see</a:t>
            </a:r>
          </a:p>
          <a:p>
            <a:r>
              <a:rPr lang="en-US" sz="2000" dirty="0">
                <a:solidFill>
                  <a:prstClr val="white"/>
                </a:solidFill>
                <a:effectLst>
                  <a:outerShdw blurRad="38100" dist="38100" dir="2700000" algn="tl">
                    <a:srgbClr val="000000">
                      <a:alpha val="43137"/>
                    </a:srgbClr>
                  </a:outerShdw>
                </a:effectLst>
              </a:rPr>
              <a:t>     this winter?</a:t>
            </a:r>
          </a:p>
          <a:p>
            <a:pPr marL="285750" indent="-28575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rPr>
              <a:t>Will it snow 3” on Christmas day?</a:t>
            </a:r>
          </a:p>
          <a:p>
            <a:pPr marL="285750" indent="-28575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rPr>
              <a:t>Record cold temperatures in February?</a:t>
            </a:r>
          </a:p>
          <a:p>
            <a:pPr marL="285750" indent="-285750">
              <a:buFont typeface="Arial" panose="020B0604020202020204" pitchFamily="34" charset="0"/>
              <a:buChar char="•"/>
            </a:pPr>
            <a:endParaRPr lang="en-US" sz="2000" dirty="0">
              <a:solidFill>
                <a:prstClr val="white"/>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rPr>
              <a:t>Early Spring?</a:t>
            </a:r>
          </a:p>
        </p:txBody>
      </p:sp>
      <p:pic>
        <p:nvPicPr>
          <p:cNvPr id="1028" name="Picture 4"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692" r="12043"/>
          <a:stretch/>
        </p:blipFill>
        <p:spPr bwMode="auto">
          <a:xfrm>
            <a:off x="5029200" y="2362200"/>
            <a:ext cx="3965496"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06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 calcmode="lin" valueType="num">
                                      <p:cBhvr additive="base">
                                        <p:cTn id="12"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anim calcmode="lin" valueType="num">
                                      <p:cBhvr additive="base">
                                        <p:cTn id="16"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anim calcmode="lin" valueType="num">
                                      <p:cBhvr additive="base">
                                        <p:cTn id="20"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anim calcmode="lin" valueType="num">
                                      <p:cBhvr additive="base">
                                        <p:cTn id="24"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9" end="9"/>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2">
                                            <p:txEl>
                                              <p:pRg st="11" end="11"/>
                                            </p:txEl>
                                          </p:spTgt>
                                        </p:tgtEl>
                                        <p:attrNameLst>
                                          <p:attrName>style.visibility</p:attrName>
                                        </p:attrNameLst>
                                      </p:cBhvr>
                                      <p:to>
                                        <p:strVal val="visible"/>
                                      </p:to>
                                    </p:set>
                                    <p:anim calcmode="lin" valueType="num">
                                      <p:cBhvr additive="base">
                                        <p:cTn id="28"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479473" y="306926"/>
            <a:ext cx="58501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Real-time Weather Observations</a:t>
            </a:r>
          </a:p>
        </p:txBody>
      </p:sp>
      <p:sp>
        <p:nvSpPr>
          <p:cNvPr id="14" name="TextBox 13"/>
          <p:cNvSpPr txBox="1"/>
          <p:nvPr/>
        </p:nvSpPr>
        <p:spPr>
          <a:xfrm>
            <a:off x="228600" y="5553227"/>
            <a:ext cx="8453107" cy="400110"/>
          </a:xfrm>
          <a:prstGeom prst="rect">
            <a:avLst/>
          </a:prstGeom>
          <a:noFill/>
        </p:spPr>
        <p:txBody>
          <a:bodyPr wrap="square" rtlCol="0">
            <a:spAutoFit/>
          </a:bodyPr>
          <a:lstStyle/>
          <a:p>
            <a:r>
              <a:rPr lang="en-US" sz="2000" b="1" dirty="0">
                <a:solidFill>
                  <a:srgbClr val="FFFF00"/>
                </a:solidFill>
                <a:effectLst>
                  <a:outerShdw blurRad="38100" dist="38100" dir="2700000" algn="tl">
                    <a:srgbClr val="000000">
                      <a:alpha val="43137"/>
                    </a:srgbClr>
                  </a:outerShdw>
                </a:effectLst>
              </a:rPr>
              <a:t>Reference 1-pager w/ links</a:t>
            </a:r>
          </a:p>
        </p:txBody>
      </p:sp>
      <p:pic>
        <p:nvPicPr>
          <p:cNvPr id="6" name="Picture 5"/>
          <p:cNvPicPr>
            <a:picLocks noChangeAspect="1"/>
          </p:cNvPicPr>
          <p:nvPr/>
        </p:nvPicPr>
        <p:blipFill>
          <a:blip r:embed="rId8"/>
          <a:stretch>
            <a:fillRect/>
          </a:stretch>
        </p:blipFill>
        <p:spPr>
          <a:xfrm>
            <a:off x="228600" y="1215786"/>
            <a:ext cx="8224507" cy="3753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9"/>
          <a:stretch>
            <a:fillRect/>
          </a:stretch>
        </p:blipFill>
        <p:spPr>
          <a:xfrm>
            <a:off x="4963491" y="2570175"/>
            <a:ext cx="3973009" cy="3690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8619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58501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WSSI – </a:t>
            </a:r>
            <a:r>
              <a:rPr lang="en-US" sz="2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Winter Storm Severity Index</a:t>
            </a: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1045491"/>
            <a:ext cx="8610600" cy="5215622"/>
          </a:xfrm>
          <a:prstGeom prst="rect">
            <a:avLst/>
          </a:prstGeom>
        </p:spPr>
      </p:pic>
    </p:spTree>
    <p:extLst>
      <p:ext uri="{BB962C8B-B14F-4D97-AF65-F5344CB8AC3E}">
        <p14:creationId xmlns:p14="http://schemas.microsoft.com/office/powerpoint/2010/main" val="451922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58501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WSSI – Winter Storm Severity Index</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1045491"/>
            <a:ext cx="8610600" cy="515154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56637" t="62539" r="23009"/>
          <a:stretch/>
        </p:blipFill>
        <p:spPr>
          <a:xfrm>
            <a:off x="3962400" y="2667000"/>
            <a:ext cx="3004506" cy="3308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617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3073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Winter Storm Severity Index (WSSI)</a:t>
            </a:r>
          </a:p>
        </p:txBody>
      </p:sp>
      <p:sp>
        <p:nvSpPr>
          <p:cNvPr id="3" name="Rectangle 2"/>
          <p:cNvSpPr/>
          <p:nvPr/>
        </p:nvSpPr>
        <p:spPr>
          <a:xfrm>
            <a:off x="2837679" y="739817"/>
            <a:ext cx="5621587" cy="369332"/>
          </a:xfrm>
          <a:prstGeom prst="rect">
            <a:avLst/>
          </a:prstGeom>
        </p:spPr>
        <p:txBody>
          <a:bodyPr wrap="square">
            <a:spAutoFit/>
          </a:bodyPr>
          <a:lstStyle/>
          <a:p>
            <a:r>
              <a:rPr lang="en-US" dirty="0">
                <a:solidFill>
                  <a:srgbClr val="FFFF00"/>
                </a:solidFill>
              </a:rPr>
              <a:t>https://www.wpc.ncep.noaa.gov/wwd/wssi/wssi.php</a:t>
            </a:r>
          </a:p>
        </p:txBody>
      </p:sp>
      <p:pic>
        <p:nvPicPr>
          <p:cNvPr id="7" name="Picture 6"/>
          <p:cNvPicPr>
            <a:picLocks noChangeAspect="1"/>
          </p:cNvPicPr>
          <p:nvPr/>
        </p:nvPicPr>
        <p:blipFill>
          <a:blip r:embed="rId8"/>
          <a:stretch>
            <a:fillRect/>
          </a:stretch>
        </p:blipFill>
        <p:spPr>
          <a:xfrm>
            <a:off x="533400" y="1392178"/>
            <a:ext cx="5000625" cy="3843522"/>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9"/>
          <a:stretch>
            <a:fillRect/>
          </a:stretch>
        </p:blipFill>
        <p:spPr>
          <a:xfrm>
            <a:off x="228600" y="5403448"/>
            <a:ext cx="7667625" cy="695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5598003" y="1710753"/>
            <a:ext cx="35052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Identifies / rates 6 components</a:t>
            </a:r>
          </a:p>
          <a:p>
            <a:pPr marL="742950" lvl="1"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snow amount</a:t>
            </a:r>
          </a:p>
          <a:p>
            <a:pPr marL="742950" lvl="1"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snow load</a:t>
            </a:r>
          </a:p>
          <a:p>
            <a:pPr marL="742950" lvl="1"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ice accumulations</a:t>
            </a:r>
          </a:p>
          <a:p>
            <a:pPr marL="742950" lvl="1"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flash freeze</a:t>
            </a:r>
          </a:p>
          <a:p>
            <a:pPr marL="742950" lvl="1"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blowing snow</a:t>
            </a:r>
          </a:p>
          <a:p>
            <a:pPr marL="742950" lvl="1"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ground blizzard </a:t>
            </a:r>
          </a:p>
          <a:p>
            <a:pPr marL="285750" indent="-285750">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Helps create an all-inclusive Winter Storm Severity Index  </a:t>
            </a:r>
          </a:p>
        </p:txBody>
      </p:sp>
      <p:sp>
        <p:nvSpPr>
          <p:cNvPr id="14" name="Rectangle 13"/>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695387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0" b="1" i="1" u="none" strike="noStrike" kern="1200" cap="none" spc="0" normalizeH="0" baseline="0" noProof="0" dirty="0">
              <a:ln>
                <a:noFill/>
              </a:ln>
              <a:solidFill>
                <a:srgbClr val="1F497D">
                  <a:lumMod val="20000"/>
                  <a:lumOff val="8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a:noFill/>
                </a:ln>
                <a:solidFill>
                  <a:srgbClr val="1F497D">
                    <a:lumMod val="20000"/>
                    <a:lumOff val="8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Title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1" u="none" strike="noStrike" kern="1200" cap="none" spc="0" normalizeH="0" baseline="0" noProof="0" dirty="0">
              <a:ln>
                <a:noFill/>
              </a:ln>
              <a:solidFill>
                <a:srgbClr val="1F497D">
                  <a:lumMod val="20000"/>
                  <a:lumOff val="8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r>
            <a:b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r>
            <a:b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endParaRPr kumimoji="0" lang="en-US" sz="14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30738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Winter Storm Severity Index (WSSI)</a:t>
            </a:r>
          </a:p>
        </p:txBody>
      </p:sp>
      <p:sp>
        <p:nvSpPr>
          <p:cNvPr id="3" name="Rectangle 2"/>
          <p:cNvSpPr/>
          <p:nvPr/>
        </p:nvSpPr>
        <p:spPr>
          <a:xfrm>
            <a:off x="2837679" y="739817"/>
            <a:ext cx="56215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https://www.wpc.ncep.noaa.gov/wwd/wssi/wssi.php</a:t>
            </a:r>
          </a:p>
        </p:txBody>
      </p:sp>
      <p:pic>
        <p:nvPicPr>
          <p:cNvPr id="10" name="Picture 9"/>
          <p:cNvPicPr>
            <a:picLocks noChangeAspect="1"/>
          </p:cNvPicPr>
          <p:nvPr/>
        </p:nvPicPr>
        <p:blipFill>
          <a:blip r:embed="rId8"/>
          <a:stretch>
            <a:fillRect/>
          </a:stretch>
        </p:blipFill>
        <p:spPr>
          <a:xfrm>
            <a:off x="748737" y="5339934"/>
            <a:ext cx="7667625" cy="695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2938183" y="2232278"/>
            <a:ext cx="3505200"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Include Dec 8, 2017 event</a:t>
            </a:r>
          </a:p>
        </p:txBody>
      </p:sp>
      <p:sp>
        <p:nvSpPr>
          <p:cNvPr id="14" name="Rectangle 13"/>
          <p:cNvSpPr/>
          <p:nvPr/>
        </p:nvSpPr>
        <p:spPr>
          <a:xfrm>
            <a:off x="4453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22757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4300" y="240002"/>
            <a:ext cx="8915400" cy="5024708"/>
          </a:xfrm>
          <a:prstGeom prst="rect">
            <a:avLst/>
          </a:prstGeom>
        </p:spPr>
      </p:pic>
    </p:spTree>
    <p:extLst>
      <p:ext uri="{BB962C8B-B14F-4D97-AF65-F5344CB8AC3E}">
        <p14:creationId xmlns:p14="http://schemas.microsoft.com/office/powerpoint/2010/main" val="249422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152400"/>
            <a:ext cx="9077325" cy="5210175"/>
          </a:xfrm>
          <a:prstGeom prst="rect">
            <a:avLst/>
          </a:prstGeom>
        </p:spPr>
      </p:pic>
    </p:spTree>
    <p:extLst>
      <p:ext uri="{BB962C8B-B14F-4D97-AF65-F5344CB8AC3E}">
        <p14:creationId xmlns:p14="http://schemas.microsoft.com/office/powerpoint/2010/main" val="43612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8112" y="271174"/>
            <a:ext cx="8867775" cy="4714875"/>
          </a:xfrm>
          <a:prstGeom prst="rect">
            <a:avLst/>
          </a:prstGeom>
        </p:spPr>
      </p:pic>
    </p:spTree>
    <p:extLst>
      <p:ext uri="{BB962C8B-B14F-4D97-AF65-F5344CB8AC3E}">
        <p14:creationId xmlns:p14="http://schemas.microsoft.com/office/powerpoint/2010/main" val="198870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6" descr="https://upload.wikimedia.org/wikipedia/commons/0/0c/Freezing_Rain_on_Tree_Bran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614"/>
            <a:ext cx="9152766" cy="690734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52400" y="76200"/>
            <a:ext cx="8763000" cy="762000"/>
          </a:xfrm>
          <a:prstGeom prst="roundRect">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20000"/>
              </a:spcBef>
              <a:spcAft>
                <a:spcPct val="50000"/>
              </a:spcAft>
              <a:buClr>
                <a:srgbClr val="00FFFF"/>
              </a:buClr>
              <a:buFont typeface="Wingdings" pitchFamily="2" charset="2"/>
              <a:buChar char="Ø"/>
            </a:pPr>
            <a:endParaRPr lang="en-US" b="1" i="1">
              <a:solidFill>
                <a:srgbClr val="FFFFFF"/>
              </a:solidFill>
            </a:endParaRPr>
          </a:p>
        </p:txBody>
      </p:sp>
      <p:sp>
        <p:nvSpPr>
          <p:cNvPr id="2" name="Title 1"/>
          <p:cNvSpPr>
            <a:spLocks noGrp="1"/>
          </p:cNvSpPr>
          <p:nvPr>
            <p:ph type="title"/>
          </p:nvPr>
        </p:nvSpPr>
        <p:spPr>
          <a:xfrm>
            <a:off x="419100" y="-114300"/>
            <a:ext cx="8229600" cy="1143000"/>
          </a:xfrm>
        </p:spPr>
        <p:txBody>
          <a:bodyPr>
            <a:normAutofit/>
          </a:bodyPr>
          <a:lstStyle/>
          <a:p>
            <a:r>
              <a:rPr lang="en-US" dirty="0">
                <a:solidFill>
                  <a:schemeClr val="tx1"/>
                </a:solidFill>
              </a:rPr>
              <a:t>SPIA Index </a:t>
            </a:r>
            <a:r>
              <a:rPr lang="en-US" sz="2200" dirty="0">
                <a:solidFill>
                  <a:schemeClr val="tx1"/>
                </a:solidFill>
              </a:rPr>
              <a:t>(http://www.spia-index.com/index.php)</a:t>
            </a:r>
          </a:p>
        </p:txBody>
      </p:sp>
      <p:pic>
        <p:nvPicPr>
          <p:cNvPr id="4104" name="Picture 8" descr="http://www.spia-index.com/images/SPIAIndexDescrip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3" y="1113309"/>
            <a:ext cx="7030107" cy="5272580"/>
          </a:xfrm>
          <a:prstGeom prst="rect">
            <a:avLst/>
          </a:prstGeom>
          <a:noFill/>
          <a:extLst>
            <a:ext uri="{909E8E84-426E-40DD-AFC4-6F175D3DCCD1}">
              <a14:hiddenFill xmlns:a14="http://schemas.microsoft.com/office/drawing/2010/main">
                <a:solidFill>
                  <a:srgbClr val="FFFFFF"/>
                </a:solidFill>
              </a14:hiddenFill>
            </a:ext>
          </a:extLst>
        </p:spPr>
      </p:pic>
      <p:sp>
        <p:nvSpPr>
          <p:cNvPr id="9" name="Round Same Side Corner Rectangle 8"/>
          <p:cNvSpPr/>
          <p:nvPr/>
        </p:nvSpPr>
        <p:spPr>
          <a:xfrm>
            <a:off x="5715000" y="1600200"/>
            <a:ext cx="3352800" cy="3733800"/>
          </a:xfrm>
          <a:prstGeom prst="round2SameRect">
            <a:avLst/>
          </a:prstGeom>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20000"/>
              </a:spcBef>
              <a:spcAft>
                <a:spcPct val="50000"/>
              </a:spcAft>
              <a:buClr>
                <a:srgbClr val="00FFFF"/>
              </a:buClr>
              <a:buFont typeface="Wingdings" pitchFamily="2" charset="2"/>
              <a:buChar char="Ø"/>
            </a:pPr>
            <a:endParaRPr lang="en-US" b="1" i="1">
              <a:solidFill>
                <a:srgbClr val="FFFFFF"/>
              </a:solidFill>
            </a:endParaRPr>
          </a:p>
        </p:txBody>
      </p:sp>
      <p:sp>
        <p:nvSpPr>
          <p:cNvPr id="8" name="TextBox 7"/>
          <p:cNvSpPr txBox="1"/>
          <p:nvPr/>
        </p:nvSpPr>
        <p:spPr>
          <a:xfrm>
            <a:off x="5728139" y="1938379"/>
            <a:ext cx="3339662" cy="2890022"/>
          </a:xfrm>
          <a:prstGeom prst="rect">
            <a:avLst/>
          </a:prstGeom>
          <a:noFill/>
        </p:spPr>
        <p:txBody>
          <a:bodyPr wrap="square" rtlCol="0">
            <a:spAutoFit/>
          </a:bodyPr>
          <a:lstStyle/>
          <a:p>
            <a:pPr marL="285750" indent="-285750" eaLnBrk="0" fontAlgn="base" hangingPunct="0">
              <a:spcBef>
                <a:spcPct val="20000"/>
              </a:spcBef>
              <a:spcAft>
                <a:spcPct val="50000"/>
              </a:spcAft>
              <a:buClr>
                <a:srgbClr val="00FFFF"/>
              </a:buClr>
              <a:buFont typeface="Arial" panose="020B0604020202020204" pitchFamily="34" charset="0"/>
              <a:buChar char="•"/>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Forward-looking ice storm damage index</a:t>
            </a:r>
          </a:p>
          <a:p>
            <a:pPr marL="285750" indent="-285750" eaLnBrk="0" fontAlgn="base" hangingPunct="0">
              <a:spcBef>
                <a:spcPct val="20000"/>
              </a:spcBef>
              <a:spcAft>
                <a:spcPct val="50000"/>
              </a:spcAft>
              <a:buClr>
                <a:srgbClr val="00FFFF"/>
              </a:buClr>
              <a:buFont typeface="Arial" panose="020B0604020202020204" pitchFamily="34" charset="0"/>
              <a:buChar char="•"/>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Impact-based</a:t>
            </a: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geared toward utility industry</a:t>
            </a:r>
          </a:p>
          <a:p>
            <a:pPr marL="285750" indent="-285750" eaLnBrk="0" fontAlgn="base" hangingPunct="0">
              <a:spcBef>
                <a:spcPct val="20000"/>
              </a:spcBef>
              <a:spcAft>
                <a:spcPct val="50000"/>
              </a:spcAft>
              <a:buClr>
                <a:srgbClr val="00FFFF"/>
              </a:buClr>
              <a:buFont typeface="Arial" panose="020B0604020202020204" pitchFamily="34" charset="0"/>
              <a:buChar char="•"/>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Several NWS test sites: </a:t>
            </a:r>
          </a:p>
          <a:p>
            <a:pPr marL="285750" indent="-285750" eaLnBrk="0" fontAlgn="base" hangingPunct="0">
              <a:spcBef>
                <a:spcPct val="20000"/>
              </a:spcBef>
              <a:spcAft>
                <a:spcPct val="50000"/>
              </a:spcAft>
              <a:buClr>
                <a:srgbClr val="00FFFF"/>
              </a:buClr>
              <a:buFont typeface="Arial" panose="020B0604020202020204" pitchFamily="34" charset="0"/>
              <a:buChar char="•"/>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more information, contact: </a:t>
            </a:r>
            <a:r>
              <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SidSperry@gmail.com</a:t>
            </a:r>
          </a:p>
        </p:txBody>
      </p:sp>
    </p:spTree>
    <p:extLst>
      <p:ext uri="{BB962C8B-B14F-4D97-AF65-F5344CB8AC3E}">
        <p14:creationId xmlns:p14="http://schemas.microsoft.com/office/powerpoint/2010/main" val="2730194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764588"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NWS Winter Products and Timelines</a:t>
            </a:r>
          </a:p>
        </p:txBody>
      </p:sp>
      <p:pic>
        <p:nvPicPr>
          <p:cNvPr id="6" name="Picture 5"/>
          <p:cNvPicPr>
            <a:picLocks noChangeAspect="1"/>
          </p:cNvPicPr>
          <p:nvPr/>
        </p:nvPicPr>
        <p:blipFill>
          <a:blip r:embed="rId8"/>
          <a:stretch>
            <a:fillRect/>
          </a:stretch>
        </p:blipFill>
        <p:spPr>
          <a:xfrm>
            <a:off x="1066800" y="1263789"/>
            <a:ext cx="7026090" cy="4549230"/>
          </a:xfrm>
          <a:prstGeom prst="rect">
            <a:avLst/>
          </a:prstGeom>
        </p:spPr>
      </p:pic>
      <p:sp>
        <p:nvSpPr>
          <p:cNvPr id="11" name="TextBox 10"/>
          <p:cNvSpPr txBox="1"/>
          <p:nvPr/>
        </p:nvSpPr>
        <p:spPr>
          <a:xfrm>
            <a:off x="10803" y="6052429"/>
            <a:ext cx="5528693" cy="369332"/>
          </a:xfrm>
          <a:prstGeom prst="rect">
            <a:avLst/>
          </a:prstGeom>
          <a:noFill/>
        </p:spPr>
        <p:txBody>
          <a:bodyPr wrap="none" rtlCol="0">
            <a:spAutoFit/>
          </a:bodyPr>
          <a:lstStyle/>
          <a:p>
            <a:r>
              <a:rPr lang="en-US" i="1" dirty="0">
                <a:solidFill>
                  <a:prstClr val="white"/>
                </a:solidFill>
                <a:effectLst>
                  <a:outerShdw blurRad="38100" dist="38100" dir="2700000" algn="tl">
                    <a:srgbClr val="000000">
                      <a:alpha val="43137"/>
                    </a:srgbClr>
                  </a:outerShdw>
                </a:effectLst>
              </a:rPr>
              <a:t>*Criteria based on NWS Atlanta Forecast Area Thresholds</a:t>
            </a:r>
          </a:p>
        </p:txBody>
      </p:sp>
    </p:spTree>
    <p:extLst>
      <p:ext uri="{BB962C8B-B14F-4D97-AF65-F5344CB8AC3E}">
        <p14:creationId xmlns:p14="http://schemas.microsoft.com/office/powerpoint/2010/main" val="253890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79323" y="299354"/>
            <a:ext cx="6755345"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Regardless of Outlooks…</a:t>
            </a:r>
          </a:p>
        </p:txBody>
      </p:sp>
      <p:pic>
        <p:nvPicPr>
          <p:cNvPr id="2050" name="Picture 2" descr="Image result for december 8 2017 heavy snow atlan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098124"/>
            <a:ext cx="4572001"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december 8 2017 heavy snow atlan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912" y="1033239"/>
            <a:ext cx="3522076" cy="2352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2" name="Picture 14" descr="Image result for december 8 2017 heavy snow atlan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627318"/>
            <a:ext cx="5152110" cy="2890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4" name="Picture 16" descr="https://www.weather.gov/images/ffc/events/20171208_Snow/Georgia_Tech%20(Zonglin%20Jack%20L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586" y="3627318"/>
            <a:ext cx="4267200" cy="2396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228600" y="6019800"/>
            <a:ext cx="3898193" cy="461665"/>
          </a:xfrm>
          <a:prstGeom prst="rect">
            <a:avLst/>
          </a:prstGeom>
        </p:spPr>
        <p:txBody>
          <a:bodyPr wrap="square">
            <a:spAutoFit/>
          </a:bodyPr>
          <a:lstStyle/>
          <a:p>
            <a:pPr algn="ct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only takes one event!</a:t>
            </a:r>
          </a:p>
        </p:txBody>
      </p:sp>
    </p:spTree>
    <p:extLst>
      <p:ext uri="{BB962C8B-B14F-4D97-AF65-F5344CB8AC3E}">
        <p14:creationId xmlns:p14="http://schemas.microsoft.com/office/powerpoint/2010/main" val="327875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rgbClr val="1F497D">
                  <a:lumMod val="20000"/>
                  <a:lumOff val="8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prstClr val="white"/>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42122"/>
            <a:ext cx="9144000" cy="5715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764588"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NWS Winter Products / Timeline</a:t>
            </a:r>
          </a:p>
        </p:txBody>
      </p:sp>
      <p:pic>
        <p:nvPicPr>
          <p:cNvPr id="9" name="Picture 8"/>
          <p:cNvPicPr>
            <a:picLocks noChangeAspect="1"/>
          </p:cNvPicPr>
          <p:nvPr/>
        </p:nvPicPr>
        <p:blipFill>
          <a:blip r:embed="rId8"/>
          <a:stretch>
            <a:fillRect/>
          </a:stretch>
        </p:blipFill>
        <p:spPr>
          <a:xfrm>
            <a:off x="1287081" y="1048379"/>
            <a:ext cx="7207620" cy="2608944"/>
          </a:xfrm>
          <a:prstGeom prst="rect">
            <a:avLst/>
          </a:prstGeom>
        </p:spPr>
      </p:pic>
      <p:pic>
        <p:nvPicPr>
          <p:cNvPr id="3" name="Picture 2"/>
          <p:cNvPicPr>
            <a:picLocks noChangeAspect="1"/>
          </p:cNvPicPr>
          <p:nvPr/>
        </p:nvPicPr>
        <p:blipFill>
          <a:blip r:embed="rId9"/>
          <a:stretch>
            <a:fillRect/>
          </a:stretch>
        </p:blipFill>
        <p:spPr>
          <a:xfrm>
            <a:off x="-7286" y="4115533"/>
            <a:ext cx="9144000" cy="2742467"/>
          </a:xfrm>
          <a:prstGeom prst="rect">
            <a:avLst/>
          </a:prstGeom>
        </p:spPr>
      </p:pic>
      <p:sp>
        <p:nvSpPr>
          <p:cNvPr id="10" name="TextBox 9"/>
          <p:cNvSpPr txBox="1"/>
          <p:nvPr/>
        </p:nvSpPr>
        <p:spPr>
          <a:xfrm>
            <a:off x="1133513" y="3604690"/>
            <a:ext cx="3780009" cy="369332"/>
          </a:xfrm>
          <a:prstGeom prst="rect">
            <a:avLst/>
          </a:prstGeom>
          <a:noFill/>
        </p:spPr>
        <p:txBody>
          <a:bodyPr wrap="none" rtlCol="0">
            <a:spAutoFit/>
          </a:bodyPr>
          <a:lstStyle/>
          <a:p>
            <a:r>
              <a:rPr lang="en-US" i="1" dirty="0">
                <a:solidFill>
                  <a:prstClr val="white"/>
                </a:solidFill>
              </a:rPr>
              <a:t>*Criteria based on NWS Atlanta values</a:t>
            </a:r>
          </a:p>
        </p:txBody>
      </p:sp>
      <p:sp>
        <p:nvSpPr>
          <p:cNvPr id="11" name="Rectangle 10"/>
          <p:cNvSpPr/>
          <p:nvPr/>
        </p:nvSpPr>
        <p:spPr>
          <a:xfrm>
            <a:off x="-7286" y="3303649"/>
            <a:ext cx="9132435" cy="1107996"/>
          </a:xfrm>
          <a:prstGeom prst="rect">
            <a:avLst/>
          </a:prstGeom>
          <a:solidFill>
            <a:srgbClr val="FFFF00"/>
          </a:solidFill>
          <a:ln w="44450">
            <a:solidFill>
              <a:srgbClr val="0000FF"/>
            </a:solidFill>
          </a:ln>
        </p:spPr>
        <p:txBody>
          <a:bodyPr wrap="none" lIns="91440" tIns="45720" rIns="91440" bIns="45720">
            <a:spAutoFit/>
          </a:bodyPr>
          <a:lstStyle/>
          <a:p>
            <a:pPr algn="ctr"/>
            <a:r>
              <a:rPr lang="en-US" sz="66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rPr>
              <a:t>IMPACTS </a:t>
            </a:r>
            <a:r>
              <a:rPr lang="en-US" sz="5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rPr>
              <a:t>strongly considered</a:t>
            </a:r>
          </a:p>
        </p:txBody>
      </p:sp>
    </p:spTree>
    <p:extLst>
      <p:ext uri="{BB962C8B-B14F-4D97-AF65-F5344CB8AC3E}">
        <p14:creationId xmlns:p14="http://schemas.microsoft.com/office/powerpoint/2010/main" val="152773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3444706" y="1263789"/>
            <a:ext cx="2275688" cy="4801314"/>
          </a:xfrm>
          <a:prstGeom prst="rect">
            <a:avLst/>
          </a:prstGeom>
          <a:noFill/>
        </p:spPr>
        <p:txBody>
          <a:bodyPr wrap="none" rtlCol="0">
            <a:spAutoFit/>
          </a:bodyPr>
          <a:lstStyle/>
          <a:p>
            <a:pPr algn="ctr"/>
            <a:endParaRPr lang="en-US" sz="8000" b="1" i="1"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8000" b="1" i="1"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a:t>
            </a:r>
          </a:p>
          <a:p>
            <a:pPr algn="ctr"/>
            <a:endParaRPr lang="en-US" sz="4800" b="1" i="1"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400" b="1" i="1" dirty="0">
              <a:solidFill>
                <a:schemeClr val="bg1"/>
              </a:solidFill>
            </a:endParaRPr>
          </a:p>
        </p:txBody>
      </p:sp>
      <p:pic>
        <p:nvPicPr>
          <p:cNvPr id="4" name="Picture 2"/>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7" name="TextBox 6"/>
          <p:cNvSpPr txBox="1"/>
          <p:nvPr/>
        </p:nvSpPr>
        <p:spPr>
          <a:xfrm>
            <a:off x="0" y="497205"/>
            <a:ext cx="9143999" cy="2246769"/>
          </a:xfrm>
          <a:prstGeom prst="rect">
            <a:avLst/>
          </a:prstGeom>
          <a:noFill/>
        </p:spPr>
        <p:txBody>
          <a:bodyPr wrap="square" rtlCol="0">
            <a:spAutoFit/>
          </a:bodyPr>
          <a:lstStyle/>
          <a:p>
            <a:pPr algn="ctr"/>
            <a:endParaRPr lang="en-US" sz="6600" b="1" i="1" dirty="0">
              <a:solidFill>
                <a:schemeClr val="tx2">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6000" b="1" i="1" dirty="0">
                <a:solidFill>
                  <a:schemeClr val="tx2">
                    <a:lumMod val="20000"/>
                    <a:lumOff val="80000"/>
                  </a:schemeClr>
                </a:solidFill>
                <a:effectLst>
                  <a:outerShdw blurRad="50800" dist="50800" dir="2700000" algn="tl" rotWithShape="0">
                    <a:schemeClr val="tx1"/>
                  </a:outerShdw>
                </a:effectLst>
                <a:latin typeface="Arial" panose="020B0604020202020204" pitchFamily="34" charset="0"/>
                <a:cs typeface="Arial" panose="020B0604020202020204" pitchFamily="34" charset="0"/>
              </a:rPr>
              <a:t>Questions?</a:t>
            </a:r>
          </a:p>
          <a:p>
            <a:pPr algn="ctr"/>
            <a:endParaRPr lang="en-US" sz="1400" b="1" i="1" dirty="0">
              <a:solidFill>
                <a:schemeClr val="bg1"/>
              </a:solidFill>
            </a:endParaRPr>
          </a:p>
        </p:txBody>
      </p:sp>
      <p:cxnSp>
        <p:nvCxnSpPr>
          <p:cNvPr id="6" name="Straight Connector 5"/>
          <p:cNvCxnSpPr/>
          <p:nvPr/>
        </p:nvCxnSpPr>
        <p:spPr>
          <a:xfrm>
            <a:off x="685800" y="2819400"/>
            <a:ext cx="777240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26" name="Picture 2" descr="Image result for david s pumpk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7950" y="2996101"/>
            <a:ext cx="5029200" cy="3339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9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79323" y="299354"/>
            <a:ext cx="6400799"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NOAA Winter Outlook – Precipitation</a:t>
            </a:r>
          </a:p>
        </p:txBody>
      </p:sp>
      <p:pic>
        <p:nvPicPr>
          <p:cNvPr id="6" name="Picture 5"/>
          <p:cNvPicPr>
            <a:picLocks noChangeAspect="1"/>
          </p:cNvPicPr>
          <p:nvPr/>
        </p:nvPicPr>
        <p:blipFill>
          <a:blip r:embed="rId6"/>
          <a:stretch>
            <a:fillRect/>
          </a:stretch>
        </p:blipFill>
        <p:spPr>
          <a:xfrm>
            <a:off x="152400" y="1295400"/>
            <a:ext cx="8882268" cy="376864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1209" t="20649" b="15339"/>
          <a:stretch/>
        </p:blipFill>
        <p:spPr>
          <a:xfrm>
            <a:off x="347818" y="3179724"/>
            <a:ext cx="3863009" cy="236220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r="78289" b="75968"/>
          <a:stretch/>
        </p:blipFill>
        <p:spPr>
          <a:xfrm>
            <a:off x="99053" y="4360824"/>
            <a:ext cx="1219200" cy="88685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24424" t="85979" r="22655"/>
          <a:stretch/>
        </p:blipFill>
        <p:spPr>
          <a:xfrm>
            <a:off x="793422" y="5430347"/>
            <a:ext cx="2971800" cy="51740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33400" y="3717483"/>
            <a:ext cx="1009945"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40-50%</a:t>
            </a:r>
          </a:p>
        </p:txBody>
      </p:sp>
      <p:sp>
        <p:nvSpPr>
          <p:cNvPr id="11" name="TextBox 10"/>
          <p:cNvSpPr txBox="1"/>
          <p:nvPr/>
        </p:nvSpPr>
        <p:spPr>
          <a:xfrm>
            <a:off x="1338606" y="3243419"/>
            <a:ext cx="1009945"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40-50%</a:t>
            </a:r>
          </a:p>
        </p:txBody>
      </p:sp>
      <p:sp>
        <p:nvSpPr>
          <p:cNvPr id="12" name="TextBox 11"/>
          <p:cNvSpPr txBox="1"/>
          <p:nvPr/>
        </p:nvSpPr>
        <p:spPr>
          <a:xfrm>
            <a:off x="352500" y="3166913"/>
            <a:ext cx="712305" cy="338554"/>
          </a:xfrm>
          <a:prstGeom prst="rect">
            <a:avLst/>
          </a:prstGeom>
          <a:noFill/>
        </p:spPr>
        <p:txBody>
          <a:bodyPr wrap="square" rtlCol="0">
            <a:spAutoFit/>
          </a:bodyPr>
          <a:lstStyle/>
          <a:p>
            <a:r>
              <a:rPr lang="en-US" sz="1600" b="1" dirty="0">
                <a:effectLst>
                  <a:outerShdw blurRad="38100" dist="38100" dir="2700000" algn="tl">
                    <a:srgbClr val="000000">
                      <a:alpha val="43137"/>
                    </a:srgbClr>
                  </a:outerShdw>
                </a:effectLst>
              </a:rPr>
              <a:t>50+%</a:t>
            </a:r>
          </a:p>
        </p:txBody>
      </p:sp>
      <p:sp>
        <p:nvSpPr>
          <p:cNvPr id="7" name="Rectangle 6"/>
          <p:cNvSpPr/>
          <p:nvPr/>
        </p:nvSpPr>
        <p:spPr>
          <a:xfrm>
            <a:off x="2152945" y="4149631"/>
            <a:ext cx="2037930" cy="338554"/>
          </a:xfrm>
          <a:prstGeom prst="rect">
            <a:avLst/>
          </a:prstGeom>
        </p:spPr>
        <p:txBody>
          <a:bodyPr wrap="none">
            <a:spAutoFit/>
          </a:bodyPr>
          <a:lstStyle/>
          <a:p>
            <a:r>
              <a:rPr lang="en-US" sz="1600" b="1" dirty="0">
                <a:effectLst>
                  <a:outerShdw blurRad="38100" dist="38100" dir="2700000" algn="tl">
                    <a:srgbClr val="000000">
                      <a:alpha val="43137"/>
                    </a:srgbClr>
                  </a:outerShdw>
                </a:effectLst>
              </a:rPr>
              <a:t>“Equal chances” = ???</a:t>
            </a:r>
          </a:p>
        </p:txBody>
      </p:sp>
    </p:spTree>
    <p:extLst>
      <p:ext uri="{BB962C8B-B14F-4D97-AF65-F5344CB8AC3E}">
        <p14:creationId xmlns:p14="http://schemas.microsoft.com/office/powerpoint/2010/main" val="274168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13264" y="319385"/>
            <a:ext cx="6930736"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Nina / El Nino – What is that again??</a:t>
            </a:r>
          </a:p>
        </p:txBody>
      </p:sp>
      <p:grpSp>
        <p:nvGrpSpPr>
          <p:cNvPr id="13" name="Group 12"/>
          <p:cNvGrpSpPr/>
          <p:nvPr/>
        </p:nvGrpSpPr>
        <p:grpSpPr>
          <a:xfrm>
            <a:off x="5178228" y="3883605"/>
            <a:ext cx="3948454" cy="1842913"/>
            <a:chOff x="5195546" y="2438400"/>
            <a:chExt cx="3948454" cy="1842913"/>
          </a:xfrm>
        </p:grpSpPr>
        <p:pic>
          <p:nvPicPr>
            <p:cNvPr id="4" name="Picture 3"/>
            <p:cNvPicPr>
              <a:picLocks noChangeAspect="1"/>
            </p:cNvPicPr>
            <p:nvPr/>
          </p:nvPicPr>
          <p:blipFill rotWithShape="1">
            <a:blip r:embed="rId6"/>
            <a:srcRect b="51017"/>
            <a:stretch/>
          </p:blipFill>
          <p:spPr>
            <a:xfrm>
              <a:off x="5195546" y="2438400"/>
              <a:ext cx="3848100" cy="1842913"/>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7162800" y="2743200"/>
              <a:ext cx="1981200" cy="338554"/>
            </a:xfrm>
            <a:prstGeom prst="rect">
              <a:avLst/>
            </a:prstGeom>
            <a:noFill/>
          </p:spPr>
          <p:txBody>
            <a:bodyPr wrap="square" rtlCol="0">
              <a:spAutoFit/>
            </a:bodyPr>
            <a:lstStyle/>
            <a:p>
              <a:r>
                <a:rPr lang="en-US" sz="1600" b="1" i="1" dirty="0">
                  <a:effectLst>
                    <a:outerShdw blurRad="38100" dist="38100" dir="2700000" algn="tl">
                      <a:srgbClr val="000000">
                        <a:alpha val="43137"/>
                      </a:srgbClr>
                    </a:outerShdw>
                  </a:effectLst>
                </a:rPr>
                <a:t>as of November 26</a:t>
              </a:r>
            </a:p>
          </p:txBody>
        </p:sp>
      </p:grpSp>
      <p:grpSp>
        <p:nvGrpSpPr>
          <p:cNvPr id="6" name="Group 5"/>
          <p:cNvGrpSpPr/>
          <p:nvPr/>
        </p:nvGrpSpPr>
        <p:grpSpPr>
          <a:xfrm>
            <a:off x="132483" y="3365942"/>
            <a:ext cx="4848640" cy="3044495"/>
            <a:chOff x="4198567" y="3142167"/>
            <a:chExt cx="4848640" cy="3044495"/>
          </a:xfrm>
        </p:grpSpPr>
        <p:pic>
          <p:nvPicPr>
            <p:cNvPr id="3" name="Picture 2"/>
            <p:cNvPicPr>
              <a:picLocks noChangeAspect="1"/>
            </p:cNvPicPr>
            <p:nvPr/>
          </p:nvPicPr>
          <p:blipFill>
            <a:blip r:embed="rId7"/>
            <a:stretch>
              <a:fillRect/>
            </a:stretch>
          </p:blipFill>
          <p:spPr>
            <a:xfrm>
              <a:off x="4198567" y="3142167"/>
              <a:ext cx="4848640" cy="3044495"/>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5496791" y="4429764"/>
              <a:ext cx="2743199" cy="3030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4419600" y="971746"/>
            <a:ext cx="4343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Sea-surface Temp (SST) measured at various “regions” of the equatorial Pacific</a:t>
            </a:r>
          </a:p>
          <a:p>
            <a:pPr marL="285750" indent="-285750">
              <a:buFont typeface="Arial" panose="020B0604020202020204" pitchFamily="34" charset="0"/>
              <a:buChar char="•"/>
            </a:pPr>
            <a:r>
              <a:rPr lang="en-US" dirty="0">
                <a:solidFill>
                  <a:srgbClr val="FFC000"/>
                </a:solidFill>
                <a:effectLst>
                  <a:outerShdw blurRad="38100" dist="38100" dir="2700000" algn="tl">
                    <a:srgbClr val="000000">
                      <a:alpha val="43137"/>
                    </a:srgbClr>
                  </a:outerShdw>
                </a:effectLst>
              </a:rPr>
              <a:t>Warmer</a:t>
            </a:r>
            <a:r>
              <a:rPr lang="en-US" dirty="0">
                <a:solidFill>
                  <a:schemeClr val="bg1"/>
                </a:solidFill>
                <a:effectLst>
                  <a:outerShdw blurRad="38100" dist="38100" dir="2700000" algn="tl">
                    <a:srgbClr val="000000">
                      <a:alpha val="43137"/>
                    </a:srgbClr>
                  </a:outerShdw>
                </a:effectLst>
              </a:rPr>
              <a:t> than normal = El Nino</a:t>
            </a:r>
          </a:p>
          <a:p>
            <a:pPr marL="285750" indent="-285750">
              <a:buFont typeface="Arial" panose="020B0604020202020204" pitchFamily="34" charset="0"/>
              <a:buChar char="•"/>
            </a:pPr>
            <a:r>
              <a:rPr lang="en-US" dirty="0">
                <a:solidFill>
                  <a:srgbClr val="00FFFF"/>
                </a:solidFill>
                <a:effectLst>
                  <a:outerShdw blurRad="38100" dist="38100" dir="2700000" algn="tl">
                    <a:srgbClr val="000000">
                      <a:alpha val="43137"/>
                    </a:srgbClr>
                  </a:outerShdw>
                </a:effectLst>
              </a:rPr>
              <a:t>Colder</a:t>
            </a:r>
            <a:r>
              <a:rPr lang="en-US" dirty="0">
                <a:solidFill>
                  <a:schemeClr val="bg1"/>
                </a:solidFill>
                <a:effectLst>
                  <a:outerShdw blurRad="38100" dist="38100" dir="2700000" algn="tl">
                    <a:srgbClr val="000000">
                      <a:alpha val="43137"/>
                    </a:srgbClr>
                  </a:outerShdw>
                </a:effectLst>
              </a:rPr>
              <a:t> than normal = La Nina</a:t>
            </a:r>
          </a:p>
          <a:p>
            <a:pPr marL="285750" indent="-285750">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“Weak” event =</a:t>
            </a:r>
            <a:r>
              <a:rPr lang="en-US" dirty="0">
                <a:solidFill>
                  <a:schemeClr val="bg1"/>
                </a:solidFill>
                <a:effectLst>
                  <a:outerShdw blurRad="38100" dist="38100" dir="2700000" algn="tl">
                    <a:srgbClr val="000000">
                      <a:alpha val="43137"/>
                    </a:srgbClr>
                  </a:outerShdw>
                </a:effectLst>
                <a:sym typeface="Wingdings" panose="05000000000000000000" pitchFamily="2" charset="2"/>
              </a:rPr>
              <a:t>    </a:t>
            </a:r>
            <a:r>
              <a:rPr lang="en-US" dirty="0">
                <a:solidFill>
                  <a:srgbClr val="00FF00"/>
                </a:solidFill>
                <a:effectLst>
                  <a:outerShdw blurRad="38100" dist="38100" dir="2700000" algn="tl">
                    <a:srgbClr val="000000">
                      <a:alpha val="43137"/>
                    </a:srgbClr>
                  </a:outerShdw>
                </a:effectLst>
              </a:rPr>
              <a:t>+/- 0.5 to 0.9C</a:t>
            </a:r>
          </a:p>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“Moderate” event =</a:t>
            </a:r>
            <a:r>
              <a:rPr lang="en-US" dirty="0">
                <a:solidFill>
                  <a:schemeClr val="bg1"/>
                </a:solidFill>
                <a:effectLst>
                  <a:outerShdw blurRad="38100" dist="38100" dir="2700000" algn="tl">
                    <a:srgbClr val="000000">
                      <a:alpha val="43137"/>
                    </a:srgbClr>
                  </a:outerShdw>
                </a:effectLst>
                <a:sym typeface="Wingdings" panose="05000000000000000000" pitchFamily="2" charset="2"/>
              </a:rPr>
              <a:t>   </a:t>
            </a:r>
            <a:r>
              <a:rPr lang="en-US" dirty="0">
                <a:solidFill>
                  <a:srgbClr val="FFFF00"/>
                </a:solidFill>
                <a:effectLst>
                  <a:outerShdw blurRad="38100" dist="38100" dir="2700000" algn="tl">
                    <a:srgbClr val="000000">
                      <a:alpha val="43137"/>
                    </a:srgbClr>
                  </a:outerShdw>
                </a:effectLst>
                <a:sym typeface="Wingdings" panose="05000000000000000000" pitchFamily="2" charset="2"/>
              </a:rPr>
              <a:t>+/- 1.0 to 1.4C</a:t>
            </a:r>
          </a:p>
          <a:p>
            <a:pPr marL="285750" indent="-28575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sym typeface="Wingdings" panose="05000000000000000000" pitchFamily="2" charset="2"/>
              </a:rPr>
              <a:t>“Strong” event =   </a:t>
            </a:r>
            <a:r>
              <a:rPr lang="en-US" dirty="0">
                <a:solidFill>
                  <a:srgbClr val="FFC000"/>
                </a:solidFill>
                <a:effectLst>
                  <a:outerShdw blurRad="38100" dist="38100" dir="2700000" algn="tl">
                    <a:srgbClr val="000000">
                      <a:alpha val="43137"/>
                    </a:srgbClr>
                  </a:outerShdw>
                </a:effectLst>
                <a:sym typeface="Wingdings" panose="05000000000000000000" pitchFamily="2" charset="2"/>
              </a:rPr>
              <a:t>≥ +/- 1.5C</a:t>
            </a:r>
            <a:endParaRPr lang="en-US" dirty="0">
              <a:solidFill>
                <a:srgbClr val="FFC000"/>
              </a:solidFill>
              <a:effectLst>
                <a:outerShdw blurRad="38100" dist="38100" dir="2700000" algn="tl">
                  <a:srgbClr val="000000">
                    <a:alpha val="43137"/>
                  </a:srgbClr>
                </a:outerShdw>
              </a:effectLst>
            </a:endParaRPr>
          </a:p>
        </p:txBody>
      </p:sp>
      <p:pic>
        <p:nvPicPr>
          <p:cNvPr id="16" name="Picture 15"/>
          <p:cNvPicPr>
            <a:picLocks noChangeAspect="1"/>
          </p:cNvPicPr>
          <p:nvPr/>
        </p:nvPicPr>
        <p:blipFill rotWithShape="1">
          <a:blip r:embed="rId6"/>
          <a:srcRect t="48608" b="2785"/>
          <a:stretch/>
        </p:blipFill>
        <p:spPr>
          <a:xfrm>
            <a:off x="221922" y="1179865"/>
            <a:ext cx="3848100" cy="1828800"/>
          </a:xfrm>
          <a:prstGeom prst="rect">
            <a:avLst/>
          </a:prstGeom>
          <a:ln>
            <a:noFill/>
          </a:ln>
          <a:effectLst>
            <a:outerShdw blurRad="292100" dist="139700" dir="2700000" algn="tl" rotWithShape="0">
              <a:srgbClr val="333333">
                <a:alpha val="65000"/>
              </a:srgbClr>
            </a:outerShdw>
          </a:effectLst>
        </p:spPr>
      </p:pic>
      <p:pic>
        <p:nvPicPr>
          <p:cNvPr id="17" name="Picture 2"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1847" y="3729448"/>
            <a:ext cx="2538905" cy="2454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74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0025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Latest ENSO </a:t>
            </a:r>
            <a:r>
              <a:rPr lang="en-US" sz="2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Model</a:t>
            </a: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Forecast</a:t>
            </a:r>
          </a:p>
        </p:txBody>
      </p:sp>
      <p:pic>
        <p:nvPicPr>
          <p:cNvPr id="6" name="Picture 2" descr="https://iri.columbia.edu/wp-content/uploads/2018/11/figure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60" y="1600200"/>
            <a:ext cx="5698503" cy="4144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a:srcRect t="4167"/>
          <a:stretch/>
        </p:blipFill>
        <p:spPr>
          <a:xfrm>
            <a:off x="6400800" y="1066800"/>
            <a:ext cx="2466224" cy="5257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4794197" y="3853156"/>
            <a:ext cx="2467702" cy="257737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54060" y="1071983"/>
            <a:ext cx="5773988"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Weak to Moderate El Nino </a:t>
            </a:r>
            <a:r>
              <a:rPr lang="en-US" dirty="0">
                <a:solidFill>
                  <a:srgbClr val="FFC000"/>
                </a:solidFill>
              </a:rPr>
              <a:t>(SST +0.5 to 1.4°C)</a:t>
            </a:r>
            <a:r>
              <a:rPr lang="en-US" dirty="0">
                <a:solidFill>
                  <a:schemeClr val="bg1"/>
                </a:solidFill>
              </a:rPr>
              <a:t> expected</a:t>
            </a:r>
          </a:p>
        </p:txBody>
      </p:sp>
      <p:sp>
        <p:nvSpPr>
          <p:cNvPr id="3" name="TextBox 2"/>
          <p:cNvSpPr txBox="1"/>
          <p:nvPr/>
        </p:nvSpPr>
        <p:spPr>
          <a:xfrm>
            <a:off x="254060" y="5799602"/>
            <a:ext cx="4317940" cy="646331"/>
          </a:xfrm>
          <a:prstGeom prst="rect">
            <a:avLst/>
          </a:prstGeom>
          <a:noFill/>
        </p:spPr>
        <p:txBody>
          <a:bodyPr wrap="square" rtlCol="0">
            <a:spAutoFit/>
          </a:bodyPr>
          <a:lstStyle/>
          <a:p>
            <a:pPr algn="ctr"/>
            <a:r>
              <a:rPr lang="en-US" dirty="0">
                <a:solidFill>
                  <a:srgbClr val="FFFF00"/>
                </a:solidFill>
                <a:effectLst>
                  <a:outerShdw blurRad="38100" dist="38100" dir="2700000" algn="tl">
                    <a:srgbClr val="000000">
                      <a:alpha val="43137"/>
                    </a:srgbClr>
                  </a:outerShdw>
                </a:effectLst>
              </a:rPr>
              <a:t>** Take-away?  All models showing El Nino conditions through at least February</a:t>
            </a:r>
          </a:p>
        </p:txBody>
      </p:sp>
      <p:sp>
        <p:nvSpPr>
          <p:cNvPr id="4" name="TextBox 3"/>
          <p:cNvSpPr txBox="1"/>
          <p:nvPr/>
        </p:nvSpPr>
        <p:spPr>
          <a:xfrm>
            <a:off x="5883896" y="3810000"/>
            <a:ext cx="1600200" cy="338554"/>
          </a:xfrm>
          <a:prstGeom prst="rect">
            <a:avLst/>
          </a:prstGeom>
          <a:noFill/>
        </p:spPr>
        <p:txBody>
          <a:bodyPr wrap="square" rtlCol="0">
            <a:spAutoFit/>
          </a:bodyPr>
          <a:lstStyle/>
          <a:p>
            <a:r>
              <a:rPr lang="en-US" sz="1600" dirty="0">
                <a:solidFill>
                  <a:srgbClr val="0000FF"/>
                </a:solidFill>
                <a:effectLst>
                  <a:outerShdw blurRad="38100" dist="38100" dir="2700000" algn="tl">
                    <a:srgbClr val="000000">
                      <a:alpha val="43137"/>
                    </a:srgbClr>
                  </a:outerShdw>
                </a:effectLst>
              </a:rPr>
              <a:t>SST Anomalies</a:t>
            </a:r>
          </a:p>
        </p:txBody>
      </p:sp>
      <p:sp>
        <p:nvSpPr>
          <p:cNvPr id="12" name="TextBox 11"/>
          <p:cNvSpPr txBox="1"/>
          <p:nvPr/>
        </p:nvSpPr>
        <p:spPr>
          <a:xfrm>
            <a:off x="7543800" y="1289420"/>
            <a:ext cx="1600200" cy="338554"/>
          </a:xfrm>
          <a:prstGeom prst="rect">
            <a:avLst/>
          </a:prstGeom>
          <a:noFill/>
        </p:spPr>
        <p:txBody>
          <a:bodyPr wrap="square" rtlCol="0">
            <a:spAutoFit/>
          </a:bodyPr>
          <a:lstStyle/>
          <a:p>
            <a:r>
              <a:rPr lang="en-US" sz="1600" dirty="0">
                <a:solidFill>
                  <a:srgbClr val="0000FF"/>
                </a:solidFill>
                <a:effectLst>
                  <a:outerShdw blurRad="38100" dist="38100" dir="2700000" algn="tl">
                    <a:srgbClr val="000000">
                      <a:alpha val="43137"/>
                    </a:srgbClr>
                  </a:outerShdw>
                </a:effectLst>
              </a:rPr>
              <a:t>SST Anomalies</a:t>
            </a:r>
          </a:p>
        </p:txBody>
      </p:sp>
      <p:cxnSp>
        <p:nvCxnSpPr>
          <p:cNvPr id="14" name="Straight Arrow Connector 13"/>
          <p:cNvCxnSpPr/>
          <p:nvPr/>
        </p:nvCxnSpPr>
        <p:spPr>
          <a:xfrm>
            <a:off x="6324600" y="4148554"/>
            <a:ext cx="0" cy="118544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001000" y="1627974"/>
            <a:ext cx="0" cy="118544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8400" y="1981200"/>
            <a:ext cx="0" cy="3200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0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319385"/>
            <a:ext cx="60025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Latest ENSO Forecast</a:t>
            </a:r>
          </a:p>
        </p:txBody>
      </p:sp>
      <p:pic>
        <p:nvPicPr>
          <p:cNvPr id="11" name="Picture 10"/>
          <p:cNvPicPr>
            <a:picLocks noChangeAspect="1"/>
          </p:cNvPicPr>
          <p:nvPr/>
        </p:nvPicPr>
        <p:blipFill rotWithShape="1">
          <a:blip r:embed="rId6"/>
          <a:srcRect t="1195"/>
          <a:stretch/>
        </p:blipFill>
        <p:spPr>
          <a:xfrm>
            <a:off x="217237" y="1701470"/>
            <a:ext cx="4019550" cy="3152746"/>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54059" y="1071983"/>
            <a:ext cx="8793147"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white"/>
                </a:solidFill>
              </a:rPr>
              <a:t>Weak to Moderate El Nino </a:t>
            </a:r>
            <a:r>
              <a:rPr lang="en-US" dirty="0">
                <a:solidFill>
                  <a:srgbClr val="FFC000"/>
                </a:solidFill>
              </a:rPr>
              <a:t>(SST +0.5 to 1.4°C)</a:t>
            </a:r>
            <a:r>
              <a:rPr lang="en-US" dirty="0">
                <a:solidFill>
                  <a:prstClr val="white"/>
                </a:solidFill>
              </a:rPr>
              <a:t> expected through Winter season (80%)</a:t>
            </a:r>
          </a:p>
        </p:txBody>
      </p:sp>
      <p:sp>
        <p:nvSpPr>
          <p:cNvPr id="3" name="Rectangle 2"/>
          <p:cNvSpPr/>
          <p:nvPr/>
        </p:nvSpPr>
        <p:spPr>
          <a:xfrm>
            <a:off x="1219200" y="3403362"/>
            <a:ext cx="8382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6967" y="4114800"/>
            <a:ext cx="8382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42875" y="4351946"/>
            <a:ext cx="8382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19200" y="3654971"/>
            <a:ext cx="8382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01374" y="2921238"/>
            <a:ext cx="8382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30224" y="2070665"/>
            <a:ext cx="3799375"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rPr>
              <a:t>Next few slides compare several previous Fall seasons heading into “El Nino winters” to what’s currently happening (Fall 2018)</a:t>
            </a:r>
          </a:p>
          <a:p>
            <a:pPr marL="285750" indent="-285750">
              <a:buFont typeface="Arial" panose="020B0604020202020204" pitchFamily="34" charset="0"/>
              <a:buChar char="•"/>
            </a:pPr>
            <a:endParaRPr lang="en-US" sz="2000"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rPr>
              <a:t>Temperature Outlook Only</a:t>
            </a:r>
          </a:p>
        </p:txBody>
      </p:sp>
    </p:spTree>
    <p:extLst>
      <p:ext uri="{BB962C8B-B14F-4D97-AF65-F5344CB8AC3E}">
        <p14:creationId xmlns:p14="http://schemas.microsoft.com/office/powerpoint/2010/main" val="254268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3" y="319385"/>
            <a:ext cx="4554788"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2018-19 Winter Outlook</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1112992"/>
            <a:ext cx="8860394" cy="5211608"/>
          </a:xfrm>
          <a:prstGeom prst="rect">
            <a:avLst/>
          </a:prstGeom>
        </p:spPr>
      </p:pic>
      <p:sp>
        <p:nvSpPr>
          <p:cNvPr id="6" name="TextBox 5"/>
          <p:cNvSpPr txBox="1"/>
          <p:nvPr/>
        </p:nvSpPr>
        <p:spPr>
          <a:xfrm>
            <a:off x="6083308" y="6488668"/>
            <a:ext cx="1396985" cy="369332"/>
          </a:xfrm>
          <a:prstGeom prst="rect">
            <a:avLst/>
          </a:prstGeom>
          <a:noFill/>
        </p:spPr>
        <p:txBody>
          <a:bodyPr wrap="none" rtlCol="0">
            <a:spAutoFit/>
          </a:bodyPr>
          <a:lstStyle/>
          <a:p>
            <a:r>
              <a:rPr lang="en-US" i="1" dirty="0">
                <a:solidFill>
                  <a:schemeClr val="bg1"/>
                </a:solidFill>
              </a:rPr>
              <a:t>Source: WDT</a:t>
            </a:r>
          </a:p>
        </p:txBody>
      </p:sp>
      <p:pic>
        <p:nvPicPr>
          <p:cNvPr id="2050" name="Picture 2" descr="https://www.esrl.noaa.gov/psd/map/images/sst/sst.anom.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615" y="3962400"/>
            <a:ext cx="2877985"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029722" y="4791722"/>
            <a:ext cx="5334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52920" y="4873756"/>
            <a:ext cx="846807"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770878">
            <a:off x="4529597" y="4405788"/>
            <a:ext cx="485526" cy="299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429000" y="5345668"/>
            <a:ext cx="2971800"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Favors Colder Winter </a:t>
            </a:r>
            <a:r>
              <a:rPr lang="en-US" dirty="0">
                <a:effectLst>
                  <a:outerShdw blurRad="38100" dist="38100" dir="2700000" algn="tl">
                    <a:srgbClr val="000000">
                      <a:alpha val="43137"/>
                    </a:srgbClr>
                  </a:outerShdw>
                </a:effectLst>
                <a:sym typeface="Wingdings" panose="05000000000000000000" pitchFamily="2" charset="2"/>
              </a:rPr>
              <a:t></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48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6773"/>
            <a:ext cx="957606" cy="95760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717" y="140518"/>
            <a:ext cx="831228" cy="831228"/>
          </a:xfrm>
          <a:prstGeom prst="rect">
            <a:avLst/>
          </a:prstGeom>
        </p:spPr>
      </p:pic>
      <p:sp>
        <p:nvSpPr>
          <p:cNvPr id="8" name="TextBox 7"/>
          <p:cNvSpPr txBox="1"/>
          <p:nvPr/>
        </p:nvSpPr>
        <p:spPr>
          <a:xfrm>
            <a:off x="2227012" y="284632"/>
            <a:ext cx="6671250" cy="892552"/>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(Colder) analog years going into El Nino:  </a:t>
            </a:r>
          </a:p>
          <a:p>
            <a:pPr algn="ctr"/>
            <a:r>
              <a:rPr lang="en-US" sz="2600" b="1"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2002-03, 2009-10, 2014-15</a:t>
            </a: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10" name="TextBox 9"/>
          <p:cNvSpPr txBox="1"/>
          <p:nvPr/>
        </p:nvSpPr>
        <p:spPr>
          <a:xfrm>
            <a:off x="1321717" y="1365488"/>
            <a:ext cx="6307387" cy="492443"/>
          </a:xfrm>
          <a:prstGeom prst="rect">
            <a:avLst/>
          </a:prstGeom>
          <a:noFill/>
        </p:spPr>
        <p:txBody>
          <a:bodyPr wrap="square" rtlCol="0">
            <a:spAutoFit/>
          </a:bodyPr>
          <a:lstStyle/>
          <a:p>
            <a:pPr algn="ctr"/>
            <a:r>
              <a:rPr lang="en-US" sz="2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Fall SST Anomalies in those years</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229" y="2000208"/>
            <a:ext cx="3810000" cy="2162433"/>
          </a:xfrm>
          <a:prstGeom prst="rect">
            <a:avLst/>
          </a:prstGeom>
        </p:spPr>
      </p:pic>
      <p:sp>
        <p:nvSpPr>
          <p:cNvPr id="7" name="TextBox 6"/>
          <p:cNvSpPr txBox="1"/>
          <p:nvPr/>
        </p:nvSpPr>
        <p:spPr>
          <a:xfrm>
            <a:off x="191229" y="2971800"/>
            <a:ext cx="1021626" cy="369332"/>
          </a:xfrm>
          <a:prstGeom prst="rect">
            <a:avLst/>
          </a:prstGeom>
          <a:noFill/>
        </p:spPr>
        <p:txBody>
          <a:bodyPr wrap="none" rtlCol="0">
            <a:spAutoFit/>
          </a:bodyPr>
          <a:lstStyle/>
          <a:p>
            <a:r>
              <a:rPr lang="en-US" dirty="0"/>
              <a:t>Fall 2002</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00" y="2009936"/>
            <a:ext cx="3792862" cy="2152705"/>
          </a:xfrm>
          <a:prstGeom prst="rect">
            <a:avLst/>
          </a:prstGeom>
        </p:spPr>
      </p:pic>
      <p:sp>
        <p:nvSpPr>
          <p:cNvPr id="11" name="TextBox 10"/>
          <p:cNvSpPr txBox="1"/>
          <p:nvPr/>
        </p:nvSpPr>
        <p:spPr>
          <a:xfrm>
            <a:off x="5181600" y="3005710"/>
            <a:ext cx="1021626" cy="369332"/>
          </a:xfrm>
          <a:prstGeom prst="rect">
            <a:avLst/>
          </a:prstGeom>
          <a:noFill/>
        </p:spPr>
        <p:txBody>
          <a:bodyPr wrap="none" rtlCol="0">
            <a:spAutoFit/>
          </a:bodyPr>
          <a:lstStyle/>
          <a:p>
            <a:r>
              <a:rPr lang="en-US" dirty="0"/>
              <a:t>Fall 2009</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130" y="4162641"/>
            <a:ext cx="3815629" cy="2264814"/>
          </a:xfrm>
          <a:prstGeom prst="rect">
            <a:avLst/>
          </a:prstGeom>
        </p:spPr>
      </p:pic>
      <p:sp>
        <p:nvSpPr>
          <p:cNvPr id="13" name="TextBox 12"/>
          <p:cNvSpPr txBox="1"/>
          <p:nvPr/>
        </p:nvSpPr>
        <p:spPr>
          <a:xfrm>
            <a:off x="381000" y="5276415"/>
            <a:ext cx="1021626" cy="369332"/>
          </a:xfrm>
          <a:prstGeom prst="rect">
            <a:avLst/>
          </a:prstGeom>
          <a:noFill/>
        </p:spPr>
        <p:txBody>
          <a:bodyPr wrap="none" rtlCol="0">
            <a:spAutoFit/>
          </a:bodyPr>
          <a:lstStyle/>
          <a:p>
            <a:r>
              <a:rPr lang="en-US" dirty="0"/>
              <a:t>Fall 2014</a:t>
            </a:r>
          </a:p>
        </p:txBody>
      </p:sp>
      <p:pic>
        <p:nvPicPr>
          <p:cNvPr id="3074" name="Picture 2" descr="https://www.esrl.noaa.gov/psd/map/images/sst/sst.anom.month.gif"/>
          <p:cNvPicPr>
            <a:picLocks noChangeAspect="1" noChangeArrowheads="1"/>
          </p:cNvPicPr>
          <p:nvPr/>
        </p:nvPicPr>
        <p:blipFill rotWithShape="1">
          <a:blip r:embed="rId9">
            <a:extLst>
              <a:ext uri="{28A0092B-C50C-407E-A947-70E740481C1C}">
                <a14:useLocalDpi xmlns:a14="http://schemas.microsoft.com/office/drawing/2010/main" val="0"/>
              </a:ext>
            </a:extLst>
          </a:blip>
          <a:srcRect l="44257" t="19950" r="4349" b="27986"/>
          <a:stretch/>
        </p:blipFill>
        <p:spPr bwMode="auto">
          <a:xfrm>
            <a:off x="5103135" y="4096694"/>
            <a:ext cx="3804179" cy="2362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34121" y="5528760"/>
            <a:ext cx="1021626" cy="646331"/>
          </a:xfrm>
          <a:prstGeom prst="rect">
            <a:avLst/>
          </a:prstGeom>
          <a:noFill/>
        </p:spPr>
        <p:txBody>
          <a:bodyPr wrap="none" rtlCol="0">
            <a:spAutoFit/>
          </a:bodyPr>
          <a:lstStyle/>
          <a:p>
            <a:pPr algn="ctr"/>
            <a:r>
              <a:rPr lang="en-US" dirty="0"/>
              <a:t>Current: </a:t>
            </a:r>
          </a:p>
          <a:p>
            <a:pPr algn="ctr"/>
            <a:r>
              <a:rPr lang="en-US" dirty="0"/>
              <a:t>Fall 2018</a:t>
            </a:r>
          </a:p>
        </p:txBody>
      </p:sp>
      <p:cxnSp>
        <p:nvCxnSpPr>
          <p:cNvPr id="4" name="Straight Connector 3"/>
          <p:cNvCxnSpPr/>
          <p:nvPr/>
        </p:nvCxnSpPr>
        <p:spPr>
          <a:xfrm>
            <a:off x="245130" y="5765562"/>
            <a:ext cx="38156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5600" y="3522292"/>
            <a:ext cx="38156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82633" y="3547216"/>
            <a:ext cx="38156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613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18962</TotalTime>
  <Words>886</Words>
  <Application>Microsoft Office PowerPoint</Application>
  <PresentationFormat>On-screen Show (4:3)</PresentationFormat>
  <Paragraphs>279</Paragraphs>
  <Slides>31</Slides>
  <Notes>27</Notes>
  <HiddenSlides>3</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Arial</vt:lpstr>
      <vt:lpstr>Calibri</vt:lpstr>
      <vt:lpstr>Garamond</vt:lpstr>
      <vt:lpstr>Times New Roman</vt:lpstr>
      <vt:lpstr>Wingdings</vt:lpstr>
      <vt:lpstr>Office Theme</vt:lpstr>
      <vt:lpstr>1_Office Theme</vt:lpstr>
      <vt:lpstr>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SPIA Index (http://www.spia-index.com/index.php)</vt:lpstr>
      <vt:lpstr>PowerPoint Presentation</vt:lpstr>
      <vt:lpstr>PowerPoint Presentation</vt:lpstr>
      <vt:lpstr>PowerPoint Presentation</vt:lpstr>
    </vt:vector>
  </TitlesOfParts>
  <Company>NWS Alaska Region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Shea</dc:creator>
  <cp:lastModifiedBy>david.nadler</cp:lastModifiedBy>
  <cp:revision>278</cp:revision>
  <dcterms:created xsi:type="dcterms:W3CDTF">2015-06-17T20:13:17Z</dcterms:created>
  <dcterms:modified xsi:type="dcterms:W3CDTF">2018-12-18T17:08:05Z</dcterms:modified>
</cp:coreProperties>
</file>