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74" r:id="rId21"/>
    <p:sldId id="275" r:id="rId22"/>
    <p:sldId id="276" r:id="rId23"/>
    <p:sldId id="278" r:id="rId24"/>
    <p:sldId id="279" r:id="rId25"/>
    <p:sldId id="281" r:id="rId26"/>
    <p:sldId id="285" r:id="rId27"/>
    <p:sldId id="282" r:id="rId28"/>
    <p:sldId id="283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1688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August 16, 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August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August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3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Font typeface="Trebuchet MS"/>
              <a:buNone/>
              <a:defRPr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August 16,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August 16, 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August 16, 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August 16,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August 16,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August 16,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August 16, 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August 16, 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August 16,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304800" y="1219200"/>
            <a:ext cx="8016240" cy="2152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48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Requesting </a:t>
            </a:r>
            <a:r>
              <a:rPr lang="en" sz="4800" b="1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Spot Forecasts:</a:t>
            </a:r>
            <a:br>
              <a:rPr lang="en" sz="4800" b="1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4800" b="1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Training for New Webpage</a:t>
            </a:r>
            <a:endParaRPr lang="en" sz="4800" b="1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NWS Spot - Version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8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When the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“Generate a Spot Request”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button is pressed, page 2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appears.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This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form is tailored for the forecast office and requested incident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type.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chemeClr val="tx1"/>
                </a:solidFill>
              </a:rPr>
              <a:t>New pages a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dds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field for email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address.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Fire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Weather Supplemental Information will disappear for non-fire requests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FFFF00"/>
                </a:solidFill>
              </a:rPr>
              <a:t>Fill out required sections (red). Scroll down once top section is complete.</a:t>
            </a:r>
            <a:endParaRPr lang="en" sz="3200" b="0" i="0" u="none" strike="noStrike" cap="none" dirty="0">
              <a:solidFill>
                <a:srgbClr val="FFFF00"/>
              </a:solidFill>
              <a:sym typeface="Trebuchet MS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Spot Request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3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Spot Request - Page 2</a:t>
            </a:r>
          </a:p>
        </p:txBody>
      </p:sp>
      <p:pic>
        <p:nvPicPr>
          <p:cNvPr id="111" name="Shape 111" descr="im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76424"/>
            <a:ext cx="8229600" cy="4224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8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“Forecast Information” section was revamped from “Primary Forecast Elements” section on old page.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Deliver date/time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was added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. Users can get forecasts ASAP or enter in when the forecast is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needed.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Ignition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date/time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replaced by Forecast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Start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date/time; time tied to computer</a:t>
            </a:r>
            <a:endParaRPr lang="en" sz="3200" b="0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 periods are dynamic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 the Forecast Start date/time.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Spot Request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chemeClr val="tx1"/>
                </a:solidFill>
              </a:rPr>
              <a:t>The f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irst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 period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is based on Forecast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Start Time. For example “today”, “tonight”, “this afternoon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”.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The user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can now select the forecast format they want: Narrative only, both Narrative and Tabular, and Tabular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only.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User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can set the “tabular table time interval” for each period.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Spot Request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Easier to select/deselect weather elements by period and by weather element. </a:t>
            </a:r>
            <a:endParaRPr lang="en" sz="3200" b="0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Added ability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to request the Hysplit model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 (for toxic smoke and/or chemical plumes).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FFFF00"/>
                </a:solidFill>
              </a:rPr>
              <a:t>Once the selections are made in this section, continue scrolling down.</a:t>
            </a:r>
            <a:endParaRPr lang="en" sz="3200" b="0" i="0" u="none" strike="noStrike" cap="none" dirty="0">
              <a:solidFill>
                <a:srgbClr val="FFFF00"/>
              </a:solidFill>
              <a:sym typeface="Trebuchet MS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Spot Request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Spot Request - Page 2</a:t>
            </a:r>
          </a:p>
        </p:txBody>
      </p:sp>
      <p:pic>
        <p:nvPicPr>
          <p:cNvPr id="136" name="Shape 136" descr="im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381" y="1659000"/>
            <a:ext cx="7782292" cy="4840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3429000" y="6096000"/>
            <a:ext cx="2286000" cy="3810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Observation entry is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more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standardized with the use of dropdown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menus.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Pressing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the submit button will send a STQ notification message to the WFO just like the old web page did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chemeClr val="tx1"/>
                </a:solidFill>
              </a:rPr>
              <a:t>Inputting a weather observation is not required; but, an observation may help forecast accuracy.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“Submit Request” to continue.</a:t>
            </a:r>
            <a:endParaRPr lang="en" sz="3200" b="0" i="0" u="none" strike="noStrike" cap="none" dirty="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Spot Request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New Spot Monitor</a:t>
            </a:r>
          </a:p>
        </p:txBody>
      </p:sp>
      <p:pic>
        <p:nvPicPr>
          <p:cNvPr id="7" name="Shape 53" descr="im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5" y="1447800"/>
            <a:ext cx="6562725" cy="49815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1300290" y="5105400"/>
            <a:ext cx="6548310" cy="11430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New Spot Monitor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34250" cy="532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57200" y="5105400"/>
            <a:ext cx="2204910" cy="16764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8090" y="5105400"/>
            <a:ext cx="2204910" cy="16764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Significant redesign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of this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page.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chemeClr val="tx1"/>
                </a:solidFill>
              </a:rPr>
              <a:t>Previously,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every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 Office had their own page. </a:t>
            </a:r>
            <a:endParaRPr lang="en" sz="3200" b="0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E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ach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user can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now choose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the area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wanted for monitoring on a map. </a:t>
            </a:r>
            <a:r>
              <a:rPr lang="en" dirty="0" smtClean="0">
                <a:solidFill>
                  <a:schemeClr val="tx1"/>
                </a:solidFill>
              </a:rPr>
              <a:t>The selected a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rea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can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span multiple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Office domains.</a:t>
            </a:r>
            <a:endParaRPr lang="en" dirty="0">
              <a:solidFill>
                <a:schemeClr val="tx1"/>
              </a:solidFill>
            </a:endParaRPr>
          </a:p>
          <a:p>
            <a:pPr marL="685800" lvl="0" indent="-457200"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00"/>
                </a:solidFill>
              </a:rPr>
              <a:t>To view </a:t>
            </a:r>
            <a:r>
              <a:rPr lang="en" dirty="0" smtClean="0">
                <a:solidFill>
                  <a:srgbClr val="FFFF00"/>
                </a:solidFill>
              </a:rPr>
              <a:t>an incident</a:t>
            </a:r>
            <a:r>
              <a:rPr lang="en" dirty="0">
                <a:solidFill>
                  <a:srgbClr val="FFFF00"/>
                </a:solidFill>
              </a:rPr>
              <a:t>, click on the incident name in the “Name” </a:t>
            </a:r>
            <a:r>
              <a:rPr lang="en" dirty="0" smtClean="0">
                <a:solidFill>
                  <a:srgbClr val="FFFF00"/>
                </a:solidFill>
              </a:rPr>
              <a:t>column.</a:t>
            </a:r>
            <a:endParaRPr lang="en" dirty="0">
              <a:solidFill>
                <a:srgbClr val="FFFF00"/>
              </a:solidFill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Spot Monitor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5032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buSzPct val="25000"/>
            </a:pPr>
            <a:r>
              <a:rPr lang="en" sz="4000" b="1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New front page: NWS </a:t>
            </a:r>
            <a:r>
              <a:rPr lang="en" sz="40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Spot </a:t>
            </a:r>
            <a:r>
              <a:rPr lang="en" sz="4000" b="1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2.0</a:t>
            </a:r>
            <a:br>
              <a:rPr lang="en" sz="4000" b="1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dirty="0">
                <a:solidFill>
                  <a:srgbClr val="FFFF00"/>
                </a:solidFill>
              </a:rPr>
              <a:t>http://www.weather.gov/spot/</a:t>
            </a:r>
            <a:endParaRPr lang="en" sz="4000" b="1" i="0" u="none" strike="noStrike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Trebuchet MS"/>
            </a:endParaRPr>
          </a:p>
        </p:txBody>
      </p:sp>
      <p:pic>
        <p:nvPicPr>
          <p:cNvPr id="53" name="Shape 53" descr="im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5" y="1828800"/>
            <a:ext cx="6562725" cy="49815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1300290" y="4572000"/>
            <a:ext cx="6548310" cy="11430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Old web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page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listed requests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one calendar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day at a time.</a:t>
            </a:r>
            <a:endParaRPr lang="en" dirty="0">
              <a:solidFill>
                <a:schemeClr val="tx1"/>
              </a:solidFill>
            </a:endParaRP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New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web page has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all active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incidents on one page. </a:t>
            </a:r>
            <a:endParaRPr lang="en" sz="3200" b="0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When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incident is finished,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incident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is closed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by the forecast office.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Closing the incident moves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all information and forecasts into an archive.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Spot Monitor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8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On old website,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users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requesting multiple forecasts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during a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day would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lead to a display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with multiple lines.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On new website, there will only be one line per incident. Only the latest forecast will be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available.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Requests </a:t>
            </a:r>
            <a:r>
              <a:rPr lang="en" sz="3200" b="0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can be corrected from the Spot Monitor: “Change Request”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Spot Monitor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36802"/>
            <a:ext cx="8229600" cy="48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New webpage includes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 “Submit Obs” link for each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incident.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This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allows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users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to enter observations for the incident without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needing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to submit a new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All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observations for the incident will be databased and available to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forecasters.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FFFF00"/>
                </a:solidFill>
              </a:rPr>
              <a:t>To submit a new observation, click on “Submit Obs” on right side of the page</a:t>
            </a:r>
            <a:endParaRPr lang="en" sz="3200" b="0" i="0" u="none" strike="noStrike" cap="none" dirty="0" smtClean="0">
              <a:solidFill>
                <a:srgbClr val="FFFF00"/>
              </a:solidFill>
              <a:sym typeface="Trebuchet MS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Spot Monitor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5334000" y="2398802"/>
            <a:ext cx="3810000" cy="3773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All observations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submitted for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 particular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incident will be listed on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incident page.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 Page Notes: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93999"/>
            <a:ext cx="5105399" cy="480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6201" y="4267200"/>
            <a:ext cx="5105398" cy="7620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New Action: Request Immediate Forecast </a:t>
            </a:r>
            <a:r>
              <a:rPr lang="en" dirty="0" smtClean="0">
                <a:solidFill>
                  <a:schemeClr val="tx1"/>
                </a:solidFill>
              </a:rPr>
              <a:t>Update</a:t>
            </a:r>
          </a:p>
          <a:p>
            <a:pPr marL="685800" lvl="0" indent="-457200"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chemeClr val="tx1"/>
                </a:solidFill>
              </a:rPr>
              <a:t>If user </a:t>
            </a:r>
            <a:r>
              <a:rPr lang="en" dirty="0">
                <a:solidFill>
                  <a:schemeClr val="tx1"/>
                </a:solidFill>
              </a:rPr>
              <a:t>or NWS forecaster </a:t>
            </a:r>
            <a:r>
              <a:rPr lang="en" dirty="0" smtClean="0">
                <a:solidFill>
                  <a:schemeClr val="tx1"/>
                </a:solidFill>
              </a:rPr>
              <a:t>realizes </a:t>
            </a:r>
            <a:r>
              <a:rPr lang="en" dirty="0">
                <a:solidFill>
                  <a:schemeClr val="tx1"/>
                </a:solidFill>
              </a:rPr>
              <a:t>the forecast is off, then </a:t>
            </a:r>
            <a:r>
              <a:rPr lang="en" dirty="0" smtClean="0">
                <a:solidFill>
                  <a:schemeClr val="tx1"/>
                </a:solidFill>
              </a:rPr>
              <a:t>user/forecaster clicks link </a:t>
            </a:r>
            <a:r>
              <a:rPr lang="en" dirty="0">
                <a:solidFill>
                  <a:schemeClr val="tx1"/>
                </a:solidFill>
              </a:rPr>
              <a:t>to </a:t>
            </a:r>
            <a:r>
              <a:rPr lang="en" dirty="0" smtClean="0">
                <a:solidFill>
                  <a:schemeClr val="tx1"/>
                </a:solidFill>
              </a:rPr>
              <a:t>get </a:t>
            </a:r>
            <a:r>
              <a:rPr lang="en" dirty="0">
                <a:solidFill>
                  <a:schemeClr val="tx1"/>
                </a:solidFill>
              </a:rPr>
              <a:t>updated forecast.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32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New Forecast Page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6" y="4419600"/>
            <a:ext cx="8763000" cy="207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477000" y="6231924"/>
            <a:ext cx="2281880" cy="3810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8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The customer, nor the NWS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forecaster,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will be allowed to edit the information related to the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is an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opportunity to enter in new observations. If the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user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realizes that the forecast is off,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an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observation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could be submitted to help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the NWS create a new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 (although this is not always necessary).</a:t>
            </a:r>
            <a:endParaRPr lang="en" sz="32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 Page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New Forecast Page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0" y="1304925"/>
            <a:ext cx="890669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41472" y="6324600"/>
            <a:ext cx="8850128" cy="3810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8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New Action: Copy Info to New Spot Request for this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Incident.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chemeClr val="tx1"/>
                </a:solidFill>
              </a:rPr>
              <a:t>The u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ser may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use this link to get another forecast for an incident. </a:t>
            </a:r>
            <a:endParaRPr lang="en" sz="3200" b="0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Unlike “Request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Immediate Forecast Update”,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the user is sent to Page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2 of the request process. Weather elements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desired may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be adjusted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and the forecast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delivery date/time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may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be changed, etc.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 Page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A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llows users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to easily schedule the next needed forecast for an incident without having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re-entering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information.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Allows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new observations submitted to remain with the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However,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lat/lon of the incident cannot be changed.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 Page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indent="-457200">
              <a:buClr>
                <a:schemeClr val="tx1"/>
              </a:buClr>
              <a:buSzPct val="50000"/>
              <a:buFont typeface="Wingdings" panose="05000000000000000000" pitchFamily="2" charset="2"/>
              <a:buChar char="§"/>
            </a:pPr>
            <a:r>
              <a:rPr lang="en" sz="3200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Enter requests through one </a:t>
            </a:r>
            <a:r>
              <a:rPr lang="en" sz="320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national page</a:t>
            </a:r>
            <a:r>
              <a:rPr lang="en" dirty="0">
                <a:solidFill>
                  <a:schemeClr val="tx1"/>
                </a:solidFill>
              </a:rPr>
              <a:t>. </a:t>
            </a:r>
            <a:endParaRPr lang="en" dirty="0" smtClean="0">
              <a:solidFill>
                <a:schemeClr val="tx1"/>
              </a:solidFill>
            </a:endParaRPr>
          </a:p>
          <a:p>
            <a:pPr marL="685800" indent="-457200">
              <a:buClr>
                <a:schemeClr val="tx1"/>
              </a:buClr>
              <a:buSzPct val="50000"/>
              <a:buFont typeface="Wingdings" panose="05000000000000000000" pitchFamily="2" charset="2"/>
              <a:buChar char="§"/>
            </a:pPr>
            <a:r>
              <a:rPr lang="en" dirty="0" smtClean="0">
                <a:solidFill>
                  <a:schemeClr val="tx1"/>
                </a:solidFill>
              </a:rPr>
              <a:t>Previous Spot system used 122</a:t>
            </a:r>
            <a:r>
              <a:rPr lang="en" dirty="0">
                <a:solidFill>
                  <a:schemeClr val="tx1"/>
                </a:solidFill>
              </a:rPr>
              <a:t>+ start </a:t>
            </a:r>
            <a:r>
              <a:rPr lang="en" dirty="0" smtClean="0">
                <a:solidFill>
                  <a:schemeClr val="tx1"/>
                </a:solidFill>
              </a:rPr>
              <a:t>pages, one </a:t>
            </a:r>
            <a:r>
              <a:rPr lang="en" dirty="0">
                <a:solidFill>
                  <a:schemeClr val="tx1"/>
                </a:solidFill>
              </a:rPr>
              <a:t>for each </a:t>
            </a:r>
            <a:r>
              <a:rPr lang="en" dirty="0" smtClean="0">
                <a:solidFill>
                  <a:schemeClr val="tx1"/>
                </a:solidFill>
              </a:rPr>
              <a:t>NWS Office.</a:t>
            </a:r>
          </a:p>
          <a:p>
            <a:pPr marL="685800" indent="-457200">
              <a:buClr>
                <a:schemeClr val="tx1"/>
              </a:buClr>
              <a:buSzPct val="50000"/>
              <a:buFont typeface="Wingdings" panose="05000000000000000000" pitchFamily="2" charset="2"/>
              <a:buChar char="§"/>
            </a:pPr>
            <a:r>
              <a:rPr lang="en" sz="3200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Goal </a:t>
            </a:r>
            <a:r>
              <a:rPr lang="en" sz="320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of </a:t>
            </a:r>
            <a:r>
              <a:rPr lang="en" sz="3200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new Spot Page is </a:t>
            </a:r>
            <a:r>
              <a:rPr lang="en" sz="320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to get the request to the right Forecast </a:t>
            </a:r>
            <a:r>
              <a:rPr lang="en" sz="3200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Office.</a:t>
            </a:r>
          </a:p>
          <a:p>
            <a:pPr marL="685800" indent="-457200">
              <a:buClr>
                <a:schemeClr val="tx1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3200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" sz="3200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nother goal: allow users to </a:t>
            </a:r>
            <a:r>
              <a:rPr lang="en" sz="320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monitor a user defined area that can cover multiple forecast office areas.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Front Page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New Submit Spot Request</a:t>
            </a:r>
          </a:p>
        </p:txBody>
      </p:sp>
      <p:pic>
        <p:nvPicPr>
          <p:cNvPr id="66" name="Shape 66" descr="im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201800"/>
            <a:ext cx="7119949" cy="55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560602"/>
            <a:ext cx="8229600" cy="48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More ways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to enter in a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location:</a:t>
            </a:r>
          </a:p>
          <a:p>
            <a:pPr marL="1143000" lvl="1" indent="-457200"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28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Enter an address.</a:t>
            </a:r>
          </a:p>
          <a:p>
            <a:pPr marL="1143000" lvl="1" indent="-457200"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E</a:t>
            </a:r>
            <a:r>
              <a:rPr lang="en" sz="28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nter Latitude/Longitude coordinates.</a:t>
            </a:r>
          </a:p>
          <a:p>
            <a:pPr marL="1143000" lvl="1" indent="-457200"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E</a:t>
            </a:r>
            <a:r>
              <a:rPr lang="en" sz="28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nter </a:t>
            </a:r>
            <a:r>
              <a:rPr lang="en" sz="28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in U.S. National Grid </a:t>
            </a:r>
            <a:r>
              <a:rPr lang="en" sz="28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coord.</a:t>
            </a:r>
          </a:p>
          <a:p>
            <a:pPr marL="1143000" lvl="1" indent="-457200"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28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Move a </a:t>
            </a:r>
            <a:r>
              <a:rPr lang="en" sz="28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map </a:t>
            </a:r>
            <a:r>
              <a:rPr lang="en" sz="28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pointer to desired location.</a:t>
            </a:r>
          </a:p>
          <a:p>
            <a:pPr marL="1143000" lvl="1" indent="-457200"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28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Once </a:t>
            </a:r>
            <a:r>
              <a:rPr lang="en" sz="28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 entered in, map will zoom, </a:t>
            </a:r>
            <a:r>
              <a:rPr lang="en" sz="28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allowing </a:t>
            </a:r>
            <a:r>
              <a:rPr lang="en" sz="28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 </a:t>
            </a:r>
            <a:r>
              <a:rPr lang="en" sz="28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to </a:t>
            </a:r>
            <a:r>
              <a:rPr lang="en" sz="28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be validated and adjusted further</a:t>
            </a:r>
            <a:r>
              <a:rPr lang="en" sz="28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1143000" lvl="1" indent="-457200"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FFFF00"/>
                </a:solidFill>
              </a:rPr>
              <a:t>Once location is selected/finalized, scroll down to choose incident type</a:t>
            </a:r>
            <a:endParaRPr lang="en" sz="2800" b="0" i="0" u="none" strike="noStrike" cap="none" dirty="0">
              <a:solidFill>
                <a:srgbClr val="FFFF00"/>
              </a:solidFill>
              <a:sym typeface="Trebuchet MS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Spot Request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 for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user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to get location right, so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correct forecast office receives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spot forecast request.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Web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page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automatically determines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which forecast office is responsible for the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Fire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Weather AOR areas are used for fire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users.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County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warning areas for other users.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Spot Request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3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New Submit </a:t>
            </a: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Spot </a:t>
            </a:r>
            <a:r>
              <a:rPr lang="en" sz="4000" b="1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</a:t>
            </a:r>
            <a:endParaRPr lang="en" sz="4000" b="1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5" name="Shape 85" descr="im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38600"/>
            <a:ext cx="8229600" cy="40967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3429000" y="5334000"/>
            <a:ext cx="2286000" cy="3810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8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New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step: select incident type; for example, “wildfire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” or “land hazmat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”.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S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election determines which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weather elements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user may </a:t>
            </a:r>
            <a:r>
              <a:rPr lang="en" sz="32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select on the next request </a:t>
            </a:r>
            <a:r>
              <a:rPr lang="en" sz="32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form.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FFFF00"/>
                </a:solidFill>
              </a:rPr>
              <a:t>Once the incident type is selected, click on “Generate a Spot Request” to continue to page 2.</a:t>
            </a:r>
            <a:endParaRPr lang="en" sz="3200" b="0" i="0" u="none" strike="noStrike" cap="none" dirty="0">
              <a:solidFill>
                <a:srgbClr val="FFFF00"/>
              </a:solidFill>
              <a:sym typeface="Trebuchet MS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Spot Request 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3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Submit Spot Request - Page 2</a:t>
            </a:r>
          </a:p>
        </p:txBody>
      </p:sp>
      <p:pic>
        <p:nvPicPr>
          <p:cNvPr id="98" name="Shape 98" descr="im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1881199"/>
            <a:ext cx="8229600" cy="38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1044</TotalTime>
  <Words>1060</Words>
  <Application>Microsoft Office PowerPoint</Application>
  <PresentationFormat>On-screen Show (4:3)</PresentationFormat>
  <Paragraphs>91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Elemental</vt:lpstr>
      <vt:lpstr>Requesting Spot Forecasts: Training for New Webpage</vt:lpstr>
      <vt:lpstr>New front page: NWS Spot 2.0 http://www.weather.gov/spot/</vt:lpstr>
      <vt:lpstr>Front Page Notes:</vt:lpstr>
      <vt:lpstr>New Submit Spot Request</vt:lpstr>
      <vt:lpstr>Submit Spot Request Notes:</vt:lpstr>
      <vt:lpstr>Submit Spot Request Notes:</vt:lpstr>
      <vt:lpstr>New Submit Spot Request</vt:lpstr>
      <vt:lpstr>Submit Spot Request Notes:</vt:lpstr>
      <vt:lpstr>Submit Spot Request - Page 2</vt:lpstr>
      <vt:lpstr>Submit Spot Request Notes:</vt:lpstr>
      <vt:lpstr>Submit Spot Request - Page 2</vt:lpstr>
      <vt:lpstr>Submit Spot Request Notes:</vt:lpstr>
      <vt:lpstr>Submit Spot Request Notes:</vt:lpstr>
      <vt:lpstr>Submit Spot Request Notes:</vt:lpstr>
      <vt:lpstr>Submit Spot Request - Page 2</vt:lpstr>
      <vt:lpstr>Submit Spot Request Notes:</vt:lpstr>
      <vt:lpstr>New Spot Monitor</vt:lpstr>
      <vt:lpstr>New Spot Monitor</vt:lpstr>
      <vt:lpstr>Spot Monitor Notes:</vt:lpstr>
      <vt:lpstr>Spot Monitor Notes:</vt:lpstr>
      <vt:lpstr>Spot Monitor Notes:</vt:lpstr>
      <vt:lpstr>Spot Monitor Notes:</vt:lpstr>
      <vt:lpstr>Forecast Page Notes:</vt:lpstr>
      <vt:lpstr>New Forecast Page</vt:lpstr>
      <vt:lpstr>Forecast Page Notes:</vt:lpstr>
      <vt:lpstr>New Forecast Page</vt:lpstr>
      <vt:lpstr>Forecast Page Notes:</vt:lpstr>
      <vt:lpstr>Forecast Page Notes: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Requesting Spot Forecasts 101</dc:title>
  <dc:creator>Ryan Husted</dc:creator>
  <cp:lastModifiedBy>Ryan Husted</cp:lastModifiedBy>
  <cp:revision>29</cp:revision>
  <dcterms:modified xsi:type="dcterms:W3CDTF">2016-08-17T10:44:46Z</dcterms:modified>
</cp:coreProperties>
</file>