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43"/>
  </p:notesMasterIdLst>
  <p:sldIdLst>
    <p:sldId id="256" r:id="rId2"/>
    <p:sldId id="293" r:id="rId3"/>
    <p:sldId id="294" r:id="rId4"/>
    <p:sldId id="295" r:id="rId5"/>
    <p:sldId id="296" r:id="rId6"/>
    <p:sldId id="284" r:id="rId7"/>
    <p:sldId id="286" r:id="rId8"/>
    <p:sldId id="288" r:id="rId9"/>
    <p:sldId id="289" r:id="rId10"/>
    <p:sldId id="300" r:id="rId11"/>
    <p:sldId id="297" r:id="rId12"/>
    <p:sldId id="298" r:id="rId13"/>
    <p:sldId id="299" r:id="rId14"/>
    <p:sldId id="301" r:id="rId15"/>
    <p:sldId id="279" r:id="rId16"/>
    <p:sldId id="257" r:id="rId17"/>
    <p:sldId id="259" r:id="rId18"/>
    <p:sldId id="275" r:id="rId19"/>
    <p:sldId id="260" r:id="rId20"/>
    <p:sldId id="290" r:id="rId21"/>
    <p:sldId id="291" r:id="rId22"/>
    <p:sldId id="302" r:id="rId23"/>
    <p:sldId id="303" r:id="rId24"/>
    <p:sldId id="304" r:id="rId25"/>
    <p:sldId id="305" r:id="rId26"/>
    <p:sldId id="306" r:id="rId27"/>
    <p:sldId id="307" r:id="rId28"/>
    <p:sldId id="263" r:id="rId29"/>
    <p:sldId id="266" r:id="rId30"/>
    <p:sldId id="264" r:id="rId31"/>
    <p:sldId id="261" r:id="rId32"/>
    <p:sldId id="258" r:id="rId33"/>
    <p:sldId id="268" r:id="rId34"/>
    <p:sldId id="276" r:id="rId35"/>
    <p:sldId id="277" r:id="rId36"/>
    <p:sldId id="278" r:id="rId37"/>
    <p:sldId id="274" r:id="rId38"/>
    <p:sldId id="283" r:id="rId39"/>
    <p:sldId id="281" r:id="rId40"/>
    <p:sldId id="308" r:id="rId41"/>
    <p:sldId id="273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B1B97-B447-49B2-A894-5E87D3762A29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65323-30CB-4B5A-843D-C2BB40047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7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65323-30CB-4B5A-843D-C2BB400477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65323-30CB-4B5A-843D-C2BB400477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3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4C15-111D-49CB-9549-2C51BEC73570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3FEC5-FFF0-4825-9405-0ED1AD326AD2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6A006-2396-4E82-8289-3A23800504C1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5328-4569-48D4-B8FE-ED8CF9E5C732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25EE-BFE1-4E22-9F3D-4DEE4A29AE55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6CFB-8121-46D2-BE3A-25784A65B1C7}" type="datetime1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CBF0-851F-4BFC-87AC-AA8922EFE23B}" type="datetime1">
              <a:rPr lang="en-US" smtClean="0"/>
              <a:t>10/23/2016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4D709-97CC-4AB1-A7CD-926BD099C4F5}" type="datetime1">
              <a:rPr lang="en-US" smtClean="0"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1DEC-6F74-4CC8-A867-1F01426A1805}" type="datetime1">
              <a:rPr lang="en-US" smtClean="0"/>
              <a:t>10/23/2016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E2B60-2EC6-4E8E-98CA-E27A17FDC78C}" type="datetime1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D4C-24EB-494A-A9B4-04EB37358CCA}" type="datetime1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2986AE0-046D-48E0-BC2E-5A5CC0C9B0E1}" type="datetime1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eil.Dixon@noaa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nwschat.weather.gov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NWSChat </a:t>
            </a:r>
            <a:b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&amp;</a:t>
            </a:r>
            <a:b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Social Media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3581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Neil Dixon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NWS WFO Greenville-Spartanburg, SC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endParaRPr lang="en-US" b="1" dirty="0" smtClean="0">
              <a:solidFill>
                <a:schemeClr val="tx2"/>
              </a:solidFill>
            </a:endParaRPr>
          </a:p>
          <a:p>
            <a:r>
              <a:rPr lang="en-US" sz="1600" b="1" dirty="0" smtClean="0">
                <a:solidFill>
                  <a:schemeClr val="tx2"/>
                </a:solidFill>
              </a:rPr>
              <a:t>Email: </a:t>
            </a:r>
            <a:r>
              <a:rPr lang="en-US" sz="1600" b="1" dirty="0" smtClean="0">
                <a:solidFill>
                  <a:schemeClr val="tx2"/>
                </a:solidFill>
                <a:hlinkClick r:id="rId3"/>
              </a:rPr>
              <a:t>Neil.Dixon@noaa.gov</a:t>
            </a:r>
            <a:endParaRPr lang="en-US" sz="1600" b="1" dirty="0" smtClean="0">
              <a:solidFill>
                <a:schemeClr val="tx2"/>
              </a:solidFill>
            </a:endParaRPr>
          </a:p>
          <a:p>
            <a:endParaRPr lang="en-US" sz="1600" b="1" dirty="0">
              <a:solidFill>
                <a:schemeClr val="tx2"/>
              </a:solidFill>
            </a:endParaRPr>
          </a:p>
          <a:p>
            <a:endParaRPr lang="en-US" sz="1600" b="1" dirty="0" smtClean="0">
              <a:solidFill>
                <a:schemeClr val="tx2"/>
              </a:solidFill>
            </a:endParaRPr>
          </a:p>
          <a:p>
            <a:endParaRPr 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219200"/>
            <a:ext cx="6400800" cy="5257800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The NWSChat bot will automatically post the following products to the “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</a:rPr>
              <a:t>gspchat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” chatroom:</a:t>
            </a:r>
          </a:p>
          <a:p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SPC Mesoscale Discussion and Watches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Record Event Report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Radar Status Messages for Greer and Charlotte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Local Storm Report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Area Forecast Discussion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Short Fuse Warnings: Severe, Tornado, Flash Flood, and Airport Weather Warnings</a:t>
            </a:r>
          </a:p>
          <a:p>
            <a:pPr marL="342900" indent="-342900">
              <a:buClr>
                <a:schemeClr val="bg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Long Fuse Warning: Winter Storm Watches/Warnings, Flood Watches/Warning, High Wind Watches/Warnings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32657"/>
            <a:ext cx="8229600" cy="72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NWSChat bot</a:t>
            </a:r>
          </a:p>
        </p:txBody>
      </p:sp>
    </p:spTree>
    <p:extLst>
      <p:ext uri="{BB962C8B-B14F-4D97-AF65-F5344CB8AC3E}">
        <p14:creationId xmlns:p14="http://schemas.microsoft.com/office/powerpoint/2010/main" val="13194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76200"/>
            <a:ext cx="8229600" cy="72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NWSChat Example – October 26, 2010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73183"/>
            <a:ext cx="6646496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2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76200"/>
            <a:ext cx="8229600" cy="72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NWSChat Example – October 26, 2010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7" y="793786"/>
            <a:ext cx="8417186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76200"/>
            <a:ext cx="8229600" cy="72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NWSChat Example – October 26, 2010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414588"/>
            <a:ext cx="8637587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4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>
          <a:xfrm>
            <a:off x="0" y="375993"/>
            <a:ext cx="9144000" cy="7284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</a:rPr>
              <a:t>Social Media @ NWSGSP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447801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9286" y="19108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@NWSGSP</a:t>
            </a:r>
            <a:endParaRPr lang="en-US" sz="2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1" y="3048000"/>
            <a:ext cx="128016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16629" y="3457247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@NWSGSP</a:t>
            </a:r>
            <a:endParaRPr lang="en-US" sz="24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55421"/>
            <a:ext cx="227584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83186" y="186466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@</a:t>
            </a:r>
            <a:r>
              <a:rPr lang="en-US" sz="2400" b="1" dirty="0" err="1" smtClean="0"/>
              <a:t>NWSGreer</a:t>
            </a:r>
            <a:endParaRPr lang="en-US" sz="24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21" y="3047999"/>
            <a:ext cx="1920597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83186" y="3457247"/>
            <a:ext cx="166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@NWSGSP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145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tx1"/>
                </a:solidFill>
              </a:rPr>
              <a:t>Hootsuite</a:t>
            </a:r>
            <a:r>
              <a:rPr lang="en-US" b="1" dirty="0" smtClean="0"/>
              <a:t> – A popular 3</a:t>
            </a:r>
            <a:r>
              <a:rPr lang="en-US" b="1" baseline="30000" dirty="0" smtClean="0"/>
              <a:t>rd</a:t>
            </a:r>
            <a:r>
              <a:rPr lang="en-US" b="1" dirty="0" smtClean="0"/>
              <a:t> party application to post and monitor on social media channels, including Twitter and </a:t>
            </a:r>
            <a:r>
              <a:rPr lang="en-US" b="1" dirty="0"/>
              <a:t>Facebook. </a:t>
            </a:r>
            <a:r>
              <a:rPr lang="en-US" b="1" dirty="0" smtClean="0"/>
              <a:t>Widespread use within the National </a:t>
            </a:r>
            <a:r>
              <a:rPr lang="en-US" b="1" dirty="0"/>
              <a:t>Weather </a:t>
            </a:r>
            <a:r>
              <a:rPr lang="en-US" b="1" dirty="0" smtClean="0"/>
              <a:t>Service </a:t>
            </a:r>
            <a:r>
              <a:rPr lang="en-US" b="1" dirty="0"/>
              <a:t>(free version</a:t>
            </a:r>
            <a:r>
              <a:rPr lang="en-US" b="1" dirty="0" smtClean="0"/>
              <a:t>). </a:t>
            </a:r>
          </a:p>
          <a:p>
            <a:endParaRPr lang="en-US" b="1" dirty="0"/>
          </a:p>
          <a:p>
            <a:r>
              <a:rPr lang="en-US" b="1" dirty="0" err="1" smtClean="0">
                <a:solidFill>
                  <a:schemeClr val="tx1"/>
                </a:solidFill>
              </a:rPr>
              <a:t>TweetDeck</a:t>
            </a:r>
            <a:r>
              <a:rPr lang="en-US" b="1" dirty="0" smtClean="0"/>
              <a:t> – An application acquired by Twitter to post and monitor only Twitter posts. Some use within the National Weather Service.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Lexicon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5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What is the Social Media Dashboard (SMD)?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686800" cy="5486400"/>
          </a:xfrm>
        </p:spPr>
        <p:txBody>
          <a:bodyPr>
            <a:normAutofit/>
          </a:bodyPr>
          <a:lstStyle/>
          <a:p>
            <a:pPr algn="l">
              <a:buClr>
                <a:schemeClr val="tx1"/>
              </a:buClr>
            </a:pPr>
            <a:r>
              <a:rPr lang="en-US" sz="2400" b="1" dirty="0" smtClean="0">
                <a:solidFill>
                  <a:srgbClr val="C00000"/>
                </a:solidFill>
              </a:rPr>
              <a:t>Purpose I.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A tool that allows an unlimited users to manage Twitter and Facebook accounts.</a:t>
            </a:r>
          </a:p>
          <a:p>
            <a:pPr algn="l">
              <a:buClr>
                <a:schemeClr val="tx1"/>
              </a:buClr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>
              <a:buClr>
                <a:schemeClr val="tx1"/>
              </a:buClr>
            </a:pPr>
            <a:r>
              <a:rPr lang="en-US" sz="2400" b="1" dirty="0" smtClean="0">
                <a:solidFill>
                  <a:srgbClr val="C00000"/>
                </a:solidFill>
              </a:rPr>
              <a:t>Purpose II.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A Situational Awareness Display / Verification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esource</a:t>
            </a: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l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The SMD is customized by NWS offices for their forecast area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l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A tool utilized by 70 NWS offices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&amp;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centers across 5 NWS regions</a:t>
            </a: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8763000" cy="1143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For Twitter: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SMD will emulate many of the same features of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Hootsuite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TweetDeck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Organized into tabs.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48700" y="6400800"/>
            <a:ext cx="26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0" y="932422"/>
            <a:ext cx="8814590" cy="583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1447800" y="1143000"/>
            <a:ext cx="5257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705600" y="1143000"/>
            <a:ext cx="0" cy="152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91200" y="1143000"/>
            <a:ext cx="0" cy="152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105400" y="1143000"/>
            <a:ext cx="0" cy="152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581400" y="1143000"/>
            <a:ext cx="0" cy="152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" y="1219200"/>
            <a:ext cx="2191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Four Menu Sections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for Twitter</a:t>
            </a:r>
          </a:p>
          <a:p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962400" y="3657600"/>
            <a:ext cx="1524000" cy="381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962400" y="3657600"/>
            <a:ext cx="1524000" cy="6096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962400" y="3657600"/>
            <a:ext cx="1524000" cy="762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962400" y="3657600"/>
            <a:ext cx="1524000" cy="914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17859" y="2457271"/>
            <a:ext cx="161636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Share tweets on four social media platforms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298450" y="1"/>
            <a:ext cx="8693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>
                <a:srgbClr val="330066"/>
              </a:buClr>
            </a:pPr>
            <a:r>
              <a:rPr lang="en-GB" altLang="en-US" sz="3200" b="1" dirty="0">
                <a:solidFill>
                  <a:schemeClr val="tx2"/>
                </a:solidFill>
                <a:latin typeface="+mj-lt"/>
              </a:rPr>
              <a:t>Facebook</a:t>
            </a: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228600" y="990600"/>
            <a:ext cx="8732363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indent="-341313" eaLnBrk="0" hangingPunct="0"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115887" lvl="1" indent="0" eaLnBrk="1" hangingPunct="1"/>
            <a:r>
              <a:rPr lang="en-GB" altLang="en-US" sz="2000" dirty="0">
                <a:solidFill>
                  <a:srgbClr val="000000"/>
                </a:solidFill>
                <a:latin typeface="Arial" charset="0"/>
              </a:rPr>
              <a:t>Television media and weather interest groups supply us with 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an extremely rich </a:t>
            </a:r>
            <a:r>
              <a:rPr lang="en-GB" altLang="en-US" sz="2000" dirty="0">
                <a:solidFill>
                  <a:srgbClr val="000000"/>
                </a:solidFill>
                <a:latin typeface="Arial" charset="0"/>
              </a:rPr>
              <a:t>source of weather testimonies, photos, and videos.</a:t>
            </a:r>
          </a:p>
          <a:p>
            <a:pPr lvl="1" eaLnBrk="1" hangingPunct="1"/>
            <a:endParaRPr lang="en-GB" altLang="en-US" sz="2000" dirty="0" smtClean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en-GB" altLang="en-US" sz="2000" b="1" dirty="0" smtClean="0">
                <a:solidFill>
                  <a:schemeClr val="bg2">
                    <a:lumMod val="10000"/>
                  </a:schemeClr>
                </a:solidFill>
                <a:latin typeface="Arial" charset="0"/>
              </a:rPr>
              <a:t>                                   </a:t>
            </a:r>
            <a:endParaRPr lang="en-GB" altLang="en-US" sz="20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en-GB" altLang="en-US" sz="2000" b="1" dirty="0">
                <a:solidFill>
                  <a:srgbClr val="000000"/>
                </a:solidFill>
                <a:latin typeface="Arial" charset="0"/>
              </a:rPr>
              <a:t>Charlotte Market         </a:t>
            </a:r>
            <a:r>
              <a:rPr lang="en-GB" altLang="en-US" sz="2000" b="1" dirty="0" smtClean="0">
                <a:solidFill>
                  <a:srgbClr val="000000"/>
                </a:solidFill>
                <a:latin typeface="Arial" charset="0"/>
              </a:rPr>
              <a:t>  GSP </a:t>
            </a:r>
            <a:r>
              <a:rPr lang="en-GB" altLang="en-US" sz="2000" b="1" dirty="0">
                <a:solidFill>
                  <a:srgbClr val="000000"/>
                </a:solidFill>
                <a:latin typeface="Arial" charset="0"/>
              </a:rPr>
              <a:t>&amp; AVL Market       </a:t>
            </a:r>
            <a:r>
              <a:rPr lang="en-GB" altLang="en-US" sz="2000" b="1" dirty="0" smtClean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GB" altLang="en-US" sz="2000" b="1" dirty="0">
                <a:solidFill>
                  <a:srgbClr val="000000"/>
                </a:solidFill>
                <a:latin typeface="Arial" charset="0"/>
              </a:rPr>
              <a:t>Triad Market </a:t>
            </a:r>
          </a:p>
          <a:p>
            <a:pPr lvl="1" eaLnBrk="1" hangingPunct="1"/>
            <a:r>
              <a:rPr lang="en-GB" altLang="en-US" sz="2000" dirty="0">
                <a:solidFill>
                  <a:srgbClr val="000000"/>
                </a:solidFill>
                <a:latin typeface="Arial" charset="0"/>
              </a:rPr>
              <a:t>Station      FB Likes      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  Station      </a:t>
            </a:r>
            <a:r>
              <a:rPr lang="en-GB" altLang="en-US" sz="2000" dirty="0">
                <a:solidFill>
                  <a:srgbClr val="000000"/>
                </a:solidFill>
                <a:latin typeface="Arial" charset="0"/>
              </a:rPr>
              <a:t>FB Likes     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2000" dirty="0">
                <a:solidFill>
                  <a:srgbClr val="000000"/>
                </a:solidFill>
                <a:latin typeface="Arial" charset="0"/>
              </a:rPr>
              <a:t>Station      FB 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Likes</a:t>
            </a:r>
          </a:p>
          <a:p>
            <a:pPr lvl="1" eaLnBrk="1" hangingPunct="1"/>
            <a:endParaRPr lang="en-GB" altLang="en-US" sz="20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WSOC        514K             WHNS         429K             </a:t>
            </a:r>
            <a:r>
              <a:rPr lang="en-GB" altLang="en-US" sz="2000" dirty="0">
                <a:solidFill>
                  <a:srgbClr val="000000"/>
                </a:solidFill>
                <a:latin typeface="Arial" charset="0"/>
              </a:rPr>
              <a:t>FOX8         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    548K</a:t>
            </a:r>
            <a:endParaRPr lang="en-GB" altLang="en-US" sz="20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WCNC/BP</a:t>
            </a:r>
            <a:r>
              <a:rPr lang="en-GB" alt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 504K             WYFF          257K             WFMY           187K</a:t>
            </a:r>
            <a:endParaRPr lang="en-GB" altLang="en-US" sz="20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WBTV         346K             WLOS         245K             Ft. Hills </a:t>
            </a:r>
            <a:r>
              <a:rPr lang="en-GB" altLang="en-US" sz="2000" dirty="0" err="1" smtClean="0">
                <a:solidFill>
                  <a:srgbClr val="000000"/>
                </a:solidFill>
                <a:latin typeface="Arial" charset="0"/>
              </a:rPr>
              <a:t>Wx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      42K</a:t>
            </a:r>
            <a:endParaRPr lang="en-GB" altLang="en-US" sz="20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FOX46       106K              WSPA          217K             Avery </a:t>
            </a:r>
            <a:r>
              <a:rPr lang="en-GB" altLang="en-US" sz="2000" dirty="0" err="1" smtClean="0">
                <a:solidFill>
                  <a:srgbClr val="000000"/>
                </a:solidFill>
                <a:latin typeface="Arial" charset="0"/>
              </a:rPr>
              <a:t>Rds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GB" altLang="en-US" sz="2000" dirty="0" err="1" smtClean="0">
                <a:solidFill>
                  <a:srgbClr val="000000"/>
                </a:solidFill>
                <a:latin typeface="Arial" charset="0"/>
              </a:rPr>
              <a:t>Wx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 5.1K</a:t>
            </a:r>
            <a:endParaRPr lang="en-GB" altLang="en-US" sz="20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en-GB" altLang="en-US" sz="2000" b="1" dirty="0">
                <a:solidFill>
                  <a:srgbClr val="800000"/>
                </a:solidFill>
                <a:latin typeface="Arial" charset="0"/>
              </a:rPr>
              <a:t>Total       </a:t>
            </a:r>
            <a:r>
              <a:rPr lang="en-GB" altLang="en-US" sz="2000" b="1" dirty="0" smtClean="0">
                <a:solidFill>
                  <a:srgbClr val="800000"/>
                </a:solidFill>
                <a:latin typeface="Arial" charset="0"/>
              </a:rPr>
              <a:t>  ~1.5M                               </a:t>
            </a:r>
            <a:r>
              <a:rPr lang="en-GB" altLang="en-US" sz="2000" b="1" dirty="0">
                <a:solidFill>
                  <a:srgbClr val="800000"/>
                </a:solidFill>
                <a:latin typeface="Arial" charset="0"/>
              </a:rPr>
              <a:t>~ </a:t>
            </a:r>
            <a:r>
              <a:rPr lang="en-GB" altLang="en-US" sz="2000" b="1" dirty="0" smtClean="0">
                <a:solidFill>
                  <a:srgbClr val="800000"/>
                </a:solidFill>
                <a:latin typeface="Arial" charset="0"/>
              </a:rPr>
              <a:t>1.2M                                 ~782K</a:t>
            </a:r>
            <a:endParaRPr lang="en-GB" altLang="en-US" sz="2000" b="1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4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991695"/>
            <a:ext cx="1809750" cy="181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37"/>
          <p:cNvSpPr txBox="1">
            <a:spLocks noChangeArrowheads="1"/>
          </p:cNvSpPr>
          <p:nvPr/>
        </p:nvSpPr>
        <p:spPr bwMode="auto">
          <a:xfrm>
            <a:off x="1930400" y="5105400"/>
            <a:ext cx="7061200" cy="150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67" tIns="44985" rIns="89967" bIns="44985"/>
          <a:lstStyle>
            <a:lvl1pPr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defTabSz="455613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kumimoji="0" lang="en-GB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Lucida Sans Unicode" pitchFamily="34" charset="0"/>
              </a:rPr>
              <a:t>Ray's Weather    </a:t>
            </a:r>
            <a:r>
              <a:rPr lang="en-GB" altLang="en-US" kern="0" noProof="0" dirty="0">
                <a:solidFill>
                  <a:srgbClr val="000000"/>
                </a:solidFill>
              </a:rPr>
              <a:t> </a:t>
            </a:r>
            <a:r>
              <a:rPr lang="en-GB" altLang="en-US" kern="0" noProof="0" dirty="0" smtClean="0">
                <a:solidFill>
                  <a:srgbClr val="000000"/>
                </a:solidFill>
              </a:rPr>
              <a:t>  30K</a:t>
            </a:r>
            <a:endParaRPr kumimoji="0" lang="en-GB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Lucida Sans Unicode" pitchFamily="34" charset="0"/>
            </a:endParaRPr>
          </a:p>
          <a:p>
            <a:pPr marL="0" marR="0" lvl="0" indent="0" defTabSz="455613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altLang="en-US" kern="0" dirty="0" smtClean="0">
                <a:solidFill>
                  <a:srgbClr val="000000"/>
                </a:solidFill>
              </a:rPr>
              <a:t>Greenville News</a:t>
            </a:r>
            <a:r>
              <a:rPr kumimoji="0" lang="en-GB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Lucida Sans Unicode" pitchFamily="34" charset="0"/>
              </a:rPr>
              <a:t>   40K</a:t>
            </a:r>
          </a:p>
          <a:p>
            <a:pPr marL="0" marR="0" lvl="0" indent="0" defTabSz="455613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kumimoji="0" lang="en-GB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Lucida Sans Unicode" pitchFamily="34" charset="0"/>
            </a:endParaRPr>
          </a:p>
          <a:p>
            <a:pPr marL="0" marR="0" lvl="0" indent="0" defTabSz="455613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kumimoji="0" lang="en-GB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cs typeface="Lucida Sans Unicode" pitchFamily="34" charset="0"/>
              </a:rPr>
              <a:t>Total CWA FB    ~</a:t>
            </a:r>
            <a:r>
              <a:rPr lang="en-GB" altLang="en-US" sz="2600" b="1" kern="0" noProof="0" dirty="0" smtClean="0">
                <a:solidFill>
                  <a:srgbClr val="800000"/>
                </a:solidFill>
              </a:rPr>
              <a:t>3.5</a:t>
            </a:r>
            <a:r>
              <a:rPr lang="en-GB" altLang="en-US" sz="2600" b="1" kern="0" dirty="0" smtClean="0">
                <a:solidFill>
                  <a:srgbClr val="800000"/>
                </a:solidFill>
              </a:rPr>
              <a:t> Million</a:t>
            </a:r>
            <a:r>
              <a:rPr kumimoji="0" lang="en-GB" alt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itchFamily="18" charset="0"/>
                <a:cs typeface="Lucida Sans Unicode" pitchFamily="34" charset="0"/>
              </a:rPr>
              <a:t>    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370163" y="5350651"/>
            <a:ext cx="259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chemeClr val="tx1"/>
                </a:solidFill>
              </a:rPr>
              <a:t>NWS GSP has ~6,700 </a:t>
            </a:r>
            <a:r>
              <a:rPr lang="en-US" altLang="en-US" sz="2000" dirty="0">
                <a:solidFill>
                  <a:schemeClr val="tx1"/>
                </a:solidFill>
              </a:rPr>
              <a:t>trained spotters and “other contacts</a:t>
            </a:r>
            <a:r>
              <a:rPr lang="en-US" altLang="en-US" sz="2000" dirty="0" smtClean="0">
                <a:solidFill>
                  <a:schemeClr val="tx1"/>
                </a:solidFill>
              </a:rPr>
              <a:t>”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9325"/>
            <a:ext cx="8229600" cy="1143000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For Facebook: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The SMD will display all key Facebook pages on one page.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051635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Tornado Days </a:t>
            </a:r>
            <a:r>
              <a:rPr lang="en-US" sz="3200" b="1" dirty="0">
                <a:solidFill>
                  <a:srgbClr val="002060"/>
                </a:solidFill>
              </a:rPr>
              <a:t>Per Year (2003-2012</a:t>
            </a:r>
            <a:r>
              <a:rPr lang="en-US" sz="3200" b="1" dirty="0" smtClean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0" y="1066800"/>
            <a:ext cx="877612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 txBox="1">
            <a:spLocks/>
          </p:cNvSpPr>
          <p:nvPr/>
        </p:nvSpPr>
        <p:spPr>
          <a:xfrm>
            <a:off x="457200" y="11757"/>
            <a:ext cx="8229600" cy="72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Facebook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72" y="1066800"/>
            <a:ext cx="4353256" cy="53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1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21771"/>
            <a:ext cx="8229600" cy="72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Facebook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8" y="772014"/>
            <a:ext cx="812702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8862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0939"/>
            <a:ext cx="3225747" cy="625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3357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158204"/>
            <a:ext cx="6753225" cy="559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221749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February </a:t>
            </a:r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15-17, 2013</a:t>
            </a:r>
          </a:p>
        </p:txBody>
      </p:sp>
    </p:spTree>
    <p:extLst>
      <p:ext uri="{BB962C8B-B14F-4D97-AF65-F5344CB8AC3E}">
        <p14:creationId xmlns:p14="http://schemas.microsoft.com/office/powerpoint/2010/main" val="9861957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158204"/>
            <a:ext cx="6753225" cy="559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" y="683414"/>
            <a:ext cx="389572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221749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February </a:t>
            </a:r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15-17, 2013</a:t>
            </a:r>
          </a:p>
        </p:txBody>
      </p:sp>
    </p:spTree>
    <p:extLst>
      <p:ext uri="{BB962C8B-B14F-4D97-AF65-F5344CB8AC3E}">
        <p14:creationId xmlns:p14="http://schemas.microsoft.com/office/powerpoint/2010/main" val="34782167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158204"/>
            <a:ext cx="6753225" cy="559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" y="683414"/>
            <a:ext cx="389572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221749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February </a:t>
            </a:r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15-17, 2013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6" y="1828800"/>
            <a:ext cx="81343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1287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158204"/>
            <a:ext cx="6753225" cy="559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" y="683414"/>
            <a:ext cx="389572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221749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February </a:t>
            </a:r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15-17, 2013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47875"/>
            <a:ext cx="81343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0676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393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57" y="0"/>
            <a:ext cx="348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94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75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5</a:t>
            </a:r>
            <a:r>
              <a:rPr lang="en-US" sz="3200" b="1" dirty="0" smtClean="0">
                <a:solidFill>
                  <a:schemeClr val="tx2"/>
                </a:solidFill>
              </a:rPr>
              <a:t> Advantages of the Social Media Dashboard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799"/>
            <a:ext cx="9144000" cy="5614987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Advantage #5: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No Advertising</a:t>
            </a:r>
          </a:p>
          <a:p>
            <a:pPr marL="514350" indent="-514350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4525137" cy="391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43200" y="3860959"/>
            <a:ext cx="3886200" cy="1244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75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5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Advantages of the Social Media Dashboard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12" y="914400"/>
            <a:ext cx="8686800" cy="5767387"/>
          </a:xfrm>
          <a:noFill/>
        </p:spPr>
        <p:txBody>
          <a:bodyPr/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Advantage #4: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Better Retweets</a:t>
            </a:r>
          </a:p>
          <a:p>
            <a:pPr marL="514350" indent="-514350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                                                                                          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endParaRPr lang="en-US" sz="1200" b="1" dirty="0" smtClean="0">
              <a:solidFill>
                <a:schemeClr val="tx1"/>
              </a:solidFill>
            </a:endParaRPr>
          </a:p>
          <a:p>
            <a:r>
              <a:rPr lang="en-US" sz="1200" b="1" dirty="0" smtClean="0">
                <a:solidFill>
                  <a:schemeClr val="tx1"/>
                </a:solidFill>
              </a:rPr>
              <a:t>       </a:t>
            </a:r>
            <a:r>
              <a:rPr lang="en-US" sz="2400" b="1" dirty="0" err="1" smtClean="0">
                <a:solidFill>
                  <a:schemeClr val="tx1"/>
                </a:solidFill>
              </a:rPr>
              <a:t>Hootsuite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</a:rPr>
              <a:t>(Editing of 16 characters needed) </a:t>
            </a:r>
            <a:r>
              <a:rPr lang="en-US" sz="1600" b="1" dirty="0" smtClean="0">
                <a:solidFill>
                  <a:schemeClr val="tx1"/>
                </a:solidFill>
              </a:rPr>
              <a:t>     </a:t>
            </a:r>
            <a:r>
              <a:rPr lang="en-US" sz="2400" b="1" dirty="0" smtClean="0">
                <a:solidFill>
                  <a:schemeClr val="tx1"/>
                </a:solidFill>
              </a:rPr>
              <a:t>Vs.   SMD (Twitter)  </a:t>
            </a:r>
            <a:r>
              <a:rPr lang="en-US" sz="1600" b="1" dirty="0" smtClean="0">
                <a:solidFill>
                  <a:srgbClr val="C00000"/>
                </a:solidFill>
              </a:rPr>
              <a:t>No Editing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                  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4417290"/>
            <a:ext cx="59150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80835"/>
            <a:ext cx="5172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41945" y="5839691"/>
            <a:ext cx="609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932545" y="4062845"/>
            <a:ext cx="267855" cy="30249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6163540" y="3504910"/>
            <a:ext cx="310573" cy="277525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41945" y="4757882"/>
            <a:ext cx="1371600" cy="271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09800" y="3048000"/>
            <a:ext cx="76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1"/>
          </p:cNvCxnSpPr>
          <p:nvPr/>
        </p:nvCxnSpPr>
        <p:spPr>
          <a:xfrm>
            <a:off x="1408545" y="4872182"/>
            <a:ext cx="533400" cy="213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08545" y="4872182"/>
            <a:ext cx="0" cy="1066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08545" y="5938982"/>
            <a:ext cx="5334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6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Severe Hail Days </a:t>
            </a:r>
            <a:r>
              <a:rPr lang="en-US" sz="3200" b="1" dirty="0">
                <a:solidFill>
                  <a:srgbClr val="002060"/>
                </a:solidFill>
              </a:rPr>
              <a:t>Per Year (2003-2012</a:t>
            </a:r>
            <a:r>
              <a:rPr lang="en-US" sz="3200" b="1" dirty="0" smtClean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0" y="1066800"/>
            <a:ext cx="877612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9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75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5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Advantages of the Social Media Dashboard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799"/>
            <a:ext cx="9144000" cy="5614987"/>
          </a:xfrm>
        </p:spPr>
        <p:txBody>
          <a:bodyPr/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Advantage #3: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No profanity or “Not-Safe-For-Work” content </a:t>
            </a:r>
          </a:p>
          <a:p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in tweets (option in setup)</a:t>
            </a:r>
          </a:p>
          <a:p>
            <a:pPr marL="514350" indent="-514350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Source: https://support.twitter.com/articles/20169200#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19400"/>
            <a:ext cx="33337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1" y="1905000"/>
            <a:ext cx="5156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7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75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5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Advantages of the Social Media Dashboard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799"/>
            <a:ext cx="8686800" cy="5614987"/>
          </a:xfrm>
        </p:spPr>
        <p:txBody>
          <a:bodyPr/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Advantage # 2: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The SMD Twitter streams are fast</a:t>
            </a:r>
          </a:p>
          <a:p>
            <a:pPr marL="514350" indent="-514350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The SMD delivers Tweets faster than </a:t>
            </a:r>
            <a:r>
              <a:rPr lang="en-US" sz="2400" b="1" dirty="0" err="1" smtClean="0">
                <a:solidFill>
                  <a:schemeClr val="tx1"/>
                </a:solidFill>
              </a:rPr>
              <a:t>Hootsuite</a:t>
            </a:r>
            <a:r>
              <a:rPr lang="en-US" sz="2400" b="1" dirty="0" smtClean="0">
                <a:solidFill>
                  <a:schemeClr val="tx1"/>
                </a:solidFill>
              </a:rPr>
              <a:t>. The default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refresh rate for </a:t>
            </a:r>
            <a:r>
              <a:rPr lang="en-US" sz="2400" b="1" dirty="0" err="1" smtClean="0">
                <a:solidFill>
                  <a:schemeClr val="tx1"/>
                </a:solidFill>
              </a:rPr>
              <a:t>Hootsuite</a:t>
            </a:r>
            <a:r>
              <a:rPr lang="en-US" sz="2400" b="1" dirty="0" smtClean="0">
                <a:solidFill>
                  <a:schemeClr val="tx1"/>
                </a:solidFill>
              </a:rPr>
              <a:t> is 10 minutes (potentially 60 tweets).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3124200"/>
            <a:ext cx="1691641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82076"/>
            <a:ext cx="3071022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6056" y="331274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Hootsuite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7548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Social Media Dashboard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362200" y="3962400"/>
            <a:ext cx="914400" cy="38100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724400" y="3994496"/>
            <a:ext cx="914400" cy="381000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3312744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SMD is 8.5 to 0.5 minutes faster than </a:t>
            </a:r>
            <a:r>
              <a:rPr lang="en-US" b="1" dirty="0" err="1" smtClean="0"/>
              <a:t>HootSuite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938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75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5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Advantages of the Social Media Dashboard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799"/>
            <a:ext cx="8915400" cy="5614987"/>
          </a:xfrm>
        </p:spPr>
        <p:txBody>
          <a:bodyPr/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Advantage #1: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Unlimited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number of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SMD users</a:t>
            </a:r>
          </a:p>
          <a:p>
            <a:pPr marL="514350" indent="-514350">
              <a:buAutoNum type="arabicPeriod"/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Hootsuite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(free &amp; Pro accounts) has a limit of only 2 free users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en-US" sz="2400" b="1" u="sng" dirty="0" err="1" smtClean="0">
                <a:solidFill>
                  <a:schemeClr val="bg2">
                    <a:lumMod val="10000"/>
                  </a:schemeClr>
                </a:solidFill>
              </a:rPr>
              <a:t>Hootsuite</a:t>
            </a:r>
            <a:r>
              <a:rPr lang="en-US" sz="2400" b="1" u="sng" dirty="0" smtClean="0">
                <a:solidFill>
                  <a:schemeClr val="bg2">
                    <a:lumMod val="10000"/>
                  </a:schemeClr>
                </a:solidFill>
              </a:rPr>
              <a:t> Pro &amp; Enterprise</a:t>
            </a:r>
          </a:p>
          <a:p>
            <a:pPr algn="l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3rd user =  $250/year </a:t>
            </a:r>
          </a:p>
          <a:p>
            <a:pPr algn="l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10 users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=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 $1,800/year</a:t>
            </a:r>
          </a:p>
          <a:p>
            <a:pPr algn="l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11 users = “eye watering” $18,000/year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1000" b="1" dirty="0" smtClean="0">
                <a:solidFill>
                  <a:schemeClr val="tx1"/>
                </a:solidFill>
              </a:rPr>
              <a:t>Source:  http://iag.me/socialmedia/reviews/7-reasons-not-to-use-hootsuite</a:t>
            </a:r>
            <a:r>
              <a:rPr lang="en-US" sz="1200" b="1" dirty="0" smtClean="0">
                <a:solidFill>
                  <a:schemeClr val="tx1"/>
                </a:solidFill>
              </a:rPr>
              <a:t>/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95800"/>
            <a:ext cx="3809137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6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661615" y="1852703"/>
            <a:ext cx="7133434" cy="3776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57" tIns="41128" rIns="82257" bIns="41128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Twitter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Facebook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YouTube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CoCoRaHS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Police, Fire, and County Scanners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Highway </a:t>
            </a:r>
            <a:r>
              <a:rPr lang="en-US" dirty="0">
                <a:solidFill>
                  <a:schemeClr val="tx1"/>
                </a:solidFill>
              </a:rPr>
              <a:t>Patrol Reports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Power Outage </a:t>
            </a:r>
            <a:r>
              <a:rPr lang="en-US" dirty="0" smtClean="0">
                <a:solidFill>
                  <a:schemeClr val="tx1"/>
                </a:solidFill>
              </a:rPr>
              <a:t>Maps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Web cams</a:t>
            </a:r>
            <a:endParaRPr lang="en-US" dirty="0"/>
          </a:p>
        </p:txBody>
      </p:sp>
      <p:pic>
        <p:nvPicPr>
          <p:cNvPr id="26627" name="Picture 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90" y="1659862"/>
            <a:ext cx="2906532" cy="106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8" name="Pictur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89" y="5314139"/>
            <a:ext cx="3488123" cy="131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29" name="Picture 2" descr="http://www.erh.noaa.gov/gsp/cocorahs/coc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44" y="3862723"/>
            <a:ext cx="1800506" cy="139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62" y="2509791"/>
            <a:ext cx="2297789" cy="17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55" y="4015380"/>
            <a:ext cx="1400394" cy="74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23" y="2091561"/>
            <a:ext cx="2096303" cy="51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55" y="2647437"/>
            <a:ext cx="1457553" cy="51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51" y="3161680"/>
            <a:ext cx="2357806" cy="65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TextBox 12"/>
          <p:cNvSpPr txBox="1">
            <a:spLocks noChangeArrowheads="1"/>
          </p:cNvSpPr>
          <p:nvPr/>
        </p:nvSpPr>
        <p:spPr bwMode="auto">
          <a:xfrm>
            <a:off x="730206" y="1417025"/>
            <a:ext cx="2743629" cy="45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7" tIns="41143" rIns="82287" bIns="411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b="1" u="sng" dirty="0">
                <a:solidFill>
                  <a:schemeClr val="tx1"/>
                </a:solidFill>
              </a:rPr>
              <a:t>Social Media</a:t>
            </a:r>
          </a:p>
        </p:txBody>
      </p:sp>
      <p:sp>
        <p:nvSpPr>
          <p:cNvPr id="26638" name="TextBox 14"/>
          <p:cNvSpPr txBox="1">
            <a:spLocks noChangeArrowheads="1"/>
          </p:cNvSpPr>
          <p:nvPr/>
        </p:nvSpPr>
        <p:spPr bwMode="auto">
          <a:xfrm>
            <a:off x="717345" y="3161680"/>
            <a:ext cx="2769350" cy="45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7" tIns="41143" rIns="82287" bIns="411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b="1" u="sng" dirty="0">
                <a:solidFill>
                  <a:schemeClr val="tx1"/>
                </a:solidFill>
              </a:rPr>
              <a:t>On-line Resource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99" y="304800"/>
            <a:ext cx="845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A Situational Awareness Display / Verification Resource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50" y="5630917"/>
            <a:ext cx="25622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12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48677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999" y="304800"/>
            <a:ext cx="845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A Situational Awareness Display / Verification Resource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640330"/>
            <a:ext cx="4511582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198938" cy="576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1257"/>
            <a:ext cx="84566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1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285"/>
            <a:ext cx="4528177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687285"/>
            <a:ext cx="4527574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4864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Christmas 25-26, 2010: </a:t>
            </a:r>
          </a:p>
          <a:p>
            <a:pPr algn="ctr"/>
            <a:r>
              <a:rPr lang="en-US" sz="2400" b="1" dirty="0" smtClean="0"/>
              <a:t>200 Snowfall Reports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28177" y="5486399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February 12-13, 2014: </a:t>
            </a:r>
          </a:p>
          <a:p>
            <a:pPr algn="ctr"/>
            <a:r>
              <a:rPr lang="en-US" sz="2400" b="1" dirty="0" smtClean="0"/>
              <a:t>435 Snowfall Reports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0999" y="304800"/>
            <a:ext cx="845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A Situational Awareness Display / Verification Resource</a:t>
            </a:r>
          </a:p>
        </p:txBody>
      </p:sp>
    </p:spTree>
    <p:extLst>
      <p:ext uri="{BB962C8B-B14F-4D97-AF65-F5344CB8AC3E}">
        <p14:creationId xmlns:p14="http://schemas.microsoft.com/office/powerpoint/2010/main" val="2091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8" y="1828800"/>
            <a:ext cx="8601074" cy="430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999" y="304800"/>
            <a:ext cx="845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A Situational Awareness Display / Verification Resource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48700" y="6400800"/>
            <a:ext cx="419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481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75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Sharing the Social </a:t>
            </a:r>
            <a:r>
              <a:rPr lang="en-US" sz="3200" b="1" dirty="0" smtClean="0">
                <a:solidFill>
                  <a:schemeClr val="tx2"/>
                </a:solidFill>
              </a:rPr>
              <a:t>Media Dashboard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1"/>
            <a:ext cx="8915400" cy="5843586"/>
          </a:xfrm>
        </p:spPr>
        <p:txBody>
          <a:bodyPr/>
          <a:lstStyle/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SMD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(code &amp; instructions provided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) </a:t>
            </a:r>
          </a:p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Email Neil.Dixon@noaa.gov for access to Google Drive</a:t>
            </a:r>
            <a:endParaRPr lang="en-US" sz="2400" b="1" dirty="0">
              <a:solidFill>
                <a:srgbClr val="C00000"/>
              </a:solidFill>
            </a:endParaRPr>
          </a:p>
          <a:p>
            <a:pPr marL="514350" indent="-514350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6774180" cy="43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1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75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Social Media Dashboard // Summary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1"/>
            <a:ext cx="8915400" cy="5843586"/>
          </a:xfrm>
        </p:spPr>
        <p:txBody>
          <a:bodyPr/>
          <a:lstStyle/>
          <a:p>
            <a:pPr>
              <a:buClr>
                <a:schemeClr val="tx2"/>
              </a:buClr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2400" b="1" dirty="0" smtClean="0">
                <a:solidFill>
                  <a:srgbClr val="C00000"/>
                </a:solidFill>
              </a:rPr>
              <a:t>NWS Social Media Dashboard Vs. 3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rd</a:t>
            </a:r>
            <a:r>
              <a:rPr lang="en-US" sz="2400" b="1" dirty="0" smtClean="0">
                <a:solidFill>
                  <a:srgbClr val="C00000"/>
                </a:solidFill>
              </a:rPr>
              <a:t> Party Applications</a:t>
            </a:r>
          </a:p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l">
              <a:buClr>
                <a:schemeClr val="tx2"/>
              </a:buClr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71925"/>
            <a:ext cx="5730952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Severe Thunderstorm Days </a:t>
            </a:r>
            <a:r>
              <a:rPr lang="en-US" sz="3200" b="1" dirty="0">
                <a:solidFill>
                  <a:srgbClr val="002060"/>
                </a:solidFill>
              </a:rPr>
              <a:t>Per Year (2003-2012</a:t>
            </a:r>
            <a:r>
              <a:rPr lang="en-US" sz="3200" b="1" dirty="0" smtClean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0" y="1066800"/>
            <a:ext cx="877612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10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75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NWSChat</a:t>
            </a:r>
            <a:r>
              <a:rPr lang="en-US" sz="3200" b="1" dirty="0" smtClean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// Summary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1"/>
            <a:ext cx="8915400" cy="5843586"/>
          </a:xfrm>
        </p:spPr>
        <p:txBody>
          <a:bodyPr/>
          <a:lstStyle/>
          <a:p>
            <a:pPr>
              <a:buClr>
                <a:schemeClr val="tx2"/>
              </a:buClr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NWSChat is an Instant Messaging program used to share   significant weather information.</a:t>
            </a:r>
          </a:p>
          <a:p>
            <a: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NWSChat is intended to be used by:</a:t>
            </a:r>
          </a:p>
          <a:p>
            <a: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l">
              <a:buClr>
                <a:schemeClr val="tx2"/>
              </a:buClr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Free NWSChat accounts are requested from               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hlinkClick r:id="rId2" action="ppaction://hlinkfile"/>
              </a:rPr>
              <a:t>nws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hlinkClick r:id="rId2" action="ppaction://hlinkfile"/>
              </a:rPr>
              <a:t>chat.weather.gov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2667000"/>
            <a:ext cx="37338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Government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County/State 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Skywarn Net Control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9993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Comments or Questions?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Email</a:t>
            </a:r>
            <a:r>
              <a:rPr lang="en-US" b="1" dirty="0">
                <a:solidFill>
                  <a:schemeClr val="tx2"/>
                </a:solidFill>
              </a:rPr>
              <a:t>: Neil.Dixon@noaa.gov</a:t>
            </a:r>
          </a:p>
          <a:p>
            <a:endParaRPr lang="en-US" b="1" dirty="0" smtClean="0">
              <a:solidFill>
                <a:schemeClr val="tx2"/>
              </a:solidFill>
            </a:endParaRPr>
          </a:p>
          <a:p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6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Social Media Dashboard</a:t>
            </a:r>
            <a:b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A Locally Developed Application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7" y="2057400"/>
            <a:ext cx="5737225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51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Severe </a:t>
            </a:r>
            <a:r>
              <a:rPr lang="en-US" sz="3200" b="1" dirty="0">
                <a:solidFill>
                  <a:srgbClr val="002060"/>
                </a:solidFill>
              </a:rPr>
              <a:t>Weather Reports Per Year (2003-2012</a:t>
            </a:r>
            <a:r>
              <a:rPr lang="en-US" sz="3200" b="1" dirty="0" smtClean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0" y="1019175"/>
            <a:ext cx="877612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2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362200"/>
            <a:ext cx="7408333" cy="40687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purpose of the </a:t>
            </a:r>
            <a:r>
              <a:rPr lang="en-US" dirty="0" smtClean="0">
                <a:solidFill>
                  <a:schemeClr val="tx1"/>
                </a:solidFill>
              </a:rPr>
              <a:t>NWSChat </a:t>
            </a:r>
            <a:r>
              <a:rPr lang="en-US" dirty="0">
                <a:solidFill>
                  <a:schemeClr val="tx1"/>
                </a:solidFill>
              </a:rPr>
              <a:t>is to exchange information, including storm reports, or provide clarification on </a:t>
            </a: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forecast between the </a:t>
            </a:r>
            <a:r>
              <a:rPr lang="en-US" dirty="0" smtClean="0">
                <a:solidFill>
                  <a:schemeClr val="tx1"/>
                </a:solidFill>
              </a:rPr>
              <a:t>NWS </a:t>
            </a:r>
            <a:r>
              <a:rPr lang="en-US" dirty="0">
                <a:solidFill>
                  <a:schemeClr val="tx1"/>
                </a:solidFill>
              </a:rPr>
              <a:t>forecasters and the chat participates.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NWS GSP began using NWSChat and assigning accounts in January 2008.</a:t>
            </a:r>
          </a:p>
          <a:p>
            <a:pPr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  <a:p>
            <a:pPr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NWS GSP has assigned </a:t>
            </a:r>
            <a:r>
              <a:rPr lang="en-US" dirty="0" smtClean="0">
                <a:solidFill>
                  <a:schemeClr val="tx1"/>
                </a:solidFill>
              </a:rPr>
              <a:t>150 </a:t>
            </a:r>
            <a:r>
              <a:rPr lang="en-US" dirty="0" smtClean="0">
                <a:solidFill>
                  <a:schemeClr val="tx1"/>
                </a:solidFill>
              </a:rPr>
              <a:t>accounts</a:t>
            </a:r>
          </a:p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	           </a:t>
            </a:r>
            <a:r>
              <a:rPr lang="en-US" dirty="0" smtClean="0">
                <a:solidFill>
                  <a:schemeClr val="tx1"/>
                </a:solidFill>
              </a:rPr>
              <a:t>47 </a:t>
            </a:r>
            <a:r>
              <a:rPr lang="en-US" dirty="0" smtClean="0">
                <a:solidFill>
                  <a:schemeClr val="tx1"/>
                </a:solidFill>
              </a:rPr>
              <a:t>– Media</a:t>
            </a:r>
          </a:p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       39 – Amateur Radio</a:t>
            </a:r>
          </a:p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       36 – Emergency Manager</a:t>
            </a:r>
          </a:p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       18 – NWS</a:t>
            </a:r>
          </a:p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       10 – Fire Department Personnel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NWSChat Background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3963"/>
            <a:ext cx="8686800" cy="43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58000" y="5181600"/>
            <a:ext cx="1981200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338328"/>
            <a:ext cx="8229600" cy="957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How to Request a NWSChat Account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4478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https://nwschat.weather.gov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2003963"/>
            <a:ext cx="1981200" cy="2820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2286000"/>
            <a:ext cx="0" cy="221923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219200" y="5029200"/>
            <a:ext cx="5638800" cy="1524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4505235"/>
            <a:ext cx="26670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Government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County/State 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Skywarn Net Control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3963"/>
            <a:ext cx="8686800" cy="438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457200" y="338328"/>
            <a:ext cx="8229600" cy="957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How to Access NWSChat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4478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https://nwschat.weather.gov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4202" y="3375563"/>
            <a:ext cx="1676400" cy="2820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19200" y="2286000"/>
            <a:ext cx="0" cy="2743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219200" y="3657600"/>
            <a:ext cx="5660571" cy="1371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1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57200" y="338328"/>
            <a:ext cx="8229600" cy="7284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How to Access NWSChat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9" y="1143000"/>
            <a:ext cx="7586662" cy="55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42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4673</TotalTime>
  <Words>857</Words>
  <Application>Microsoft Office PowerPoint</Application>
  <PresentationFormat>On-screen Show (4:3)</PresentationFormat>
  <Paragraphs>202</Paragraphs>
  <Slides>41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Waveform</vt:lpstr>
      <vt:lpstr>NWSChat  &amp; Social Media</vt:lpstr>
      <vt:lpstr>PowerPoint Presentation</vt:lpstr>
      <vt:lpstr>PowerPoint Presentation</vt:lpstr>
      <vt:lpstr>PowerPoint Presentation</vt:lpstr>
      <vt:lpstr>PowerPoint Presentation</vt:lpstr>
      <vt:lpstr>NWSChat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Lexicon</vt:lpstr>
      <vt:lpstr>What is the Social Media Dashboard (SMD)?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Advantages of the Social Media Dashboard</vt:lpstr>
      <vt:lpstr>5 Advantages of the Social Media Dashboard</vt:lpstr>
      <vt:lpstr>5 Advantages of the Social Media Dashboard</vt:lpstr>
      <vt:lpstr>5 Advantages of the Social Media Dashboard</vt:lpstr>
      <vt:lpstr>5 Advantages of the Social Media Dashboard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Sharing the Social Media Dashboard </vt:lpstr>
      <vt:lpstr>Social Media Dashboard // Summary</vt:lpstr>
      <vt:lpstr>NWSChat // Summary</vt:lpstr>
      <vt:lpstr>PowerPoint Presentation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Dashboard</dc:title>
  <dc:creator>neil.dixon</dc:creator>
  <cp:lastModifiedBy>Neil Dixon</cp:lastModifiedBy>
  <cp:revision>170</cp:revision>
  <dcterms:created xsi:type="dcterms:W3CDTF">2013-12-13T19:40:08Z</dcterms:created>
  <dcterms:modified xsi:type="dcterms:W3CDTF">2016-10-23T15:30:08Z</dcterms:modified>
</cp:coreProperties>
</file>