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708" r:id="rId5"/>
    <p:sldMasterId id="2147483720" r:id="rId6"/>
    <p:sldMasterId id="2147483732" r:id="rId7"/>
    <p:sldMasterId id="2147483744" r:id="rId8"/>
  </p:sldMasterIdLst>
  <p:notesMasterIdLst>
    <p:notesMasterId r:id="rId41"/>
  </p:notesMasterIdLst>
  <p:sldIdLst>
    <p:sldId id="294" r:id="rId9"/>
    <p:sldId id="283" r:id="rId10"/>
    <p:sldId id="284" r:id="rId11"/>
    <p:sldId id="285" r:id="rId12"/>
    <p:sldId id="286" r:id="rId13"/>
    <p:sldId id="287" r:id="rId14"/>
    <p:sldId id="288" r:id="rId15"/>
    <p:sldId id="289" r:id="rId16"/>
    <p:sldId id="290" r:id="rId17"/>
    <p:sldId id="291" r:id="rId18"/>
    <p:sldId id="298" r:id="rId19"/>
    <p:sldId id="293" r:id="rId20"/>
    <p:sldId id="300" r:id="rId21"/>
    <p:sldId id="292" r:id="rId22"/>
    <p:sldId id="256" r:id="rId23"/>
    <p:sldId id="265" r:id="rId24"/>
    <p:sldId id="257" r:id="rId25"/>
    <p:sldId id="258" r:id="rId26"/>
    <p:sldId id="275" r:id="rId27"/>
    <p:sldId id="271" r:id="rId28"/>
    <p:sldId id="274" r:id="rId29"/>
    <p:sldId id="296" r:id="rId30"/>
    <p:sldId id="282" r:id="rId31"/>
    <p:sldId id="301" r:id="rId32"/>
    <p:sldId id="295" r:id="rId33"/>
    <p:sldId id="302" r:id="rId34"/>
    <p:sldId id="277" r:id="rId35"/>
    <p:sldId id="303" r:id="rId36"/>
    <p:sldId id="279" r:id="rId37"/>
    <p:sldId id="281" r:id="rId38"/>
    <p:sldId id="304" r:id="rId39"/>
    <p:sldId id="305"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46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C422DF-F854-43FC-935F-6DE10719C3FE}" type="datetimeFigureOut">
              <a:rPr lang="en-US" smtClean="0"/>
              <a:pPr/>
              <a:t>10/23/2016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93398F-D615-493A-8E3A-44720C4906CF}" type="slidenum">
              <a:rPr lang="en-US" smtClean="0"/>
              <a:pPr/>
              <a:t>‹#›</a:t>
            </a:fld>
            <a:endParaRPr lang="en-US" dirty="0"/>
          </a:p>
        </p:txBody>
      </p:sp>
    </p:spTree>
    <p:extLst>
      <p:ext uri="{BB962C8B-B14F-4D97-AF65-F5344CB8AC3E}">
        <p14:creationId xmlns:p14="http://schemas.microsoft.com/office/powerpoint/2010/main" val="3038533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93398F-D615-493A-8E3A-44720C4906CF}"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109654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93398F-D615-493A-8E3A-44720C4906C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4109654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93398F-D615-493A-8E3A-44720C4906CF}"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381965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93398F-D615-493A-8E3A-44720C4906C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4109654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93398F-D615-493A-8E3A-44720C4906CF}" type="slidenum">
              <a:rPr lang="en-US" smtClean="0"/>
              <a:pPr/>
              <a:t>15</a:t>
            </a:fld>
            <a:endParaRPr lang="en-US" dirty="0"/>
          </a:p>
        </p:txBody>
      </p:sp>
    </p:spTree>
    <p:extLst>
      <p:ext uri="{BB962C8B-B14F-4D97-AF65-F5344CB8AC3E}">
        <p14:creationId xmlns:p14="http://schemas.microsoft.com/office/powerpoint/2010/main" val="4109654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93398F-D615-493A-8E3A-44720C4906CF}" type="slidenum">
              <a:rPr lang="en-US" smtClean="0"/>
              <a:pPr/>
              <a:t>16</a:t>
            </a:fld>
            <a:endParaRPr lang="en-US" dirty="0"/>
          </a:p>
        </p:txBody>
      </p:sp>
    </p:spTree>
    <p:extLst>
      <p:ext uri="{BB962C8B-B14F-4D97-AF65-F5344CB8AC3E}">
        <p14:creationId xmlns:p14="http://schemas.microsoft.com/office/powerpoint/2010/main" val="4109654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93398F-D615-493A-8E3A-44720C4906CF}" type="slidenum">
              <a:rPr lang="en-US" smtClean="0"/>
              <a:pPr/>
              <a:t>17</a:t>
            </a:fld>
            <a:endParaRPr lang="en-US" dirty="0"/>
          </a:p>
        </p:txBody>
      </p:sp>
    </p:spTree>
    <p:extLst>
      <p:ext uri="{BB962C8B-B14F-4D97-AF65-F5344CB8AC3E}">
        <p14:creationId xmlns:p14="http://schemas.microsoft.com/office/powerpoint/2010/main" val="3381965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93398F-D615-493A-8E3A-44720C4906CF}" type="slidenum">
              <a:rPr lang="en-US" smtClean="0"/>
              <a:pPr/>
              <a:t>18</a:t>
            </a:fld>
            <a:endParaRPr lang="en-US" dirty="0"/>
          </a:p>
        </p:txBody>
      </p:sp>
    </p:spTree>
    <p:extLst>
      <p:ext uri="{BB962C8B-B14F-4D97-AF65-F5344CB8AC3E}">
        <p14:creationId xmlns:p14="http://schemas.microsoft.com/office/powerpoint/2010/main" val="3381965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93398F-D615-493A-8E3A-44720C4906CF}" type="slidenum">
              <a:rPr lang="en-US" smtClean="0"/>
              <a:pPr/>
              <a:t>19</a:t>
            </a:fld>
            <a:endParaRPr lang="en-US" dirty="0"/>
          </a:p>
        </p:txBody>
      </p:sp>
    </p:spTree>
    <p:extLst>
      <p:ext uri="{BB962C8B-B14F-4D97-AF65-F5344CB8AC3E}">
        <p14:creationId xmlns:p14="http://schemas.microsoft.com/office/powerpoint/2010/main" val="3381965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93398F-D615-493A-8E3A-44720C4906CF}" type="slidenum">
              <a:rPr lang="en-US" smtClean="0"/>
              <a:pPr/>
              <a:t>20</a:t>
            </a:fld>
            <a:endParaRPr lang="en-US" dirty="0"/>
          </a:p>
        </p:txBody>
      </p:sp>
    </p:spTree>
    <p:extLst>
      <p:ext uri="{BB962C8B-B14F-4D97-AF65-F5344CB8AC3E}">
        <p14:creationId xmlns:p14="http://schemas.microsoft.com/office/powerpoint/2010/main" val="3381965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93398F-D615-493A-8E3A-44720C4906CF}" type="slidenum">
              <a:rPr lang="en-US" smtClean="0"/>
              <a:pPr/>
              <a:t>21</a:t>
            </a:fld>
            <a:endParaRPr lang="en-US" dirty="0"/>
          </a:p>
        </p:txBody>
      </p:sp>
    </p:spTree>
    <p:extLst>
      <p:ext uri="{BB962C8B-B14F-4D97-AF65-F5344CB8AC3E}">
        <p14:creationId xmlns:p14="http://schemas.microsoft.com/office/powerpoint/2010/main" val="3381965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93398F-D615-493A-8E3A-44720C4906CF}"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4109654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93398F-D615-493A-8E3A-44720C4906C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381965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93398F-D615-493A-8E3A-44720C4906C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4109654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93398F-D615-493A-8E3A-44720C4906C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4109654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93398F-D615-493A-8E3A-44720C4906C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3819650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93398F-D615-493A-8E3A-44720C4906C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4109654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93398F-D615-493A-8E3A-44720C4906CF}" type="slidenum">
              <a:rPr lang="en-US" smtClean="0"/>
              <a:pPr/>
              <a:t>27</a:t>
            </a:fld>
            <a:endParaRPr lang="en-US" dirty="0"/>
          </a:p>
        </p:txBody>
      </p:sp>
    </p:spTree>
    <p:extLst>
      <p:ext uri="{BB962C8B-B14F-4D97-AF65-F5344CB8AC3E}">
        <p14:creationId xmlns:p14="http://schemas.microsoft.com/office/powerpoint/2010/main" val="3381965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93398F-D615-493A-8E3A-44720C4906C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41096541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93398F-D615-493A-8E3A-44720C4906CF}" type="slidenum">
              <a:rPr lang="en-US" smtClean="0"/>
              <a:pPr/>
              <a:t>29</a:t>
            </a:fld>
            <a:endParaRPr lang="en-US" dirty="0"/>
          </a:p>
        </p:txBody>
      </p:sp>
    </p:spTree>
    <p:extLst>
      <p:ext uri="{BB962C8B-B14F-4D97-AF65-F5344CB8AC3E}">
        <p14:creationId xmlns:p14="http://schemas.microsoft.com/office/powerpoint/2010/main" val="3381965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93398F-D615-493A-8E3A-44720C4906CF}" type="slidenum">
              <a:rPr lang="en-US" smtClean="0"/>
              <a:pPr/>
              <a:t>30</a:t>
            </a:fld>
            <a:endParaRPr lang="en-US" dirty="0"/>
          </a:p>
        </p:txBody>
      </p:sp>
    </p:spTree>
    <p:extLst>
      <p:ext uri="{BB962C8B-B14F-4D97-AF65-F5344CB8AC3E}">
        <p14:creationId xmlns:p14="http://schemas.microsoft.com/office/powerpoint/2010/main" val="33819650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93398F-D615-493A-8E3A-44720C4906CF}"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4109654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93398F-D615-493A-8E3A-44720C4906CF}"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1096541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93398F-D615-493A-8E3A-44720C4906CF}"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4109654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93398F-D615-493A-8E3A-44720C4906CF}"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381965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93398F-D615-493A-8E3A-44720C4906CF}"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381965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93398F-D615-493A-8E3A-44720C4906CF}"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381965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93398F-D615-493A-8E3A-44720C4906CF}"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381965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93398F-D615-493A-8E3A-44720C4906C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381965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93398F-D615-493A-8E3A-44720C4906CF}"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109654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D8DCF7-1DA0-4F2C-8475-14C356FD7CB7}" type="datetimeFigureOut">
              <a:rPr lang="en-US" smtClean="0"/>
              <a:pPr/>
              <a:t>10/23/2016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3C8AFC-9251-45A3-9BE0-81EEBECF03DC}" type="slidenum">
              <a:rPr lang="en-US" smtClean="0"/>
              <a:pPr/>
              <a:t>‹#›</a:t>
            </a:fld>
            <a:endParaRPr lang="en-US" dirty="0"/>
          </a:p>
        </p:txBody>
      </p:sp>
    </p:spTree>
    <p:extLst>
      <p:ext uri="{BB962C8B-B14F-4D97-AF65-F5344CB8AC3E}">
        <p14:creationId xmlns:p14="http://schemas.microsoft.com/office/powerpoint/2010/main" val="2671961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8DCF7-1DA0-4F2C-8475-14C356FD7CB7}" type="datetimeFigureOut">
              <a:rPr lang="en-US" smtClean="0"/>
              <a:pPr/>
              <a:t>10/23/2016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3C8AFC-9251-45A3-9BE0-81EEBECF03DC}" type="slidenum">
              <a:rPr lang="en-US" smtClean="0"/>
              <a:pPr/>
              <a:t>‹#›</a:t>
            </a:fld>
            <a:endParaRPr lang="en-US" dirty="0"/>
          </a:p>
        </p:txBody>
      </p:sp>
    </p:spTree>
    <p:extLst>
      <p:ext uri="{BB962C8B-B14F-4D97-AF65-F5344CB8AC3E}">
        <p14:creationId xmlns:p14="http://schemas.microsoft.com/office/powerpoint/2010/main" val="79194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8DCF7-1DA0-4F2C-8475-14C356FD7CB7}" type="datetimeFigureOut">
              <a:rPr lang="en-US" smtClean="0"/>
              <a:pPr/>
              <a:t>10/23/2016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3C8AFC-9251-45A3-9BE0-81EEBECF03DC}" type="slidenum">
              <a:rPr lang="en-US" smtClean="0"/>
              <a:pPr/>
              <a:t>‹#›</a:t>
            </a:fld>
            <a:endParaRPr lang="en-US" dirty="0"/>
          </a:p>
        </p:txBody>
      </p:sp>
    </p:spTree>
    <p:extLst>
      <p:ext uri="{BB962C8B-B14F-4D97-AF65-F5344CB8AC3E}">
        <p14:creationId xmlns:p14="http://schemas.microsoft.com/office/powerpoint/2010/main" val="2181727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10023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4119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1388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0339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9371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0888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46516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2794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8DCF7-1DA0-4F2C-8475-14C356FD7CB7}" type="datetimeFigureOut">
              <a:rPr lang="en-US" smtClean="0"/>
              <a:pPr/>
              <a:t>10/23/2016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3C8AFC-9251-45A3-9BE0-81EEBECF03DC}" type="slidenum">
              <a:rPr lang="en-US" smtClean="0"/>
              <a:pPr/>
              <a:t>‹#›</a:t>
            </a:fld>
            <a:endParaRPr lang="en-US" dirty="0"/>
          </a:p>
        </p:txBody>
      </p:sp>
    </p:spTree>
    <p:extLst>
      <p:ext uri="{BB962C8B-B14F-4D97-AF65-F5344CB8AC3E}">
        <p14:creationId xmlns:p14="http://schemas.microsoft.com/office/powerpoint/2010/main" val="1283961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28716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9134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915369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4903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65573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0422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07129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781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499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586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D8DCF7-1DA0-4F2C-8475-14C356FD7CB7}" type="datetimeFigureOut">
              <a:rPr lang="en-US" smtClean="0"/>
              <a:pPr/>
              <a:t>10/23/2016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3C8AFC-9251-45A3-9BE0-81EEBECF03DC}" type="slidenum">
              <a:rPr lang="en-US" smtClean="0"/>
              <a:pPr/>
              <a:t>‹#›</a:t>
            </a:fld>
            <a:endParaRPr lang="en-US" dirty="0"/>
          </a:p>
        </p:txBody>
      </p:sp>
    </p:spTree>
    <p:extLst>
      <p:ext uri="{BB962C8B-B14F-4D97-AF65-F5344CB8AC3E}">
        <p14:creationId xmlns:p14="http://schemas.microsoft.com/office/powerpoint/2010/main" val="36350164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68566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94492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69092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72193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55283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69950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802949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00763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06646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6451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D8DCF7-1DA0-4F2C-8475-14C356FD7CB7}" type="datetimeFigureOut">
              <a:rPr lang="en-US" smtClean="0"/>
              <a:pPr/>
              <a:t>10/23/2016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3C8AFC-9251-45A3-9BE0-81EEBECF03DC}" type="slidenum">
              <a:rPr lang="en-US" smtClean="0"/>
              <a:pPr/>
              <a:t>‹#›</a:t>
            </a:fld>
            <a:endParaRPr lang="en-US" dirty="0"/>
          </a:p>
        </p:txBody>
      </p:sp>
    </p:spTree>
    <p:extLst>
      <p:ext uri="{BB962C8B-B14F-4D97-AF65-F5344CB8AC3E}">
        <p14:creationId xmlns:p14="http://schemas.microsoft.com/office/powerpoint/2010/main" val="39665467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92863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506887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87040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569946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70749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243648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02806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321368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47729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8844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D8DCF7-1DA0-4F2C-8475-14C356FD7CB7}" type="datetimeFigureOut">
              <a:rPr lang="en-US" smtClean="0"/>
              <a:pPr/>
              <a:t>10/23/2016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33C8AFC-9251-45A3-9BE0-81EEBECF03DC}" type="slidenum">
              <a:rPr lang="en-US" smtClean="0"/>
              <a:pPr/>
              <a:t>‹#›</a:t>
            </a:fld>
            <a:endParaRPr lang="en-US" dirty="0"/>
          </a:p>
        </p:txBody>
      </p:sp>
    </p:spTree>
    <p:extLst>
      <p:ext uri="{BB962C8B-B14F-4D97-AF65-F5344CB8AC3E}">
        <p14:creationId xmlns:p14="http://schemas.microsoft.com/office/powerpoint/2010/main" val="25754649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92105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91080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022792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42022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7118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408759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82896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122986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56851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0854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D8DCF7-1DA0-4F2C-8475-14C356FD7CB7}" type="datetimeFigureOut">
              <a:rPr lang="en-US" smtClean="0"/>
              <a:pPr/>
              <a:t>10/23/2016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33C8AFC-9251-45A3-9BE0-81EEBECF03DC}" type="slidenum">
              <a:rPr lang="en-US" smtClean="0"/>
              <a:pPr/>
              <a:t>‹#›</a:t>
            </a:fld>
            <a:endParaRPr lang="en-US" dirty="0"/>
          </a:p>
        </p:txBody>
      </p:sp>
    </p:spTree>
    <p:extLst>
      <p:ext uri="{BB962C8B-B14F-4D97-AF65-F5344CB8AC3E}">
        <p14:creationId xmlns:p14="http://schemas.microsoft.com/office/powerpoint/2010/main" val="24651971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36478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12389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41805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69357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22209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518855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81174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9827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53196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0460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D8DCF7-1DA0-4F2C-8475-14C356FD7CB7}" type="datetimeFigureOut">
              <a:rPr lang="en-US" smtClean="0"/>
              <a:pPr/>
              <a:t>10/23/2016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33C8AFC-9251-45A3-9BE0-81EEBECF03DC}" type="slidenum">
              <a:rPr lang="en-US" smtClean="0"/>
              <a:pPr/>
              <a:t>‹#›</a:t>
            </a:fld>
            <a:endParaRPr lang="en-US" dirty="0"/>
          </a:p>
        </p:txBody>
      </p:sp>
    </p:spTree>
    <p:extLst>
      <p:ext uri="{BB962C8B-B14F-4D97-AF65-F5344CB8AC3E}">
        <p14:creationId xmlns:p14="http://schemas.microsoft.com/office/powerpoint/2010/main" val="29784000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05305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34594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60362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13458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48808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52294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62276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74386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9827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5319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8DCF7-1DA0-4F2C-8475-14C356FD7CB7}" type="datetimeFigureOut">
              <a:rPr lang="en-US" smtClean="0"/>
              <a:pPr/>
              <a:t>10/23/2016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3C8AFC-9251-45A3-9BE0-81EEBECF03DC}" type="slidenum">
              <a:rPr lang="en-US" smtClean="0"/>
              <a:pPr/>
              <a:t>‹#›</a:t>
            </a:fld>
            <a:endParaRPr lang="en-US" dirty="0"/>
          </a:p>
        </p:txBody>
      </p:sp>
    </p:spTree>
    <p:extLst>
      <p:ext uri="{BB962C8B-B14F-4D97-AF65-F5344CB8AC3E}">
        <p14:creationId xmlns:p14="http://schemas.microsoft.com/office/powerpoint/2010/main" val="33823668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04602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05305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34594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60362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13458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48808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52294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62276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7438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8DCF7-1DA0-4F2C-8475-14C356FD7CB7}" type="datetimeFigureOut">
              <a:rPr lang="en-US" smtClean="0"/>
              <a:pPr/>
              <a:t>10/23/2016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3C8AFC-9251-45A3-9BE0-81EEBECF03DC}" type="slidenum">
              <a:rPr lang="en-US" smtClean="0"/>
              <a:pPr/>
              <a:t>‹#›</a:t>
            </a:fld>
            <a:endParaRPr lang="en-US" dirty="0"/>
          </a:p>
        </p:txBody>
      </p:sp>
    </p:spTree>
    <p:extLst>
      <p:ext uri="{BB962C8B-B14F-4D97-AF65-F5344CB8AC3E}">
        <p14:creationId xmlns:p14="http://schemas.microsoft.com/office/powerpoint/2010/main" val="3308361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D8DCF7-1DA0-4F2C-8475-14C356FD7CB7}" type="datetimeFigureOut">
              <a:rPr lang="en-US" smtClean="0"/>
              <a:pPr/>
              <a:t>10/23/2016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3C8AFC-9251-45A3-9BE0-81EEBECF03DC}" type="slidenum">
              <a:rPr lang="en-US" smtClean="0"/>
              <a:pPr/>
              <a:t>‹#›</a:t>
            </a:fld>
            <a:endParaRPr lang="en-US" dirty="0"/>
          </a:p>
        </p:txBody>
      </p:sp>
    </p:spTree>
    <p:extLst>
      <p:ext uri="{BB962C8B-B14F-4D97-AF65-F5344CB8AC3E}">
        <p14:creationId xmlns:p14="http://schemas.microsoft.com/office/powerpoint/2010/main" val="3820981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6988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D8DCF7-1DA0-4F2C-8475-14C356FD7CB7}" type="datetimeFigureOut">
              <a:rPr lang="en-US" smtClean="0">
                <a:solidFill>
                  <a:prstClr val="black">
                    <a:tint val="75000"/>
                  </a:prstClr>
                </a:solidFill>
              </a:rPr>
              <a:pPr/>
              <a:t>10/23/2016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3C8AFC-9251-45A3-9BE0-81EEBECF03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06186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8799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0166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9963229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124743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D8DCF7-1DA0-4F2C-8475-14C356FD7CB7}" type="datetimeFigureOut">
              <a:rPr lang="en-US" smtClean="0">
                <a:solidFill>
                  <a:prstClr val="black">
                    <a:tint val="75000"/>
                  </a:prstClr>
                </a:solidFill>
              </a:rPr>
              <a:pPr/>
              <a:t>10/23/2016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3C8AFC-9251-45A3-9BE0-81EEBECF03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124743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hyperlink" Target="http://www.weather.gov/media/gsp/YouTube/brief.pdf" TargetMode="External"/><Relationship Id="rId4" Type="http://schemas.openxmlformats.org/officeDocument/2006/relationships/hyperlink" Target="http://www.weather.gov/gsp"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46.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34.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hyperlink" Target="http://www.weather.gov/media/gsp/YouTube/brief.pdf" TargetMode="External"/><Relationship Id="rId4" Type="http://schemas.openxmlformats.org/officeDocument/2006/relationships/hyperlink" Target="http://www.weather.gov/gsp"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57.xml"/><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3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68.xml"/><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79.xml"/><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79.xml"/><Relationship Id="rId6" Type="http://schemas.openxmlformats.org/officeDocument/2006/relationships/image" Target="../media/image15.jpe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17961" y="152400"/>
            <a:ext cx="7059240" cy="1470025"/>
          </a:xfrm>
          <a:noFill/>
        </p:spPr>
        <p:txBody>
          <a:bodyPr>
            <a:normAutofit/>
          </a:bodyPr>
          <a:lstStyle/>
          <a:p>
            <a:r>
              <a:rPr lang="en-US" dirty="0" smtClean="0">
                <a:solidFill>
                  <a:srgbClr val="FF0000"/>
                </a:solidFill>
              </a:rPr>
              <a:t>Scenario</a:t>
            </a:r>
            <a:endParaRPr lang="en-US" dirty="0">
              <a:solidFill>
                <a:srgbClr val="FF0000"/>
              </a:solidFill>
            </a:endParaRPr>
          </a:p>
        </p:txBody>
      </p:sp>
      <p:sp>
        <p:nvSpPr>
          <p:cNvPr id="3" name="Subtitle 2"/>
          <p:cNvSpPr>
            <a:spLocks noGrp="1"/>
          </p:cNvSpPr>
          <p:nvPr>
            <p:ph type="subTitle" idx="1"/>
          </p:nvPr>
        </p:nvSpPr>
        <p:spPr>
          <a:xfrm>
            <a:off x="1143000" y="1676400"/>
            <a:ext cx="7010400" cy="4572000"/>
          </a:xfrm>
        </p:spPr>
        <p:txBody>
          <a:bodyPr>
            <a:normAutofit fontScale="85000" lnSpcReduction="20000"/>
          </a:bodyPr>
          <a:lstStyle/>
          <a:p>
            <a:pPr marL="457200" indent="-457200" algn="l">
              <a:buFont typeface="Arial" panose="020B0604020202020204" pitchFamily="34" charset="0"/>
              <a:buChar char="•"/>
            </a:pPr>
            <a:r>
              <a:rPr lang="en-US" sz="2400" dirty="0" smtClean="0">
                <a:solidFill>
                  <a:schemeClr val="bg1"/>
                </a:solidFill>
              </a:rPr>
              <a:t>It’s Sunday, July 3rd</a:t>
            </a:r>
          </a:p>
          <a:p>
            <a:pPr marL="457200" indent="-457200" algn="l">
              <a:buFont typeface="Arial" panose="020B0604020202020204" pitchFamily="34" charset="0"/>
              <a:buChar char="•"/>
            </a:pPr>
            <a:r>
              <a:rPr lang="en-US" sz="2400" dirty="0" smtClean="0">
                <a:solidFill>
                  <a:schemeClr val="bg1"/>
                </a:solidFill>
              </a:rPr>
              <a:t>Based upon the information presented</a:t>
            </a:r>
          </a:p>
          <a:p>
            <a:pPr algn="l"/>
            <a:r>
              <a:rPr lang="en-US" sz="2400" dirty="0">
                <a:solidFill>
                  <a:schemeClr val="bg1"/>
                </a:solidFill>
              </a:rPr>
              <a:t>	</a:t>
            </a:r>
            <a:r>
              <a:rPr lang="en-US" sz="2400" dirty="0" smtClean="0">
                <a:solidFill>
                  <a:schemeClr val="bg1"/>
                </a:solidFill>
              </a:rPr>
              <a:t>- County/City EM’s should consider actions taken in 	support of a medium-sized or large outdoor event 	(preferably a real one that you support on July 4</a:t>
            </a:r>
            <a:r>
              <a:rPr lang="en-US" sz="2400" baseline="30000" dirty="0" smtClean="0">
                <a:solidFill>
                  <a:schemeClr val="bg1"/>
                </a:solidFill>
              </a:rPr>
              <a:t>th</a:t>
            </a:r>
            <a:r>
              <a:rPr lang="en-US" sz="2400" dirty="0" smtClean="0">
                <a:solidFill>
                  <a:schemeClr val="bg1"/>
                </a:solidFill>
              </a:rPr>
              <a:t> 	weekend)</a:t>
            </a:r>
          </a:p>
          <a:p>
            <a:pPr algn="l"/>
            <a:r>
              <a:rPr lang="en-US" sz="2400" dirty="0">
                <a:solidFill>
                  <a:schemeClr val="bg1"/>
                </a:solidFill>
              </a:rPr>
              <a:t>	</a:t>
            </a:r>
            <a:r>
              <a:rPr lang="en-US" sz="2400" dirty="0" smtClean="0">
                <a:solidFill>
                  <a:schemeClr val="bg1"/>
                </a:solidFill>
              </a:rPr>
              <a:t>- Media partners should consider the type of </a:t>
            </a:r>
          </a:p>
          <a:p>
            <a:pPr algn="l"/>
            <a:r>
              <a:rPr lang="en-US" sz="2400" dirty="0">
                <a:solidFill>
                  <a:schemeClr val="bg1"/>
                </a:solidFill>
              </a:rPr>
              <a:t> </a:t>
            </a:r>
            <a:r>
              <a:rPr lang="en-US" sz="2400" dirty="0" smtClean="0">
                <a:solidFill>
                  <a:schemeClr val="bg1"/>
                </a:solidFill>
              </a:rPr>
              <a:t>                message (not just on the air, but also via Social </a:t>
            </a:r>
          </a:p>
          <a:p>
            <a:pPr algn="l"/>
            <a:r>
              <a:rPr lang="en-US" sz="2400" dirty="0">
                <a:solidFill>
                  <a:schemeClr val="bg1"/>
                </a:solidFill>
              </a:rPr>
              <a:t> </a:t>
            </a:r>
            <a:r>
              <a:rPr lang="en-US" sz="2400" dirty="0" smtClean="0">
                <a:solidFill>
                  <a:schemeClr val="bg1"/>
                </a:solidFill>
              </a:rPr>
              <a:t>                Media) that  you plan to convey to your viewers/  </a:t>
            </a:r>
          </a:p>
          <a:p>
            <a:pPr algn="l"/>
            <a:r>
              <a:rPr lang="en-US" sz="2400" dirty="0">
                <a:solidFill>
                  <a:schemeClr val="bg1"/>
                </a:solidFill>
              </a:rPr>
              <a:t> </a:t>
            </a:r>
            <a:r>
              <a:rPr lang="en-US" sz="2400" dirty="0" smtClean="0">
                <a:solidFill>
                  <a:schemeClr val="bg1"/>
                </a:solidFill>
              </a:rPr>
              <a:t>                followers as the scenario unfolds</a:t>
            </a:r>
          </a:p>
          <a:p>
            <a:pPr algn="l"/>
            <a:r>
              <a:rPr lang="en-US" sz="2400" dirty="0">
                <a:solidFill>
                  <a:schemeClr val="bg1"/>
                </a:solidFill>
              </a:rPr>
              <a:t>	</a:t>
            </a:r>
            <a:r>
              <a:rPr lang="en-US" sz="2400" dirty="0" smtClean="0">
                <a:solidFill>
                  <a:schemeClr val="bg1"/>
                </a:solidFill>
              </a:rPr>
              <a:t>- All other participants  </a:t>
            </a:r>
          </a:p>
          <a:p>
            <a:pPr algn="l"/>
            <a:r>
              <a:rPr lang="en-US" sz="2400" dirty="0" smtClean="0">
                <a:solidFill>
                  <a:schemeClr val="bg1"/>
                </a:solidFill>
              </a:rPr>
              <a:t>   </a:t>
            </a:r>
          </a:p>
          <a:p>
            <a:pPr algn="l"/>
            <a:endParaRPr lang="en-US" sz="2400" dirty="0" smtClean="0">
              <a:solidFill>
                <a:schemeClr val="bg1"/>
              </a:solidFill>
            </a:endParaRPr>
          </a:p>
          <a:p>
            <a:pPr algn="l"/>
            <a:r>
              <a:rPr lang="en-US" dirty="0" smtClean="0">
                <a:solidFill>
                  <a:schemeClr val="bg1"/>
                </a:solidFill>
              </a:rPr>
              <a:t>  </a:t>
            </a:r>
            <a:endParaRPr lang="en-US"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152400"/>
            <a:ext cx="762000" cy="762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52400"/>
            <a:ext cx="865561" cy="865561"/>
          </a:xfrm>
          <a:prstGeom prst="rect">
            <a:avLst/>
          </a:prstGeom>
        </p:spPr>
      </p:pic>
      <p:sp>
        <p:nvSpPr>
          <p:cNvPr id="9" name="TextBox 8"/>
          <p:cNvSpPr txBox="1"/>
          <p:nvPr/>
        </p:nvSpPr>
        <p:spPr>
          <a:xfrm>
            <a:off x="7924800" y="914400"/>
            <a:ext cx="1239981" cy="215444"/>
          </a:xfrm>
          <a:prstGeom prst="rect">
            <a:avLst/>
          </a:prstGeom>
          <a:noFill/>
        </p:spPr>
        <p:txBody>
          <a:bodyPr wrap="square" rtlCol="0">
            <a:spAutoFit/>
          </a:bodyPr>
          <a:lstStyle/>
          <a:p>
            <a:r>
              <a:rPr lang="en-US" sz="800" b="1" dirty="0" smtClean="0">
                <a:solidFill>
                  <a:srgbClr val="FF0000"/>
                </a:solidFill>
              </a:rPr>
              <a:t>Greenville/Spartanburg</a:t>
            </a:r>
            <a:endParaRPr lang="en-US" sz="800" b="1" dirty="0">
              <a:solidFill>
                <a:srgbClr val="FF0000"/>
              </a:solidFill>
            </a:endParaRPr>
          </a:p>
        </p:txBody>
      </p:sp>
    </p:spTree>
    <p:extLst>
      <p:ext uri="{BB962C8B-B14F-4D97-AF65-F5344CB8AC3E}">
        <p14:creationId xmlns:p14="http://schemas.microsoft.com/office/powerpoint/2010/main" val="17935349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solidFill>
                  <a:schemeClr val="bg1"/>
                </a:solidFill>
              </a:rPr>
              <a:t>The End</a:t>
            </a:r>
            <a:endParaRPr lang="en-US" dirty="0">
              <a:solidFill>
                <a:schemeClr val="bg1"/>
              </a:solidFill>
            </a:endParaRPr>
          </a:p>
        </p:txBody>
      </p:sp>
      <p:sp>
        <p:nvSpPr>
          <p:cNvPr id="3" name="Subtitle 2"/>
          <p:cNvSpPr>
            <a:spLocks noGrp="1"/>
          </p:cNvSpPr>
          <p:nvPr>
            <p:ph idx="1"/>
          </p:nvPr>
        </p:nvSpPr>
        <p:spPr/>
        <p:txBody>
          <a:bodyPr>
            <a:normAutofit/>
          </a:bodyPr>
          <a:lstStyle/>
          <a:p>
            <a:r>
              <a:rPr lang="en-US" dirty="0" smtClean="0">
                <a:solidFill>
                  <a:schemeClr val="bg1"/>
                </a:solidFill>
              </a:rPr>
              <a:t>Please </a:t>
            </a:r>
            <a:r>
              <a:rPr lang="en-US" dirty="0">
                <a:solidFill>
                  <a:schemeClr val="bg1"/>
                </a:solidFill>
              </a:rPr>
              <a:t>go to </a:t>
            </a:r>
            <a:r>
              <a:rPr lang="en-US" sz="2400" dirty="0">
                <a:solidFill>
                  <a:schemeClr val="bg1"/>
                </a:solidFill>
                <a:hlinkClick r:id="rId4"/>
              </a:rPr>
              <a:t>www.weather.gov/gsp</a:t>
            </a:r>
            <a:r>
              <a:rPr lang="en-US" sz="2400" dirty="0">
                <a:solidFill>
                  <a:schemeClr val="bg1"/>
                </a:solidFill>
              </a:rPr>
              <a:t> </a:t>
            </a:r>
            <a:r>
              <a:rPr lang="en-US" dirty="0">
                <a:solidFill>
                  <a:schemeClr val="bg1"/>
                </a:solidFill>
              </a:rPr>
              <a:t>for the latest forecasts.</a:t>
            </a:r>
          </a:p>
          <a:p>
            <a:r>
              <a:rPr lang="en-US" dirty="0">
                <a:solidFill>
                  <a:schemeClr val="bg1"/>
                </a:solidFill>
              </a:rPr>
              <a:t>These slides are also posted at:  </a:t>
            </a:r>
            <a:r>
              <a:rPr lang="en-US" sz="2400" dirty="0">
                <a:solidFill>
                  <a:schemeClr val="bg1"/>
                </a:solidFill>
                <a:hlinkClick r:id="rId5"/>
              </a:rPr>
              <a:t>www.weather.gov/media/gsp/YouTube/brief.pdf</a:t>
            </a:r>
            <a:endParaRPr lang="en-US" sz="2400" dirty="0">
              <a:solidFill>
                <a:schemeClr val="bg1"/>
              </a:solidFill>
            </a:endParaRPr>
          </a:p>
          <a:p>
            <a:endParaRPr lang="en-US" dirty="0" smtClean="0">
              <a:solidFill>
                <a:schemeClr val="bg1"/>
              </a:solidFill>
            </a:endParaRPr>
          </a:p>
          <a:p>
            <a:endParaRPr lang="en-US" dirty="0">
              <a:solidFill>
                <a:schemeClr val="bg1"/>
              </a:solidFill>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3400" y="152400"/>
            <a:ext cx="762000" cy="762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 y="152400"/>
            <a:ext cx="865561" cy="865561"/>
          </a:xfrm>
          <a:prstGeom prst="rect">
            <a:avLst/>
          </a:prstGeom>
        </p:spPr>
      </p:pic>
      <p:sp>
        <p:nvSpPr>
          <p:cNvPr id="9" name="TextBox 8"/>
          <p:cNvSpPr txBox="1"/>
          <p:nvPr/>
        </p:nvSpPr>
        <p:spPr>
          <a:xfrm>
            <a:off x="7924800" y="914400"/>
            <a:ext cx="1239981" cy="215444"/>
          </a:xfrm>
          <a:prstGeom prst="rect">
            <a:avLst/>
          </a:prstGeom>
          <a:noFill/>
        </p:spPr>
        <p:txBody>
          <a:bodyPr wrap="square" rtlCol="0">
            <a:spAutoFit/>
          </a:bodyPr>
          <a:lstStyle/>
          <a:p>
            <a:r>
              <a:rPr lang="en-US" sz="800" b="1" dirty="0" smtClean="0">
                <a:solidFill>
                  <a:srgbClr val="FF0000"/>
                </a:solidFill>
              </a:rPr>
              <a:t>Greenville/Spartanburg</a:t>
            </a:r>
            <a:endParaRPr lang="en-US" sz="800" b="1" dirty="0">
              <a:solidFill>
                <a:srgbClr val="FF0000"/>
              </a:solidFill>
            </a:endParaRPr>
          </a:p>
        </p:txBody>
      </p:sp>
    </p:spTree>
    <p:extLst>
      <p:ext uri="{BB962C8B-B14F-4D97-AF65-F5344CB8AC3E}">
        <p14:creationId xmlns:p14="http://schemas.microsoft.com/office/powerpoint/2010/main" val="24588450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solidFill>
                  <a:schemeClr val="bg1"/>
                </a:solidFill>
              </a:rPr>
              <a:t>Discussion</a:t>
            </a:r>
            <a:endParaRPr lang="en-US" dirty="0">
              <a:solidFill>
                <a:schemeClr val="bg1"/>
              </a:solidFill>
            </a:endParaRPr>
          </a:p>
        </p:txBody>
      </p:sp>
      <p:sp>
        <p:nvSpPr>
          <p:cNvPr id="3" name="Subtitle 2"/>
          <p:cNvSpPr>
            <a:spLocks noGrp="1"/>
          </p:cNvSpPr>
          <p:nvPr>
            <p:ph idx="1"/>
          </p:nvPr>
        </p:nvSpPr>
        <p:spPr/>
        <p:txBody>
          <a:bodyPr>
            <a:normAutofit/>
          </a:bodyPr>
          <a:lstStyle/>
          <a:p>
            <a:r>
              <a:rPr lang="en-US" dirty="0" smtClean="0">
                <a:solidFill>
                  <a:schemeClr val="bg1"/>
                </a:solidFill>
              </a:rPr>
              <a:t>What are your main concerns re: weather impacts at this point?</a:t>
            </a:r>
          </a:p>
          <a:p>
            <a:r>
              <a:rPr lang="en-US" dirty="0" smtClean="0">
                <a:solidFill>
                  <a:schemeClr val="bg1"/>
                </a:solidFill>
              </a:rPr>
              <a:t>What special actions/messaging do you implement based upon the current forecast info?</a:t>
            </a:r>
          </a:p>
          <a:p>
            <a:r>
              <a:rPr lang="en-US" dirty="0" smtClean="0">
                <a:solidFill>
                  <a:schemeClr val="bg1"/>
                </a:solidFill>
              </a:rPr>
              <a:t>How do you handle the uncertainty regarding the severe weather outlook?</a:t>
            </a:r>
          </a:p>
          <a:p>
            <a:endParaRPr lang="en-US" dirty="0" smtClean="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152400"/>
            <a:ext cx="762000" cy="762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52400"/>
            <a:ext cx="865561" cy="865561"/>
          </a:xfrm>
          <a:prstGeom prst="rect">
            <a:avLst/>
          </a:prstGeom>
        </p:spPr>
      </p:pic>
      <p:sp>
        <p:nvSpPr>
          <p:cNvPr id="9" name="TextBox 8"/>
          <p:cNvSpPr txBox="1"/>
          <p:nvPr/>
        </p:nvSpPr>
        <p:spPr>
          <a:xfrm>
            <a:off x="7924800" y="914400"/>
            <a:ext cx="1239981" cy="215444"/>
          </a:xfrm>
          <a:prstGeom prst="rect">
            <a:avLst/>
          </a:prstGeom>
          <a:noFill/>
        </p:spPr>
        <p:txBody>
          <a:bodyPr wrap="square" rtlCol="0">
            <a:spAutoFit/>
          </a:bodyPr>
          <a:lstStyle/>
          <a:p>
            <a:r>
              <a:rPr lang="en-US" sz="800" b="1" dirty="0" smtClean="0">
                <a:solidFill>
                  <a:srgbClr val="FF0000"/>
                </a:solidFill>
              </a:rPr>
              <a:t>Greenville/Spartanburg</a:t>
            </a:r>
            <a:endParaRPr lang="en-US" sz="800" b="1" dirty="0">
              <a:solidFill>
                <a:srgbClr val="FF0000"/>
              </a:solidFill>
            </a:endParaRPr>
          </a:p>
        </p:txBody>
      </p:sp>
    </p:spTree>
    <p:extLst>
      <p:ext uri="{BB962C8B-B14F-4D97-AF65-F5344CB8AC3E}">
        <p14:creationId xmlns:p14="http://schemas.microsoft.com/office/powerpoint/2010/main" val="10460054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8425"/>
            <a:ext cx="7772400" cy="1470025"/>
          </a:xfrm>
          <a:noFill/>
        </p:spPr>
        <p:txBody>
          <a:bodyPr>
            <a:normAutofit/>
          </a:bodyPr>
          <a:lstStyle/>
          <a:p>
            <a:r>
              <a:rPr lang="en-US" sz="3600" dirty="0" smtClean="0">
                <a:solidFill>
                  <a:schemeClr val="bg1"/>
                </a:solidFill>
              </a:rPr>
              <a:t>SPC Day 1 Categorical Outlook     (Update at 1225 EDT)</a:t>
            </a:r>
            <a:endParaRPr lang="en-US" sz="3600"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152400"/>
            <a:ext cx="762000" cy="762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52400"/>
            <a:ext cx="865561" cy="865561"/>
          </a:xfrm>
          <a:prstGeom prst="rect">
            <a:avLst/>
          </a:prstGeom>
        </p:spPr>
      </p:pic>
      <p:sp>
        <p:nvSpPr>
          <p:cNvPr id="9" name="TextBox 8"/>
          <p:cNvSpPr txBox="1"/>
          <p:nvPr/>
        </p:nvSpPr>
        <p:spPr>
          <a:xfrm>
            <a:off x="7924800" y="914400"/>
            <a:ext cx="1239981" cy="215444"/>
          </a:xfrm>
          <a:prstGeom prst="rect">
            <a:avLst/>
          </a:prstGeom>
          <a:noFill/>
        </p:spPr>
        <p:txBody>
          <a:bodyPr wrap="square" rtlCol="0">
            <a:spAutoFit/>
          </a:bodyPr>
          <a:lstStyle/>
          <a:p>
            <a:r>
              <a:rPr lang="en-US" sz="800" b="1" dirty="0" smtClean="0">
                <a:solidFill>
                  <a:srgbClr val="FF0000"/>
                </a:solidFill>
              </a:rPr>
              <a:t>Greenville/Spartanburg</a:t>
            </a:r>
            <a:endParaRPr lang="en-US" sz="800" b="1" dirty="0">
              <a:solidFill>
                <a:srgbClr val="FF0000"/>
              </a:solidFill>
            </a:endParaRPr>
          </a:p>
        </p:txBody>
      </p:sp>
      <p:pic>
        <p:nvPicPr>
          <p:cNvPr id="7170" name="Picture 2" descr="H:\SWPLStuff\IWT_2016\SPC_CO_Day1_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219200"/>
            <a:ext cx="8228572" cy="5485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9837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solidFill>
                  <a:schemeClr val="bg1"/>
                </a:solidFill>
              </a:rPr>
              <a:t>Discussion</a:t>
            </a:r>
            <a:endParaRPr lang="en-US" dirty="0">
              <a:solidFill>
                <a:schemeClr val="bg1"/>
              </a:solidFill>
            </a:endParaRPr>
          </a:p>
        </p:txBody>
      </p:sp>
      <p:sp>
        <p:nvSpPr>
          <p:cNvPr id="3" name="Subtitle 2"/>
          <p:cNvSpPr>
            <a:spLocks noGrp="1"/>
          </p:cNvSpPr>
          <p:nvPr>
            <p:ph idx="1"/>
          </p:nvPr>
        </p:nvSpPr>
        <p:spPr/>
        <p:txBody>
          <a:bodyPr>
            <a:normAutofit/>
          </a:bodyPr>
          <a:lstStyle/>
          <a:p>
            <a:r>
              <a:rPr lang="en-US" dirty="0" smtClean="0">
                <a:solidFill>
                  <a:schemeClr val="bg1"/>
                </a:solidFill>
              </a:rPr>
              <a:t>Does this information cause any changes to your plan of action/messaging?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152400"/>
            <a:ext cx="762000" cy="762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52400"/>
            <a:ext cx="865561" cy="865561"/>
          </a:xfrm>
          <a:prstGeom prst="rect">
            <a:avLst/>
          </a:prstGeom>
        </p:spPr>
      </p:pic>
      <p:sp>
        <p:nvSpPr>
          <p:cNvPr id="9" name="TextBox 8"/>
          <p:cNvSpPr txBox="1"/>
          <p:nvPr/>
        </p:nvSpPr>
        <p:spPr>
          <a:xfrm>
            <a:off x="7924800" y="914400"/>
            <a:ext cx="1239981" cy="215444"/>
          </a:xfrm>
          <a:prstGeom prst="rect">
            <a:avLst/>
          </a:prstGeom>
          <a:noFill/>
        </p:spPr>
        <p:txBody>
          <a:bodyPr wrap="square" rtlCol="0">
            <a:spAutoFit/>
          </a:bodyPr>
          <a:lstStyle/>
          <a:p>
            <a:r>
              <a:rPr lang="en-US" sz="800" b="1" dirty="0" smtClean="0">
                <a:solidFill>
                  <a:srgbClr val="FF0000"/>
                </a:solidFill>
              </a:rPr>
              <a:t>Greenville/Spartanburg</a:t>
            </a:r>
            <a:endParaRPr lang="en-US" sz="800" b="1" dirty="0">
              <a:solidFill>
                <a:srgbClr val="FF0000"/>
              </a:solidFill>
            </a:endParaRPr>
          </a:p>
        </p:txBody>
      </p:sp>
    </p:spTree>
    <p:extLst>
      <p:ext uri="{BB962C8B-B14F-4D97-AF65-F5344CB8AC3E}">
        <p14:creationId xmlns:p14="http://schemas.microsoft.com/office/powerpoint/2010/main" val="20438879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verSheet.png"/>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31434226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85180" y="1524000"/>
            <a:ext cx="7772400" cy="1470025"/>
          </a:xfrm>
          <a:noFill/>
        </p:spPr>
        <p:txBody>
          <a:bodyPr>
            <a:normAutofit/>
          </a:bodyPr>
          <a:lstStyle/>
          <a:p>
            <a:r>
              <a:rPr lang="en-US" dirty="0" smtClean="0">
                <a:solidFill>
                  <a:srgbClr val="FF0000"/>
                </a:solidFill>
              </a:rPr>
              <a:t>Potential Severe Weather Outbreak and Extreme Heat</a:t>
            </a:r>
            <a:endParaRPr lang="en-US" dirty="0">
              <a:solidFill>
                <a:srgbClr val="FF0000"/>
              </a:solidFill>
            </a:endParaRPr>
          </a:p>
        </p:txBody>
      </p:sp>
      <p:sp>
        <p:nvSpPr>
          <p:cNvPr id="3" name="Subtitle 2"/>
          <p:cNvSpPr>
            <a:spLocks noGrp="1"/>
          </p:cNvSpPr>
          <p:nvPr>
            <p:ph type="subTitle" idx="1"/>
          </p:nvPr>
        </p:nvSpPr>
        <p:spPr>
          <a:xfrm>
            <a:off x="1066800" y="3657600"/>
            <a:ext cx="7010400" cy="1447800"/>
          </a:xfrm>
        </p:spPr>
        <p:txBody>
          <a:bodyPr>
            <a:normAutofit/>
          </a:bodyPr>
          <a:lstStyle/>
          <a:p>
            <a:r>
              <a:rPr lang="en-US" dirty="0" smtClean="0">
                <a:solidFill>
                  <a:schemeClr val="bg1"/>
                </a:solidFill>
              </a:rPr>
              <a:t>Sunday, July 3rd</a:t>
            </a:r>
          </a:p>
          <a:p>
            <a:r>
              <a:rPr lang="en-US" dirty="0" smtClean="0">
                <a:solidFill>
                  <a:schemeClr val="bg1"/>
                </a:solidFill>
              </a:rPr>
              <a:t>4:30 PM EDT</a:t>
            </a:r>
            <a:endParaRPr lang="en-US"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152400"/>
            <a:ext cx="762000" cy="762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52400"/>
            <a:ext cx="865561" cy="865561"/>
          </a:xfrm>
          <a:prstGeom prst="rect">
            <a:avLst/>
          </a:prstGeom>
        </p:spPr>
      </p:pic>
      <p:sp>
        <p:nvSpPr>
          <p:cNvPr id="9" name="TextBox 8"/>
          <p:cNvSpPr txBox="1"/>
          <p:nvPr/>
        </p:nvSpPr>
        <p:spPr>
          <a:xfrm>
            <a:off x="7924800" y="914400"/>
            <a:ext cx="1239981" cy="215444"/>
          </a:xfrm>
          <a:prstGeom prst="rect">
            <a:avLst/>
          </a:prstGeom>
          <a:noFill/>
        </p:spPr>
        <p:txBody>
          <a:bodyPr wrap="square" rtlCol="0">
            <a:spAutoFit/>
          </a:bodyPr>
          <a:lstStyle/>
          <a:p>
            <a:r>
              <a:rPr lang="en-US" sz="800" b="1" dirty="0" smtClean="0">
                <a:solidFill>
                  <a:srgbClr val="FF0000"/>
                </a:solidFill>
              </a:rPr>
              <a:t>Greenville/Spartanburg</a:t>
            </a:r>
            <a:endParaRPr lang="en-US" sz="800" b="1" dirty="0">
              <a:solidFill>
                <a:srgbClr val="FF0000"/>
              </a:solidFill>
            </a:endParaRPr>
          </a:p>
        </p:txBody>
      </p:sp>
    </p:spTree>
    <p:extLst>
      <p:ext uri="{BB962C8B-B14F-4D97-AF65-F5344CB8AC3E}">
        <p14:creationId xmlns:p14="http://schemas.microsoft.com/office/powerpoint/2010/main" val="31592033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solidFill>
                  <a:schemeClr val="bg1"/>
                </a:solidFill>
              </a:rPr>
              <a:t>Talking Points</a:t>
            </a:r>
            <a:endParaRPr lang="en-US" dirty="0">
              <a:solidFill>
                <a:schemeClr val="bg1"/>
              </a:solidFill>
            </a:endParaRPr>
          </a:p>
        </p:txBody>
      </p:sp>
      <p:sp>
        <p:nvSpPr>
          <p:cNvPr id="3" name="Subtitle 2"/>
          <p:cNvSpPr>
            <a:spLocks noGrp="1"/>
          </p:cNvSpPr>
          <p:nvPr>
            <p:ph idx="1"/>
          </p:nvPr>
        </p:nvSpPr>
        <p:spPr/>
        <p:txBody>
          <a:bodyPr>
            <a:normAutofit fontScale="55000" lnSpcReduction="20000"/>
          </a:bodyPr>
          <a:lstStyle/>
          <a:p>
            <a:r>
              <a:rPr lang="en-US" dirty="0" smtClean="0">
                <a:solidFill>
                  <a:schemeClr val="bg1"/>
                </a:solidFill>
              </a:rPr>
              <a:t>A line of severe thunderstorms over northern Kentucky is expected to drop quickly southeast toward the southern Appalachians this afternoon, likely reaching far western North Carolina by mid-evening. </a:t>
            </a:r>
          </a:p>
          <a:p>
            <a:r>
              <a:rPr lang="en-US" dirty="0" smtClean="0">
                <a:solidFill>
                  <a:schemeClr val="bg1"/>
                </a:solidFill>
              </a:rPr>
              <a:t>There will be an enhanced risk of widespread damaging winds across the mountains during this time, possibly resulting in numerous downed trees and at least scattered power outages</a:t>
            </a:r>
          </a:p>
          <a:p>
            <a:r>
              <a:rPr lang="en-US" dirty="0" smtClean="0">
                <a:solidFill>
                  <a:schemeClr val="bg1"/>
                </a:solidFill>
              </a:rPr>
              <a:t>As usual, there is quite a bit of uncertainty as to the likelihood of the line of storms maintaining its intensity as it moves over the high terrain. Interests in the Piedmont and foothills should pay especially close attention to the latest forecast information this evening</a:t>
            </a:r>
          </a:p>
          <a:p>
            <a:r>
              <a:rPr lang="en-US" dirty="0" smtClean="0">
                <a:solidFill>
                  <a:schemeClr val="bg1"/>
                </a:solidFill>
              </a:rPr>
              <a:t>Otherwise, a strong ridge of upper level high pressure centered over the Mississippi Valley will maintain very hot and humid conditions across our area.</a:t>
            </a:r>
          </a:p>
          <a:p>
            <a:r>
              <a:rPr lang="en-US" dirty="0" smtClean="0">
                <a:solidFill>
                  <a:schemeClr val="bg1"/>
                </a:solidFill>
              </a:rPr>
              <a:t>Heat advisories/Excessive heat warnings remain in effect for much of the area through early evening</a:t>
            </a:r>
          </a:p>
          <a:p>
            <a:r>
              <a:rPr lang="en-US" dirty="0" smtClean="0">
                <a:solidFill>
                  <a:schemeClr val="bg1"/>
                </a:solidFill>
              </a:rPr>
              <a:t>Although today is expected to be the hottest day, above normal levels of heat and humidity are expected to continue into the early part of the work week.</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152400"/>
            <a:ext cx="762000" cy="762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52400"/>
            <a:ext cx="865561" cy="865561"/>
          </a:xfrm>
          <a:prstGeom prst="rect">
            <a:avLst/>
          </a:prstGeom>
        </p:spPr>
      </p:pic>
      <p:sp>
        <p:nvSpPr>
          <p:cNvPr id="9" name="TextBox 8"/>
          <p:cNvSpPr txBox="1"/>
          <p:nvPr/>
        </p:nvSpPr>
        <p:spPr>
          <a:xfrm>
            <a:off x="7924800" y="914400"/>
            <a:ext cx="1239981" cy="215444"/>
          </a:xfrm>
          <a:prstGeom prst="rect">
            <a:avLst/>
          </a:prstGeom>
          <a:noFill/>
        </p:spPr>
        <p:txBody>
          <a:bodyPr wrap="square" rtlCol="0">
            <a:spAutoFit/>
          </a:bodyPr>
          <a:lstStyle/>
          <a:p>
            <a:r>
              <a:rPr lang="en-US" sz="800" b="1" dirty="0" smtClean="0">
                <a:solidFill>
                  <a:srgbClr val="FF0000"/>
                </a:solidFill>
              </a:rPr>
              <a:t>Greenville/Spartanburg</a:t>
            </a:r>
            <a:endParaRPr lang="en-US" sz="800" b="1" dirty="0">
              <a:solidFill>
                <a:srgbClr val="FF0000"/>
              </a:solidFill>
            </a:endParaRPr>
          </a:p>
        </p:txBody>
      </p:sp>
    </p:spTree>
    <p:extLst>
      <p:ext uri="{BB962C8B-B14F-4D97-AF65-F5344CB8AC3E}">
        <p14:creationId xmlns:p14="http://schemas.microsoft.com/office/powerpoint/2010/main" val="31592033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8425"/>
            <a:ext cx="7772400" cy="1470025"/>
          </a:xfrm>
          <a:noFill/>
        </p:spPr>
        <p:txBody>
          <a:bodyPr>
            <a:normAutofit/>
          </a:bodyPr>
          <a:lstStyle/>
          <a:p>
            <a:r>
              <a:rPr lang="en-US" sz="3600" dirty="0" smtClean="0">
                <a:solidFill>
                  <a:schemeClr val="bg1"/>
                </a:solidFill>
              </a:rPr>
              <a:t>Hazardous Weather Outlook</a:t>
            </a:r>
            <a:endParaRPr lang="en-US" sz="3600"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152400"/>
            <a:ext cx="762000" cy="762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52400"/>
            <a:ext cx="865561" cy="865561"/>
          </a:xfrm>
          <a:prstGeom prst="rect">
            <a:avLst/>
          </a:prstGeom>
        </p:spPr>
      </p:pic>
      <p:sp>
        <p:nvSpPr>
          <p:cNvPr id="9" name="TextBox 8"/>
          <p:cNvSpPr txBox="1"/>
          <p:nvPr/>
        </p:nvSpPr>
        <p:spPr>
          <a:xfrm>
            <a:off x="7924800" y="914400"/>
            <a:ext cx="1239981" cy="215444"/>
          </a:xfrm>
          <a:prstGeom prst="rect">
            <a:avLst/>
          </a:prstGeom>
          <a:noFill/>
        </p:spPr>
        <p:txBody>
          <a:bodyPr wrap="square" rtlCol="0">
            <a:spAutoFit/>
          </a:bodyPr>
          <a:lstStyle/>
          <a:p>
            <a:r>
              <a:rPr lang="en-US" sz="800" b="1" dirty="0" smtClean="0">
                <a:solidFill>
                  <a:srgbClr val="FF0000"/>
                </a:solidFill>
              </a:rPr>
              <a:t>Greenville/Spartanburg</a:t>
            </a:r>
            <a:endParaRPr lang="en-US" sz="800" b="1" dirty="0">
              <a:solidFill>
                <a:srgbClr val="FF0000"/>
              </a:solidFill>
            </a:endParaRPr>
          </a:p>
        </p:txBody>
      </p:sp>
      <p:pic>
        <p:nvPicPr>
          <p:cNvPr id="1027" name="Picture 3" descr="H:\SWPLStuff\IWT_2016\DAY1HW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219200"/>
            <a:ext cx="8229617" cy="5486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3022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8425"/>
            <a:ext cx="7772400" cy="1470025"/>
          </a:xfrm>
          <a:noFill/>
        </p:spPr>
        <p:txBody>
          <a:bodyPr>
            <a:normAutofit/>
          </a:bodyPr>
          <a:lstStyle/>
          <a:p>
            <a:r>
              <a:rPr lang="en-US" sz="3600" dirty="0" smtClean="0">
                <a:solidFill>
                  <a:schemeClr val="bg1"/>
                </a:solidFill>
              </a:rPr>
              <a:t>SPC Day 1 Categorical Outlook</a:t>
            </a:r>
            <a:endParaRPr lang="en-US" sz="3600"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152400"/>
            <a:ext cx="762000" cy="762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52400"/>
            <a:ext cx="865561" cy="865561"/>
          </a:xfrm>
          <a:prstGeom prst="rect">
            <a:avLst/>
          </a:prstGeom>
        </p:spPr>
      </p:pic>
      <p:sp>
        <p:nvSpPr>
          <p:cNvPr id="9" name="TextBox 8"/>
          <p:cNvSpPr txBox="1"/>
          <p:nvPr/>
        </p:nvSpPr>
        <p:spPr>
          <a:xfrm>
            <a:off x="7924800" y="914400"/>
            <a:ext cx="1239981" cy="215444"/>
          </a:xfrm>
          <a:prstGeom prst="rect">
            <a:avLst/>
          </a:prstGeom>
          <a:noFill/>
        </p:spPr>
        <p:txBody>
          <a:bodyPr wrap="square" rtlCol="0">
            <a:spAutoFit/>
          </a:bodyPr>
          <a:lstStyle/>
          <a:p>
            <a:r>
              <a:rPr lang="en-US" sz="800" b="1" dirty="0" smtClean="0">
                <a:solidFill>
                  <a:srgbClr val="FF0000"/>
                </a:solidFill>
              </a:rPr>
              <a:t>Greenville/Spartanburg</a:t>
            </a:r>
            <a:endParaRPr lang="en-US" sz="800" b="1" dirty="0">
              <a:solidFill>
                <a:srgbClr val="FF0000"/>
              </a:solidFill>
            </a:endParaRPr>
          </a:p>
        </p:txBody>
      </p:sp>
      <p:pic>
        <p:nvPicPr>
          <p:cNvPr id="5123" name="Picture 3" descr="H:\SWPLStuff\IWT_2016\SPC_CO_Day1_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614" y="1221336"/>
            <a:ext cx="8228572" cy="5485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1439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8425"/>
            <a:ext cx="7772400" cy="1470025"/>
          </a:xfrm>
          <a:noFill/>
        </p:spPr>
        <p:txBody>
          <a:bodyPr>
            <a:normAutofit/>
          </a:bodyPr>
          <a:lstStyle/>
          <a:p>
            <a:r>
              <a:rPr lang="en-US" sz="3600" dirty="0" smtClean="0">
                <a:solidFill>
                  <a:schemeClr val="bg1"/>
                </a:solidFill>
              </a:rPr>
              <a:t>SPC Day 1 Probabilistic Outlook (Damaging winds)</a:t>
            </a:r>
            <a:endParaRPr lang="en-US" sz="3600"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152400"/>
            <a:ext cx="762000" cy="762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52400"/>
            <a:ext cx="865561" cy="865561"/>
          </a:xfrm>
          <a:prstGeom prst="rect">
            <a:avLst/>
          </a:prstGeom>
        </p:spPr>
      </p:pic>
      <p:sp>
        <p:nvSpPr>
          <p:cNvPr id="9" name="TextBox 8"/>
          <p:cNvSpPr txBox="1"/>
          <p:nvPr/>
        </p:nvSpPr>
        <p:spPr>
          <a:xfrm>
            <a:off x="7924800" y="914400"/>
            <a:ext cx="1239981" cy="215444"/>
          </a:xfrm>
          <a:prstGeom prst="rect">
            <a:avLst/>
          </a:prstGeom>
          <a:noFill/>
        </p:spPr>
        <p:txBody>
          <a:bodyPr wrap="square" rtlCol="0">
            <a:spAutoFit/>
          </a:bodyPr>
          <a:lstStyle/>
          <a:p>
            <a:r>
              <a:rPr lang="en-US" sz="800" b="1" dirty="0" smtClean="0">
                <a:solidFill>
                  <a:srgbClr val="FF0000"/>
                </a:solidFill>
              </a:rPr>
              <a:t>Greenville/Spartanburg</a:t>
            </a:r>
            <a:endParaRPr lang="en-US" sz="800" b="1" dirty="0">
              <a:solidFill>
                <a:srgbClr val="FF0000"/>
              </a:solidFill>
            </a:endParaRPr>
          </a:p>
        </p:txBody>
      </p:sp>
      <p:pic>
        <p:nvPicPr>
          <p:cNvPr id="6147" name="Picture 3" descr="H:\SWPLStuff\IWT_2016\SPC_WP_Zoom_Day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219200"/>
            <a:ext cx="8228572" cy="5485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2040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verSheet.png"/>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13023952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8425"/>
            <a:ext cx="7772400" cy="1470025"/>
          </a:xfrm>
          <a:noFill/>
        </p:spPr>
        <p:txBody>
          <a:bodyPr>
            <a:normAutofit/>
          </a:bodyPr>
          <a:lstStyle/>
          <a:p>
            <a:r>
              <a:rPr lang="en-US" sz="3600" dirty="0" smtClean="0">
                <a:solidFill>
                  <a:schemeClr val="bg1"/>
                </a:solidFill>
              </a:rPr>
              <a:t>Heat Index For Today</a:t>
            </a:r>
            <a:endParaRPr lang="en-US" sz="3600"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152400"/>
            <a:ext cx="762000" cy="762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52400"/>
            <a:ext cx="865561" cy="865561"/>
          </a:xfrm>
          <a:prstGeom prst="rect">
            <a:avLst/>
          </a:prstGeom>
        </p:spPr>
      </p:pic>
      <p:sp>
        <p:nvSpPr>
          <p:cNvPr id="9" name="TextBox 8"/>
          <p:cNvSpPr txBox="1"/>
          <p:nvPr/>
        </p:nvSpPr>
        <p:spPr>
          <a:xfrm>
            <a:off x="7924800" y="914400"/>
            <a:ext cx="1239981" cy="215444"/>
          </a:xfrm>
          <a:prstGeom prst="rect">
            <a:avLst/>
          </a:prstGeom>
          <a:noFill/>
        </p:spPr>
        <p:txBody>
          <a:bodyPr wrap="square" rtlCol="0">
            <a:spAutoFit/>
          </a:bodyPr>
          <a:lstStyle/>
          <a:p>
            <a:r>
              <a:rPr lang="en-US" sz="800" b="1" dirty="0" smtClean="0">
                <a:solidFill>
                  <a:srgbClr val="FF0000"/>
                </a:solidFill>
              </a:rPr>
              <a:t>Greenville/Spartanburg</a:t>
            </a:r>
            <a:endParaRPr lang="en-US" sz="800" b="1" dirty="0">
              <a:solidFill>
                <a:srgbClr val="FF0000"/>
              </a:solidFill>
            </a:endParaRPr>
          </a:p>
        </p:txBody>
      </p:sp>
      <p:pic>
        <p:nvPicPr>
          <p:cNvPr id="2050" name="Picture 2" descr="H:\SWPLStuff\IWT_2016\MaxAppT24H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731" y="1219200"/>
            <a:ext cx="8229617" cy="5486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0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8425"/>
            <a:ext cx="7772400" cy="1470025"/>
          </a:xfrm>
          <a:noFill/>
        </p:spPr>
        <p:txBody>
          <a:bodyPr>
            <a:normAutofit/>
          </a:bodyPr>
          <a:lstStyle/>
          <a:p>
            <a:r>
              <a:rPr lang="en-US" sz="3600" dirty="0" smtClean="0">
                <a:solidFill>
                  <a:schemeClr val="bg1"/>
                </a:solidFill>
              </a:rPr>
              <a:t>Active Warnings/Advisories</a:t>
            </a:r>
            <a:endParaRPr lang="en-US" sz="3600"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152400"/>
            <a:ext cx="762000" cy="762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52400"/>
            <a:ext cx="865561" cy="865561"/>
          </a:xfrm>
          <a:prstGeom prst="rect">
            <a:avLst/>
          </a:prstGeom>
        </p:spPr>
      </p:pic>
      <p:sp>
        <p:nvSpPr>
          <p:cNvPr id="9" name="TextBox 8"/>
          <p:cNvSpPr txBox="1"/>
          <p:nvPr/>
        </p:nvSpPr>
        <p:spPr>
          <a:xfrm>
            <a:off x="7924800" y="914400"/>
            <a:ext cx="1239981" cy="215444"/>
          </a:xfrm>
          <a:prstGeom prst="rect">
            <a:avLst/>
          </a:prstGeom>
          <a:noFill/>
        </p:spPr>
        <p:txBody>
          <a:bodyPr wrap="square" rtlCol="0">
            <a:spAutoFit/>
          </a:bodyPr>
          <a:lstStyle/>
          <a:p>
            <a:r>
              <a:rPr lang="en-US" sz="800" b="1" dirty="0" smtClean="0">
                <a:solidFill>
                  <a:srgbClr val="FF0000"/>
                </a:solidFill>
              </a:rPr>
              <a:t>Greenville/Spartanburg</a:t>
            </a:r>
            <a:endParaRPr lang="en-US" sz="800" b="1" dirty="0">
              <a:solidFill>
                <a:srgbClr val="FF0000"/>
              </a:solidFill>
            </a:endParaRPr>
          </a:p>
        </p:txBody>
      </p:sp>
      <p:pic>
        <p:nvPicPr>
          <p:cNvPr id="4098" name="Picture 2" descr="H:\SWPLStuff\IWT_2016\CAENPWGSP.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7960" y="1188541"/>
            <a:ext cx="7040001" cy="54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05600" y="6324600"/>
            <a:ext cx="1352361"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395249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8425"/>
            <a:ext cx="7772400" cy="1470025"/>
          </a:xfrm>
          <a:noFill/>
        </p:spPr>
        <p:txBody>
          <a:bodyPr>
            <a:normAutofit/>
          </a:bodyPr>
          <a:lstStyle/>
          <a:p>
            <a:r>
              <a:rPr lang="en-US" sz="3600" dirty="0" smtClean="0">
                <a:solidFill>
                  <a:schemeClr val="bg1"/>
                </a:solidFill>
              </a:rPr>
              <a:t>Extended Hazardous Wx Outlook</a:t>
            </a:r>
            <a:endParaRPr lang="en-US" sz="3600"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152400"/>
            <a:ext cx="762000" cy="762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52400"/>
            <a:ext cx="865561" cy="865561"/>
          </a:xfrm>
          <a:prstGeom prst="rect">
            <a:avLst/>
          </a:prstGeom>
        </p:spPr>
      </p:pic>
      <p:sp>
        <p:nvSpPr>
          <p:cNvPr id="9" name="TextBox 8"/>
          <p:cNvSpPr txBox="1"/>
          <p:nvPr/>
        </p:nvSpPr>
        <p:spPr>
          <a:xfrm>
            <a:off x="7924800" y="914400"/>
            <a:ext cx="1239981" cy="215444"/>
          </a:xfrm>
          <a:prstGeom prst="rect">
            <a:avLst/>
          </a:prstGeom>
          <a:noFill/>
        </p:spPr>
        <p:txBody>
          <a:bodyPr wrap="square" rtlCol="0">
            <a:spAutoFit/>
          </a:bodyPr>
          <a:lstStyle/>
          <a:p>
            <a:r>
              <a:rPr lang="en-US" sz="800" b="1" dirty="0" smtClean="0">
                <a:solidFill>
                  <a:srgbClr val="FF0000"/>
                </a:solidFill>
              </a:rPr>
              <a:t>Greenville/Spartanburg</a:t>
            </a:r>
            <a:endParaRPr lang="en-US" sz="800" b="1" dirty="0">
              <a:solidFill>
                <a:srgbClr val="FF0000"/>
              </a:solidFill>
            </a:endParaRPr>
          </a:p>
        </p:txBody>
      </p:sp>
      <p:pic>
        <p:nvPicPr>
          <p:cNvPr id="3074" name="Picture 2" descr="H:\SWPLStuff\IWT_2016\DAY2-7HW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328148"/>
            <a:ext cx="8229617" cy="5486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315200" y="6477000"/>
            <a:ext cx="1600200" cy="3375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8940402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solidFill>
                  <a:schemeClr val="bg1"/>
                </a:solidFill>
              </a:rPr>
              <a:t>The End</a:t>
            </a:r>
            <a:endParaRPr lang="en-US" dirty="0">
              <a:solidFill>
                <a:schemeClr val="bg1"/>
              </a:solidFill>
            </a:endParaRPr>
          </a:p>
        </p:txBody>
      </p:sp>
      <p:sp>
        <p:nvSpPr>
          <p:cNvPr id="3" name="Subtitle 2"/>
          <p:cNvSpPr>
            <a:spLocks noGrp="1"/>
          </p:cNvSpPr>
          <p:nvPr>
            <p:ph idx="1"/>
          </p:nvPr>
        </p:nvSpPr>
        <p:spPr/>
        <p:txBody>
          <a:bodyPr>
            <a:normAutofit/>
          </a:bodyPr>
          <a:lstStyle/>
          <a:p>
            <a:r>
              <a:rPr lang="en-US" dirty="0" smtClean="0">
                <a:solidFill>
                  <a:schemeClr val="bg1"/>
                </a:solidFill>
              </a:rPr>
              <a:t>Please </a:t>
            </a:r>
            <a:r>
              <a:rPr lang="en-US" dirty="0">
                <a:solidFill>
                  <a:schemeClr val="bg1"/>
                </a:solidFill>
              </a:rPr>
              <a:t>go to </a:t>
            </a:r>
            <a:r>
              <a:rPr lang="en-US" sz="2400" dirty="0">
                <a:solidFill>
                  <a:schemeClr val="bg1"/>
                </a:solidFill>
                <a:hlinkClick r:id="rId4"/>
              </a:rPr>
              <a:t>www.weather.gov/gsp</a:t>
            </a:r>
            <a:r>
              <a:rPr lang="en-US" sz="2400" dirty="0">
                <a:solidFill>
                  <a:schemeClr val="bg1"/>
                </a:solidFill>
              </a:rPr>
              <a:t> </a:t>
            </a:r>
            <a:r>
              <a:rPr lang="en-US" dirty="0">
                <a:solidFill>
                  <a:schemeClr val="bg1"/>
                </a:solidFill>
              </a:rPr>
              <a:t>for the latest forecasts.</a:t>
            </a:r>
          </a:p>
          <a:p>
            <a:r>
              <a:rPr lang="en-US" dirty="0">
                <a:solidFill>
                  <a:schemeClr val="bg1"/>
                </a:solidFill>
              </a:rPr>
              <a:t>These slides are also posted at:  </a:t>
            </a:r>
            <a:r>
              <a:rPr lang="en-US" sz="2400" dirty="0">
                <a:solidFill>
                  <a:schemeClr val="bg1"/>
                </a:solidFill>
                <a:hlinkClick r:id="rId5"/>
              </a:rPr>
              <a:t>www.weather.gov/media/gsp/YouTube/brief.pdf</a:t>
            </a:r>
            <a:endParaRPr lang="en-US" sz="2400" dirty="0">
              <a:solidFill>
                <a:schemeClr val="bg1"/>
              </a:solidFill>
            </a:endParaRPr>
          </a:p>
          <a:p>
            <a:endParaRPr lang="en-US" dirty="0" smtClean="0">
              <a:solidFill>
                <a:schemeClr val="bg1"/>
              </a:solidFill>
            </a:endParaRPr>
          </a:p>
          <a:p>
            <a:endParaRPr lang="en-US" dirty="0">
              <a:solidFill>
                <a:schemeClr val="bg1"/>
              </a:solidFill>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3400" y="152400"/>
            <a:ext cx="762000" cy="762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 y="152400"/>
            <a:ext cx="865561" cy="865561"/>
          </a:xfrm>
          <a:prstGeom prst="rect">
            <a:avLst/>
          </a:prstGeom>
        </p:spPr>
      </p:pic>
      <p:sp>
        <p:nvSpPr>
          <p:cNvPr id="9" name="TextBox 8"/>
          <p:cNvSpPr txBox="1"/>
          <p:nvPr/>
        </p:nvSpPr>
        <p:spPr>
          <a:xfrm>
            <a:off x="7924800" y="914400"/>
            <a:ext cx="1239981" cy="215444"/>
          </a:xfrm>
          <a:prstGeom prst="rect">
            <a:avLst/>
          </a:prstGeom>
          <a:noFill/>
        </p:spPr>
        <p:txBody>
          <a:bodyPr wrap="square" rtlCol="0">
            <a:spAutoFit/>
          </a:bodyPr>
          <a:lstStyle/>
          <a:p>
            <a:r>
              <a:rPr lang="en-US" sz="800" b="1" dirty="0" smtClean="0">
                <a:solidFill>
                  <a:srgbClr val="FF0000"/>
                </a:solidFill>
              </a:rPr>
              <a:t>Greenville/Spartanburg</a:t>
            </a:r>
            <a:endParaRPr lang="en-US" sz="800" b="1" dirty="0">
              <a:solidFill>
                <a:srgbClr val="FF0000"/>
              </a:solidFill>
            </a:endParaRPr>
          </a:p>
        </p:txBody>
      </p:sp>
    </p:spTree>
    <p:extLst>
      <p:ext uri="{BB962C8B-B14F-4D97-AF65-F5344CB8AC3E}">
        <p14:creationId xmlns:p14="http://schemas.microsoft.com/office/powerpoint/2010/main" val="25054689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solidFill>
                  <a:schemeClr val="bg1"/>
                </a:solidFill>
              </a:rPr>
              <a:t>Discussion</a:t>
            </a:r>
            <a:endParaRPr lang="en-US" dirty="0">
              <a:solidFill>
                <a:schemeClr val="bg1"/>
              </a:solidFill>
            </a:endParaRPr>
          </a:p>
        </p:txBody>
      </p:sp>
      <p:sp>
        <p:nvSpPr>
          <p:cNvPr id="3" name="Subtitle 2"/>
          <p:cNvSpPr>
            <a:spLocks noGrp="1"/>
          </p:cNvSpPr>
          <p:nvPr>
            <p:ph idx="1"/>
          </p:nvPr>
        </p:nvSpPr>
        <p:spPr/>
        <p:txBody>
          <a:bodyPr>
            <a:normAutofit/>
          </a:bodyPr>
          <a:lstStyle/>
          <a:p>
            <a:r>
              <a:rPr lang="en-US" dirty="0" smtClean="0">
                <a:solidFill>
                  <a:schemeClr val="bg1"/>
                </a:solidFill>
              </a:rPr>
              <a:t>What are your main concerns re: weather impacts at this point?</a:t>
            </a:r>
          </a:p>
          <a:p>
            <a:r>
              <a:rPr lang="en-US" dirty="0" smtClean="0">
                <a:solidFill>
                  <a:schemeClr val="bg1"/>
                </a:solidFill>
              </a:rPr>
              <a:t>What special actions/messaging do you implement based upon the current forecast info?</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152400"/>
            <a:ext cx="762000" cy="762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52400"/>
            <a:ext cx="865561" cy="865561"/>
          </a:xfrm>
          <a:prstGeom prst="rect">
            <a:avLst/>
          </a:prstGeom>
        </p:spPr>
      </p:pic>
      <p:sp>
        <p:nvSpPr>
          <p:cNvPr id="9" name="TextBox 8"/>
          <p:cNvSpPr txBox="1"/>
          <p:nvPr/>
        </p:nvSpPr>
        <p:spPr>
          <a:xfrm>
            <a:off x="7924800" y="914400"/>
            <a:ext cx="1239981" cy="215444"/>
          </a:xfrm>
          <a:prstGeom prst="rect">
            <a:avLst/>
          </a:prstGeom>
          <a:noFill/>
        </p:spPr>
        <p:txBody>
          <a:bodyPr wrap="square" rtlCol="0">
            <a:spAutoFit/>
          </a:bodyPr>
          <a:lstStyle/>
          <a:p>
            <a:r>
              <a:rPr lang="en-US" sz="800" b="1" dirty="0" smtClean="0">
                <a:solidFill>
                  <a:srgbClr val="FF0000"/>
                </a:solidFill>
              </a:rPr>
              <a:t>Greenville/Spartanburg</a:t>
            </a:r>
            <a:endParaRPr lang="en-US" sz="800" b="1" dirty="0">
              <a:solidFill>
                <a:srgbClr val="FF0000"/>
              </a:solidFill>
            </a:endParaRPr>
          </a:p>
        </p:txBody>
      </p:sp>
    </p:spTree>
    <p:extLst>
      <p:ext uri="{BB962C8B-B14F-4D97-AF65-F5344CB8AC3E}">
        <p14:creationId xmlns:p14="http://schemas.microsoft.com/office/powerpoint/2010/main" val="13366059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pic>
        <p:nvPicPr>
          <p:cNvPr id="1026" name="Picture 2" descr="H:\SWPLStuff\IWT_2016\CAEWCNGS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961" y="1363672"/>
            <a:ext cx="7040001" cy="544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98425"/>
            <a:ext cx="7772400" cy="1470025"/>
          </a:xfrm>
          <a:noFill/>
        </p:spPr>
        <p:txBody>
          <a:bodyPr>
            <a:normAutofit/>
          </a:bodyPr>
          <a:lstStyle/>
          <a:p>
            <a:r>
              <a:rPr lang="en-US" sz="3600" dirty="0" smtClean="0">
                <a:solidFill>
                  <a:schemeClr val="bg1"/>
                </a:solidFill>
              </a:rPr>
              <a:t>“PDS” Severe </a:t>
            </a:r>
            <a:r>
              <a:rPr lang="en-US" sz="3600" dirty="0" err="1" smtClean="0">
                <a:solidFill>
                  <a:schemeClr val="bg1"/>
                </a:solidFill>
              </a:rPr>
              <a:t>Tstorm</a:t>
            </a:r>
            <a:r>
              <a:rPr lang="en-US" sz="3600" dirty="0" smtClean="0">
                <a:solidFill>
                  <a:schemeClr val="bg1"/>
                </a:solidFill>
              </a:rPr>
              <a:t> Watch Issued at </a:t>
            </a:r>
            <a:br>
              <a:rPr lang="en-US" sz="3600" dirty="0" smtClean="0">
                <a:solidFill>
                  <a:schemeClr val="bg1"/>
                </a:solidFill>
              </a:rPr>
            </a:br>
            <a:r>
              <a:rPr lang="en-US" sz="3600" dirty="0" smtClean="0">
                <a:solidFill>
                  <a:schemeClr val="bg1"/>
                </a:solidFill>
              </a:rPr>
              <a:t>5:30 PM</a:t>
            </a:r>
            <a:endParaRPr lang="en-US" sz="3600" dirty="0">
              <a:solidFill>
                <a:schemeClr val="bg1"/>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3400" y="152400"/>
            <a:ext cx="762000" cy="7620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152400"/>
            <a:ext cx="865561" cy="865561"/>
          </a:xfrm>
          <a:prstGeom prst="rect">
            <a:avLst/>
          </a:prstGeom>
        </p:spPr>
      </p:pic>
      <p:sp>
        <p:nvSpPr>
          <p:cNvPr id="9" name="TextBox 8"/>
          <p:cNvSpPr txBox="1"/>
          <p:nvPr/>
        </p:nvSpPr>
        <p:spPr>
          <a:xfrm>
            <a:off x="7924800" y="914400"/>
            <a:ext cx="1239981" cy="215444"/>
          </a:xfrm>
          <a:prstGeom prst="rect">
            <a:avLst/>
          </a:prstGeom>
          <a:noFill/>
        </p:spPr>
        <p:txBody>
          <a:bodyPr wrap="square" rtlCol="0">
            <a:spAutoFit/>
          </a:bodyPr>
          <a:lstStyle/>
          <a:p>
            <a:r>
              <a:rPr lang="en-US" sz="800" b="1" dirty="0" smtClean="0">
                <a:solidFill>
                  <a:srgbClr val="FF0000"/>
                </a:solidFill>
              </a:rPr>
              <a:t>Greenville/Spartanburg</a:t>
            </a:r>
            <a:endParaRPr lang="en-US" sz="800" b="1" dirty="0">
              <a:solidFill>
                <a:srgbClr val="FF0000"/>
              </a:solidFill>
            </a:endParaRPr>
          </a:p>
        </p:txBody>
      </p:sp>
      <p:sp>
        <p:nvSpPr>
          <p:cNvPr id="3" name="Rectangle 2"/>
          <p:cNvSpPr/>
          <p:nvPr/>
        </p:nvSpPr>
        <p:spPr>
          <a:xfrm>
            <a:off x="6705600" y="6466113"/>
            <a:ext cx="1341476" cy="3375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930172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solidFill>
                  <a:schemeClr val="bg1"/>
                </a:solidFill>
              </a:rPr>
              <a:t>Discussion</a:t>
            </a:r>
            <a:endParaRPr lang="en-US" dirty="0">
              <a:solidFill>
                <a:schemeClr val="bg1"/>
              </a:solidFill>
            </a:endParaRPr>
          </a:p>
        </p:txBody>
      </p:sp>
      <p:sp>
        <p:nvSpPr>
          <p:cNvPr id="3" name="Subtitle 2"/>
          <p:cNvSpPr>
            <a:spLocks noGrp="1"/>
          </p:cNvSpPr>
          <p:nvPr>
            <p:ph idx="1"/>
          </p:nvPr>
        </p:nvSpPr>
        <p:spPr/>
        <p:txBody>
          <a:bodyPr>
            <a:normAutofit/>
          </a:bodyPr>
          <a:lstStyle/>
          <a:p>
            <a:r>
              <a:rPr lang="en-US" dirty="0" smtClean="0">
                <a:solidFill>
                  <a:schemeClr val="bg1"/>
                </a:solidFill>
              </a:rPr>
              <a:t>What special actions/messaging do you implement based upon the current forecast info?</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152400"/>
            <a:ext cx="762000" cy="762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52400"/>
            <a:ext cx="865561" cy="865561"/>
          </a:xfrm>
          <a:prstGeom prst="rect">
            <a:avLst/>
          </a:prstGeom>
        </p:spPr>
      </p:pic>
      <p:sp>
        <p:nvSpPr>
          <p:cNvPr id="9" name="TextBox 8"/>
          <p:cNvSpPr txBox="1"/>
          <p:nvPr/>
        </p:nvSpPr>
        <p:spPr>
          <a:xfrm>
            <a:off x="7924800" y="914400"/>
            <a:ext cx="1239981" cy="215444"/>
          </a:xfrm>
          <a:prstGeom prst="rect">
            <a:avLst/>
          </a:prstGeom>
          <a:noFill/>
        </p:spPr>
        <p:txBody>
          <a:bodyPr wrap="square" rtlCol="0">
            <a:spAutoFit/>
          </a:bodyPr>
          <a:lstStyle/>
          <a:p>
            <a:r>
              <a:rPr lang="en-US" sz="800" b="1" dirty="0" smtClean="0">
                <a:solidFill>
                  <a:srgbClr val="FF0000"/>
                </a:solidFill>
              </a:rPr>
              <a:t>Greenville/Spartanburg</a:t>
            </a:r>
            <a:endParaRPr lang="en-US" sz="800" b="1" dirty="0">
              <a:solidFill>
                <a:srgbClr val="FF0000"/>
              </a:solidFill>
            </a:endParaRPr>
          </a:p>
        </p:txBody>
      </p:sp>
    </p:spTree>
    <p:extLst>
      <p:ext uri="{BB962C8B-B14F-4D97-AF65-F5344CB8AC3E}">
        <p14:creationId xmlns:p14="http://schemas.microsoft.com/office/powerpoint/2010/main" val="33459365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8425"/>
            <a:ext cx="7772400" cy="1470025"/>
          </a:xfrm>
          <a:noFill/>
        </p:spPr>
        <p:txBody>
          <a:bodyPr>
            <a:normAutofit/>
          </a:bodyPr>
          <a:lstStyle/>
          <a:p>
            <a:r>
              <a:rPr lang="en-US" sz="3600" dirty="0" smtClean="0">
                <a:solidFill>
                  <a:schemeClr val="bg1"/>
                </a:solidFill>
              </a:rPr>
              <a:t>Special Weather Statement Issued 1-2 hours prior to expected arrival of storms</a:t>
            </a:r>
            <a:endParaRPr lang="en-US" sz="3600"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152400"/>
            <a:ext cx="762000" cy="762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52400"/>
            <a:ext cx="865561" cy="865561"/>
          </a:xfrm>
          <a:prstGeom prst="rect">
            <a:avLst/>
          </a:prstGeom>
        </p:spPr>
      </p:pic>
      <p:sp>
        <p:nvSpPr>
          <p:cNvPr id="9" name="TextBox 8"/>
          <p:cNvSpPr txBox="1"/>
          <p:nvPr/>
        </p:nvSpPr>
        <p:spPr>
          <a:xfrm>
            <a:off x="7924800" y="914400"/>
            <a:ext cx="1239981" cy="215444"/>
          </a:xfrm>
          <a:prstGeom prst="rect">
            <a:avLst/>
          </a:prstGeom>
          <a:noFill/>
        </p:spPr>
        <p:txBody>
          <a:bodyPr wrap="square" rtlCol="0">
            <a:spAutoFit/>
          </a:bodyPr>
          <a:lstStyle/>
          <a:p>
            <a:r>
              <a:rPr lang="en-US" sz="800" b="1" dirty="0" smtClean="0">
                <a:solidFill>
                  <a:srgbClr val="FF0000"/>
                </a:solidFill>
              </a:rPr>
              <a:t>Greenville/Spartanburg</a:t>
            </a:r>
            <a:endParaRPr lang="en-US" sz="800" b="1" dirty="0">
              <a:solidFill>
                <a:srgbClr val="FF0000"/>
              </a:solidFill>
            </a:endParaRPr>
          </a:p>
        </p:txBody>
      </p:sp>
      <p:sp>
        <p:nvSpPr>
          <p:cNvPr id="3" name="Rectangle 2"/>
          <p:cNvSpPr/>
          <p:nvPr/>
        </p:nvSpPr>
        <p:spPr>
          <a:xfrm>
            <a:off x="314770" y="1676400"/>
            <a:ext cx="8458200" cy="4846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271329" y="1681385"/>
            <a:ext cx="8458200" cy="4770537"/>
          </a:xfrm>
          <a:prstGeom prst="rect">
            <a:avLst/>
          </a:prstGeom>
          <a:noFill/>
        </p:spPr>
        <p:txBody>
          <a:bodyPr wrap="square" rtlCol="0">
            <a:spAutoFit/>
          </a:bodyPr>
          <a:lstStyle/>
          <a:p>
            <a:r>
              <a:rPr lang="en-US" sz="1600" dirty="0" smtClean="0">
                <a:latin typeface="Courier New" panose="02070309020205020404" pitchFamily="49" charset="0"/>
                <a:cs typeface="Courier New" panose="02070309020205020404" pitchFamily="49" charset="0"/>
              </a:rPr>
              <a:t>...</a:t>
            </a:r>
            <a:r>
              <a:rPr lang="en-US" sz="1600" dirty="0">
                <a:latin typeface="Courier New" panose="02070309020205020404" pitchFamily="49" charset="0"/>
                <a:cs typeface="Courier New" panose="02070309020205020404" pitchFamily="49" charset="0"/>
              </a:rPr>
              <a:t>A LINE OF SEVERE THUNDERSTORMS PRODUCING WIDESPREAD WIND </a:t>
            </a:r>
            <a:r>
              <a:rPr lang="en-US" sz="1600" dirty="0" smtClean="0">
                <a:latin typeface="Courier New" panose="02070309020205020404" pitchFamily="49" charset="0"/>
                <a:cs typeface="Courier New" panose="02070309020205020404" pitchFamily="49" charset="0"/>
              </a:rPr>
              <a:t>DAMAGE WILL </a:t>
            </a:r>
            <a:r>
              <a:rPr lang="en-US" sz="1600" dirty="0">
                <a:latin typeface="Courier New" panose="02070309020205020404" pitchFamily="49" charset="0"/>
                <a:cs typeface="Courier New" panose="02070309020205020404" pitchFamily="49" charset="0"/>
              </a:rPr>
              <a:t>MOVE INTO THE NORTH CAROLINA MOUNTAINS BETWEEN 730 AND 830PM</a:t>
            </a:r>
            <a:r>
              <a:rPr lang="en-US" sz="1600" dirty="0" smtClean="0">
                <a:latin typeface="Courier New" panose="02070309020205020404" pitchFamily="49" charset="0"/>
                <a:cs typeface="Courier New" panose="02070309020205020404" pitchFamily="49" charset="0"/>
              </a:rPr>
              <a:t>...</a:t>
            </a:r>
          </a:p>
          <a:p>
            <a:endParaRPr lang="en-US" sz="1600" dirty="0">
              <a:latin typeface="Courier New" panose="02070309020205020404" pitchFamily="49" charset="0"/>
              <a:cs typeface="Courier New" panose="02070309020205020404" pitchFamily="49" charset="0"/>
            </a:endParaRPr>
          </a:p>
          <a:p>
            <a:r>
              <a:rPr lang="en-US" sz="1600" dirty="0" smtClean="0">
                <a:latin typeface="Courier New" panose="02070309020205020404" pitchFamily="49" charset="0"/>
                <a:cs typeface="Courier New" panose="02070309020205020404" pitchFamily="49" charset="0"/>
              </a:rPr>
              <a:t>AT </a:t>
            </a:r>
            <a:r>
              <a:rPr lang="en-US" sz="1600" dirty="0">
                <a:latin typeface="Courier New" panose="02070309020205020404" pitchFamily="49" charset="0"/>
                <a:cs typeface="Courier New" panose="02070309020205020404" pitchFamily="49" charset="0"/>
              </a:rPr>
              <a:t>630 PM...NATIONAL WEATHER SERVICE RADAR INDICATED A LINE </a:t>
            </a:r>
            <a:r>
              <a:rPr lang="en-US" sz="1600" dirty="0" smtClean="0">
                <a:latin typeface="Courier New" panose="02070309020205020404" pitchFamily="49" charset="0"/>
                <a:cs typeface="Courier New" panose="02070309020205020404" pitchFamily="49" charset="0"/>
              </a:rPr>
              <a:t>OF INTENSE </a:t>
            </a:r>
            <a:r>
              <a:rPr lang="en-US" sz="1600" dirty="0">
                <a:latin typeface="Courier New" panose="02070309020205020404" pitchFamily="49" charset="0"/>
                <a:cs typeface="Courier New" panose="02070309020205020404" pitchFamily="49" charset="0"/>
              </a:rPr>
              <a:t>THUNDERSTORMS EXTENDING FROM THE VIRGINIA AND </a:t>
            </a:r>
            <a:r>
              <a:rPr lang="en-US" sz="1600" dirty="0" smtClean="0">
                <a:latin typeface="Courier New" panose="02070309020205020404" pitchFamily="49" charset="0"/>
                <a:cs typeface="Courier New" panose="02070309020205020404" pitchFamily="49" charset="0"/>
              </a:rPr>
              <a:t>KENTUCKY BORDER </a:t>
            </a:r>
            <a:r>
              <a:rPr lang="en-US" sz="1600" dirty="0">
                <a:latin typeface="Courier New" panose="02070309020205020404" pitchFamily="49" charset="0"/>
                <a:cs typeface="Courier New" panose="02070309020205020404" pitchFamily="49" charset="0"/>
              </a:rPr>
              <a:t>INTO NORTHEAST TENNESSEE...MOVING SOUTHEAST AT 55 MPH</a:t>
            </a:r>
            <a:r>
              <a:rPr lang="en-US" sz="1600" dirty="0" smtClean="0">
                <a:latin typeface="Courier New" panose="02070309020205020404" pitchFamily="49" charset="0"/>
                <a:cs typeface="Courier New" panose="02070309020205020404" pitchFamily="49" charset="0"/>
              </a:rPr>
              <a:t>. THESE </a:t>
            </a:r>
            <a:r>
              <a:rPr lang="en-US" sz="1600" dirty="0">
                <a:latin typeface="Courier New" panose="02070309020205020404" pitchFamily="49" charset="0"/>
                <a:cs typeface="Courier New" panose="02070309020205020404" pitchFamily="49" charset="0"/>
              </a:rPr>
              <a:t>STORMS HAVE A HISTORY OF PRODUCING WIDESPREAD WIND </a:t>
            </a:r>
            <a:r>
              <a:rPr lang="en-US" sz="1600" dirty="0" smtClean="0">
                <a:latin typeface="Courier New" panose="02070309020205020404" pitchFamily="49" charset="0"/>
                <a:cs typeface="Courier New" panose="02070309020205020404" pitchFamily="49" charset="0"/>
              </a:rPr>
              <a:t>DAMAGE ACROSS </a:t>
            </a:r>
            <a:r>
              <a:rPr lang="en-US" sz="1600" dirty="0">
                <a:latin typeface="Courier New" panose="02070309020205020404" pitchFamily="49" charset="0"/>
                <a:cs typeface="Courier New" panose="02070309020205020404" pitchFamily="49" charset="0"/>
              </a:rPr>
              <a:t>KENTUCKY AND NORTHERN TENNESSEE. THIS LINE OF STORMS </a:t>
            </a:r>
            <a:r>
              <a:rPr lang="en-US" sz="1600" dirty="0" smtClean="0">
                <a:latin typeface="Courier New" panose="02070309020205020404" pitchFamily="49" charset="0"/>
                <a:cs typeface="Courier New" panose="02070309020205020404" pitchFamily="49" charset="0"/>
              </a:rPr>
              <a:t>IS EXPECTED </a:t>
            </a:r>
            <a:r>
              <a:rPr lang="en-US" sz="1600" dirty="0">
                <a:latin typeface="Courier New" panose="02070309020205020404" pitchFamily="49" charset="0"/>
                <a:cs typeface="Courier New" panose="02070309020205020404" pitchFamily="49" charset="0"/>
              </a:rPr>
              <a:t>TO MOVE INTO THE COUNTIES OF WESTERN NORTH </a:t>
            </a:r>
            <a:r>
              <a:rPr lang="en-US" sz="1600" dirty="0" smtClean="0">
                <a:latin typeface="Courier New" panose="02070309020205020404" pitchFamily="49" charset="0"/>
                <a:cs typeface="Courier New" panose="02070309020205020404" pitchFamily="49" charset="0"/>
              </a:rPr>
              <a:t>CAROLINA BORDERING </a:t>
            </a:r>
            <a:r>
              <a:rPr lang="en-US" sz="1600" dirty="0">
                <a:latin typeface="Courier New" panose="02070309020205020404" pitchFamily="49" charset="0"/>
                <a:cs typeface="Courier New" panose="02070309020205020404" pitchFamily="49" charset="0"/>
              </a:rPr>
              <a:t>TENNESSEE BY AROUND 730 PM...AND RACE QUICKLY ACROSS </a:t>
            </a:r>
            <a:r>
              <a:rPr lang="en-US" sz="1600" dirty="0" smtClean="0">
                <a:latin typeface="Courier New" panose="02070309020205020404" pitchFamily="49" charset="0"/>
                <a:cs typeface="Courier New" panose="02070309020205020404" pitchFamily="49" charset="0"/>
              </a:rPr>
              <a:t>THE MOUNTAINS </a:t>
            </a:r>
            <a:r>
              <a:rPr lang="en-US" sz="1600" dirty="0">
                <a:latin typeface="Courier New" panose="02070309020205020404" pitchFamily="49" charset="0"/>
                <a:cs typeface="Courier New" panose="02070309020205020404" pitchFamily="49" charset="0"/>
              </a:rPr>
              <a:t>AND FOOTHILLS THROUGH 830 PM. </a:t>
            </a:r>
            <a:endParaRPr lang="en-US" sz="1600" dirty="0" smtClean="0">
              <a:latin typeface="Courier New" panose="02070309020205020404" pitchFamily="49" charset="0"/>
              <a:cs typeface="Courier New" panose="02070309020205020404" pitchFamily="49" charset="0"/>
            </a:endParaRPr>
          </a:p>
          <a:p>
            <a:endParaRPr lang="en-US" sz="1600" dirty="0">
              <a:latin typeface="Courier New" panose="02070309020205020404" pitchFamily="49" charset="0"/>
              <a:cs typeface="Courier New" panose="02070309020205020404" pitchFamily="49" charset="0"/>
            </a:endParaRPr>
          </a:p>
          <a:p>
            <a:r>
              <a:rPr lang="en-US" sz="1600" dirty="0" smtClean="0">
                <a:latin typeface="Courier New" panose="02070309020205020404" pitchFamily="49" charset="0"/>
                <a:cs typeface="Courier New" panose="02070309020205020404" pitchFamily="49" charset="0"/>
              </a:rPr>
              <a:t>THIS </a:t>
            </a:r>
            <a:r>
              <a:rPr lang="en-US" sz="1600" dirty="0">
                <a:latin typeface="Courier New" panose="02070309020205020404" pitchFamily="49" charset="0"/>
                <a:cs typeface="Courier New" panose="02070309020205020404" pitchFamily="49" charset="0"/>
              </a:rPr>
              <a:t>IS A DANGEROUS SITUATION. WIDESPREAD DOWNED </a:t>
            </a:r>
            <a:r>
              <a:rPr lang="en-US" sz="1600" dirty="0" smtClean="0">
                <a:latin typeface="Courier New" panose="02070309020205020404" pitchFamily="49" charset="0"/>
                <a:cs typeface="Courier New" panose="02070309020205020404" pitchFamily="49" charset="0"/>
              </a:rPr>
              <a:t>TREES AND </a:t>
            </a:r>
            <a:r>
              <a:rPr lang="en-US" sz="1600" dirty="0">
                <a:latin typeface="Courier New" panose="02070309020205020404" pitchFamily="49" charset="0"/>
                <a:cs typeface="Courier New" panose="02070309020205020404" pitchFamily="49" charset="0"/>
              </a:rPr>
              <a:t>POWER LINES...MINOR TO MODERATE STRUCTURAL DAMAGE TO </a:t>
            </a:r>
            <a:r>
              <a:rPr lang="en-US" sz="1600" dirty="0" smtClean="0">
                <a:latin typeface="Courier New" panose="02070309020205020404" pitchFamily="49" charset="0"/>
                <a:cs typeface="Courier New" panose="02070309020205020404" pitchFamily="49" charset="0"/>
              </a:rPr>
              <a:t>FRAME STRUCTURES</a:t>
            </a:r>
            <a:r>
              <a:rPr lang="en-US" sz="1600" dirty="0">
                <a:latin typeface="Courier New" panose="02070309020205020404" pitchFamily="49" charset="0"/>
                <a:cs typeface="Courier New" panose="02070309020205020404" pitchFamily="49" charset="0"/>
              </a:rPr>
              <a:t>...AND MAJOR DAMAGE TO MOBILE HOMES WILL BE POSSIBLE </a:t>
            </a:r>
            <a:r>
              <a:rPr lang="en-US" sz="1600" dirty="0" smtClean="0">
                <a:latin typeface="Courier New" panose="02070309020205020404" pitchFamily="49" charset="0"/>
                <a:cs typeface="Courier New" panose="02070309020205020404" pitchFamily="49" charset="0"/>
              </a:rPr>
              <a:t>AS THIS </a:t>
            </a:r>
            <a:r>
              <a:rPr lang="en-US" sz="1600" dirty="0">
                <a:latin typeface="Courier New" panose="02070309020205020404" pitchFamily="49" charset="0"/>
                <a:cs typeface="Courier New" panose="02070309020205020404" pitchFamily="49" charset="0"/>
              </a:rPr>
              <a:t>LINE OF STORMS MOVES ACROSS THE AREA THIS EVENING. STAY TUNED TO NOAA ALL HAZARDS WEATHER RADIO OR LOCAL NEWS </a:t>
            </a:r>
            <a:r>
              <a:rPr lang="en-US" sz="1600" dirty="0" smtClean="0">
                <a:latin typeface="Courier New" panose="02070309020205020404" pitchFamily="49" charset="0"/>
                <a:cs typeface="Courier New" panose="02070309020205020404" pitchFamily="49" charset="0"/>
              </a:rPr>
              <a:t>OUTLETS FOR </a:t>
            </a:r>
            <a:r>
              <a:rPr lang="en-US" sz="1600" dirty="0">
                <a:latin typeface="Courier New" panose="02070309020205020404" pitchFamily="49" charset="0"/>
                <a:cs typeface="Courier New" panose="02070309020205020404" pitchFamily="49" charset="0"/>
              </a:rPr>
              <a:t>LATER STATEMENTS AND POSSIBLE WARNINGS</a:t>
            </a:r>
            <a:r>
              <a:rPr lang="en-US" sz="1600" dirty="0" smtClean="0">
                <a:latin typeface="Courier New" panose="02070309020205020404" pitchFamily="49" charset="0"/>
                <a:cs typeface="Courier New" panose="02070309020205020404" pitchFamily="49" charset="0"/>
              </a:rPr>
              <a:t>.</a:t>
            </a:r>
            <a:endParaRPr lang="en-US" sz="16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9482804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solidFill>
                  <a:schemeClr val="bg1"/>
                </a:solidFill>
              </a:rPr>
              <a:t>Discussion</a:t>
            </a:r>
            <a:endParaRPr lang="en-US" dirty="0">
              <a:solidFill>
                <a:schemeClr val="bg1"/>
              </a:solidFill>
            </a:endParaRPr>
          </a:p>
        </p:txBody>
      </p:sp>
      <p:sp>
        <p:nvSpPr>
          <p:cNvPr id="3" name="Subtitle 2"/>
          <p:cNvSpPr>
            <a:spLocks noGrp="1"/>
          </p:cNvSpPr>
          <p:nvPr>
            <p:ph idx="1"/>
          </p:nvPr>
        </p:nvSpPr>
        <p:spPr/>
        <p:txBody>
          <a:bodyPr>
            <a:normAutofit/>
          </a:bodyPr>
          <a:lstStyle/>
          <a:p>
            <a:r>
              <a:rPr lang="en-US" dirty="0" smtClean="0">
                <a:solidFill>
                  <a:schemeClr val="bg1"/>
                </a:solidFill>
              </a:rPr>
              <a:t>What special actions/messaging do you implement based upon the current forecast info?</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152400"/>
            <a:ext cx="762000" cy="762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52400"/>
            <a:ext cx="865561" cy="865561"/>
          </a:xfrm>
          <a:prstGeom prst="rect">
            <a:avLst/>
          </a:prstGeom>
        </p:spPr>
      </p:pic>
      <p:sp>
        <p:nvSpPr>
          <p:cNvPr id="9" name="TextBox 8"/>
          <p:cNvSpPr txBox="1"/>
          <p:nvPr/>
        </p:nvSpPr>
        <p:spPr>
          <a:xfrm>
            <a:off x="7924800" y="914400"/>
            <a:ext cx="1239981" cy="215444"/>
          </a:xfrm>
          <a:prstGeom prst="rect">
            <a:avLst/>
          </a:prstGeom>
          <a:noFill/>
        </p:spPr>
        <p:txBody>
          <a:bodyPr wrap="square" rtlCol="0">
            <a:spAutoFit/>
          </a:bodyPr>
          <a:lstStyle/>
          <a:p>
            <a:r>
              <a:rPr lang="en-US" sz="800" b="1" dirty="0" smtClean="0">
                <a:solidFill>
                  <a:srgbClr val="FF0000"/>
                </a:solidFill>
              </a:rPr>
              <a:t>Greenville/Spartanburg</a:t>
            </a:r>
            <a:endParaRPr lang="en-US" sz="800" b="1" dirty="0">
              <a:solidFill>
                <a:srgbClr val="FF0000"/>
              </a:solidFill>
            </a:endParaRPr>
          </a:p>
        </p:txBody>
      </p:sp>
    </p:spTree>
    <p:extLst>
      <p:ext uri="{BB962C8B-B14F-4D97-AF65-F5344CB8AC3E}">
        <p14:creationId xmlns:p14="http://schemas.microsoft.com/office/powerpoint/2010/main" val="6811838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8425"/>
            <a:ext cx="7772400" cy="1470025"/>
          </a:xfrm>
          <a:noFill/>
        </p:spPr>
        <p:txBody>
          <a:bodyPr>
            <a:normAutofit/>
          </a:bodyPr>
          <a:lstStyle/>
          <a:p>
            <a:r>
              <a:rPr lang="en-US" sz="3600" dirty="0" smtClean="0">
                <a:solidFill>
                  <a:schemeClr val="bg1"/>
                </a:solidFill>
              </a:rPr>
              <a:t>Severe Thunderstorm Warning Issued   at 7:00 PM</a:t>
            </a:r>
            <a:endParaRPr lang="en-US" sz="3600"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152400"/>
            <a:ext cx="762000" cy="762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52400"/>
            <a:ext cx="865561" cy="865561"/>
          </a:xfrm>
          <a:prstGeom prst="rect">
            <a:avLst/>
          </a:prstGeom>
        </p:spPr>
      </p:pic>
      <p:sp>
        <p:nvSpPr>
          <p:cNvPr id="9" name="TextBox 8"/>
          <p:cNvSpPr txBox="1"/>
          <p:nvPr/>
        </p:nvSpPr>
        <p:spPr>
          <a:xfrm>
            <a:off x="7924800" y="914400"/>
            <a:ext cx="1239981" cy="215444"/>
          </a:xfrm>
          <a:prstGeom prst="rect">
            <a:avLst/>
          </a:prstGeom>
          <a:noFill/>
        </p:spPr>
        <p:txBody>
          <a:bodyPr wrap="square" rtlCol="0">
            <a:spAutoFit/>
          </a:bodyPr>
          <a:lstStyle/>
          <a:p>
            <a:r>
              <a:rPr lang="en-US" sz="800" b="1" dirty="0" smtClean="0">
                <a:solidFill>
                  <a:srgbClr val="FF0000"/>
                </a:solidFill>
              </a:rPr>
              <a:t>Greenville/Spartanburg</a:t>
            </a:r>
            <a:endParaRPr lang="en-US" sz="800" b="1" dirty="0">
              <a:solidFill>
                <a:srgbClr val="FF0000"/>
              </a:solidFill>
            </a:endParaRPr>
          </a:p>
        </p:txBody>
      </p:sp>
      <p:sp>
        <p:nvSpPr>
          <p:cNvPr id="3" name="Rectangle 2"/>
          <p:cNvSpPr/>
          <p:nvPr/>
        </p:nvSpPr>
        <p:spPr>
          <a:xfrm>
            <a:off x="2667000" y="1219200"/>
            <a:ext cx="387623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2667000" y="1454393"/>
            <a:ext cx="3876230" cy="4939814"/>
          </a:xfrm>
          <a:prstGeom prst="rect">
            <a:avLst/>
          </a:prstGeom>
          <a:noFill/>
        </p:spPr>
        <p:txBody>
          <a:bodyPr wrap="square" rtlCol="0">
            <a:spAutoFit/>
          </a:bodyPr>
          <a:lstStyle/>
          <a:p>
            <a:r>
              <a:rPr lang="en-US" sz="700" dirty="0">
                <a:latin typeface="Courier New" panose="02070309020205020404" pitchFamily="49" charset="0"/>
                <a:cs typeface="Courier New" panose="02070309020205020404" pitchFamily="49" charset="0"/>
              </a:rPr>
              <a:t>THE NATIONAL WEATHER SERVICE IN GREENVILLE-SPARTANBURG HAS ISSUED </a:t>
            </a:r>
            <a:r>
              <a:rPr lang="en-US" sz="700" dirty="0" smtClean="0">
                <a:latin typeface="Courier New" panose="02070309020205020404" pitchFamily="49" charset="0"/>
                <a:cs typeface="Courier New" panose="02070309020205020404" pitchFamily="49" charset="0"/>
              </a:rPr>
              <a:t>A</a:t>
            </a:r>
          </a:p>
          <a:p>
            <a:r>
              <a:rPr lang="en-US" sz="700" dirty="0" smtClean="0">
                <a:latin typeface="Courier New" panose="02070309020205020404" pitchFamily="49" charset="0"/>
                <a:cs typeface="Courier New" panose="02070309020205020404" pitchFamily="49" charset="0"/>
              </a:rPr>
              <a:t>* SEVERE </a:t>
            </a:r>
            <a:r>
              <a:rPr lang="en-US" sz="700" dirty="0">
                <a:latin typeface="Courier New" panose="02070309020205020404" pitchFamily="49" charset="0"/>
                <a:cs typeface="Courier New" panose="02070309020205020404" pitchFamily="49" charset="0"/>
              </a:rPr>
              <a:t>THUNDERSTORM WARNING FOR...  </a:t>
            </a:r>
            <a:endParaRPr lang="en-US" sz="700" dirty="0" smtClean="0">
              <a:latin typeface="Courier New" panose="02070309020205020404" pitchFamily="49" charset="0"/>
              <a:cs typeface="Courier New" panose="02070309020205020404" pitchFamily="49" charset="0"/>
            </a:endParaRPr>
          </a:p>
          <a:p>
            <a:r>
              <a:rPr lang="en-US" sz="700" dirty="0">
                <a:latin typeface="Courier New" panose="02070309020205020404" pitchFamily="49" charset="0"/>
                <a:cs typeface="Courier New" panose="02070309020205020404" pitchFamily="49" charset="0"/>
              </a:rPr>
              <a:t> </a:t>
            </a:r>
            <a:r>
              <a:rPr lang="en-US" sz="700" dirty="0" smtClean="0">
                <a:latin typeface="Courier New" panose="02070309020205020404" pitchFamily="49" charset="0"/>
                <a:cs typeface="Courier New" panose="02070309020205020404" pitchFamily="49" charset="0"/>
              </a:rPr>
              <a:t> NORTHERN </a:t>
            </a:r>
            <a:r>
              <a:rPr lang="en-US" sz="700" dirty="0">
                <a:latin typeface="Courier New" panose="02070309020205020404" pitchFamily="49" charset="0"/>
                <a:cs typeface="Courier New" panose="02070309020205020404" pitchFamily="49" charset="0"/>
              </a:rPr>
              <a:t>CALDWELL COUNTY IN WESTERN NORTH CAROLINA...  </a:t>
            </a:r>
          </a:p>
          <a:p>
            <a:r>
              <a:rPr lang="en-US" sz="700" dirty="0" smtClean="0">
                <a:latin typeface="Courier New" panose="02070309020205020404" pitchFamily="49" charset="0"/>
                <a:cs typeface="Courier New" panose="02070309020205020404" pitchFamily="49" charset="0"/>
              </a:rPr>
              <a:t>  NORTHWESTERN </a:t>
            </a:r>
            <a:r>
              <a:rPr lang="en-US" sz="700" dirty="0">
                <a:latin typeface="Courier New" panose="02070309020205020404" pitchFamily="49" charset="0"/>
                <a:cs typeface="Courier New" panose="02070309020205020404" pitchFamily="49" charset="0"/>
              </a:rPr>
              <a:t>BURKE COUNTY IN WESTERN NORTH CAROLINA...  </a:t>
            </a:r>
            <a:endParaRPr lang="en-US" sz="700" dirty="0" smtClean="0">
              <a:latin typeface="Courier New" panose="02070309020205020404" pitchFamily="49" charset="0"/>
              <a:cs typeface="Courier New" panose="02070309020205020404" pitchFamily="49" charset="0"/>
            </a:endParaRPr>
          </a:p>
          <a:p>
            <a:r>
              <a:rPr lang="en-US" sz="700" dirty="0" smtClean="0">
                <a:latin typeface="Courier New" panose="02070309020205020404" pitchFamily="49" charset="0"/>
                <a:cs typeface="Courier New" panose="02070309020205020404" pitchFamily="49" charset="0"/>
              </a:rPr>
              <a:t>  MADISON </a:t>
            </a:r>
            <a:r>
              <a:rPr lang="en-US" sz="700" dirty="0">
                <a:latin typeface="Courier New" panose="02070309020205020404" pitchFamily="49" charset="0"/>
                <a:cs typeface="Courier New" panose="02070309020205020404" pitchFamily="49" charset="0"/>
              </a:rPr>
              <a:t>COUNTY IN WESTERN NORTH CAROLINA...  </a:t>
            </a:r>
            <a:endParaRPr lang="en-US" sz="700" dirty="0" smtClean="0">
              <a:latin typeface="Courier New" panose="02070309020205020404" pitchFamily="49" charset="0"/>
              <a:cs typeface="Courier New" panose="02070309020205020404" pitchFamily="49" charset="0"/>
            </a:endParaRPr>
          </a:p>
          <a:p>
            <a:r>
              <a:rPr lang="en-US" sz="700" dirty="0" smtClean="0">
                <a:latin typeface="Courier New" panose="02070309020205020404" pitchFamily="49" charset="0"/>
                <a:cs typeface="Courier New" panose="02070309020205020404" pitchFamily="49" charset="0"/>
              </a:rPr>
              <a:t>  JACKSON </a:t>
            </a:r>
            <a:r>
              <a:rPr lang="en-US" sz="700" dirty="0">
                <a:latin typeface="Courier New" panose="02070309020205020404" pitchFamily="49" charset="0"/>
                <a:cs typeface="Courier New" panose="02070309020205020404" pitchFamily="49" charset="0"/>
              </a:rPr>
              <a:t>COUNTY IN WESTERN NORTH CAROLINA...  </a:t>
            </a:r>
            <a:endParaRPr lang="en-US" sz="700" dirty="0" smtClean="0">
              <a:latin typeface="Courier New" panose="02070309020205020404" pitchFamily="49" charset="0"/>
              <a:cs typeface="Courier New" panose="02070309020205020404" pitchFamily="49" charset="0"/>
            </a:endParaRPr>
          </a:p>
          <a:p>
            <a:r>
              <a:rPr lang="en-US" sz="700" dirty="0" smtClean="0">
                <a:latin typeface="Courier New" panose="02070309020205020404" pitchFamily="49" charset="0"/>
                <a:cs typeface="Courier New" panose="02070309020205020404" pitchFamily="49" charset="0"/>
              </a:rPr>
              <a:t>  MITCHELL </a:t>
            </a:r>
            <a:r>
              <a:rPr lang="en-US" sz="700" dirty="0">
                <a:latin typeface="Courier New" panose="02070309020205020404" pitchFamily="49" charset="0"/>
                <a:cs typeface="Courier New" panose="02070309020205020404" pitchFamily="49" charset="0"/>
              </a:rPr>
              <a:t>COUNTY IN WESTERN NORTH CAROLINA...  </a:t>
            </a:r>
            <a:endParaRPr lang="en-US" sz="700" dirty="0" smtClean="0">
              <a:latin typeface="Courier New" panose="02070309020205020404" pitchFamily="49" charset="0"/>
              <a:cs typeface="Courier New" panose="02070309020205020404" pitchFamily="49" charset="0"/>
            </a:endParaRPr>
          </a:p>
          <a:p>
            <a:r>
              <a:rPr lang="en-US" sz="700" dirty="0" smtClean="0">
                <a:latin typeface="Courier New" panose="02070309020205020404" pitchFamily="49" charset="0"/>
                <a:cs typeface="Courier New" panose="02070309020205020404" pitchFamily="49" charset="0"/>
              </a:rPr>
              <a:t>  CENTRAL </a:t>
            </a:r>
            <a:r>
              <a:rPr lang="en-US" sz="700" dirty="0">
                <a:latin typeface="Courier New" panose="02070309020205020404" pitchFamily="49" charset="0"/>
                <a:cs typeface="Courier New" panose="02070309020205020404" pitchFamily="49" charset="0"/>
              </a:rPr>
              <a:t>MCDOWELL COUNTY IN WESTERN NORTH CAROLINA...  </a:t>
            </a:r>
            <a:endParaRPr lang="en-US" sz="700" dirty="0" smtClean="0">
              <a:latin typeface="Courier New" panose="02070309020205020404" pitchFamily="49" charset="0"/>
              <a:cs typeface="Courier New" panose="02070309020205020404" pitchFamily="49" charset="0"/>
            </a:endParaRPr>
          </a:p>
          <a:p>
            <a:r>
              <a:rPr lang="en-US" sz="700" dirty="0" smtClean="0">
                <a:latin typeface="Courier New" panose="02070309020205020404" pitchFamily="49" charset="0"/>
                <a:cs typeface="Courier New" panose="02070309020205020404" pitchFamily="49" charset="0"/>
              </a:rPr>
              <a:t>  SWAIN </a:t>
            </a:r>
            <a:r>
              <a:rPr lang="en-US" sz="700" dirty="0">
                <a:latin typeface="Courier New" panose="02070309020205020404" pitchFamily="49" charset="0"/>
                <a:cs typeface="Courier New" panose="02070309020205020404" pitchFamily="49" charset="0"/>
              </a:rPr>
              <a:t>COUNTY IN WESTERN NORTH CAROLINA...  </a:t>
            </a:r>
            <a:endParaRPr lang="en-US" sz="700" dirty="0" smtClean="0">
              <a:latin typeface="Courier New" panose="02070309020205020404" pitchFamily="49" charset="0"/>
              <a:cs typeface="Courier New" panose="02070309020205020404" pitchFamily="49" charset="0"/>
            </a:endParaRPr>
          </a:p>
          <a:p>
            <a:r>
              <a:rPr lang="en-US" sz="700" dirty="0" smtClean="0">
                <a:latin typeface="Courier New" panose="02070309020205020404" pitchFamily="49" charset="0"/>
                <a:cs typeface="Courier New" panose="02070309020205020404" pitchFamily="49" charset="0"/>
              </a:rPr>
              <a:t>  YANCEY </a:t>
            </a:r>
            <a:r>
              <a:rPr lang="en-US" sz="700" dirty="0">
                <a:latin typeface="Courier New" panose="02070309020205020404" pitchFamily="49" charset="0"/>
                <a:cs typeface="Courier New" panose="02070309020205020404" pitchFamily="49" charset="0"/>
              </a:rPr>
              <a:t>COUNTY IN WESTERN NORTH CAROLINA...  </a:t>
            </a:r>
            <a:endParaRPr lang="en-US" sz="700" dirty="0" smtClean="0">
              <a:latin typeface="Courier New" panose="02070309020205020404" pitchFamily="49" charset="0"/>
              <a:cs typeface="Courier New" panose="02070309020205020404" pitchFamily="49" charset="0"/>
            </a:endParaRPr>
          </a:p>
          <a:p>
            <a:r>
              <a:rPr lang="en-US" sz="700" dirty="0" smtClean="0">
                <a:latin typeface="Courier New" panose="02070309020205020404" pitchFamily="49" charset="0"/>
                <a:cs typeface="Courier New" panose="02070309020205020404" pitchFamily="49" charset="0"/>
              </a:rPr>
              <a:t>  NORTHEASTERN </a:t>
            </a:r>
            <a:r>
              <a:rPr lang="en-US" sz="700" dirty="0">
                <a:latin typeface="Courier New" panose="02070309020205020404" pitchFamily="49" charset="0"/>
                <a:cs typeface="Courier New" panose="02070309020205020404" pitchFamily="49" charset="0"/>
              </a:rPr>
              <a:t>GRAHAM COUNTY IN WESTERN NORTH CAROLINA...  </a:t>
            </a:r>
            <a:endParaRPr lang="en-US" sz="700" dirty="0" smtClean="0">
              <a:latin typeface="Courier New" panose="02070309020205020404" pitchFamily="49" charset="0"/>
              <a:cs typeface="Courier New" panose="02070309020205020404" pitchFamily="49" charset="0"/>
            </a:endParaRPr>
          </a:p>
          <a:p>
            <a:r>
              <a:rPr lang="en-US" sz="700" dirty="0" smtClean="0">
                <a:latin typeface="Courier New" panose="02070309020205020404" pitchFamily="49" charset="0"/>
                <a:cs typeface="Courier New" panose="02070309020205020404" pitchFamily="49" charset="0"/>
              </a:rPr>
              <a:t>  AVERY </a:t>
            </a:r>
            <a:r>
              <a:rPr lang="en-US" sz="700" dirty="0">
                <a:latin typeface="Courier New" panose="02070309020205020404" pitchFamily="49" charset="0"/>
                <a:cs typeface="Courier New" panose="02070309020205020404" pitchFamily="49" charset="0"/>
              </a:rPr>
              <a:t>COUNTY IN WESTERN NORTH CAROLINA...  </a:t>
            </a:r>
            <a:endParaRPr lang="en-US" sz="700" dirty="0" smtClean="0">
              <a:latin typeface="Courier New" panose="02070309020205020404" pitchFamily="49" charset="0"/>
              <a:cs typeface="Courier New" panose="02070309020205020404" pitchFamily="49" charset="0"/>
            </a:endParaRPr>
          </a:p>
          <a:p>
            <a:r>
              <a:rPr lang="en-US" sz="700" dirty="0" smtClean="0">
                <a:latin typeface="Courier New" panose="02070309020205020404" pitchFamily="49" charset="0"/>
                <a:cs typeface="Courier New" panose="02070309020205020404" pitchFamily="49" charset="0"/>
              </a:rPr>
              <a:t>  BUNCOMBE </a:t>
            </a:r>
            <a:r>
              <a:rPr lang="en-US" sz="700" dirty="0">
                <a:latin typeface="Courier New" panose="02070309020205020404" pitchFamily="49" charset="0"/>
                <a:cs typeface="Courier New" panose="02070309020205020404" pitchFamily="49" charset="0"/>
              </a:rPr>
              <a:t>COUNTY IN WESTERN NORTH CAROLINA...  </a:t>
            </a:r>
            <a:endParaRPr lang="en-US" sz="700" dirty="0" smtClean="0">
              <a:latin typeface="Courier New" panose="02070309020205020404" pitchFamily="49" charset="0"/>
              <a:cs typeface="Courier New" panose="02070309020205020404" pitchFamily="49" charset="0"/>
            </a:endParaRPr>
          </a:p>
          <a:p>
            <a:r>
              <a:rPr lang="en-US" sz="700" dirty="0" smtClean="0">
                <a:latin typeface="Courier New" panose="02070309020205020404" pitchFamily="49" charset="0"/>
                <a:cs typeface="Courier New" panose="02070309020205020404" pitchFamily="49" charset="0"/>
              </a:rPr>
              <a:t>  HAYWOOD </a:t>
            </a:r>
            <a:r>
              <a:rPr lang="en-US" sz="700" dirty="0">
                <a:latin typeface="Courier New" panose="02070309020205020404" pitchFamily="49" charset="0"/>
                <a:cs typeface="Courier New" panose="02070309020205020404" pitchFamily="49" charset="0"/>
              </a:rPr>
              <a:t>COUNTY IN WESTERN NORTH CAROLINA...  </a:t>
            </a:r>
            <a:endParaRPr lang="en-US" sz="700" dirty="0" smtClean="0">
              <a:latin typeface="Courier New" panose="02070309020205020404" pitchFamily="49" charset="0"/>
              <a:cs typeface="Courier New" panose="02070309020205020404" pitchFamily="49" charset="0"/>
            </a:endParaRPr>
          </a:p>
          <a:p>
            <a:r>
              <a:rPr lang="en-US" sz="700" dirty="0" smtClean="0">
                <a:latin typeface="Courier New" panose="02070309020205020404" pitchFamily="49" charset="0"/>
                <a:cs typeface="Courier New" panose="02070309020205020404" pitchFamily="49" charset="0"/>
              </a:rPr>
              <a:t>  NORTHEASTERN </a:t>
            </a:r>
            <a:r>
              <a:rPr lang="en-US" sz="700" dirty="0">
                <a:latin typeface="Courier New" panose="02070309020205020404" pitchFamily="49" charset="0"/>
                <a:cs typeface="Courier New" panose="02070309020205020404" pitchFamily="49" charset="0"/>
              </a:rPr>
              <a:t>MACON COUNTY IN WESTERN NORTH CAROLINA</a:t>
            </a:r>
            <a:r>
              <a:rPr lang="en-US" sz="700" dirty="0" smtClean="0">
                <a:latin typeface="Courier New" panose="02070309020205020404" pitchFamily="49" charset="0"/>
                <a:cs typeface="Courier New" panose="02070309020205020404" pitchFamily="49" charset="0"/>
              </a:rPr>
              <a:t>...</a:t>
            </a:r>
          </a:p>
          <a:p>
            <a:endParaRPr lang="en-US" sz="700" dirty="0" smtClean="0">
              <a:latin typeface="Courier New" panose="02070309020205020404" pitchFamily="49" charset="0"/>
              <a:cs typeface="Courier New" panose="02070309020205020404" pitchFamily="49" charset="0"/>
            </a:endParaRPr>
          </a:p>
          <a:p>
            <a:r>
              <a:rPr lang="en-US" sz="700" dirty="0" smtClean="0">
                <a:latin typeface="Courier New" panose="02070309020205020404" pitchFamily="49" charset="0"/>
                <a:cs typeface="Courier New" panose="02070309020205020404" pitchFamily="49" charset="0"/>
              </a:rPr>
              <a:t>* UNTIL 815 </a:t>
            </a:r>
            <a:r>
              <a:rPr lang="en-US" sz="700" dirty="0">
                <a:latin typeface="Courier New" panose="02070309020205020404" pitchFamily="49" charset="0"/>
                <a:cs typeface="Courier New" panose="02070309020205020404" pitchFamily="49" charset="0"/>
              </a:rPr>
              <a:t>PM </a:t>
            </a:r>
            <a:r>
              <a:rPr lang="en-US" sz="700" dirty="0" smtClean="0">
                <a:latin typeface="Courier New" panose="02070309020205020404" pitchFamily="49" charset="0"/>
                <a:cs typeface="Courier New" panose="02070309020205020404" pitchFamily="49" charset="0"/>
              </a:rPr>
              <a:t>EDT</a:t>
            </a:r>
          </a:p>
          <a:p>
            <a:endParaRPr lang="en-US" sz="700" dirty="0" smtClean="0">
              <a:latin typeface="Courier New" panose="02070309020205020404" pitchFamily="49" charset="0"/>
              <a:cs typeface="Courier New" panose="02070309020205020404" pitchFamily="49" charset="0"/>
            </a:endParaRPr>
          </a:p>
          <a:p>
            <a:r>
              <a:rPr lang="en-US" sz="700" dirty="0" smtClean="0">
                <a:latin typeface="Courier New" panose="02070309020205020404" pitchFamily="49" charset="0"/>
                <a:cs typeface="Courier New" panose="02070309020205020404" pitchFamily="49" charset="0"/>
              </a:rPr>
              <a:t>* AT </a:t>
            </a:r>
            <a:r>
              <a:rPr lang="en-US" sz="700" dirty="0">
                <a:latin typeface="Courier New" panose="02070309020205020404" pitchFamily="49" charset="0"/>
                <a:cs typeface="Courier New" panose="02070309020205020404" pitchFamily="49" charset="0"/>
              </a:rPr>
              <a:t>328 PM EDT...SEVERE THUNDERSTORMS WERE </a:t>
            </a:r>
            <a:r>
              <a:rPr lang="en-US" sz="700" dirty="0" smtClean="0">
                <a:latin typeface="Courier New" panose="02070309020205020404" pitchFamily="49" charset="0"/>
                <a:cs typeface="Courier New" panose="02070309020205020404" pitchFamily="49" charset="0"/>
              </a:rPr>
              <a:t>LOCATED </a:t>
            </a:r>
            <a:r>
              <a:rPr lang="en-US" sz="700" dirty="0">
                <a:latin typeface="Courier New" panose="02070309020205020404" pitchFamily="49" charset="0"/>
                <a:cs typeface="Courier New" panose="02070309020205020404" pitchFamily="49" charset="0"/>
              </a:rPr>
              <a:t>ALONG A LINE </a:t>
            </a:r>
          </a:p>
          <a:p>
            <a:r>
              <a:rPr lang="en-US" sz="700" dirty="0" smtClean="0">
                <a:latin typeface="Courier New" panose="02070309020205020404" pitchFamily="49" charset="0"/>
                <a:cs typeface="Courier New" panose="02070309020205020404" pitchFamily="49" charset="0"/>
              </a:rPr>
              <a:t>  EXTENDING </a:t>
            </a:r>
            <a:r>
              <a:rPr lang="en-US" sz="700" dirty="0">
                <a:latin typeface="Courier New" panose="02070309020205020404" pitchFamily="49" charset="0"/>
                <a:cs typeface="Courier New" panose="02070309020205020404" pitchFamily="49" charset="0"/>
              </a:rPr>
              <a:t>FROM 8 </a:t>
            </a:r>
            <a:r>
              <a:rPr lang="en-US" sz="700" dirty="0" smtClean="0">
                <a:latin typeface="Courier New" panose="02070309020205020404" pitchFamily="49" charset="0"/>
                <a:cs typeface="Courier New" panose="02070309020205020404" pitchFamily="49" charset="0"/>
              </a:rPr>
              <a:t>MILES EAST OF </a:t>
            </a:r>
            <a:r>
              <a:rPr lang="en-US" sz="700" dirty="0">
                <a:latin typeface="Courier New" panose="02070309020205020404" pitchFamily="49" charset="0"/>
                <a:cs typeface="Courier New" panose="02070309020205020404" pitchFamily="49" charset="0"/>
              </a:rPr>
              <a:t>ABINGDON TO 4  MILES EAST OF </a:t>
            </a:r>
            <a:endParaRPr lang="en-US" sz="700" dirty="0" smtClean="0">
              <a:latin typeface="Courier New" panose="02070309020205020404" pitchFamily="49" charset="0"/>
              <a:cs typeface="Courier New" panose="02070309020205020404" pitchFamily="49" charset="0"/>
            </a:endParaRPr>
          </a:p>
          <a:p>
            <a:r>
              <a:rPr lang="en-US" sz="700" dirty="0">
                <a:latin typeface="Courier New" panose="02070309020205020404" pitchFamily="49" charset="0"/>
                <a:cs typeface="Courier New" panose="02070309020205020404" pitchFamily="49" charset="0"/>
              </a:rPr>
              <a:t> </a:t>
            </a:r>
            <a:r>
              <a:rPr lang="en-US" sz="700" dirty="0" smtClean="0">
                <a:latin typeface="Courier New" panose="02070309020205020404" pitchFamily="49" charset="0"/>
                <a:cs typeface="Courier New" panose="02070309020205020404" pitchFamily="49" charset="0"/>
              </a:rPr>
              <a:t> MARYVILLE</a:t>
            </a:r>
            <a:r>
              <a:rPr lang="en-US" sz="700" dirty="0">
                <a:latin typeface="Courier New" panose="02070309020205020404" pitchFamily="49" charset="0"/>
                <a:cs typeface="Courier New" panose="02070309020205020404" pitchFamily="49" charset="0"/>
              </a:rPr>
              <a:t>...MOVING SOUTHEAST AT 50 MPH.  </a:t>
            </a:r>
            <a:endParaRPr lang="en-US" sz="700" dirty="0" smtClean="0">
              <a:latin typeface="Courier New" panose="02070309020205020404" pitchFamily="49" charset="0"/>
              <a:cs typeface="Courier New" panose="02070309020205020404" pitchFamily="49" charset="0"/>
            </a:endParaRPr>
          </a:p>
          <a:p>
            <a:endParaRPr lang="en-US" sz="700" dirty="0">
              <a:latin typeface="Courier New" panose="02070309020205020404" pitchFamily="49" charset="0"/>
              <a:cs typeface="Courier New" panose="02070309020205020404" pitchFamily="49" charset="0"/>
            </a:endParaRPr>
          </a:p>
          <a:p>
            <a:r>
              <a:rPr lang="en-US" sz="700" dirty="0" smtClean="0">
                <a:latin typeface="Courier New" panose="02070309020205020404" pitchFamily="49" charset="0"/>
                <a:cs typeface="Courier New" panose="02070309020205020404" pitchFamily="49" charset="0"/>
              </a:rPr>
              <a:t>  THESE </a:t>
            </a:r>
            <a:r>
              <a:rPr lang="en-US" sz="700" dirty="0">
                <a:latin typeface="Courier New" panose="02070309020205020404" pitchFamily="49" charset="0"/>
                <a:cs typeface="Courier New" panose="02070309020205020404" pitchFamily="49" charset="0"/>
              </a:rPr>
              <a:t>ARE VERY DANGEROUS STORMS.   </a:t>
            </a:r>
            <a:endParaRPr lang="en-US" sz="700" dirty="0" smtClean="0">
              <a:latin typeface="Courier New" panose="02070309020205020404" pitchFamily="49" charset="0"/>
              <a:cs typeface="Courier New" panose="02070309020205020404" pitchFamily="49" charset="0"/>
            </a:endParaRPr>
          </a:p>
          <a:p>
            <a:endParaRPr lang="en-US" sz="700" dirty="0">
              <a:latin typeface="Courier New" panose="02070309020205020404" pitchFamily="49" charset="0"/>
              <a:cs typeface="Courier New" panose="02070309020205020404" pitchFamily="49" charset="0"/>
            </a:endParaRPr>
          </a:p>
          <a:p>
            <a:r>
              <a:rPr lang="en-US" sz="700" dirty="0" smtClean="0">
                <a:latin typeface="Courier New" panose="02070309020205020404" pitchFamily="49" charset="0"/>
                <a:cs typeface="Courier New" panose="02070309020205020404" pitchFamily="49" charset="0"/>
              </a:rPr>
              <a:t>  HAZARD</a:t>
            </a:r>
            <a:r>
              <a:rPr lang="en-US" sz="700" dirty="0">
                <a:latin typeface="Courier New" panose="02070309020205020404" pitchFamily="49" charset="0"/>
                <a:cs typeface="Courier New" panose="02070309020205020404" pitchFamily="49" charset="0"/>
              </a:rPr>
              <a:t>...90 MPH WIND GUSTS.   </a:t>
            </a:r>
            <a:endParaRPr lang="en-US" sz="700" dirty="0" smtClean="0">
              <a:latin typeface="Courier New" panose="02070309020205020404" pitchFamily="49" charset="0"/>
              <a:cs typeface="Courier New" panose="02070309020205020404" pitchFamily="49" charset="0"/>
            </a:endParaRPr>
          </a:p>
          <a:p>
            <a:endParaRPr lang="en-US" sz="700" dirty="0">
              <a:latin typeface="Courier New" panose="02070309020205020404" pitchFamily="49" charset="0"/>
              <a:cs typeface="Courier New" panose="02070309020205020404" pitchFamily="49" charset="0"/>
            </a:endParaRPr>
          </a:p>
          <a:p>
            <a:r>
              <a:rPr lang="en-US" sz="700" dirty="0" smtClean="0">
                <a:latin typeface="Courier New" panose="02070309020205020404" pitchFamily="49" charset="0"/>
                <a:cs typeface="Courier New" panose="02070309020205020404" pitchFamily="49" charset="0"/>
              </a:rPr>
              <a:t>  SOURCE</a:t>
            </a:r>
            <a:r>
              <a:rPr lang="en-US" sz="700" dirty="0">
                <a:latin typeface="Courier New" panose="02070309020205020404" pitchFamily="49" charset="0"/>
                <a:cs typeface="Courier New" panose="02070309020205020404" pitchFamily="49" charset="0"/>
              </a:rPr>
              <a:t>...RADAR INDICATED.   </a:t>
            </a:r>
            <a:endParaRPr lang="en-US" sz="700" dirty="0" smtClean="0">
              <a:latin typeface="Courier New" panose="02070309020205020404" pitchFamily="49" charset="0"/>
              <a:cs typeface="Courier New" panose="02070309020205020404" pitchFamily="49" charset="0"/>
            </a:endParaRPr>
          </a:p>
          <a:p>
            <a:endParaRPr lang="en-US" sz="700" dirty="0">
              <a:latin typeface="Courier New" panose="02070309020205020404" pitchFamily="49" charset="0"/>
              <a:cs typeface="Courier New" panose="02070309020205020404" pitchFamily="49" charset="0"/>
            </a:endParaRPr>
          </a:p>
          <a:p>
            <a:r>
              <a:rPr lang="en-US" sz="700" dirty="0" smtClean="0">
                <a:latin typeface="Courier New" panose="02070309020205020404" pitchFamily="49" charset="0"/>
                <a:cs typeface="Courier New" panose="02070309020205020404" pitchFamily="49" charset="0"/>
              </a:rPr>
              <a:t>  IMPACT</a:t>
            </a:r>
            <a:r>
              <a:rPr lang="en-US" sz="700" dirty="0">
                <a:latin typeface="Courier New" panose="02070309020205020404" pitchFamily="49" charset="0"/>
                <a:cs typeface="Courier New" panose="02070309020205020404" pitchFamily="49" charset="0"/>
              </a:rPr>
              <a:t>...YOU ARE IN A LIFE-THREATENING SITUATION. FLYING DEBRIS </a:t>
            </a:r>
            <a:endParaRPr lang="en-US" sz="700" dirty="0" smtClean="0">
              <a:latin typeface="Courier New" panose="02070309020205020404" pitchFamily="49" charset="0"/>
              <a:cs typeface="Courier New" panose="02070309020205020404" pitchFamily="49" charset="0"/>
            </a:endParaRPr>
          </a:p>
          <a:p>
            <a:r>
              <a:rPr lang="en-US" sz="700" dirty="0">
                <a:latin typeface="Courier New" panose="02070309020205020404" pitchFamily="49" charset="0"/>
                <a:cs typeface="Courier New" panose="02070309020205020404" pitchFamily="49" charset="0"/>
              </a:rPr>
              <a:t> </a:t>
            </a:r>
            <a:r>
              <a:rPr lang="en-US" sz="700" dirty="0" smtClean="0">
                <a:latin typeface="Courier New" panose="02070309020205020404" pitchFamily="49" charset="0"/>
                <a:cs typeface="Courier New" panose="02070309020205020404" pitchFamily="49" charset="0"/>
              </a:rPr>
              <a:t> MAY </a:t>
            </a:r>
            <a:r>
              <a:rPr lang="en-US" sz="700" dirty="0">
                <a:latin typeface="Courier New" panose="02070309020205020404" pitchFamily="49" charset="0"/>
                <a:cs typeface="Courier New" panose="02070309020205020404" pitchFamily="49" charset="0"/>
              </a:rPr>
              <a:t>BE DEADLY TO THOSE CAUGHT WITHOUT SHELTER. MOBILE            </a:t>
            </a:r>
            <a:endParaRPr lang="en-US" sz="700" dirty="0" smtClean="0">
              <a:latin typeface="Courier New" panose="02070309020205020404" pitchFamily="49" charset="0"/>
              <a:cs typeface="Courier New" panose="02070309020205020404" pitchFamily="49" charset="0"/>
            </a:endParaRPr>
          </a:p>
          <a:p>
            <a:r>
              <a:rPr lang="en-US" sz="700" dirty="0">
                <a:latin typeface="Courier New" panose="02070309020205020404" pitchFamily="49" charset="0"/>
                <a:cs typeface="Courier New" panose="02070309020205020404" pitchFamily="49" charset="0"/>
              </a:rPr>
              <a:t> </a:t>
            </a:r>
            <a:r>
              <a:rPr lang="en-US" sz="700" dirty="0" smtClean="0">
                <a:latin typeface="Courier New" panose="02070309020205020404" pitchFamily="49" charset="0"/>
                <a:cs typeface="Courier New" panose="02070309020205020404" pitchFamily="49" charset="0"/>
              </a:rPr>
              <a:t> HOMES </a:t>
            </a:r>
            <a:r>
              <a:rPr lang="en-US" sz="700" dirty="0">
                <a:latin typeface="Courier New" panose="02070309020205020404" pitchFamily="49" charset="0"/>
                <a:cs typeface="Courier New" panose="02070309020205020404" pitchFamily="49" charset="0"/>
              </a:rPr>
              <a:t>WILL BE HEAVILY DAMAGED OR DESTROYED. HOMES AND            </a:t>
            </a:r>
            <a:endParaRPr lang="en-US" sz="700" dirty="0" smtClean="0">
              <a:latin typeface="Courier New" panose="02070309020205020404" pitchFamily="49" charset="0"/>
              <a:cs typeface="Courier New" panose="02070309020205020404" pitchFamily="49" charset="0"/>
            </a:endParaRPr>
          </a:p>
          <a:p>
            <a:r>
              <a:rPr lang="en-US" sz="700" dirty="0">
                <a:latin typeface="Courier New" panose="02070309020205020404" pitchFamily="49" charset="0"/>
                <a:cs typeface="Courier New" panose="02070309020205020404" pitchFamily="49" charset="0"/>
              </a:rPr>
              <a:t> </a:t>
            </a:r>
            <a:r>
              <a:rPr lang="en-US" sz="700" dirty="0" smtClean="0">
                <a:latin typeface="Courier New" panose="02070309020205020404" pitchFamily="49" charset="0"/>
                <a:cs typeface="Courier New" panose="02070309020205020404" pitchFamily="49" charset="0"/>
              </a:rPr>
              <a:t> BUSINESSES </a:t>
            </a:r>
            <a:r>
              <a:rPr lang="en-US" sz="700" dirty="0">
                <a:latin typeface="Courier New" panose="02070309020205020404" pitchFamily="49" charset="0"/>
                <a:cs typeface="Courier New" panose="02070309020205020404" pitchFamily="49" charset="0"/>
              </a:rPr>
              <a:t>WILL HAVE SUBSTANTIAL ROOF AND WINDOW DAMAGE.            </a:t>
            </a:r>
            <a:endParaRPr lang="en-US" sz="700" dirty="0" smtClean="0">
              <a:latin typeface="Courier New" panose="02070309020205020404" pitchFamily="49" charset="0"/>
              <a:cs typeface="Courier New" panose="02070309020205020404" pitchFamily="49" charset="0"/>
            </a:endParaRPr>
          </a:p>
          <a:p>
            <a:r>
              <a:rPr lang="en-US" sz="700" dirty="0">
                <a:latin typeface="Courier New" panose="02070309020205020404" pitchFamily="49" charset="0"/>
                <a:cs typeface="Courier New" panose="02070309020205020404" pitchFamily="49" charset="0"/>
              </a:rPr>
              <a:t> </a:t>
            </a:r>
            <a:r>
              <a:rPr lang="en-US" sz="700" dirty="0" smtClean="0">
                <a:latin typeface="Courier New" panose="02070309020205020404" pitchFamily="49" charset="0"/>
                <a:cs typeface="Courier New" panose="02070309020205020404" pitchFamily="49" charset="0"/>
              </a:rPr>
              <a:t> EXPECT </a:t>
            </a:r>
            <a:r>
              <a:rPr lang="en-US" sz="700" dirty="0">
                <a:latin typeface="Courier New" panose="02070309020205020404" pitchFamily="49" charset="0"/>
                <a:cs typeface="Courier New" panose="02070309020205020404" pitchFamily="49" charset="0"/>
              </a:rPr>
              <a:t>EXTENSIVE TREE DAMAGE AND POWER OUTAGES. </a:t>
            </a:r>
            <a:endParaRPr lang="en-US" sz="700" dirty="0" smtClean="0">
              <a:latin typeface="Courier New" panose="02070309020205020404" pitchFamily="49" charset="0"/>
              <a:cs typeface="Courier New" panose="02070309020205020404" pitchFamily="49" charset="0"/>
            </a:endParaRPr>
          </a:p>
          <a:p>
            <a:endParaRPr lang="en-US" sz="700" dirty="0">
              <a:latin typeface="Courier New" panose="02070309020205020404" pitchFamily="49" charset="0"/>
              <a:cs typeface="Courier New" panose="02070309020205020404" pitchFamily="49" charset="0"/>
            </a:endParaRPr>
          </a:p>
          <a:p>
            <a:r>
              <a:rPr lang="en-US" sz="700" dirty="0" smtClean="0">
                <a:latin typeface="Courier New" panose="02070309020205020404" pitchFamily="49" charset="0"/>
                <a:cs typeface="Courier New" panose="02070309020205020404" pitchFamily="49" charset="0"/>
              </a:rPr>
              <a:t>* LOCATIONS </a:t>
            </a:r>
            <a:r>
              <a:rPr lang="en-US" sz="700" dirty="0">
                <a:latin typeface="Courier New" panose="02070309020205020404" pitchFamily="49" charset="0"/>
                <a:cs typeface="Courier New" panose="02070309020205020404" pitchFamily="49" charset="0"/>
              </a:rPr>
              <a:t>IMPACTED INCLUDE...  </a:t>
            </a:r>
            <a:endParaRPr lang="en-US" sz="700" dirty="0" smtClean="0">
              <a:latin typeface="Courier New" panose="02070309020205020404" pitchFamily="49" charset="0"/>
              <a:cs typeface="Courier New" panose="02070309020205020404" pitchFamily="49" charset="0"/>
            </a:endParaRPr>
          </a:p>
          <a:p>
            <a:r>
              <a:rPr lang="en-US" sz="700" dirty="0" smtClean="0">
                <a:latin typeface="Courier New" panose="02070309020205020404" pitchFamily="49" charset="0"/>
                <a:cs typeface="Courier New" panose="02070309020205020404" pitchFamily="49" charset="0"/>
              </a:rPr>
              <a:t>  ASHEVILLE</a:t>
            </a:r>
            <a:r>
              <a:rPr lang="en-US" sz="700" dirty="0">
                <a:latin typeface="Courier New" panose="02070309020205020404" pitchFamily="49" charset="0"/>
                <a:cs typeface="Courier New" panose="02070309020205020404" pitchFamily="49" charset="0"/>
              </a:rPr>
              <a:t>...FRANKLIN...SYLVA...SPRUCE PINE... </a:t>
            </a:r>
            <a:r>
              <a:rPr lang="en-US" sz="700" dirty="0" smtClean="0">
                <a:latin typeface="Courier New" panose="02070309020205020404" pitchFamily="49" charset="0"/>
                <a:cs typeface="Courier New" panose="02070309020205020404" pitchFamily="49" charset="0"/>
              </a:rPr>
              <a:t>WAYNESVILLE...</a:t>
            </a:r>
          </a:p>
          <a:p>
            <a:r>
              <a:rPr lang="en-US" sz="700" dirty="0">
                <a:latin typeface="Courier New" panose="02070309020205020404" pitchFamily="49" charset="0"/>
                <a:cs typeface="Courier New" panose="02070309020205020404" pitchFamily="49" charset="0"/>
              </a:rPr>
              <a:t> </a:t>
            </a:r>
            <a:r>
              <a:rPr lang="en-US" sz="700" dirty="0" smtClean="0">
                <a:latin typeface="Courier New" panose="02070309020205020404" pitchFamily="49" charset="0"/>
                <a:cs typeface="Courier New" panose="02070309020205020404" pitchFamily="49" charset="0"/>
              </a:rPr>
              <a:t> BURNSVILLE</a:t>
            </a:r>
            <a:r>
              <a:rPr lang="en-US" sz="700" dirty="0">
                <a:latin typeface="Courier New" panose="02070309020205020404" pitchFamily="49" charset="0"/>
                <a:cs typeface="Courier New" panose="02070309020205020404" pitchFamily="49" charset="0"/>
              </a:rPr>
              <a:t>...BRYSON CITY...MARSHALL...NEWLAND AND </a:t>
            </a:r>
            <a:r>
              <a:rPr lang="en-US" sz="700" dirty="0" smtClean="0">
                <a:latin typeface="Courier New" panose="02070309020205020404" pitchFamily="49" charset="0"/>
                <a:cs typeface="Courier New" panose="02070309020205020404" pitchFamily="49" charset="0"/>
              </a:rPr>
              <a:t>BEECH </a:t>
            </a:r>
          </a:p>
          <a:p>
            <a:r>
              <a:rPr lang="en-US" sz="700" dirty="0">
                <a:latin typeface="Courier New" panose="02070309020205020404" pitchFamily="49" charset="0"/>
                <a:cs typeface="Courier New" panose="02070309020205020404" pitchFamily="49" charset="0"/>
              </a:rPr>
              <a:t> </a:t>
            </a:r>
            <a:r>
              <a:rPr lang="en-US" sz="700" dirty="0" smtClean="0">
                <a:latin typeface="Courier New" panose="02070309020205020404" pitchFamily="49" charset="0"/>
                <a:cs typeface="Courier New" panose="02070309020205020404" pitchFamily="49" charset="0"/>
              </a:rPr>
              <a:t> MOUNTAIN. </a:t>
            </a:r>
          </a:p>
          <a:p>
            <a:endParaRPr lang="en-US" sz="700" dirty="0">
              <a:latin typeface="Courier New" panose="02070309020205020404" pitchFamily="49" charset="0"/>
              <a:cs typeface="Courier New" panose="02070309020205020404" pitchFamily="49" charset="0"/>
            </a:endParaRPr>
          </a:p>
          <a:p>
            <a:r>
              <a:rPr lang="en-US" sz="700" dirty="0" smtClean="0">
                <a:latin typeface="Courier New" panose="02070309020205020404" pitchFamily="49" charset="0"/>
                <a:cs typeface="Courier New" panose="02070309020205020404" pitchFamily="49" charset="0"/>
              </a:rPr>
              <a:t>PRECAUTIONARY/PREPAREDNESS </a:t>
            </a:r>
            <a:r>
              <a:rPr lang="en-US" sz="700" dirty="0">
                <a:latin typeface="Courier New" panose="02070309020205020404" pitchFamily="49" charset="0"/>
                <a:cs typeface="Courier New" panose="02070309020205020404" pitchFamily="49" charset="0"/>
              </a:rPr>
              <a:t>ACTIONS</a:t>
            </a:r>
            <a:r>
              <a:rPr lang="en-US" sz="700" dirty="0" smtClean="0">
                <a:latin typeface="Courier New" panose="02070309020205020404" pitchFamily="49" charset="0"/>
                <a:cs typeface="Courier New" panose="02070309020205020404" pitchFamily="49" charset="0"/>
              </a:rPr>
              <a:t>...</a:t>
            </a:r>
          </a:p>
          <a:p>
            <a:endParaRPr lang="en-US" sz="700" dirty="0">
              <a:latin typeface="Courier New" panose="02070309020205020404" pitchFamily="49" charset="0"/>
              <a:cs typeface="Courier New" panose="02070309020205020404" pitchFamily="49" charset="0"/>
            </a:endParaRPr>
          </a:p>
          <a:p>
            <a:r>
              <a:rPr lang="en-US" sz="700" dirty="0" smtClean="0">
                <a:solidFill>
                  <a:srgbClr val="FF0000"/>
                </a:solidFill>
                <a:latin typeface="Courier New" panose="02070309020205020404" pitchFamily="49" charset="0"/>
                <a:cs typeface="Courier New" panose="02070309020205020404" pitchFamily="49" charset="0"/>
              </a:rPr>
              <a:t>THIS </a:t>
            </a:r>
            <a:r>
              <a:rPr lang="en-US" sz="700" dirty="0">
                <a:solidFill>
                  <a:srgbClr val="FF0000"/>
                </a:solidFill>
                <a:latin typeface="Courier New" panose="02070309020205020404" pitchFamily="49" charset="0"/>
                <a:cs typeface="Courier New" panose="02070309020205020404" pitchFamily="49" charset="0"/>
              </a:rPr>
              <a:t>IS AN EXTREMELY DANGEROUS SITUATION. TAKE IMMEDIATE ACTION </a:t>
            </a:r>
            <a:r>
              <a:rPr lang="en-US" sz="700" dirty="0" smtClean="0">
                <a:solidFill>
                  <a:srgbClr val="FF0000"/>
                </a:solidFill>
                <a:latin typeface="Courier New" panose="02070309020205020404" pitchFamily="49" charset="0"/>
                <a:cs typeface="Courier New" panose="02070309020205020404" pitchFamily="49" charset="0"/>
              </a:rPr>
              <a:t>TO</a:t>
            </a:r>
          </a:p>
          <a:p>
            <a:r>
              <a:rPr lang="en-US" sz="700" dirty="0" smtClean="0">
                <a:solidFill>
                  <a:srgbClr val="FF0000"/>
                </a:solidFill>
                <a:latin typeface="Courier New" panose="02070309020205020404" pitchFamily="49" charset="0"/>
                <a:cs typeface="Courier New" panose="02070309020205020404" pitchFamily="49" charset="0"/>
              </a:rPr>
              <a:t>PROTECT </a:t>
            </a:r>
            <a:r>
              <a:rPr lang="en-US" sz="700" dirty="0">
                <a:solidFill>
                  <a:srgbClr val="FF0000"/>
                </a:solidFill>
                <a:latin typeface="Courier New" panose="02070309020205020404" pitchFamily="49" charset="0"/>
                <a:cs typeface="Courier New" panose="02070309020205020404" pitchFamily="49" charset="0"/>
              </a:rPr>
              <a:t>YOUR LIFE. TORNADO FORCE WINDS WILL DESTROY MOBILE HOMES</a:t>
            </a:r>
            <a:r>
              <a:rPr lang="en-US" sz="700" dirty="0" smtClean="0">
                <a:solidFill>
                  <a:srgbClr val="FF0000"/>
                </a:solidFill>
                <a:latin typeface="Courier New" panose="02070309020205020404" pitchFamily="49" charset="0"/>
                <a:cs typeface="Courier New" panose="02070309020205020404" pitchFamily="49" charset="0"/>
              </a:rPr>
              <a:t>. </a:t>
            </a:r>
          </a:p>
          <a:p>
            <a:r>
              <a:rPr lang="en-US" sz="700" dirty="0" smtClean="0">
                <a:solidFill>
                  <a:srgbClr val="FF0000"/>
                </a:solidFill>
                <a:latin typeface="Courier New" panose="02070309020205020404" pitchFamily="49" charset="0"/>
                <a:cs typeface="Courier New" panose="02070309020205020404" pitchFamily="49" charset="0"/>
              </a:rPr>
              <a:t>MAJOR </a:t>
            </a:r>
            <a:r>
              <a:rPr lang="en-US" sz="700" dirty="0">
                <a:solidFill>
                  <a:srgbClr val="FF0000"/>
                </a:solidFill>
                <a:latin typeface="Courier New" panose="02070309020205020404" pitchFamily="49" charset="0"/>
                <a:cs typeface="Courier New" panose="02070309020205020404" pitchFamily="49" charset="0"/>
              </a:rPr>
              <a:t>DAMAGE TO HOUSES IS POSSIBLE. SEEK SHELTER IN AN INTERIOR </a:t>
            </a:r>
            <a:r>
              <a:rPr lang="en-US" sz="700" dirty="0" smtClean="0">
                <a:solidFill>
                  <a:srgbClr val="FF0000"/>
                </a:solidFill>
                <a:latin typeface="Courier New" panose="02070309020205020404" pitchFamily="49" charset="0"/>
                <a:cs typeface="Courier New" panose="02070309020205020404" pitchFamily="49" charset="0"/>
              </a:rPr>
              <a:t>ROOM</a:t>
            </a:r>
          </a:p>
          <a:p>
            <a:r>
              <a:rPr lang="en-US" sz="700" dirty="0" smtClean="0">
                <a:solidFill>
                  <a:srgbClr val="FF0000"/>
                </a:solidFill>
                <a:latin typeface="Courier New" panose="02070309020205020404" pitchFamily="49" charset="0"/>
                <a:cs typeface="Courier New" panose="02070309020205020404" pitchFamily="49" charset="0"/>
              </a:rPr>
              <a:t>ON </a:t>
            </a:r>
            <a:r>
              <a:rPr lang="en-US" sz="700" dirty="0">
                <a:solidFill>
                  <a:srgbClr val="FF0000"/>
                </a:solidFill>
                <a:latin typeface="Courier New" panose="02070309020205020404" pitchFamily="49" charset="0"/>
                <a:cs typeface="Courier New" panose="02070309020205020404" pitchFamily="49" charset="0"/>
              </a:rPr>
              <a:t>THE LOWEST LEVEL OF A HOUSE OR OFFICE BUILDING</a:t>
            </a:r>
            <a:r>
              <a:rPr lang="en-US" sz="700" dirty="0" smtClean="0">
                <a:solidFill>
                  <a:srgbClr val="FF0000"/>
                </a:solidFill>
                <a:latin typeface="Courier New" panose="02070309020205020404" pitchFamily="49" charset="0"/>
                <a:cs typeface="Courier New" panose="02070309020205020404" pitchFamily="49" charset="0"/>
              </a:rPr>
              <a:t>.  </a:t>
            </a:r>
            <a:endParaRPr lang="en-US" sz="700" dirty="0">
              <a:solidFill>
                <a:srgbClr val="FF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9051082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85180" y="1524000"/>
            <a:ext cx="7772400" cy="1470025"/>
          </a:xfrm>
          <a:noFill/>
        </p:spPr>
        <p:txBody>
          <a:bodyPr>
            <a:normAutofit/>
          </a:bodyPr>
          <a:lstStyle/>
          <a:p>
            <a:r>
              <a:rPr lang="en-US" dirty="0" smtClean="0">
                <a:solidFill>
                  <a:srgbClr val="FF0000"/>
                </a:solidFill>
              </a:rPr>
              <a:t>Near Term Extreme Heat and Convective Potential</a:t>
            </a:r>
            <a:endParaRPr lang="en-US" dirty="0">
              <a:solidFill>
                <a:srgbClr val="FF0000"/>
              </a:solidFill>
            </a:endParaRPr>
          </a:p>
        </p:txBody>
      </p:sp>
      <p:sp>
        <p:nvSpPr>
          <p:cNvPr id="3" name="Subtitle 2"/>
          <p:cNvSpPr>
            <a:spLocks noGrp="1"/>
          </p:cNvSpPr>
          <p:nvPr>
            <p:ph type="subTitle" idx="1"/>
          </p:nvPr>
        </p:nvSpPr>
        <p:spPr>
          <a:xfrm>
            <a:off x="1066800" y="3657600"/>
            <a:ext cx="7010400" cy="1447800"/>
          </a:xfrm>
        </p:spPr>
        <p:txBody>
          <a:bodyPr>
            <a:normAutofit/>
          </a:bodyPr>
          <a:lstStyle/>
          <a:p>
            <a:r>
              <a:rPr lang="en-US" dirty="0" smtClean="0">
                <a:solidFill>
                  <a:schemeClr val="bg1"/>
                </a:solidFill>
              </a:rPr>
              <a:t>Sunday, July 3rd</a:t>
            </a:r>
          </a:p>
          <a:p>
            <a:r>
              <a:rPr lang="en-US" dirty="0" smtClean="0">
                <a:solidFill>
                  <a:schemeClr val="bg1"/>
                </a:solidFill>
              </a:rPr>
              <a:t>6:30 AM EDT</a:t>
            </a:r>
            <a:endParaRPr lang="en-US"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152400"/>
            <a:ext cx="762000" cy="762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52400"/>
            <a:ext cx="865561" cy="865561"/>
          </a:xfrm>
          <a:prstGeom prst="rect">
            <a:avLst/>
          </a:prstGeom>
        </p:spPr>
      </p:pic>
      <p:sp>
        <p:nvSpPr>
          <p:cNvPr id="9" name="TextBox 8"/>
          <p:cNvSpPr txBox="1"/>
          <p:nvPr/>
        </p:nvSpPr>
        <p:spPr>
          <a:xfrm>
            <a:off x="7924800" y="914400"/>
            <a:ext cx="1239981" cy="215444"/>
          </a:xfrm>
          <a:prstGeom prst="rect">
            <a:avLst/>
          </a:prstGeom>
          <a:noFill/>
        </p:spPr>
        <p:txBody>
          <a:bodyPr wrap="square" rtlCol="0">
            <a:spAutoFit/>
          </a:bodyPr>
          <a:lstStyle/>
          <a:p>
            <a:r>
              <a:rPr lang="en-US" sz="800" b="1" dirty="0" smtClean="0">
                <a:solidFill>
                  <a:srgbClr val="FF0000"/>
                </a:solidFill>
              </a:rPr>
              <a:t>Greenville/Spartanburg</a:t>
            </a:r>
            <a:endParaRPr lang="en-US" sz="800" b="1" dirty="0">
              <a:solidFill>
                <a:srgbClr val="FF0000"/>
              </a:solidFill>
            </a:endParaRPr>
          </a:p>
        </p:txBody>
      </p:sp>
    </p:spTree>
    <p:extLst>
      <p:ext uri="{BB962C8B-B14F-4D97-AF65-F5344CB8AC3E}">
        <p14:creationId xmlns:p14="http://schemas.microsoft.com/office/powerpoint/2010/main" val="28658083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8425"/>
            <a:ext cx="7772400" cy="1470025"/>
          </a:xfrm>
          <a:noFill/>
        </p:spPr>
        <p:txBody>
          <a:bodyPr>
            <a:normAutofit/>
          </a:bodyPr>
          <a:lstStyle/>
          <a:p>
            <a:r>
              <a:rPr lang="en-US" sz="3600" dirty="0" smtClean="0">
                <a:solidFill>
                  <a:schemeClr val="bg1"/>
                </a:solidFill>
              </a:rPr>
              <a:t>Severe Thunderstorm Warning Issued  for much of the Piedmont at 7:30 PM</a:t>
            </a:r>
            <a:endParaRPr lang="en-US" sz="3600"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152400"/>
            <a:ext cx="762000" cy="762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52400"/>
            <a:ext cx="865561" cy="865561"/>
          </a:xfrm>
          <a:prstGeom prst="rect">
            <a:avLst/>
          </a:prstGeom>
        </p:spPr>
      </p:pic>
      <p:sp>
        <p:nvSpPr>
          <p:cNvPr id="9" name="TextBox 8"/>
          <p:cNvSpPr txBox="1"/>
          <p:nvPr/>
        </p:nvSpPr>
        <p:spPr>
          <a:xfrm>
            <a:off x="7924800" y="914400"/>
            <a:ext cx="1239981" cy="215444"/>
          </a:xfrm>
          <a:prstGeom prst="rect">
            <a:avLst/>
          </a:prstGeom>
          <a:noFill/>
        </p:spPr>
        <p:txBody>
          <a:bodyPr wrap="square" rtlCol="0">
            <a:spAutoFit/>
          </a:bodyPr>
          <a:lstStyle/>
          <a:p>
            <a:r>
              <a:rPr lang="en-US" sz="800" b="1" dirty="0" smtClean="0">
                <a:solidFill>
                  <a:srgbClr val="FF0000"/>
                </a:solidFill>
              </a:rPr>
              <a:t>Greenville/Spartanburg</a:t>
            </a:r>
            <a:endParaRPr lang="en-US" sz="800" b="1" dirty="0">
              <a:solidFill>
                <a:srgbClr val="FF0000"/>
              </a:solidFill>
            </a:endParaRPr>
          </a:p>
        </p:txBody>
      </p:sp>
      <p:sp>
        <p:nvSpPr>
          <p:cNvPr id="3" name="Rectangle 2"/>
          <p:cNvSpPr/>
          <p:nvPr/>
        </p:nvSpPr>
        <p:spPr>
          <a:xfrm>
            <a:off x="2667000" y="2057400"/>
            <a:ext cx="3876230"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2664151" y="2223739"/>
            <a:ext cx="3876230" cy="1569660"/>
          </a:xfrm>
          <a:prstGeom prst="rect">
            <a:avLst/>
          </a:prstGeom>
          <a:noFill/>
        </p:spPr>
        <p:txBody>
          <a:bodyPr wrap="square" rtlCol="0">
            <a:spAutoFit/>
          </a:bodyPr>
          <a:lstStyle/>
          <a:p>
            <a:r>
              <a:rPr lang="en-US" sz="1200" dirty="0">
                <a:solidFill>
                  <a:srgbClr val="FF0000"/>
                </a:solidFill>
                <a:latin typeface="Courier New" panose="02070309020205020404" pitchFamily="49" charset="0"/>
                <a:cs typeface="Courier New" panose="02070309020205020404" pitchFamily="49" charset="0"/>
              </a:rPr>
              <a:t>THIS IS A DANGEROUS SITUATION. HURRICANE FORCE WINDS WILL BLOW </a:t>
            </a:r>
            <a:r>
              <a:rPr lang="en-US" sz="1200" dirty="0" smtClean="0">
                <a:solidFill>
                  <a:srgbClr val="FF0000"/>
                </a:solidFill>
                <a:latin typeface="Courier New" panose="02070309020205020404" pitchFamily="49" charset="0"/>
                <a:cs typeface="Courier New" panose="02070309020205020404" pitchFamily="49" charset="0"/>
              </a:rPr>
              <a:t>DOWN NUMEROUS </a:t>
            </a:r>
            <a:r>
              <a:rPr lang="en-US" sz="1200" dirty="0">
                <a:solidFill>
                  <a:srgbClr val="FF0000"/>
                </a:solidFill>
                <a:latin typeface="Courier New" panose="02070309020205020404" pitchFamily="49" charset="0"/>
                <a:cs typeface="Courier New" panose="02070309020205020404" pitchFamily="49" charset="0"/>
              </a:rPr>
              <a:t>TREES AND POWER LINES. MOBILE HOMES COULD BE FLIPPED</a:t>
            </a:r>
            <a:r>
              <a:rPr lang="en-US" sz="1200" dirty="0" smtClean="0">
                <a:solidFill>
                  <a:srgbClr val="FF0000"/>
                </a:solidFill>
                <a:latin typeface="Courier New" panose="02070309020205020404" pitchFamily="49" charset="0"/>
                <a:cs typeface="Courier New" panose="02070309020205020404" pitchFamily="49" charset="0"/>
              </a:rPr>
              <a:t>. FALLING </a:t>
            </a:r>
            <a:r>
              <a:rPr lang="en-US" sz="1200" dirty="0">
                <a:solidFill>
                  <a:srgbClr val="FF0000"/>
                </a:solidFill>
                <a:latin typeface="Courier New" panose="02070309020205020404" pitchFamily="49" charset="0"/>
                <a:cs typeface="Courier New" panose="02070309020205020404" pitchFamily="49" charset="0"/>
              </a:rPr>
              <a:t>TREES CAN CAUSE DEATH OR SERIOUS INJURY...AND SEVERELY </a:t>
            </a:r>
            <a:r>
              <a:rPr lang="en-US" sz="1200" dirty="0" smtClean="0">
                <a:solidFill>
                  <a:srgbClr val="FF0000"/>
                </a:solidFill>
                <a:latin typeface="Courier New" panose="02070309020205020404" pitchFamily="49" charset="0"/>
                <a:cs typeface="Courier New" panose="02070309020205020404" pitchFamily="49" charset="0"/>
              </a:rPr>
              <a:t>DAMAGE HOUSES</a:t>
            </a:r>
            <a:r>
              <a:rPr lang="en-US" sz="1200" dirty="0">
                <a:solidFill>
                  <a:srgbClr val="FF0000"/>
                </a:solidFill>
                <a:latin typeface="Courier New" panose="02070309020205020404" pitchFamily="49" charset="0"/>
                <a:cs typeface="Courier New" panose="02070309020205020404" pitchFamily="49" charset="0"/>
              </a:rPr>
              <a:t>. SEEK SHELTER IN AN INTERIOR ROOM ON THE LOWEST FLOOR OF </a:t>
            </a:r>
            <a:r>
              <a:rPr lang="en-US" sz="1200" dirty="0" smtClean="0">
                <a:solidFill>
                  <a:srgbClr val="FF0000"/>
                </a:solidFill>
                <a:latin typeface="Courier New" panose="02070309020205020404" pitchFamily="49" charset="0"/>
                <a:cs typeface="Courier New" panose="02070309020205020404" pitchFamily="49" charset="0"/>
              </a:rPr>
              <a:t>A HOUSE </a:t>
            </a:r>
            <a:r>
              <a:rPr lang="en-US" sz="1200" dirty="0">
                <a:solidFill>
                  <a:srgbClr val="FF0000"/>
                </a:solidFill>
                <a:latin typeface="Courier New" panose="02070309020205020404" pitchFamily="49" charset="0"/>
                <a:cs typeface="Courier New" panose="02070309020205020404" pitchFamily="49" charset="0"/>
              </a:rPr>
              <a:t>OR OFFICE BUILDING.</a:t>
            </a:r>
          </a:p>
        </p:txBody>
      </p:sp>
    </p:spTree>
    <p:extLst>
      <p:ext uri="{BB962C8B-B14F-4D97-AF65-F5344CB8AC3E}">
        <p14:creationId xmlns:p14="http://schemas.microsoft.com/office/powerpoint/2010/main" val="13519024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solidFill>
                  <a:schemeClr val="bg1"/>
                </a:solidFill>
              </a:rPr>
              <a:t>Discussion</a:t>
            </a:r>
            <a:endParaRPr lang="en-US" dirty="0">
              <a:solidFill>
                <a:schemeClr val="bg1"/>
              </a:solidFill>
            </a:endParaRPr>
          </a:p>
        </p:txBody>
      </p:sp>
      <p:sp>
        <p:nvSpPr>
          <p:cNvPr id="3" name="Subtitle 2"/>
          <p:cNvSpPr>
            <a:spLocks noGrp="1"/>
          </p:cNvSpPr>
          <p:nvPr>
            <p:ph idx="1"/>
          </p:nvPr>
        </p:nvSpPr>
        <p:spPr/>
        <p:txBody>
          <a:bodyPr>
            <a:normAutofit/>
          </a:bodyPr>
          <a:lstStyle/>
          <a:p>
            <a:r>
              <a:rPr lang="en-US" dirty="0" smtClean="0">
                <a:solidFill>
                  <a:schemeClr val="bg1"/>
                </a:solidFill>
              </a:rPr>
              <a:t>What special actions/messaging do you implement based upon the current forecast info?</a:t>
            </a:r>
          </a:p>
          <a:p>
            <a:r>
              <a:rPr lang="en-US" dirty="0" smtClean="0">
                <a:solidFill>
                  <a:schemeClr val="bg1"/>
                </a:solidFill>
              </a:rPr>
              <a:t>What are your main concerns re: recovery in the coming days?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152400"/>
            <a:ext cx="762000" cy="762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52400"/>
            <a:ext cx="865561" cy="865561"/>
          </a:xfrm>
          <a:prstGeom prst="rect">
            <a:avLst/>
          </a:prstGeom>
        </p:spPr>
      </p:pic>
      <p:sp>
        <p:nvSpPr>
          <p:cNvPr id="9" name="TextBox 8"/>
          <p:cNvSpPr txBox="1"/>
          <p:nvPr/>
        </p:nvSpPr>
        <p:spPr>
          <a:xfrm>
            <a:off x="7924800" y="914400"/>
            <a:ext cx="1239981" cy="215444"/>
          </a:xfrm>
          <a:prstGeom prst="rect">
            <a:avLst/>
          </a:prstGeom>
          <a:noFill/>
        </p:spPr>
        <p:txBody>
          <a:bodyPr wrap="square" rtlCol="0">
            <a:spAutoFit/>
          </a:bodyPr>
          <a:lstStyle/>
          <a:p>
            <a:r>
              <a:rPr lang="en-US" sz="800" b="1" dirty="0" smtClean="0">
                <a:solidFill>
                  <a:srgbClr val="FF0000"/>
                </a:solidFill>
              </a:rPr>
              <a:t>Greenville/Spartanburg</a:t>
            </a:r>
            <a:endParaRPr lang="en-US" sz="800" b="1" dirty="0">
              <a:solidFill>
                <a:srgbClr val="FF0000"/>
              </a:solidFill>
            </a:endParaRPr>
          </a:p>
        </p:txBody>
      </p:sp>
    </p:spTree>
    <p:extLst>
      <p:ext uri="{BB962C8B-B14F-4D97-AF65-F5344CB8AC3E}">
        <p14:creationId xmlns:p14="http://schemas.microsoft.com/office/powerpoint/2010/main" val="6811838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Autofit/>
          </a:bodyPr>
          <a:lstStyle/>
          <a:p>
            <a:r>
              <a:rPr lang="en-US" sz="3600" dirty="0" smtClean="0">
                <a:solidFill>
                  <a:schemeClr val="bg1"/>
                </a:solidFill>
              </a:rPr>
              <a:t>2012 Midwest/Mid-Atlantic Derecho</a:t>
            </a:r>
            <a:endParaRPr lang="en-US" sz="3600"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152400"/>
            <a:ext cx="762000" cy="762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52400"/>
            <a:ext cx="865561" cy="865561"/>
          </a:xfrm>
          <a:prstGeom prst="rect">
            <a:avLst/>
          </a:prstGeom>
        </p:spPr>
      </p:pic>
      <p:sp>
        <p:nvSpPr>
          <p:cNvPr id="9" name="TextBox 8"/>
          <p:cNvSpPr txBox="1"/>
          <p:nvPr/>
        </p:nvSpPr>
        <p:spPr>
          <a:xfrm>
            <a:off x="7924800" y="914400"/>
            <a:ext cx="1239981" cy="215444"/>
          </a:xfrm>
          <a:prstGeom prst="rect">
            <a:avLst/>
          </a:prstGeom>
          <a:noFill/>
        </p:spPr>
        <p:txBody>
          <a:bodyPr wrap="square" rtlCol="0">
            <a:spAutoFit/>
          </a:bodyPr>
          <a:lstStyle/>
          <a:p>
            <a:r>
              <a:rPr lang="en-US" sz="800" b="1" dirty="0" smtClean="0">
                <a:solidFill>
                  <a:srgbClr val="FF0000"/>
                </a:solidFill>
              </a:rPr>
              <a:t>Greenville/Spartanburg</a:t>
            </a:r>
            <a:endParaRPr lang="en-US" sz="800" b="1" dirty="0">
              <a:solidFill>
                <a:srgbClr val="FF0000"/>
              </a:solidFill>
            </a:endParaRPr>
          </a:p>
        </p:txBody>
      </p:sp>
      <p:pic>
        <p:nvPicPr>
          <p:cNvPr id="1026" name="Picture 2" descr="https://upload.wikimedia.org/wikipedia/commons/d/d7/6-29-2012_Derecho.jpg"/>
          <p:cNvPicPr>
            <a:picLocks noChangeAspect="1" noChangeArrowheads="1"/>
          </p:cNvPicPr>
          <p:nvPr/>
        </p:nvPicPr>
        <p:blipFill rotWithShape="1">
          <a:blip r:embed="rId6">
            <a:extLst>
              <a:ext uri="{28A0092B-C50C-407E-A947-70E740481C1C}">
                <a14:useLocalDpi xmlns:a14="http://schemas.microsoft.com/office/drawing/2010/main" val="0"/>
              </a:ext>
            </a:extLst>
          </a:blip>
          <a:srcRect l="-4566" t="16061" r="1778" b="14285"/>
          <a:stretch/>
        </p:blipFill>
        <p:spPr bwMode="auto">
          <a:xfrm>
            <a:off x="1447799" y="1118958"/>
            <a:ext cx="5662858" cy="2842238"/>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idx="1"/>
          </p:nvPr>
        </p:nvSpPr>
        <p:spPr>
          <a:xfrm>
            <a:off x="457200" y="3961196"/>
            <a:ext cx="8229600" cy="2620963"/>
          </a:xfrm>
        </p:spPr>
        <p:txBody>
          <a:bodyPr>
            <a:normAutofit/>
          </a:bodyPr>
          <a:lstStyle/>
          <a:p>
            <a:r>
              <a:rPr lang="en-US" dirty="0" smtClean="0">
                <a:solidFill>
                  <a:schemeClr val="bg1"/>
                </a:solidFill>
              </a:rPr>
              <a:t>22 fatalities (mostly falling trees)</a:t>
            </a:r>
          </a:p>
          <a:p>
            <a:r>
              <a:rPr lang="en-US" dirty="0" smtClean="0">
                <a:solidFill>
                  <a:schemeClr val="bg1"/>
                </a:solidFill>
              </a:rPr>
              <a:t>Millions w/o power, in some cases for weeks</a:t>
            </a:r>
          </a:p>
          <a:p>
            <a:r>
              <a:rPr lang="en-US" dirty="0" smtClean="0">
                <a:solidFill>
                  <a:schemeClr val="bg1"/>
                </a:solidFill>
              </a:rPr>
              <a:t>Occurred during record-breaking heat wave</a:t>
            </a:r>
          </a:p>
          <a:p>
            <a:r>
              <a:rPr lang="en-US" dirty="0" err="1" smtClean="0">
                <a:solidFill>
                  <a:schemeClr val="bg1"/>
                </a:solidFill>
              </a:rPr>
              <a:t>SoEs</a:t>
            </a:r>
            <a:r>
              <a:rPr lang="en-US" dirty="0" smtClean="0">
                <a:solidFill>
                  <a:schemeClr val="bg1"/>
                </a:solidFill>
              </a:rPr>
              <a:t> declared in OH, WV, VA, MD</a:t>
            </a:r>
          </a:p>
          <a:p>
            <a:endParaRPr lang="en-US" dirty="0" smtClean="0">
              <a:solidFill>
                <a:schemeClr val="bg1"/>
              </a:solidFill>
            </a:endParaRPr>
          </a:p>
        </p:txBody>
      </p:sp>
    </p:spTree>
    <p:extLst>
      <p:ext uri="{BB962C8B-B14F-4D97-AF65-F5344CB8AC3E}">
        <p14:creationId xmlns:p14="http://schemas.microsoft.com/office/powerpoint/2010/main" val="36776177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solidFill>
                  <a:schemeClr val="bg1"/>
                </a:solidFill>
              </a:rPr>
              <a:t>Talking Points</a:t>
            </a:r>
            <a:endParaRPr lang="en-US" dirty="0">
              <a:solidFill>
                <a:schemeClr val="bg1"/>
              </a:solidFill>
            </a:endParaRPr>
          </a:p>
        </p:txBody>
      </p:sp>
      <p:sp>
        <p:nvSpPr>
          <p:cNvPr id="3" name="Subtitle 2"/>
          <p:cNvSpPr>
            <a:spLocks noGrp="1"/>
          </p:cNvSpPr>
          <p:nvPr>
            <p:ph idx="1"/>
          </p:nvPr>
        </p:nvSpPr>
        <p:spPr/>
        <p:txBody>
          <a:bodyPr>
            <a:normAutofit fontScale="62500" lnSpcReduction="20000"/>
          </a:bodyPr>
          <a:lstStyle/>
          <a:p>
            <a:r>
              <a:rPr lang="en-US" dirty="0" smtClean="0">
                <a:solidFill>
                  <a:schemeClr val="bg1"/>
                </a:solidFill>
              </a:rPr>
              <a:t>A strong ridge of upper level high pressure centered over the Mississippi Valley will maintain very hot and humid conditions across our area.</a:t>
            </a:r>
          </a:p>
          <a:p>
            <a:r>
              <a:rPr lang="en-US" dirty="0" smtClean="0">
                <a:solidFill>
                  <a:schemeClr val="bg1"/>
                </a:solidFill>
              </a:rPr>
              <a:t>Heat advisories/Excessive heat warnings are in effect for much of the area</a:t>
            </a:r>
          </a:p>
          <a:p>
            <a:r>
              <a:rPr lang="en-US" dirty="0" smtClean="0">
                <a:solidFill>
                  <a:schemeClr val="bg1"/>
                </a:solidFill>
              </a:rPr>
              <a:t>In addition to the heat, scattered thunderstorms are expected to develop across the area this afternoon into the evening. Some could produce locally intense microbursts</a:t>
            </a:r>
          </a:p>
          <a:p>
            <a:r>
              <a:rPr lang="en-US" dirty="0" smtClean="0">
                <a:solidFill>
                  <a:schemeClr val="bg1"/>
                </a:solidFill>
              </a:rPr>
              <a:t>We will also have to watch the Ohio and Tennessee Valleys for the potential for organized thunderstorm development this afternoon, which could move quickly southeast and impact far western NC with an enhanced threat for damaging winds this evening </a:t>
            </a:r>
          </a:p>
          <a:p>
            <a:r>
              <a:rPr lang="en-US" dirty="0" smtClean="0">
                <a:solidFill>
                  <a:schemeClr val="bg1"/>
                </a:solidFill>
              </a:rPr>
              <a:t>Although today is expected to be the hottest day, above normal levels of heat and humidity are expected to continue into the early part of the work week.</a:t>
            </a:r>
          </a:p>
          <a:p>
            <a:r>
              <a:rPr lang="en-US" dirty="0" smtClean="0">
                <a:solidFill>
                  <a:schemeClr val="bg1"/>
                </a:solidFill>
              </a:rPr>
              <a:t>The situation regarding the severe weather threat could change significantly with short notice this afternoon into the evening. Keep abreast of the latest forecast information. </a:t>
            </a:r>
            <a:endParaRPr lang="en-US"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152400"/>
            <a:ext cx="762000" cy="762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52400"/>
            <a:ext cx="865561" cy="865561"/>
          </a:xfrm>
          <a:prstGeom prst="rect">
            <a:avLst/>
          </a:prstGeom>
        </p:spPr>
      </p:pic>
      <p:sp>
        <p:nvSpPr>
          <p:cNvPr id="9" name="TextBox 8"/>
          <p:cNvSpPr txBox="1"/>
          <p:nvPr/>
        </p:nvSpPr>
        <p:spPr>
          <a:xfrm>
            <a:off x="7924800" y="914400"/>
            <a:ext cx="1239981" cy="215444"/>
          </a:xfrm>
          <a:prstGeom prst="rect">
            <a:avLst/>
          </a:prstGeom>
          <a:noFill/>
        </p:spPr>
        <p:txBody>
          <a:bodyPr wrap="square" rtlCol="0">
            <a:spAutoFit/>
          </a:bodyPr>
          <a:lstStyle/>
          <a:p>
            <a:r>
              <a:rPr lang="en-US" sz="800" b="1" dirty="0" smtClean="0">
                <a:solidFill>
                  <a:srgbClr val="FF0000"/>
                </a:solidFill>
              </a:rPr>
              <a:t>Greenville/Spartanburg</a:t>
            </a:r>
            <a:endParaRPr lang="en-US" sz="800" b="1" dirty="0">
              <a:solidFill>
                <a:srgbClr val="FF0000"/>
              </a:solidFill>
            </a:endParaRPr>
          </a:p>
        </p:txBody>
      </p:sp>
    </p:spTree>
    <p:extLst>
      <p:ext uri="{BB962C8B-B14F-4D97-AF65-F5344CB8AC3E}">
        <p14:creationId xmlns:p14="http://schemas.microsoft.com/office/powerpoint/2010/main" val="4527394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8425"/>
            <a:ext cx="7772400" cy="1470025"/>
          </a:xfrm>
          <a:noFill/>
        </p:spPr>
        <p:txBody>
          <a:bodyPr>
            <a:normAutofit/>
          </a:bodyPr>
          <a:lstStyle/>
          <a:p>
            <a:r>
              <a:rPr lang="en-US" sz="3600" dirty="0" smtClean="0">
                <a:solidFill>
                  <a:schemeClr val="bg1"/>
                </a:solidFill>
              </a:rPr>
              <a:t>Hazardous Weather Outlook</a:t>
            </a:r>
            <a:endParaRPr lang="en-US" sz="3600"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152400"/>
            <a:ext cx="762000" cy="762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52400"/>
            <a:ext cx="865561" cy="865561"/>
          </a:xfrm>
          <a:prstGeom prst="rect">
            <a:avLst/>
          </a:prstGeom>
        </p:spPr>
      </p:pic>
      <p:sp>
        <p:nvSpPr>
          <p:cNvPr id="9" name="TextBox 8"/>
          <p:cNvSpPr txBox="1"/>
          <p:nvPr/>
        </p:nvSpPr>
        <p:spPr>
          <a:xfrm>
            <a:off x="7924800" y="914400"/>
            <a:ext cx="1239981" cy="215444"/>
          </a:xfrm>
          <a:prstGeom prst="rect">
            <a:avLst/>
          </a:prstGeom>
          <a:noFill/>
        </p:spPr>
        <p:txBody>
          <a:bodyPr wrap="square" rtlCol="0">
            <a:spAutoFit/>
          </a:bodyPr>
          <a:lstStyle/>
          <a:p>
            <a:r>
              <a:rPr lang="en-US" sz="800" b="1" dirty="0" smtClean="0">
                <a:solidFill>
                  <a:srgbClr val="FF0000"/>
                </a:solidFill>
              </a:rPr>
              <a:t>Greenville/Spartanburg</a:t>
            </a:r>
            <a:endParaRPr lang="en-US" sz="800" b="1" dirty="0">
              <a:solidFill>
                <a:srgbClr val="FF0000"/>
              </a:solidFill>
            </a:endParaRPr>
          </a:p>
        </p:txBody>
      </p:sp>
      <p:pic>
        <p:nvPicPr>
          <p:cNvPr id="1026" name="Picture 2" descr="H:\SWPLStuff\IWT_2016\DAY1HW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330284"/>
            <a:ext cx="8229617" cy="5486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7145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8425"/>
            <a:ext cx="7772400" cy="1470025"/>
          </a:xfrm>
          <a:noFill/>
        </p:spPr>
        <p:txBody>
          <a:bodyPr>
            <a:normAutofit/>
          </a:bodyPr>
          <a:lstStyle/>
          <a:p>
            <a:r>
              <a:rPr lang="en-US" sz="3600" dirty="0" smtClean="0">
                <a:solidFill>
                  <a:schemeClr val="bg1"/>
                </a:solidFill>
              </a:rPr>
              <a:t>Heat Index For Today</a:t>
            </a:r>
            <a:endParaRPr lang="en-US" sz="3600"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152400"/>
            <a:ext cx="762000" cy="762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52400"/>
            <a:ext cx="865561" cy="865561"/>
          </a:xfrm>
          <a:prstGeom prst="rect">
            <a:avLst/>
          </a:prstGeom>
        </p:spPr>
      </p:pic>
      <p:sp>
        <p:nvSpPr>
          <p:cNvPr id="9" name="TextBox 8"/>
          <p:cNvSpPr txBox="1"/>
          <p:nvPr/>
        </p:nvSpPr>
        <p:spPr>
          <a:xfrm>
            <a:off x="7924800" y="914400"/>
            <a:ext cx="1239981" cy="215444"/>
          </a:xfrm>
          <a:prstGeom prst="rect">
            <a:avLst/>
          </a:prstGeom>
          <a:noFill/>
        </p:spPr>
        <p:txBody>
          <a:bodyPr wrap="square" rtlCol="0">
            <a:spAutoFit/>
          </a:bodyPr>
          <a:lstStyle/>
          <a:p>
            <a:r>
              <a:rPr lang="en-US" sz="800" b="1" dirty="0" smtClean="0">
                <a:solidFill>
                  <a:srgbClr val="FF0000"/>
                </a:solidFill>
              </a:rPr>
              <a:t>Greenville/Spartanburg</a:t>
            </a:r>
            <a:endParaRPr lang="en-US" sz="800" b="1" dirty="0">
              <a:solidFill>
                <a:srgbClr val="FF0000"/>
              </a:solidFill>
            </a:endParaRPr>
          </a:p>
        </p:txBody>
      </p:sp>
      <p:pic>
        <p:nvPicPr>
          <p:cNvPr id="2050" name="Picture 2" descr="H:\SWPLStuff\IWT_2016\MaxAppT24H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731" y="1219200"/>
            <a:ext cx="8229617" cy="5486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8525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8425"/>
            <a:ext cx="7772400" cy="1470025"/>
          </a:xfrm>
          <a:noFill/>
        </p:spPr>
        <p:txBody>
          <a:bodyPr>
            <a:normAutofit/>
          </a:bodyPr>
          <a:lstStyle/>
          <a:p>
            <a:r>
              <a:rPr lang="en-US" sz="3600" dirty="0" smtClean="0">
                <a:solidFill>
                  <a:schemeClr val="bg1"/>
                </a:solidFill>
              </a:rPr>
              <a:t>Active Warnings/Advisories</a:t>
            </a:r>
            <a:endParaRPr lang="en-US" sz="3600"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152400"/>
            <a:ext cx="762000" cy="762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52400"/>
            <a:ext cx="865561" cy="865561"/>
          </a:xfrm>
          <a:prstGeom prst="rect">
            <a:avLst/>
          </a:prstGeom>
        </p:spPr>
      </p:pic>
      <p:sp>
        <p:nvSpPr>
          <p:cNvPr id="9" name="TextBox 8"/>
          <p:cNvSpPr txBox="1"/>
          <p:nvPr/>
        </p:nvSpPr>
        <p:spPr>
          <a:xfrm>
            <a:off x="7924800" y="914400"/>
            <a:ext cx="1239981" cy="215444"/>
          </a:xfrm>
          <a:prstGeom prst="rect">
            <a:avLst/>
          </a:prstGeom>
          <a:noFill/>
        </p:spPr>
        <p:txBody>
          <a:bodyPr wrap="square" rtlCol="0">
            <a:spAutoFit/>
          </a:bodyPr>
          <a:lstStyle/>
          <a:p>
            <a:r>
              <a:rPr lang="en-US" sz="800" b="1" dirty="0" smtClean="0">
                <a:solidFill>
                  <a:srgbClr val="FF0000"/>
                </a:solidFill>
              </a:rPr>
              <a:t>Greenville/Spartanburg</a:t>
            </a:r>
            <a:endParaRPr lang="en-US" sz="800" b="1" dirty="0">
              <a:solidFill>
                <a:srgbClr val="FF0000"/>
              </a:solidFill>
            </a:endParaRPr>
          </a:p>
        </p:txBody>
      </p:sp>
      <p:pic>
        <p:nvPicPr>
          <p:cNvPr id="4098" name="Picture 2" descr="H:\SWPLStuff\IWT_2016\CAENPWGSP.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7960" y="1188541"/>
            <a:ext cx="7040001" cy="54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05600" y="6324600"/>
            <a:ext cx="1352361"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9405542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8425"/>
            <a:ext cx="7772400" cy="1470025"/>
          </a:xfrm>
          <a:noFill/>
        </p:spPr>
        <p:txBody>
          <a:bodyPr>
            <a:normAutofit/>
          </a:bodyPr>
          <a:lstStyle/>
          <a:p>
            <a:r>
              <a:rPr lang="en-US" sz="3600" dirty="0" smtClean="0">
                <a:solidFill>
                  <a:schemeClr val="bg1"/>
                </a:solidFill>
              </a:rPr>
              <a:t>Extended Hazardous </a:t>
            </a:r>
            <a:r>
              <a:rPr lang="en-US" sz="3600" dirty="0" err="1" smtClean="0">
                <a:solidFill>
                  <a:schemeClr val="bg1"/>
                </a:solidFill>
              </a:rPr>
              <a:t>Wx</a:t>
            </a:r>
            <a:r>
              <a:rPr lang="en-US" sz="3600" dirty="0" smtClean="0">
                <a:solidFill>
                  <a:schemeClr val="bg1"/>
                </a:solidFill>
              </a:rPr>
              <a:t> Outlook</a:t>
            </a:r>
            <a:endParaRPr lang="en-US" sz="3600"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152400"/>
            <a:ext cx="762000" cy="762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52400"/>
            <a:ext cx="865561" cy="865561"/>
          </a:xfrm>
          <a:prstGeom prst="rect">
            <a:avLst/>
          </a:prstGeom>
        </p:spPr>
      </p:pic>
      <p:sp>
        <p:nvSpPr>
          <p:cNvPr id="9" name="TextBox 8"/>
          <p:cNvSpPr txBox="1"/>
          <p:nvPr/>
        </p:nvSpPr>
        <p:spPr>
          <a:xfrm>
            <a:off x="7924800" y="914400"/>
            <a:ext cx="1239981" cy="215444"/>
          </a:xfrm>
          <a:prstGeom prst="rect">
            <a:avLst/>
          </a:prstGeom>
          <a:noFill/>
        </p:spPr>
        <p:txBody>
          <a:bodyPr wrap="square" rtlCol="0">
            <a:spAutoFit/>
          </a:bodyPr>
          <a:lstStyle/>
          <a:p>
            <a:r>
              <a:rPr lang="en-US" sz="800" b="1" dirty="0" smtClean="0">
                <a:solidFill>
                  <a:srgbClr val="FF0000"/>
                </a:solidFill>
              </a:rPr>
              <a:t>Greenville/Spartanburg</a:t>
            </a:r>
            <a:endParaRPr lang="en-US" sz="800" b="1" dirty="0">
              <a:solidFill>
                <a:srgbClr val="FF0000"/>
              </a:solidFill>
            </a:endParaRPr>
          </a:p>
        </p:txBody>
      </p:sp>
      <p:pic>
        <p:nvPicPr>
          <p:cNvPr id="3074" name="Picture 2" descr="H:\SWPLStuff\IWT_2016\DAY2-7HW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328148"/>
            <a:ext cx="8229617" cy="5486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3126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8425"/>
            <a:ext cx="7772400" cy="1470025"/>
          </a:xfrm>
          <a:noFill/>
        </p:spPr>
        <p:txBody>
          <a:bodyPr>
            <a:normAutofit/>
          </a:bodyPr>
          <a:lstStyle/>
          <a:p>
            <a:r>
              <a:rPr lang="en-US" sz="3600" dirty="0" smtClean="0">
                <a:solidFill>
                  <a:schemeClr val="bg1"/>
                </a:solidFill>
              </a:rPr>
              <a:t>SPC Day 1 Categorical Outlook</a:t>
            </a:r>
            <a:endParaRPr lang="en-US" sz="3600"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152400"/>
            <a:ext cx="762000" cy="762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52400"/>
            <a:ext cx="865561" cy="865561"/>
          </a:xfrm>
          <a:prstGeom prst="rect">
            <a:avLst/>
          </a:prstGeom>
        </p:spPr>
      </p:pic>
      <p:sp>
        <p:nvSpPr>
          <p:cNvPr id="9" name="TextBox 8"/>
          <p:cNvSpPr txBox="1"/>
          <p:nvPr/>
        </p:nvSpPr>
        <p:spPr>
          <a:xfrm>
            <a:off x="7924800" y="914400"/>
            <a:ext cx="1239981" cy="215444"/>
          </a:xfrm>
          <a:prstGeom prst="rect">
            <a:avLst/>
          </a:prstGeom>
          <a:noFill/>
        </p:spPr>
        <p:txBody>
          <a:bodyPr wrap="square" rtlCol="0">
            <a:spAutoFit/>
          </a:bodyPr>
          <a:lstStyle/>
          <a:p>
            <a:r>
              <a:rPr lang="en-US" sz="800" b="1" dirty="0" smtClean="0">
                <a:solidFill>
                  <a:srgbClr val="FF0000"/>
                </a:solidFill>
              </a:rPr>
              <a:t>Greenville/Spartanburg</a:t>
            </a:r>
            <a:endParaRPr lang="en-US" sz="800" b="1" dirty="0">
              <a:solidFill>
                <a:srgbClr val="FF0000"/>
              </a:solidFill>
            </a:endParaRPr>
          </a:p>
        </p:txBody>
      </p:sp>
      <p:pic>
        <p:nvPicPr>
          <p:cNvPr id="5122" name="Picture 2" descr="H:\SWPLStuff\IWT_2016\SPC_CO_Day1_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234155"/>
            <a:ext cx="8228572" cy="5485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5106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962</TotalTime>
  <Words>1281</Words>
  <Application>Microsoft Office PowerPoint</Application>
  <PresentationFormat>On-screen Show (4:3)</PresentationFormat>
  <Paragraphs>186</Paragraphs>
  <Slides>32</Slides>
  <Notes>30</Notes>
  <HiddenSlides>0</HiddenSlides>
  <MMClips>0</MMClips>
  <ScaleCrop>false</ScaleCrop>
  <HeadingPairs>
    <vt:vector size="4" baseType="variant">
      <vt:variant>
        <vt:lpstr>Theme</vt:lpstr>
      </vt:variant>
      <vt:variant>
        <vt:i4>8</vt:i4>
      </vt:variant>
      <vt:variant>
        <vt:lpstr>Slide Titles</vt:lpstr>
      </vt:variant>
      <vt:variant>
        <vt:i4>32</vt:i4>
      </vt:variant>
    </vt:vector>
  </HeadingPairs>
  <TitlesOfParts>
    <vt:vector size="40" baseType="lpstr">
      <vt:lpstr>Office Theme</vt:lpstr>
      <vt:lpstr>1_Office Theme</vt:lpstr>
      <vt:lpstr>2_Office Theme</vt:lpstr>
      <vt:lpstr>3_Office Theme</vt:lpstr>
      <vt:lpstr>5_Office Theme</vt:lpstr>
      <vt:lpstr>4_Office Theme</vt:lpstr>
      <vt:lpstr>6_Office Theme</vt:lpstr>
      <vt:lpstr>7_Office Theme</vt:lpstr>
      <vt:lpstr>Scenario</vt:lpstr>
      <vt:lpstr>PowerPoint Presentation</vt:lpstr>
      <vt:lpstr>Near Term Extreme Heat and Convective Potential</vt:lpstr>
      <vt:lpstr>Talking Points</vt:lpstr>
      <vt:lpstr>Hazardous Weather Outlook</vt:lpstr>
      <vt:lpstr>Heat Index For Today</vt:lpstr>
      <vt:lpstr>Active Warnings/Advisories</vt:lpstr>
      <vt:lpstr>Extended Hazardous Wx Outlook</vt:lpstr>
      <vt:lpstr>SPC Day 1 Categorical Outlook</vt:lpstr>
      <vt:lpstr>The End</vt:lpstr>
      <vt:lpstr>Discussion</vt:lpstr>
      <vt:lpstr>SPC Day 1 Categorical Outlook     (Update at 1225 EDT)</vt:lpstr>
      <vt:lpstr>Discussion</vt:lpstr>
      <vt:lpstr>PowerPoint Presentation</vt:lpstr>
      <vt:lpstr>Potential Severe Weather Outbreak and Extreme Heat</vt:lpstr>
      <vt:lpstr>Talking Points</vt:lpstr>
      <vt:lpstr>Hazardous Weather Outlook</vt:lpstr>
      <vt:lpstr>SPC Day 1 Categorical Outlook</vt:lpstr>
      <vt:lpstr>SPC Day 1 Probabilistic Outlook (Damaging winds)</vt:lpstr>
      <vt:lpstr>Heat Index For Today</vt:lpstr>
      <vt:lpstr>Active Warnings/Advisories</vt:lpstr>
      <vt:lpstr>Extended Hazardous Wx Outlook</vt:lpstr>
      <vt:lpstr>The End</vt:lpstr>
      <vt:lpstr>Discussion</vt:lpstr>
      <vt:lpstr>“PDS” Severe Tstorm Watch Issued at  5:30 PM</vt:lpstr>
      <vt:lpstr>Discussion</vt:lpstr>
      <vt:lpstr>Special Weather Statement Issued 1-2 hours prior to expected arrival of storms</vt:lpstr>
      <vt:lpstr>Discussion</vt:lpstr>
      <vt:lpstr>Severe Thunderstorm Warning Issued   at 7:00 PM</vt:lpstr>
      <vt:lpstr>Severe Thunderstorm Warning Issued  for much of the Piedmont at 7:30 PM</vt:lpstr>
      <vt:lpstr>Discussion</vt:lpstr>
      <vt:lpstr>2012 Midwest/Mid-Atlantic Derecho</vt:lpstr>
    </vt:vector>
  </TitlesOfParts>
  <Company>National Weather Service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Charles Gant</dc:creator>
  <cp:lastModifiedBy>Justin Lane</cp:lastModifiedBy>
  <cp:revision>50</cp:revision>
  <dcterms:created xsi:type="dcterms:W3CDTF">2013-07-16T21:20:58Z</dcterms:created>
  <dcterms:modified xsi:type="dcterms:W3CDTF">2016-10-23T17:12:28Z</dcterms:modified>
</cp:coreProperties>
</file>