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67" r:id="rId3"/>
    <p:sldId id="268" r:id="rId4"/>
    <p:sldId id="265" r:id="rId5"/>
    <p:sldId id="273" r:id="rId6"/>
    <p:sldId id="266" r:id="rId7"/>
    <p:sldId id="269" r:id="rId8"/>
    <p:sldId id="271" r:id="rId9"/>
    <p:sldId id="272"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B2B2B2"/>
    <a:srgbClr val="660066"/>
    <a:srgbClr val="808080"/>
    <a:srgbClr val="5F5F5F"/>
    <a:srgbClr val="333333"/>
    <a:srgbClr val="4D4D4D"/>
    <a:srgbClr val="CC00CC"/>
    <a:srgbClr val="00206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87546" autoAdjust="0"/>
  </p:normalViewPr>
  <p:slideViewPr>
    <p:cSldViewPr>
      <p:cViewPr varScale="1">
        <p:scale>
          <a:sx n="87" d="100"/>
          <a:sy n="87" d="100"/>
        </p:scale>
        <p:origin x="-78"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158744-93C9-4828-8C82-9E5DBB54EA61}" type="datetimeFigureOut">
              <a:rPr lang="en-US" smtClean="0"/>
              <a:pPr/>
              <a:t>10/24/2016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C20486-4B94-4A35-BBC9-FFDD26C2DDC5}" type="slidenum">
              <a:rPr lang="en-US" smtClean="0"/>
              <a:pPr/>
              <a:t>‹#›</a:t>
            </a:fld>
            <a:endParaRPr lang="en-US"/>
          </a:p>
        </p:txBody>
      </p:sp>
    </p:spTree>
    <p:extLst>
      <p:ext uri="{BB962C8B-B14F-4D97-AF65-F5344CB8AC3E}">
        <p14:creationId xmlns:p14="http://schemas.microsoft.com/office/powerpoint/2010/main" val="1411547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5C20486-4B94-4A35-BBC9-FFDD26C2DDC5}" type="slidenum">
              <a:rPr lang="en-US" smtClean="0"/>
              <a:pPr/>
              <a:t>2</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hydrologic</a:t>
            </a:r>
            <a:r>
              <a:rPr lang="en-US" baseline="0" dirty="0" smtClean="0"/>
              <a:t> outlook is a tool that, in the past, has been less frequently used by WFO GSP, but one that may see more usage in the future as we struggle with QPF amounts and the uncertainty of upcoming weather systems.  For example, there may be confidence of a significant rainfall event for the Carolinas, but a lack of confidence in timing and exact location may prohibit a watch.  However, a message of potential concern to give people a heads-up is still warranted.</a:t>
            </a:r>
          </a:p>
          <a:p>
            <a:pPr marL="171450" indent="-171450">
              <a:buFontTx/>
              <a:buChar char="-"/>
            </a:pPr>
            <a:r>
              <a:rPr lang="en-US" baseline="0" dirty="0" smtClean="0"/>
              <a:t>FLOOD WATCH vs. FLASH FLOOD WATCH – A Flood Watch is more likely to be issued if flooding is already ongoing.  This happened in December 2015 when mainstem rivers and some tributaries were already in flood from a previous event.  Furthermore, if the perceived threat is convective, where the heaviest rainfall will fall over a period of only a few hours, then a Flash Flood Watch is more likely.  Therefore, if the perceived threat is due to a prolonged period of light to moderate rainfall which will result in heavy accumulations over the course of 12-48 hours, then a Flood Watch is more likely.</a:t>
            </a:r>
          </a:p>
        </p:txBody>
      </p:sp>
      <p:sp>
        <p:nvSpPr>
          <p:cNvPr id="4" name="Slide Number Placeholder 3"/>
          <p:cNvSpPr>
            <a:spLocks noGrp="1"/>
          </p:cNvSpPr>
          <p:nvPr>
            <p:ph type="sldNum" sz="quarter" idx="10"/>
          </p:nvPr>
        </p:nvSpPr>
        <p:spPr/>
        <p:txBody>
          <a:bodyPr/>
          <a:lstStyle/>
          <a:p>
            <a:fld id="{F5C20486-4B94-4A35-BBC9-FFDD26C2DDC5}" type="slidenum">
              <a:rPr lang="en-US" smtClean="0"/>
              <a:pPr/>
              <a:t>3</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These are the products available</a:t>
            </a:r>
            <a:r>
              <a:rPr lang="en-US" baseline="0" dirty="0" smtClean="0"/>
              <a:t> to us as mandated by NWS Directives.  There are variations of these products, but it is our goal to focus on these primary products and why they exist.</a:t>
            </a:r>
          </a:p>
          <a:p>
            <a:pPr marL="171450" indent="-171450">
              <a:buFontTx/>
              <a:buChar char="-"/>
            </a:pPr>
            <a:r>
              <a:rPr lang="en-US" baseline="0" dirty="0" smtClean="0"/>
              <a:t>FLOOD ADVISORY - Flood Advisories can be precursors to Flood Warning or Flash Flood Warnings and are intended to prepare the public for the potential for more serious flooding if rainfall does not abate.  When we have a Flood Advisory out, we should be asking local officials whether or not flooding is due to streams or well-known poor-drainage areas.  If stream flooding is causing road closures, a warning is necessary.</a:t>
            </a:r>
          </a:p>
          <a:p>
            <a:pPr marL="171450" indent="-171450">
              <a:buFontTx/>
              <a:buChar char="-"/>
            </a:pPr>
            <a:r>
              <a:rPr lang="en-US" baseline="0" dirty="0" smtClean="0"/>
              <a:t>FLOOD WARNING – The flood warning can also be issued for gauged streams where forecasts are issued by the NWS River Forecast Centers.  Flood Warnings can be JUST AS SEVERE/DEVASTATING  as Flash Flood Warnings.  Flood Warnings for gauged streams can often provide enough lead time for affected citizens to assess their level of risk and move property (e.g., livestock, farm equipment, vehicles) to higher ground.  They should often be able to protect their structures or evacuate unprotected homes/offices that may be prone to flooding.  This is a primary difference between Flood Warnings and Flash Flood Warnings as with Flash Floods, there is usually very little to no time to protect property and when a Flash Flood Warning is issued, the primary goal is protection of life.  Unfortunately, however, there is no EAS alert on a Flood Warning and no official permission to issue a Flood Emergency.  It is a major challenge to get public/partners? to take Flood Warnings seriously.</a:t>
            </a:r>
          </a:p>
          <a:p>
            <a:pPr marL="171450" indent="-171450">
              <a:buFontTx/>
              <a:buChar char="-"/>
            </a:pPr>
            <a:r>
              <a:rPr lang="en-US" baseline="0" dirty="0" smtClean="0"/>
              <a:t>FLASH FLOOD EMERGENCY – We want to coordinate the issuance of a FFE with Emergency Management because of the significant increase in awareness it will generate.</a:t>
            </a:r>
          </a:p>
          <a:p>
            <a:pPr marL="171450" indent="-171450">
              <a:buFontTx/>
              <a:buChar char="-"/>
            </a:pPr>
            <a:r>
              <a:rPr lang="en-US" baseline="0" dirty="0" smtClean="0"/>
              <a:t>FLASH FLOOD EMERGENCY – By the time the FFE is issued, higher ground should have already been reached.  It is too late to protect property, the only objective should be to protect life.</a:t>
            </a:r>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4</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These are the products available</a:t>
            </a:r>
            <a:r>
              <a:rPr lang="en-US" baseline="0" dirty="0" smtClean="0"/>
              <a:t> to us as mandated by NWS Directives.  There are variations of these products, but it is our goal to focus on these primary products and why they exist.</a:t>
            </a:r>
          </a:p>
          <a:p>
            <a:pPr marL="171450" indent="-171450">
              <a:buFontTx/>
              <a:buChar char="-"/>
            </a:pPr>
            <a:r>
              <a:rPr lang="en-US" baseline="0" dirty="0" smtClean="0"/>
              <a:t>FLOOD ADVISORY - Flood Advisories can be precursors to Flood Warning or Flash Flood Warnings and are intended to prepare the public for the potential for more serious flooding if rainfall does not abate.  When we have a Flood Advisory out, we should be asking local officials whether or not flooding is due to streams or well-known poor-drainage areas.  If stream flooding is causing road closures, a warning is necessary.</a:t>
            </a:r>
          </a:p>
          <a:p>
            <a:pPr marL="171450" indent="-171450">
              <a:buFontTx/>
              <a:buChar char="-"/>
            </a:pPr>
            <a:r>
              <a:rPr lang="en-US" baseline="0" dirty="0" smtClean="0"/>
              <a:t>FLOOD WARNING – The flood warning can also be issued for gauged streams where forecasts are issued by the NWS River Forecast Centers.  Flood Warnings can be JUST AS SEVERE/DEVASTATING  as Flash Flood Warnings.  Flood Warnings for gauged streams can often provide enough lead time for affected citizens to assess their level of risk and move property (e.g., livestock, farm equipment, vehicles) to higher ground.  They should often be able to protect their structures or evacuate unprotected homes/offices that may be prone to flooding.  This is a primary difference between Flood Warnings and Flash Flood Warnings as with Flash Floods, there is usually very little to no time to protect property and when a Flash Flood Warning is issued, the primary goal is protection of life.  Unfortunately, however, there is no EAS alert on a Flood Warning and no official permission to issue a Flood Emergency.  It is a major challenge to get public/partners? to take Flood Warnings seriously.</a:t>
            </a:r>
          </a:p>
          <a:p>
            <a:pPr marL="171450" indent="-171450">
              <a:buFontTx/>
              <a:buChar char="-"/>
            </a:pPr>
            <a:r>
              <a:rPr lang="en-US" baseline="0" dirty="0" smtClean="0"/>
              <a:t>FLASH FLOOD EMERGENCY – We want to coordinate the issuance of a FFE with Emergency Management because of the significant increase in awareness it will generate.</a:t>
            </a:r>
          </a:p>
          <a:p>
            <a:pPr marL="171450" indent="-171450">
              <a:buFontTx/>
              <a:buChar char="-"/>
            </a:pPr>
            <a:r>
              <a:rPr lang="en-US" baseline="0" dirty="0" smtClean="0"/>
              <a:t>FLASH FLOOD EMERGENCY – By the time the FFE is issued, higher ground should have already been reached.  It is too late to protect property, the only objective should be to protect life.</a:t>
            </a:r>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5</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6</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This slide is meant to visualize how we use streamgauges to issue/verify hydrologic products.  It’s a little</a:t>
            </a:r>
            <a:r>
              <a:rPr lang="en-US" baseline="0" dirty="0" smtClean="0"/>
              <a:t> tricky because there’s two things going on here: 1) What we would do for a generic river forecast OR slower-response gauge (i.e., imagine there is no hydrograph here); and 2) What we would do for this specific observed and forecast occurrence.  So, the way this is animated is as 1), then 2).</a:t>
            </a:r>
          </a:p>
          <a:p>
            <a:pPr marL="171450" indent="-171450">
              <a:buFontTx/>
              <a:buChar char="-"/>
            </a:pPr>
            <a:r>
              <a:rPr lang="en-US" baseline="0" dirty="0" smtClean="0"/>
              <a:t>Remember, this is just an idealized example and there is plenty of gray area on when products are issued.  This example illustrates generally the maximum time a product would be active.  For example, the Flood Watch was issued 48 hours before the occurrence of the flood.  This is the maximum amount a time a Flood Watch would be active and not all Flood Watches would be valid for 48 hours.  Also, if the Flood Watch is for a contiguous area and not for a single forecast point, the Flood Watch would remain in effect until the heavy rain/flood threat had ended or all flooding already had associated warnings.  </a:t>
            </a:r>
          </a:p>
          <a:p>
            <a:pPr marL="171450" indent="-171450">
              <a:buFontTx/>
              <a:buChar char="-"/>
            </a:pPr>
            <a:r>
              <a:rPr lang="en-US" baseline="0" dirty="0" smtClean="0"/>
              <a:t>A Flood Warning may be issued as much as 24-30 hours in advance of a Minor Flood Stage exceedance if confidence is high.</a:t>
            </a:r>
          </a:p>
          <a:p>
            <a:pPr marL="171450" indent="-171450">
              <a:buFontTx/>
              <a:buChar char="-"/>
            </a:pPr>
            <a:r>
              <a:rPr lang="en-US" baseline="0" dirty="0" smtClean="0"/>
              <a:t>For a given crest means that if the crest occurs within Action Stage, then a Flood Advisory will be issued and if the crest occurs or is expected to occur within Minor, Moderate, Major, or Record Flood Stage, then a Flood Warning will be issued.  If a flood crest is downgraded (e.g., from Minor to Moderate), then a new Flood Warning is issued.</a:t>
            </a:r>
          </a:p>
          <a:p>
            <a:pPr marL="171450" indent="-171450">
              <a:buFontTx/>
              <a:buChar char="-"/>
            </a:pPr>
            <a:r>
              <a:rPr lang="en-US" baseline="0" dirty="0" smtClean="0"/>
              <a:t>The Flood Warning remains in effect until the river falls below Minor Flood Stage and it is clear the river’s stage will continue to fall below Action Stage.  For this reason, Flood Warnings are NOT expired immediately after a fall below Minor Flood State and also because Flood-Advisory level impacts are still being felt.  The only time a Flood Warning would be expired and replaced with a Flood Advisory is if the river is expected to remain above Action Stage but below Minor Flood Stage for a period of at least several hours.  Again, forecasters are allowed to use their best judgment.</a:t>
            </a:r>
          </a:p>
          <a:p>
            <a:pPr marL="171450" indent="-171450">
              <a:buFontTx/>
              <a:buChar char="-"/>
            </a:pPr>
            <a:r>
              <a:rPr lang="en-US" baseline="0" dirty="0" smtClean="0"/>
              <a:t>Impact Verification is done as much as time allows.</a:t>
            </a:r>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7</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8</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We</a:t>
            </a:r>
            <a:r>
              <a:rPr lang="en-US" baseline="0" dirty="0" smtClean="0"/>
              <a:t> have 240 Streamgauges in our area.  We do not have the staff to actively survey and keep up with every one, which is why we need </a:t>
            </a:r>
            <a:r>
              <a:rPr lang="en-US" baseline="0" smtClean="0"/>
              <a:t>your help.</a:t>
            </a:r>
            <a:endParaRPr lang="en-US" dirty="0"/>
          </a:p>
        </p:txBody>
      </p:sp>
      <p:sp>
        <p:nvSpPr>
          <p:cNvPr id="4" name="Slide Number Placeholder 3"/>
          <p:cNvSpPr>
            <a:spLocks noGrp="1"/>
          </p:cNvSpPr>
          <p:nvPr>
            <p:ph type="sldNum" sz="quarter" idx="10"/>
          </p:nvPr>
        </p:nvSpPr>
        <p:spPr/>
        <p:txBody>
          <a:bodyPr/>
          <a:lstStyle/>
          <a:p>
            <a:fld id="{F5C20486-4B94-4A35-BBC9-FFDD26C2DDC5}" type="slidenum">
              <a:rPr lang="en-US" smtClean="0"/>
              <a:pPr/>
              <a:t>9</a:t>
            </a:fld>
            <a:endParaRPr lang="en-US"/>
          </a:p>
        </p:txBody>
      </p:sp>
    </p:spTree>
    <p:extLst>
      <p:ext uri="{BB962C8B-B14F-4D97-AF65-F5344CB8AC3E}">
        <p14:creationId xmlns:p14="http://schemas.microsoft.com/office/powerpoint/2010/main" val="1471572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5C20486-4B94-4A35-BBC9-FFDD26C2DDC5}" type="slidenum">
              <a:rPr lang="en-US" smtClean="0"/>
              <a:pPr/>
              <a:t>10</a:t>
            </a:fld>
            <a:endParaRPr lang="en-US"/>
          </a:p>
        </p:txBody>
      </p:sp>
    </p:spTree>
    <p:extLst>
      <p:ext uri="{BB962C8B-B14F-4D97-AF65-F5344CB8AC3E}">
        <p14:creationId xmlns:p14="http://schemas.microsoft.com/office/powerpoint/2010/main" val="147157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2708061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32018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130613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175385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2902310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2368984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19225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127628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3505300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312505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pPr/>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EE58C-4F22-4374-8F19-0791BF582522}" type="slidenum">
              <a:rPr lang="en-US" smtClean="0"/>
              <a:pPr/>
              <a:t>‹#›</a:t>
            </a:fld>
            <a:endParaRPr lang="en-US"/>
          </a:p>
        </p:txBody>
      </p:sp>
    </p:spTree>
    <p:extLst>
      <p:ext uri="{BB962C8B-B14F-4D97-AF65-F5344CB8AC3E}">
        <p14:creationId xmlns:p14="http://schemas.microsoft.com/office/powerpoint/2010/main" val="421126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pPr/>
              <a:t>10/24/2016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pPr/>
              <a:t>‹#›</a:t>
            </a:fld>
            <a:endParaRPr lang="en-US"/>
          </a:p>
        </p:txBody>
      </p:sp>
    </p:spTree>
    <p:extLst>
      <p:ext uri="{BB962C8B-B14F-4D97-AF65-F5344CB8AC3E}">
        <p14:creationId xmlns:p14="http://schemas.microsoft.com/office/powerpoint/2010/main" val="3425966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7" name="Rectangle 6"/>
          <p:cNvSpPr/>
          <p:nvPr/>
        </p:nvSpPr>
        <p:spPr>
          <a:xfrm>
            <a:off x="0" y="2016343"/>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752" y="2039977"/>
            <a:ext cx="9144773"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NWS GSP Hydrology Products</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773" y="2774240"/>
            <a:ext cx="9123946"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r>
              <a:rPr lang="en-US" sz="2400" b="1" dirty="0" smtClean="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rPr>
              <a:t>Review </a:t>
            </a:r>
            <a:r>
              <a:rPr lang="en-US" sz="2400" b="1" smtClean="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rPr>
              <a:t>and Application  </a:t>
            </a: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2" name="TextBox 11"/>
          <p:cNvSpPr txBox="1"/>
          <p:nvPr/>
        </p:nvSpPr>
        <p:spPr>
          <a:xfrm>
            <a:off x="2590800" y="3414320"/>
            <a:ext cx="3962400" cy="1015663"/>
          </a:xfrm>
          <a:prstGeom prst="rect">
            <a:avLst/>
          </a:prstGeom>
          <a:solidFill>
            <a:schemeClr val="accent2">
              <a:lumMod val="50000"/>
            </a:schemeClr>
          </a:solidFill>
          <a:effectLst>
            <a:outerShdw blurRad="50800" dist="88900" dir="2700000" algn="tl" rotWithShape="0">
              <a:schemeClr val="tx1"/>
            </a:outerShdw>
          </a:effectLst>
        </p:spPr>
        <p:txBody>
          <a:bodyPr wrap="square" rtlCol="0">
            <a:spAutoFit/>
          </a:bodyPr>
          <a:lstStyle/>
          <a:p>
            <a:pPr algn="ctr"/>
            <a:r>
              <a:rPr lang="en-US" sz="2000" b="1" dirty="0" smtClean="0">
                <a:solidFill>
                  <a:srgbClr val="FFFF99"/>
                </a:solidFill>
                <a:latin typeface="Agency FB" panose="020B0503020202020204" pitchFamily="34" charset="0"/>
              </a:rPr>
              <a:t>NWS GSP Integrated Warning Team Meeting</a:t>
            </a:r>
          </a:p>
          <a:p>
            <a:pPr algn="ctr"/>
            <a:r>
              <a:rPr lang="en-US" sz="2000" b="1" dirty="0" smtClean="0">
                <a:solidFill>
                  <a:srgbClr val="FFFF99"/>
                </a:solidFill>
                <a:latin typeface="Agency FB" panose="020B0503020202020204" pitchFamily="34" charset="0"/>
              </a:rPr>
              <a:t>Charlotte, NC</a:t>
            </a:r>
          </a:p>
          <a:p>
            <a:pPr algn="ctr"/>
            <a:r>
              <a:rPr lang="en-US" sz="2000" b="1" dirty="0" smtClean="0">
                <a:solidFill>
                  <a:schemeClr val="bg1"/>
                </a:solidFill>
                <a:effectLst>
                  <a:outerShdw blurRad="38100" dist="38100" dir="2700000" algn="tl">
                    <a:srgbClr val="000000">
                      <a:alpha val="43137"/>
                    </a:srgbClr>
                  </a:outerShdw>
                </a:effectLst>
              </a:rPr>
              <a:t>October 25, 2016</a:t>
            </a:r>
            <a:endParaRPr lang="en-US" b="1" dirty="0">
              <a:solidFill>
                <a:schemeClr val="bg1"/>
              </a:solidFill>
              <a:effectLst>
                <a:outerShdw blurRad="38100" dist="38100" dir="2700000" algn="tl">
                  <a:srgbClr val="000000">
                    <a:alpha val="43137"/>
                  </a:srgbClr>
                </a:outerShdw>
              </a:effectLst>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33994" y="1867753"/>
            <a:ext cx="1028700" cy="1028700"/>
          </a:xfrm>
          <a:prstGeom prst="rect">
            <a:avLst/>
          </a:prstGeom>
        </p:spPr>
      </p:pic>
    </p:spTree>
    <p:extLst>
      <p:ext uri="{BB962C8B-B14F-4D97-AF65-F5344CB8AC3E}">
        <p14:creationId xmlns:p14="http://schemas.microsoft.com/office/powerpoint/2010/main" val="872562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2016 Integrated Warning Team Meeting – Charlotte</a:t>
            </a:r>
            <a:endPar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7008421" y="745726"/>
            <a:ext cx="992579"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The End</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2" name="TextBox 11"/>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38" name="TextBox 37"/>
          <p:cNvSpPr txBox="1"/>
          <p:nvPr/>
        </p:nvSpPr>
        <p:spPr>
          <a:xfrm>
            <a:off x="1752098" y="5333289"/>
            <a:ext cx="5619750" cy="523220"/>
          </a:xfrm>
          <a:prstGeom prst="rect">
            <a:avLst/>
          </a:prstGeom>
          <a:solidFill>
            <a:schemeClr val="accent2">
              <a:lumMod val="50000"/>
            </a:schemeClr>
          </a:solidFill>
          <a:effectLst>
            <a:outerShdw blurRad="254000" dist="228600" dir="2700000" algn="tl" rotWithShape="0">
              <a:prstClr val="black"/>
            </a:outerShdw>
          </a:effectLst>
        </p:spPr>
        <p:txBody>
          <a:bodyPr wrap="square" rtlCol="0">
            <a:spAutoFit/>
          </a:bodyPr>
          <a:lstStyle/>
          <a:p>
            <a:pPr algn="ctr"/>
            <a:r>
              <a:rPr lang="en-US" sz="2800" b="1" i="1" dirty="0" smtClean="0">
                <a:solidFill>
                  <a:schemeClr val="bg1"/>
                </a:solidFill>
              </a:rPr>
              <a:t>joshua.palmer@noaa.gov</a:t>
            </a:r>
          </a:p>
        </p:txBody>
      </p:sp>
      <p:sp>
        <p:nvSpPr>
          <p:cNvPr id="39" name="TextBox 38"/>
          <p:cNvSpPr txBox="1"/>
          <p:nvPr/>
        </p:nvSpPr>
        <p:spPr>
          <a:xfrm>
            <a:off x="228601" y="1707026"/>
            <a:ext cx="3200400" cy="707886"/>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4000" b="1" dirty="0">
              <a:solidFill>
                <a:srgbClr val="FFFF72"/>
              </a:solidFill>
              <a:effectLst>
                <a:outerShdw blurRad="38100" dist="38100" dir="2700000" algn="tl">
                  <a:srgbClr val="000000">
                    <a:alpha val="43137"/>
                  </a:srgbClr>
                </a:outerShdw>
              </a:effectLst>
            </a:endParaRPr>
          </a:p>
        </p:txBody>
      </p:sp>
      <p:sp>
        <p:nvSpPr>
          <p:cNvPr id="40" name="TextBox 39"/>
          <p:cNvSpPr txBox="1"/>
          <p:nvPr/>
        </p:nvSpPr>
        <p:spPr>
          <a:xfrm>
            <a:off x="228602" y="1676247"/>
            <a:ext cx="3200399" cy="707886"/>
          </a:xfrm>
          <a:prstGeom prst="rect">
            <a:avLst/>
          </a:prstGeom>
          <a:noFill/>
        </p:spPr>
        <p:txBody>
          <a:bodyPr wrap="square" rtlCol="0">
            <a:spAutoFit/>
          </a:bodyPr>
          <a:lstStyle/>
          <a:p>
            <a:pPr algn="ctr"/>
            <a:r>
              <a:rPr lang="en-US" sz="40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Thank You!</a:t>
            </a:r>
            <a:endParaRPr lang="en-US" sz="40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42" name="TextBox 41"/>
          <p:cNvSpPr txBox="1"/>
          <p:nvPr/>
        </p:nvSpPr>
        <p:spPr>
          <a:xfrm>
            <a:off x="3267576" y="2133600"/>
            <a:ext cx="5762124" cy="584775"/>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3200" b="1" dirty="0" smtClean="0">
                <a:solidFill>
                  <a:srgbClr val="FFFF99"/>
                </a:solidFill>
                <a:latin typeface="Agency FB" panose="020B0503020202020204" pitchFamily="34" charset="0"/>
              </a:rPr>
              <a:t>We look forward to working with you!</a:t>
            </a:r>
            <a:endParaRPr lang="en-US" sz="2400" dirty="0">
              <a:solidFill>
                <a:schemeClr val="bg1"/>
              </a:solidFill>
            </a:endParaRPr>
          </a:p>
        </p:txBody>
      </p:sp>
      <p:sp>
        <p:nvSpPr>
          <p:cNvPr id="43" name="TextBox 42"/>
          <p:cNvSpPr txBox="1"/>
          <p:nvPr/>
        </p:nvSpPr>
        <p:spPr>
          <a:xfrm>
            <a:off x="228599" y="3889991"/>
            <a:ext cx="6629399" cy="707886"/>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4000" b="1" dirty="0">
              <a:solidFill>
                <a:srgbClr val="FFFF72"/>
              </a:solidFill>
              <a:effectLst>
                <a:outerShdw blurRad="38100" dist="38100" dir="2700000" algn="tl">
                  <a:srgbClr val="000000">
                    <a:alpha val="43137"/>
                  </a:srgbClr>
                </a:outerShdw>
              </a:effectLst>
            </a:endParaRPr>
          </a:p>
        </p:txBody>
      </p:sp>
      <p:sp>
        <p:nvSpPr>
          <p:cNvPr id="44" name="TextBox 43"/>
          <p:cNvSpPr txBox="1"/>
          <p:nvPr/>
        </p:nvSpPr>
        <p:spPr>
          <a:xfrm>
            <a:off x="228601" y="3859212"/>
            <a:ext cx="6629398" cy="707886"/>
          </a:xfrm>
          <a:prstGeom prst="rect">
            <a:avLst/>
          </a:prstGeom>
          <a:noFill/>
        </p:spPr>
        <p:txBody>
          <a:bodyPr wrap="square" rtlCol="0">
            <a:spAutoFit/>
          </a:bodyPr>
          <a:lstStyle/>
          <a:p>
            <a:pPr algn="ctr"/>
            <a:r>
              <a:rPr lang="en-US" sz="40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Questions, Comments, Feedback?</a:t>
            </a:r>
            <a:endParaRPr lang="en-US" sz="40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45" name="TextBox 44"/>
          <p:cNvSpPr txBox="1"/>
          <p:nvPr/>
        </p:nvSpPr>
        <p:spPr>
          <a:xfrm>
            <a:off x="685800" y="4715504"/>
            <a:ext cx="7696200" cy="584775"/>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3200" b="1" dirty="0" smtClean="0">
                <a:solidFill>
                  <a:srgbClr val="FFFF99"/>
                </a:solidFill>
                <a:latin typeface="Agency FB" panose="020B0503020202020204" pitchFamily="34" charset="0"/>
              </a:rPr>
              <a:t>Please contact Joshua Palmer, Service Hydrologist</a:t>
            </a:r>
            <a:endParaRPr lang="en-US" sz="2400" dirty="0">
              <a:solidFill>
                <a:schemeClr val="bg1"/>
              </a:solidFill>
            </a:endParaRPr>
          </a:p>
        </p:txBody>
      </p:sp>
    </p:spTree>
    <p:extLst>
      <p:ext uri="{BB962C8B-B14F-4D97-AF65-F5344CB8AC3E}">
        <p14:creationId xmlns:p14="http://schemas.microsoft.com/office/powerpoint/2010/main" val="3288279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2016 Integrated Warning Team Meeting – Charlotte</a:t>
            </a:r>
            <a:endPar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21" name="TextBox 20"/>
          <p:cNvSpPr txBox="1"/>
          <p:nvPr/>
        </p:nvSpPr>
        <p:spPr>
          <a:xfrm>
            <a:off x="4533900" y="1414638"/>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Hydrologic Outlook</a:t>
            </a:r>
            <a:endParaRPr lang="en-US" sz="2000" dirty="0">
              <a:solidFill>
                <a:schemeClr val="bg1"/>
              </a:solidFill>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7085365" y="745726"/>
            <a:ext cx="915635"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Outline</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2" name="TextBox 11"/>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81" name="TextBox 80"/>
          <p:cNvSpPr txBox="1"/>
          <p:nvPr/>
        </p:nvSpPr>
        <p:spPr>
          <a:xfrm>
            <a:off x="228600" y="1414638"/>
            <a:ext cx="3886199" cy="584775"/>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3200" b="1" dirty="0">
              <a:solidFill>
                <a:srgbClr val="FFFF72"/>
              </a:solidFill>
              <a:effectLst>
                <a:outerShdw blurRad="38100" dist="38100" dir="2700000" algn="tl">
                  <a:srgbClr val="000000">
                    <a:alpha val="43137"/>
                  </a:srgbClr>
                </a:outerShdw>
              </a:effectLst>
            </a:endParaRPr>
          </a:p>
        </p:txBody>
      </p:sp>
      <p:sp>
        <p:nvSpPr>
          <p:cNvPr id="82" name="TextBox 81"/>
          <p:cNvSpPr txBox="1"/>
          <p:nvPr/>
        </p:nvSpPr>
        <p:spPr>
          <a:xfrm>
            <a:off x="228602" y="1383859"/>
            <a:ext cx="3886198" cy="646331"/>
          </a:xfrm>
          <a:prstGeom prst="rect">
            <a:avLst/>
          </a:prstGeom>
          <a:noFill/>
        </p:spPr>
        <p:txBody>
          <a:bodyPr wrap="square" rtlCol="0">
            <a:spAutoFit/>
          </a:bodyPr>
          <a:lstStyle/>
          <a:p>
            <a:pPr algn="ctr"/>
            <a:r>
              <a:rPr lang="en-US" sz="36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Preparation Products</a:t>
            </a:r>
            <a:endParaRPr lang="en-US" sz="36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83" name="TextBox 82"/>
          <p:cNvSpPr txBox="1"/>
          <p:nvPr/>
        </p:nvSpPr>
        <p:spPr>
          <a:xfrm>
            <a:off x="5961358" y="1414637"/>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Flood</a:t>
            </a:r>
          </a:p>
          <a:p>
            <a:pPr algn="ctr"/>
            <a:r>
              <a:rPr lang="en-US" sz="2800" b="1" dirty="0" smtClean="0">
                <a:solidFill>
                  <a:srgbClr val="FFFF99"/>
                </a:solidFill>
                <a:latin typeface="Agency FB" panose="020B0503020202020204" pitchFamily="34" charset="0"/>
              </a:rPr>
              <a:t>Watch</a:t>
            </a:r>
            <a:endParaRPr lang="en-US" sz="2000" dirty="0">
              <a:solidFill>
                <a:schemeClr val="bg1"/>
              </a:solidFill>
            </a:endParaRPr>
          </a:p>
        </p:txBody>
      </p:sp>
      <p:sp>
        <p:nvSpPr>
          <p:cNvPr id="84" name="TextBox 83"/>
          <p:cNvSpPr txBox="1"/>
          <p:nvPr/>
        </p:nvSpPr>
        <p:spPr>
          <a:xfrm>
            <a:off x="7523073" y="1372594"/>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Flash Flood</a:t>
            </a:r>
          </a:p>
          <a:p>
            <a:pPr algn="ctr"/>
            <a:r>
              <a:rPr lang="en-US" sz="2800" b="1" dirty="0" smtClean="0">
                <a:solidFill>
                  <a:srgbClr val="FFFF99"/>
                </a:solidFill>
                <a:latin typeface="Agency FB" panose="020B0503020202020204" pitchFamily="34" charset="0"/>
              </a:rPr>
              <a:t>Watch</a:t>
            </a:r>
            <a:endParaRPr lang="en-US" sz="2000" dirty="0">
              <a:solidFill>
                <a:schemeClr val="bg1"/>
              </a:solidFill>
            </a:endParaRPr>
          </a:p>
        </p:txBody>
      </p:sp>
      <p:sp>
        <p:nvSpPr>
          <p:cNvPr id="87" name="TextBox 86"/>
          <p:cNvSpPr txBox="1"/>
          <p:nvPr/>
        </p:nvSpPr>
        <p:spPr>
          <a:xfrm>
            <a:off x="238126" y="2347556"/>
            <a:ext cx="3886199" cy="584775"/>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3200" b="1" dirty="0">
              <a:solidFill>
                <a:srgbClr val="FFFF72"/>
              </a:solidFill>
              <a:effectLst>
                <a:outerShdw blurRad="38100" dist="38100" dir="2700000" algn="tl">
                  <a:srgbClr val="000000">
                    <a:alpha val="43137"/>
                  </a:srgbClr>
                </a:outerShdw>
              </a:effectLst>
            </a:endParaRPr>
          </a:p>
        </p:txBody>
      </p:sp>
      <p:sp>
        <p:nvSpPr>
          <p:cNvPr id="88" name="TextBox 87"/>
          <p:cNvSpPr txBox="1"/>
          <p:nvPr/>
        </p:nvSpPr>
        <p:spPr>
          <a:xfrm>
            <a:off x="228600" y="2285287"/>
            <a:ext cx="3886198" cy="646331"/>
          </a:xfrm>
          <a:prstGeom prst="rect">
            <a:avLst/>
          </a:prstGeom>
          <a:noFill/>
        </p:spPr>
        <p:txBody>
          <a:bodyPr wrap="square" rtlCol="0">
            <a:spAutoFit/>
          </a:bodyPr>
          <a:lstStyle/>
          <a:p>
            <a:pPr algn="ctr"/>
            <a:r>
              <a:rPr lang="en-US" sz="36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Take-Action Products</a:t>
            </a:r>
            <a:endParaRPr lang="en-US" sz="36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89" name="TextBox 88"/>
          <p:cNvSpPr txBox="1"/>
          <p:nvPr/>
        </p:nvSpPr>
        <p:spPr>
          <a:xfrm>
            <a:off x="2552026" y="3084493"/>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Flood Advisory</a:t>
            </a:r>
            <a:endParaRPr lang="en-US" sz="2000" dirty="0">
              <a:solidFill>
                <a:schemeClr val="bg1"/>
              </a:solidFill>
            </a:endParaRPr>
          </a:p>
        </p:txBody>
      </p:sp>
      <p:sp>
        <p:nvSpPr>
          <p:cNvPr id="90" name="TextBox 89"/>
          <p:cNvSpPr txBox="1"/>
          <p:nvPr/>
        </p:nvSpPr>
        <p:spPr>
          <a:xfrm>
            <a:off x="4034450" y="3084493"/>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Flood Warning</a:t>
            </a:r>
            <a:endParaRPr lang="en-US" sz="2000" dirty="0">
              <a:solidFill>
                <a:schemeClr val="bg1"/>
              </a:solidFill>
            </a:endParaRPr>
          </a:p>
        </p:txBody>
      </p:sp>
      <p:sp>
        <p:nvSpPr>
          <p:cNvPr id="91" name="TextBox 90"/>
          <p:cNvSpPr txBox="1"/>
          <p:nvPr/>
        </p:nvSpPr>
        <p:spPr>
          <a:xfrm>
            <a:off x="5715000" y="3078658"/>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Flash Flood Warning</a:t>
            </a:r>
            <a:endParaRPr lang="en-US" sz="2000" dirty="0">
              <a:solidFill>
                <a:schemeClr val="bg1"/>
              </a:solidFill>
            </a:endParaRPr>
          </a:p>
        </p:txBody>
      </p:sp>
      <p:sp>
        <p:nvSpPr>
          <p:cNvPr id="92" name="TextBox 91"/>
          <p:cNvSpPr txBox="1"/>
          <p:nvPr/>
        </p:nvSpPr>
        <p:spPr>
          <a:xfrm>
            <a:off x="7484973" y="3078659"/>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Flash Flood Emergency</a:t>
            </a:r>
            <a:endParaRPr lang="en-US" sz="2000" dirty="0">
              <a:solidFill>
                <a:schemeClr val="bg1"/>
              </a:solidFill>
            </a:endParaRPr>
          </a:p>
        </p:txBody>
      </p:sp>
      <p:sp>
        <p:nvSpPr>
          <p:cNvPr id="13" name="TextBox 12"/>
          <p:cNvSpPr txBox="1"/>
          <p:nvPr/>
        </p:nvSpPr>
        <p:spPr>
          <a:xfrm>
            <a:off x="2438400" y="2686050"/>
            <a:ext cx="609600" cy="1015663"/>
          </a:xfrm>
          <a:prstGeom prst="rect">
            <a:avLst/>
          </a:prstGeom>
          <a:noFill/>
        </p:spPr>
        <p:txBody>
          <a:bodyPr wrap="square" rtlCol="0">
            <a:spAutoFit/>
          </a:bodyPr>
          <a:lstStyle/>
          <a:p>
            <a:r>
              <a:rPr lang="en-US" sz="6000" dirty="0" smtClean="0">
                <a:solidFill>
                  <a:srgbClr val="5F5F5F"/>
                </a:solidFill>
              </a:rPr>
              <a:t>a</a:t>
            </a:r>
            <a:endParaRPr lang="en-US" sz="6000" dirty="0">
              <a:solidFill>
                <a:srgbClr val="5F5F5F"/>
              </a:solidFill>
            </a:endParaRPr>
          </a:p>
        </p:txBody>
      </p:sp>
      <p:sp>
        <p:nvSpPr>
          <p:cNvPr id="93" name="TextBox 92"/>
          <p:cNvSpPr txBox="1"/>
          <p:nvPr/>
        </p:nvSpPr>
        <p:spPr>
          <a:xfrm>
            <a:off x="3952373" y="2695575"/>
            <a:ext cx="609600" cy="1015663"/>
          </a:xfrm>
          <a:prstGeom prst="rect">
            <a:avLst/>
          </a:prstGeom>
          <a:noFill/>
        </p:spPr>
        <p:txBody>
          <a:bodyPr wrap="square" rtlCol="0">
            <a:spAutoFit/>
          </a:bodyPr>
          <a:lstStyle/>
          <a:p>
            <a:r>
              <a:rPr lang="en-US" sz="6000" dirty="0" smtClean="0">
                <a:solidFill>
                  <a:srgbClr val="5F5F5F"/>
                </a:solidFill>
              </a:rPr>
              <a:t>b</a:t>
            </a:r>
            <a:endParaRPr lang="en-US" sz="6000" dirty="0">
              <a:solidFill>
                <a:srgbClr val="5F5F5F"/>
              </a:solidFill>
            </a:endParaRPr>
          </a:p>
        </p:txBody>
      </p:sp>
      <p:sp>
        <p:nvSpPr>
          <p:cNvPr id="94" name="TextBox 93"/>
          <p:cNvSpPr txBox="1"/>
          <p:nvPr/>
        </p:nvSpPr>
        <p:spPr>
          <a:xfrm>
            <a:off x="5351758" y="2695575"/>
            <a:ext cx="609600" cy="1015663"/>
          </a:xfrm>
          <a:prstGeom prst="rect">
            <a:avLst/>
          </a:prstGeom>
          <a:noFill/>
        </p:spPr>
        <p:txBody>
          <a:bodyPr wrap="square" rtlCol="0">
            <a:spAutoFit/>
          </a:bodyPr>
          <a:lstStyle/>
          <a:p>
            <a:r>
              <a:rPr lang="en-US" sz="6000" dirty="0" smtClean="0">
                <a:solidFill>
                  <a:srgbClr val="5F5F5F"/>
                </a:solidFill>
              </a:rPr>
              <a:t>c</a:t>
            </a:r>
            <a:endParaRPr lang="en-US" sz="6000" dirty="0">
              <a:solidFill>
                <a:srgbClr val="5F5F5F"/>
              </a:solidFill>
            </a:endParaRPr>
          </a:p>
        </p:txBody>
      </p:sp>
      <p:sp>
        <p:nvSpPr>
          <p:cNvPr id="95" name="TextBox 94"/>
          <p:cNvSpPr txBox="1"/>
          <p:nvPr/>
        </p:nvSpPr>
        <p:spPr>
          <a:xfrm>
            <a:off x="7150980" y="2695575"/>
            <a:ext cx="609600" cy="1015663"/>
          </a:xfrm>
          <a:prstGeom prst="rect">
            <a:avLst/>
          </a:prstGeom>
          <a:noFill/>
        </p:spPr>
        <p:txBody>
          <a:bodyPr wrap="square" rtlCol="0">
            <a:spAutoFit/>
          </a:bodyPr>
          <a:lstStyle/>
          <a:p>
            <a:r>
              <a:rPr lang="en-US" sz="6000" dirty="0" smtClean="0">
                <a:solidFill>
                  <a:srgbClr val="5F5F5F"/>
                </a:solidFill>
              </a:rPr>
              <a:t>d</a:t>
            </a:r>
            <a:endParaRPr lang="en-US" sz="6000" dirty="0">
              <a:solidFill>
                <a:srgbClr val="5F5F5F"/>
              </a:solidFill>
            </a:endParaRPr>
          </a:p>
        </p:txBody>
      </p:sp>
      <p:sp>
        <p:nvSpPr>
          <p:cNvPr id="96" name="TextBox 95"/>
          <p:cNvSpPr txBox="1"/>
          <p:nvPr/>
        </p:nvSpPr>
        <p:spPr>
          <a:xfrm>
            <a:off x="4227306" y="976558"/>
            <a:ext cx="609600" cy="1015663"/>
          </a:xfrm>
          <a:prstGeom prst="rect">
            <a:avLst/>
          </a:prstGeom>
          <a:noFill/>
        </p:spPr>
        <p:txBody>
          <a:bodyPr wrap="square" rtlCol="0">
            <a:spAutoFit/>
          </a:bodyPr>
          <a:lstStyle/>
          <a:p>
            <a:r>
              <a:rPr lang="en-US" sz="6000" dirty="0" smtClean="0">
                <a:solidFill>
                  <a:srgbClr val="5F5F5F"/>
                </a:solidFill>
              </a:rPr>
              <a:t>a</a:t>
            </a:r>
            <a:endParaRPr lang="en-US" sz="6000" dirty="0">
              <a:solidFill>
                <a:srgbClr val="5F5F5F"/>
              </a:solidFill>
            </a:endParaRPr>
          </a:p>
        </p:txBody>
      </p:sp>
      <p:sp>
        <p:nvSpPr>
          <p:cNvPr id="97" name="TextBox 96"/>
          <p:cNvSpPr txBox="1"/>
          <p:nvPr/>
        </p:nvSpPr>
        <p:spPr>
          <a:xfrm>
            <a:off x="5961358" y="976557"/>
            <a:ext cx="609600" cy="1015663"/>
          </a:xfrm>
          <a:prstGeom prst="rect">
            <a:avLst/>
          </a:prstGeom>
          <a:noFill/>
        </p:spPr>
        <p:txBody>
          <a:bodyPr wrap="square" rtlCol="0">
            <a:spAutoFit/>
          </a:bodyPr>
          <a:lstStyle/>
          <a:p>
            <a:r>
              <a:rPr lang="en-US" sz="6000" dirty="0" smtClean="0">
                <a:solidFill>
                  <a:srgbClr val="5F5F5F"/>
                </a:solidFill>
              </a:rPr>
              <a:t>b</a:t>
            </a:r>
            <a:endParaRPr lang="en-US" sz="6000" dirty="0">
              <a:solidFill>
                <a:srgbClr val="5F5F5F"/>
              </a:solidFill>
            </a:endParaRPr>
          </a:p>
        </p:txBody>
      </p:sp>
      <p:sp>
        <p:nvSpPr>
          <p:cNvPr id="98" name="TextBox 97"/>
          <p:cNvSpPr txBox="1"/>
          <p:nvPr/>
        </p:nvSpPr>
        <p:spPr>
          <a:xfrm>
            <a:off x="7238382" y="976556"/>
            <a:ext cx="609600" cy="1015663"/>
          </a:xfrm>
          <a:prstGeom prst="rect">
            <a:avLst/>
          </a:prstGeom>
          <a:noFill/>
        </p:spPr>
        <p:txBody>
          <a:bodyPr wrap="square" rtlCol="0">
            <a:spAutoFit/>
          </a:bodyPr>
          <a:lstStyle/>
          <a:p>
            <a:r>
              <a:rPr lang="en-US" sz="6000" dirty="0" smtClean="0">
                <a:solidFill>
                  <a:srgbClr val="5F5F5F"/>
                </a:solidFill>
              </a:rPr>
              <a:t>c</a:t>
            </a:r>
            <a:endParaRPr lang="en-US" sz="6000" dirty="0">
              <a:solidFill>
                <a:srgbClr val="5F5F5F"/>
              </a:solidFill>
            </a:endParaRPr>
          </a:p>
        </p:txBody>
      </p:sp>
      <p:sp>
        <p:nvSpPr>
          <p:cNvPr id="99" name="TextBox 98"/>
          <p:cNvSpPr txBox="1"/>
          <p:nvPr/>
        </p:nvSpPr>
        <p:spPr>
          <a:xfrm>
            <a:off x="266699" y="4374015"/>
            <a:ext cx="3886199" cy="584775"/>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3200" b="1" dirty="0">
              <a:solidFill>
                <a:srgbClr val="FFFF72"/>
              </a:solidFill>
              <a:effectLst>
                <a:outerShdw blurRad="38100" dist="38100" dir="2700000" algn="tl">
                  <a:srgbClr val="000000">
                    <a:alpha val="43137"/>
                  </a:srgbClr>
                </a:outerShdw>
              </a:effectLst>
            </a:endParaRPr>
          </a:p>
        </p:txBody>
      </p:sp>
      <p:sp>
        <p:nvSpPr>
          <p:cNvPr id="100" name="TextBox 99"/>
          <p:cNvSpPr txBox="1"/>
          <p:nvPr/>
        </p:nvSpPr>
        <p:spPr>
          <a:xfrm>
            <a:off x="257173" y="4311746"/>
            <a:ext cx="3886198" cy="646331"/>
          </a:xfrm>
          <a:prstGeom prst="rect">
            <a:avLst/>
          </a:prstGeom>
          <a:noFill/>
        </p:spPr>
        <p:txBody>
          <a:bodyPr wrap="square" rtlCol="0">
            <a:spAutoFit/>
          </a:bodyPr>
          <a:lstStyle/>
          <a:p>
            <a:pPr algn="ctr"/>
            <a:r>
              <a:rPr lang="en-US" sz="36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Severity &amp; Lead Time</a:t>
            </a:r>
            <a:endParaRPr lang="en-US" sz="36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101" name="TextBox 100"/>
          <p:cNvSpPr txBox="1"/>
          <p:nvPr/>
        </p:nvSpPr>
        <p:spPr>
          <a:xfrm>
            <a:off x="266699" y="5454215"/>
            <a:ext cx="4791074" cy="584775"/>
          </a:xfrm>
          <a:prstGeom prst="rect">
            <a:avLst/>
          </a:prstGeom>
          <a:solidFill>
            <a:schemeClr val="accent2">
              <a:lumMod val="50000"/>
            </a:schemeClr>
          </a:solidFill>
          <a:effectLst>
            <a:outerShdw blurRad="190500" dist="228600" dir="1800000" algn="tl" rotWithShape="0">
              <a:prstClr val="black"/>
            </a:outerShdw>
          </a:effectLst>
        </p:spPr>
        <p:txBody>
          <a:bodyPr wrap="square" rtlCol="0">
            <a:spAutoFit/>
          </a:bodyPr>
          <a:lstStyle/>
          <a:p>
            <a:pPr algn="ctr"/>
            <a:endParaRPr lang="en-US" sz="3200" b="1" dirty="0">
              <a:solidFill>
                <a:srgbClr val="FFFF72"/>
              </a:solidFill>
              <a:effectLst>
                <a:outerShdw blurRad="38100" dist="38100" dir="2700000" algn="tl">
                  <a:srgbClr val="000000">
                    <a:alpha val="43137"/>
                  </a:srgbClr>
                </a:outerShdw>
              </a:effectLst>
            </a:endParaRPr>
          </a:p>
        </p:txBody>
      </p:sp>
      <p:sp>
        <p:nvSpPr>
          <p:cNvPr id="102" name="TextBox 101"/>
          <p:cNvSpPr txBox="1"/>
          <p:nvPr/>
        </p:nvSpPr>
        <p:spPr>
          <a:xfrm>
            <a:off x="257173" y="5391946"/>
            <a:ext cx="4800600" cy="646331"/>
          </a:xfrm>
          <a:prstGeom prst="rect">
            <a:avLst/>
          </a:prstGeom>
          <a:noFill/>
        </p:spPr>
        <p:txBody>
          <a:bodyPr wrap="square" rtlCol="0">
            <a:spAutoFit/>
          </a:bodyPr>
          <a:lstStyle/>
          <a:p>
            <a:pPr algn="ctr"/>
            <a:r>
              <a:rPr lang="en-US" sz="36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Products &amp; Streamgauges</a:t>
            </a:r>
            <a:endParaRPr lang="en-US" sz="36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sp>
        <p:nvSpPr>
          <p:cNvPr id="103" name="TextBox 102"/>
          <p:cNvSpPr txBox="1"/>
          <p:nvPr/>
        </p:nvSpPr>
        <p:spPr>
          <a:xfrm>
            <a:off x="4302503" y="4442888"/>
            <a:ext cx="4772527"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Typical product severity &amp; lead time</a:t>
            </a:r>
            <a:endParaRPr lang="en-US" sz="2000" dirty="0">
              <a:solidFill>
                <a:schemeClr val="bg1"/>
              </a:solidFill>
            </a:endParaRPr>
          </a:p>
        </p:txBody>
      </p:sp>
      <p:sp>
        <p:nvSpPr>
          <p:cNvPr id="104" name="TextBox 103"/>
          <p:cNvSpPr txBox="1"/>
          <p:nvPr/>
        </p:nvSpPr>
        <p:spPr>
          <a:xfrm>
            <a:off x="0" y="951216"/>
            <a:ext cx="609600" cy="1015663"/>
          </a:xfrm>
          <a:prstGeom prst="rect">
            <a:avLst/>
          </a:prstGeom>
          <a:noFill/>
        </p:spPr>
        <p:txBody>
          <a:bodyPr wrap="square" rtlCol="0">
            <a:spAutoFit/>
          </a:bodyPr>
          <a:lstStyle/>
          <a:p>
            <a:r>
              <a:rPr lang="en-US" sz="6000" dirty="0" smtClean="0">
                <a:solidFill>
                  <a:srgbClr val="FFFF99"/>
                </a:solidFill>
              </a:rPr>
              <a:t>1</a:t>
            </a:r>
            <a:endParaRPr lang="en-US" sz="6000" dirty="0">
              <a:solidFill>
                <a:srgbClr val="FFFF99"/>
              </a:solidFill>
            </a:endParaRPr>
          </a:p>
        </p:txBody>
      </p:sp>
      <p:sp>
        <p:nvSpPr>
          <p:cNvPr id="105" name="TextBox 104"/>
          <p:cNvSpPr txBox="1"/>
          <p:nvPr/>
        </p:nvSpPr>
        <p:spPr>
          <a:xfrm>
            <a:off x="9525" y="1917228"/>
            <a:ext cx="609600" cy="1015663"/>
          </a:xfrm>
          <a:prstGeom prst="rect">
            <a:avLst/>
          </a:prstGeom>
          <a:noFill/>
        </p:spPr>
        <p:txBody>
          <a:bodyPr wrap="square" rtlCol="0">
            <a:spAutoFit/>
          </a:bodyPr>
          <a:lstStyle/>
          <a:p>
            <a:r>
              <a:rPr lang="en-US" sz="6000" dirty="0" smtClean="0">
                <a:solidFill>
                  <a:srgbClr val="FFFF99"/>
                </a:solidFill>
              </a:rPr>
              <a:t>2</a:t>
            </a:r>
            <a:endParaRPr lang="en-US" sz="6000" dirty="0">
              <a:solidFill>
                <a:srgbClr val="FFFF99"/>
              </a:solidFill>
            </a:endParaRPr>
          </a:p>
        </p:txBody>
      </p:sp>
      <p:sp>
        <p:nvSpPr>
          <p:cNvPr id="106" name="TextBox 105"/>
          <p:cNvSpPr txBox="1"/>
          <p:nvPr/>
        </p:nvSpPr>
        <p:spPr>
          <a:xfrm>
            <a:off x="58152" y="3935057"/>
            <a:ext cx="609600" cy="1015663"/>
          </a:xfrm>
          <a:prstGeom prst="rect">
            <a:avLst/>
          </a:prstGeom>
          <a:noFill/>
        </p:spPr>
        <p:txBody>
          <a:bodyPr wrap="square" rtlCol="0">
            <a:spAutoFit/>
          </a:bodyPr>
          <a:lstStyle/>
          <a:p>
            <a:r>
              <a:rPr lang="en-US" sz="6000" dirty="0">
                <a:solidFill>
                  <a:srgbClr val="FFFF99"/>
                </a:solidFill>
              </a:rPr>
              <a:t>3</a:t>
            </a:r>
          </a:p>
        </p:txBody>
      </p:sp>
      <p:sp>
        <p:nvSpPr>
          <p:cNvPr id="107" name="TextBox 106"/>
          <p:cNvSpPr txBox="1"/>
          <p:nvPr/>
        </p:nvSpPr>
        <p:spPr>
          <a:xfrm>
            <a:off x="42072" y="4958790"/>
            <a:ext cx="609600" cy="1015663"/>
          </a:xfrm>
          <a:prstGeom prst="rect">
            <a:avLst/>
          </a:prstGeom>
          <a:noFill/>
        </p:spPr>
        <p:txBody>
          <a:bodyPr wrap="square" rtlCol="0">
            <a:spAutoFit/>
          </a:bodyPr>
          <a:lstStyle/>
          <a:p>
            <a:r>
              <a:rPr lang="en-US" sz="6000" dirty="0" smtClean="0">
                <a:solidFill>
                  <a:srgbClr val="FFFF99"/>
                </a:solidFill>
              </a:rPr>
              <a:t>4</a:t>
            </a:r>
            <a:endParaRPr lang="en-US" sz="6000" dirty="0">
              <a:solidFill>
                <a:srgbClr val="FFFF99"/>
              </a:solidFill>
            </a:endParaRPr>
          </a:p>
        </p:txBody>
      </p:sp>
      <p:sp>
        <p:nvSpPr>
          <p:cNvPr id="109" name="TextBox 108"/>
          <p:cNvSpPr txBox="1"/>
          <p:nvPr/>
        </p:nvSpPr>
        <p:spPr>
          <a:xfrm>
            <a:off x="5522591" y="5466621"/>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River </a:t>
            </a:r>
            <a:r>
              <a:rPr lang="en-US" sz="2800" b="1" dirty="0" err="1" smtClean="0">
                <a:solidFill>
                  <a:srgbClr val="FFFF99"/>
                </a:solidFill>
                <a:latin typeface="Agency FB" panose="020B0503020202020204" pitchFamily="34" charset="0"/>
              </a:rPr>
              <a:t>Fcst</a:t>
            </a:r>
            <a:endParaRPr lang="en-US" sz="2800" b="1" dirty="0">
              <a:solidFill>
                <a:srgbClr val="FFFF99"/>
              </a:solidFill>
              <a:latin typeface="Agency FB" panose="020B0503020202020204" pitchFamily="34" charset="0"/>
            </a:endParaRPr>
          </a:p>
          <a:p>
            <a:pPr algn="ctr"/>
            <a:r>
              <a:rPr lang="en-US" sz="2800" b="1" dirty="0" smtClean="0">
                <a:solidFill>
                  <a:srgbClr val="FFFF99"/>
                </a:solidFill>
                <a:latin typeface="Agency FB" panose="020B0503020202020204" pitchFamily="34" charset="0"/>
              </a:rPr>
              <a:t>Gauges</a:t>
            </a:r>
            <a:endParaRPr lang="en-US" sz="2000" dirty="0">
              <a:solidFill>
                <a:schemeClr val="bg1"/>
              </a:solidFill>
            </a:endParaRPr>
          </a:p>
        </p:txBody>
      </p:sp>
      <p:sp>
        <p:nvSpPr>
          <p:cNvPr id="110" name="TextBox 109"/>
          <p:cNvSpPr txBox="1"/>
          <p:nvPr/>
        </p:nvSpPr>
        <p:spPr>
          <a:xfrm>
            <a:off x="5187924" y="5022614"/>
            <a:ext cx="609600" cy="1015663"/>
          </a:xfrm>
          <a:prstGeom prst="rect">
            <a:avLst/>
          </a:prstGeom>
          <a:noFill/>
        </p:spPr>
        <p:txBody>
          <a:bodyPr wrap="square" rtlCol="0">
            <a:spAutoFit/>
          </a:bodyPr>
          <a:lstStyle/>
          <a:p>
            <a:r>
              <a:rPr lang="en-US" sz="6000" dirty="0" smtClean="0">
                <a:solidFill>
                  <a:schemeClr val="bg1">
                    <a:lumMod val="65000"/>
                  </a:schemeClr>
                </a:solidFill>
              </a:rPr>
              <a:t>a</a:t>
            </a:r>
            <a:endParaRPr lang="en-US" sz="6000" dirty="0">
              <a:solidFill>
                <a:schemeClr val="bg1">
                  <a:lumMod val="65000"/>
                </a:schemeClr>
              </a:solidFill>
            </a:endParaRPr>
          </a:p>
        </p:txBody>
      </p:sp>
      <p:sp>
        <p:nvSpPr>
          <p:cNvPr id="112" name="TextBox 111"/>
          <p:cNvSpPr txBox="1"/>
          <p:nvPr/>
        </p:nvSpPr>
        <p:spPr>
          <a:xfrm>
            <a:off x="7295589" y="5463807"/>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Flash Flood</a:t>
            </a:r>
          </a:p>
          <a:p>
            <a:pPr algn="ctr"/>
            <a:r>
              <a:rPr lang="en-US" sz="2800" b="1" dirty="0" smtClean="0">
                <a:solidFill>
                  <a:srgbClr val="FFFF99"/>
                </a:solidFill>
                <a:latin typeface="Agency FB" panose="020B0503020202020204" pitchFamily="34" charset="0"/>
              </a:rPr>
              <a:t>Gauges</a:t>
            </a:r>
            <a:endParaRPr lang="en-US" sz="2000" dirty="0">
              <a:solidFill>
                <a:schemeClr val="bg1"/>
              </a:solidFill>
            </a:endParaRPr>
          </a:p>
        </p:txBody>
      </p:sp>
      <p:sp>
        <p:nvSpPr>
          <p:cNvPr id="113" name="TextBox 112"/>
          <p:cNvSpPr txBox="1"/>
          <p:nvPr/>
        </p:nvSpPr>
        <p:spPr>
          <a:xfrm>
            <a:off x="6943107" y="5022613"/>
            <a:ext cx="609600" cy="1015663"/>
          </a:xfrm>
          <a:prstGeom prst="rect">
            <a:avLst/>
          </a:prstGeom>
          <a:noFill/>
        </p:spPr>
        <p:txBody>
          <a:bodyPr wrap="square" rtlCol="0">
            <a:spAutoFit/>
          </a:bodyPr>
          <a:lstStyle/>
          <a:p>
            <a:r>
              <a:rPr lang="en-US" sz="6000" dirty="0" smtClean="0">
                <a:solidFill>
                  <a:schemeClr val="bg1">
                    <a:lumMod val="65000"/>
                  </a:schemeClr>
                </a:solidFill>
              </a:rPr>
              <a:t>b</a:t>
            </a:r>
            <a:endParaRPr lang="en-US" sz="6000" dirty="0">
              <a:solidFill>
                <a:schemeClr val="bg1">
                  <a:lumMod val="65000"/>
                </a:schemeClr>
              </a:solidFill>
            </a:endParaRPr>
          </a:p>
        </p:txBody>
      </p:sp>
    </p:spTree>
    <p:extLst>
      <p:ext uri="{BB962C8B-B14F-4D97-AF65-F5344CB8AC3E}">
        <p14:creationId xmlns:p14="http://schemas.microsoft.com/office/powerpoint/2010/main" val="87208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500"/>
                                        <p:tgtEl>
                                          <p:spTgt spid="8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8"/>
                                        </p:tgtEl>
                                        <p:attrNameLst>
                                          <p:attrName>style.visibility</p:attrName>
                                        </p:attrNameLst>
                                      </p:cBhvr>
                                      <p:to>
                                        <p:strVal val="visible"/>
                                      </p:to>
                                    </p:set>
                                    <p:animEffect transition="in" filter="fade">
                                      <p:cBhvr>
                                        <p:cTn id="10" dur="500"/>
                                        <p:tgtEl>
                                          <p:spTgt spid="8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9"/>
                                        </p:tgtEl>
                                        <p:attrNameLst>
                                          <p:attrName>style.visibility</p:attrName>
                                        </p:attrNameLst>
                                      </p:cBhvr>
                                      <p:to>
                                        <p:strVal val="visible"/>
                                      </p:to>
                                    </p:set>
                                    <p:animEffect transition="in" filter="fade">
                                      <p:cBhvr>
                                        <p:cTn id="13" dur="500"/>
                                        <p:tgtEl>
                                          <p:spTgt spid="8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0"/>
                                        </p:tgtEl>
                                        <p:attrNameLst>
                                          <p:attrName>style.visibility</p:attrName>
                                        </p:attrNameLst>
                                      </p:cBhvr>
                                      <p:to>
                                        <p:strVal val="visible"/>
                                      </p:to>
                                    </p:set>
                                    <p:animEffect transition="in" filter="fade">
                                      <p:cBhvr>
                                        <p:cTn id="16" dur="500"/>
                                        <p:tgtEl>
                                          <p:spTgt spid="9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animEffect transition="in" filter="fade">
                                      <p:cBhvr>
                                        <p:cTn id="19" dur="500"/>
                                        <p:tgtEl>
                                          <p:spTgt spid="9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4"/>
                                        </p:tgtEl>
                                        <p:attrNameLst>
                                          <p:attrName>style.visibility</p:attrName>
                                        </p:attrNameLst>
                                      </p:cBhvr>
                                      <p:to>
                                        <p:strVal val="visible"/>
                                      </p:to>
                                    </p:set>
                                    <p:animEffect transition="in" filter="fade">
                                      <p:cBhvr>
                                        <p:cTn id="28" dur="500"/>
                                        <p:tgtEl>
                                          <p:spTgt spid="9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5"/>
                                        </p:tgtEl>
                                        <p:attrNameLst>
                                          <p:attrName>style.visibility</p:attrName>
                                        </p:attrNameLst>
                                      </p:cBhvr>
                                      <p:to>
                                        <p:strVal val="visible"/>
                                      </p:to>
                                    </p:set>
                                    <p:animEffect transition="in" filter="fade">
                                      <p:cBhvr>
                                        <p:cTn id="31" dur="500"/>
                                        <p:tgtEl>
                                          <p:spTgt spid="9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5"/>
                                        </p:tgtEl>
                                        <p:attrNameLst>
                                          <p:attrName>style.visibility</p:attrName>
                                        </p:attrNameLst>
                                      </p:cBhvr>
                                      <p:to>
                                        <p:strVal val="visible"/>
                                      </p:to>
                                    </p:set>
                                    <p:animEffect transition="in" filter="fade">
                                      <p:cBhvr>
                                        <p:cTn id="34" dur="500"/>
                                        <p:tgtEl>
                                          <p:spTgt spid="10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2"/>
                                        </p:tgtEl>
                                        <p:attrNameLst>
                                          <p:attrName>style.visibility</p:attrName>
                                        </p:attrNameLst>
                                      </p:cBhvr>
                                      <p:to>
                                        <p:strVal val="visible"/>
                                      </p:to>
                                    </p:set>
                                    <p:animEffect transition="in" filter="fade">
                                      <p:cBhvr>
                                        <p:cTn id="37" dur="500"/>
                                        <p:tgtEl>
                                          <p:spTgt spid="92"/>
                                        </p:tgtEl>
                                      </p:cBhvr>
                                    </p:animEffect>
                                  </p:childTnLst>
                                </p:cTn>
                              </p:par>
                              <p:par>
                                <p:cTn id="38" presetID="9" presetClass="emph" presetSubtype="0" grpId="0" nodeType="withEffect">
                                  <p:stCondLst>
                                    <p:cond delay="0"/>
                                  </p:stCondLst>
                                  <p:childTnLst>
                                    <p:set>
                                      <p:cBhvr rctx="PPT">
                                        <p:cTn id="39" dur="indefinite"/>
                                        <p:tgtEl>
                                          <p:spTgt spid="82"/>
                                        </p:tgtEl>
                                        <p:attrNameLst>
                                          <p:attrName>style.opacity</p:attrName>
                                        </p:attrNameLst>
                                      </p:cBhvr>
                                      <p:to>
                                        <p:strVal val="0.25"/>
                                      </p:to>
                                    </p:set>
                                    <p:animEffect filter="image" prLst="opacity: 0.25">
                                      <p:cBhvr rctx="IE">
                                        <p:cTn id="40" dur="indefinite"/>
                                        <p:tgtEl>
                                          <p:spTgt spid="82"/>
                                        </p:tgtEl>
                                      </p:cBhvr>
                                    </p:animEffect>
                                  </p:childTnLst>
                                </p:cTn>
                              </p:par>
                              <p:par>
                                <p:cTn id="41" presetID="9" presetClass="emph" presetSubtype="0" grpId="0" nodeType="withEffect">
                                  <p:stCondLst>
                                    <p:cond delay="0"/>
                                  </p:stCondLst>
                                  <p:childTnLst>
                                    <p:set>
                                      <p:cBhvr rctx="PPT">
                                        <p:cTn id="42" dur="indefinite"/>
                                        <p:tgtEl>
                                          <p:spTgt spid="104"/>
                                        </p:tgtEl>
                                        <p:attrNameLst>
                                          <p:attrName>style.opacity</p:attrName>
                                        </p:attrNameLst>
                                      </p:cBhvr>
                                      <p:to>
                                        <p:strVal val="0.25"/>
                                      </p:to>
                                    </p:set>
                                    <p:animEffect filter="image" prLst="opacity: 0.25">
                                      <p:cBhvr rctx="IE">
                                        <p:cTn id="43" dur="indefinite"/>
                                        <p:tgtEl>
                                          <p:spTgt spid="104"/>
                                        </p:tgtEl>
                                      </p:cBhvr>
                                    </p:animEffect>
                                  </p:childTnLst>
                                </p:cTn>
                              </p:par>
                              <p:par>
                                <p:cTn id="44" presetID="9" presetClass="emph" presetSubtype="0" grpId="0" nodeType="withEffect">
                                  <p:stCondLst>
                                    <p:cond delay="0"/>
                                  </p:stCondLst>
                                  <p:childTnLst>
                                    <p:set>
                                      <p:cBhvr rctx="PPT">
                                        <p:cTn id="45" dur="indefinite"/>
                                        <p:tgtEl>
                                          <p:spTgt spid="96"/>
                                        </p:tgtEl>
                                        <p:attrNameLst>
                                          <p:attrName>style.opacity</p:attrName>
                                        </p:attrNameLst>
                                      </p:cBhvr>
                                      <p:to>
                                        <p:strVal val="0.25"/>
                                      </p:to>
                                    </p:set>
                                    <p:animEffect filter="image" prLst="opacity: 0.25">
                                      <p:cBhvr rctx="IE">
                                        <p:cTn id="46" dur="indefinite"/>
                                        <p:tgtEl>
                                          <p:spTgt spid="96"/>
                                        </p:tgtEl>
                                      </p:cBhvr>
                                    </p:animEffect>
                                  </p:childTnLst>
                                </p:cTn>
                              </p:par>
                              <p:par>
                                <p:cTn id="47" presetID="9" presetClass="emph" presetSubtype="0" grpId="0" nodeType="withEffect">
                                  <p:stCondLst>
                                    <p:cond delay="0"/>
                                  </p:stCondLst>
                                  <p:childTnLst>
                                    <p:set>
                                      <p:cBhvr rctx="PPT">
                                        <p:cTn id="48" dur="indefinite"/>
                                        <p:tgtEl>
                                          <p:spTgt spid="21"/>
                                        </p:tgtEl>
                                        <p:attrNameLst>
                                          <p:attrName>style.opacity</p:attrName>
                                        </p:attrNameLst>
                                      </p:cBhvr>
                                      <p:to>
                                        <p:strVal val="0.25"/>
                                      </p:to>
                                    </p:set>
                                    <p:animEffect filter="image" prLst="opacity: 0.25">
                                      <p:cBhvr rctx="IE">
                                        <p:cTn id="49" dur="indefinite"/>
                                        <p:tgtEl>
                                          <p:spTgt spid="21"/>
                                        </p:tgtEl>
                                      </p:cBhvr>
                                    </p:animEffect>
                                  </p:childTnLst>
                                </p:cTn>
                              </p:par>
                              <p:par>
                                <p:cTn id="50" presetID="9" presetClass="emph" presetSubtype="0" grpId="0" nodeType="withEffect">
                                  <p:stCondLst>
                                    <p:cond delay="0"/>
                                  </p:stCondLst>
                                  <p:childTnLst>
                                    <p:set>
                                      <p:cBhvr rctx="PPT">
                                        <p:cTn id="51" dur="indefinite"/>
                                        <p:tgtEl>
                                          <p:spTgt spid="97"/>
                                        </p:tgtEl>
                                        <p:attrNameLst>
                                          <p:attrName>style.opacity</p:attrName>
                                        </p:attrNameLst>
                                      </p:cBhvr>
                                      <p:to>
                                        <p:strVal val="0.25"/>
                                      </p:to>
                                    </p:set>
                                    <p:animEffect filter="image" prLst="opacity: 0.25">
                                      <p:cBhvr rctx="IE">
                                        <p:cTn id="52" dur="indefinite"/>
                                        <p:tgtEl>
                                          <p:spTgt spid="97"/>
                                        </p:tgtEl>
                                      </p:cBhvr>
                                    </p:animEffect>
                                  </p:childTnLst>
                                </p:cTn>
                              </p:par>
                              <p:par>
                                <p:cTn id="53" presetID="9" presetClass="emph" presetSubtype="0" grpId="0" nodeType="withEffect">
                                  <p:stCondLst>
                                    <p:cond delay="0"/>
                                  </p:stCondLst>
                                  <p:childTnLst>
                                    <p:set>
                                      <p:cBhvr rctx="PPT">
                                        <p:cTn id="54" dur="indefinite"/>
                                        <p:tgtEl>
                                          <p:spTgt spid="83"/>
                                        </p:tgtEl>
                                        <p:attrNameLst>
                                          <p:attrName>style.opacity</p:attrName>
                                        </p:attrNameLst>
                                      </p:cBhvr>
                                      <p:to>
                                        <p:strVal val="0.25"/>
                                      </p:to>
                                    </p:set>
                                    <p:animEffect filter="image" prLst="opacity: 0.25">
                                      <p:cBhvr rctx="IE">
                                        <p:cTn id="55" dur="indefinite"/>
                                        <p:tgtEl>
                                          <p:spTgt spid="83"/>
                                        </p:tgtEl>
                                      </p:cBhvr>
                                    </p:animEffect>
                                  </p:childTnLst>
                                </p:cTn>
                              </p:par>
                              <p:par>
                                <p:cTn id="56" presetID="9" presetClass="emph" presetSubtype="0" grpId="0" nodeType="withEffect">
                                  <p:stCondLst>
                                    <p:cond delay="0"/>
                                  </p:stCondLst>
                                  <p:childTnLst>
                                    <p:set>
                                      <p:cBhvr rctx="PPT">
                                        <p:cTn id="57" dur="indefinite"/>
                                        <p:tgtEl>
                                          <p:spTgt spid="84"/>
                                        </p:tgtEl>
                                        <p:attrNameLst>
                                          <p:attrName>style.opacity</p:attrName>
                                        </p:attrNameLst>
                                      </p:cBhvr>
                                      <p:to>
                                        <p:strVal val="0.25"/>
                                      </p:to>
                                    </p:set>
                                    <p:animEffect filter="image" prLst="opacity: 0.25">
                                      <p:cBhvr rctx="IE">
                                        <p:cTn id="58" dur="indefinite"/>
                                        <p:tgtEl>
                                          <p:spTgt spid="84"/>
                                        </p:tgtEl>
                                      </p:cBhvr>
                                    </p:animEffect>
                                  </p:childTnLst>
                                </p:cTn>
                              </p:par>
                              <p:par>
                                <p:cTn id="59" presetID="9" presetClass="emph" presetSubtype="0" grpId="0" nodeType="withEffect">
                                  <p:stCondLst>
                                    <p:cond delay="0"/>
                                  </p:stCondLst>
                                  <p:childTnLst>
                                    <p:set>
                                      <p:cBhvr rctx="PPT">
                                        <p:cTn id="60" dur="indefinite"/>
                                        <p:tgtEl>
                                          <p:spTgt spid="98"/>
                                        </p:tgtEl>
                                        <p:attrNameLst>
                                          <p:attrName>style.opacity</p:attrName>
                                        </p:attrNameLst>
                                      </p:cBhvr>
                                      <p:to>
                                        <p:strVal val="0.25"/>
                                      </p:to>
                                    </p:set>
                                    <p:animEffect filter="image" prLst="opacity: 0.25">
                                      <p:cBhvr rctx="IE">
                                        <p:cTn id="61" dur="indefinite"/>
                                        <p:tgtEl>
                                          <p:spTgt spid="98"/>
                                        </p:tgtEl>
                                      </p:cBhvr>
                                    </p:animEffect>
                                  </p:childTnLst>
                                </p:cTn>
                              </p:par>
                              <p:par>
                                <p:cTn id="62" presetID="9" presetClass="emph" presetSubtype="0" grpId="0" nodeType="withEffect">
                                  <p:stCondLst>
                                    <p:cond delay="0"/>
                                  </p:stCondLst>
                                  <p:childTnLst>
                                    <p:set>
                                      <p:cBhvr rctx="PPT">
                                        <p:cTn id="63" dur="indefinite"/>
                                        <p:tgtEl>
                                          <p:spTgt spid="81"/>
                                        </p:tgtEl>
                                        <p:attrNameLst>
                                          <p:attrName>style.opacity</p:attrName>
                                        </p:attrNameLst>
                                      </p:cBhvr>
                                      <p:to>
                                        <p:strVal val="0.25"/>
                                      </p:to>
                                    </p:set>
                                    <p:animEffect filter="image" prLst="opacity: 0.25">
                                      <p:cBhvr rctx="IE">
                                        <p:cTn id="64" dur="indefinite"/>
                                        <p:tgtEl>
                                          <p:spTgt spid="81"/>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9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3"/>
                                        </p:tgtEl>
                                        <p:attrNameLst>
                                          <p:attrName>style.visibility</p:attrName>
                                        </p:attrNameLst>
                                      </p:cBhvr>
                                      <p:to>
                                        <p:strVal val="visible"/>
                                      </p:to>
                                    </p:set>
                                  </p:childTnLst>
                                </p:cTn>
                              </p:par>
                              <p:par>
                                <p:cTn id="75" presetID="9" presetClass="emph" presetSubtype="0" grpId="1" nodeType="withEffect">
                                  <p:stCondLst>
                                    <p:cond delay="0"/>
                                  </p:stCondLst>
                                  <p:childTnLst>
                                    <p:set>
                                      <p:cBhvr rctx="PPT">
                                        <p:cTn id="76" dur="indefinite"/>
                                        <p:tgtEl>
                                          <p:spTgt spid="87"/>
                                        </p:tgtEl>
                                        <p:attrNameLst>
                                          <p:attrName>style.opacity</p:attrName>
                                        </p:attrNameLst>
                                      </p:cBhvr>
                                      <p:to>
                                        <p:strVal val="0.25"/>
                                      </p:to>
                                    </p:set>
                                    <p:animEffect filter="image" prLst="opacity: 0.25">
                                      <p:cBhvr rctx="IE">
                                        <p:cTn id="77" dur="indefinite"/>
                                        <p:tgtEl>
                                          <p:spTgt spid="87"/>
                                        </p:tgtEl>
                                      </p:cBhvr>
                                    </p:animEffect>
                                  </p:childTnLst>
                                </p:cTn>
                              </p:par>
                              <p:par>
                                <p:cTn id="78" presetID="9" presetClass="emph" presetSubtype="0" grpId="1" nodeType="withEffect">
                                  <p:stCondLst>
                                    <p:cond delay="0"/>
                                  </p:stCondLst>
                                  <p:childTnLst>
                                    <p:set>
                                      <p:cBhvr rctx="PPT">
                                        <p:cTn id="79" dur="indefinite"/>
                                        <p:tgtEl>
                                          <p:spTgt spid="88"/>
                                        </p:tgtEl>
                                        <p:attrNameLst>
                                          <p:attrName>style.opacity</p:attrName>
                                        </p:attrNameLst>
                                      </p:cBhvr>
                                      <p:to>
                                        <p:strVal val="0.25"/>
                                      </p:to>
                                    </p:set>
                                    <p:animEffect filter="image" prLst="opacity: 0.25">
                                      <p:cBhvr rctx="IE">
                                        <p:cTn id="80" dur="indefinite"/>
                                        <p:tgtEl>
                                          <p:spTgt spid="88"/>
                                        </p:tgtEl>
                                      </p:cBhvr>
                                    </p:animEffect>
                                  </p:childTnLst>
                                </p:cTn>
                              </p:par>
                              <p:par>
                                <p:cTn id="81" presetID="9" presetClass="emph" presetSubtype="0" grpId="1" nodeType="withEffect">
                                  <p:stCondLst>
                                    <p:cond delay="0"/>
                                  </p:stCondLst>
                                  <p:childTnLst>
                                    <p:set>
                                      <p:cBhvr rctx="PPT">
                                        <p:cTn id="82" dur="indefinite"/>
                                        <p:tgtEl>
                                          <p:spTgt spid="89"/>
                                        </p:tgtEl>
                                        <p:attrNameLst>
                                          <p:attrName>style.opacity</p:attrName>
                                        </p:attrNameLst>
                                      </p:cBhvr>
                                      <p:to>
                                        <p:strVal val="0.25"/>
                                      </p:to>
                                    </p:set>
                                    <p:animEffect filter="image" prLst="opacity: 0.25">
                                      <p:cBhvr rctx="IE">
                                        <p:cTn id="83" dur="indefinite"/>
                                        <p:tgtEl>
                                          <p:spTgt spid="89"/>
                                        </p:tgtEl>
                                      </p:cBhvr>
                                    </p:animEffect>
                                  </p:childTnLst>
                                </p:cTn>
                              </p:par>
                              <p:par>
                                <p:cTn id="84" presetID="9" presetClass="emph" presetSubtype="0" grpId="1" nodeType="withEffect">
                                  <p:stCondLst>
                                    <p:cond delay="0"/>
                                  </p:stCondLst>
                                  <p:childTnLst>
                                    <p:set>
                                      <p:cBhvr rctx="PPT">
                                        <p:cTn id="85" dur="indefinite"/>
                                        <p:tgtEl>
                                          <p:spTgt spid="90"/>
                                        </p:tgtEl>
                                        <p:attrNameLst>
                                          <p:attrName>style.opacity</p:attrName>
                                        </p:attrNameLst>
                                      </p:cBhvr>
                                      <p:to>
                                        <p:strVal val="0.25"/>
                                      </p:to>
                                    </p:set>
                                    <p:animEffect filter="image" prLst="opacity: 0.25">
                                      <p:cBhvr rctx="IE">
                                        <p:cTn id="86" dur="indefinite"/>
                                        <p:tgtEl>
                                          <p:spTgt spid="90"/>
                                        </p:tgtEl>
                                      </p:cBhvr>
                                    </p:animEffect>
                                  </p:childTnLst>
                                </p:cTn>
                              </p:par>
                              <p:par>
                                <p:cTn id="87" presetID="9" presetClass="emph" presetSubtype="0" grpId="1" nodeType="withEffect">
                                  <p:stCondLst>
                                    <p:cond delay="0"/>
                                  </p:stCondLst>
                                  <p:childTnLst>
                                    <p:set>
                                      <p:cBhvr rctx="PPT">
                                        <p:cTn id="88" dur="indefinite"/>
                                        <p:tgtEl>
                                          <p:spTgt spid="91"/>
                                        </p:tgtEl>
                                        <p:attrNameLst>
                                          <p:attrName>style.opacity</p:attrName>
                                        </p:attrNameLst>
                                      </p:cBhvr>
                                      <p:to>
                                        <p:strVal val="0.25"/>
                                      </p:to>
                                    </p:set>
                                    <p:animEffect filter="image" prLst="opacity: 0.25">
                                      <p:cBhvr rctx="IE">
                                        <p:cTn id="89" dur="indefinite"/>
                                        <p:tgtEl>
                                          <p:spTgt spid="91"/>
                                        </p:tgtEl>
                                      </p:cBhvr>
                                    </p:animEffect>
                                  </p:childTnLst>
                                </p:cTn>
                              </p:par>
                              <p:par>
                                <p:cTn id="90" presetID="9" presetClass="emph" presetSubtype="0" grpId="1" nodeType="withEffect">
                                  <p:stCondLst>
                                    <p:cond delay="0"/>
                                  </p:stCondLst>
                                  <p:childTnLst>
                                    <p:set>
                                      <p:cBhvr rctx="PPT">
                                        <p:cTn id="91" dur="indefinite"/>
                                        <p:tgtEl>
                                          <p:spTgt spid="13"/>
                                        </p:tgtEl>
                                        <p:attrNameLst>
                                          <p:attrName>style.opacity</p:attrName>
                                        </p:attrNameLst>
                                      </p:cBhvr>
                                      <p:to>
                                        <p:strVal val="0.25"/>
                                      </p:to>
                                    </p:set>
                                    <p:animEffect filter="image" prLst="opacity: 0.25">
                                      <p:cBhvr rctx="IE">
                                        <p:cTn id="92" dur="indefinite"/>
                                        <p:tgtEl>
                                          <p:spTgt spid="13"/>
                                        </p:tgtEl>
                                      </p:cBhvr>
                                    </p:animEffect>
                                  </p:childTnLst>
                                </p:cTn>
                              </p:par>
                              <p:par>
                                <p:cTn id="93" presetID="9" presetClass="emph" presetSubtype="0" grpId="1" nodeType="withEffect">
                                  <p:stCondLst>
                                    <p:cond delay="0"/>
                                  </p:stCondLst>
                                  <p:childTnLst>
                                    <p:set>
                                      <p:cBhvr rctx="PPT">
                                        <p:cTn id="94" dur="indefinite"/>
                                        <p:tgtEl>
                                          <p:spTgt spid="93"/>
                                        </p:tgtEl>
                                        <p:attrNameLst>
                                          <p:attrName>style.opacity</p:attrName>
                                        </p:attrNameLst>
                                      </p:cBhvr>
                                      <p:to>
                                        <p:strVal val="0.25"/>
                                      </p:to>
                                    </p:set>
                                    <p:animEffect filter="image" prLst="opacity: 0.25">
                                      <p:cBhvr rctx="IE">
                                        <p:cTn id="95" dur="indefinite"/>
                                        <p:tgtEl>
                                          <p:spTgt spid="93"/>
                                        </p:tgtEl>
                                      </p:cBhvr>
                                    </p:animEffect>
                                  </p:childTnLst>
                                </p:cTn>
                              </p:par>
                              <p:par>
                                <p:cTn id="96" presetID="9" presetClass="emph" presetSubtype="0" grpId="1" nodeType="withEffect">
                                  <p:stCondLst>
                                    <p:cond delay="0"/>
                                  </p:stCondLst>
                                  <p:childTnLst>
                                    <p:set>
                                      <p:cBhvr rctx="PPT">
                                        <p:cTn id="97" dur="indefinite"/>
                                        <p:tgtEl>
                                          <p:spTgt spid="94"/>
                                        </p:tgtEl>
                                        <p:attrNameLst>
                                          <p:attrName>style.opacity</p:attrName>
                                        </p:attrNameLst>
                                      </p:cBhvr>
                                      <p:to>
                                        <p:strVal val="0.25"/>
                                      </p:to>
                                    </p:set>
                                    <p:animEffect filter="image" prLst="opacity: 0.25">
                                      <p:cBhvr rctx="IE">
                                        <p:cTn id="98" dur="indefinite"/>
                                        <p:tgtEl>
                                          <p:spTgt spid="94"/>
                                        </p:tgtEl>
                                      </p:cBhvr>
                                    </p:animEffect>
                                  </p:childTnLst>
                                </p:cTn>
                              </p:par>
                              <p:par>
                                <p:cTn id="99" presetID="9" presetClass="emph" presetSubtype="0" grpId="1" nodeType="withEffect">
                                  <p:stCondLst>
                                    <p:cond delay="0"/>
                                  </p:stCondLst>
                                  <p:childTnLst>
                                    <p:set>
                                      <p:cBhvr rctx="PPT">
                                        <p:cTn id="100" dur="indefinite"/>
                                        <p:tgtEl>
                                          <p:spTgt spid="95"/>
                                        </p:tgtEl>
                                        <p:attrNameLst>
                                          <p:attrName>style.opacity</p:attrName>
                                        </p:attrNameLst>
                                      </p:cBhvr>
                                      <p:to>
                                        <p:strVal val="0.25"/>
                                      </p:to>
                                    </p:set>
                                    <p:animEffect filter="image" prLst="opacity: 0.25">
                                      <p:cBhvr rctx="IE">
                                        <p:cTn id="101" dur="indefinite"/>
                                        <p:tgtEl>
                                          <p:spTgt spid="95"/>
                                        </p:tgtEl>
                                      </p:cBhvr>
                                    </p:animEffect>
                                  </p:childTnLst>
                                </p:cTn>
                              </p:par>
                              <p:par>
                                <p:cTn id="102" presetID="9" presetClass="emph" presetSubtype="0" grpId="1" nodeType="withEffect">
                                  <p:stCondLst>
                                    <p:cond delay="0"/>
                                  </p:stCondLst>
                                  <p:childTnLst>
                                    <p:set>
                                      <p:cBhvr rctx="PPT">
                                        <p:cTn id="103" dur="indefinite"/>
                                        <p:tgtEl>
                                          <p:spTgt spid="105"/>
                                        </p:tgtEl>
                                        <p:attrNameLst>
                                          <p:attrName>style.opacity</p:attrName>
                                        </p:attrNameLst>
                                      </p:cBhvr>
                                      <p:to>
                                        <p:strVal val="0.25"/>
                                      </p:to>
                                    </p:set>
                                    <p:animEffect filter="image" prLst="opacity: 0.25">
                                      <p:cBhvr rctx="IE">
                                        <p:cTn id="104" dur="indefinite"/>
                                        <p:tgtEl>
                                          <p:spTgt spid="105"/>
                                        </p:tgtEl>
                                      </p:cBhvr>
                                    </p:animEffect>
                                  </p:childTnLst>
                                </p:cTn>
                              </p:par>
                              <p:par>
                                <p:cTn id="105" presetID="9" presetClass="emph" presetSubtype="0" grpId="1" nodeType="withEffect">
                                  <p:stCondLst>
                                    <p:cond delay="0"/>
                                  </p:stCondLst>
                                  <p:childTnLst>
                                    <p:set>
                                      <p:cBhvr rctx="PPT">
                                        <p:cTn id="106" dur="indefinite"/>
                                        <p:tgtEl>
                                          <p:spTgt spid="92"/>
                                        </p:tgtEl>
                                        <p:attrNameLst>
                                          <p:attrName>style.opacity</p:attrName>
                                        </p:attrNameLst>
                                      </p:cBhvr>
                                      <p:to>
                                        <p:strVal val="0.25"/>
                                      </p:to>
                                    </p:set>
                                    <p:animEffect filter="image" prLst="opacity: 0.25">
                                      <p:cBhvr rctx="IE">
                                        <p:cTn id="107" dur="indefinite"/>
                                        <p:tgtEl>
                                          <p:spTgt spid="92"/>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01"/>
                                        </p:tgtEl>
                                        <p:attrNameLst>
                                          <p:attrName>style.visibility</p:attrName>
                                        </p:attrNameLst>
                                      </p:cBhvr>
                                      <p:to>
                                        <p:strVal val="visible"/>
                                      </p:to>
                                    </p:set>
                                    <p:animEffect transition="in" filter="fade">
                                      <p:cBhvr>
                                        <p:cTn id="112" dur="500"/>
                                        <p:tgtEl>
                                          <p:spTgt spid="101"/>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02"/>
                                        </p:tgtEl>
                                        <p:attrNameLst>
                                          <p:attrName>style.visibility</p:attrName>
                                        </p:attrNameLst>
                                      </p:cBhvr>
                                      <p:to>
                                        <p:strVal val="visible"/>
                                      </p:to>
                                    </p:set>
                                    <p:animEffect transition="in" filter="fade">
                                      <p:cBhvr>
                                        <p:cTn id="115" dur="500"/>
                                        <p:tgtEl>
                                          <p:spTgt spid="102"/>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09"/>
                                        </p:tgtEl>
                                        <p:attrNameLst>
                                          <p:attrName>style.visibility</p:attrName>
                                        </p:attrNameLst>
                                      </p:cBhvr>
                                      <p:to>
                                        <p:strVal val="visible"/>
                                      </p:to>
                                    </p:set>
                                    <p:animEffect transition="in" filter="fade">
                                      <p:cBhvr>
                                        <p:cTn id="118" dur="500"/>
                                        <p:tgtEl>
                                          <p:spTgt spid="109"/>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110"/>
                                        </p:tgtEl>
                                        <p:attrNameLst>
                                          <p:attrName>style.visibility</p:attrName>
                                        </p:attrNameLst>
                                      </p:cBhvr>
                                      <p:to>
                                        <p:strVal val="visible"/>
                                      </p:to>
                                    </p:set>
                                    <p:animEffect transition="in" filter="fade">
                                      <p:cBhvr>
                                        <p:cTn id="121" dur="500"/>
                                        <p:tgtEl>
                                          <p:spTgt spid="110"/>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13"/>
                                        </p:tgtEl>
                                        <p:attrNameLst>
                                          <p:attrName>style.visibility</p:attrName>
                                        </p:attrNameLst>
                                      </p:cBhvr>
                                      <p:to>
                                        <p:strVal val="visible"/>
                                      </p:to>
                                    </p:set>
                                    <p:animEffect transition="in" filter="fade">
                                      <p:cBhvr>
                                        <p:cTn id="124" dur="500"/>
                                        <p:tgtEl>
                                          <p:spTgt spid="113"/>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12"/>
                                        </p:tgtEl>
                                        <p:attrNameLst>
                                          <p:attrName>style.visibility</p:attrName>
                                        </p:attrNameLst>
                                      </p:cBhvr>
                                      <p:to>
                                        <p:strVal val="visible"/>
                                      </p:to>
                                    </p:set>
                                    <p:animEffect transition="in" filter="fade">
                                      <p:cBhvr>
                                        <p:cTn id="127" dur="500"/>
                                        <p:tgtEl>
                                          <p:spTgt spid="112"/>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07"/>
                                        </p:tgtEl>
                                        <p:attrNameLst>
                                          <p:attrName>style.visibility</p:attrName>
                                        </p:attrNameLst>
                                      </p:cBhvr>
                                      <p:to>
                                        <p:strVal val="visible"/>
                                      </p:to>
                                    </p:set>
                                    <p:animEffect transition="in" filter="fade">
                                      <p:cBhvr>
                                        <p:cTn id="130" dur="500"/>
                                        <p:tgtEl>
                                          <p:spTgt spid="107"/>
                                        </p:tgtEl>
                                      </p:cBhvr>
                                    </p:animEffect>
                                  </p:childTnLst>
                                </p:cTn>
                              </p:par>
                              <p:par>
                                <p:cTn id="131" presetID="9" presetClass="emph" presetSubtype="0" grpId="1" nodeType="withEffect">
                                  <p:stCondLst>
                                    <p:cond delay="0"/>
                                  </p:stCondLst>
                                  <p:childTnLst>
                                    <p:set>
                                      <p:cBhvr rctx="PPT">
                                        <p:cTn id="132" dur="indefinite"/>
                                        <p:tgtEl>
                                          <p:spTgt spid="99"/>
                                        </p:tgtEl>
                                        <p:attrNameLst>
                                          <p:attrName>style.opacity</p:attrName>
                                        </p:attrNameLst>
                                      </p:cBhvr>
                                      <p:to>
                                        <p:strVal val="0.25"/>
                                      </p:to>
                                    </p:set>
                                    <p:animEffect filter="image" prLst="opacity: 0.25">
                                      <p:cBhvr rctx="IE">
                                        <p:cTn id="133" dur="indefinite"/>
                                        <p:tgtEl>
                                          <p:spTgt spid="99"/>
                                        </p:tgtEl>
                                      </p:cBhvr>
                                    </p:animEffect>
                                  </p:childTnLst>
                                </p:cTn>
                              </p:par>
                              <p:par>
                                <p:cTn id="134" presetID="9" presetClass="emph" presetSubtype="0" grpId="1" nodeType="withEffect">
                                  <p:stCondLst>
                                    <p:cond delay="0"/>
                                  </p:stCondLst>
                                  <p:childTnLst>
                                    <p:set>
                                      <p:cBhvr rctx="PPT">
                                        <p:cTn id="135" dur="indefinite"/>
                                        <p:tgtEl>
                                          <p:spTgt spid="100"/>
                                        </p:tgtEl>
                                        <p:attrNameLst>
                                          <p:attrName>style.opacity</p:attrName>
                                        </p:attrNameLst>
                                      </p:cBhvr>
                                      <p:to>
                                        <p:strVal val="0.25"/>
                                      </p:to>
                                    </p:set>
                                    <p:animEffect filter="image" prLst="opacity: 0.25">
                                      <p:cBhvr rctx="IE">
                                        <p:cTn id="136" dur="indefinite"/>
                                        <p:tgtEl>
                                          <p:spTgt spid="100"/>
                                        </p:tgtEl>
                                      </p:cBhvr>
                                    </p:animEffect>
                                  </p:childTnLst>
                                </p:cTn>
                              </p:par>
                              <p:par>
                                <p:cTn id="137" presetID="9" presetClass="emph" presetSubtype="0" grpId="1" nodeType="withEffect">
                                  <p:stCondLst>
                                    <p:cond delay="0"/>
                                  </p:stCondLst>
                                  <p:childTnLst>
                                    <p:set>
                                      <p:cBhvr rctx="PPT">
                                        <p:cTn id="138" dur="indefinite"/>
                                        <p:tgtEl>
                                          <p:spTgt spid="106"/>
                                        </p:tgtEl>
                                        <p:attrNameLst>
                                          <p:attrName>style.opacity</p:attrName>
                                        </p:attrNameLst>
                                      </p:cBhvr>
                                      <p:to>
                                        <p:strVal val="0.25"/>
                                      </p:to>
                                    </p:set>
                                    <p:animEffect filter="image" prLst="opacity: 0.25">
                                      <p:cBhvr rctx="IE">
                                        <p:cTn id="139" dur="indefinite"/>
                                        <p:tgtEl>
                                          <p:spTgt spid="106"/>
                                        </p:tgtEl>
                                      </p:cBhvr>
                                    </p:animEffect>
                                  </p:childTnLst>
                                </p:cTn>
                              </p:par>
                              <p:par>
                                <p:cTn id="140" presetID="9" presetClass="emph" presetSubtype="0" grpId="1" nodeType="withEffect">
                                  <p:stCondLst>
                                    <p:cond delay="0"/>
                                  </p:stCondLst>
                                  <p:childTnLst>
                                    <p:set>
                                      <p:cBhvr rctx="PPT">
                                        <p:cTn id="141" dur="indefinite"/>
                                        <p:tgtEl>
                                          <p:spTgt spid="103"/>
                                        </p:tgtEl>
                                        <p:attrNameLst>
                                          <p:attrName>style.opacity</p:attrName>
                                        </p:attrNameLst>
                                      </p:cBhvr>
                                      <p:to>
                                        <p:strVal val="0.25"/>
                                      </p:to>
                                    </p:set>
                                    <p:animEffect filter="image" prLst="opacity: 0.25">
                                      <p:cBhvr rctx="IE">
                                        <p:cTn id="142" dur="indefinite"/>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81" grpId="0" animBg="1"/>
      <p:bldP spid="82" grpId="0"/>
      <p:bldP spid="83" grpId="0"/>
      <p:bldP spid="84" grpId="0"/>
      <p:bldP spid="87" grpId="0" animBg="1"/>
      <p:bldP spid="87" grpId="1" animBg="1"/>
      <p:bldP spid="88" grpId="0"/>
      <p:bldP spid="88" grpId="1"/>
      <p:bldP spid="89" grpId="0"/>
      <p:bldP spid="89" grpId="1"/>
      <p:bldP spid="90" grpId="0"/>
      <p:bldP spid="90" grpId="1"/>
      <p:bldP spid="91" grpId="0"/>
      <p:bldP spid="91" grpId="1"/>
      <p:bldP spid="92" grpId="0"/>
      <p:bldP spid="92" grpId="1"/>
      <p:bldP spid="13" grpId="0"/>
      <p:bldP spid="13" grpId="1"/>
      <p:bldP spid="93" grpId="0"/>
      <p:bldP spid="93" grpId="1"/>
      <p:bldP spid="94" grpId="0"/>
      <p:bldP spid="94" grpId="1"/>
      <p:bldP spid="95" grpId="0"/>
      <p:bldP spid="95" grpId="1"/>
      <p:bldP spid="96" grpId="0"/>
      <p:bldP spid="97" grpId="0"/>
      <p:bldP spid="98" grpId="0"/>
      <p:bldP spid="99" grpId="0" animBg="1"/>
      <p:bldP spid="99" grpId="1" animBg="1"/>
      <p:bldP spid="100" grpId="0"/>
      <p:bldP spid="100" grpId="1"/>
      <p:bldP spid="101" grpId="0" animBg="1"/>
      <p:bldP spid="102" grpId="0"/>
      <p:bldP spid="103" grpId="0"/>
      <p:bldP spid="103" grpId="1"/>
      <p:bldP spid="104" grpId="0"/>
      <p:bldP spid="105" grpId="0"/>
      <p:bldP spid="105" grpId="1"/>
      <p:bldP spid="106" grpId="0"/>
      <p:bldP spid="106" grpId="1"/>
      <p:bldP spid="107" grpId="0"/>
      <p:bldP spid="109" grpId="0"/>
      <p:bldP spid="110" grpId="0"/>
      <p:bldP spid="112" grpId="0"/>
      <p:bldP spid="1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7" name="Rectangle 26"/>
          <p:cNvSpPr/>
          <p:nvPr/>
        </p:nvSpPr>
        <p:spPr>
          <a:xfrm>
            <a:off x="6206561" y="2274931"/>
            <a:ext cx="2333085" cy="4054950"/>
          </a:xfrm>
          <a:prstGeom prst="rect">
            <a:avLst/>
          </a:prstGeom>
          <a:solidFill>
            <a:srgbClr val="0033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24" name="Rectangle 23"/>
          <p:cNvSpPr/>
          <p:nvPr/>
        </p:nvSpPr>
        <p:spPr>
          <a:xfrm>
            <a:off x="6206562" y="1350401"/>
            <a:ext cx="2321442" cy="844296"/>
          </a:xfrm>
          <a:prstGeom prst="rect">
            <a:avLst/>
          </a:prstGeom>
          <a:solidFill>
            <a:srgbClr val="0033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u="sng" dirty="0" smtClean="0">
                <a:solidFill>
                  <a:schemeClr val="bg1"/>
                </a:solidFill>
                <a:latin typeface="Arial Black" panose="020B0A04020102020204" pitchFamily="34" charset="0"/>
              </a:rPr>
              <a:t> </a:t>
            </a:r>
            <a:endParaRPr lang="en-US" sz="1600" b="1" u="sng" dirty="0">
              <a:solidFill>
                <a:schemeClr val="bg1"/>
              </a:solidFill>
              <a:latin typeface="Arial Black" panose="020B0A04020102020204" pitchFamily="34" charset="0"/>
            </a:endParaRPr>
          </a:p>
        </p:txBody>
      </p:sp>
      <p:grpSp>
        <p:nvGrpSpPr>
          <p:cNvPr id="34" name="Group 33"/>
          <p:cNvGrpSpPr/>
          <p:nvPr/>
        </p:nvGrpSpPr>
        <p:grpSpPr>
          <a:xfrm>
            <a:off x="6230881" y="2326717"/>
            <a:ext cx="2389451" cy="3565267"/>
            <a:chOff x="6230881" y="2326717"/>
            <a:chExt cx="2389451" cy="3565267"/>
          </a:xfrm>
        </p:grpSpPr>
        <p:cxnSp>
          <p:nvCxnSpPr>
            <p:cNvPr id="78" name="Straight Connector 77"/>
            <p:cNvCxnSpPr/>
            <p:nvPr/>
          </p:nvCxnSpPr>
          <p:spPr>
            <a:xfrm>
              <a:off x="6405908" y="3552730"/>
              <a:ext cx="1904758"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413443" y="4875946"/>
              <a:ext cx="1904758"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6235725" y="2326717"/>
              <a:ext cx="2308788" cy="1169551"/>
            </a:xfrm>
            <a:prstGeom prst="rect">
              <a:avLst/>
            </a:prstGeom>
            <a:noFill/>
          </p:spPr>
          <p:txBody>
            <a:bodyPr wrap="square" rtlCol="0">
              <a:spAutoFit/>
            </a:bodyPr>
            <a:lstStyle/>
            <a:p>
              <a:r>
                <a:rPr lang="en-US" sz="1400" b="1" u="sng" dirty="0" smtClean="0">
                  <a:solidFill>
                    <a:schemeClr val="bg1">
                      <a:lumMod val="50000"/>
                    </a:schemeClr>
                  </a:solidFill>
                </a:rPr>
                <a:t>Alert</a:t>
              </a:r>
              <a:r>
                <a:rPr lang="en-US" sz="1400" dirty="0" smtClean="0">
                  <a:solidFill>
                    <a:schemeClr val="bg1">
                      <a:lumMod val="50000"/>
                    </a:schemeClr>
                  </a:solidFill>
                </a:rPr>
                <a:t> public/partners of </a:t>
              </a:r>
              <a:r>
                <a:rPr lang="en-US" sz="1400" b="1" u="sng" dirty="0" smtClean="0">
                  <a:solidFill>
                    <a:schemeClr val="bg1">
                      <a:lumMod val="50000"/>
                    </a:schemeClr>
                  </a:solidFill>
                </a:rPr>
                <a:t>increased likelihood</a:t>
              </a:r>
              <a:r>
                <a:rPr lang="en-US" sz="1400" b="1" dirty="0" smtClean="0">
                  <a:solidFill>
                    <a:schemeClr val="bg1">
                      <a:lumMod val="50000"/>
                    </a:schemeClr>
                  </a:solidFill>
                </a:rPr>
                <a:t> </a:t>
              </a:r>
              <a:r>
                <a:rPr lang="en-US" sz="1400" dirty="0" smtClean="0">
                  <a:solidFill>
                    <a:schemeClr val="bg1">
                      <a:lumMod val="50000"/>
                    </a:schemeClr>
                  </a:solidFill>
                </a:rPr>
                <a:t>of </a:t>
              </a:r>
              <a:r>
                <a:rPr lang="en-US" sz="1400" b="1" u="sng" dirty="0" smtClean="0">
                  <a:solidFill>
                    <a:schemeClr val="bg1">
                      <a:lumMod val="50000"/>
                    </a:schemeClr>
                  </a:solidFill>
                </a:rPr>
                <a:t>rapid</a:t>
              </a:r>
              <a:r>
                <a:rPr lang="en-US" sz="1400" dirty="0" smtClean="0">
                  <a:solidFill>
                    <a:schemeClr val="bg1">
                      <a:lumMod val="50000"/>
                    </a:schemeClr>
                  </a:solidFill>
                </a:rPr>
                <a:t> (&lt;6 </a:t>
              </a:r>
              <a:r>
                <a:rPr lang="en-US" sz="1400" dirty="0" err="1" smtClean="0">
                  <a:solidFill>
                    <a:schemeClr val="bg1">
                      <a:lumMod val="50000"/>
                    </a:schemeClr>
                  </a:solidFill>
                </a:rPr>
                <a:t>hrs</a:t>
              </a:r>
              <a:r>
                <a:rPr lang="en-US" sz="1400" dirty="0" smtClean="0">
                  <a:solidFill>
                    <a:schemeClr val="bg1">
                      <a:lumMod val="50000"/>
                    </a:schemeClr>
                  </a:solidFill>
                </a:rPr>
                <a:t>) stream &amp; overland flooding; mainstem flooding possible, but </a:t>
              </a:r>
              <a:r>
                <a:rPr lang="en-US" sz="1400" b="1" u="sng" dirty="0" smtClean="0">
                  <a:solidFill>
                    <a:schemeClr val="bg1">
                      <a:lumMod val="50000"/>
                    </a:schemeClr>
                  </a:solidFill>
                </a:rPr>
                <a:t>secondary</a:t>
              </a:r>
              <a:r>
                <a:rPr lang="en-US" sz="1400" dirty="0" smtClean="0">
                  <a:solidFill>
                    <a:schemeClr val="bg1">
                      <a:lumMod val="50000"/>
                    </a:schemeClr>
                  </a:solidFill>
                </a:rPr>
                <a:t>.</a:t>
              </a:r>
              <a:endParaRPr lang="en-US" sz="1400" b="1" u="sng" dirty="0">
                <a:solidFill>
                  <a:schemeClr val="bg1">
                    <a:lumMod val="50000"/>
                  </a:schemeClr>
                </a:solidFill>
              </a:endParaRPr>
            </a:p>
          </p:txBody>
        </p:sp>
        <p:sp>
          <p:nvSpPr>
            <p:cNvPr id="81" name="TextBox 80"/>
            <p:cNvSpPr txBox="1"/>
            <p:nvPr/>
          </p:nvSpPr>
          <p:spPr>
            <a:xfrm>
              <a:off x="6230881" y="4937877"/>
              <a:ext cx="2384585" cy="954107"/>
            </a:xfrm>
            <a:prstGeom prst="rect">
              <a:avLst/>
            </a:prstGeom>
            <a:noFill/>
          </p:spPr>
          <p:txBody>
            <a:bodyPr wrap="square" rtlCol="0">
              <a:spAutoFit/>
            </a:bodyPr>
            <a:lstStyle/>
            <a:p>
              <a:r>
                <a:rPr lang="en-US" sz="1400" b="1" u="sng" dirty="0" smtClean="0">
                  <a:solidFill>
                    <a:schemeClr val="bg1">
                      <a:lumMod val="50000"/>
                    </a:schemeClr>
                  </a:solidFill>
                </a:rPr>
                <a:t>Similar to Flood Watch</a:t>
              </a:r>
              <a:r>
                <a:rPr lang="en-US" sz="1400" dirty="0" smtClean="0">
                  <a:solidFill>
                    <a:schemeClr val="bg1">
                      <a:lumMod val="50000"/>
                    </a:schemeClr>
                  </a:solidFill>
                </a:rPr>
                <a:t>, but be aware increased likelihood of </a:t>
              </a:r>
              <a:r>
                <a:rPr lang="en-US" sz="1400" b="1" u="sng" dirty="0" smtClean="0">
                  <a:solidFill>
                    <a:schemeClr val="bg1">
                      <a:lumMod val="50000"/>
                    </a:schemeClr>
                  </a:solidFill>
                </a:rPr>
                <a:t>rapid</a:t>
              </a:r>
              <a:r>
                <a:rPr lang="en-US" sz="1400" dirty="0" smtClean="0">
                  <a:solidFill>
                    <a:schemeClr val="bg1">
                      <a:lumMod val="50000"/>
                    </a:schemeClr>
                  </a:solidFill>
                </a:rPr>
                <a:t> flooding may require an adjusted response plan.</a:t>
              </a:r>
              <a:endParaRPr lang="en-US" sz="1400" dirty="0">
                <a:solidFill>
                  <a:schemeClr val="bg1">
                    <a:lumMod val="50000"/>
                  </a:schemeClr>
                </a:solidFill>
              </a:endParaRPr>
            </a:p>
          </p:txBody>
        </p:sp>
        <p:sp>
          <p:nvSpPr>
            <p:cNvPr id="82" name="TextBox 81"/>
            <p:cNvSpPr txBox="1"/>
            <p:nvPr/>
          </p:nvSpPr>
          <p:spPr>
            <a:xfrm>
              <a:off x="6235747" y="3636765"/>
              <a:ext cx="2384585" cy="1169551"/>
            </a:xfrm>
            <a:prstGeom prst="rect">
              <a:avLst/>
            </a:prstGeom>
            <a:noFill/>
          </p:spPr>
          <p:txBody>
            <a:bodyPr wrap="square" rtlCol="0">
              <a:spAutoFit/>
            </a:bodyPr>
            <a:lstStyle/>
            <a:p>
              <a:r>
                <a:rPr lang="en-US" sz="1400" b="1" u="sng" dirty="0" smtClean="0">
                  <a:solidFill>
                    <a:schemeClr val="bg1">
                      <a:lumMod val="50000"/>
                    </a:schemeClr>
                  </a:solidFill>
                </a:rPr>
                <a:t>Nearly identical to Flood Watch</a:t>
              </a:r>
              <a:r>
                <a:rPr lang="en-US" sz="1400" dirty="0" smtClean="0">
                  <a:solidFill>
                    <a:schemeClr val="bg1">
                      <a:lumMod val="50000"/>
                    </a:schemeClr>
                  </a:solidFill>
                </a:rPr>
                <a:t>, but mainstem flooding may not be expected or prioritized due to more convective nature of event.</a:t>
              </a:r>
              <a:endParaRPr lang="en-US" sz="1400" dirty="0">
                <a:solidFill>
                  <a:schemeClr val="bg1">
                    <a:lumMod val="50000"/>
                  </a:schemeClr>
                </a:solidFill>
              </a:endParaRPr>
            </a:p>
          </p:txBody>
        </p:sp>
      </p:grpSp>
      <p:sp>
        <p:nvSpPr>
          <p:cNvPr id="83" name="TextBox 82"/>
          <p:cNvSpPr txBox="1"/>
          <p:nvPr/>
        </p:nvSpPr>
        <p:spPr>
          <a:xfrm>
            <a:off x="6235747" y="1583542"/>
            <a:ext cx="2284469" cy="369332"/>
          </a:xfrm>
          <a:prstGeom prst="rect">
            <a:avLst/>
          </a:prstGeom>
          <a:noFill/>
        </p:spPr>
        <p:txBody>
          <a:bodyPr wrap="square" rtlCol="0">
            <a:spAutoFit/>
          </a:bodyPr>
          <a:lstStyle/>
          <a:p>
            <a:pPr algn="ctr"/>
            <a:r>
              <a:rPr lang="en-US" sz="1600" u="sng" dirty="0">
                <a:solidFill>
                  <a:schemeClr val="bg1">
                    <a:lumMod val="50000"/>
                  </a:schemeClr>
                </a:solidFill>
                <a:latin typeface="Arial Black" panose="020B0A04020102020204" pitchFamily="34" charset="0"/>
              </a:rPr>
              <a:t>Flash</a:t>
            </a:r>
            <a:r>
              <a:rPr lang="en-US" b="1" dirty="0">
                <a:solidFill>
                  <a:schemeClr val="bg1">
                    <a:lumMod val="50000"/>
                  </a:schemeClr>
                </a:solidFill>
              </a:rPr>
              <a:t> Flood </a:t>
            </a:r>
            <a:r>
              <a:rPr lang="en-US" b="1" dirty="0" smtClean="0">
                <a:solidFill>
                  <a:schemeClr val="bg1">
                    <a:lumMod val="50000"/>
                  </a:schemeClr>
                </a:solidFill>
              </a:rPr>
              <a:t>Watch</a:t>
            </a:r>
            <a:endParaRPr lang="en-US" sz="1600" b="1" u="sng" dirty="0">
              <a:solidFill>
                <a:schemeClr val="bg1">
                  <a:lumMod val="50000"/>
                </a:schemeClr>
              </a:solidFill>
              <a:latin typeface="Arial Black" panose="020B0A04020102020204" pitchFamily="34" charset="0"/>
            </a:endParaRPr>
          </a:p>
        </p:txBody>
      </p:sp>
      <p:grpSp>
        <p:nvGrpSpPr>
          <p:cNvPr id="31" name="Group 30"/>
          <p:cNvGrpSpPr/>
          <p:nvPr/>
        </p:nvGrpSpPr>
        <p:grpSpPr>
          <a:xfrm>
            <a:off x="6230881" y="2326717"/>
            <a:ext cx="2389451" cy="3565267"/>
            <a:chOff x="6236297" y="2326715"/>
            <a:chExt cx="2389451" cy="3565267"/>
          </a:xfrm>
        </p:grpSpPr>
        <p:cxnSp>
          <p:nvCxnSpPr>
            <p:cNvPr id="36" name="Straight Connector 35"/>
            <p:cNvCxnSpPr/>
            <p:nvPr/>
          </p:nvCxnSpPr>
          <p:spPr>
            <a:xfrm>
              <a:off x="6411324" y="3552728"/>
              <a:ext cx="190475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6418859" y="4875944"/>
              <a:ext cx="190475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241141" y="2326715"/>
              <a:ext cx="2308788" cy="1169551"/>
            </a:xfrm>
            <a:prstGeom prst="rect">
              <a:avLst/>
            </a:prstGeom>
            <a:noFill/>
          </p:spPr>
          <p:txBody>
            <a:bodyPr wrap="square" rtlCol="0">
              <a:spAutoFit/>
            </a:bodyPr>
            <a:lstStyle/>
            <a:p>
              <a:r>
                <a:rPr lang="en-US" sz="1400" b="1" u="sng" dirty="0" smtClean="0">
                  <a:solidFill>
                    <a:schemeClr val="bg1"/>
                  </a:solidFill>
                </a:rPr>
                <a:t>Alert</a:t>
              </a:r>
              <a:r>
                <a:rPr lang="en-US" sz="1400" dirty="0" smtClean="0">
                  <a:solidFill>
                    <a:schemeClr val="bg1"/>
                  </a:solidFill>
                </a:rPr>
                <a:t> public/partners of </a:t>
              </a:r>
              <a:r>
                <a:rPr lang="en-US" sz="1400" b="1" u="sng" dirty="0" smtClean="0">
                  <a:solidFill>
                    <a:schemeClr val="bg1"/>
                  </a:solidFill>
                </a:rPr>
                <a:t>increased likelihood</a:t>
              </a:r>
              <a:r>
                <a:rPr lang="en-US" sz="1400" b="1" dirty="0" smtClean="0">
                  <a:solidFill>
                    <a:schemeClr val="bg1"/>
                  </a:solidFill>
                </a:rPr>
                <a:t> </a:t>
              </a:r>
              <a:r>
                <a:rPr lang="en-US" sz="1400" dirty="0" smtClean="0">
                  <a:solidFill>
                    <a:schemeClr val="bg1"/>
                  </a:solidFill>
                </a:rPr>
                <a:t>of </a:t>
              </a:r>
              <a:r>
                <a:rPr lang="en-US" sz="1400" b="1" u="sng" dirty="0" smtClean="0">
                  <a:solidFill>
                    <a:schemeClr val="bg1"/>
                  </a:solidFill>
                </a:rPr>
                <a:t>rapid</a:t>
              </a:r>
              <a:r>
                <a:rPr lang="en-US" sz="1400" dirty="0" smtClean="0">
                  <a:solidFill>
                    <a:schemeClr val="bg1"/>
                  </a:solidFill>
                </a:rPr>
                <a:t> (&lt;6 </a:t>
              </a:r>
              <a:r>
                <a:rPr lang="en-US" sz="1400" dirty="0" err="1" smtClean="0">
                  <a:solidFill>
                    <a:schemeClr val="bg1"/>
                  </a:solidFill>
                </a:rPr>
                <a:t>hrs</a:t>
              </a:r>
              <a:r>
                <a:rPr lang="en-US" sz="1400" dirty="0" smtClean="0">
                  <a:solidFill>
                    <a:schemeClr val="bg1"/>
                  </a:solidFill>
                </a:rPr>
                <a:t>) stream &amp; overland flooding; mainstem flooding possible, but </a:t>
              </a:r>
              <a:r>
                <a:rPr lang="en-US" sz="1400" b="1" u="sng" dirty="0" smtClean="0">
                  <a:solidFill>
                    <a:schemeClr val="bg1"/>
                  </a:solidFill>
                </a:rPr>
                <a:t>secondary</a:t>
              </a:r>
              <a:r>
                <a:rPr lang="en-US" sz="1400" dirty="0" smtClean="0">
                  <a:solidFill>
                    <a:schemeClr val="bg1"/>
                  </a:solidFill>
                </a:rPr>
                <a:t>.</a:t>
              </a:r>
              <a:endParaRPr lang="en-US" sz="1400" b="1" u="sng" dirty="0">
                <a:solidFill>
                  <a:schemeClr val="bg1"/>
                </a:solidFill>
              </a:endParaRPr>
            </a:p>
          </p:txBody>
        </p:sp>
        <p:sp>
          <p:nvSpPr>
            <p:cNvPr id="72" name="TextBox 71"/>
            <p:cNvSpPr txBox="1"/>
            <p:nvPr/>
          </p:nvSpPr>
          <p:spPr>
            <a:xfrm>
              <a:off x="6236297" y="4937875"/>
              <a:ext cx="2384585" cy="954107"/>
            </a:xfrm>
            <a:prstGeom prst="rect">
              <a:avLst/>
            </a:prstGeom>
            <a:noFill/>
          </p:spPr>
          <p:txBody>
            <a:bodyPr wrap="square" rtlCol="0">
              <a:spAutoFit/>
            </a:bodyPr>
            <a:lstStyle/>
            <a:p>
              <a:r>
                <a:rPr lang="en-US" sz="1400" b="1" u="sng" dirty="0" smtClean="0">
                  <a:solidFill>
                    <a:schemeClr val="bg1"/>
                  </a:solidFill>
                </a:rPr>
                <a:t>Similar to Flood Watch</a:t>
              </a:r>
              <a:r>
                <a:rPr lang="en-US" sz="1400" dirty="0" smtClean="0">
                  <a:solidFill>
                    <a:schemeClr val="bg1"/>
                  </a:solidFill>
                </a:rPr>
                <a:t>, but be aware increased likelihood of </a:t>
              </a:r>
              <a:r>
                <a:rPr lang="en-US" sz="1400" b="1" u="sng" dirty="0" smtClean="0">
                  <a:solidFill>
                    <a:schemeClr val="bg1"/>
                  </a:solidFill>
                </a:rPr>
                <a:t>rapid</a:t>
              </a:r>
              <a:r>
                <a:rPr lang="en-US" sz="1400" dirty="0" smtClean="0">
                  <a:solidFill>
                    <a:schemeClr val="bg1"/>
                  </a:solidFill>
                </a:rPr>
                <a:t> flooding may require an adjusted response plan.</a:t>
              </a:r>
              <a:endParaRPr lang="en-US" sz="1400" dirty="0">
                <a:solidFill>
                  <a:schemeClr val="bg1"/>
                </a:solidFill>
              </a:endParaRPr>
            </a:p>
          </p:txBody>
        </p:sp>
        <p:sp>
          <p:nvSpPr>
            <p:cNvPr id="76" name="TextBox 75"/>
            <p:cNvSpPr txBox="1"/>
            <p:nvPr/>
          </p:nvSpPr>
          <p:spPr>
            <a:xfrm>
              <a:off x="6241163" y="3636763"/>
              <a:ext cx="2384585" cy="1169551"/>
            </a:xfrm>
            <a:prstGeom prst="rect">
              <a:avLst/>
            </a:prstGeom>
            <a:noFill/>
          </p:spPr>
          <p:txBody>
            <a:bodyPr wrap="square" rtlCol="0">
              <a:spAutoFit/>
            </a:bodyPr>
            <a:lstStyle/>
            <a:p>
              <a:r>
                <a:rPr lang="en-US" sz="1400" b="1" u="sng" dirty="0" smtClean="0">
                  <a:solidFill>
                    <a:schemeClr val="bg1"/>
                  </a:solidFill>
                </a:rPr>
                <a:t>Nearly identical to Flood Watch</a:t>
              </a:r>
              <a:r>
                <a:rPr lang="en-US" sz="1400" dirty="0" smtClean="0">
                  <a:solidFill>
                    <a:schemeClr val="bg1"/>
                  </a:solidFill>
                </a:rPr>
                <a:t>, but mainstem flooding may not be expected or prioritized due to more convective nature of event.</a:t>
              </a:r>
              <a:endParaRPr lang="en-US" sz="1400" dirty="0">
                <a:solidFill>
                  <a:schemeClr val="bg1"/>
                </a:solidFill>
              </a:endParaRPr>
            </a:p>
          </p:txBody>
        </p:sp>
      </p:grpSp>
      <p:sp>
        <p:nvSpPr>
          <p:cNvPr id="32" name="Rectangle 31"/>
          <p:cNvSpPr/>
          <p:nvPr/>
        </p:nvSpPr>
        <p:spPr>
          <a:xfrm>
            <a:off x="3885120" y="2274931"/>
            <a:ext cx="2321442" cy="4054952"/>
          </a:xfrm>
          <a:prstGeom prst="rect">
            <a:avLst/>
          </a:prstGeom>
          <a:solidFill>
            <a:srgbClr val="008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2" name="Rectangle 1"/>
          <p:cNvSpPr/>
          <p:nvPr/>
        </p:nvSpPr>
        <p:spPr>
          <a:xfrm>
            <a:off x="3885120" y="1350401"/>
            <a:ext cx="2321442" cy="844296"/>
          </a:xfrm>
          <a:prstGeom prst="rect">
            <a:avLst/>
          </a:prstGeom>
          <a:solidFill>
            <a:srgbClr val="008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bg1"/>
              </a:solidFill>
              <a:latin typeface="Arial Black" panose="020B0A04020102020204" pitchFamily="34" charset="0"/>
            </a:endParaRPr>
          </a:p>
        </p:txBody>
      </p:sp>
      <p:grpSp>
        <p:nvGrpSpPr>
          <p:cNvPr id="33" name="Group 32"/>
          <p:cNvGrpSpPr/>
          <p:nvPr/>
        </p:nvGrpSpPr>
        <p:grpSpPr>
          <a:xfrm>
            <a:off x="3894858" y="2330676"/>
            <a:ext cx="2426826" cy="3992195"/>
            <a:chOff x="3894858" y="2330676"/>
            <a:chExt cx="2426826" cy="3992195"/>
          </a:xfrm>
        </p:grpSpPr>
        <p:sp>
          <p:nvSpPr>
            <p:cNvPr id="53" name="TextBox 52"/>
            <p:cNvSpPr txBox="1"/>
            <p:nvPr/>
          </p:nvSpPr>
          <p:spPr>
            <a:xfrm>
              <a:off x="3894858" y="2330676"/>
              <a:ext cx="2308788" cy="1169551"/>
            </a:xfrm>
            <a:prstGeom prst="rect">
              <a:avLst/>
            </a:prstGeom>
            <a:noFill/>
          </p:spPr>
          <p:txBody>
            <a:bodyPr wrap="square" rtlCol="0">
              <a:spAutoFit/>
            </a:bodyPr>
            <a:lstStyle/>
            <a:p>
              <a:r>
                <a:rPr lang="en-US" sz="1400" b="1" u="sng" dirty="0" smtClean="0">
                  <a:solidFill>
                    <a:srgbClr val="808080"/>
                  </a:solidFill>
                </a:rPr>
                <a:t>Alert</a:t>
              </a:r>
              <a:r>
                <a:rPr lang="en-US" sz="1400" dirty="0" smtClean="0">
                  <a:solidFill>
                    <a:srgbClr val="808080"/>
                  </a:solidFill>
                </a:rPr>
                <a:t> public/partners of </a:t>
              </a:r>
              <a:r>
                <a:rPr lang="en-US" sz="1400" b="1" u="sng" dirty="0" smtClean="0">
                  <a:solidFill>
                    <a:srgbClr val="808080"/>
                  </a:solidFill>
                </a:rPr>
                <a:t>increased likelihood</a:t>
              </a:r>
              <a:r>
                <a:rPr lang="en-US" sz="1400" b="1" dirty="0" smtClean="0">
                  <a:solidFill>
                    <a:srgbClr val="808080"/>
                  </a:solidFill>
                </a:rPr>
                <a:t> </a:t>
              </a:r>
              <a:r>
                <a:rPr lang="en-US" sz="1400" dirty="0" smtClean="0">
                  <a:solidFill>
                    <a:srgbClr val="808080"/>
                  </a:solidFill>
                </a:rPr>
                <a:t>of “</a:t>
              </a:r>
              <a:r>
                <a:rPr lang="en-US" sz="1400" b="1" u="sng" dirty="0" smtClean="0">
                  <a:solidFill>
                    <a:srgbClr val="808080"/>
                  </a:solidFill>
                </a:rPr>
                <a:t>slow</a:t>
              </a:r>
              <a:r>
                <a:rPr lang="en-US" sz="1400" dirty="0" smtClean="0">
                  <a:solidFill>
                    <a:srgbClr val="808080"/>
                  </a:solidFill>
                </a:rPr>
                <a:t>” (&gt;6 </a:t>
              </a:r>
              <a:r>
                <a:rPr lang="en-US" sz="1400" dirty="0" err="1" smtClean="0">
                  <a:solidFill>
                    <a:srgbClr val="808080"/>
                  </a:solidFill>
                </a:rPr>
                <a:t>hrs</a:t>
              </a:r>
              <a:r>
                <a:rPr lang="en-US" sz="1400" dirty="0" smtClean="0">
                  <a:solidFill>
                    <a:srgbClr val="808080"/>
                  </a:solidFill>
                </a:rPr>
                <a:t>) stream &amp; overland flooding; flash flood threat </a:t>
              </a:r>
              <a:r>
                <a:rPr lang="en-US" sz="1400" b="1" u="sng" dirty="0" smtClean="0">
                  <a:solidFill>
                    <a:srgbClr val="808080"/>
                  </a:solidFill>
                </a:rPr>
                <a:t>lower, but not zero.</a:t>
              </a:r>
              <a:endParaRPr lang="en-US" sz="1400" b="1" u="sng" dirty="0">
                <a:solidFill>
                  <a:srgbClr val="808080"/>
                </a:solidFill>
              </a:endParaRPr>
            </a:p>
          </p:txBody>
        </p:sp>
        <p:sp>
          <p:nvSpPr>
            <p:cNvPr id="54" name="TextBox 53"/>
            <p:cNvSpPr txBox="1"/>
            <p:nvPr/>
          </p:nvSpPr>
          <p:spPr>
            <a:xfrm>
              <a:off x="3894858" y="4937876"/>
              <a:ext cx="2246604" cy="1384995"/>
            </a:xfrm>
            <a:prstGeom prst="rect">
              <a:avLst/>
            </a:prstGeom>
            <a:noFill/>
          </p:spPr>
          <p:txBody>
            <a:bodyPr wrap="square" rtlCol="0">
              <a:spAutoFit/>
            </a:bodyPr>
            <a:lstStyle/>
            <a:p>
              <a:r>
                <a:rPr lang="en-US" sz="1400" b="1" u="sng" dirty="0" smtClean="0">
                  <a:solidFill>
                    <a:srgbClr val="808080"/>
                  </a:solidFill>
                </a:rPr>
                <a:t>Closely monitor</a:t>
              </a:r>
              <a:r>
                <a:rPr lang="en-US" sz="1400" dirty="0" smtClean="0">
                  <a:solidFill>
                    <a:srgbClr val="808080"/>
                  </a:solidFill>
                </a:rPr>
                <a:t> weather &amp; </a:t>
              </a:r>
              <a:r>
                <a:rPr lang="en-US" sz="1400" b="1" u="sng" dirty="0" smtClean="0">
                  <a:solidFill>
                    <a:srgbClr val="808080"/>
                  </a:solidFill>
                </a:rPr>
                <a:t>river</a:t>
              </a:r>
              <a:r>
                <a:rPr lang="en-US" sz="1400" dirty="0" smtClean="0">
                  <a:solidFill>
                    <a:srgbClr val="808080"/>
                  </a:solidFill>
                </a:rPr>
                <a:t> forecasts; </a:t>
              </a:r>
              <a:r>
                <a:rPr lang="en-US" sz="1400" b="1" u="sng" dirty="0" smtClean="0">
                  <a:solidFill>
                    <a:srgbClr val="808080"/>
                  </a:solidFill>
                </a:rPr>
                <a:t>finalize</a:t>
              </a:r>
              <a:r>
                <a:rPr lang="en-US" sz="1400" dirty="0" smtClean="0">
                  <a:solidFill>
                    <a:srgbClr val="808080"/>
                  </a:solidFill>
                </a:rPr>
                <a:t> prep &amp; warning action plan for flood-/slide-prone areas; </a:t>
              </a:r>
              <a:r>
                <a:rPr lang="en-US" sz="1400" b="1" u="sng" dirty="0" smtClean="0">
                  <a:solidFill>
                    <a:srgbClr val="808080"/>
                  </a:solidFill>
                </a:rPr>
                <a:t>assess</a:t>
              </a:r>
              <a:r>
                <a:rPr lang="en-US" sz="1400" dirty="0" smtClean="0">
                  <a:solidFill>
                    <a:srgbClr val="808080"/>
                  </a:solidFill>
                </a:rPr>
                <a:t> travel/event plans; </a:t>
              </a:r>
              <a:r>
                <a:rPr lang="en-US" sz="1400" b="1" u="sng" dirty="0" smtClean="0">
                  <a:solidFill>
                    <a:srgbClr val="808080"/>
                  </a:solidFill>
                </a:rPr>
                <a:t>enhance</a:t>
              </a:r>
              <a:r>
                <a:rPr lang="en-US" sz="1400" dirty="0" smtClean="0">
                  <a:solidFill>
                    <a:srgbClr val="808080"/>
                  </a:solidFill>
                </a:rPr>
                <a:t> coordination</a:t>
              </a:r>
              <a:endParaRPr lang="en-US" sz="1400" dirty="0">
                <a:solidFill>
                  <a:srgbClr val="808080"/>
                </a:solidFill>
              </a:endParaRPr>
            </a:p>
          </p:txBody>
        </p:sp>
        <p:sp>
          <p:nvSpPr>
            <p:cNvPr id="57" name="TextBox 56"/>
            <p:cNvSpPr txBox="1"/>
            <p:nvPr/>
          </p:nvSpPr>
          <p:spPr>
            <a:xfrm>
              <a:off x="3904596" y="3636764"/>
              <a:ext cx="2417088" cy="1169551"/>
            </a:xfrm>
            <a:prstGeom prst="rect">
              <a:avLst/>
            </a:prstGeom>
            <a:noFill/>
          </p:spPr>
          <p:txBody>
            <a:bodyPr wrap="square" rtlCol="0">
              <a:spAutoFit/>
            </a:bodyPr>
            <a:lstStyle/>
            <a:p>
              <a:r>
                <a:rPr lang="en-US" sz="1400" dirty="0" smtClean="0">
                  <a:solidFill>
                    <a:srgbClr val="808080"/>
                  </a:solidFill>
                </a:rPr>
                <a:t>Headline; Synopsis; Affected Regions/Counties; Effective Time; Antecedent Conditions; </a:t>
              </a:r>
              <a:r>
                <a:rPr lang="en-US" sz="1400" b="1" u="sng" dirty="0" smtClean="0">
                  <a:solidFill>
                    <a:srgbClr val="808080"/>
                  </a:solidFill>
                </a:rPr>
                <a:t>Mainstem Flooding Details</a:t>
              </a:r>
              <a:r>
                <a:rPr lang="en-US" sz="1400" dirty="0" smtClean="0">
                  <a:solidFill>
                    <a:srgbClr val="808080"/>
                  </a:solidFill>
                </a:rPr>
                <a:t>; Impact &amp; Action Statements</a:t>
              </a:r>
              <a:endParaRPr lang="en-US" sz="1400" dirty="0">
                <a:solidFill>
                  <a:srgbClr val="808080"/>
                </a:solidFill>
              </a:endParaRPr>
            </a:p>
          </p:txBody>
        </p:sp>
        <p:cxnSp>
          <p:nvCxnSpPr>
            <p:cNvPr id="59" name="Straight Connector 58"/>
            <p:cNvCxnSpPr/>
            <p:nvPr/>
          </p:nvCxnSpPr>
          <p:spPr>
            <a:xfrm>
              <a:off x="4089338" y="3552728"/>
              <a:ext cx="1904758"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96873" y="4875944"/>
              <a:ext cx="1904758"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5" name="Rectangle 74"/>
          <p:cNvSpPr/>
          <p:nvPr/>
        </p:nvSpPr>
        <p:spPr>
          <a:xfrm>
            <a:off x="3904596" y="1583540"/>
            <a:ext cx="2289312" cy="369332"/>
          </a:xfrm>
          <a:prstGeom prst="rect">
            <a:avLst/>
          </a:prstGeom>
        </p:spPr>
        <p:txBody>
          <a:bodyPr wrap="square">
            <a:spAutoFit/>
          </a:bodyPr>
          <a:lstStyle/>
          <a:p>
            <a:pPr algn="ctr"/>
            <a:r>
              <a:rPr lang="en-US" b="1" dirty="0">
                <a:solidFill>
                  <a:srgbClr val="808080"/>
                </a:solidFill>
              </a:rPr>
              <a:t>Flood </a:t>
            </a:r>
            <a:r>
              <a:rPr lang="en-US" sz="1600" b="1" u="sng" dirty="0">
                <a:solidFill>
                  <a:srgbClr val="808080"/>
                </a:solidFill>
                <a:latin typeface="Arial Black" panose="020B0A04020102020204" pitchFamily="34" charset="0"/>
              </a:rPr>
              <a:t>Watch</a:t>
            </a:r>
          </a:p>
        </p:txBody>
      </p:sp>
      <p:sp>
        <p:nvSpPr>
          <p:cNvPr id="55" name="Rectangle 54"/>
          <p:cNvSpPr/>
          <p:nvPr/>
        </p:nvSpPr>
        <p:spPr>
          <a:xfrm>
            <a:off x="1667524" y="2274931"/>
            <a:ext cx="1880565" cy="4054952"/>
          </a:xfrm>
          <a:prstGeom prst="rect">
            <a:avLst/>
          </a:prstGeom>
          <a:solidFill>
            <a:srgbClr val="33CC3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Products &amp; Streamgauges</a:t>
            </a: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4405144" y="745726"/>
            <a:ext cx="3595856"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Preparation </a:t>
            </a: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Products: Summary</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grpSp>
        <p:nvGrpSpPr>
          <p:cNvPr id="26" name="Group 25"/>
          <p:cNvGrpSpPr/>
          <p:nvPr/>
        </p:nvGrpSpPr>
        <p:grpSpPr>
          <a:xfrm>
            <a:off x="10750" y="1536551"/>
            <a:ext cx="1595798" cy="4575219"/>
            <a:chOff x="10750" y="1536551"/>
            <a:chExt cx="1595798" cy="4575219"/>
          </a:xfrm>
        </p:grpSpPr>
        <p:sp>
          <p:nvSpPr>
            <p:cNvPr id="21" name="TextBox 20"/>
            <p:cNvSpPr txBox="1"/>
            <p:nvPr/>
          </p:nvSpPr>
          <p:spPr>
            <a:xfrm>
              <a:off x="26963" y="1536551"/>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Products</a:t>
              </a:r>
              <a:endParaRPr lang="en-US" sz="2000" dirty="0">
                <a:solidFill>
                  <a:schemeClr val="bg1"/>
                </a:solidFill>
              </a:endParaRPr>
            </a:p>
          </p:txBody>
        </p:sp>
        <p:sp>
          <p:nvSpPr>
            <p:cNvPr id="22" name="TextBox 21"/>
            <p:cNvSpPr txBox="1"/>
            <p:nvPr/>
          </p:nvSpPr>
          <p:spPr>
            <a:xfrm>
              <a:off x="26963" y="2653843"/>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Purpose</a:t>
              </a:r>
              <a:endParaRPr lang="en-US" sz="2000" dirty="0">
                <a:solidFill>
                  <a:schemeClr val="bg1"/>
                </a:solidFill>
              </a:endParaRPr>
            </a:p>
          </p:txBody>
        </p:sp>
        <p:sp>
          <p:nvSpPr>
            <p:cNvPr id="23" name="TextBox 22"/>
            <p:cNvSpPr txBox="1"/>
            <p:nvPr/>
          </p:nvSpPr>
          <p:spPr>
            <a:xfrm>
              <a:off x="43774" y="5157663"/>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Desired Response</a:t>
              </a:r>
              <a:endParaRPr lang="en-US" sz="2000" dirty="0">
                <a:solidFill>
                  <a:schemeClr val="bg1"/>
                </a:solidFill>
              </a:endParaRPr>
            </a:p>
          </p:txBody>
        </p:sp>
        <p:sp>
          <p:nvSpPr>
            <p:cNvPr id="56" name="TextBox 55"/>
            <p:cNvSpPr txBox="1"/>
            <p:nvPr/>
          </p:nvSpPr>
          <p:spPr>
            <a:xfrm>
              <a:off x="10750" y="3959930"/>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Contents</a:t>
              </a:r>
              <a:endParaRPr lang="en-US" sz="2000" dirty="0">
                <a:solidFill>
                  <a:schemeClr val="bg1"/>
                </a:solidFill>
              </a:endParaRPr>
            </a:p>
          </p:txBody>
        </p:sp>
      </p:grpSp>
      <p:sp>
        <p:nvSpPr>
          <p:cNvPr id="51" name="Rectangle 50"/>
          <p:cNvSpPr/>
          <p:nvPr/>
        </p:nvSpPr>
        <p:spPr>
          <a:xfrm>
            <a:off x="1667525" y="1350401"/>
            <a:ext cx="1880564" cy="844296"/>
          </a:xfrm>
          <a:prstGeom prst="rect">
            <a:avLst/>
          </a:prstGeom>
          <a:solidFill>
            <a:srgbClr val="33CC3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u="sng" dirty="0">
              <a:solidFill>
                <a:schemeClr val="tx1"/>
              </a:solidFill>
              <a:latin typeface="Arial Black" panose="020B0A04020102020204" pitchFamily="34" charset="0"/>
            </a:endParaRPr>
          </a:p>
        </p:txBody>
      </p:sp>
      <p:sp>
        <p:nvSpPr>
          <p:cNvPr id="12" name="TextBox 11"/>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grpSp>
        <p:nvGrpSpPr>
          <p:cNvPr id="30" name="Group 29"/>
          <p:cNvGrpSpPr/>
          <p:nvPr/>
        </p:nvGrpSpPr>
        <p:grpSpPr>
          <a:xfrm>
            <a:off x="3894858" y="2326717"/>
            <a:ext cx="2426826" cy="3992195"/>
            <a:chOff x="3894858" y="2330678"/>
            <a:chExt cx="2426826" cy="3992195"/>
          </a:xfrm>
        </p:grpSpPr>
        <p:sp>
          <p:nvSpPr>
            <p:cNvPr id="60" name="TextBox 59"/>
            <p:cNvSpPr txBox="1"/>
            <p:nvPr/>
          </p:nvSpPr>
          <p:spPr>
            <a:xfrm>
              <a:off x="3894858" y="2330678"/>
              <a:ext cx="2308788" cy="1169551"/>
            </a:xfrm>
            <a:prstGeom prst="rect">
              <a:avLst/>
            </a:prstGeom>
            <a:noFill/>
          </p:spPr>
          <p:txBody>
            <a:bodyPr wrap="square" rtlCol="0">
              <a:spAutoFit/>
            </a:bodyPr>
            <a:lstStyle/>
            <a:p>
              <a:r>
                <a:rPr lang="en-US" sz="1400" b="1" u="sng" dirty="0" smtClean="0">
                  <a:solidFill>
                    <a:schemeClr val="bg1"/>
                  </a:solidFill>
                </a:rPr>
                <a:t>Alert</a:t>
              </a:r>
              <a:r>
                <a:rPr lang="en-US" sz="1400" dirty="0" smtClean="0">
                  <a:solidFill>
                    <a:schemeClr val="bg1"/>
                  </a:solidFill>
                </a:rPr>
                <a:t> public/partners of </a:t>
              </a:r>
              <a:r>
                <a:rPr lang="en-US" sz="1400" b="1" u="sng" dirty="0" smtClean="0">
                  <a:solidFill>
                    <a:schemeClr val="bg1"/>
                  </a:solidFill>
                </a:rPr>
                <a:t>increased likelihood</a:t>
              </a:r>
              <a:r>
                <a:rPr lang="en-US" sz="1400" b="1" dirty="0" smtClean="0">
                  <a:solidFill>
                    <a:schemeClr val="bg1"/>
                  </a:solidFill>
                </a:rPr>
                <a:t> </a:t>
              </a:r>
              <a:r>
                <a:rPr lang="en-US" sz="1400" dirty="0" smtClean="0">
                  <a:solidFill>
                    <a:schemeClr val="bg1"/>
                  </a:solidFill>
                </a:rPr>
                <a:t>of “</a:t>
              </a:r>
              <a:r>
                <a:rPr lang="en-US" sz="1400" b="1" u="sng" dirty="0" smtClean="0">
                  <a:solidFill>
                    <a:schemeClr val="bg1"/>
                  </a:solidFill>
                </a:rPr>
                <a:t>slow</a:t>
              </a:r>
              <a:r>
                <a:rPr lang="en-US" sz="1400" dirty="0" smtClean="0">
                  <a:solidFill>
                    <a:schemeClr val="bg1"/>
                  </a:solidFill>
                </a:rPr>
                <a:t>” (&gt;6 </a:t>
              </a:r>
              <a:r>
                <a:rPr lang="en-US" sz="1400" dirty="0" err="1" smtClean="0">
                  <a:solidFill>
                    <a:schemeClr val="bg1"/>
                  </a:solidFill>
                </a:rPr>
                <a:t>hrs</a:t>
              </a:r>
              <a:r>
                <a:rPr lang="en-US" sz="1400" dirty="0" smtClean="0">
                  <a:solidFill>
                    <a:schemeClr val="bg1"/>
                  </a:solidFill>
                </a:rPr>
                <a:t>) stream &amp; overland flooding; flash flood threat </a:t>
              </a:r>
              <a:r>
                <a:rPr lang="en-US" sz="1400" b="1" u="sng" dirty="0" smtClean="0">
                  <a:solidFill>
                    <a:schemeClr val="bg1"/>
                  </a:solidFill>
                </a:rPr>
                <a:t>lower, but not zero.</a:t>
              </a:r>
              <a:endParaRPr lang="en-US" sz="1400" b="1" u="sng" dirty="0">
                <a:solidFill>
                  <a:schemeClr val="bg1"/>
                </a:solidFill>
              </a:endParaRPr>
            </a:p>
          </p:txBody>
        </p:sp>
        <p:sp>
          <p:nvSpPr>
            <p:cNvPr id="61" name="TextBox 60"/>
            <p:cNvSpPr txBox="1"/>
            <p:nvPr/>
          </p:nvSpPr>
          <p:spPr>
            <a:xfrm>
              <a:off x="3894858" y="4937878"/>
              <a:ext cx="2246604" cy="1384995"/>
            </a:xfrm>
            <a:prstGeom prst="rect">
              <a:avLst/>
            </a:prstGeom>
            <a:noFill/>
          </p:spPr>
          <p:txBody>
            <a:bodyPr wrap="square" rtlCol="0">
              <a:spAutoFit/>
            </a:bodyPr>
            <a:lstStyle/>
            <a:p>
              <a:r>
                <a:rPr lang="en-US" sz="1400" b="1" u="sng" dirty="0" smtClean="0">
                  <a:solidFill>
                    <a:schemeClr val="bg1"/>
                  </a:solidFill>
                </a:rPr>
                <a:t>Closely monitor</a:t>
              </a:r>
              <a:r>
                <a:rPr lang="en-US" sz="1400" dirty="0" smtClean="0">
                  <a:solidFill>
                    <a:schemeClr val="bg1"/>
                  </a:solidFill>
                </a:rPr>
                <a:t> weather &amp; </a:t>
              </a:r>
              <a:r>
                <a:rPr lang="en-US" sz="1400" b="1" u="sng" dirty="0" smtClean="0">
                  <a:solidFill>
                    <a:schemeClr val="bg1"/>
                  </a:solidFill>
                </a:rPr>
                <a:t>river</a:t>
              </a:r>
              <a:r>
                <a:rPr lang="en-US" sz="1400" dirty="0" smtClean="0">
                  <a:solidFill>
                    <a:schemeClr val="bg1"/>
                  </a:solidFill>
                </a:rPr>
                <a:t> forecasts; </a:t>
              </a:r>
              <a:r>
                <a:rPr lang="en-US" sz="1400" b="1" u="sng" dirty="0" smtClean="0">
                  <a:solidFill>
                    <a:schemeClr val="bg1"/>
                  </a:solidFill>
                </a:rPr>
                <a:t>finalize</a:t>
              </a:r>
              <a:r>
                <a:rPr lang="en-US" sz="1400" dirty="0" smtClean="0">
                  <a:solidFill>
                    <a:schemeClr val="bg1"/>
                  </a:solidFill>
                </a:rPr>
                <a:t> prep &amp; warning action plan for flood-/slide-prone areas; </a:t>
              </a:r>
              <a:r>
                <a:rPr lang="en-US" sz="1400" b="1" u="sng" dirty="0" smtClean="0">
                  <a:solidFill>
                    <a:schemeClr val="bg1"/>
                  </a:solidFill>
                </a:rPr>
                <a:t>assess</a:t>
              </a:r>
              <a:r>
                <a:rPr lang="en-US" sz="1400" dirty="0" smtClean="0">
                  <a:solidFill>
                    <a:schemeClr val="bg1"/>
                  </a:solidFill>
                </a:rPr>
                <a:t> travel/event plans; </a:t>
              </a:r>
              <a:r>
                <a:rPr lang="en-US" sz="1400" b="1" u="sng" dirty="0" smtClean="0">
                  <a:solidFill>
                    <a:schemeClr val="bg1"/>
                  </a:solidFill>
                </a:rPr>
                <a:t>enhance</a:t>
              </a:r>
              <a:r>
                <a:rPr lang="en-US" sz="1400" dirty="0" smtClean="0">
                  <a:solidFill>
                    <a:schemeClr val="bg1"/>
                  </a:solidFill>
                </a:rPr>
                <a:t> coordination</a:t>
              </a:r>
              <a:endParaRPr lang="en-US" sz="1400" dirty="0">
                <a:solidFill>
                  <a:schemeClr val="bg1"/>
                </a:solidFill>
              </a:endParaRPr>
            </a:p>
          </p:txBody>
        </p:sp>
        <p:sp>
          <p:nvSpPr>
            <p:cNvPr id="62" name="TextBox 61"/>
            <p:cNvSpPr txBox="1"/>
            <p:nvPr/>
          </p:nvSpPr>
          <p:spPr>
            <a:xfrm>
              <a:off x="3904596" y="3636766"/>
              <a:ext cx="2417088" cy="1169551"/>
            </a:xfrm>
            <a:prstGeom prst="rect">
              <a:avLst/>
            </a:prstGeom>
            <a:noFill/>
          </p:spPr>
          <p:txBody>
            <a:bodyPr wrap="square" rtlCol="0">
              <a:spAutoFit/>
            </a:bodyPr>
            <a:lstStyle/>
            <a:p>
              <a:r>
                <a:rPr lang="en-US" sz="1400" dirty="0" smtClean="0">
                  <a:solidFill>
                    <a:schemeClr val="bg1"/>
                  </a:solidFill>
                </a:rPr>
                <a:t>Headline; Synopsis; Affected Regions/Counties; Effective Time; Antecedent Conditions; </a:t>
              </a:r>
              <a:r>
                <a:rPr lang="en-US" sz="1400" b="1" u="sng" dirty="0" smtClean="0">
                  <a:solidFill>
                    <a:schemeClr val="bg1"/>
                  </a:solidFill>
                </a:rPr>
                <a:t>Mainstem Flooding Details</a:t>
              </a:r>
              <a:r>
                <a:rPr lang="en-US" sz="1400" dirty="0" smtClean="0">
                  <a:solidFill>
                    <a:schemeClr val="bg1"/>
                  </a:solidFill>
                </a:rPr>
                <a:t>; Impact &amp; Action Statements</a:t>
              </a:r>
              <a:endParaRPr lang="en-US" sz="1400" dirty="0">
                <a:solidFill>
                  <a:schemeClr val="bg1"/>
                </a:solidFill>
              </a:endParaRPr>
            </a:p>
          </p:txBody>
        </p:sp>
        <p:cxnSp>
          <p:nvCxnSpPr>
            <p:cNvPr id="63" name="Straight Connector 62"/>
            <p:cNvCxnSpPr/>
            <p:nvPr/>
          </p:nvCxnSpPr>
          <p:spPr>
            <a:xfrm>
              <a:off x="4089338" y="3552730"/>
              <a:ext cx="190475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096873" y="4875946"/>
              <a:ext cx="190475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1677818" y="2330677"/>
            <a:ext cx="1990077" cy="3992196"/>
            <a:chOff x="1677818" y="2330677"/>
            <a:chExt cx="1990077" cy="3992196"/>
          </a:xfrm>
        </p:grpSpPr>
        <p:sp>
          <p:nvSpPr>
            <p:cNvPr id="65" name="TextBox 64"/>
            <p:cNvSpPr txBox="1"/>
            <p:nvPr/>
          </p:nvSpPr>
          <p:spPr>
            <a:xfrm>
              <a:off x="1688174" y="2330677"/>
              <a:ext cx="1848138" cy="1169551"/>
            </a:xfrm>
            <a:prstGeom prst="rect">
              <a:avLst/>
            </a:prstGeom>
            <a:noFill/>
          </p:spPr>
          <p:txBody>
            <a:bodyPr wrap="square" rtlCol="0">
              <a:spAutoFit/>
            </a:bodyPr>
            <a:lstStyle/>
            <a:p>
              <a:r>
                <a:rPr lang="en-US" sz="1400" b="1" dirty="0" smtClean="0"/>
                <a:t>Inform</a:t>
              </a:r>
              <a:r>
                <a:rPr lang="en-US" sz="1400" dirty="0" smtClean="0"/>
                <a:t> public/partners of </a:t>
              </a:r>
              <a:r>
                <a:rPr lang="en-US" sz="1400" b="1" u="sng" dirty="0" smtClean="0"/>
                <a:t>significant</a:t>
              </a:r>
              <a:r>
                <a:rPr lang="en-US" sz="1400" dirty="0" smtClean="0"/>
                <a:t> heavy rain &amp; flood </a:t>
              </a:r>
              <a:r>
                <a:rPr lang="en-US" sz="1400" b="1" u="sng" dirty="0" smtClean="0"/>
                <a:t>potential 24-48 hours to 7 days</a:t>
              </a:r>
              <a:r>
                <a:rPr lang="en-US" sz="1400" dirty="0" smtClean="0"/>
                <a:t> in advance of event</a:t>
              </a:r>
              <a:endParaRPr lang="en-US" sz="1400" dirty="0"/>
            </a:p>
          </p:txBody>
        </p:sp>
        <p:sp>
          <p:nvSpPr>
            <p:cNvPr id="66" name="TextBox 65"/>
            <p:cNvSpPr txBox="1"/>
            <p:nvPr/>
          </p:nvSpPr>
          <p:spPr>
            <a:xfrm>
              <a:off x="1677818" y="4937878"/>
              <a:ext cx="1859975" cy="1384995"/>
            </a:xfrm>
            <a:prstGeom prst="rect">
              <a:avLst/>
            </a:prstGeom>
            <a:noFill/>
          </p:spPr>
          <p:txBody>
            <a:bodyPr wrap="square" rtlCol="0">
              <a:spAutoFit/>
            </a:bodyPr>
            <a:lstStyle/>
            <a:p>
              <a:r>
                <a:rPr lang="en-US" sz="1400" b="1" u="sng" dirty="0" smtClean="0"/>
                <a:t>Monitor</a:t>
              </a:r>
              <a:r>
                <a:rPr lang="en-US" sz="1400" dirty="0" smtClean="0"/>
                <a:t> latest forecasts; </a:t>
              </a:r>
              <a:r>
                <a:rPr lang="en-US" sz="1400" b="1" u="sng" dirty="0" smtClean="0"/>
                <a:t>initial preparation</a:t>
              </a:r>
              <a:r>
                <a:rPr lang="en-US" sz="1400" dirty="0" smtClean="0"/>
                <a:t> for flood-prone areas; </a:t>
              </a:r>
              <a:r>
                <a:rPr lang="en-US" sz="1400" b="1" u="sng" dirty="0" smtClean="0"/>
                <a:t>know warning response</a:t>
              </a:r>
              <a:r>
                <a:rPr lang="en-US" sz="1400" dirty="0" smtClean="0"/>
                <a:t>; begin </a:t>
              </a:r>
              <a:r>
                <a:rPr lang="en-US" sz="1400" b="1" u="sng" dirty="0" smtClean="0"/>
                <a:t>coordination</a:t>
              </a:r>
              <a:endParaRPr lang="en-US" sz="1400" b="1" u="sng" dirty="0"/>
            </a:p>
          </p:txBody>
        </p:sp>
        <p:sp>
          <p:nvSpPr>
            <p:cNvPr id="67" name="TextBox 66"/>
            <p:cNvSpPr txBox="1"/>
            <p:nvPr/>
          </p:nvSpPr>
          <p:spPr>
            <a:xfrm>
              <a:off x="1688174" y="3636765"/>
              <a:ext cx="1979721" cy="1169551"/>
            </a:xfrm>
            <a:prstGeom prst="rect">
              <a:avLst/>
            </a:prstGeom>
            <a:noFill/>
          </p:spPr>
          <p:txBody>
            <a:bodyPr wrap="square" rtlCol="0">
              <a:spAutoFit/>
            </a:bodyPr>
            <a:lstStyle/>
            <a:p>
              <a:r>
                <a:rPr lang="en-US" sz="1400" dirty="0" smtClean="0"/>
                <a:t>Headline; Expected Rainfall &amp; Timing; Weather Synopsis; Antecedent Conditions; Impacts &amp; Severity </a:t>
              </a:r>
              <a:endParaRPr lang="en-US" sz="1400" dirty="0"/>
            </a:p>
          </p:txBody>
        </p:sp>
        <p:cxnSp>
          <p:nvCxnSpPr>
            <p:cNvPr id="68" name="Straight Connector 67"/>
            <p:cNvCxnSpPr/>
            <p:nvPr/>
          </p:nvCxnSpPr>
          <p:spPr>
            <a:xfrm>
              <a:off x="1807204" y="3538430"/>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777612" y="4875945"/>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1667524" y="1474995"/>
            <a:ext cx="1848139" cy="615553"/>
          </a:xfrm>
          <a:prstGeom prst="rect">
            <a:avLst/>
          </a:prstGeom>
          <a:noFill/>
        </p:spPr>
        <p:txBody>
          <a:bodyPr wrap="square" rtlCol="0">
            <a:spAutoFit/>
          </a:bodyPr>
          <a:lstStyle/>
          <a:p>
            <a:pPr algn="ctr"/>
            <a:r>
              <a:rPr lang="en-US" b="1" dirty="0"/>
              <a:t>Hydrologic  </a:t>
            </a:r>
            <a:r>
              <a:rPr lang="en-US" sz="1600" u="sng" dirty="0" smtClean="0">
                <a:latin typeface="Arial Black" panose="020B0A04020102020204" pitchFamily="34" charset="0"/>
              </a:rPr>
              <a:t>Outlook</a:t>
            </a:r>
            <a:endParaRPr lang="en-US" dirty="0"/>
          </a:p>
        </p:txBody>
      </p:sp>
      <p:grpSp>
        <p:nvGrpSpPr>
          <p:cNvPr id="105" name="Group 104"/>
          <p:cNvGrpSpPr/>
          <p:nvPr/>
        </p:nvGrpSpPr>
        <p:grpSpPr>
          <a:xfrm>
            <a:off x="1677818" y="2337686"/>
            <a:ext cx="1990077" cy="3992196"/>
            <a:chOff x="1677818" y="2330677"/>
            <a:chExt cx="1990077" cy="3992196"/>
          </a:xfrm>
        </p:grpSpPr>
        <p:sp>
          <p:nvSpPr>
            <p:cNvPr id="106" name="TextBox 105"/>
            <p:cNvSpPr txBox="1"/>
            <p:nvPr/>
          </p:nvSpPr>
          <p:spPr>
            <a:xfrm>
              <a:off x="1688174" y="2330677"/>
              <a:ext cx="1848138" cy="1169551"/>
            </a:xfrm>
            <a:prstGeom prst="rect">
              <a:avLst/>
            </a:prstGeom>
            <a:noFill/>
          </p:spPr>
          <p:txBody>
            <a:bodyPr wrap="square" rtlCol="0">
              <a:spAutoFit/>
            </a:bodyPr>
            <a:lstStyle/>
            <a:p>
              <a:r>
                <a:rPr lang="en-US" sz="1400" b="1" dirty="0" smtClean="0">
                  <a:solidFill>
                    <a:schemeClr val="bg1">
                      <a:lumMod val="50000"/>
                    </a:schemeClr>
                  </a:solidFill>
                </a:rPr>
                <a:t>Inform</a:t>
              </a:r>
              <a:r>
                <a:rPr lang="en-US" sz="1400" dirty="0" smtClean="0">
                  <a:solidFill>
                    <a:schemeClr val="bg1">
                      <a:lumMod val="50000"/>
                    </a:schemeClr>
                  </a:solidFill>
                </a:rPr>
                <a:t> public/partners of </a:t>
              </a:r>
              <a:r>
                <a:rPr lang="en-US" sz="1400" b="1" u="sng" dirty="0" smtClean="0">
                  <a:solidFill>
                    <a:schemeClr val="bg1">
                      <a:lumMod val="50000"/>
                    </a:schemeClr>
                  </a:solidFill>
                </a:rPr>
                <a:t>significant</a:t>
              </a:r>
              <a:r>
                <a:rPr lang="en-US" sz="1400" dirty="0" smtClean="0">
                  <a:solidFill>
                    <a:schemeClr val="bg1">
                      <a:lumMod val="50000"/>
                    </a:schemeClr>
                  </a:solidFill>
                </a:rPr>
                <a:t> heavy rain &amp; flood </a:t>
              </a:r>
              <a:r>
                <a:rPr lang="en-US" sz="1400" b="1" u="sng" dirty="0" smtClean="0">
                  <a:solidFill>
                    <a:schemeClr val="bg1">
                      <a:lumMod val="50000"/>
                    </a:schemeClr>
                  </a:solidFill>
                </a:rPr>
                <a:t>potential 24-48 hours to 7 days</a:t>
              </a:r>
              <a:r>
                <a:rPr lang="en-US" sz="1400" dirty="0" smtClean="0">
                  <a:solidFill>
                    <a:schemeClr val="bg1">
                      <a:lumMod val="50000"/>
                    </a:schemeClr>
                  </a:solidFill>
                </a:rPr>
                <a:t> in advance of event</a:t>
              </a:r>
              <a:endParaRPr lang="en-US" sz="1400" dirty="0">
                <a:solidFill>
                  <a:schemeClr val="bg1">
                    <a:lumMod val="50000"/>
                  </a:schemeClr>
                </a:solidFill>
              </a:endParaRPr>
            </a:p>
          </p:txBody>
        </p:sp>
        <p:sp>
          <p:nvSpPr>
            <p:cNvPr id="107" name="TextBox 106"/>
            <p:cNvSpPr txBox="1"/>
            <p:nvPr/>
          </p:nvSpPr>
          <p:spPr>
            <a:xfrm>
              <a:off x="1677818" y="4937878"/>
              <a:ext cx="1859975" cy="1384995"/>
            </a:xfrm>
            <a:prstGeom prst="rect">
              <a:avLst/>
            </a:prstGeom>
            <a:noFill/>
          </p:spPr>
          <p:txBody>
            <a:bodyPr wrap="square" rtlCol="0">
              <a:spAutoFit/>
            </a:bodyPr>
            <a:lstStyle/>
            <a:p>
              <a:r>
                <a:rPr lang="en-US" sz="1400" b="1" u="sng" dirty="0" smtClean="0">
                  <a:solidFill>
                    <a:schemeClr val="bg1">
                      <a:lumMod val="50000"/>
                    </a:schemeClr>
                  </a:solidFill>
                </a:rPr>
                <a:t>Monitor</a:t>
              </a:r>
              <a:r>
                <a:rPr lang="en-US" sz="1400" dirty="0" smtClean="0">
                  <a:solidFill>
                    <a:schemeClr val="bg1">
                      <a:lumMod val="50000"/>
                    </a:schemeClr>
                  </a:solidFill>
                </a:rPr>
                <a:t> latest forecasts; </a:t>
              </a:r>
              <a:r>
                <a:rPr lang="en-US" sz="1400" b="1" u="sng" dirty="0" smtClean="0">
                  <a:solidFill>
                    <a:schemeClr val="bg1">
                      <a:lumMod val="50000"/>
                    </a:schemeClr>
                  </a:solidFill>
                </a:rPr>
                <a:t>initial preparation</a:t>
              </a:r>
              <a:r>
                <a:rPr lang="en-US" sz="1400" dirty="0" smtClean="0">
                  <a:solidFill>
                    <a:schemeClr val="bg1">
                      <a:lumMod val="50000"/>
                    </a:schemeClr>
                  </a:solidFill>
                </a:rPr>
                <a:t> for flood-prone areas; </a:t>
              </a:r>
              <a:r>
                <a:rPr lang="en-US" sz="1400" b="1" u="sng" dirty="0" smtClean="0">
                  <a:solidFill>
                    <a:schemeClr val="bg1">
                      <a:lumMod val="50000"/>
                    </a:schemeClr>
                  </a:solidFill>
                </a:rPr>
                <a:t>know warning response</a:t>
              </a:r>
              <a:r>
                <a:rPr lang="en-US" sz="1400" dirty="0" smtClean="0">
                  <a:solidFill>
                    <a:schemeClr val="bg1">
                      <a:lumMod val="50000"/>
                    </a:schemeClr>
                  </a:solidFill>
                </a:rPr>
                <a:t>; begin </a:t>
              </a:r>
              <a:r>
                <a:rPr lang="en-US" sz="1400" b="1" u="sng" dirty="0" smtClean="0">
                  <a:solidFill>
                    <a:schemeClr val="bg1">
                      <a:lumMod val="50000"/>
                    </a:schemeClr>
                  </a:solidFill>
                </a:rPr>
                <a:t>coordination</a:t>
              </a:r>
              <a:endParaRPr lang="en-US" sz="1400" b="1" u="sng" dirty="0">
                <a:solidFill>
                  <a:schemeClr val="bg1">
                    <a:lumMod val="50000"/>
                  </a:schemeClr>
                </a:solidFill>
              </a:endParaRPr>
            </a:p>
          </p:txBody>
        </p:sp>
        <p:sp>
          <p:nvSpPr>
            <p:cNvPr id="108" name="TextBox 107"/>
            <p:cNvSpPr txBox="1"/>
            <p:nvPr/>
          </p:nvSpPr>
          <p:spPr>
            <a:xfrm>
              <a:off x="1688174" y="3636765"/>
              <a:ext cx="1979721" cy="1169551"/>
            </a:xfrm>
            <a:prstGeom prst="rect">
              <a:avLst/>
            </a:prstGeom>
            <a:noFill/>
          </p:spPr>
          <p:txBody>
            <a:bodyPr wrap="square" rtlCol="0">
              <a:spAutoFit/>
            </a:bodyPr>
            <a:lstStyle/>
            <a:p>
              <a:r>
                <a:rPr lang="en-US" sz="1400" dirty="0" smtClean="0">
                  <a:solidFill>
                    <a:schemeClr val="bg1">
                      <a:lumMod val="50000"/>
                    </a:schemeClr>
                  </a:solidFill>
                </a:rPr>
                <a:t>Headline; Expected Rainfall &amp; Timing; Weather Synopsis; Antecedent Conditions; Impacts &amp; Severity </a:t>
              </a:r>
              <a:endParaRPr lang="en-US" sz="1400" dirty="0">
                <a:solidFill>
                  <a:schemeClr val="bg1">
                    <a:lumMod val="50000"/>
                  </a:schemeClr>
                </a:solidFill>
              </a:endParaRPr>
            </a:p>
          </p:txBody>
        </p:sp>
        <p:cxnSp>
          <p:nvCxnSpPr>
            <p:cNvPr id="109" name="Straight Connector 108"/>
            <p:cNvCxnSpPr/>
            <p:nvPr/>
          </p:nvCxnSpPr>
          <p:spPr>
            <a:xfrm>
              <a:off x="1807204" y="3538430"/>
              <a:ext cx="1479650"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777612" y="4875945"/>
              <a:ext cx="1479650"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19" name="TextBox 118"/>
          <p:cNvSpPr txBox="1"/>
          <p:nvPr/>
        </p:nvSpPr>
        <p:spPr>
          <a:xfrm>
            <a:off x="1667524" y="1474994"/>
            <a:ext cx="1848139" cy="615553"/>
          </a:xfrm>
          <a:prstGeom prst="rect">
            <a:avLst/>
          </a:prstGeom>
          <a:noFill/>
        </p:spPr>
        <p:txBody>
          <a:bodyPr wrap="square" rtlCol="0">
            <a:spAutoFit/>
          </a:bodyPr>
          <a:lstStyle/>
          <a:p>
            <a:pPr algn="ctr"/>
            <a:r>
              <a:rPr lang="en-US" b="1" dirty="0">
                <a:solidFill>
                  <a:schemeClr val="bg1">
                    <a:lumMod val="50000"/>
                  </a:schemeClr>
                </a:solidFill>
              </a:rPr>
              <a:t>Hydrologic  </a:t>
            </a:r>
            <a:r>
              <a:rPr lang="en-US" sz="1600" u="sng" dirty="0" smtClean="0">
                <a:solidFill>
                  <a:schemeClr val="bg1">
                    <a:lumMod val="50000"/>
                  </a:schemeClr>
                </a:solidFill>
                <a:latin typeface="Arial Black" panose="020B0A04020102020204" pitchFamily="34" charset="0"/>
              </a:rPr>
              <a:t>Outlook</a:t>
            </a:r>
            <a:endParaRPr lang="en-US" dirty="0">
              <a:solidFill>
                <a:schemeClr val="bg1">
                  <a:lumMod val="50000"/>
                </a:schemeClr>
              </a:solidFill>
            </a:endParaRPr>
          </a:p>
        </p:txBody>
      </p:sp>
      <p:sp>
        <p:nvSpPr>
          <p:cNvPr id="120" name="Rectangle 119"/>
          <p:cNvSpPr/>
          <p:nvPr/>
        </p:nvSpPr>
        <p:spPr>
          <a:xfrm>
            <a:off x="3897061" y="1587883"/>
            <a:ext cx="2289312" cy="369332"/>
          </a:xfrm>
          <a:prstGeom prst="rect">
            <a:avLst/>
          </a:prstGeom>
        </p:spPr>
        <p:txBody>
          <a:bodyPr wrap="square">
            <a:spAutoFit/>
          </a:bodyPr>
          <a:lstStyle/>
          <a:p>
            <a:pPr algn="ctr"/>
            <a:r>
              <a:rPr lang="en-US" b="1" dirty="0">
                <a:solidFill>
                  <a:schemeClr val="bg1"/>
                </a:solidFill>
              </a:rPr>
              <a:t>Flood </a:t>
            </a:r>
            <a:r>
              <a:rPr lang="en-US" sz="1600" b="1" u="sng" dirty="0">
                <a:solidFill>
                  <a:schemeClr val="bg1"/>
                </a:solidFill>
                <a:latin typeface="Arial Black" panose="020B0A04020102020204" pitchFamily="34" charset="0"/>
              </a:rPr>
              <a:t>Watch</a:t>
            </a:r>
          </a:p>
        </p:txBody>
      </p:sp>
      <p:sp>
        <p:nvSpPr>
          <p:cNvPr id="121" name="TextBox 120"/>
          <p:cNvSpPr txBox="1"/>
          <p:nvPr/>
        </p:nvSpPr>
        <p:spPr>
          <a:xfrm>
            <a:off x="6235747" y="1581282"/>
            <a:ext cx="2284469" cy="369332"/>
          </a:xfrm>
          <a:prstGeom prst="rect">
            <a:avLst/>
          </a:prstGeom>
          <a:noFill/>
        </p:spPr>
        <p:txBody>
          <a:bodyPr wrap="square" rtlCol="0">
            <a:spAutoFit/>
          </a:bodyPr>
          <a:lstStyle/>
          <a:p>
            <a:pPr algn="ctr"/>
            <a:r>
              <a:rPr lang="en-US" sz="1600" u="sng" dirty="0">
                <a:solidFill>
                  <a:schemeClr val="bg1"/>
                </a:solidFill>
                <a:latin typeface="Arial Black" panose="020B0A04020102020204" pitchFamily="34" charset="0"/>
              </a:rPr>
              <a:t>Flash</a:t>
            </a:r>
            <a:r>
              <a:rPr lang="en-US" b="1" dirty="0">
                <a:solidFill>
                  <a:schemeClr val="bg1"/>
                </a:solidFill>
              </a:rPr>
              <a:t> Flood </a:t>
            </a:r>
            <a:r>
              <a:rPr lang="en-US" b="1" dirty="0" smtClean="0">
                <a:solidFill>
                  <a:schemeClr val="bg1"/>
                </a:solidFill>
              </a:rPr>
              <a:t>Watch</a:t>
            </a:r>
            <a:endParaRPr lang="en-US" sz="1600" b="1" u="sng" dirty="0">
              <a:solidFill>
                <a:schemeClr val="bg1"/>
              </a:solidFill>
              <a:latin typeface="Arial Black" panose="020B0A04020102020204" pitchFamily="34" charset="0"/>
            </a:endParaRPr>
          </a:p>
        </p:txBody>
      </p:sp>
      <p:sp useBgFill="1">
        <p:nvSpPr>
          <p:cNvPr id="35" name="Rectangle 34"/>
          <p:cNvSpPr/>
          <p:nvPr/>
        </p:nvSpPr>
        <p:spPr>
          <a:xfrm>
            <a:off x="1589737" y="2242457"/>
            <a:ext cx="7046808" cy="41676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73524" y="2537067"/>
            <a:ext cx="7019200" cy="1015663"/>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000" b="1" dirty="0" smtClean="0">
                <a:solidFill>
                  <a:srgbClr val="FFFF99"/>
                </a:solidFill>
                <a:latin typeface="Agency FB" panose="020B0503020202020204" pitchFamily="34" charset="0"/>
              </a:rPr>
              <a:t>TAKEAWAY: </a:t>
            </a: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Flash Flood Watches are more commonly issued</a:t>
            </a:r>
            <a:r>
              <a:rPr lang="en-US" sz="2000" dirty="0" smtClean="0">
                <a:solidFill>
                  <a:schemeClr val="bg1"/>
                </a:solidFill>
                <a:effectLst>
                  <a:outerShdw blurRad="38100" dist="38100" dir="2700000" algn="tl">
                    <a:srgbClr val="000000">
                      <a:alpha val="43137"/>
                    </a:srgbClr>
                  </a:outerShdw>
                </a:effectLst>
              </a:rPr>
              <a:t> for W </a:t>
            </a:r>
            <a:r>
              <a:rPr lang="en-US" sz="2000" dirty="0" smtClean="0">
                <a:solidFill>
                  <a:schemeClr val="bg1"/>
                </a:solidFill>
                <a:effectLst>
                  <a:outerShdw blurRad="38100" dist="38100" dir="2700000" algn="tl">
                    <a:srgbClr val="000000">
                      <a:alpha val="43137"/>
                    </a:srgbClr>
                  </a:outerShdw>
                </a:effectLst>
              </a:rPr>
              <a:t>NC, Upstate SC, and NE GA due </a:t>
            </a:r>
            <a:r>
              <a:rPr lang="en-US" sz="2000" dirty="0" smtClean="0">
                <a:solidFill>
                  <a:schemeClr val="bg1"/>
                </a:solidFill>
                <a:effectLst>
                  <a:outerShdw blurRad="38100" dist="38100" dir="2700000" algn="tl">
                    <a:srgbClr val="000000">
                      <a:alpha val="43137"/>
                    </a:srgbClr>
                  </a:outerShdw>
                </a:effectLst>
              </a:rPr>
              <a:t>to </a:t>
            </a:r>
          </a:p>
          <a:p>
            <a:pPr algn="ctr"/>
            <a:r>
              <a:rPr lang="en-US" sz="2000" dirty="0" smtClean="0">
                <a:solidFill>
                  <a:schemeClr val="bg1"/>
                </a:solidFill>
                <a:effectLst>
                  <a:outerShdw blurRad="38100" dist="38100" dir="2700000" algn="tl">
                    <a:srgbClr val="000000">
                      <a:alpha val="43137"/>
                    </a:srgbClr>
                  </a:outerShdw>
                </a:effectLst>
              </a:rPr>
              <a:t>topography and urban influences.</a:t>
            </a:r>
            <a:endParaRPr lang="en-US" sz="2000" b="1" dirty="0">
              <a:solidFill>
                <a:srgbClr val="FFFF72"/>
              </a:solidFill>
              <a:effectLst>
                <a:outerShdw blurRad="38100" dist="38100" dir="2700000" algn="tl">
                  <a:srgbClr val="000000">
                    <a:alpha val="43137"/>
                  </a:srgbClr>
                </a:outerShdw>
              </a:effectLst>
            </a:endParaRPr>
          </a:p>
        </p:txBody>
      </p:sp>
      <p:sp>
        <p:nvSpPr>
          <p:cNvPr id="70" name="TextBox 69"/>
          <p:cNvSpPr txBox="1"/>
          <p:nvPr/>
        </p:nvSpPr>
        <p:spPr>
          <a:xfrm>
            <a:off x="1573524" y="3845867"/>
            <a:ext cx="7019200" cy="1323439"/>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000" b="1" dirty="0" smtClean="0">
                <a:solidFill>
                  <a:srgbClr val="FFFF99"/>
                </a:solidFill>
                <a:latin typeface="Agency FB" panose="020B0503020202020204" pitchFamily="34" charset="0"/>
              </a:rPr>
              <a:t>TAKEAWAY: </a:t>
            </a:r>
            <a:r>
              <a:rPr lang="en-US" sz="2000" dirty="0" smtClean="0">
                <a:solidFill>
                  <a:schemeClr val="bg1"/>
                </a:solidFill>
                <a:effectLst>
                  <a:outerShdw blurRad="38100" dist="38100" dir="2700000" algn="tl">
                    <a:srgbClr val="000000">
                      <a:alpha val="43137"/>
                    </a:srgbClr>
                  </a:outerShdw>
                </a:effectLst>
              </a:rPr>
              <a:t>Flood/Flash Flood Watches highlight the area forecasters think flooding is </a:t>
            </a: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most likely</a:t>
            </a:r>
            <a:r>
              <a:rPr lang="en-US" sz="2000" dirty="0" smtClean="0">
                <a:solidFill>
                  <a:schemeClr val="bg1"/>
                </a:solidFill>
                <a:effectLst>
                  <a:outerShdw blurRad="38100" dist="38100" dir="2700000" algn="tl">
                    <a:srgbClr val="000000">
                      <a:alpha val="43137"/>
                    </a:srgbClr>
                  </a:outerShdw>
                </a:effectLst>
              </a:rPr>
              <a:t>.  This does </a:t>
            </a: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NOT</a:t>
            </a:r>
            <a:r>
              <a:rPr lang="en-US" sz="2000" dirty="0" smtClean="0">
                <a:solidFill>
                  <a:schemeClr val="bg1"/>
                </a:solidFill>
                <a:effectLst>
                  <a:outerShdw blurRad="38100" dist="38100" dir="2700000" algn="tl">
                    <a:srgbClr val="000000">
                      <a:alpha val="43137"/>
                    </a:srgbClr>
                  </a:outerShdw>
                </a:effectLst>
              </a:rPr>
              <a:t> mean areas outside of the watch will be flood-free, just that the predicted threat is lower.</a:t>
            </a:r>
            <a:endParaRPr lang="en-US" sz="2000" b="1" dirty="0">
              <a:solidFill>
                <a:srgbClr val="FFFF72"/>
              </a:solidFill>
              <a:effectLst>
                <a:outerShdw blurRad="38100" dist="38100" dir="2700000" algn="tl">
                  <a:srgbClr val="000000">
                    <a:alpha val="43137"/>
                  </a:srgbClr>
                </a:outerShdw>
              </a:effectLst>
            </a:endParaRPr>
          </a:p>
        </p:txBody>
      </p:sp>
      <p:sp>
        <p:nvSpPr>
          <p:cNvPr id="73" name="TextBox 72"/>
          <p:cNvSpPr txBox="1"/>
          <p:nvPr/>
        </p:nvSpPr>
        <p:spPr>
          <a:xfrm>
            <a:off x="1572878" y="5455513"/>
            <a:ext cx="7014980" cy="707886"/>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000" b="1" dirty="0" smtClean="0">
                <a:solidFill>
                  <a:srgbClr val="FFFF99"/>
                </a:solidFill>
                <a:latin typeface="Agency FB" panose="020B0503020202020204" pitchFamily="34" charset="0"/>
              </a:rPr>
              <a:t>TAKEAWAY: </a:t>
            </a:r>
            <a:r>
              <a:rPr lang="en-US" sz="2000" dirty="0" smtClean="0">
                <a:solidFill>
                  <a:schemeClr val="bg1"/>
                </a:solidFill>
                <a:effectLst>
                  <a:outerShdw blurRad="38100" dist="38100" dir="2700000" algn="tl">
                    <a:srgbClr val="000000">
                      <a:alpha val="43137"/>
                    </a:srgbClr>
                  </a:outerShdw>
                </a:effectLst>
              </a:rPr>
              <a:t>Flood and Flash Flood Watches differentiate between </a:t>
            </a:r>
          </a:p>
          <a:p>
            <a:pPr algn="ct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response times</a:t>
            </a:r>
            <a:r>
              <a:rPr lang="en-US" sz="2000" dirty="0" smtClean="0">
                <a:solidFill>
                  <a:schemeClr val="bg1"/>
                </a:solidFill>
                <a:effectLst>
                  <a:outerShdw blurRad="38100" dist="38100" dir="2700000" algn="tl">
                    <a:srgbClr val="000000">
                      <a:alpha val="43137"/>
                    </a:srgbClr>
                  </a:outerShdw>
                </a:effectLst>
              </a:rPr>
              <a:t>, </a:t>
            </a: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NOT</a:t>
            </a:r>
            <a:r>
              <a:rPr lang="en-US" sz="2000" dirty="0" smtClean="0">
                <a:solidFill>
                  <a:schemeClr val="bg1"/>
                </a:solidFill>
                <a:effectLst>
                  <a:outerShdw blurRad="38100" dist="38100" dir="2700000" algn="tl">
                    <a:srgbClr val="000000">
                      <a:alpha val="43137"/>
                    </a:srgbClr>
                  </a:outerShdw>
                </a:effectLst>
              </a:rPr>
              <a:t> the severity of flooding.</a:t>
            </a:r>
            <a:endParaRPr lang="en-US" sz="2000" b="1" dirty="0">
              <a:solidFill>
                <a:srgbClr val="FFFF7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777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8"/>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9"/>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2" nodeType="clickEffect">
                                  <p:stCondLst>
                                    <p:cond delay="0"/>
                                  </p:stCondLst>
                                  <p:childTnLst>
                                    <p:set>
                                      <p:cBhvr>
                                        <p:cTn id="20" dur="1" fill="hold">
                                          <p:stCondLst>
                                            <p:cond delay="0"/>
                                          </p:stCondLst>
                                        </p:cTn>
                                        <p:tgtEl>
                                          <p:spTgt spid="120"/>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0"/>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4"/>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83"/>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9" presetClass="emph" presetSubtype="0" nodeType="clickEffect">
                                  <p:stCondLst>
                                    <p:cond delay="0"/>
                                  </p:stCondLst>
                                  <p:childTnLst>
                                    <p:set>
                                      <p:cBhvr rctx="PPT">
                                        <p:cTn id="34" dur="indefinite"/>
                                        <p:tgtEl>
                                          <p:spTgt spid="26"/>
                                        </p:tgtEl>
                                        <p:attrNameLst>
                                          <p:attrName>style.opacity</p:attrName>
                                        </p:attrNameLst>
                                      </p:cBhvr>
                                      <p:to>
                                        <p:strVal val="0.25"/>
                                      </p:to>
                                    </p:set>
                                    <p:animEffect filter="image" prLst="opacity: 0.25">
                                      <p:cBhvr rctx="IE">
                                        <p:cTn id="35" dur="indefinite"/>
                                        <p:tgtEl>
                                          <p:spTgt spid="2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 presetClass="exit" presetSubtype="0" fill="hold" grpId="1" nodeType="withEffect">
                                  <p:stCondLst>
                                    <p:cond delay="0"/>
                                  </p:stCondLst>
                                  <p:childTnLst>
                                    <p:set>
                                      <p:cBhvr>
                                        <p:cTn id="40" dur="1" fill="hold">
                                          <p:stCondLst>
                                            <p:cond delay="0"/>
                                          </p:stCondLst>
                                        </p:cTn>
                                        <p:tgtEl>
                                          <p:spTgt spid="121"/>
                                        </p:tgtEl>
                                        <p:attrNameLst>
                                          <p:attrName>style.visibility</p:attrName>
                                        </p:attrNameLst>
                                      </p:cBhvr>
                                      <p:to>
                                        <p:strVal val="hidden"/>
                                      </p:to>
                                    </p:set>
                                  </p:childTnLst>
                                </p:cTn>
                              </p:par>
                              <p:par>
                                <p:cTn id="41" presetID="1" presetClass="entr" presetSubtype="0" fill="hold" grpId="1" nodeType="withEffect">
                                  <p:stCondLst>
                                    <p:cond delay="0"/>
                                  </p:stCondLst>
                                  <p:childTnLst>
                                    <p:set>
                                      <p:cBhvr>
                                        <p:cTn id="42" dur="1" fill="hold">
                                          <p:stCondLst>
                                            <p:cond delay="0"/>
                                          </p:stCondLst>
                                        </p:cTn>
                                        <p:tgtEl>
                                          <p:spTgt spid="8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0"/>
                                        </p:tgtEl>
                                        <p:attrNameLst>
                                          <p:attrName>style.visibility</p:attrName>
                                        </p:attrNameLst>
                                      </p:cBhvr>
                                      <p:to>
                                        <p:strVal val="visible"/>
                                      </p:to>
                                    </p:set>
                                    <p:animEffect transition="in" filter="fade">
                                      <p:cBhvr>
                                        <p:cTn id="49" dur="500"/>
                                        <p:tgtEl>
                                          <p:spTgt spid="7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73"/>
                                        </p:tgtEl>
                                        <p:attrNameLst>
                                          <p:attrName>style.visibility</p:attrName>
                                        </p:attrNameLst>
                                      </p:cBhvr>
                                      <p:to>
                                        <p:strVal val="visible"/>
                                      </p:to>
                                    </p:set>
                                    <p:animEffect transition="in" filter="fade">
                                      <p:cBhvr>
                                        <p:cTn id="54"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3" grpId="1"/>
      <p:bldP spid="18" grpId="0"/>
      <p:bldP spid="119" grpId="0"/>
      <p:bldP spid="120" grpId="1"/>
      <p:bldP spid="120" grpId="2"/>
      <p:bldP spid="121" grpId="0"/>
      <p:bldP spid="121" grpId="1"/>
      <p:bldP spid="35" grpId="0" animBg="1"/>
      <p:bldP spid="11" grpId="0" animBg="1"/>
      <p:bldP spid="70" grpId="0" animBg="1"/>
      <p:bldP spid="7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31" name="Rectangle 30"/>
          <p:cNvSpPr/>
          <p:nvPr/>
        </p:nvSpPr>
        <p:spPr>
          <a:xfrm>
            <a:off x="5337344" y="1341344"/>
            <a:ext cx="1755944" cy="84429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42" name="Rectangle 41"/>
          <p:cNvSpPr/>
          <p:nvPr/>
        </p:nvSpPr>
        <p:spPr>
          <a:xfrm>
            <a:off x="5349465" y="2286000"/>
            <a:ext cx="1737923" cy="4047942"/>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grpSp>
        <p:nvGrpSpPr>
          <p:cNvPr id="13" name="Group 12"/>
          <p:cNvGrpSpPr/>
          <p:nvPr/>
        </p:nvGrpSpPr>
        <p:grpSpPr>
          <a:xfrm>
            <a:off x="5358340" y="1450190"/>
            <a:ext cx="1818545" cy="4922510"/>
            <a:chOff x="5358340" y="1450190"/>
            <a:chExt cx="1818545" cy="4922510"/>
          </a:xfrm>
        </p:grpSpPr>
        <p:sp>
          <p:nvSpPr>
            <p:cNvPr id="43" name="TextBox 42"/>
            <p:cNvSpPr txBox="1"/>
            <p:nvPr/>
          </p:nvSpPr>
          <p:spPr>
            <a:xfrm>
              <a:off x="5358340" y="2413031"/>
              <a:ext cx="1749760" cy="954107"/>
            </a:xfrm>
            <a:prstGeom prst="rect">
              <a:avLst/>
            </a:prstGeom>
            <a:noFill/>
          </p:spPr>
          <p:txBody>
            <a:bodyPr wrap="square" rtlCol="0">
              <a:spAutoFit/>
            </a:bodyPr>
            <a:lstStyle/>
            <a:p>
              <a:r>
                <a:rPr lang="en-US" sz="1400" dirty="0" smtClean="0"/>
                <a:t>Warn public/partners of </a:t>
              </a:r>
              <a:r>
                <a:rPr lang="en-US" sz="1400" b="1" u="sng" dirty="0" smtClean="0"/>
                <a:t>rapid</a:t>
              </a:r>
              <a:r>
                <a:rPr lang="en-US" sz="1400" dirty="0" smtClean="0"/>
                <a:t> (&lt;6 </a:t>
              </a:r>
              <a:r>
                <a:rPr lang="en-US" sz="1400" dirty="0" err="1" smtClean="0"/>
                <a:t>hrs</a:t>
              </a:r>
              <a:r>
                <a:rPr lang="en-US" sz="1400" dirty="0" smtClean="0"/>
                <a:t>) minor to record flooding</a:t>
              </a:r>
              <a:endParaRPr lang="en-US" sz="1400" dirty="0"/>
            </a:p>
          </p:txBody>
        </p:sp>
        <p:sp>
          <p:nvSpPr>
            <p:cNvPr id="44" name="TextBox 43"/>
            <p:cNvSpPr txBox="1"/>
            <p:nvPr/>
          </p:nvSpPr>
          <p:spPr>
            <a:xfrm>
              <a:off x="5358340" y="4987705"/>
              <a:ext cx="1818545" cy="1384995"/>
            </a:xfrm>
            <a:prstGeom prst="rect">
              <a:avLst/>
            </a:prstGeom>
            <a:noFill/>
          </p:spPr>
          <p:txBody>
            <a:bodyPr wrap="square" rtlCol="0">
              <a:spAutoFit/>
            </a:bodyPr>
            <a:lstStyle/>
            <a:p>
              <a:r>
                <a:rPr lang="en-US" sz="1400" b="1" u="sng" dirty="0" smtClean="0"/>
                <a:t>Rapid flooding</a:t>
              </a:r>
              <a:r>
                <a:rPr lang="en-US" sz="1400" dirty="0" smtClean="0"/>
                <a:t> of smaller streams; sig. overland flooding &amp; road closures; </a:t>
              </a:r>
              <a:r>
                <a:rPr lang="en-US" sz="1400" b="1" u="sng" dirty="0" err="1" smtClean="0"/>
                <a:t>iso</a:t>
              </a:r>
              <a:r>
                <a:rPr lang="en-US" sz="1400" b="1" u="sng" dirty="0" smtClean="0"/>
                <a:t>/scat</a:t>
              </a:r>
              <a:r>
                <a:rPr lang="en-US" sz="1400" dirty="0" smtClean="0"/>
                <a:t> structure flooding &amp; road washouts </a:t>
              </a:r>
              <a:endParaRPr lang="en-US" sz="1400" dirty="0"/>
            </a:p>
          </p:txBody>
        </p:sp>
        <p:sp>
          <p:nvSpPr>
            <p:cNvPr id="45" name="TextBox 44"/>
            <p:cNvSpPr txBox="1"/>
            <p:nvPr/>
          </p:nvSpPr>
          <p:spPr>
            <a:xfrm>
              <a:off x="5358340" y="3539437"/>
              <a:ext cx="1749761" cy="1384995"/>
            </a:xfrm>
            <a:prstGeom prst="rect">
              <a:avLst/>
            </a:prstGeom>
            <a:noFill/>
          </p:spPr>
          <p:txBody>
            <a:bodyPr wrap="square" rtlCol="0">
              <a:spAutoFit/>
            </a:bodyPr>
            <a:lstStyle/>
            <a:p>
              <a:r>
                <a:rPr lang="en-US" sz="1400" b="1" u="sng" dirty="0" smtClean="0"/>
                <a:t>Seek higher ground NOW</a:t>
              </a:r>
              <a:r>
                <a:rPr lang="en-US" sz="1400" dirty="0" smtClean="0"/>
                <a:t>; </a:t>
              </a:r>
              <a:r>
                <a:rPr lang="en-US" sz="1400" i="1" dirty="0" smtClean="0"/>
                <a:t>Turn Around, Don’t Drown</a:t>
              </a:r>
              <a:r>
                <a:rPr lang="en-US" sz="1400" dirty="0" smtClean="0"/>
                <a:t>; </a:t>
              </a:r>
              <a:r>
                <a:rPr lang="en-US" sz="1400" b="1" u="sng" dirty="0" smtClean="0"/>
                <a:t>obey barricades</a:t>
              </a:r>
              <a:r>
                <a:rPr lang="en-US" sz="1400" dirty="0" smtClean="0"/>
                <a:t>; avoid flood-prone areas, crossings even if dry.</a:t>
              </a:r>
              <a:endParaRPr lang="en-US" sz="1400" dirty="0"/>
            </a:p>
          </p:txBody>
        </p:sp>
        <p:cxnSp>
          <p:nvCxnSpPr>
            <p:cNvPr id="46" name="Straight Connector 45"/>
            <p:cNvCxnSpPr/>
            <p:nvPr/>
          </p:nvCxnSpPr>
          <p:spPr>
            <a:xfrm>
              <a:off x="5456718" y="3497348"/>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427126" y="4962758"/>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364895" y="1450190"/>
              <a:ext cx="1722493" cy="646331"/>
            </a:xfrm>
            <a:prstGeom prst="rect">
              <a:avLst/>
            </a:prstGeom>
            <a:noFill/>
          </p:spPr>
          <p:txBody>
            <a:bodyPr wrap="square" rtlCol="0">
              <a:spAutoFit/>
            </a:bodyPr>
            <a:lstStyle/>
            <a:p>
              <a:pPr algn="ctr"/>
              <a:r>
                <a:rPr lang="en-US" sz="1600" b="1" u="sng" dirty="0" smtClean="0">
                  <a:latin typeface="Arial Black" panose="020B0A04020102020204" pitchFamily="34" charset="0"/>
                </a:rPr>
                <a:t>Flash</a:t>
              </a:r>
              <a:r>
                <a:rPr lang="en-US" b="1" dirty="0" smtClean="0"/>
                <a:t> Flood Warning</a:t>
              </a:r>
              <a:endParaRPr lang="en-US" sz="1600" b="1" u="sng" dirty="0">
                <a:latin typeface="Arial Black" panose="020B0A04020102020204" pitchFamily="34" charset="0"/>
              </a:endParaRPr>
            </a:p>
          </p:txBody>
        </p:sp>
      </p:grpSp>
      <p:grpSp>
        <p:nvGrpSpPr>
          <p:cNvPr id="65" name="Group 64"/>
          <p:cNvGrpSpPr/>
          <p:nvPr/>
        </p:nvGrpSpPr>
        <p:grpSpPr>
          <a:xfrm>
            <a:off x="5361720" y="1450754"/>
            <a:ext cx="1818545" cy="4922510"/>
            <a:chOff x="5358340" y="1450190"/>
            <a:chExt cx="1818545" cy="4922510"/>
          </a:xfrm>
        </p:grpSpPr>
        <p:sp>
          <p:nvSpPr>
            <p:cNvPr id="68" name="TextBox 67"/>
            <p:cNvSpPr txBox="1"/>
            <p:nvPr/>
          </p:nvSpPr>
          <p:spPr>
            <a:xfrm>
              <a:off x="5358340" y="3539437"/>
              <a:ext cx="1749761" cy="1384995"/>
            </a:xfrm>
            <a:prstGeom prst="rect">
              <a:avLst/>
            </a:prstGeom>
            <a:noFill/>
            <a:ln>
              <a:noFill/>
            </a:ln>
          </p:spPr>
          <p:txBody>
            <a:bodyPr wrap="square" rtlCol="0">
              <a:spAutoFit/>
            </a:bodyPr>
            <a:lstStyle/>
            <a:p>
              <a:r>
                <a:rPr lang="en-US" sz="1400" b="1" u="sng" dirty="0" smtClean="0">
                  <a:solidFill>
                    <a:srgbClr val="B2B2B2"/>
                  </a:solidFill>
                </a:rPr>
                <a:t>Seek higher ground NOW</a:t>
              </a:r>
              <a:r>
                <a:rPr lang="en-US" sz="1400" dirty="0" smtClean="0">
                  <a:solidFill>
                    <a:srgbClr val="B2B2B2"/>
                  </a:solidFill>
                </a:rPr>
                <a:t>; </a:t>
              </a:r>
              <a:r>
                <a:rPr lang="en-US" sz="1400" i="1" dirty="0" smtClean="0">
                  <a:solidFill>
                    <a:srgbClr val="B2B2B2"/>
                  </a:solidFill>
                </a:rPr>
                <a:t>Turn Around, Don’t Drown</a:t>
              </a:r>
              <a:r>
                <a:rPr lang="en-US" sz="1400" dirty="0" smtClean="0">
                  <a:solidFill>
                    <a:srgbClr val="B2B2B2"/>
                  </a:solidFill>
                </a:rPr>
                <a:t>; </a:t>
              </a:r>
              <a:r>
                <a:rPr lang="en-US" sz="1400" b="1" u="sng" dirty="0" smtClean="0">
                  <a:solidFill>
                    <a:srgbClr val="B2B2B2"/>
                  </a:solidFill>
                </a:rPr>
                <a:t>obey barricades</a:t>
              </a:r>
              <a:r>
                <a:rPr lang="en-US" sz="1400" dirty="0" smtClean="0">
                  <a:solidFill>
                    <a:srgbClr val="B2B2B2"/>
                  </a:solidFill>
                </a:rPr>
                <a:t>; avoid flood-prone areas, crossings even if dry.</a:t>
              </a:r>
              <a:endParaRPr lang="en-US" sz="1400" dirty="0">
                <a:solidFill>
                  <a:srgbClr val="B2B2B2"/>
                </a:solidFill>
              </a:endParaRPr>
            </a:p>
          </p:txBody>
        </p:sp>
        <p:sp>
          <p:nvSpPr>
            <p:cNvPr id="66" name="TextBox 65"/>
            <p:cNvSpPr txBox="1"/>
            <p:nvPr/>
          </p:nvSpPr>
          <p:spPr>
            <a:xfrm>
              <a:off x="5358340" y="2413031"/>
              <a:ext cx="1749760" cy="954107"/>
            </a:xfrm>
            <a:prstGeom prst="rect">
              <a:avLst/>
            </a:prstGeom>
            <a:noFill/>
            <a:ln>
              <a:noFill/>
            </a:ln>
          </p:spPr>
          <p:txBody>
            <a:bodyPr wrap="square" rtlCol="0">
              <a:spAutoFit/>
            </a:bodyPr>
            <a:lstStyle/>
            <a:p>
              <a:r>
                <a:rPr lang="en-US" sz="1400" dirty="0" smtClean="0">
                  <a:solidFill>
                    <a:srgbClr val="B2B2B2"/>
                  </a:solidFill>
                </a:rPr>
                <a:t>Warn public/partners of </a:t>
              </a:r>
              <a:r>
                <a:rPr lang="en-US" sz="1400" b="1" u="sng" dirty="0" smtClean="0">
                  <a:solidFill>
                    <a:srgbClr val="B2B2B2"/>
                  </a:solidFill>
                </a:rPr>
                <a:t>rapid</a:t>
              </a:r>
              <a:r>
                <a:rPr lang="en-US" sz="1400" dirty="0" smtClean="0">
                  <a:solidFill>
                    <a:srgbClr val="B2B2B2"/>
                  </a:solidFill>
                </a:rPr>
                <a:t> (&lt;6 </a:t>
              </a:r>
              <a:r>
                <a:rPr lang="en-US" sz="1400" dirty="0" err="1" smtClean="0">
                  <a:solidFill>
                    <a:srgbClr val="B2B2B2"/>
                  </a:solidFill>
                </a:rPr>
                <a:t>hrs</a:t>
              </a:r>
              <a:r>
                <a:rPr lang="en-US" sz="1400" dirty="0" smtClean="0">
                  <a:solidFill>
                    <a:srgbClr val="B2B2B2"/>
                  </a:solidFill>
                </a:rPr>
                <a:t>) minor to record flooding</a:t>
              </a:r>
              <a:endParaRPr lang="en-US" sz="1400" dirty="0">
                <a:solidFill>
                  <a:srgbClr val="B2B2B2"/>
                </a:solidFill>
              </a:endParaRPr>
            </a:p>
          </p:txBody>
        </p:sp>
        <p:sp>
          <p:nvSpPr>
            <p:cNvPr id="67" name="TextBox 66"/>
            <p:cNvSpPr txBox="1"/>
            <p:nvPr/>
          </p:nvSpPr>
          <p:spPr>
            <a:xfrm>
              <a:off x="5358340" y="4987705"/>
              <a:ext cx="1818545" cy="1384995"/>
            </a:xfrm>
            <a:prstGeom prst="rect">
              <a:avLst/>
            </a:prstGeom>
            <a:noFill/>
            <a:ln>
              <a:noFill/>
            </a:ln>
          </p:spPr>
          <p:txBody>
            <a:bodyPr wrap="square" rtlCol="0">
              <a:spAutoFit/>
            </a:bodyPr>
            <a:lstStyle/>
            <a:p>
              <a:r>
                <a:rPr lang="en-US" sz="1400" b="1" u="sng" dirty="0" smtClean="0">
                  <a:solidFill>
                    <a:srgbClr val="B2B2B2"/>
                  </a:solidFill>
                </a:rPr>
                <a:t>Rapid flooding</a:t>
              </a:r>
              <a:r>
                <a:rPr lang="en-US" sz="1400" dirty="0" smtClean="0">
                  <a:solidFill>
                    <a:srgbClr val="B2B2B2"/>
                  </a:solidFill>
                </a:rPr>
                <a:t> of smaller streams; sig. overland flooding &amp; road closures; </a:t>
              </a:r>
              <a:r>
                <a:rPr lang="en-US" sz="1400" b="1" u="sng" dirty="0" err="1" smtClean="0">
                  <a:solidFill>
                    <a:srgbClr val="B2B2B2"/>
                  </a:solidFill>
                </a:rPr>
                <a:t>iso</a:t>
              </a:r>
              <a:r>
                <a:rPr lang="en-US" sz="1400" b="1" u="sng" dirty="0" smtClean="0">
                  <a:solidFill>
                    <a:srgbClr val="B2B2B2"/>
                  </a:solidFill>
                </a:rPr>
                <a:t>/scat</a:t>
              </a:r>
              <a:r>
                <a:rPr lang="en-US" sz="1400" dirty="0" smtClean="0">
                  <a:solidFill>
                    <a:srgbClr val="B2B2B2"/>
                  </a:solidFill>
                </a:rPr>
                <a:t> structure flooding &amp; road washouts </a:t>
              </a:r>
              <a:endParaRPr lang="en-US" sz="1400" dirty="0">
                <a:solidFill>
                  <a:srgbClr val="B2B2B2"/>
                </a:solidFill>
              </a:endParaRPr>
            </a:p>
          </p:txBody>
        </p:sp>
        <p:cxnSp>
          <p:nvCxnSpPr>
            <p:cNvPr id="69" name="Straight Connector 68"/>
            <p:cNvCxnSpPr/>
            <p:nvPr/>
          </p:nvCxnSpPr>
          <p:spPr>
            <a:xfrm>
              <a:off x="5456718" y="3496784"/>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427126" y="4962305"/>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364895" y="1450190"/>
              <a:ext cx="1722493" cy="646331"/>
            </a:xfrm>
            <a:prstGeom prst="rect">
              <a:avLst/>
            </a:prstGeom>
            <a:noFill/>
            <a:ln>
              <a:noFill/>
            </a:ln>
          </p:spPr>
          <p:txBody>
            <a:bodyPr wrap="square" rtlCol="0">
              <a:spAutoFit/>
            </a:bodyPr>
            <a:lstStyle/>
            <a:p>
              <a:pPr algn="ctr"/>
              <a:r>
                <a:rPr lang="en-US" sz="1600" b="1" u="sng" dirty="0" smtClean="0">
                  <a:solidFill>
                    <a:srgbClr val="B2B2B2"/>
                  </a:solidFill>
                  <a:latin typeface="Arial Black" panose="020B0A04020102020204" pitchFamily="34" charset="0"/>
                </a:rPr>
                <a:t>Flash</a:t>
              </a:r>
              <a:r>
                <a:rPr lang="en-US" b="1" dirty="0" smtClean="0">
                  <a:solidFill>
                    <a:srgbClr val="B2B2B2"/>
                  </a:solidFill>
                </a:rPr>
                <a:t> Flood Warning</a:t>
              </a:r>
              <a:endParaRPr lang="en-US" sz="1600" b="1" u="sng" dirty="0">
                <a:solidFill>
                  <a:srgbClr val="B2B2B2"/>
                </a:solidFill>
                <a:latin typeface="Arial Black" panose="020B0A04020102020204" pitchFamily="34" charset="0"/>
              </a:endParaRPr>
            </a:p>
          </p:txBody>
        </p:sp>
      </p:grpSp>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Products &amp; Streamgauges</a:t>
            </a:r>
          </a:p>
        </p:txBody>
      </p:sp>
      <p:sp>
        <p:nvSpPr>
          <p:cNvPr id="2" name="Rectangle 1"/>
          <p:cNvSpPr/>
          <p:nvPr/>
        </p:nvSpPr>
        <p:spPr>
          <a:xfrm>
            <a:off x="1589737" y="1341344"/>
            <a:ext cx="1755946" cy="844296"/>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tx1"/>
              </a:solidFill>
              <a:latin typeface="Arial Black" panose="020B0A04020102020204" pitchFamily="34" charset="0"/>
            </a:endParaRPr>
          </a:p>
        </p:txBody>
      </p:sp>
      <p:sp>
        <p:nvSpPr>
          <p:cNvPr id="19" name="TextBox 18"/>
          <p:cNvSpPr txBox="1"/>
          <p:nvPr/>
        </p:nvSpPr>
        <p:spPr>
          <a:xfrm>
            <a:off x="26963" y="5378179"/>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Impacts</a:t>
            </a:r>
            <a:endParaRPr lang="en-US" sz="2000" dirty="0">
              <a:solidFill>
                <a:schemeClr val="bg1"/>
              </a:solidFill>
            </a:endParaRPr>
          </a:p>
        </p:txBody>
      </p:sp>
      <p:sp>
        <p:nvSpPr>
          <p:cNvPr id="21" name="TextBox 20"/>
          <p:cNvSpPr txBox="1"/>
          <p:nvPr/>
        </p:nvSpPr>
        <p:spPr>
          <a:xfrm>
            <a:off x="26963" y="1536551"/>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Products</a:t>
            </a:r>
            <a:endParaRPr lang="en-US" sz="2000" dirty="0">
              <a:solidFill>
                <a:schemeClr val="bg1"/>
              </a:solidFill>
            </a:endParaRPr>
          </a:p>
        </p:txBody>
      </p:sp>
      <p:sp>
        <p:nvSpPr>
          <p:cNvPr id="22" name="TextBox 21"/>
          <p:cNvSpPr txBox="1"/>
          <p:nvPr/>
        </p:nvSpPr>
        <p:spPr>
          <a:xfrm>
            <a:off x="2961" y="2653843"/>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Purpose</a:t>
            </a:r>
            <a:endParaRPr lang="en-US" sz="2000" dirty="0">
              <a:solidFill>
                <a:schemeClr val="bg1"/>
              </a:solidFill>
            </a:endParaRPr>
          </a:p>
        </p:txBody>
      </p:sp>
      <p:sp>
        <p:nvSpPr>
          <p:cNvPr id="23" name="TextBox 22"/>
          <p:cNvSpPr txBox="1"/>
          <p:nvPr/>
        </p:nvSpPr>
        <p:spPr>
          <a:xfrm>
            <a:off x="18088" y="3754880"/>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Desired Response</a:t>
            </a:r>
            <a:endParaRPr lang="en-US" sz="2000" dirty="0">
              <a:solidFill>
                <a:schemeClr val="bg1"/>
              </a:solidFill>
            </a:endParaRPr>
          </a:p>
        </p:txBody>
      </p:sp>
      <p:sp>
        <p:nvSpPr>
          <p:cNvPr id="24" name="Rectangle 23"/>
          <p:cNvSpPr/>
          <p:nvPr/>
        </p:nvSpPr>
        <p:spPr>
          <a:xfrm>
            <a:off x="3581400" y="1341344"/>
            <a:ext cx="1755944" cy="844296"/>
          </a:xfrm>
          <a:prstGeom prst="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tx1"/>
              </a:solidFill>
              <a:latin typeface="Arial Black" panose="020B0A04020102020204" pitchFamily="34" charset="0"/>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4427586" y="745726"/>
            <a:ext cx="3573414"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Take-Action Products: Summary</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33" name="Rectangle 32"/>
          <p:cNvSpPr/>
          <p:nvPr/>
        </p:nvSpPr>
        <p:spPr>
          <a:xfrm>
            <a:off x="7093288" y="1341344"/>
            <a:ext cx="1755944" cy="844296"/>
          </a:xfrm>
          <a:prstGeom prst="rect">
            <a:avLst/>
          </a:prstGeom>
          <a:solidFill>
            <a:srgbClr val="CC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u="sng" dirty="0">
              <a:solidFill>
                <a:schemeClr val="tx1"/>
              </a:solidFill>
              <a:latin typeface="Arial Black" panose="020B0A04020102020204" pitchFamily="34" charset="0"/>
            </a:endParaRPr>
          </a:p>
        </p:txBody>
      </p:sp>
      <p:sp>
        <p:nvSpPr>
          <p:cNvPr id="32" name="Rectangle 31"/>
          <p:cNvSpPr/>
          <p:nvPr/>
        </p:nvSpPr>
        <p:spPr>
          <a:xfrm>
            <a:off x="1580861" y="2286000"/>
            <a:ext cx="1764821" cy="4047942"/>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27" name="Rectangle 26"/>
          <p:cNvSpPr/>
          <p:nvPr/>
        </p:nvSpPr>
        <p:spPr>
          <a:xfrm>
            <a:off x="3581399" y="2286000"/>
            <a:ext cx="1755945" cy="4047942"/>
          </a:xfrm>
          <a:prstGeom prst="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48" name="Rectangle 47"/>
          <p:cNvSpPr/>
          <p:nvPr/>
        </p:nvSpPr>
        <p:spPr>
          <a:xfrm>
            <a:off x="7087389" y="2286000"/>
            <a:ext cx="1761844" cy="4047942"/>
          </a:xfrm>
          <a:prstGeom prst="rect">
            <a:avLst/>
          </a:prstGeom>
          <a:solidFill>
            <a:srgbClr val="CC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55" name="TextBox 54"/>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grpSp>
        <p:nvGrpSpPr>
          <p:cNvPr id="10" name="Group 9"/>
          <p:cNvGrpSpPr/>
          <p:nvPr/>
        </p:nvGrpSpPr>
        <p:grpSpPr>
          <a:xfrm>
            <a:off x="1569024" y="1578826"/>
            <a:ext cx="1859976" cy="4794429"/>
            <a:chOff x="1569024" y="1578826"/>
            <a:chExt cx="1859976" cy="4794429"/>
          </a:xfrm>
        </p:grpSpPr>
        <p:sp>
          <p:nvSpPr>
            <p:cNvPr id="3" name="TextBox 2"/>
            <p:cNvSpPr txBox="1"/>
            <p:nvPr/>
          </p:nvSpPr>
          <p:spPr>
            <a:xfrm>
              <a:off x="1580862" y="2427516"/>
              <a:ext cx="1848138" cy="954107"/>
            </a:xfrm>
            <a:prstGeom prst="rect">
              <a:avLst/>
            </a:prstGeom>
            <a:noFill/>
          </p:spPr>
          <p:txBody>
            <a:bodyPr wrap="square" rtlCol="0">
              <a:spAutoFit/>
            </a:bodyPr>
            <a:lstStyle/>
            <a:p>
              <a:r>
                <a:rPr lang="en-US" sz="1400" dirty="0" smtClean="0"/>
                <a:t>Alert public/partners of </a:t>
              </a:r>
              <a:r>
                <a:rPr lang="en-US" sz="1400" b="1" u="sng" dirty="0" smtClean="0"/>
                <a:t>nuisance</a:t>
              </a:r>
              <a:r>
                <a:rPr lang="en-US" sz="1400" dirty="0" smtClean="0"/>
                <a:t> flooding and/or streams just out of their banks</a:t>
              </a:r>
              <a:endParaRPr lang="en-US" sz="1400" dirty="0"/>
            </a:p>
          </p:txBody>
        </p:sp>
        <p:sp>
          <p:nvSpPr>
            <p:cNvPr id="34" name="TextBox 33"/>
            <p:cNvSpPr txBox="1"/>
            <p:nvPr/>
          </p:nvSpPr>
          <p:spPr>
            <a:xfrm>
              <a:off x="1569024" y="4988260"/>
              <a:ext cx="1859975" cy="1384995"/>
            </a:xfrm>
            <a:prstGeom prst="rect">
              <a:avLst/>
            </a:prstGeom>
            <a:noFill/>
          </p:spPr>
          <p:txBody>
            <a:bodyPr wrap="square" rtlCol="0">
              <a:spAutoFit/>
            </a:bodyPr>
            <a:lstStyle/>
            <a:p>
              <a:r>
                <a:rPr lang="en-US" sz="1400" dirty="0" smtClean="0"/>
                <a:t>Flooding from clogged or </a:t>
              </a:r>
              <a:r>
                <a:rPr lang="en-US" sz="1400" b="1" u="sng" dirty="0" smtClean="0"/>
                <a:t>poor storm drainage</a:t>
              </a:r>
              <a:r>
                <a:rPr lang="en-US" sz="1400" dirty="0" smtClean="0"/>
                <a:t>; </a:t>
              </a:r>
              <a:r>
                <a:rPr lang="en-US" sz="1400" b="1" u="sng" dirty="0" smtClean="0"/>
                <a:t>ponding</a:t>
              </a:r>
              <a:r>
                <a:rPr lang="en-US" sz="1400" dirty="0" smtClean="0"/>
                <a:t> within low-lying areas; </a:t>
              </a:r>
              <a:r>
                <a:rPr lang="en-US" sz="1400" b="1" u="sng" dirty="0" smtClean="0"/>
                <a:t>minimal</a:t>
              </a:r>
              <a:r>
                <a:rPr lang="en-US" sz="1400" dirty="0" smtClean="0"/>
                <a:t> flooding of farmlands</a:t>
              </a:r>
              <a:endParaRPr lang="en-US" sz="1400" dirty="0"/>
            </a:p>
          </p:txBody>
        </p:sp>
        <p:sp>
          <p:nvSpPr>
            <p:cNvPr id="37" name="TextBox 36"/>
            <p:cNvSpPr txBox="1"/>
            <p:nvPr/>
          </p:nvSpPr>
          <p:spPr>
            <a:xfrm>
              <a:off x="1589736" y="3539437"/>
              <a:ext cx="1839264" cy="1384995"/>
            </a:xfrm>
            <a:prstGeom prst="rect">
              <a:avLst/>
            </a:prstGeom>
            <a:noFill/>
          </p:spPr>
          <p:txBody>
            <a:bodyPr wrap="square" rtlCol="0">
              <a:spAutoFit/>
            </a:bodyPr>
            <a:lstStyle/>
            <a:p>
              <a:r>
                <a:rPr lang="en-US" sz="1400" dirty="0" smtClean="0"/>
                <a:t>Use caution when driving; take property precautions; </a:t>
              </a:r>
              <a:r>
                <a:rPr lang="en-US" sz="1400" b="1" u="sng" dirty="0" smtClean="0"/>
                <a:t>be alert/ready/prepared</a:t>
              </a:r>
              <a:r>
                <a:rPr lang="en-US" sz="1400" dirty="0" smtClean="0"/>
                <a:t> for more serious flooding (warnings)</a:t>
              </a:r>
              <a:endParaRPr lang="en-US" sz="1400" dirty="0"/>
            </a:p>
          </p:txBody>
        </p:sp>
        <p:cxnSp>
          <p:nvCxnSpPr>
            <p:cNvPr id="38" name="Straight Connector 37"/>
            <p:cNvCxnSpPr/>
            <p:nvPr/>
          </p:nvCxnSpPr>
          <p:spPr>
            <a:xfrm>
              <a:off x="1688114" y="3505200"/>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658522" y="4965589"/>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589737" y="1578826"/>
              <a:ext cx="1755945" cy="369332"/>
            </a:xfrm>
            <a:prstGeom prst="rect">
              <a:avLst/>
            </a:prstGeom>
            <a:noFill/>
          </p:spPr>
          <p:txBody>
            <a:bodyPr wrap="square" rtlCol="0">
              <a:spAutoFit/>
            </a:bodyPr>
            <a:lstStyle/>
            <a:p>
              <a:pPr algn="ctr"/>
              <a:r>
                <a:rPr lang="en-US" b="1" dirty="0"/>
                <a:t>Flood </a:t>
              </a:r>
              <a:r>
                <a:rPr lang="en-US" sz="1600" b="1" u="sng" dirty="0" smtClean="0">
                  <a:latin typeface="Arial Black" panose="020B0A04020102020204" pitchFamily="34" charset="0"/>
                </a:rPr>
                <a:t>Advisory</a:t>
              </a:r>
              <a:endParaRPr lang="en-US" sz="1600" b="1" u="sng" dirty="0">
                <a:latin typeface="Arial Black" panose="020B0A04020102020204" pitchFamily="34" charset="0"/>
              </a:endParaRPr>
            </a:p>
          </p:txBody>
        </p:sp>
      </p:grpSp>
      <p:grpSp>
        <p:nvGrpSpPr>
          <p:cNvPr id="12" name="Group 11"/>
          <p:cNvGrpSpPr/>
          <p:nvPr/>
        </p:nvGrpSpPr>
        <p:grpSpPr>
          <a:xfrm>
            <a:off x="3581399" y="1588690"/>
            <a:ext cx="1776941" cy="4761894"/>
            <a:chOff x="3581399" y="1588690"/>
            <a:chExt cx="1776941" cy="4761894"/>
          </a:xfrm>
        </p:grpSpPr>
        <p:sp>
          <p:nvSpPr>
            <p:cNvPr id="28" name="TextBox 27"/>
            <p:cNvSpPr txBox="1"/>
            <p:nvPr/>
          </p:nvSpPr>
          <p:spPr>
            <a:xfrm>
              <a:off x="3581399" y="2305310"/>
              <a:ext cx="1768066" cy="1169551"/>
            </a:xfrm>
            <a:prstGeom prst="rect">
              <a:avLst/>
            </a:prstGeom>
            <a:noFill/>
          </p:spPr>
          <p:txBody>
            <a:bodyPr wrap="square" rtlCol="0">
              <a:spAutoFit/>
            </a:bodyPr>
            <a:lstStyle/>
            <a:p>
              <a:r>
                <a:rPr lang="en-US" sz="1400" dirty="0" smtClean="0"/>
                <a:t>Warn public/partners of “</a:t>
              </a:r>
              <a:r>
                <a:rPr lang="en-US" sz="1400" b="1" u="sng" dirty="0" smtClean="0"/>
                <a:t>slow</a:t>
              </a:r>
              <a:r>
                <a:rPr lang="en-US" sz="1400" dirty="0" smtClean="0"/>
                <a:t>” (&gt;6 </a:t>
              </a:r>
              <a:r>
                <a:rPr lang="en-US" sz="1400" dirty="0" err="1" smtClean="0"/>
                <a:t>hrs</a:t>
              </a:r>
              <a:r>
                <a:rPr lang="en-US" sz="1400" dirty="0" smtClean="0"/>
                <a:t>) </a:t>
              </a:r>
              <a:r>
                <a:rPr lang="en-US" sz="1400" b="1" u="sng" dirty="0" smtClean="0"/>
                <a:t>minor, mod, major, or record</a:t>
              </a:r>
              <a:r>
                <a:rPr lang="en-US" sz="1400" b="1" dirty="0" smtClean="0"/>
                <a:t> </a:t>
              </a:r>
              <a:r>
                <a:rPr lang="en-US" sz="1400" b="1" u="sng" dirty="0" smtClean="0"/>
                <a:t>stream</a:t>
              </a:r>
              <a:r>
                <a:rPr lang="en-US" sz="1400" dirty="0" smtClean="0"/>
                <a:t> &amp; overland flooding</a:t>
              </a:r>
              <a:endParaRPr lang="en-US" sz="1400" dirty="0"/>
            </a:p>
          </p:txBody>
        </p:sp>
        <p:sp>
          <p:nvSpPr>
            <p:cNvPr id="30" name="TextBox 29"/>
            <p:cNvSpPr txBox="1"/>
            <p:nvPr/>
          </p:nvSpPr>
          <p:spPr>
            <a:xfrm>
              <a:off x="3590274" y="4965589"/>
              <a:ext cx="1735361" cy="1384995"/>
            </a:xfrm>
            <a:prstGeom prst="rect">
              <a:avLst/>
            </a:prstGeom>
            <a:noFill/>
          </p:spPr>
          <p:txBody>
            <a:bodyPr wrap="square" rtlCol="0">
              <a:spAutoFit/>
            </a:bodyPr>
            <a:lstStyle/>
            <a:p>
              <a:r>
                <a:rPr lang="en-US" sz="1400" b="1" u="sng" dirty="0" smtClean="0"/>
                <a:t>Wide-ranging</a:t>
              </a:r>
              <a:r>
                <a:rPr lang="en-US" sz="1400" dirty="0" smtClean="0"/>
                <a:t> based on severity of flood; can include widespread/deep overland, road, &amp; structure flooding </a:t>
              </a:r>
              <a:endParaRPr lang="en-US" sz="1400" dirty="0"/>
            </a:p>
          </p:txBody>
        </p:sp>
        <p:sp>
          <p:nvSpPr>
            <p:cNvPr id="35" name="TextBox 34"/>
            <p:cNvSpPr txBox="1"/>
            <p:nvPr/>
          </p:nvSpPr>
          <p:spPr>
            <a:xfrm>
              <a:off x="3590274" y="3552412"/>
              <a:ext cx="1768066" cy="1384995"/>
            </a:xfrm>
            <a:prstGeom prst="rect">
              <a:avLst/>
            </a:prstGeom>
            <a:noFill/>
          </p:spPr>
          <p:txBody>
            <a:bodyPr wrap="square" rtlCol="0">
              <a:spAutoFit/>
            </a:bodyPr>
            <a:lstStyle/>
            <a:p>
              <a:r>
                <a:rPr lang="en-US" sz="1400" b="1" u="sng" dirty="0" smtClean="0"/>
                <a:t>Assess</a:t>
              </a:r>
              <a:r>
                <a:rPr lang="en-US" sz="1400" b="1" u="sng" dirty="0"/>
                <a:t> </a:t>
              </a:r>
              <a:r>
                <a:rPr lang="en-US" sz="1400" b="1" u="sng" dirty="0" smtClean="0"/>
                <a:t>risk</a:t>
              </a:r>
              <a:r>
                <a:rPr lang="en-US" sz="1400" dirty="0" smtClean="0"/>
                <a:t>; </a:t>
              </a:r>
              <a:r>
                <a:rPr lang="en-US" sz="1400" b="1" u="sng" dirty="0" smtClean="0"/>
                <a:t>move property</a:t>
              </a:r>
              <a:r>
                <a:rPr lang="en-US" sz="1400" dirty="0" smtClean="0"/>
                <a:t> to higher ground; </a:t>
              </a:r>
              <a:r>
                <a:rPr lang="en-US" sz="1400" i="1" dirty="0" smtClean="0"/>
                <a:t>Turn Around, Don’t Drown</a:t>
              </a:r>
              <a:r>
                <a:rPr lang="en-US" sz="1400" dirty="0" smtClean="0"/>
                <a:t>; </a:t>
              </a:r>
              <a:r>
                <a:rPr lang="en-US" sz="1400" b="1" u="sng" dirty="0" smtClean="0"/>
                <a:t>obey barricades</a:t>
              </a:r>
              <a:r>
                <a:rPr lang="en-US" sz="1400" dirty="0"/>
                <a:t> </a:t>
              </a:r>
              <a:r>
                <a:rPr lang="en-US" sz="1400" dirty="0" smtClean="0"/>
                <a:t>&amp; official evacuations</a:t>
              </a:r>
              <a:endParaRPr lang="en-US" sz="1400" dirty="0"/>
            </a:p>
          </p:txBody>
        </p:sp>
        <p:cxnSp>
          <p:nvCxnSpPr>
            <p:cNvPr id="36" name="Straight Connector 35"/>
            <p:cNvCxnSpPr/>
            <p:nvPr/>
          </p:nvCxnSpPr>
          <p:spPr>
            <a:xfrm>
              <a:off x="3688652" y="3500068"/>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659060" y="4965589"/>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590274" y="1588690"/>
              <a:ext cx="1735361" cy="369332"/>
            </a:xfrm>
            <a:prstGeom prst="rect">
              <a:avLst/>
            </a:prstGeom>
            <a:noFill/>
          </p:spPr>
          <p:txBody>
            <a:bodyPr wrap="square" rtlCol="0">
              <a:spAutoFit/>
            </a:bodyPr>
            <a:lstStyle/>
            <a:p>
              <a:pPr algn="ctr"/>
              <a:r>
                <a:rPr lang="en-US" b="1" dirty="0"/>
                <a:t>Flood </a:t>
              </a:r>
              <a:r>
                <a:rPr lang="en-US" sz="1600" b="1" u="sng" dirty="0" smtClean="0">
                  <a:latin typeface="Arial Black" panose="020B0A04020102020204" pitchFamily="34" charset="0"/>
                </a:rPr>
                <a:t>Warning</a:t>
              </a:r>
              <a:endParaRPr lang="en-US" sz="1600" b="1" u="sng" dirty="0">
                <a:latin typeface="Arial Black" panose="020B0A04020102020204" pitchFamily="34" charset="0"/>
              </a:endParaRPr>
            </a:p>
          </p:txBody>
        </p:sp>
      </p:grpSp>
      <p:grpSp>
        <p:nvGrpSpPr>
          <p:cNvPr id="14" name="Group 13"/>
          <p:cNvGrpSpPr/>
          <p:nvPr/>
        </p:nvGrpSpPr>
        <p:grpSpPr>
          <a:xfrm>
            <a:off x="7108100" y="1450190"/>
            <a:ext cx="1883500" cy="4929424"/>
            <a:chOff x="7108100" y="1450190"/>
            <a:chExt cx="1883500" cy="4929424"/>
          </a:xfrm>
        </p:grpSpPr>
        <p:sp>
          <p:nvSpPr>
            <p:cNvPr id="49" name="TextBox 48"/>
            <p:cNvSpPr txBox="1"/>
            <p:nvPr/>
          </p:nvSpPr>
          <p:spPr>
            <a:xfrm>
              <a:off x="7108100" y="2305308"/>
              <a:ext cx="1883500" cy="1169551"/>
            </a:xfrm>
            <a:prstGeom prst="rect">
              <a:avLst/>
            </a:prstGeom>
            <a:noFill/>
          </p:spPr>
          <p:txBody>
            <a:bodyPr wrap="square" rtlCol="0">
              <a:spAutoFit/>
            </a:bodyPr>
            <a:lstStyle/>
            <a:p>
              <a:r>
                <a:rPr lang="en-US" sz="1400" dirty="0" smtClean="0"/>
                <a:t>Elevate ongoing event for </a:t>
              </a:r>
              <a:r>
                <a:rPr lang="en-US" sz="1400" b="1" u="sng" dirty="0" smtClean="0"/>
                <a:t>catastrophic</a:t>
              </a:r>
              <a:r>
                <a:rPr lang="en-US" sz="1400" dirty="0" smtClean="0"/>
                <a:t> rapid flooding; urge immediate life-saving measures</a:t>
              </a:r>
              <a:endParaRPr lang="en-US" sz="1400" dirty="0"/>
            </a:p>
          </p:txBody>
        </p:sp>
        <p:sp>
          <p:nvSpPr>
            <p:cNvPr id="50" name="TextBox 49"/>
            <p:cNvSpPr txBox="1"/>
            <p:nvPr/>
          </p:nvSpPr>
          <p:spPr>
            <a:xfrm>
              <a:off x="7116222" y="4994619"/>
              <a:ext cx="1875378" cy="1384995"/>
            </a:xfrm>
            <a:prstGeom prst="rect">
              <a:avLst/>
            </a:prstGeom>
            <a:noFill/>
          </p:spPr>
          <p:txBody>
            <a:bodyPr wrap="square" rtlCol="0">
              <a:spAutoFit/>
            </a:bodyPr>
            <a:lstStyle/>
            <a:p>
              <a:r>
                <a:rPr lang="en-US" sz="1400" b="1" u="sng" dirty="0" smtClean="0"/>
                <a:t>Numerous</a:t>
              </a:r>
              <a:r>
                <a:rPr lang="en-US" sz="1400" dirty="0" smtClean="0"/>
                <a:t> swift water rescues &amp; road/bridge washouts; </a:t>
              </a:r>
              <a:r>
                <a:rPr lang="en-US" sz="1400" b="1" u="sng" dirty="0" smtClean="0"/>
                <a:t>significant</a:t>
              </a:r>
              <a:r>
                <a:rPr lang="en-US" sz="1400" dirty="0" smtClean="0"/>
                <a:t> structure flooding; ongoing evacuations; sig. dam failures</a:t>
              </a:r>
              <a:endParaRPr lang="en-US" sz="1400" dirty="0"/>
            </a:p>
          </p:txBody>
        </p:sp>
        <p:cxnSp>
          <p:nvCxnSpPr>
            <p:cNvPr id="52" name="Straight Connector 51"/>
            <p:cNvCxnSpPr/>
            <p:nvPr/>
          </p:nvCxnSpPr>
          <p:spPr>
            <a:xfrm>
              <a:off x="7206478" y="3503031"/>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176886" y="4965589"/>
              <a:ext cx="1479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116222" y="3552411"/>
              <a:ext cx="1749761" cy="1384995"/>
            </a:xfrm>
            <a:prstGeom prst="rect">
              <a:avLst/>
            </a:prstGeom>
            <a:noFill/>
          </p:spPr>
          <p:txBody>
            <a:bodyPr wrap="square" rtlCol="0">
              <a:spAutoFit/>
            </a:bodyPr>
            <a:lstStyle/>
            <a:p>
              <a:r>
                <a:rPr lang="en-US" sz="1400" b="1" u="sng" dirty="0" smtClean="0"/>
                <a:t>Avoid</a:t>
              </a:r>
              <a:r>
                <a:rPr lang="en-US" sz="1400" dirty="0" smtClean="0"/>
                <a:t> warned area; strongly discourage travel within area; </a:t>
              </a:r>
              <a:r>
                <a:rPr lang="en-US" sz="1400" b="1" u="sng" dirty="0" smtClean="0"/>
                <a:t>obey local official evacuations</a:t>
              </a:r>
              <a:r>
                <a:rPr lang="en-US" sz="1400" dirty="0" smtClean="0"/>
                <a:t>, orders (State of Emergency)</a:t>
              </a:r>
              <a:endParaRPr lang="en-US" sz="1400" dirty="0"/>
            </a:p>
          </p:txBody>
        </p:sp>
        <p:sp>
          <p:nvSpPr>
            <p:cNvPr id="57" name="TextBox 56"/>
            <p:cNvSpPr txBox="1"/>
            <p:nvPr/>
          </p:nvSpPr>
          <p:spPr>
            <a:xfrm>
              <a:off x="7116222" y="1450190"/>
              <a:ext cx="1735361" cy="615553"/>
            </a:xfrm>
            <a:prstGeom prst="rect">
              <a:avLst/>
            </a:prstGeom>
            <a:noFill/>
          </p:spPr>
          <p:txBody>
            <a:bodyPr wrap="square" rtlCol="0">
              <a:spAutoFit/>
            </a:bodyPr>
            <a:lstStyle/>
            <a:p>
              <a:pPr algn="ctr"/>
              <a:r>
                <a:rPr lang="en-US" b="1" dirty="0" smtClean="0"/>
                <a:t>Flash Flood </a:t>
              </a:r>
              <a:r>
                <a:rPr lang="en-US" sz="1600" b="1" u="sng" dirty="0" smtClean="0">
                  <a:latin typeface="Arial Black" panose="020B0A04020102020204" pitchFamily="34" charset="0"/>
                </a:rPr>
                <a:t>Emergency</a:t>
              </a:r>
              <a:endParaRPr lang="en-US" sz="1600" b="1" u="sng" dirty="0">
                <a:latin typeface="Arial Black" panose="020B0A04020102020204" pitchFamily="34" charset="0"/>
              </a:endParaRPr>
            </a:p>
          </p:txBody>
        </p:sp>
      </p:grpSp>
      <p:grpSp>
        <p:nvGrpSpPr>
          <p:cNvPr id="58" name="Group 57"/>
          <p:cNvGrpSpPr/>
          <p:nvPr/>
        </p:nvGrpSpPr>
        <p:grpSpPr>
          <a:xfrm>
            <a:off x="3581604" y="1585970"/>
            <a:ext cx="1776941" cy="4761894"/>
            <a:chOff x="3581399" y="1588690"/>
            <a:chExt cx="1776941" cy="4761894"/>
          </a:xfrm>
        </p:grpSpPr>
        <p:sp>
          <p:nvSpPr>
            <p:cNvPr id="59" name="TextBox 58"/>
            <p:cNvSpPr txBox="1"/>
            <p:nvPr/>
          </p:nvSpPr>
          <p:spPr>
            <a:xfrm>
              <a:off x="3581399" y="2305310"/>
              <a:ext cx="1768066" cy="1169551"/>
            </a:xfrm>
            <a:prstGeom prst="rect">
              <a:avLst/>
            </a:prstGeom>
            <a:noFill/>
          </p:spPr>
          <p:txBody>
            <a:bodyPr wrap="square" rtlCol="0">
              <a:spAutoFit/>
            </a:bodyPr>
            <a:lstStyle/>
            <a:p>
              <a:r>
                <a:rPr lang="en-US" sz="1400" dirty="0" smtClean="0">
                  <a:solidFill>
                    <a:srgbClr val="B2B2B2"/>
                  </a:solidFill>
                </a:rPr>
                <a:t>Warn public/partners of “</a:t>
              </a:r>
              <a:r>
                <a:rPr lang="en-US" sz="1400" b="1" u="sng" dirty="0" smtClean="0">
                  <a:solidFill>
                    <a:srgbClr val="B2B2B2"/>
                  </a:solidFill>
                </a:rPr>
                <a:t>slow</a:t>
              </a:r>
              <a:r>
                <a:rPr lang="en-US" sz="1400" dirty="0" smtClean="0">
                  <a:solidFill>
                    <a:srgbClr val="B2B2B2"/>
                  </a:solidFill>
                </a:rPr>
                <a:t>” (&gt;6 </a:t>
              </a:r>
              <a:r>
                <a:rPr lang="en-US" sz="1400" dirty="0" err="1" smtClean="0">
                  <a:solidFill>
                    <a:srgbClr val="B2B2B2"/>
                  </a:solidFill>
                </a:rPr>
                <a:t>hrs</a:t>
              </a:r>
              <a:r>
                <a:rPr lang="en-US" sz="1400" dirty="0" smtClean="0">
                  <a:solidFill>
                    <a:srgbClr val="B2B2B2"/>
                  </a:solidFill>
                </a:rPr>
                <a:t>) </a:t>
              </a:r>
              <a:r>
                <a:rPr lang="en-US" sz="1400" b="1" u="sng" dirty="0" smtClean="0">
                  <a:solidFill>
                    <a:srgbClr val="B2B2B2"/>
                  </a:solidFill>
                </a:rPr>
                <a:t>minor, mod, major, or record</a:t>
              </a:r>
              <a:r>
                <a:rPr lang="en-US" sz="1400" b="1" dirty="0" smtClean="0">
                  <a:solidFill>
                    <a:srgbClr val="B2B2B2"/>
                  </a:solidFill>
                </a:rPr>
                <a:t> </a:t>
              </a:r>
              <a:r>
                <a:rPr lang="en-US" sz="1400" b="1" u="sng" dirty="0" smtClean="0">
                  <a:solidFill>
                    <a:srgbClr val="B2B2B2"/>
                  </a:solidFill>
                </a:rPr>
                <a:t>stream</a:t>
              </a:r>
              <a:r>
                <a:rPr lang="en-US" sz="1400" dirty="0" smtClean="0">
                  <a:solidFill>
                    <a:srgbClr val="B2B2B2"/>
                  </a:solidFill>
                </a:rPr>
                <a:t> &amp; overland flooding</a:t>
              </a:r>
              <a:endParaRPr lang="en-US" sz="1400" dirty="0">
                <a:solidFill>
                  <a:srgbClr val="B2B2B2"/>
                </a:solidFill>
              </a:endParaRPr>
            </a:p>
          </p:txBody>
        </p:sp>
        <p:sp>
          <p:nvSpPr>
            <p:cNvPr id="60" name="TextBox 59"/>
            <p:cNvSpPr txBox="1"/>
            <p:nvPr/>
          </p:nvSpPr>
          <p:spPr>
            <a:xfrm>
              <a:off x="3590274" y="4965589"/>
              <a:ext cx="1735361" cy="1384995"/>
            </a:xfrm>
            <a:prstGeom prst="rect">
              <a:avLst/>
            </a:prstGeom>
            <a:noFill/>
          </p:spPr>
          <p:txBody>
            <a:bodyPr wrap="square" rtlCol="0">
              <a:spAutoFit/>
            </a:bodyPr>
            <a:lstStyle/>
            <a:p>
              <a:r>
                <a:rPr lang="en-US" sz="1400" b="1" u="sng" dirty="0" smtClean="0">
                  <a:solidFill>
                    <a:srgbClr val="B2B2B2"/>
                  </a:solidFill>
                </a:rPr>
                <a:t>Wide-ranging</a:t>
              </a:r>
              <a:r>
                <a:rPr lang="en-US" sz="1400" dirty="0" smtClean="0">
                  <a:solidFill>
                    <a:srgbClr val="B2B2B2"/>
                  </a:solidFill>
                </a:rPr>
                <a:t> based on severity of flood; can include widespread/deep overland, road, &amp; structure flooding </a:t>
              </a:r>
              <a:endParaRPr lang="en-US" sz="1400" dirty="0">
                <a:solidFill>
                  <a:srgbClr val="B2B2B2"/>
                </a:solidFill>
              </a:endParaRPr>
            </a:p>
          </p:txBody>
        </p:sp>
        <p:sp>
          <p:nvSpPr>
            <p:cNvPr id="61" name="TextBox 60"/>
            <p:cNvSpPr txBox="1"/>
            <p:nvPr/>
          </p:nvSpPr>
          <p:spPr>
            <a:xfrm>
              <a:off x="3590274" y="3552412"/>
              <a:ext cx="1768066" cy="1384995"/>
            </a:xfrm>
            <a:prstGeom prst="rect">
              <a:avLst/>
            </a:prstGeom>
            <a:noFill/>
          </p:spPr>
          <p:txBody>
            <a:bodyPr wrap="square" rtlCol="0">
              <a:spAutoFit/>
            </a:bodyPr>
            <a:lstStyle/>
            <a:p>
              <a:r>
                <a:rPr lang="en-US" sz="1400" b="1" u="sng" dirty="0" smtClean="0">
                  <a:solidFill>
                    <a:srgbClr val="B2B2B2"/>
                  </a:solidFill>
                </a:rPr>
                <a:t>Assess</a:t>
              </a:r>
              <a:r>
                <a:rPr lang="en-US" sz="1400" b="1" u="sng" dirty="0">
                  <a:solidFill>
                    <a:srgbClr val="B2B2B2"/>
                  </a:solidFill>
                </a:rPr>
                <a:t> </a:t>
              </a:r>
              <a:r>
                <a:rPr lang="en-US" sz="1400" b="1" u="sng" dirty="0" smtClean="0">
                  <a:solidFill>
                    <a:srgbClr val="B2B2B2"/>
                  </a:solidFill>
                </a:rPr>
                <a:t>risk</a:t>
              </a:r>
              <a:r>
                <a:rPr lang="en-US" sz="1400" dirty="0" smtClean="0">
                  <a:solidFill>
                    <a:srgbClr val="B2B2B2"/>
                  </a:solidFill>
                </a:rPr>
                <a:t>; </a:t>
              </a:r>
              <a:r>
                <a:rPr lang="en-US" sz="1400" b="1" u="sng" dirty="0" smtClean="0">
                  <a:solidFill>
                    <a:srgbClr val="B2B2B2"/>
                  </a:solidFill>
                </a:rPr>
                <a:t>move property</a:t>
              </a:r>
              <a:r>
                <a:rPr lang="en-US" sz="1400" dirty="0" smtClean="0">
                  <a:solidFill>
                    <a:srgbClr val="B2B2B2"/>
                  </a:solidFill>
                </a:rPr>
                <a:t> to higher ground; </a:t>
              </a:r>
              <a:r>
                <a:rPr lang="en-US" sz="1400" i="1" dirty="0" smtClean="0">
                  <a:solidFill>
                    <a:srgbClr val="B2B2B2"/>
                  </a:solidFill>
                </a:rPr>
                <a:t>Turn Around, Don’t Drown</a:t>
              </a:r>
              <a:r>
                <a:rPr lang="en-US" sz="1400" dirty="0" smtClean="0">
                  <a:solidFill>
                    <a:srgbClr val="B2B2B2"/>
                  </a:solidFill>
                </a:rPr>
                <a:t>; </a:t>
              </a:r>
              <a:r>
                <a:rPr lang="en-US" sz="1400" b="1" u="sng" dirty="0" smtClean="0">
                  <a:solidFill>
                    <a:srgbClr val="B2B2B2"/>
                  </a:solidFill>
                </a:rPr>
                <a:t>obey barricades</a:t>
              </a:r>
              <a:r>
                <a:rPr lang="en-US" sz="1400" dirty="0">
                  <a:solidFill>
                    <a:srgbClr val="B2B2B2"/>
                  </a:solidFill>
                </a:rPr>
                <a:t> </a:t>
              </a:r>
              <a:r>
                <a:rPr lang="en-US" sz="1400" dirty="0" smtClean="0">
                  <a:solidFill>
                    <a:srgbClr val="B2B2B2"/>
                  </a:solidFill>
                </a:rPr>
                <a:t>&amp; official evacuations</a:t>
              </a:r>
              <a:endParaRPr lang="en-US" sz="1400" dirty="0">
                <a:solidFill>
                  <a:srgbClr val="B2B2B2"/>
                </a:solidFill>
              </a:endParaRPr>
            </a:p>
          </p:txBody>
        </p:sp>
        <p:cxnSp>
          <p:nvCxnSpPr>
            <p:cNvPr id="62" name="Straight Connector 61"/>
            <p:cNvCxnSpPr/>
            <p:nvPr/>
          </p:nvCxnSpPr>
          <p:spPr>
            <a:xfrm>
              <a:off x="3688652" y="3500068"/>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659060" y="4965589"/>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3590274" y="1588690"/>
              <a:ext cx="1735361" cy="369332"/>
            </a:xfrm>
            <a:prstGeom prst="rect">
              <a:avLst/>
            </a:prstGeom>
            <a:noFill/>
          </p:spPr>
          <p:txBody>
            <a:bodyPr wrap="square" rtlCol="0">
              <a:spAutoFit/>
            </a:bodyPr>
            <a:lstStyle/>
            <a:p>
              <a:pPr algn="ctr"/>
              <a:r>
                <a:rPr lang="en-US" b="1" dirty="0">
                  <a:solidFill>
                    <a:srgbClr val="B2B2B2"/>
                  </a:solidFill>
                </a:rPr>
                <a:t>Flood </a:t>
              </a:r>
              <a:r>
                <a:rPr lang="en-US" sz="1600" b="1" u="sng" dirty="0" smtClean="0">
                  <a:solidFill>
                    <a:srgbClr val="B2B2B2"/>
                  </a:solidFill>
                  <a:latin typeface="Arial Black" panose="020B0A04020102020204" pitchFamily="34" charset="0"/>
                </a:rPr>
                <a:t>Warning</a:t>
              </a:r>
              <a:endParaRPr lang="en-US" sz="1600" b="1" u="sng" dirty="0">
                <a:solidFill>
                  <a:srgbClr val="B2B2B2"/>
                </a:solidFill>
                <a:latin typeface="Arial Black" panose="020B0A04020102020204" pitchFamily="34" charset="0"/>
              </a:endParaRPr>
            </a:p>
          </p:txBody>
        </p:sp>
      </p:grpSp>
      <p:grpSp>
        <p:nvGrpSpPr>
          <p:cNvPr id="73" name="Group 72"/>
          <p:cNvGrpSpPr/>
          <p:nvPr/>
        </p:nvGrpSpPr>
        <p:grpSpPr>
          <a:xfrm>
            <a:off x="7106697" y="1450754"/>
            <a:ext cx="1883500" cy="4929424"/>
            <a:chOff x="7108100" y="1450190"/>
            <a:chExt cx="1883500" cy="4929424"/>
          </a:xfrm>
        </p:grpSpPr>
        <p:sp>
          <p:nvSpPr>
            <p:cNvPr id="74" name="TextBox 73"/>
            <p:cNvSpPr txBox="1"/>
            <p:nvPr/>
          </p:nvSpPr>
          <p:spPr>
            <a:xfrm>
              <a:off x="7108100" y="2305308"/>
              <a:ext cx="1883500" cy="1169551"/>
            </a:xfrm>
            <a:prstGeom prst="rect">
              <a:avLst/>
            </a:prstGeom>
            <a:noFill/>
            <a:ln>
              <a:noFill/>
            </a:ln>
          </p:spPr>
          <p:txBody>
            <a:bodyPr wrap="square" rtlCol="0">
              <a:spAutoFit/>
            </a:bodyPr>
            <a:lstStyle/>
            <a:p>
              <a:r>
                <a:rPr lang="en-US" sz="1400" dirty="0" smtClean="0">
                  <a:solidFill>
                    <a:srgbClr val="B2B2B2"/>
                  </a:solidFill>
                </a:rPr>
                <a:t>Elevate ongoing event for </a:t>
              </a:r>
              <a:r>
                <a:rPr lang="en-US" sz="1400" b="1" u="sng" dirty="0" smtClean="0">
                  <a:solidFill>
                    <a:srgbClr val="B2B2B2"/>
                  </a:solidFill>
                </a:rPr>
                <a:t>catastrophic</a:t>
              </a:r>
              <a:r>
                <a:rPr lang="en-US" sz="1400" dirty="0" smtClean="0">
                  <a:solidFill>
                    <a:srgbClr val="B2B2B2"/>
                  </a:solidFill>
                </a:rPr>
                <a:t> rapid flooding; urge immediate life-saving measures</a:t>
              </a:r>
              <a:endParaRPr lang="en-US" sz="1400" dirty="0">
                <a:solidFill>
                  <a:srgbClr val="B2B2B2"/>
                </a:solidFill>
              </a:endParaRPr>
            </a:p>
          </p:txBody>
        </p:sp>
        <p:sp>
          <p:nvSpPr>
            <p:cNvPr id="75" name="TextBox 74"/>
            <p:cNvSpPr txBox="1"/>
            <p:nvPr/>
          </p:nvSpPr>
          <p:spPr>
            <a:xfrm>
              <a:off x="7116222" y="4994619"/>
              <a:ext cx="1875378" cy="1384995"/>
            </a:xfrm>
            <a:prstGeom prst="rect">
              <a:avLst/>
            </a:prstGeom>
            <a:noFill/>
            <a:ln>
              <a:noFill/>
            </a:ln>
          </p:spPr>
          <p:txBody>
            <a:bodyPr wrap="square" rtlCol="0">
              <a:spAutoFit/>
            </a:bodyPr>
            <a:lstStyle/>
            <a:p>
              <a:r>
                <a:rPr lang="en-US" sz="1400" b="1" u="sng" dirty="0" smtClean="0">
                  <a:solidFill>
                    <a:srgbClr val="B2B2B2"/>
                  </a:solidFill>
                </a:rPr>
                <a:t>Numerous</a:t>
              </a:r>
              <a:r>
                <a:rPr lang="en-US" sz="1400" dirty="0" smtClean="0">
                  <a:solidFill>
                    <a:srgbClr val="B2B2B2"/>
                  </a:solidFill>
                </a:rPr>
                <a:t> swift water rescues &amp; road/bridge washouts; </a:t>
              </a:r>
              <a:r>
                <a:rPr lang="en-US" sz="1400" b="1" u="sng" dirty="0" smtClean="0">
                  <a:solidFill>
                    <a:srgbClr val="B2B2B2"/>
                  </a:solidFill>
                </a:rPr>
                <a:t>significant</a:t>
              </a:r>
              <a:r>
                <a:rPr lang="en-US" sz="1400" dirty="0" smtClean="0">
                  <a:solidFill>
                    <a:srgbClr val="B2B2B2"/>
                  </a:solidFill>
                </a:rPr>
                <a:t> structure flooding; ongoing evacuations; sig. dam failures</a:t>
              </a:r>
              <a:endParaRPr lang="en-US" sz="1400" dirty="0">
                <a:solidFill>
                  <a:srgbClr val="B2B2B2"/>
                </a:solidFill>
              </a:endParaRPr>
            </a:p>
          </p:txBody>
        </p:sp>
        <p:cxnSp>
          <p:nvCxnSpPr>
            <p:cNvPr id="76" name="Straight Connector 75"/>
            <p:cNvCxnSpPr/>
            <p:nvPr/>
          </p:nvCxnSpPr>
          <p:spPr>
            <a:xfrm>
              <a:off x="7206478" y="3503031"/>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7176886" y="4965589"/>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7116222" y="3552411"/>
              <a:ext cx="1749761" cy="1384995"/>
            </a:xfrm>
            <a:prstGeom prst="rect">
              <a:avLst/>
            </a:prstGeom>
            <a:noFill/>
            <a:ln>
              <a:noFill/>
            </a:ln>
          </p:spPr>
          <p:txBody>
            <a:bodyPr wrap="square" rtlCol="0">
              <a:spAutoFit/>
            </a:bodyPr>
            <a:lstStyle/>
            <a:p>
              <a:r>
                <a:rPr lang="en-US" sz="1400" b="1" u="sng" dirty="0" smtClean="0">
                  <a:solidFill>
                    <a:srgbClr val="B2B2B2"/>
                  </a:solidFill>
                </a:rPr>
                <a:t>Avoid</a:t>
              </a:r>
              <a:r>
                <a:rPr lang="en-US" sz="1400" dirty="0" smtClean="0">
                  <a:solidFill>
                    <a:srgbClr val="B2B2B2"/>
                  </a:solidFill>
                </a:rPr>
                <a:t> warned area; strongly discourage travel within area; </a:t>
              </a:r>
              <a:r>
                <a:rPr lang="en-US" sz="1400" b="1" u="sng" dirty="0" smtClean="0">
                  <a:solidFill>
                    <a:srgbClr val="B2B2B2"/>
                  </a:solidFill>
                </a:rPr>
                <a:t>obey local official evacuations</a:t>
              </a:r>
              <a:r>
                <a:rPr lang="en-US" sz="1400" dirty="0" smtClean="0">
                  <a:solidFill>
                    <a:srgbClr val="B2B2B2"/>
                  </a:solidFill>
                </a:rPr>
                <a:t>, orders (State of Emergency)</a:t>
              </a:r>
              <a:endParaRPr lang="en-US" sz="1400" dirty="0">
                <a:solidFill>
                  <a:srgbClr val="B2B2B2"/>
                </a:solidFill>
              </a:endParaRPr>
            </a:p>
          </p:txBody>
        </p:sp>
        <p:sp>
          <p:nvSpPr>
            <p:cNvPr id="79" name="TextBox 78"/>
            <p:cNvSpPr txBox="1"/>
            <p:nvPr/>
          </p:nvSpPr>
          <p:spPr>
            <a:xfrm>
              <a:off x="7116222" y="1450190"/>
              <a:ext cx="1735361" cy="615553"/>
            </a:xfrm>
            <a:prstGeom prst="rect">
              <a:avLst/>
            </a:prstGeom>
            <a:noFill/>
            <a:ln>
              <a:noFill/>
            </a:ln>
          </p:spPr>
          <p:txBody>
            <a:bodyPr wrap="square" rtlCol="0">
              <a:spAutoFit/>
            </a:bodyPr>
            <a:lstStyle/>
            <a:p>
              <a:pPr algn="ctr"/>
              <a:r>
                <a:rPr lang="en-US" b="1" dirty="0" smtClean="0">
                  <a:solidFill>
                    <a:srgbClr val="B2B2B2"/>
                  </a:solidFill>
                </a:rPr>
                <a:t>Flash Flood </a:t>
              </a:r>
              <a:r>
                <a:rPr lang="en-US" sz="1600" b="1" u="sng" dirty="0" smtClean="0">
                  <a:solidFill>
                    <a:srgbClr val="B2B2B2"/>
                  </a:solidFill>
                  <a:latin typeface="Arial Black" panose="020B0A04020102020204" pitchFamily="34" charset="0"/>
                </a:rPr>
                <a:t>Emergency</a:t>
              </a:r>
              <a:endParaRPr lang="en-US" sz="1600" b="1" u="sng" dirty="0">
                <a:solidFill>
                  <a:srgbClr val="B2B2B2"/>
                </a:solidFill>
                <a:latin typeface="Arial Black" panose="020B0A04020102020204" pitchFamily="34" charset="0"/>
              </a:endParaRPr>
            </a:p>
          </p:txBody>
        </p:sp>
      </p:grpSp>
      <p:grpSp>
        <p:nvGrpSpPr>
          <p:cNvPr id="80" name="Group 79"/>
          <p:cNvGrpSpPr/>
          <p:nvPr/>
        </p:nvGrpSpPr>
        <p:grpSpPr>
          <a:xfrm>
            <a:off x="1565735" y="1577595"/>
            <a:ext cx="1859976" cy="4794429"/>
            <a:chOff x="1569024" y="1578826"/>
            <a:chExt cx="1859976" cy="4794429"/>
          </a:xfrm>
        </p:grpSpPr>
        <p:sp>
          <p:nvSpPr>
            <p:cNvPr id="81" name="TextBox 80"/>
            <p:cNvSpPr txBox="1"/>
            <p:nvPr/>
          </p:nvSpPr>
          <p:spPr>
            <a:xfrm>
              <a:off x="1580862" y="2427516"/>
              <a:ext cx="1848138" cy="954107"/>
            </a:xfrm>
            <a:prstGeom prst="rect">
              <a:avLst/>
            </a:prstGeom>
            <a:noFill/>
            <a:ln>
              <a:noFill/>
            </a:ln>
          </p:spPr>
          <p:txBody>
            <a:bodyPr wrap="square" rtlCol="0">
              <a:spAutoFit/>
            </a:bodyPr>
            <a:lstStyle/>
            <a:p>
              <a:r>
                <a:rPr lang="en-US" sz="1400" dirty="0" smtClean="0">
                  <a:solidFill>
                    <a:srgbClr val="B2B2B2"/>
                  </a:solidFill>
                </a:rPr>
                <a:t>Alert public/partners of </a:t>
              </a:r>
              <a:r>
                <a:rPr lang="en-US" sz="1400" b="1" u="sng" dirty="0" smtClean="0">
                  <a:solidFill>
                    <a:srgbClr val="B2B2B2"/>
                  </a:solidFill>
                </a:rPr>
                <a:t>nuisance</a:t>
              </a:r>
              <a:r>
                <a:rPr lang="en-US" sz="1400" dirty="0" smtClean="0">
                  <a:solidFill>
                    <a:srgbClr val="B2B2B2"/>
                  </a:solidFill>
                </a:rPr>
                <a:t> flooding and/or streams just out of their banks</a:t>
              </a:r>
              <a:endParaRPr lang="en-US" sz="1400" dirty="0">
                <a:solidFill>
                  <a:srgbClr val="B2B2B2"/>
                </a:solidFill>
              </a:endParaRPr>
            </a:p>
          </p:txBody>
        </p:sp>
        <p:sp>
          <p:nvSpPr>
            <p:cNvPr id="82" name="TextBox 81"/>
            <p:cNvSpPr txBox="1"/>
            <p:nvPr/>
          </p:nvSpPr>
          <p:spPr>
            <a:xfrm>
              <a:off x="1569024" y="4988260"/>
              <a:ext cx="1859975" cy="1384995"/>
            </a:xfrm>
            <a:prstGeom prst="rect">
              <a:avLst/>
            </a:prstGeom>
            <a:noFill/>
            <a:ln>
              <a:noFill/>
            </a:ln>
          </p:spPr>
          <p:txBody>
            <a:bodyPr wrap="square" rtlCol="0">
              <a:spAutoFit/>
            </a:bodyPr>
            <a:lstStyle/>
            <a:p>
              <a:r>
                <a:rPr lang="en-US" sz="1400" dirty="0" smtClean="0">
                  <a:solidFill>
                    <a:srgbClr val="B2B2B2"/>
                  </a:solidFill>
                </a:rPr>
                <a:t>Flooding from clogged or </a:t>
              </a:r>
              <a:r>
                <a:rPr lang="en-US" sz="1400" b="1" u="sng" dirty="0" smtClean="0">
                  <a:solidFill>
                    <a:srgbClr val="B2B2B2"/>
                  </a:solidFill>
                </a:rPr>
                <a:t>poor storm drainage</a:t>
              </a:r>
              <a:r>
                <a:rPr lang="en-US" sz="1400" dirty="0" smtClean="0">
                  <a:solidFill>
                    <a:srgbClr val="B2B2B2"/>
                  </a:solidFill>
                </a:rPr>
                <a:t>; </a:t>
              </a:r>
              <a:r>
                <a:rPr lang="en-US" sz="1400" b="1" u="sng" dirty="0" smtClean="0">
                  <a:solidFill>
                    <a:srgbClr val="B2B2B2"/>
                  </a:solidFill>
                </a:rPr>
                <a:t>ponding</a:t>
              </a:r>
              <a:r>
                <a:rPr lang="en-US" sz="1400" dirty="0" smtClean="0">
                  <a:solidFill>
                    <a:srgbClr val="B2B2B2"/>
                  </a:solidFill>
                </a:rPr>
                <a:t> within low-lying areas; </a:t>
              </a:r>
              <a:r>
                <a:rPr lang="en-US" sz="1400" b="1" u="sng" dirty="0" smtClean="0">
                  <a:solidFill>
                    <a:srgbClr val="B2B2B2"/>
                  </a:solidFill>
                </a:rPr>
                <a:t>minimal</a:t>
              </a:r>
              <a:r>
                <a:rPr lang="en-US" sz="1400" dirty="0" smtClean="0">
                  <a:solidFill>
                    <a:srgbClr val="B2B2B2"/>
                  </a:solidFill>
                </a:rPr>
                <a:t> flooding of farmlands</a:t>
              </a:r>
              <a:endParaRPr lang="en-US" sz="1400" dirty="0">
                <a:solidFill>
                  <a:srgbClr val="B2B2B2"/>
                </a:solidFill>
              </a:endParaRPr>
            </a:p>
          </p:txBody>
        </p:sp>
        <p:sp>
          <p:nvSpPr>
            <p:cNvPr id="83" name="TextBox 82"/>
            <p:cNvSpPr txBox="1"/>
            <p:nvPr/>
          </p:nvSpPr>
          <p:spPr>
            <a:xfrm>
              <a:off x="1589736" y="3539437"/>
              <a:ext cx="1839264" cy="1384995"/>
            </a:xfrm>
            <a:prstGeom prst="rect">
              <a:avLst/>
            </a:prstGeom>
            <a:noFill/>
            <a:ln>
              <a:noFill/>
            </a:ln>
          </p:spPr>
          <p:txBody>
            <a:bodyPr wrap="square" rtlCol="0">
              <a:spAutoFit/>
            </a:bodyPr>
            <a:lstStyle/>
            <a:p>
              <a:r>
                <a:rPr lang="en-US" sz="1400" dirty="0" smtClean="0">
                  <a:solidFill>
                    <a:srgbClr val="B2B2B2"/>
                  </a:solidFill>
                </a:rPr>
                <a:t>Use caution when driving; take property precautions; </a:t>
              </a:r>
              <a:r>
                <a:rPr lang="en-US" sz="1400" b="1" u="sng" dirty="0" smtClean="0">
                  <a:solidFill>
                    <a:srgbClr val="B2B2B2"/>
                  </a:solidFill>
                </a:rPr>
                <a:t>be alert/ready/prepared</a:t>
              </a:r>
              <a:r>
                <a:rPr lang="en-US" sz="1400" dirty="0" smtClean="0">
                  <a:solidFill>
                    <a:srgbClr val="B2B2B2"/>
                  </a:solidFill>
                </a:rPr>
                <a:t> for more serious flooding (warnings)</a:t>
              </a:r>
              <a:endParaRPr lang="en-US" sz="1400" dirty="0">
                <a:solidFill>
                  <a:srgbClr val="B2B2B2"/>
                </a:solidFill>
              </a:endParaRPr>
            </a:p>
          </p:txBody>
        </p:sp>
        <p:cxnSp>
          <p:nvCxnSpPr>
            <p:cNvPr id="84" name="Straight Connector 83"/>
            <p:cNvCxnSpPr/>
            <p:nvPr/>
          </p:nvCxnSpPr>
          <p:spPr>
            <a:xfrm>
              <a:off x="1688114" y="3505200"/>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658522" y="4965589"/>
              <a:ext cx="1479650" cy="0"/>
            </a:xfrm>
            <a:prstGeom prst="line">
              <a:avLst/>
            </a:prstGeom>
            <a:ln w="19050">
              <a:solidFill>
                <a:srgbClr val="B2B2B2"/>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1589737" y="1578826"/>
              <a:ext cx="1755945" cy="369332"/>
            </a:xfrm>
            <a:prstGeom prst="rect">
              <a:avLst/>
            </a:prstGeom>
            <a:noFill/>
            <a:ln>
              <a:noFill/>
            </a:ln>
          </p:spPr>
          <p:txBody>
            <a:bodyPr wrap="square" rtlCol="0">
              <a:spAutoFit/>
            </a:bodyPr>
            <a:lstStyle/>
            <a:p>
              <a:pPr algn="ctr"/>
              <a:r>
                <a:rPr lang="en-US" b="1" dirty="0">
                  <a:solidFill>
                    <a:srgbClr val="B2B2B2"/>
                  </a:solidFill>
                </a:rPr>
                <a:t>Flood </a:t>
              </a:r>
              <a:r>
                <a:rPr lang="en-US" sz="1600" b="1" u="sng" dirty="0" smtClean="0">
                  <a:solidFill>
                    <a:srgbClr val="B2B2B2"/>
                  </a:solidFill>
                  <a:latin typeface="Arial Black" panose="020B0A04020102020204" pitchFamily="34" charset="0"/>
                </a:rPr>
                <a:t>Advisory</a:t>
              </a:r>
              <a:endParaRPr lang="en-US" sz="1600" b="1" u="sng" dirty="0">
                <a:solidFill>
                  <a:srgbClr val="B2B2B2"/>
                </a:solidFill>
                <a:latin typeface="Arial Black" panose="020B0A04020102020204" pitchFamily="34" charset="0"/>
              </a:endParaRPr>
            </a:p>
          </p:txBody>
        </p:sp>
      </p:grpSp>
      <p:grpSp>
        <p:nvGrpSpPr>
          <p:cNvPr id="25" name="Group 24"/>
          <p:cNvGrpSpPr/>
          <p:nvPr/>
        </p:nvGrpSpPr>
        <p:grpSpPr>
          <a:xfrm>
            <a:off x="9448800" y="2686473"/>
            <a:ext cx="5295900" cy="2495551"/>
            <a:chOff x="9448800" y="2686473"/>
            <a:chExt cx="5295900" cy="2495551"/>
          </a:xfrm>
        </p:grpSpPr>
        <p:pic>
          <p:nvPicPr>
            <p:cNvPr id="1028" name="Picture 4" descr="Image result for ponding on roa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8800" y="2686473"/>
              <a:ext cx="5295900" cy="2495551"/>
            </a:xfrm>
            <a:prstGeom prst="rect">
              <a:avLst/>
            </a:prstGeom>
            <a:noFill/>
            <a:extLst>
              <a:ext uri="{909E8E84-426E-40DD-AFC4-6F175D3DCCD1}">
                <a14:hiddenFill xmlns:a14="http://schemas.microsoft.com/office/drawing/2010/main">
                  <a:solidFill>
                    <a:srgbClr val="FFFFFF"/>
                  </a:solidFill>
                </a14:hiddenFill>
              </a:ext>
            </a:extLst>
          </p:spPr>
        </p:pic>
        <p:sp>
          <p:nvSpPr>
            <p:cNvPr id="98" name="TextBox 97"/>
            <p:cNvSpPr txBox="1"/>
            <p:nvPr/>
          </p:nvSpPr>
          <p:spPr>
            <a:xfrm>
              <a:off x="13386858" y="4784081"/>
              <a:ext cx="1319742" cy="307777"/>
            </a:xfrm>
            <a:prstGeom prst="rect">
              <a:avLst/>
            </a:prstGeom>
            <a:solidFill>
              <a:srgbClr val="FFFF99"/>
            </a:solidFill>
          </p:spPr>
          <p:txBody>
            <a:bodyPr wrap="square" rtlCol="0">
              <a:spAutoFit/>
            </a:bodyPr>
            <a:lstStyle/>
            <a:p>
              <a:pPr algn="ctr"/>
              <a:r>
                <a:rPr lang="en-US" sz="1400" dirty="0" smtClean="0"/>
                <a:t>Credit: US NPS</a:t>
              </a:r>
              <a:endParaRPr lang="en-US" sz="1400" dirty="0"/>
            </a:p>
          </p:txBody>
        </p:sp>
      </p:grpSp>
      <p:pic>
        <p:nvPicPr>
          <p:cNvPr id="2050" name="Picture 2" descr="Image result for clogged storm drai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33034" y="2235295"/>
            <a:ext cx="5458905" cy="414488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Farmland flood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3034" y="2253397"/>
            <a:ext cx="5515638" cy="4136729"/>
          </a:xfrm>
          <a:prstGeom prst="rect">
            <a:avLst/>
          </a:prstGeom>
          <a:noFill/>
          <a:extLst>
            <a:ext uri="{909E8E84-426E-40DD-AFC4-6F175D3DCCD1}">
              <a14:hiddenFill xmlns:a14="http://schemas.microsoft.com/office/drawing/2010/main">
                <a:solidFill>
                  <a:srgbClr val="FFFFFF"/>
                </a:solidFill>
              </a14:hiddenFill>
            </a:ext>
          </a:extLst>
        </p:spPr>
      </p:pic>
      <p:grpSp>
        <p:nvGrpSpPr>
          <p:cNvPr id="2051" name="Group 2050"/>
          <p:cNvGrpSpPr/>
          <p:nvPr/>
        </p:nvGrpSpPr>
        <p:grpSpPr>
          <a:xfrm>
            <a:off x="1565735" y="2235295"/>
            <a:ext cx="7482937" cy="4157950"/>
            <a:chOff x="1565735" y="2235295"/>
            <a:chExt cx="7482937" cy="4157950"/>
          </a:xfrm>
        </p:grpSpPr>
        <p:sp useBgFill="1">
          <p:nvSpPr>
            <p:cNvPr id="2049" name="Rectangle 2048"/>
            <p:cNvSpPr/>
            <p:nvPr/>
          </p:nvSpPr>
          <p:spPr>
            <a:xfrm>
              <a:off x="1565735" y="2235295"/>
              <a:ext cx="7482937" cy="41548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340384" y="2312700"/>
              <a:ext cx="5660617" cy="4080545"/>
              <a:chOff x="9602667" y="594749"/>
              <a:chExt cx="5715000" cy="3810000"/>
            </a:xfrm>
          </p:grpSpPr>
          <p:pic>
            <p:nvPicPr>
              <p:cNvPr id="4" name="Picture 2" descr="Image result for River Flood North Carolin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02667" y="594749"/>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96" name="TextBox 95"/>
              <p:cNvSpPr txBox="1"/>
              <p:nvPr/>
            </p:nvSpPr>
            <p:spPr>
              <a:xfrm>
                <a:off x="13563600" y="3874486"/>
                <a:ext cx="1319742" cy="307777"/>
              </a:xfrm>
              <a:prstGeom prst="rect">
                <a:avLst/>
              </a:prstGeom>
              <a:solidFill>
                <a:srgbClr val="FFFF99"/>
              </a:solidFill>
            </p:spPr>
            <p:txBody>
              <a:bodyPr wrap="square" rtlCol="0">
                <a:spAutoFit/>
              </a:bodyPr>
              <a:lstStyle/>
              <a:p>
                <a:pPr algn="ctr"/>
                <a:r>
                  <a:rPr lang="en-US" sz="1400" dirty="0" smtClean="0"/>
                  <a:t>Credit: USGS</a:t>
                </a:r>
                <a:endParaRPr lang="en-US" sz="1400" dirty="0"/>
              </a:p>
            </p:txBody>
          </p:sp>
        </p:grpSp>
      </p:grpSp>
      <p:grpSp>
        <p:nvGrpSpPr>
          <p:cNvPr id="2053" name="Group 2052"/>
          <p:cNvGrpSpPr/>
          <p:nvPr/>
        </p:nvGrpSpPr>
        <p:grpSpPr>
          <a:xfrm>
            <a:off x="1447800" y="2264283"/>
            <a:ext cx="7676147" cy="4204493"/>
            <a:chOff x="2819400" y="3829595"/>
            <a:chExt cx="7676147" cy="4204493"/>
          </a:xfrm>
        </p:grpSpPr>
        <p:sp useBgFill="1">
          <p:nvSpPr>
            <p:cNvPr id="2052" name="Rectangle 2051"/>
            <p:cNvSpPr/>
            <p:nvPr/>
          </p:nvSpPr>
          <p:spPr>
            <a:xfrm>
              <a:off x="2819400" y="3829595"/>
              <a:ext cx="7676147" cy="42044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3780042" y="4296375"/>
              <a:ext cx="5524500" cy="3114676"/>
              <a:chOff x="10915650" y="5737274"/>
              <a:chExt cx="5524500" cy="3114676"/>
            </a:xfrm>
          </p:grpSpPr>
          <p:pic>
            <p:nvPicPr>
              <p:cNvPr id="15" name="Picture 2" descr="Image result for Flash Flood Emergenc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15650" y="5737274"/>
                <a:ext cx="5524500" cy="3114676"/>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10975510" y="5767775"/>
                <a:ext cx="1319742" cy="307777"/>
              </a:xfrm>
              <a:prstGeom prst="rect">
                <a:avLst/>
              </a:prstGeom>
              <a:solidFill>
                <a:srgbClr val="FFFF99"/>
              </a:solidFill>
            </p:spPr>
            <p:txBody>
              <a:bodyPr wrap="square" rtlCol="0">
                <a:spAutoFit/>
              </a:bodyPr>
              <a:lstStyle/>
              <a:p>
                <a:pPr algn="ctr"/>
                <a:r>
                  <a:rPr lang="en-US" sz="1400" dirty="0" smtClean="0"/>
                  <a:t>Credit: NCDOT</a:t>
                </a:r>
                <a:endParaRPr lang="en-US" sz="1400" dirty="0"/>
              </a:p>
            </p:txBody>
          </p:sp>
        </p:grpSp>
      </p:grpSp>
      <p:grpSp>
        <p:nvGrpSpPr>
          <p:cNvPr id="2055" name="Group 2054"/>
          <p:cNvGrpSpPr/>
          <p:nvPr/>
        </p:nvGrpSpPr>
        <p:grpSpPr>
          <a:xfrm>
            <a:off x="1447800" y="2264283"/>
            <a:ext cx="7618596" cy="4157950"/>
            <a:chOff x="9468247" y="10538780"/>
            <a:chExt cx="6502084" cy="3930373"/>
          </a:xfrm>
        </p:grpSpPr>
        <p:sp useBgFill="1">
          <p:nvSpPr>
            <p:cNvPr id="2054" name="Rectangle 2053"/>
            <p:cNvSpPr/>
            <p:nvPr/>
          </p:nvSpPr>
          <p:spPr>
            <a:xfrm>
              <a:off x="9468247" y="10538780"/>
              <a:ext cx="6502084" cy="39303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48" name="Group 2047"/>
            <p:cNvGrpSpPr/>
            <p:nvPr/>
          </p:nvGrpSpPr>
          <p:grpSpPr>
            <a:xfrm>
              <a:off x="10250758" y="10733356"/>
              <a:ext cx="4901395" cy="3526691"/>
              <a:chOff x="3811859" y="8323405"/>
              <a:chExt cx="4901395" cy="3526691"/>
            </a:xfrm>
          </p:grpSpPr>
          <p:pic>
            <p:nvPicPr>
              <p:cNvPr id="26" name="Picture 4" descr="Image result for Flash Flood North Carolin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1859" y="8323405"/>
                <a:ext cx="4901395" cy="3526691"/>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p:cNvSpPr txBox="1"/>
              <p:nvPr/>
            </p:nvSpPr>
            <p:spPr>
              <a:xfrm>
                <a:off x="6479183" y="11478087"/>
                <a:ext cx="2155932" cy="307777"/>
              </a:xfrm>
              <a:prstGeom prst="rect">
                <a:avLst/>
              </a:prstGeom>
              <a:solidFill>
                <a:srgbClr val="FFFF99"/>
              </a:solidFill>
            </p:spPr>
            <p:txBody>
              <a:bodyPr wrap="square" rtlCol="0">
                <a:spAutoFit/>
              </a:bodyPr>
              <a:lstStyle/>
              <a:p>
                <a:pPr algn="ctr"/>
                <a:r>
                  <a:rPr lang="en-US" sz="1400" dirty="0" smtClean="0"/>
                  <a:t>Credit: NC National Guard</a:t>
                </a:r>
                <a:endParaRPr lang="en-US" sz="1400" dirty="0"/>
              </a:p>
            </p:txBody>
          </p:sp>
        </p:grpSp>
      </p:grpSp>
    </p:spTree>
    <p:extLst>
      <p:ext uri="{BB962C8B-B14F-4D97-AF65-F5344CB8AC3E}">
        <p14:creationId xmlns:p14="http://schemas.microsoft.com/office/powerpoint/2010/main" val="215820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050"/>
                                        </p:tgtEl>
                                      </p:cBhvr>
                                    </p:animEffect>
                                    <p:set>
                                      <p:cBhvr>
                                        <p:cTn id="12" dur="1" fill="hold">
                                          <p:stCondLst>
                                            <p:cond delay="499"/>
                                          </p:stCondLst>
                                        </p:cTn>
                                        <p:tgtEl>
                                          <p:spTgt spid="2050"/>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1026"/>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58"/>
                                        </p:tgtEl>
                                        <p:attrNameLst>
                                          <p:attrName>style.visibility</p:attrName>
                                        </p:attrNameLst>
                                      </p:cBhvr>
                                      <p:to>
                                        <p:strVal val="hidden"/>
                                      </p:to>
                                    </p:set>
                                  </p:childTnLst>
                                </p:cTn>
                              </p:par>
                              <p:par>
                                <p:cTn id="22" presetID="1"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80"/>
                                        </p:tgtEl>
                                        <p:attrNameLst>
                                          <p:attrName>style.visibility</p:attrName>
                                        </p:attrNameLst>
                                      </p:cBhvr>
                                      <p:to>
                                        <p:strVal val="visible"/>
                                      </p:to>
                                    </p:set>
                                  </p:childTnLst>
                                </p:cTn>
                              </p:par>
                              <p:par>
                                <p:cTn id="26" presetID="1" presetClass="exit" presetSubtype="0" fill="hold" nodeType="withEffect">
                                  <p:stCondLst>
                                    <p:cond delay="0"/>
                                  </p:stCondLst>
                                  <p:childTnLst>
                                    <p:set>
                                      <p:cBhvr>
                                        <p:cTn id="27" dur="1" fill="hold">
                                          <p:stCondLst>
                                            <p:cond delay="0"/>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51"/>
                                        </p:tgtEl>
                                        <p:attrNameLst>
                                          <p:attrName>style.visibility</p:attrName>
                                        </p:attrNameLst>
                                      </p:cBhvr>
                                      <p:to>
                                        <p:strVal val="visible"/>
                                      </p:to>
                                    </p:set>
                                    <p:animEffect transition="in" filter="fade">
                                      <p:cBhvr>
                                        <p:cTn id="32" dur="500"/>
                                        <p:tgtEl>
                                          <p:spTgt spid="205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2"/>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xit" presetSubtype="0" fill="hold" nodeType="withEffect">
                                  <p:stCondLst>
                                    <p:cond delay="0"/>
                                  </p:stCondLst>
                                  <p:childTnLst>
                                    <p:set>
                                      <p:cBhvr>
                                        <p:cTn id="42" dur="1" fill="hold">
                                          <p:stCondLst>
                                            <p:cond delay="0"/>
                                          </p:stCondLst>
                                        </p:cTn>
                                        <p:tgtEl>
                                          <p:spTgt spid="65"/>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2051"/>
                                        </p:tgtEl>
                                      </p:cBhvr>
                                    </p:animEffect>
                                    <p:set>
                                      <p:cBhvr>
                                        <p:cTn id="45" dur="1" fill="hold">
                                          <p:stCondLst>
                                            <p:cond delay="499"/>
                                          </p:stCondLst>
                                        </p:cTn>
                                        <p:tgtEl>
                                          <p:spTgt spid="205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053"/>
                                        </p:tgtEl>
                                        <p:attrNameLst>
                                          <p:attrName>style.visibility</p:attrName>
                                        </p:attrNameLst>
                                      </p:cBhvr>
                                      <p:to>
                                        <p:strVal val="visible"/>
                                      </p:to>
                                    </p:set>
                                    <p:animEffect transition="in" filter="fade">
                                      <p:cBhvr>
                                        <p:cTn id="50" dur="500"/>
                                        <p:tgtEl>
                                          <p:spTgt spid="2053"/>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5"/>
                                        </p:tgtEl>
                                        <p:attrNameLst>
                                          <p:attrName>style.visibility</p:attrName>
                                        </p:attrNameLst>
                                      </p:cBhvr>
                                      <p:to>
                                        <p:strVal val="visible"/>
                                      </p:to>
                                    </p:set>
                                  </p:childTnLst>
                                </p:cTn>
                              </p:par>
                              <p:par>
                                <p:cTn id="55" presetID="1" presetClass="exit" presetSubtype="0" fill="hold" nodeType="withEffect">
                                  <p:stCondLst>
                                    <p:cond delay="0"/>
                                  </p:stCondLst>
                                  <p:childTnLst>
                                    <p:set>
                                      <p:cBhvr>
                                        <p:cTn id="56" dur="1" fill="hold">
                                          <p:stCondLst>
                                            <p:cond delay="0"/>
                                          </p:stCondLst>
                                        </p:cTn>
                                        <p:tgtEl>
                                          <p:spTgt spid="13"/>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xit" presetSubtype="0" fill="hold" nodeType="withEffect">
                                  <p:stCondLst>
                                    <p:cond delay="0"/>
                                  </p:stCondLst>
                                  <p:childTnLst>
                                    <p:set>
                                      <p:cBhvr>
                                        <p:cTn id="60" dur="1" fill="hold">
                                          <p:stCondLst>
                                            <p:cond delay="0"/>
                                          </p:stCondLst>
                                        </p:cTn>
                                        <p:tgtEl>
                                          <p:spTgt spid="73"/>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500"/>
                                        <p:tgtEl>
                                          <p:spTgt spid="2053"/>
                                        </p:tgtEl>
                                      </p:cBhvr>
                                    </p:animEffect>
                                    <p:set>
                                      <p:cBhvr>
                                        <p:cTn id="63" dur="1" fill="hold">
                                          <p:stCondLst>
                                            <p:cond delay="499"/>
                                          </p:stCondLst>
                                        </p:cTn>
                                        <p:tgtEl>
                                          <p:spTgt spid="2053"/>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2055"/>
                                        </p:tgtEl>
                                        <p:attrNameLst>
                                          <p:attrName>style.visibility</p:attrName>
                                        </p:attrNameLst>
                                      </p:cBhvr>
                                      <p:to>
                                        <p:strVal val="visible"/>
                                      </p:to>
                                    </p:set>
                                    <p:animEffect transition="in" filter="fade">
                                      <p:cBhvr>
                                        <p:cTn id="68" dur="5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31" name="Rectangle 30"/>
          <p:cNvSpPr/>
          <p:nvPr/>
        </p:nvSpPr>
        <p:spPr>
          <a:xfrm>
            <a:off x="5337344" y="1341344"/>
            <a:ext cx="1755944" cy="84429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grpSp>
        <p:nvGrpSpPr>
          <p:cNvPr id="65" name="Group 64"/>
          <p:cNvGrpSpPr/>
          <p:nvPr/>
        </p:nvGrpSpPr>
        <p:grpSpPr>
          <a:xfrm>
            <a:off x="5361720" y="1450754"/>
            <a:ext cx="1818545" cy="3845292"/>
            <a:chOff x="5358340" y="1450190"/>
            <a:chExt cx="1818545" cy="3845292"/>
          </a:xfrm>
        </p:grpSpPr>
        <p:sp>
          <p:nvSpPr>
            <p:cNvPr id="68" name="TextBox 67"/>
            <p:cNvSpPr txBox="1"/>
            <p:nvPr/>
          </p:nvSpPr>
          <p:spPr>
            <a:xfrm>
              <a:off x="5358340" y="3539437"/>
              <a:ext cx="1749761" cy="307777"/>
            </a:xfrm>
            <a:prstGeom prst="rect">
              <a:avLst/>
            </a:prstGeom>
            <a:noFill/>
            <a:ln>
              <a:noFill/>
            </a:ln>
          </p:spPr>
          <p:txBody>
            <a:bodyPr wrap="square" rtlCol="0">
              <a:spAutoFit/>
            </a:bodyPr>
            <a:lstStyle/>
            <a:p>
              <a:endParaRPr lang="en-US" sz="1400" dirty="0">
                <a:solidFill>
                  <a:srgbClr val="B2B2B2"/>
                </a:solidFill>
              </a:endParaRPr>
            </a:p>
          </p:txBody>
        </p:sp>
        <p:sp>
          <p:nvSpPr>
            <p:cNvPr id="66" name="TextBox 65"/>
            <p:cNvSpPr txBox="1"/>
            <p:nvPr/>
          </p:nvSpPr>
          <p:spPr>
            <a:xfrm>
              <a:off x="5358340" y="2413031"/>
              <a:ext cx="1749760" cy="307777"/>
            </a:xfrm>
            <a:prstGeom prst="rect">
              <a:avLst/>
            </a:prstGeom>
            <a:noFill/>
            <a:ln>
              <a:noFill/>
            </a:ln>
          </p:spPr>
          <p:txBody>
            <a:bodyPr wrap="square" rtlCol="0">
              <a:spAutoFit/>
            </a:bodyPr>
            <a:lstStyle/>
            <a:p>
              <a:endParaRPr lang="en-US" sz="1400" dirty="0">
                <a:solidFill>
                  <a:srgbClr val="B2B2B2"/>
                </a:solidFill>
              </a:endParaRPr>
            </a:p>
          </p:txBody>
        </p:sp>
        <p:sp>
          <p:nvSpPr>
            <p:cNvPr id="67" name="TextBox 66"/>
            <p:cNvSpPr txBox="1"/>
            <p:nvPr/>
          </p:nvSpPr>
          <p:spPr>
            <a:xfrm>
              <a:off x="5358340" y="4987705"/>
              <a:ext cx="1818545" cy="307777"/>
            </a:xfrm>
            <a:prstGeom prst="rect">
              <a:avLst/>
            </a:prstGeom>
            <a:noFill/>
            <a:ln>
              <a:noFill/>
            </a:ln>
          </p:spPr>
          <p:txBody>
            <a:bodyPr wrap="square" rtlCol="0">
              <a:spAutoFit/>
            </a:bodyPr>
            <a:lstStyle/>
            <a:p>
              <a:endParaRPr lang="en-US" sz="1400" dirty="0">
                <a:solidFill>
                  <a:srgbClr val="B2B2B2"/>
                </a:solidFill>
              </a:endParaRPr>
            </a:p>
          </p:txBody>
        </p:sp>
        <p:sp>
          <p:nvSpPr>
            <p:cNvPr id="71" name="TextBox 70"/>
            <p:cNvSpPr txBox="1"/>
            <p:nvPr/>
          </p:nvSpPr>
          <p:spPr>
            <a:xfrm>
              <a:off x="5364895" y="1450190"/>
              <a:ext cx="1722493" cy="646331"/>
            </a:xfrm>
            <a:prstGeom prst="rect">
              <a:avLst/>
            </a:prstGeom>
            <a:noFill/>
            <a:ln>
              <a:noFill/>
            </a:ln>
          </p:spPr>
          <p:txBody>
            <a:bodyPr wrap="square" rtlCol="0">
              <a:spAutoFit/>
            </a:bodyPr>
            <a:lstStyle/>
            <a:p>
              <a:pPr algn="ctr"/>
              <a:r>
                <a:rPr lang="en-US" sz="1600" b="1" u="sng" dirty="0" smtClean="0">
                  <a:solidFill>
                    <a:srgbClr val="B2B2B2"/>
                  </a:solidFill>
                  <a:latin typeface="Arial Black" panose="020B0A04020102020204" pitchFamily="34" charset="0"/>
                </a:rPr>
                <a:t>Flash</a:t>
              </a:r>
              <a:r>
                <a:rPr lang="en-US" b="1" dirty="0" smtClean="0">
                  <a:solidFill>
                    <a:srgbClr val="B2B2B2"/>
                  </a:solidFill>
                </a:rPr>
                <a:t> Flood Warning</a:t>
              </a:r>
              <a:endParaRPr lang="en-US" sz="1600" b="1" u="sng" dirty="0">
                <a:solidFill>
                  <a:srgbClr val="B2B2B2"/>
                </a:solidFill>
                <a:latin typeface="Arial Black" panose="020B0A04020102020204" pitchFamily="34" charset="0"/>
              </a:endParaRPr>
            </a:p>
          </p:txBody>
        </p:sp>
      </p:grpSp>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Products &amp; Streamgauges</a:t>
            </a:r>
          </a:p>
        </p:txBody>
      </p:sp>
      <p:sp>
        <p:nvSpPr>
          <p:cNvPr id="2" name="Rectangle 1"/>
          <p:cNvSpPr/>
          <p:nvPr/>
        </p:nvSpPr>
        <p:spPr>
          <a:xfrm>
            <a:off x="1589737" y="1341344"/>
            <a:ext cx="1755946" cy="844296"/>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tx1"/>
              </a:solidFill>
              <a:latin typeface="Arial Black" panose="020B0A04020102020204" pitchFamily="34" charset="0"/>
            </a:endParaRPr>
          </a:p>
        </p:txBody>
      </p:sp>
      <p:sp>
        <p:nvSpPr>
          <p:cNvPr id="19" name="TextBox 18"/>
          <p:cNvSpPr txBox="1"/>
          <p:nvPr/>
        </p:nvSpPr>
        <p:spPr>
          <a:xfrm>
            <a:off x="26963" y="5378179"/>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Impacts</a:t>
            </a:r>
            <a:endParaRPr lang="en-US" sz="2000" dirty="0">
              <a:solidFill>
                <a:schemeClr val="bg1"/>
              </a:solidFill>
            </a:endParaRPr>
          </a:p>
        </p:txBody>
      </p:sp>
      <p:sp>
        <p:nvSpPr>
          <p:cNvPr id="21" name="TextBox 20"/>
          <p:cNvSpPr txBox="1"/>
          <p:nvPr/>
        </p:nvSpPr>
        <p:spPr>
          <a:xfrm>
            <a:off x="26963" y="1536551"/>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Products</a:t>
            </a:r>
            <a:endParaRPr lang="en-US" sz="2000" dirty="0">
              <a:solidFill>
                <a:schemeClr val="bg1"/>
              </a:solidFill>
            </a:endParaRPr>
          </a:p>
        </p:txBody>
      </p:sp>
      <p:sp>
        <p:nvSpPr>
          <p:cNvPr id="22" name="TextBox 21"/>
          <p:cNvSpPr txBox="1"/>
          <p:nvPr/>
        </p:nvSpPr>
        <p:spPr>
          <a:xfrm>
            <a:off x="2961" y="2653843"/>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Purpose</a:t>
            </a:r>
            <a:endParaRPr lang="en-US" sz="2000" dirty="0">
              <a:solidFill>
                <a:schemeClr val="bg1"/>
              </a:solidFill>
            </a:endParaRPr>
          </a:p>
        </p:txBody>
      </p:sp>
      <p:sp>
        <p:nvSpPr>
          <p:cNvPr id="23" name="TextBox 22"/>
          <p:cNvSpPr txBox="1"/>
          <p:nvPr/>
        </p:nvSpPr>
        <p:spPr>
          <a:xfrm>
            <a:off x="18088" y="3754880"/>
            <a:ext cx="1562774" cy="954107"/>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Desired Response</a:t>
            </a:r>
            <a:endParaRPr lang="en-US" sz="2000" dirty="0">
              <a:solidFill>
                <a:schemeClr val="bg1"/>
              </a:solidFill>
            </a:endParaRPr>
          </a:p>
        </p:txBody>
      </p:sp>
      <p:sp>
        <p:nvSpPr>
          <p:cNvPr id="24" name="Rectangle 23"/>
          <p:cNvSpPr/>
          <p:nvPr/>
        </p:nvSpPr>
        <p:spPr>
          <a:xfrm>
            <a:off x="3581400" y="1341344"/>
            <a:ext cx="1755944" cy="844296"/>
          </a:xfrm>
          <a:prstGeom prst="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tx1"/>
              </a:solidFill>
              <a:latin typeface="Arial Black" panose="020B0A04020102020204" pitchFamily="34" charset="0"/>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4427586" y="745726"/>
            <a:ext cx="3573414"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Take-Action Products: Summary</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33" name="Rectangle 32"/>
          <p:cNvSpPr/>
          <p:nvPr/>
        </p:nvSpPr>
        <p:spPr>
          <a:xfrm>
            <a:off x="7093288" y="1341344"/>
            <a:ext cx="1755944" cy="844296"/>
          </a:xfrm>
          <a:prstGeom prst="rect">
            <a:avLst/>
          </a:prstGeom>
          <a:solidFill>
            <a:srgbClr val="CC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u="sng" dirty="0">
              <a:solidFill>
                <a:schemeClr val="tx1"/>
              </a:solidFill>
              <a:latin typeface="Arial Black" panose="020B0A04020102020204" pitchFamily="34" charset="0"/>
            </a:endParaRPr>
          </a:p>
        </p:txBody>
      </p:sp>
      <p:sp>
        <p:nvSpPr>
          <p:cNvPr id="55" name="TextBox 54"/>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grpSp>
        <p:nvGrpSpPr>
          <p:cNvPr id="58" name="Group 57"/>
          <p:cNvGrpSpPr/>
          <p:nvPr/>
        </p:nvGrpSpPr>
        <p:grpSpPr>
          <a:xfrm>
            <a:off x="3581604" y="1585970"/>
            <a:ext cx="1776941" cy="3684676"/>
            <a:chOff x="3581399" y="1588690"/>
            <a:chExt cx="1776941" cy="3684676"/>
          </a:xfrm>
        </p:grpSpPr>
        <p:sp>
          <p:nvSpPr>
            <p:cNvPr id="59" name="TextBox 58"/>
            <p:cNvSpPr txBox="1"/>
            <p:nvPr/>
          </p:nvSpPr>
          <p:spPr>
            <a:xfrm>
              <a:off x="3581399" y="2305310"/>
              <a:ext cx="1768066" cy="307777"/>
            </a:xfrm>
            <a:prstGeom prst="rect">
              <a:avLst/>
            </a:prstGeom>
            <a:noFill/>
          </p:spPr>
          <p:txBody>
            <a:bodyPr wrap="square" rtlCol="0">
              <a:spAutoFit/>
            </a:bodyPr>
            <a:lstStyle/>
            <a:p>
              <a:endParaRPr lang="en-US" sz="1400" dirty="0">
                <a:solidFill>
                  <a:srgbClr val="B2B2B2"/>
                </a:solidFill>
              </a:endParaRPr>
            </a:p>
          </p:txBody>
        </p:sp>
        <p:sp>
          <p:nvSpPr>
            <p:cNvPr id="60" name="TextBox 59"/>
            <p:cNvSpPr txBox="1"/>
            <p:nvPr/>
          </p:nvSpPr>
          <p:spPr>
            <a:xfrm>
              <a:off x="3590274" y="4965589"/>
              <a:ext cx="1735361" cy="307777"/>
            </a:xfrm>
            <a:prstGeom prst="rect">
              <a:avLst/>
            </a:prstGeom>
            <a:noFill/>
          </p:spPr>
          <p:txBody>
            <a:bodyPr wrap="square" rtlCol="0">
              <a:spAutoFit/>
            </a:bodyPr>
            <a:lstStyle/>
            <a:p>
              <a:endParaRPr lang="en-US" sz="1400" dirty="0">
                <a:solidFill>
                  <a:srgbClr val="B2B2B2"/>
                </a:solidFill>
              </a:endParaRPr>
            </a:p>
          </p:txBody>
        </p:sp>
        <p:sp>
          <p:nvSpPr>
            <p:cNvPr id="61" name="TextBox 60"/>
            <p:cNvSpPr txBox="1"/>
            <p:nvPr/>
          </p:nvSpPr>
          <p:spPr>
            <a:xfrm>
              <a:off x="3590274" y="3552412"/>
              <a:ext cx="1768066" cy="307777"/>
            </a:xfrm>
            <a:prstGeom prst="rect">
              <a:avLst/>
            </a:prstGeom>
            <a:noFill/>
          </p:spPr>
          <p:txBody>
            <a:bodyPr wrap="square" rtlCol="0">
              <a:spAutoFit/>
            </a:bodyPr>
            <a:lstStyle/>
            <a:p>
              <a:endParaRPr lang="en-US" sz="1400" dirty="0">
                <a:solidFill>
                  <a:srgbClr val="B2B2B2"/>
                </a:solidFill>
              </a:endParaRPr>
            </a:p>
          </p:txBody>
        </p:sp>
        <p:sp>
          <p:nvSpPr>
            <p:cNvPr id="64" name="TextBox 63"/>
            <p:cNvSpPr txBox="1"/>
            <p:nvPr/>
          </p:nvSpPr>
          <p:spPr>
            <a:xfrm>
              <a:off x="3590274" y="1588690"/>
              <a:ext cx="1735361" cy="369332"/>
            </a:xfrm>
            <a:prstGeom prst="rect">
              <a:avLst/>
            </a:prstGeom>
            <a:noFill/>
          </p:spPr>
          <p:txBody>
            <a:bodyPr wrap="square" rtlCol="0">
              <a:spAutoFit/>
            </a:bodyPr>
            <a:lstStyle/>
            <a:p>
              <a:pPr algn="ctr"/>
              <a:r>
                <a:rPr lang="en-US" b="1" dirty="0">
                  <a:solidFill>
                    <a:srgbClr val="B2B2B2"/>
                  </a:solidFill>
                </a:rPr>
                <a:t>Flood </a:t>
              </a:r>
              <a:r>
                <a:rPr lang="en-US" sz="1600" b="1" u="sng" dirty="0" smtClean="0">
                  <a:solidFill>
                    <a:srgbClr val="B2B2B2"/>
                  </a:solidFill>
                  <a:latin typeface="Arial Black" panose="020B0A04020102020204" pitchFamily="34" charset="0"/>
                </a:rPr>
                <a:t>Warning</a:t>
              </a:r>
              <a:endParaRPr lang="en-US" sz="1600" b="1" u="sng" dirty="0">
                <a:solidFill>
                  <a:srgbClr val="B2B2B2"/>
                </a:solidFill>
                <a:latin typeface="Arial Black" panose="020B0A04020102020204" pitchFamily="34" charset="0"/>
              </a:endParaRPr>
            </a:p>
          </p:txBody>
        </p:sp>
      </p:grpSp>
      <p:grpSp>
        <p:nvGrpSpPr>
          <p:cNvPr id="73" name="Group 72"/>
          <p:cNvGrpSpPr/>
          <p:nvPr/>
        </p:nvGrpSpPr>
        <p:grpSpPr>
          <a:xfrm>
            <a:off x="7106697" y="1450754"/>
            <a:ext cx="1883500" cy="3852206"/>
            <a:chOff x="7108100" y="1450190"/>
            <a:chExt cx="1883500" cy="3852206"/>
          </a:xfrm>
        </p:grpSpPr>
        <p:sp>
          <p:nvSpPr>
            <p:cNvPr id="74" name="TextBox 73"/>
            <p:cNvSpPr txBox="1"/>
            <p:nvPr/>
          </p:nvSpPr>
          <p:spPr>
            <a:xfrm>
              <a:off x="7108100" y="2305308"/>
              <a:ext cx="1883500" cy="307777"/>
            </a:xfrm>
            <a:prstGeom prst="rect">
              <a:avLst/>
            </a:prstGeom>
            <a:noFill/>
            <a:ln>
              <a:noFill/>
            </a:ln>
          </p:spPr>
          <p:txBody>
            <a:bodyPr wrap="square" rtlCol="0">
              <a:spAutoFit/>
            </a:bodyPr>
            <a:lstStyle/>
            <a:p>
              <a:endParaRPr lang="en-US" sz="1400" dirty="0">
                <a:solidFill>
                  <a:srgbClr val="B2B2B2"/>
                </a:solidFill>
              </a:endParaRPr>
            </a:p>
          </p:txBody>
        </p:sp>
        <p:sp>
          <p:nvSpPr>
            <p:cNvPr id="75" name="TextBox 74"/>
            <p:cNvSpPr txBox="1"/>
            <p:nvPr/>
          </p:nvSpPr>
          <p:spPr>
            <a:xfrm>
              <a:off x="7116222" y="4994619"/>
              <a:ext cx="1875378" cy="307777"/>
            </a:xfrm>
            <a:prstGeom prst="rect">
              <a:avLst/>
            </a:prstGeom>
            <a:noFill/>
            <a:ln>
              <a:noFill/>
            </a:ln>
          </p:spPr>
          <p:txBody>
            <a:bodyPr wrap="square" rtlCol="0">
              <a:spAutoFit/>
            </a:bodyPr>
            <a:lstStyle/>
            <a:p>
              <a:endParaRPr lang="en-US" sz="1400" dirty="0">
                <a:solidFill>
                  <a:srgbClr val="B2B2B2"/>
                </a:solidFill>
              </a:endParaRPr>
            </a:p>
          </p:txBody>
        </p:sp>
        <p:sp>
          <p:nvSpPr>
            <p:cNvPr id="78" name="TextBox 77"/>
            <p:cNvSpPr txBox="1"/>
            <p:nvPr/>
          </p:nvSpPr>
          <p:spPr>
            <a:xfrm>
              <a:off x="7116222" y="3552411"/>
              <a:ext cx="1749761" cy="307777"/>
            </a:xfrm>
            <a:prstGeom prst="rect">
              <a:avLst/>
            </a:prstGeom>
            <a:noFill/>
            <a:ln>
              <a:noFill/>
            </a:ln>
          </p:spPr>
          <p:txBody>
            <a:bodyPr wrap="square" rtlCol="0">
              <a:spAutoFit/>
            </a:bodyPr>
            <a:lstStyle/>
            <a:p>
              <a:endParaRPr lang="en-US" sz="1400" dirty="0">
                <a:solidFill>
                  <a:srgbClr val="B2B2B2"/>
                </a:solidFill>
              </a:endParaRPr>
            </a:p>
          </p:txBody>
        </p:sp>
        <p:sp>
          <p:nvSpPr>
            <p:cNvPr id="79" name="TextBox 78"/>
            <p:cNvSpPr txBox="1"/>
            <p:nvPr/>
          </p:nvSpPr>
          <p:spPr>
            <a:xfrm>
              <a:off x="7116222" y="1450190"/>
              <a:ext cx="1735361" cy="615553"/>
            </a:xfrm>
            <a:prstGeom prst="rect">
              <a:avLst/>
            </a:prstGeom>
            <a:noFill/>
            <a:ln>
              <a:noFill/>
            </a:ln>
          </p:spPr>
          <p:txBody>
            <a:bodyPr wrap="square" rtlCol="0">
              <a:spAutoFit/>
            </a:bodyPr>
            <a:lstStyle/>
            <a:p>
              <a:pPr algn="ctr"/>
              <a:r>
                <a:rPr lang="en-US" b="1" dirty="0" smtClean="0">
                  <a:solidFill>
                    <a:srgbClr val="B2B2B2"/>
                  </a:solidFill>
                </a:rPr>
                <a:t>Flash Flood </a:t>
              </a:r>
              <a:r>
                <a:rPr lang="en-US" sz="1600" b="1" u="sng" dirty="0" smtClean="0">
                  <a:solidFill>
                    <a:srgbClr val="B2B2B2"/>
                  </a:solidFill>
                  <a:latin typeface="Arial Black" panose="020B0A04020102020204" pitchFamily="34" charset="0"/>
                </a:rPr>
                <a:t>Emergency</a:t>
              </a:r>
              <a:endParaRPr lang="en-US" sz="1600" b="1" u="sng" dirty="0">
                <a:solidFill>
                  <a:srgbClr val="B2B2B2"/>
                </a:solidFill>
                <a:latin typeface="Arial Black" panose="020B0A04020102020204" pitchFamily="34" charset="0"/>
              </a:endParaRPr>
            </a:p>
          </p:txBody>
        </p:sp>
      </p:grpSp>
      <p:grpSp>
        <p:nvGrpSpPr>
          <p:cNvPr id="80" name="Group 79"/>
          <p:cNvGrpSpPr/>
          <p:nvPr/>
        </p:nvGrpSpPr>
        <p:grpSpPr>
          <a:xfrm>
            <a:off x="1565735" y="1577595"/>
            <a:ext cx="1859976" cy="3717211"/>
            <a:chOff x="1569024" y="1578826"/>
            <a:chExt cx="1859976" cy="3717211"/>
          </a:xfrm>
        </p:grpSpPr>
        <p:sp>
          <p:nvSpPr>
            <p:cNvPr id="81" name="TextBox 80"/>
            <p:cNvSpPr txBox="1"/>
            <p:nvPr/>
          </p:nvSpPr>
          <p:spPr>
            <a:xfrm>
              <a:off x="1580862" y="2427516"/>
              <a:ext cx="1848138" cy="307777"/>
            </a:xfrm>
            <a:prstGeom prst="rect">
              <a:avLst/>
            </a:prstGeom>
            <a:noFill/>
            <a:ln>
              <a:noFill/>
            </a:ln>
          </p:spPr>
          <p:txBody>
            <a:bodyPr wrap="square" rtlCol="0">
              <a:spAutoFit/>
            </a:bodyPr>
            <a:lstStyle/>
            <a:p>
              <a:endParaRPr lang="en-US" sz="1400" dirty="0">
                <a:solidFill>
                  <a:srgbClr val="B2B2B2"/>
                </a:solidFill>
              </a:endParaRPr>
            </a:p>
          </p:txBody>
        </p:sp>
        <p:sp>
          <p:nvSpPr>
            <p:cNvPr id="82" name="TextBox 81"/>
            <p:cNvSpPr txBox="1"/>
            <p:nvPr/>
          </p:nvSpPr>
          <p:spPr>
            <a:xfrm>
              <a:off x="1569024" y="4988260"/>
              <a:ext cx="1859975" cy="307777"/>
            </a:xfrm>
            <a:prstGeom prst="rect">
              <a:avLst/>
            </a:prstGeom>
            <a:noFill/>
            <a:ln>
              <a:noFill/>
            </a:ln>
          </p:spPr>
          <p:txBody>
            <a:bodyPr wrap="square" rtlCol="0">
              <a:spAutoFit/>
            </a:bodyPr>
            <a:lstStyle/>
            <a:p>
              <a:endParaRPr lang="en-US" sz="1400" dirty="0">
                <a:solidFill>
                  <a:srgbClr val="B2B2B2"/>
                </a:solidFill>
              </a:endParaRPr>
            </a:p>
          </p:txBody>
        </p:sp>
        <p:sp>
          <p:nvSpPr>
            <p:cNvPr id="83" name="TextBox 82"/>
            <p:cNvSpPr txBox="1"/>
            <p:nvPr/>
          </p:nvSpPr>
          <p:spPr>
            <a:xfrm>
              <a:off x="1589736" y="3539437"/>
              <a:ext cx="1839264" cy="307777"/>
            </a:xfrm>
            <a:prstGeom prst="rect">
              <a:avLst/>
            </a:prstGeom>
            <a:noFill/>
            <a:ln>
              <a:noFill/>
            </a:ln>
          </p:spPr>
          <p:txBody>
            <a:bodyPr wrap="square" rtlCol="0">
              <a:spAutoFit/>
            </a:bodyPr>
            <a:lstStyle/>
            <a:p>
              <a:endParaRPr lang="en-US" sz="1400" dirty="0">
                <a:solidFill>
                  <a:srgbClr val="B2B2B2"/>
                </a:solidFill>
              </a:endParaRPr>
            </a:p>
          </p:txBody>
        </p:sp>
        <p:sp>
          <p:nvSpPr>
            <p:cNvPr id="86" name="TextBox 85"/>
            <p:cNvSpPr txBox="1"/>
            <p:nvPr/>
          </p:nvSpPr>
          <p:spPr>
            <a:xfrm>
              <a:off x="1589737" y="1578826"/>
              <a:ext cx="1755945" cy="369332"/>
            </a:xfrm>
            <a:prstGeom prst="rect">
              <a:avLst/>
            </a:prstGeom>
            <a:noFill/>
            <a:ln>
              <a:noFill/>
            </a:ln>
          </p:spPr>
          <p:txBody>
            <a:bodyPr wrap="square" rtlCol="0">
              <a:spAutoFit/>
            </a:bodyPr>
            <a:lstStyle/>
            <a:p>
              <a:pPr algn="ctr"/>
              <a:r>
                <a:rPr lang="en-US" b="1" dirty="0">
                  <a:solidFill>
                    <a:srgbClr val="B2B2B2"/>
                  </a:solidFill>
                </a:rPr>
                <a:t>Flood </a:t>
              </a:r>
              <a:r>
                <a:rPr lang="en-US" sz="1600" b="1" u="sng" dirty="0" smtClean="0">
                  <a:solidFill>
                    <a:srgbClr val="B2B2B2"/>
                  </a:solidFill>
                  <a:latin typeface="Arial Black" panose="020B0A04020102020204" pitchFamily="34" charset="0"/>
                </a:rPr>
                <a:t>Advisory</a:t>
              </a:r>
              <a:endParaRPr lang="en-US" sz="1600" b="1" u="sng" dirty="0">
                <a:solidFill>
                  <a:srgbClr val="B2B2B2"/>
                </a:solidFill>
                <a:latin typeface="Arial Black" panose="020B0A04020102020204" pitchFamily="34" charset="0"/>
              </a:endParaRPr>
            </a:p>
          </p:txBody>
        </p:sp>
      </p:grpSp>
      <p:sp>
        <p:nvSpPr>
          <p:cNvPr id="11" name="TextBox 10"/>
          <p:cNvSpPr txBox="1"/>
          <p:nvPr/>
        </p:nvSpPr>
        <p:spPr>
          <a:xfrm>
            <a:off x="1611180" y="3388499"/>
            <a:ext cx="7239000" cy="1323439"/>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000" b="1" dirty="0" smtClean="0">
                <a:solidFill>
                  <a:srgbClr val="FFFF99"/>
                </a:solidFill>
                <a:latin typeface="Agency FB" panose="020B0503020202020204" pitchFamily="34" charset="0"/>
              </a:rPr>
              <a:t>TAKEAWAY: </a:t>
            </a:r>
            <a:r>
              <a:rPr lang="en-US" sz="2000" dirty="0" smtClean="0">
                <a:solidFill>
                  <a:schemeClr val="bg1"/>
                </a:solidFill>
                <a:effectLst>
                  <a:outerShdw blurRad="38100" dist="38100" dir="2700000" algn="tl">
                    <a:srgbClr val="000000">
                      <a:alpha val="43137"/>
                    </a:srgbClr>
                  </a:outerShdw>
                </a:effectLst>
              </a:rPr>
              <a:t>Diversity of flood products exists to help provide an appropriate level of risk assessment and response to a </a:t>
            </a:r>
          </a:p>
          <a:p>
            <a:pPr algn="ctr"/>
            <a:r>
              <a:rPr lang="en-US" u="sng" dirty="0" smtClean="0">
                <a:solidFill>
                  <a:schemeClr val="bg1"/>
                </a:solidFill>
                <a:effectLst>
                  <a:outerShdw blurRad="38100" dist="38100" dir="2700000" algn="tl">
                    <a:srgbClr val="000000">
                      <a:alpha val="43137"/>
                    </a:srgbClr>
                  </a:outerShdw>
                </a:effectLst>
                <a:latin typeface="Arial Black" panose="020B0A04020102020204" pitchFamily="34" charset="0"/>
              </a:rPr>
              <a:t>diverse range of flood types</a:t>
            </a:r>
            <a:r>
              <a:rPr lang="en-US" dirty="0" smtClean="0">
                <a:solidFill>
                  <a:schemeClr val="bg1"/>
                </a:solidFill>
                <a:effectLst>
                  <a:outerShdw blurRad="38100" dist="38100" dir="2700000" algn="tl">
                    <a:srgbClr val="000000">
                      <a:alpha val="43137"/>
                    </a:srgbClr>
                  </a:outerShdw>
                </a:effectLst>
                <a:latin typeface="Arial Black" panose="020B0A04020102020204" pitchFamily="34" charset="0"/>
              </a:rPr>
              <a:t> </a:t>
            </a:r>
            <a:r>
              <a:rPr lang="en-US" sz="2000" dirty="0">
                <a:solidFill>
                  <a:schemeClr val="bg1"/>
                </a:solidFill>
                <a:effectLst>
                  <a:outerShdw blurRad="38100" dist="38100" dir="2700000" algn="tl">
                    <a:srgbClr val="000000">
                      <a:alpha val="43137"/>
                    </a:srgbClr>
                  </a:outerShdw>
                </a:effectLst>
              </a:rPr>
              <a:t>based on </a:t>
            </a:r>
            <a:r>
              <a:rPr lang="en-US" u="sng" dirty="0">
                <a:solidFill>
                  <a:schemeClr val="bg1"/>
                </a:solidFill>
                <a:effectLst>
                  <a:outerShdw blurRad="38100" dist="38100" dir="2700000" algn="tl">
                    <a:srgbClr val="000000">
                      <a:alpha val="43137"/>
                    </a:srgbClr>
                  </a:outerShdw>
                </a:effectLst>
                <a:latin typeface="Arial Black" panose="020B0A04020102020204" pitchFamily="34" charset="0"/>
              </a:rPr>
              <a:t>severity</a:t>
            </a:r>
            <a:r>
              <a:rPr lang="en-US" sz="2000" dirty="0">
                <a:solidFill>
                  <a:schemeClr val="bg1"/>
                </a:solidFill>
                <a:effectLst>
                  <a:outerShdw blurRad="38100" dist="38100" dir="2700000" algn="tl">
                    <a:srgbClr val="000000">
                      <a:alpha val="43137"/>
                    </a:srgbClr>
                  </a:outerShdw>
                </a:effectLst>
              </a:rPr>
              <a:t> and </a:t>
            </a:r>
            <a:r>
              <a:rPr lang="en-US" u="sng" dirty="0">
                <a:solidFill>
                  <a:schemeClr val="bg1"/>
                </a:solidFill>
                <a:effectLst>
                  <a:outerShdw blurRad="38100" dist="38100" dir="2700000" algn="tl">
                    <a:srgbClr val="000000">
                      <a:alpha val="43137"/>
                    </a:srgbClr>
                  </a:outerShdw>
                </a:effectLst>
                <a:latin typeface="Arial Black" panose="020B0A04020102020204" pitchFamily="34" charset="0"/>
              </a:rPr>
              <a:t>response </a:t>
            </a:r>
            <a:r>
              <a:rPr lang="en-US" u="sng" dirty="0" smtClean="0">
                <a:solidFill>
                  <a:schemeClr val="bg1"/>
                </a:solidFill>
                <a:effectLst>
                  <a:outerShdw blurRad="38100" dist="38100" dir="2700000" algn="tl">
                    <a:srgbClr val="000000">
                      <a:alpha val="43137"/>
                    </a:srgbClr>
                  </a:outerShdw>
                </a:effectLst>
                <a:latin typeface="Arial Black" panose="020B0A04020102020204" pitchFamily="34" charset="0"/>
              </a:rPr>
              <a:t>time</a:t>
            </a:r>
            <a:r>
              <a:rPr lang="en-US" sz="2000" dirty="0" smtClean="0">
                <a:solidFill>
                  <a:schemeClr val="bg1"/>
                </a:solidFill>
                <a:effectLst>
                  <a:outerShdw blurRad="38100" dist="38100" dir="2700000" algn="tl">
                    <a:srgbClr val="000000">
                      <a:alpha val="43137"/>
                    </a:srgbClr>
                  </a:outerShdw>
                </a:effectLst>
              </a:rPr>
              <a:t>.</a:t>
            </a:r>
            <a:endParaRPr lang="en-US" sz="2000" b="1" dirty="0">
              <a:solidFill>
                <a:srgbClr val="FFFF7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619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21"/>
                                        </p:tgtEl>
                                        <p:attrNameLst>
                                          <p:attrName>style.opacity</p:attrName>
                                        </p:attrNameLst>
                                      </p:cBhvr>
                                      <p:to>
                                        <p:strVal val="0.25"/>
                                      </p:to>
                                    </p:set>
                                    <p:animEffect filter="image" prLst="opacity: 0.25">
                                      <p:cBhvr rctx="IE">
                                        <p:cTn id="7" dur="indefinite"/>
                                        <p:tgtEl>
                                          <p:spTgt spid="21"/>
                                        </p:tgtEl>
                                      </p:cBhvr>
                                    </p:animEffect>
                                  </p:childTnLst>
                                </p:cTn>
                              </p:par>
                              <p:par>
                                <p:cTn id="8" presetID="9" presetClass="emph" presetSubtype="0" grpId="0" nodeType="withEffect">
                                  <p:stCondLst>
                                    <p:cond delay="0"/>
                                  </p:stCondLst>
                                  <p:childTnLst>
                                    <p:set>
                                      <p:cBhvr rctx="PPT">
                                        <p:cTn id="9" dur="indefinite"/>
                                        <p:tgtEl>
                                          <p:spTgt spid="22"/>
                                        </p:tgtEl>
                                        <p:attrNameLst>
                                          <p:attrName>style.opacity</p:attrName>
                                        </p:attrNameLst>
                                      </p:cBhvr>
                                      <p:to>
                                        <p:strVal val="0.25"/>
                                      </p:to>
                                    </p:set>
                                    <p:animEffect filter="image" prLst="opacity: 0.25">
                                      <p:cBhvr rctx="IE">
                                        <p:cTn id="10" dur="indefinite"/>
                                        <p:tgtEl>
                                          <p:spTgt spid="22"/>
                                        </p:tgtEl>
                                      </p:cBhvr>
                                    </p:animEffect>
                                  </p:childTnLst>
                                </p:cTn>
                              </p:par>
                              <p:par>
                                <p:cTn id="11" presetID="9" presetClass="emph" presetSubtype="0" grpId="0" nodeType="withEffect">
                                  <p:stCondLst>
                                    <p:cond delay="0"/>
                                  </p:stCondLst>
                                  <p:childTnLst>
                                    <p:set>
                                      <p:cBhvr rctx="PPT">
                                        <p:cTn id="12" dur="indefinite"/>
                                        <p:tgtEl>
                                          <p:spTgt spid="23"/>
                                        </p:tgtEl>
                                        <p:attrNameLst>
                                          <p:attrName>style.opacity</p:attrName>
                                        </p:attrNameLst>
                                      </p:cBhvr>
                                      <p:to>
                                        <p:strVal val="0.25"/>
                                      </p:to>
                                    </p:set>
                                    <p:animEffect filter="image" prLst="opacity: 0.25">
                                      <p:cBhvr rctx="IE">
                                        <p:cTn id="13" dur="indefinite"/>
                                        <p:tgtEl>
                                          <p:spTgt spid="23"/>
                                        </p:tgtEl>
                                      </p:cBhvr>
                                    </p:animEffect>
                                  </p:childTnLst>
                                </p:cTn>
                              </p:par>
                              <p:par>
                                <p:cTn id="14" presetID="9" presetClass="emph" presetSubtype="0" grpId="0" nodeType="withEffect">
                                  <p:stCondLst>
                                    <p:cond delay="0"/>
                                  </p:stCondLst>
                                  <p:childTnLst>
                                    <p:set>
                                      <p:cBhvr rctx="PPT">
                                        <p:cTn id="15" dur="indefinite"/>
                                        <p:tgtEl>
                                          <p:spTgt spid="19"/>
                                        </p:tgtEl>
                                        <p:attrNameLst>
                                          <p:attrName>style.opacity</p:attrName>
                                        </p:attrNameLst>
                                      </p:cBhvr>
                                      <p:to>
                                        <p:strVal val="0.25"/>
                                      </p:to>
                                    </p:set>
                                    <p:animEffect filter="image" prLst="opacity: 0.25">
                                      <p:cBhvr rctx="IE">
                                        <p:cTn id="16" dur="indefinite"/>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23" grpId="0"/>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smtClean="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a:t>
            </a:r>
            <a:r>
              <a:rPr lang="en-US" sz="2200" b="1" dirty="0" smtClean="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rPr>
              <a:t>Severity &amp; Lead Time</a:t>
            </a:r>
            <a:r>
              <a:rPr lang="en-US" sz="2200" b="1" dirty="0" smtClean="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 Products &amp; Streamgauges</a:t>
            </a:r>
            <a:endParaRPr lang="en-US" sz="2200" b="1" dirty="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cxnSp>
        <p:nvCxnSpPr>
          <p:cNvPr id="5" name="Straight Connector 4"/>
          <p:cNvCxnSpPr/>
          <p:nvPr/>
        </p:nvCxnSpPr>
        <p:spPr>
          <a:xfrm>
            <a:off x="1143000" y="1676400"/>
            <a:ext cx="0" cy="4114800"/>
          </a:xfrm>
          <a:prstGeom prst="line">
            <a:avLst/>
          </a:prstGeom>
          <a:ln w="38100">
            <a:solidFill>
              <a:srgbClr val="FFFF99"/>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3000" y="5791200"/>
            <a:ext cx="3276600" cy="0"/>
          </a:xfrm>
          <a:prstGeom prst="line">
            <a:avLst/>
          </a:prstGeom>
          <a:ln w="38100">
            <a:solidFill>
              <a:srgbClr val="FFFF99"/>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28600" y="5443210"/>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Severity</a:t>
            </a:r>
            <a:endParaRPr lang="en-US" sz="2000" dirty="0">
              <a:solidFill>
                <a:schemeClr val="bg1"/>
              </a:solidFill>
            </a:endParaRPr>
          </a:p>
        </p:txBody>
      </p:sp>
      <p:cxnSp>
        <p:nvCxnSpPr>
          <p:cNvPr id="40" name="Straight Arrow Connector 39"/>
          <p:cNvCxnSpPr/>
          <p:nvPr/>
        </p:nvCxnSpPr>
        <p:spPr>
          <a:xfrm flipV="1">
            <a:off x="577156" y="1828800"/>
            <a:ext cx="0" cy="361441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085193" y="1676400"/>
            <a:ext cx="0" cy="4114800"/>
          </a:xfrm>
          <a:prstGeom prst="line">
            <a:avLst/>
          </a:prstGeom>
          <a:ln w="38100">
            <a:solidFill>
              <a:srgbClr val="FFFF99"/>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085193" y="5791200"/>
            <a:ext cx="3601607" cy="0"/>
          </a:xfrm>
          <a:prstGeom prst="line">
            <a:avLst/>
          </a:prstGeom>
          <a:ln w="38100">
            <a:solidFill>
              <a:srgbClr val="FFFF99"/>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306714" y="5834390"/>
            <a:ext cx="2362200"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r>
              <a:rPr lang="en-US" sz="2800" b="1" dirty="0" smtClean="0">
                <a:solidFill>
                  <a:srgbClr val="FFFF99"/>
                </a:solidFill>
                <a:latin typeface="Agency FB" panose="020B0503020202020204" pitchFamily="34" charset="0"/>
              </a:rPr>
              <a:t>Lead Time</a:t>
            </a:r>
            <a:endParaRPr lang="en-US" sz="2000" dirty="0">
              <a:solidFill>
                <a:schemeClr val="bg1"/>
              </a:solidFill>
            </a:endParaRPr>
          </a:p>
        </p:txBody>
      </p:sp>
      <p:cxnSp>
        <p:nvCxnSpPr>
          <p:cNvPr id="45" name="Straight Arrow Connector 44"/>
          <p:cNvCxnSpPr/>
          <p:nvPr/>
        </p:nvCxnSpPr>
        <p:spPr>
          <a:xfrm>
            <a:off x="6629400" y="6105525"/>
            <a:ext cx="2161673"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52" name="Rectangle 51"/>
          <p:cNvSpPr/>
          <p:nvPr/>
        </p:nvSpPr>
        <p:spPr>
          <a:xfrm>
            <a:off x="1219200" y="4849318"/>
            <a:ext cx="3200400" cy="844296"/>
          </a:xfrm>
          <a:prstGeom prst="rect">
            <a:avLst/>
          </a:prstGeom>
          <a:gradFill>
            <a:gsLst>
              <a:gs pos="0">
                <a:srgbClr val="FFC000"/>
              </a:gs>
              <a:gs pos="21000">
                <a:srgbClr val="FFFF00">
                  <a:lumMod val="100000"/>
                </a:srgbClr>
              </a:gs>
              <a:gs pos="100000">
                <a:srgbClr val="FFFF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Flood </a:t>
            </a:r>
            <a:r>
              <a:rPr lang="en-US" sz="1600" b="1" u="sng" dirty="0" smtClean="0">
                <a:solidFill>
                  <a:schemeClr val="tx1"/>
                </a:solidFill>
                <a:latin typeface="Arial Black" panose="020B0A04020102020204" pitchFamily="34" charset="0"/>
              </a:rPr>
              <a:t>Advisory</a:t>
            </a:r>
            <a:endParaRPr lang="en-US" sz="1600" b="1" u="sng" dirty="0">
              <a:solidFill>
                <a:schemeClr val="tx1"/>
              </a:solidFill>
              <a:latin typeface="Arial Black" panose="020B0A04020102020204" pitchFamily="34" charset="0"/>
            </a:endParaRPr>
          </a:p>
        </p:txBody>
      </p:sp>
      <p:sp>
        <p:nvSpPr>
          <p:cNvPr id="53" name="Rectangle 52"/>
          <p:cNvSpPr/>
          <p:nvPr/>
        </p:nvSpPr>
        <p:spPr>
          <a:xfrm>
            <a:off x="2814635" y="1695165"/>
            <a:ext cx="1595436" cy="3344235"/>
          </a:xfrm>
          <a:prstGeom prst="rect">
            <a:avLst/>
          </a:prstGeom>
          <a:gradFill>
            <a:gsLst>
              <a:gs pos="0">
                <a:srgbClr val="FFC000"/>
              </a:gs>
              <a:gs pos="91000">
                <a:srgbClr val="FFC000"/>
              </a:gs>
              <a:gs pos="100000">
                <a:srgbClr val="FFFF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Flood </a:t>
            </a:r>
            <a:r>
              <a:rPr lang="en-US" sz="1600" b="1" u="sng" dirty="0" smtClean="0">
                <a:solidFill>
                  <a:schemeClr val="tx1"/>
                </a:solidFill>
                <a:latin typeface="Arial Black" panose="020B0A04020102020204" pitchFamily="34" charset="0"/>
              </a:rPr>
              <a:t>Warning</a:t>
            </a:r>
            <a:endParaRPr lang="en-US" sz="1600" b="1" u="sng" dirty="0">
              <a:solidFill>
                <a:schemeClr val="tx1"/>
              </a:solidFill>
              <a:latin typeface="Arial Black" panose="020B0A04020102020204" pitchFamily="34" charset="0"/>
            </a:endParaRPr>
          </a:p>
        </p:txBody>
      </p:sp>
      <p:sp>
        <p:nvSpPr>
          <p:cNvPr id="54" name="Rectangle 53"/>
          <p:cNvSpPr/>
          <p:nvPr/>
        </p:nvSpPr>
        <p:spPr>
          <a:xfrm>
            <a:off x="1202527" y="2667000"/>
            <a:ext cx="1604963" cy="2372400"/>
          </a:xfrm>
          <a:prstGeom prst="rect">
            <a:avLst/>
          </a:prstGeom>
          <a:gradFill>
            <a:gsLst>
              <a:gs pos="0">
                <a:srgbClr val="CC00CC"/>
              </a:gs>
              <a:gs pos="91000">
                <a:srgbClr val="C00000"/>
              </a:gs>
              <a:gs pos="20000">
                <a:srgbClr val="C00000"/>
              </a:gs>
              <a:gs pos="100000">
                <a:srgbClr val="FFFF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
        <p:nvSpPr>
          <p:cNvPr id="55" name="Rectangle 54"/>
          <p:cNvSpPr/>
          <p:nvPr/>
        </p:nvSpPr>
        <p:spPr>
          <a:xfrm>
            <a:off x="1202526" y="1676400"/>
            <a:ext cx="1616873" cy="996434"/>
          </a:xfrm>
          <a:prstGeom prst="rect">
            <a:avLst/>
          </a:prstGeom>
          <a:solidFill>
            <a:srgbClr val="CC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u="sng" dirty="0">
              <a:solidFill>
                <a:schemeClr val="tx1"/>
              </a:solidFill>
              <a:latin typeface="Arial Black" panose="020B0A04020102020204" pitchFamily="34" charset="0"/>
            </a:endParaRPr>
          </a:p>
        </p:txBody>
      </p:sp>
      <p:sp>
        <p:nvSpPr>
          <p:cNvPr id="56" name="Rectangle 55"/>
          <p:cNvSpPr/>
          <p:nvPr/>
        </p:nvSpPr>
        <p:spPr>
          <a:xfrm>
            <a:off x="1209674" y="1676400"/>
            <a:ext cx="3209925" cy="4017214"/>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a:solidFill>
                <a:schemeClr val="tx1"/>
              </a:solidFill>
              <a:latin typeface="Arial Black" panose="020B0A04020102020204" pitchFamily="34" charset="0"/>
            </a:endParaRPr>
          </a:p>
        </p:txBody>
      </p:sp>
      <p:sp>
        <p:nvSpPr>
          <p:cNvPr id="59" name="TextBox 58"/>
          <p:cNvSpPr txBox="1"/>
          <p:nvPr/>
        </p:nvSpPr>
        <p:spPr>
          <a:xfrm>
            <a:off x="109706" y="4670068"/>
            <a:ext cx="943312"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Minor</a:t>
            </a:r>
            <a:endParaRPr lang="en-US" b="1" dirty="0">
              <a:solidFill>
                <a:srgbClr val="FFFF72"/>
              </a:solidFill>
              <a:effectLst>
                <a:outerShdw blurRad="38100" dist="38100" dir="2700000" algn="tl">
                  <a:srgbClr val="000000">
                    <a:alpha val="43137"/>
                  </a:srgbClr>
                </a:outerShdw>
              </a:effectLst>
            </a:endParaRPr>
          </a:p>
        </p:txBody>
      </p:sp>
      <p:sp>
        <p:nvSpPr>
          <p:cNvPr id="60" name="TextBox 59"/>
          <p:cNvSpPr txBox="1"/>
          <p:nvPr/>
        </p:nvSpPr>
        <p:spPr>
          <a:xfrm>
            <a:off x="91544" y="3604382"/>
            <a:ext cx="943312"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Moderate</a:t>
            </a:r>
            <a:endParaRPr lang="en-US" b="1" dirty="0">
              <a:solidFill>
                <a:srgbClr val="FFFF72"/>
              </a:solidFill>
              <a:effectLst>
                <a:outerShdw blurRad="38100" dist="38100" dir="2700000" algn="tl">
                  <a:srgbClr val="000000">
                    <a:alpha val="43137"/>
                  </a:srgbClr>
                </a:outerShdw>
              </a:effectLst>
            </a:endParaRPr>
          </a:p>
        </p:txBody>
      </p:sp>
      <p:sp>
        <p:nvSpPr>
          <p:cNvPr id="71" name="TextBox 70"/>
          <p:cNvSpPr txBox="1"/>
          <p:nvPr/>
        </p:nvSpPr>
        <p:spPr>
          <a:xfrm>
            <a:off x="105500" y="2488168"/>
            <a:ext cx="943312"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Major</a:t>
            </a:r>
            <a:endParaRPr lang="en-US" b="1" dirty="0">
              <a:solidFill>
                <a:srgbClr val="FFFF72"/>
              </a:solidFill>
              <a:effectLst>
                <a:outerShdw blurRad="38100" dist="38100" dir="2700000" algn="tl">
                  <a:srgbClr val="000000">
                    <a:alpha val="43137"/>
                  </a:srgbClr>
                </a:outerShdw>
              </a:effectLst>
            </a:endParaRPr>
          </a:p>
        </p:txBody>
      </p:sp>
      <p:sp>
        <p:nvSpPr>
          <p:cNvPr id="74" name="TextBox 73"/>
          <p:cNvSpPr txBox="1"/>
          <p:nvPr/>
        </p:nvSpPr>
        <p:spPr>
          <a:xfrm>
            <a:off x="1056773" y="5872490"/>
            <a:ext cx="3348799"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r>
              <a:rPr lang="en-US" sz="2800" b="1" dirty="0" smtClean="0">
                <a:solidFill>
                  <a:srgbClr val="FFFF99"/>
                </a:solidFill>
                <a:latin typeface="Agency FB" panose="020B0503020202020204" pitchFamily="34" charset="0"/>
              </a:rPr>
              <a:t>Time from Rainfall Onset</a:t>
            </a:r>
            <a:endParaRPr lang="en-US" sz="2000" dirty="0">
              <a:solidFill>
                <a:schemeClr val="bg1"/>
              </a:solidFill>
            </a:endParaRPr>
          </a:p>
        </p:txBody>
      </p:sp>
      <p:cxnSp>
        <p:nvCxnSpPr>
          <p:cNvPr id="75" name="Straight Arrow Connector 74"/>
          <p:cNvCxnSpPr/>
          <p:nvPr/>
        </p:nvCxnSpPr>
        <p:spPr>
          <a:xfrm>
            <a:off x="4114800" y="6134100"/>
            <a:ext cx="447173"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271625" y="1268827"/>
            <a:ext cx="1086021"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5-7 hours</a:t>
            </a:r>
            <a:endParaRPr lang="en-US" b="1" dirty="0">
              <a:solidFill>
                <a:srgbClr val="FFFF72"/>
              </a:solidFill>
              <a:effectLst>
                <a:outerShdw blurRad="38100" dist="38100" dir="2700000" algn="tl">
                  <a:srgbClr val="000000">
                    <a:alpha val="43137"/>
                  </a:srgbClr>
                </a:outerShdw>
              </a:effectLst>
            </a:endParaRPr>
          </a:p>
        </p:txBody>
      </p:sp>
      <p:sp>
        <p:nvSpPr>
          <p:cNvPr id="2062" name="Rectangle 2061"/>
          <p:cNvSpPr/>
          <p:nvPr/>
        </p:nvSpPr>
        <p:spPr>
          <a:xfrm>
            <a:off x="1240627" y="1881127"/>
            <a:ext cx="1511972" cy="615553"/>
          </a:xfrm>
          <a:prstGeom prst="rect">
            <a:avLst/>
          </a:prstGeom>
        </p:spPr>
        <p:txBody>
          <a:bodyPr wrap="square">
            <a:spAutoFit/>
          </a:bodyPr>
          <a:lstStyle/>
          <a:p>
            <a:pPr algn="ctr"/>
            <a:r>
              <a:rPr lang="en-US" b="1" dirty="0"/>
              <a:t>Flash Flood </a:t>
            </a:r>
            <a:r>
              <a:rPr lang="en-US" sz="1600" b="1" u="sng" dirty="0">
                <a:latin typeface="Arial Black" panose="020B0A04020102020204" pitchFamily="34" charset="0"/>
              </a:rPr>
              <a:t>Emergency</a:t>
            </a:r>
            <a:endParaRPr lang="en-US" b="1" u="sng" dirty="0">
              <a:latin typeface="Arial Black" panose="020B0A04020102020204" pitchFamily="34" charset="0"/>
            </a:endParaRPr>
          </a:p>
        </p:txBody>
      </p:sp>
      <p:sp>
        <p:nvSpPr>
          <p:cNvPr id="2063" name="Rectangle 2062"/>
          <p:cNvSpPr/>
          <p:nvPr/>
        </p:nvSpPr>
        <p:spPr>
          <a:xfrm>
            <a:off x="1298758" y="3410634"/>
            <a:ext cx="1395709" cy="646331"/>
          </a:xfrm>
          <a:prstGeom prst="rect">
            <a:avLst/>
          </a:prstGeom>
        </p:spPr>
        <p:txBody>
          <a:bodyPr wrap="square">
            <a:spAutoFit/>
          </a:bodyPr>
          <a:lstStyle/>
          <a:p>
            <a:pPr algn="ctr"/>
            <a:r>
              <a:rPr lang="en-US" sz="1600" b="1" u="sng" dirty="0">
                <a:latin typeface="Arial Black" panose="020B0A04020102020204" pitchFamily="34" charset="0"/>
              </a:rPr>
              <a:t>Flash</a:t>
            </a:r>
            <a:r>
              <a:rPr lang="en-US" b="1" dirty="0"/>
              <a:t> Flood Warning</a:t>
            </a:r>
          </a:p>
        </p:txBody>
      </p:sp>
      <p:cxnSp>
        <p:nvCxnSpPr>
          <p:cNvPr id="2049" name="Straight Connector 2048"/>
          <p:cNvCxnSpPr/>
          <p:nvPr/>
        </p:nvCxnSpPr>
        <p:spPr>
          <a:xfrm>
            <a:off x="838200" y="4866402"/>
            <a:ext cx="3579977"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63681" y="2672834"/>
            <a:ext cx="3579977"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806069" y="1578866"/>
            <a:ext cx="13331" cy="3287536"/>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rot="16200000">
            <a:off x="4042196" y="3527438"/>
            <a:ext cx="1562774" cy="523220"/>
          </a:xfrm>
          <a:prstGeom prst="rect">
            <a:avLst/>
          </a:prstGeom>
          <a:noFill/>
          <a:effectLst>
            <a:outerShdw blurRad="50800" dist="25400" dir="2700000" algn="tl" rotWithShape="0">
              <a:schemeClr val="bg1">
                <a:lumMod val="75000"/>
                <a:alpha val="60000"/>
              </a:schemeClr>
            </a:outerShdw>
          </a:effectLst>
        </p:spPr>
        <p:txBody>
          <a:bodyPr wrap="square" rtlCol="0">
            <a:spAutoFit/>
          </a:bodyPr>
          <a:lstStyle/>
          <a:p>
            <a:pPr algn="ctr"/>
            <a:r>
              <a:rPr lang="en-US" sz="2800" b="1" dirty="0" smtClean="0">
                <a:solidFill>
                  <a:srgbClr val="FFFF99"/>
                </a:solidFill>
                <a:latin typeface="Agency FB" panose="020B0503020202020204" pitchFamily="34" charset="0"/>
              </a:rPr>
              <a:t>Product</a:t>
            </a:r>
            <a:endParaRPr lang="en-US" sz="2000" dirty="0">
              <a:solidFill>
                <a:schemeClr val="bg1"/>
              </a:solidFill>
            </a:endParaRPr>
          </a:p>
        </p:txBody>
      </p:sp>
      <p:sp>
        <p:nvSpPr>
          <p:cNvPr id="101" name="TextBox 100"/>
          <p:cNvSpPr txBox="1"/>
          <p:nvPr/>
        </p:nvSpPr>
        <p:spPr>
          <a:xfrm>
            <a:off x="5038725" y="1268827"/>
            <a:ext cx="761999"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30 min</a:t>
            </a:r>
            <a:endParaRPr lang="en-US" b="1" dirty="0">
              <a:solidFill>
                <a:srgbClr val="FFFF72"/>
              </a:solidFill>
              <a:effectLst>
                <a:outerShdw blurRad="38100" dist="38100" dir="2700000" algn="tl">
                  <a:srgbClr val="000000">
                    <a:alpha val="43137"/>
                  </a:srgbClr>
                </a:outerShdw>
              </a:effectLst>
            </a:endParaRPr>
          </a:p>
        </p:txBody>
      </p:sp>
      <p:sp>
        <p:nvSpPr>
          <p:cNvPr id="102" name="TextBox 101"/>
          <p:cNvSpPr txBox="1"/>
          <p:nvPr/>
        </p:nvSpPr>
        <p:spPr>
          <a:xfrm>
            <a:off x="5829299" y="1268827"/>
            <a:ext cx="761999"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2 </a:t>
            </a:r>
            <a:r>
              <a:rPr lang="en-US" b="1" dirty="0" err="1" smtClean="0">
                <a:solidFill>
                  <a:srgbClr val="FFFF99"/>
                </a:solidFill>
                <a:latin typeface="Agency FB" panose="020B0503020202020204" pitchFamily="34" charset="0"/>
              </a:rPr>
              <a:t>hrs</a:t>
            </a:r>
            <a:endParaRPr lang="en-US" b="1" dirty="0">
              <a:solidFill>
                <a:srgbClr val="FFFF72"/>
              </a:solidFill>
              <a:effectLst>
                <a:outerShdw blurRad="38100" dist="38100" dir="2700000" algn="tl">
                  <a:srgbClr val="000000">
                    <a:alpha val="43137"/>
                  </a:srgbClr>
                </a:outerShdw>
              </a:effectLst>
            </a:endParaRPr>
          </a:p>
        </p:txBody>
      </p:sp>
      <p:sp>
        <p:nvSpPr>
          <p:cNvPr id="103" name="TextBox 102"/>
          <p:cNvSpPr txBox="1"/>
          <p:nvPr/>
        </p:nvSpPr>
        <p:spPr>
          <a:xfrm>
            <a:off x="6866946" y="1268827"/>
            <a:ext cx="761999"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24 </a:t>
            </a:r>
            <a:r>
              <a:rPr lang="en-US" b="1" dirty="0" err="1" smtClean="0">
                <a:solidFill>
                  <a:srgbClr val="FFFF99"/>
                </a:solidFill>
                <a:latin typeface="Agency FB" panose="020B0503020202020204" pitchFamily="34" charset="0"/>
              </a:rPr>
              <a:t>hrs</a:t>
            </a:r>
            <a:endParaRPr lang="en-US" b="1" dirty="0">
              <a:solidFill>
                <a:srgbClr val="FFFF72"/>
              </a:solidFill>
              <a:effectLst>
                <a:outerShdw blurRad="38100" dist="38100" dir="2700000" algn="tl">
                  <a:srgbClr val="000000">
                    <a:alpha val="43137"/>
                  </a:srgbClr>
                </a:outerShdw>
              </a:effectLst>
            </a:endParaRPr>
          </a:p>
        </p:txBody>
      </p:sp>
      <p:sp>
        <p:nvSpPr>
          <p:cNvPr id="105" name="TextBox 104"/>
          <p:cNvSpPr txBox="1"/>
          <p:nvPr/>
        </p:nvSpPr>
        <p:spPr>
          <a:xfrm>
            <a:off x="8219575" y="1264995"/>
            <a:ext cx="761999" cy="369332"/>
          </a:xfrm>
          <a:prstGeom prst="rect">
            <a:avLst/>
          </a:prstGeom>
          <a:solidFill>
            <a:schemeClr val="accent2">
              <a:lumMod val="50000"/>
            </a:schemeClr>
          </a:solidFill>
          <a:effectLst/>
        </p:spPr>
        <p:txBody>
          <a:bodyPr wrap="square" rtlCol="0">
            <a:spAutoFit/>
          </a:bodyPr>
          <a:lstStyle/>
          <a:p>
            <a:pPr algn="ctr"/>
            <a:r>
              <a:rPr lang="en-US" b="1" dirty="0" smtClean="0">
                <a:solidFill>
                  <a:srgbClr val="FFFF99"/>
                </a:solidFill>
                <a:latin typeface="Agency FB" panose="020B0503020202020204" pitchFamily="34" charset="0"/>
              </a:rPr>
              <a:t>48 </a:t>
            </a:r>
            <a:r>
              <a:rPr lang="en-US" b="1" dirty="0" err="1" smtClean="0">
                <a:solidFill>
                  <a:srgbClr val="FFFF99"/>
                </a:solidFill>
                <a:latin typeface="Agency FB" panose="020B0503020202020204" pitchFamily="34" charset="0"/>
              </a:rPr>
              <a:t>hrs</a:t>
            </a:r>
            <a:endParaRPr lang="en-US" b="1" dirty="0">
              <a:solidFill>
                <a:srgbClr val="FFFF72"/>
              </a:solidFill>
              <a:effectLst>
                <a:outerShdw blurRad="38100" dist="38100" dir="2700000" algn="tl">
                  <a:srgbClr val="000000">
                    <a:alpha val="43137"/>
                  </a:srgbClr>
                </a:outerShdw>
              </a:effectLst>
            </a:endParaRPr>
          </a:p>
        </p:txBody>
      </p:sp>
      <p:cxnSp>
        <p:nvCxnSpPr>
          <p:cNvPr id="97" name="Straight Connector 96"/>
          <p:cNvCxnSpPr/>
          <p:nvPr/>
        </p:nvCxnSpPr>
        <p:spPr>
          <a:xfrm>
            <a:off x="5419725" y="1695165"/>
            <a:ext cx="0" cy="4036854"/>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81144" y="1685925"/>
            <a:ext cx="0" cy="4036854"/>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7239000" y="1681102"/>
            <a:ext cx="0" cy="4036854"/>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619624" y="1666580"/>
            <a:ext cx="0" cy="4036854"/>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5112828" y="1695165"/>
            <a:ext cx="506179" cy="562499"/>
          </a:xfrm>
          <a:prstGeom prst="rect">
            <a:avLst/>
          </a:prstGeom>
          <a:gradFill>
            <a:gsLst>
              <a:gs pos="0">
                <a:srgbClr val="CC00CC"/>
              </a:gs>
              <a:gs pos="77000">
                <a:srgbClr val="CC00CC">
                  <a:alpha val="60000"/>
                </a:srgbClr>
              </a:gs>
              <a:gs pos="47000">
                <a:srgbClr val="CC00CC"/>
              </a:gs>
              <a:gs pos="100000">
                <a:srgbClr val="CC00CC">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FFE</a:t>
            </a:r>
            <a:endParaRPr lang="en-US" b="1" u="sng" dirty="0">
              <a:solidFill>
                <a:schemeClr val="tx1"/>
              </a:solidFill>
              <a:latin typeface="Arial Black" panose="020B0A04020102020204" pitchFamily="34" charset="0"/>
            </a:endParaRPr>
          </a:p>
        </p:txBody>
      </p:sp>
      <p:sp>
        <p:nvSpPr>
          <p:cNvPr id="96" name="Rectangle 95"/>
          <p:cNvSpPr/>
          <p:nvPr/>
        </p:nvSpPr>
        <p:spPr>
          <a:xfrm>
            <a:off x="5419725" y="3436246"/>
            <a:ext cx="1819275" cy="554692"/>
          </a:xfrm>
          <a:prstGeom prst="rect">
            <a:avLst/>
          </a:prstGeom>
          <a:gradFill>
            <a:gsLst>
              <a:gs pos="0">
                <a:srgbClr val="FFFF00">
                  <a:alpha val="0"/>
                </a:srgbClr>
              </a:gs>
              <a:gs pos="13000">
                <a:srgbClr val="FFFF00">
                  <a:alpha val="60000"/>
                </a:srgbClr>
              </a:gs>
              <a:gs pos="91000">
                <a:srgbClr val="FFFF00">
                  <a:alpha val="60000"/>
                </a:srgbClr>
              </a:gs>
              <a:gs pos="80000">
                <a:srgbClr val="FFFF00"/>
              </a:gs>
              <a:gs pos="43000">
                <a:srgbClr val="FFFF00"/>
              </a:gs>
              <a:gs pos="100000">
                <a:srgbClr val="FFFF00">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Flood Advisory</a:t>
            </a:r>
            <a:endParaRPr lang="en-US" b="1" dirty="0">
              <a:solidFill>
                <a:schemeClr val="tx1"/>
              </a:solidFill>
            </a:endParaRPr>
          </a:p>
        </p:txBody>
      </p:sp>
      <p:sp>
        <p:nvSpPr>
          <p:cNvPr id="108" name="Rectangle 107"/>
          <p:cNvSpPr/>
          <p:nvPr/>
        </p:nvSpPr>
        <p:spPr>
          <a:xfrm>
            <a:off x="5984305" y="2857500"/>
            <a:ext cx="1644640" cy="562499"/>
          </a:xfrm>
          <a:prstGeom prst="rect">
            <a:avLst/>
          </a:prstGeom>
          <a:gradFill>
            <a:gsLst>
              <a:gs pos="0">
                <a:srgbClr val="FFC000">
                  <a:alpha val="0"/>
                </a:srgbClr>
              </a:gs>
              <a:gs pos="13000">
                <a:srgbClr val="FFC000">
                  <a:alpha val="60000"/>
                </a:srgbClr>
              </a:gs>
              <a:gs pos="80000">
                <a:srgbClr val="FFC000">
                  <a:alpha val="60000"/>
                </a:srgbClr>
              </a:gs>
              <a:gs pos="55000">
                <a:srgbClr val="FFC000"/>
              </a:gs>
              <a:gs pos="28000">
                <a:srgbClr val="FFC000"/>
              </a:gs>
              <a:gs pos="100000">
                <a:srgbClr val="FFC000">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Flood </a:t>
            </a:r>
          </a:p>
          <a:p>
            <a:pPr algn="ctr"/>
            <a:r>
              <a:rPr lang="en-US" b="1" dirty="0" smtClean="0">
                <a:solidFill>
                  <a:schemeClr val="tx1"/>
                </a:solidFill>
              </a:rPr>
              <a:t>Warning</a:t>
            </a:r>
            <a:endParaRPr lang="en-US" b="1" dirty="0">
              <a:solidFill>
                <a:schemeClr val="tx1"/>
              </a:solidFill>
            </a:endParaRPr>
          </a:p>
        </p:txBody>
      </p:sp>
      <p:sp>
        <p:nvSpPr>
          <p:cNvPr id="109" name="Rectangle 108"/>
          <p:cNvSpPr/>
          <p:nvPr/>
        </p:nvSpPr>
        <p:spPr>
          <a:xfrm>
            <a:off x="5327815" y="2303868"/>
            <a:ext cx="1049911" cy="553238"/>
          </a:xfrm>
          <a:prstGeom prst="rect">
            <a:avLst/>
          </a:prstGeom>
          <a:gradFill>
            <a:gsLst>
              <a:gs pos="0">
                <a:srgbClr val="C00000">
                  <a:alpha val="0"/>
                </a:srgbClr>
              </a:gs>
              <a:gs pos="13000">
                <a:srgbClr val="C00000">
                  <a:alpha val="60000"/>
                </a:srgbClr>
              </a:gs>
              <a:gs pos="80000">
                <a:srgbClr val="C00000">
                  <a:alpha val="60000"/>
                </a:srgbClr>
              </a:gs>
              <a:gs pos="55000">
                <a:srgbClr val="C00000"/>
              </a:gs>
              <a:gs pos="28000">
                <a:srgbClr val="C00000"/>
              </a:gs>
              <a:gs pos="100000">
                <a:srgbClr val="C00000">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FFW</a:t>
            </a:r>
            <a:endParaRPr lang="en-US" sz="2000" b="1" dirty="0">
              <a:solidFill>
                <a:schemeClr val="tx1"/>
              </a:solidFill>
            </a:endParaRPr>
          </a:p>
        </p:txBody>
      </p:sp>
      <p:sp>
        <p:nvSpPr>
          <p:cNvPr id="113" name="Rectangle 112"/>
          <p:cNvSpPr/>
          <p:nvPr/>
        </p:nvSpPr>
        <p:spPr>
          <a:xfrm>
            <a:off x="6673262" y="4600156"/>
            <a:ext cx="1911366" cy="539563"/>
          </a:xfrm>
          <a:prstGeom prst="rect">
            <a:avLst/>
          </a:prstGeom>
          <a:gradFill>
            <a:gsLst>
              <a:gs pos="0">
                <a:srgbClr val="003300">
                  <a:alpha val="0"/>
                </a:srgbClr>
              </a:gs>
              <a:gs pos="23000">
                <a:srgbClr val="003300">
                  <a:alpha val="60000"/>
                </a:srgbClr>
              </a:gs>
              <a:gs pos="80000">
                <a:srgbClr val="003300">
                  <a:alpha val="60000"/>
                </a:srgbClr>
              </a:gs>
              <a:gs pos="61000">
                <a:srgbClr val="003300"/>
              </a:gs>
              <a:gs pos="39000">
                <a:srgbClr val="003300"/>
              </a:gs>
              <a:gs pos="100000">
                <a:srgbClr val="003300">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Flash Flood Watch</a:t>
            </a:r>
            <a:endParaRPr lang="en-US" b="1" dirty="0">
              <a:solidFill>
                <a:schemeClr val="bg1"/>
              </a:solidFill>
            </a:endParaRPr>
          </a:p>
        </p:txBody>
      </p:sp>
      <p:sp>
        <p:nvSpPr>
          <p:cNvPr id="112" name="Rectangle 111"/>
          <p:cNvSpPr/>
          <p:nvPr/>
        </p:nvSpPr>
        <p:spPr>
          <a:xfrm>
            <a:off x="6673262" y="4018438"/>
            <a:ext cx="1927312" cy="551997"/>
          </a:xfrm>
          <a:prstGeom prst="rect">
            <a:avLst/>
          </a:prstGeom>
          <a:gradFill>
            <a:gsLst>
              <a:gs pos="0">
                <a:srgbClr val="008000">
                  <a:alpha val="0"/>
                </a:srgbClr>
              </a:gs>
              <a:gs pos="23000">
                <a:srgbClr val="008000">
                  <a:alpha val="60000"/>
                </a:srgbClr>
              </a:gs>
              <a:gs pos="80000">
                <a:srgbClr val="008000">
                  <a:alpha val="60000"/>
                </a:srgbClr>
              </a:gs>
              <a:gs pos="61000">
                <a:srgbClr val="008000"/>
              </a:gs>
              <a:gs pos="39000">
                <a:srgbClr val="008000"/>
              </a:gs>
              <a:gs pos="100000">
                <a:srgbClr val="008000">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Flood Watch</a:t>
            </a:r>
            <a:endParaRPr lang="en-US" b="1" dirty="0">
              <a:solidFill>
                <a:schemeClr val="bg1"/>
              </a:solidFill>
            </a:endParaRPr>
          </a:p>
        </p:txBody>
      </p:sp>
      <p:sp>
        <p:nvSpPr>
          <p:cNvPr id="115" name="Rectangle 114"/>
          <p:cNvSpPr/>
          <p:nvPr/>
        </p:nvSpPr>
        <p:spPr>
          <a:xfrm>
            <a:off x="6885996" y="5155774"/>
            <a:ext cx="2143704" cy="551997"/>
          </a:xfrm>
          <a:prstGeom prst="rect">
            <a:avLst/>
          </a:prstGeom>
          <a:gradFill>
            <a:gsLst>
              <a:gs pos="0">
                <a:srgbClr val="33CC33">
                  <a:alpha val="0"/>
                </a:srgbClr>
              </a:gs>
              <a:gs pos="46000">
                <a:srgbClr val="33CC33">
                  <a:alpha val="60000"/>
                </a:srgbClr>
              </a:gs>
              <a:gs pos="92000">
                <a:srgbClr val="33CC33"/>
              </a:gs>
              <a:gs pos="68000">
                <a:srgbClr val="33CC3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Hydrologic Outlook</a:t>
            </a:r>
            <a:endParaRPr lang="en-US" b="1" dirty="0">
              <a:solidFill>
                <a:schemeClr val="bg1"/>
              </a:solidFill>
            </a:endParaRPr>
          </a:p>
        </p:txBody>
      </p:sp>
      <p:sp useBgFill="1">
        <p:nvSpPr>
          <p:cNvPr id="51" name="Rectangle 50"/>
          <p:cNvSpPr/>
          <p:nvPr/>
        </p:nvSpPr>
        <p:spPr>
          <a:xfrm>
            <a:off x="4572000" y="1207391"/>
            <a:ext cx="4551947" cy="52027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5379770" y="745726"/>
            <a:ext cx="2621230"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Severity and Lead Time</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Tree>
    <p:extLst>
      <p:ext uri="{BB962C8B-B14F-4D97-AF65-F5344CB8AC3E}">
        <p14:creationId xmlns:p14="http://schemas.microsoft.com/office/powerpoint/2010/main" val="278102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51"/>
                                        </p:tgtEl>
                                      </p:cBhvr>
                                    </p:animEffect>
                                    <p:set>
                                      <p:cBhvr>
                                        <p:cTn id="7" dur="1" fill="hold">
                                          <p:stCondLst>
                                            <p:cond delay="499"/>
                                          </p:stCondLst>
                                        </p:cTn>
                                        <p:tgtEl>
                                          <p:spTgt spid="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57" name="TextBox 56"/>
          <p:cNvSpPr txBox="1"/>
          <p:nvPr/>
        </p:nvSpPr>
        <p:spPr>
          <a:xfrm>
            <a:off x="95250" y="1295400"/>
            <a:ext cx="8953500" cy="646331"/>
          </a:xfrm>
          <a:prstGeom prst="rect">
            <a:avLst/>
          </a:prstGeom>
          <a:solidFill>
            <a:schemeClr val="accent2">
              <a:lumMod val="50000"/>
            </a:schemeClr>
          </a:solidFill>
          <a:effectLst>
            <a:outerShdw blurRad="254000" dist="228600" dir="2700000" algn="tl" rotWithShape="0">
              <a:prstClr val="black"/>
            </a:outerShdw>
          </a:effectLst>
        </p:spPr>
        <p:txBody>
          <a:bodyPr wrap="square" rtlCol="0">
            <a:spAutoFit/>
          </a:bodyPr>
          <a:lstStyle/>
          <a:p>
            <a:pPr algn="ctr"/>
            <a:r>
              <a:rPr lang="en-US" b="1" dirty="0" smtClean="0">
                <a:solidFill>
                  <a:srgbClr val="FFFF99"/>
                </a:solidFill>
                <a:latin typeface="Agency FB" panose="020B0503020202020204" pitchFamily="34" charset="0"/>
              </a:rPr>
              <a:t>Hydrographs, Impact Statements, Crest History, Photos: </a:t>
            </a:r>
            <a:r>
              <a:rPr lang="en-US" i="1" dirty="0">
                <a:solidFill>
                  <a:schemeClr val="bg1"/>
                </a:solidFill>
              </a:rPr>
              <a:t>http://</a:t>
            </a:r>
            <a:r>
              <a:rPr lang="en-US" i="1" dirty="0" smtClean="0">
                <a:solidFill>
                  <a:schemeClr val="bg1"/>
                </a:solidFill>
              </a:rPr>
              <a:t>water.weather.gov/ahps2/index.php?wfo=gsp</a:t>
            </a:r>
            <a:endParaRPr lang="en-US" sz="2000" i="1" dirty="0">
              <a:solidFill>
                <a:schemeClr val="bg1"/>
              </a:solidFill>
              <a:effectLst>
                <a:outerShdw blurRad="38100" dist="38100" dir="2700000" algn="tl">
                  <a:srgbClr val="000000">
                    <a:alpha val="43137"/>
                  </a:srgbClr>
                </a:outerShdw>
              </a:effectLst>
            </a:endParaRPr>
          </a:p>
        </p:txBody>
      </p:sp>
      <p:pic>
        <p:nvPicPr>
          <p:cNvPr id="58" name="Picture 14" descr="X:\Hydrology\Streamgauge Locations\Graphics\20160202-04\Event AHPS Hydrographs - 20160202-04_files\blan7_hg.png"/>
          <p:cNvPicPr>
            <a:picLocks noChangeAspect="1" noChangeArrowheads="1"/>
          </p:cNvPicPr>
          <p:nvPr/>
        </p:nvPicPr>
        <p:blipFill>
          <a:blip r:embed="rId3" cstate="print"/>
          <a:srcRect/>
          <a:stretch>
            <a:fillRect/>
          </a:stretch>
        </p:blipFill>
        <p:spPr bwMode="auto">
          <a:xfrm>
            <a:off x="820034" y="2057399"/>
            <a:ext cx="5550115" cy="4301339"/>
          </a:xfrm>
          <a:prstGeom prst="rect">
            <a:avLst/>
          </a:prstGeom>
          <a:noFill/>
          <a:ln cap="rnd">
            <a:solidFill>
              <a:schemeClr val="tx1"/>
            </a:solidFill>
          </a:ln>
          <a:effectLst>
            <a:outerShdw blurRad="50800" dist="127000" dir="2700000" algn="tl" rotWithShape="0">
              <a:prstClr val="black">
                <a:alpha val="60000"/>
              </a:prstClr>
            </a:outerShdw>
          </a:effectLst>
        </p:spPr>
      </p:pic>
      <p:grpSp>
        <p:nvGrpSpPr>
          <p:cNvPr id="13" name="Group 12"/>
          <p:cNvGrpSpPr/>
          <p:nvPr/>
        </p:nvGrpSpPr>
        <p:grpSpPr>
          <a:xfrm>
            <a:off x="820033" y="2057398"/>
            <a:ext cx="5550115" cy="4301339"/>
            <a:chOff x="820035" y="2057398"/>
            <a:chExt cx="5550115" cy="4301339"/>
          </a:xfrm>
        </p:grpSpPr>
        <p:pic>
          <p:nvPicPr>
            <p:cNvPr id="34" name="Picture 14" descr="X:\Hydrology\Streamgauge Locations\Graphics\20160202-04\Event AHPS Hydrographs - 20160202-04_files\blan7_hg.png"/>
            <p:cNvPicPr>
              <a:picLocks noChangeAspect="1" noChangeArrowheads="1"/>
            </p:cNvPicPr>
            <p:nvPr/>
          </p:nvPicPr>
          <p:blipFill>
            <a:blip r:embed="rId3" cstate="print"/>
            <a:srcRect/>
            <a:stretch>
              <a:fillRect/>
            </a:stretch>
          </p:blipFill>
          <p:spPr bwMode="auto">
            <a:xfrm>
              <a:off x="820035" y="2057398"/>
              <a:ext cx="5550115" cy="4301339"/>
            </a:xfrm>
            <a:prstGeom prst="rect">
              <a:avLst/>
            </a:prstGeom>
            <a:noFill/>
            <a:ln cap="rnd">
              <a:solidFill>
                <a:schemeClr val="tx1"/>
              </a:solidFill>
            </a:ln>
            <a:effectLst>
              <a:outerShdw blurRad="50800" dist="127000" dir="2700000" algn="tl" rotWithShape="0">
                <a:prstClr val="black">
                  <a:alpha val="60000"/>
                </a:prstClr>
              </a:outerShdw>
            </a:effectLst>
          </p:spPr>
        </p:pic>
        <p:grpSp>
          <p:nvGrpSpPr>
            <p:cNvPr id="35" name="Group 34"/>
            <p:cNvGrpSpPr/>
            <p:nvPr/>
          </p:nvGrpSpPr>
          <p:grpSpPr>
            <a:xfrm>
              <a:off x="1239135" y="3663174"/>
              <a:ext cx="4629150" cy="1495730"/>
              <a:chOff x="1257300" y="3663175"/>
              <a:chExt cx="4629150" cy="1495730"/>
            </a:xfrm>
          </p:grpSpPr>
          <p:sp>
            <p:nvSpPr>
              <p:cNvPr id="36" name="Freeform 35"/>
              <p:cNvSpPr/>
              <p:nvPr/>
            </p:nvSpPr>
            <p:spPr>
              <a:xfrm>
                <a:off x="1257300" y="4305300"/>
                <a:ext cx="2705100" cy="853605"/>
              </a:xfrm>
              <a:custGeom>
                <a:avLst/>
                <a:gdLst>
                  <a:gd name="connsiteX0" fmla="*/ 0 w 2705100"/>
                  <a:gd name="connsiteY0" fmla="*/ 847725 h 853605"/>
                  <a:gd name="connsiteX1" fmla="*/ 76200 w 2705100"/>
                  <a:gd name="connsiteY1" fmla="*/ 838200 h 853605"/>
                  <a:gd name="connsiteX2" fmla="*/ 323850 w 2705100"/>
                  <a:gd name="connsiteY2" fmla="*/ 847725 h 853605"/>
                  <a:gd name="connsiteX3" fmla="*/ 581025 w 2705100"/>
                  <a:gd name="connsiteY3" fmla="*/ 733425 h 853605"/>
                  <a:gd name="connsiteX4" fmla="*/ 685800 w 2705100"/>
                  <a:gd name="connsiteY4" fmla="*/ 723900 h 853605"/>
                  <a:gd name="connsiteX5" fmla="*/ 914400 w 2705100"/>
                  <a:gd name="connsiteY5" fmla="*/ 752475 h 853605"/>
                  <a:gd name="connsiteX6" fmla="*/ 1238250 w 2705100"/>
                  <a:gd name="connsiteY6" fmla="*/ 790575 h 853605"/>
                  <a:gd name="connsiteX7" fmla="*/ 1581150 w 2705100"/>
                  <a:gd name="connsiteY7" fmla="*/ 809625 h 853605"/>
                  <a:gd name="connsiteX8" fmla="*/ 1838325 w 2705100"/>
                  <a:gd name="connsiteY8" fmla="*/ 809625 h 853605"/>
                  <a:gd name="connsiteX9" fmla="*/ 2095500 w 2705100"/>
                  <a:gd name="connsiteY9" fmla="*/ 762000 h 853605"/>
                  <a:gd name="connsiteX10" fmla="*/ 2314575 w 2705100"/>
                  <a:gd name="connsiteY10" fmla="*/ 742950 h 853605"/>
                  <a:gd name="connsiteX11" fmla="*/ 2524125 w 2705100"/>
                  <a:gd name="connsiteY11" fmla="*/ 752475 h 853605"/>
                  <a:gd name="connsiteX12" fmla="*/ 2571750 w 2705100"/>
                  <a:gd name="connsiteY12" fmla="*/ 752475 h 853605"/>
                  <a:gd name="connsiteX13" fmla="*/ 2609850 w 2705100"/>
                  <a:gd name="connsiteY13" fmla="*/ 676275 h 853605"/>
                  <a:gd name="connsiteX14" fmla="*/ 2667000 w 2705100"/>
                  <a:gd name="connsiteY14" fmla="*/ 390525 h 853605"/>
                  <a:gd name="connsiteX15" fmla="*/ 2686050 w 2705100"/>
                  <a:gd name="connsiteY15" fmla="*/ 161925 h 853605"/>
                  <a:gd name="connsiteX16" fmla="*/ 2705100 w 2705100"/>
                  <a:gd name="connsiteY16" fmla="*/ 0 h 853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05100" h="853605">
                    <a:moveTo>
                      <a:pt x="0" y="847725"/>
                    </a:moveTo>
                    <a:cubicBezTo>
                      <a:pt x="11112" y="842962"/>
                      <a:pt x="22225" y="838200"/>
                      <a:pt x="76200" y="838200"/>
                    </a:cubicBezTo>
                    <a:cubicBezTo>
                      <a:pt x="130175" y="838200"/>
                      <a:pt x="239713" y="865187"/>
                      <a:pt x="323850" y="847725"/>
                    </a:cubicBezTo>
                    <a:cubicBezTo>
                      <a:pt x="407987" y="830263"/>
                      <a:pt x="520700" y="754062"/>
                      <a:pt x="581025" y="733425"/>
                    </a:cubicBezTo>
                    <a:cubicBezTo>
                      <a:pt x="641350" y="712788"/>
                      <a:pt x="630238" y="720725"/>
                      <a:pt x="685800" y="723900"/>
                    </a:cubicBezTo>
                    <a:cubicBezTo>
                      <a:pt x="741362" y="727075"/>
                      <a:pt x="914400" y="752475"/>
                      <a:pt x="914400" y="752475"/>
                    </a:cubicBezTo>
                    <a:cubicBezTo>
                      <a:pt x="1006475" y="763587"/>
                      <a:pt x="1127125" y="781050"/>
                      <a:pt x="1238250" y="790575"/>
                    </a:cubicBezTo>
                    <a:cubicBezTo>
                      <a:pt x="1349375" y="800100"/>
                      <a:pt x="1481138" y="806450"/>
                      <a:pt x="1581150" y="809625"/>
                    </a:cubicBezTo>
                    <a:cubicBezTo>
                      <a:pt x="1681162" y="812800"/>
                      <a:pt x="1752600" y="817562"/>
                      <a:pt x="1838325" y="809625"/>
                    </a:cubicBezTo>
                    <a:cubicBezTo>
                      <a:pt x="1924050" y="801688"/>
                      <a:pt x="2016125" y="773112"/>
                      <a:pt x="2095500" y="762000"/>
                    </a:cubicBezTo>
                    <a:cubicBezTo>
                      <a:pt x="2174875" y="750888"/>
                      <a:pt x="2243138" y="744537"/>
                      <a:pt x="2314575" y="742950"/>
                    </a:cubicBezTo>
                    <a:cubicBezTo>
                      <a:pt x="2386013" y="741362"/>
                      <a:pt x="2481263" y="750888"/>
                      <a:pt x="2524125" y="752475"/>
                    </a:cubicBezTo>
                    <a:cubicBezTo>
                      <a:pt x="2566987" y="754062"/>
                      <a:pt x="2557463" y="765175"/>
                      <a:pt x="2571750" y="752475"/>
                    </a:cubicBezTo>
                    <a:cubicBezTo>
                      <a:pt x="2586038" y="739775"/>
                      <a:pt x="2593975" y="736600"/>
                      <a:pt x="2609850" y="676275"/>
                    </a:cubicBezTo>
                    <a:cubicBezTo>
                      <a:pt x="2625725" y="615950"/>
                      <a:pt x="2654300" y="476250"/>
                      <a:pt x="2667000" y="390525"/>
                    </a:cubicBezTo>
                    <a:cubicBezTo>
                      <a:pt x="2679700" y="304800"/>
                      <a:pt x="2679700" y="227012"/>
                      <a:pt x="2686050" y="161925"/>
                    </a:cubicBezTo>
                    <a:cubicBezTo>
                      <a:pt x="2692400" y="96838"/>
                      <a:pt x="2698750" y="48419"/>
                      <a:pt x="2705100" y="0"/>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4800600" y="4305300"/>
                <a:ext cx="1085850" cy="847725"/>
              </a:xfrm>
              <a:custGeom>
                <a:avLst/>
                <a:gdLst>
                  <a:gd name="connsiteX0" fmla="*/ 0 w 1085850"/>
                  <a:gd name="connsiteY0" fmla="*/ 0 h 847725"/>
                  <a:gd name="connsiteX1" fmla="*/ 152400 w 1085850"/>
                  <a:gd name="connsiteY1" fmla="*/ 371475 h 847725"/>
                  <a:gd name="connsiteX2" fmla="*/ 295275 w 1085850"/>
                  <a:gd name="connsiteY2" fmla="*/ 571500 h 847725"/>
                  <a:gd name="connsiteX3" fmla="*/ 504825 w 1085850"/>
                  <a:gd name="connsiteY3" fmla="*/ 733425 h 847725"/>
                  <a:gd name="connsiteX4" fmla="*/ 657225 w 1085850"/>
                  <a:gd name="connsiteY4" fmla="*/ 790575 h 847725"/>
                  <a:gd name="connsiteX5" fmla="*/ 981075 w 1085850"/>
                  <a:gd name="connsiteY5" fmla="*/ 838200 h 847725"/>
                  <a:gd name="connsiteX6" fmla="*/ 1085850 w 1085850"/>
                  <a:gd name="connsiteY6" fmla="*/ 847725 h 84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5850" h="847725">
                    <a:moveTo>
                      <a:pt x="0" y="0"/>
                    </a:moveTo>
                    <a:cubicBezTo>
                      <a:pt x="51594" y="138112"/>
                      <a:pt x="103188" y="276225"/>
                      <a:pt x="152400" y="371475"/>
                    </a:cubicBezTo>
                    <a:cubicBezTo>
                      <a:pt x="201612" y="466725"/>
                      <a:pt x="236538" y="511175"/>
                      <a:pt x="295275" y="571500"/>
                    </a:cubicBezTo>
                    <a:cubicBezTo>
                      <a:pt x="354012" y="631825"/>
                      <a:pt x="444500" y="696913"/>
                      <a:pt x="504825" y="733425"/>
                    </a:cubicBezTo>
                    <a:cubicBezTo>
                      <a:pt x="565150" y="769937"/>
                      <a:pt x="577850" y="773113"/>
                      <a:pt x="657225" y="790575"/>
                    </a:cubicBezTo>
                    <a:cubicBezTo>
                      <a:pt x="736600" y="808037"/>
                      <a:pt x="909638" y="828675"/>
                      <a:pt x="981075" y="838200"/>
                    </a:cubicBezTo>
                    <a:cubicBezTo>
                      <a:pt x="1052513" y="847725"/>
                      <a:pt x="1069181" y="847725"/>
                      <a:pt x="1085850" y="847725"/>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3971925" y="4171950"/>
                <a:ext cx="47625" cy="123825"/>
              </a:xfrm>
              <a:custGeom>
                <a:avLst/>
                <a:gdLst>
                  <a:gd name="connsiteX0" fmla="*/ 0 w 47625"/>
                  <a:gd name="connsiteY0" fmla="*/ 123825 h 123825"/>
                  <a:gd name="connsiteX1" fmla="*/ 47625 w 47625"/>
                  <a:gd name="connsiteY1" fmla="*/ 0 h 123825"/>
                </a:gdLst>
                <a:ahLst/>
                <a:cxnLst>
                  <a:cxn ang="0">
                    <a:pos x="connsiteX0" y="connsiteY0"/>
                  </a:cxn>
                  <a:cxn ang="0">
                    <a:pos x="connsiteX1" y="connsiteY1"/>
                  </a:cxn>
                </a:cxnLst>
                <a:rect l="l" t="t" r="r" b="b"/>
                <a:pathLst>
                  <a:path w="47625" h="123825">
                    <a:moveTo>
                      <a:pt x="0" y="123825"/>
                    </a:moveTo>
                    <a:lnTo>
                      <a:pt x="47625" y="0"/>
                    </a:lnTo>
                  </a:path>
                </a:pathLst>
              </a:custGeom>
              <a:noFill/>
              <a:ln w="1016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752975" y="4171950"/>
                <a:ext cx="66675" cy="114300"/>
              </a:xfrm>
              <a:custGeom>
                <a:avLst/>
                <a:gdLst>
                  <a:gd name="connsiteX0" fmla="*/ 0 w 66675"/>
                  <a:gd name="connsiteY0" fmla="*/ 0 h 114300"/>
                  <a:gd name="connsiteX1" fmla="*/ 66675 w 66675"/>
                  <a:gd name="connsiteY1" fmla="*/ 114300 h 114300"/>
                  <a:gd name="connsiteX2" fmla="*/ 66675 w 66675"/>
                  <a:gd name="connsiteY2" fmla="*/ 114300 h 114300"/>
                  <a:gd name="connsiteX3" fmla="*/ 66675 w 66675"/>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66675" h="114300">
                    <a:moveTo>
                      <a:pt x="0" y="0"/>
                    </a:moveTo>
                    <a:lnTo>
                      <a:pt x="66675" y="114300"/>
                    </a:lnTo>
                    <a:lnTo>
                      <a:pt x="66675" y="114300"/>
                    </a:lnTo>
                    <a:lnTo>
                      <a:pt x="66675" y="114300"/>
                    </a:lnTo>
                  </a:path>
                </a:pathLst>
              </a:custGeom>
              <a:noFill/>
              <a:ln w="1016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4029075" y="3761121"/>
                <a:ext cx="704850" cy="391779"/>
              </a:xfrm>
              <a:custGeom>
                <a:avLst/>
                <a:gdLst>
                  <a:gd name="connsiteX0" fmla="*/ 0 w 704850"/>
                  <a:gd name="connsiteY0" fmla="*/ 391779 h 391779"/>
                  <a:gd name="connsiteX1" fmla="*/ 95250 w 704850"/>
                  <a:gd name="connsiteY1" fmla="*/ 201279 h 391779"/>
                  <a:gd name="connsiteX2" fmla="*/ 171450 w 704850"/>
                  <a:gd name="connsiteY2" fmla="*/ 125079 h 391779"/>
                  <a:gd name="connsiteX3" fmla="*/ 276225 w 704850"/>
                  <a:gd name="connsiteY3" fmla="*/ 86979 h 391779"/>
                  <a:gd name="connsiteX4" fmla="*/ 333375 w 704850"/>
                  <a:gd name="connsiteY4" fmla="*/ 39354 h 391779"/>
                  <a:gd name="connsiteX5" fmla="*/ 333375 w 704850"/>
                  <a:gd name="connsiteY5" fmla="*/ 1254 h 391779"/>
                  <a:gd name="connsiteX6" fmla="*/ 485775 w 704850"/>
                  <a:gd name="connsiteY6" fmla="*/ 86979 h 391779"/>
                  <a:gd name="connsiteX7" fmla="*/ 628650 w 704850"/>
                  <a:gd name="connsiteY7" fmla="*/ 248904 h 391779"/>
                  <a:gd name="connsiteX8" fmla="*/ 704850 w 704850"/>
                  <a:gd name="connsiteY8" fmla="*/ 382254 h 39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850" h="391779">
                    <a:moveTo>
                      <a:pt x="0" y="391779"/>
                    </a:moveTo>
                    <a:cubicBezTo>
                      <a:pt x="33337" y="318754"/>
                      <a:pt x="66675" y="245729"/>
                      <a:pt x="95250" y="201279"/>
                    </a:cubicBezTo>
                    <a:cubicBezTo>
                      <a:pt x="123825" y="156829"/>
                      <a:pt x="141288" y="144129"/>
                      <a:pt x="171450" y="125079"/>
                    </a:cubicBezTo>
                    <a:cubicBezTo>
                      <a:pt x="201613" y="106029"/>
                      <a:pt x="249238" y="101266"/>
                      <a:pt x="276225" y="86979"/>
                    </a:cubicBezTo>
                    <a:cubicBezTo>
                      <a:pt x="303213" y="72691"/>
                      <a:pt x="323850" y="53641"/>
                      <a:pt x="333375" y="39354"/>
                    </a:cubicBezTo>
                    <a:cubicBezTo>
                      <a:pt x="342900" y="25067"/>
                      <a:pt x="307975" y="-6683"/>
                      <a:pt x="333375" y="1254"/>
                    </a:cubicBezTo>
                    <a:cubicBezTo>
                      <a:pt x="358775" y="9191"/>
                      <a:pt x="436563" y="45704"/>
                      <a:pt x="485775" y="86979"/>
                    </a:cubicBezTo>
                    <a:cubicBezTo>
                      <a:pt x="534987" y="128254"/>
                      <a:pt x="592138" y="199691"/>
                      <a:pt x="628650" y="248904"/>
                    </a:cubicBezTo>
                    <a:cubicBezTo>
                      <a:pt x="665163" y="298116"/>
                      <a:pt x="685006" y="340185"/>
                      <a:pt x="704850" y="382254"/>
                    </a:cubicBezTo>
                  </a:path>
                </a:pathLst>
              </a:custGeom>
              <a:noFill/>
              <a:ln w="1016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962400" y="3671260"/>
                <a:ext cx="395287" cy="8986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343400" y="3663175"/>
                <a:ext cx="395287" cy="8986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smtClean="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a:t>
            </a:r>
            <a:r>
              <a:rPr lang="en-US" sz="2200" b="1" dirty="0" smtClean="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rPr>
              <a:t>Products &amp; Streamgauges</a:t>
            </a:r>
            <a:endParaRPr lang="en-US" sz="2200" b="1" dirty="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2332461" y="745726"/>
            <a:ext cx="5668539"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Products and Streamgauges: River Forecast Gauges</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50" name="TextBox 49"/>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69" name="Rectangle 68"/>
          <p:cNvSpPr/>
          <p:nvPr/>
        </p:nvSpPr>
        <p:spPr>
          <a:xfrm>
            <a:off x="3733800" y="2790825"/>
            <a:ext cx="1066800" cy="1514474"/>
          </a:xfrm>
          <a:prstGeom prst="rect">
            <a:avLst/>
          </a:prstGeom>
          <a:solidFill>
            <a:srgbClr val="FFC000">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Flood Warning</a:t>
            </a:r>
            <a:endParaRPr lang="en-US" sz="1400" b="1" dirty="0">
              <a:solidFill>
                <a:schemeClr val="tx1"/>
              </a:solidFill>
            </a:endParaRPr>
          </a:p>
        </p:txBody>
      </p:sp>
      <p:sp>
        <p:nvSpPr>
          <p:cNvPr id="98" name="Rectangle 97"/>
          <p:cNvSpPr/>
          <p:nvPr/>
        </p:nvSpPr>
        <p:spPr>
          <a:xfrm>
            <a:off x="3352800" y="4314825"/>
            <a:ext cx="624500" cy="805485"/>
          </a:xfrm>
          <a:prstGeom prst="rect">
            <a:avLst/>
          </a:prstGeom>
          <a:solidFill>
            <a:srgbClr val="008000">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Flood Watch</a:t>
            </a:r>
            <a:endParaRPr lang="en-US" sz="1400" b="1" dirty="0">
              <a:solidFill>
                <a:schemeClr val="tx1"/>
              </a:solidFill>
            </a:endParaRPr>
          </a:p>
        </p:txBody>
      </p:sp>
      <p:sp>
        <p:nvSpPr>
          <p:cNvPr id="99" name="Rectangle 98"/>
          <p:cNvSpPr/>
          <p:nvPr/>
        </p:nvSpPr>
        <p:spPr>
          <a:xfrm>
            <a:off x="1238250" y="4314825"/>
            <a:ext cx="2114550" cy="805485"/>
          </a:xfrm>
          <a:prstGeom prst="rect">
            <a:avLst/>
          </a:prstGeom>
          <a:solidFill>
            <a:srgbClr val="33CC33">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Hydrologic Outlook</a:t>
            </a:r>
            <a:endParaRPr lang="en-US" sz="1400" b="1" dirty="0">
              <a:solidFill>
                <a:schemeClr val="tx1"/>
              </a:solidFill>
            </a:endParaRPr>
          </a:p>
        </p:txBody>
      </p:sp>
      <p:sp>
        <p:nvSpPr>
          <p:cNvPr id="118" name="Rectangle 117"/>
          <p:cNvSpPr/>
          <p:nvPr/>
        </p:nvSpPr>
        <p:spPr>
          <a:xfrm>
            <a:off x="4010908" y="4314825"/>
            <a:ext cx="4752092" cy="805485"/>
          </a:xfrm>
          <a:prstGeom prst="rect">
            <a:avLst/>
          </a:prstGeom>
          <a:solidFill>
            <a:srgbClr val="00B0F0">
              <a:alpha val="8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Impact Verification: 1) Call </a:t>
            </a:r>
            <a:r>
              <a:rPr lang="en-US" sz="1400" b="1" dirty="0">
                <a:solidFill>
                  <a:schemeClr val="tx1"/>
                </a:solidFill>
              </a:rPr>
              <a:t>EMs, media, etc. and review social </a:t>
            </a:r>
            <a:r>
              <a:rPr lang="en-US" sz="1400" b="1" dirty="0" smtClean="0">
                <a:solidFill>
                  <a:schemeClr val="tx1"/>
                </a:solidFill>
              </a:rPr>
              <a:t>media; 2) perform site visit/flood survey; 3) adjust </a:t>
            </a:r>
            <a:r>
              <a:rPr lang="en-US" sz="1400" b="1" dirty="0">
                <a:solidFill>
                  <a:schemeClr val="tx1"/>
                </a:solidFill>
              </a:rPr>
              <a:t>impacts and flood </a:t>
            </a:r>
            <a:r>
              <a:rPr lang="en-US" sz="1400" b="1" dirty="0" smtClean="0">
                <a:solidFill>
                  <a:schemeClr val="tx1"/>
                </a:solidFill>
              </a:rPr>
              <a:t>stages </a:t>
            </a:r>
            <a:r>
              <a:rPr lang="en-US" sz="1400" b="1" dirty="0">
                <a:solidFill>
                  <a:schemeClr val="tx1"/>
                </a:solidFill>
              </a:rPr>
              <a:t>as </a:t>
            </a:r>
            <a:r>
              <a:rPr lang="en-US" sz="1400" b="1" dirty="0" smtClean="0">
                <a:solidFill>
                  <a:schemeClr val="tx1"/>
                </a:solidFill>
              </a:rPr>
              <a:t>needed</a:t>
            </a:r>
            <a:endParaRPr lang="en-US" sz="1400" b="1" dirty="0">
              <a:solidFill>
                <a:schemeClr val="tx1"/>
              </a:solidFill>
            </a:endParaRPr>
          </a:p>
        </p:txBody>
      </p:sp>
      <p:grpSp>
        <p:nvGrpSpPr>
          <p:cNvPr id="14" name="Group 13"/>
          <p:cNvGrpSpPr/>
          <p:nvPr/>
        </p:nvGrpSpPr>
        <p:grpSpPr>
          <a:xfrm>
            <a:off x="6492623" y="1962091"/>
            <a:ext cx="1816523" cy="2352734"/>
            <a:chOff x="6492623" y="1962091"/>
            <a:chExt cx="1816523" cy="2352734"/>
          </a:xfrm>
        </p:grpSpPr>
        <p:sp>
          <p:nvSpPr>
            <p:cNvPr id="81" name="Rectangle 80"/>
            <p:cNvSpPr/>
            <p:nvPr/>
          </p:nvSpPr>
          <p:spPr>
            <a:xfrm>
              <a:off x="6553199" y="2362201"/>
              <a:ext cx="1743075" cy="17829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Flood Warning </a:t>
              </a:r>
              <a:r>
                <a:rPr lang="en-US" sz="1600" b="1" dirty="0" smtClean="0">
                  <a:solidFill>
                    <a:schemeClr val="tx1"/>
                  </a:solidFill>
                </a:rPr>
                <a:t>(FLW)</a:t>
              </a:r>
              <a:endParaRPr lang="en-US" sz="1600" b="1" dirty="0">
                <a:solidFill>
                  <a:schemeClr val="tx1"/>
                </a:solidFill>
              </a:endParaRPr>
            </a:p>
          </p:txBody>
        </p:sp>
        <p:cxnSp>
          <p:nvCxnSpPr>
            <p:cNvPr id="82" name="Straight Arrow Connector 81"/>
            <p:cNvCxnSpPr>
              <a:endCxn id="81" idx="0"/>
            </p:cNvCxnSpPr>
            <p:nvPr/>
          </p:nvCxnSpPr>
          <p:spPr>
            <a:xfrm flipV="1">
              <a:off x="7424736" y="2362201"/>
              <a:ext cx="1" cy="60960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7424736" y="3520385"/>
              <a:ext cx="0" cy="56377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6553200" y="4145171"/>
              <a:ext cx="1755946" cy="16965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Flood Advisory (FLS)</a:t>
              </a:r>
              <a:endParaRPr lang="en-US" sz="1400" b="1" dirty="0">
                <a:solidFill>
                  <a:schemeClr val="tx1"/>
                </a:solidFill>
              </a:endParaRPr>
            </a:p>
          </p:txBody>
        </p:sp>
        <p:sp>
          <p:nvSpPr>
            <p:cNvPr id="24" name="Rectangle 23"/>
            <p:cNvSpPr/>
            <p:nvPr/>
          </p:nvSpPr>
          <p:spPr>
            <a:xfrm>
              <a:off x="6492623" y="1962091"/>
              <a:ext cx="1816523" cy="400110"/>
            </a:xfrm>
            <a:prstGeom prst="rect">
              <a:avLst/>
            </a:prstGeom>
          </p:spPr>
          <p:txBody>
            <a:bodyPr wrap="none">
              <a:spAutoFit/>
            </a:bodyPr>
            <a:lstStyle/>
            <a:p>
              <a:pPr algn="r"/>
              <a:r>
                <a:rPr lang="en-US" sz="20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For a given crest…</a:t>
              </a:r>
              <a:endParaRPr lang="en-US" sz="20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grpSp>
      <p:sp>
        <p:nvSpPr>
          <p:cNvPr id="45" name="Rectangle 44"/>
          <p:cNvSpPr/>
          <p:nvPr/>
        </p:nvSpPr>
        <p:spPr>
          <a:xfrm>
            <a:off x="1238247" y="4314825"/>
            <a:ext cx="2356841" cy="805485"/>
          </a:xfrm>
          <a:prstGeom prst="rect">
            <a:avLst/>
          </a:prstGeom>
          <a:solidFill>
            <a:srgbClr val="33CC33">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Hydrologic Outlook</a:t>
            </a:r>
            <a:endParaRPr lang="en-US" sz="1400" b="1" dirty="0">
              <a:solidFill>
                <a:schemeClr val="tx1"/>
              </a:solidFill>
            </a:endParaRPr>
          </a:p>
        </p:txBody>
      </p:sp>
      <p:sp>
        <p:nvSpPr>
          <p:cNvPr id="46" name="Rectangle 45"/>
          <p:cNvSpPr/>
          <p:nvPr/>
        </p:nvSpPr>
        <p:spPr>
          <a:xfrm>
            <a:off x="3595090" y="4305299"/>
            <a:ext cx="491135" cy="815011"/>
          </a:xfrm>
          <a:prstGeom prst="rect">
            <a:avLst/>
          </a:prstGeom>
          <a:solidFill>
            <a:srgbClr val="008000">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100" b="1" dirty="0" smtClean="0">
                <a:solidFill>
                  <a:schemeClr val="tx1"/>
                </a:solidFill>
              </a:rPr>
              <a:t>Flood Watch</a:t>
            </a:r>
            <a:endParaRPr lang="en-US" sz="1100" b="1" dirty="0">
              <a:solidFill>
                <a:schemeClr val="tx1"/>
              </a:solidFill>
            </a:endParaRPr>
          </a:p>
        </p:txBody>
      </p:sp>
      <p:sp>
        <p:nvSpPr>
          <p:cNvPr id="47" name="Rectangle 46"/>
          <p:cNvSpPr/>
          <p:nvPr/>
        </p:nvSpPr>
        <p:spPr>
          <a:xfrm>
            <a:off x="5562600" y="4305299"/>
            <a:ext cx="3366646" cy="952501"/>
          </a:xfrm>
          <a:prstGeom prst="rect">
            <a:avLst/>
          </a:prstGeom>
          <a:solidFill>
            <a:srgbClr val="00B0F0">
              <a:alpha val="8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Impact Verification: 1) Call </a:t>
            </a:r>
            <a:r>
              <a:rPr lang="en-US" sz="1400" b="1" dirty="0">
                <a:solidFill>
                  <a:schemeClr val="tx1"/>
                </a:solidFill>
              </a:rPr>
              <a:t>EMs, media, etc. and review social </a:t>
            </a:r>
            <a:r>
              <a:rPr lang="en-US" sz="1400" b="1" dirty="0" smtClean="0">
                <a:solidFill>
                  <a:schemeClr val="tx1"/>
                </a:solidFill>
              </a:rPr>
              <a:t>media; 2) perform site visit/flood survey; 3) adjust </a:t>
            </a:r>
            <a:r>
              <a:rPr lang="en-US" sz="1400" b="1" dirty="0">
                <a:solidFill>
                  <a:schemeClr val="tx1"/>
                </a:solidFill>
              </a:rPr>
              <a:t>impacts and flood </a:t>
            </a:r>
            <a:r>
              <a:rPr lang="en-US" sz="1400" b="1" dirty="0" smtClean="0">
                <a:solidFill>
                  <a:schemeClr val="tx1"/>
                </a:solidFill>
              </a:rPr>
              <a:t>stages </a:t>
            </a:r>
            <a:r>
              <a:rPr lang="en-US" sz="1400" b="1" dirty="0">
                <a:solidFill>
                  <a:schemeClr val="tx1"/>
                </a:solidFill>
              </a:rPr>
              <a:t>as </a:t>
            </a:r>
            <a:r>
              <a:rPr lang="en-US" sz="1400" b="1" dirty="0" smtClean="0">
                <a:solidFill>
                  <a:schemeClr val="tx1"/>
                </a:solidFill>
              </a:rPr>
              <a:t>needed</a:t>
            </a:r>
            <a:endParaRPr lang="en-US" sz="1400" b="1" dirty="0">
              <a:solidFill>
                <a:schemeClr val="tx1"/>
              </a:solidFill>
            </a:endParaRPr>
          </a:p>
        </p:txBody>
      </p:sp>
    </p:spTree>
    <p:extLst>
      <p:ext uri="{BB962C8B-B14F-4D97-AF65-F5344CB8AC3E}">
        <p14:creationId xmlns:p14="http://schemas.microsoft.com/office/powerpoint/2010/main" val="228994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fade">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8"/>
                                        </p:tgtEl>
                                        <p:attrNameLst>
                                          <p:attrName>style.visibility</p:attrName>
                                        </p:attrNameLst>
                                      </p:cBhvr>
                                      <p:to>
                                        <p:strVal val="visible"/>
                                      </p:to>
                                    </p:set>
                                    <p:animEffect transition="in" filter="fade">
                                      <p:cBhvr>
                                        <p:cTn id="21" dur="500"/>
                                        <p:tgtEl>
                                          <p:spTgt spid="118"/>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13"/>
                                        </p:tgtEl>
                                        <p:attrNameLst>
                                          <p:attrName>style.visibility</p:attrName>
                                        </p:attrNameLst>
                                      </p:cBhvr>
                                      <p:to>
                                        <p:strVal val="hidden"/>
                                      </p:to>
                                    </p:set>
                                  </p:childTnLst>
                                </p:cTn>
                              </p:par>
                              <p:par>
                                <p:cTn id="26" presetID="10" presetClass="exit" presetSubtype="0" fill="hold" grpId="2" nodeType="withEffect">
                                  <p:stCondLst>
                                    <p:cond delay="0"/>
                                  </p:stCondLst>
                                  <p:childTnLst>
                                    <p:animEffect transition="out" filter="fade">
                                      <p:cBhvr>
                                        <p:cTn id="27" dur="500"/>
                                        <p:tgtEl>
                                          <p:spTgt spid="99"/>
                                        </p:tgtEl>
                                      </p:cBhvr>
                                    </p:animEffect>
                                    <p:set>
                                      <p:cBhvr>
                                        <p:cTn id="28" dur="1" fill="hold">
                                          <p:stCondLst>
                                            <p:cond delay="499"/>
                                          </p:stCondLst>
                                        </p:cTn>
                                        <p:tgtEl>
                                          <p:spTgt spid="99"/>
                                        </p:tgtEl>
                                        <p:attrNameLst>
                                          <p:attrName>style.visibility</p:attrName>
                                        </p:attrNameLst>
                                      </p:cBhvr>
                                      <p:to>
                                        <p:strVal val="hidden"/>
                                      </p:to>
                                    </p:set>
                                  </p:childTnLst>
                                </p:cTn>
                              </p:par>
                              <p:par>
                                <p:cTn id="29" presetID="10" presetClass="exit" presetSubtype="0" fill="hold" grpId="3" nodeType="withEffect">
                                  <p:stCondLst>
                                    <p:cond delay="0"/>
                                  </p:stCondLst>
                                  <p:childTnLst>
                                    <p:animEffect transition="out" filter="fade">
                                      <p:cBhvr>
                                        <p:cTn id="30" dur="500"/>
                                        <p:tgtEl>
                                          <p:spTgt spid="98"/>
                                        </p:tgtEl>
                                      </p:cBhvr>
                                    </p:animEffect>
                                    <p:set>
                                      <p:cBhvr>
                                        <p:cTn id="31" dur="1" fill="hold">
                                          <p:stCondLst>
                                            <p:cond delay="499"/>
                                          </p:stCondLst>
                                        </p:cTn>
                                        <p:tgtEl>
                                          <p:spTgt spid="98"/>
                                        </p:tgtEl>
                                        <p:attrNameLst>
                                          <p:attrName>style.visibility</p:attrName>
                                        </p:attrNameLst>
                                      </p:cBhvr>
                                      <p:to>
                                        <p:strVal val="hidden"/>
                                      </p:to>
                                    </p:set>
                                  </p:childTnLst>
                                </p:cTn>
                              </p:par>
                              <p:par>
                                <p:cTn id="32" presetID="10" presetClass="exit" presetSubtype="0" fill="hold" grpId="2" nodeType="withEffect">
                                  <p:stCondLst>
                                    <p:cond delay="0"/>
                                  </p:stCondLst>
                                  <p:childTnLst>
                                    <p:animEffect transition="out" filter="fade">
                                      <p:cBhvr>
                                        <p:cTn id="33" dur="500"/>
                                        <p:tgtEl>
                                          <p:spTgt spid="118"/>
                                        </p:tgtEl>
                                      </p:cBhvr>
                                    </p:animEffect>
                                    <p:set>
                                      <p:cBhvr>
                                        <p:cTn id="34" dur="1" fill="hold">
                                          <p:stCondLst>
                                            <p:cond delay="499"/>
                                          </p:stCondLst>
                                        </p:cTn>
                                        <p:tgtEl>
                                          <p:spTgt spid="11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3" nodeType="click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500"/>
                                        <p:tgtEl>
                                          <p:spTgt spid="46"/>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2" nodeType="click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fade">
                                      <p:cBhvr>
                                        <p:cTn id="49" dur="500"/>
                                        <p:tgtEl>
                                          <p:spTgt spid="69"/>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2" animBg="1"/>
      <p:bldP spid="98" grpId="0" animBg="1"/>
      <p:bldP spid="98" grpId="3" animBg="1"/>
      <p:bldP spid="99" grpId="0" animBg="1"/>
      <p:bldP spid="99" grpId="2" animBg="1"/>
      <p:bldP spid="118" grpId="0" animBg="1"/>
      <p:bldP spid="118" grpId="2" animBg="1"/>
      <p:bldP spid="45" grpId="0" animBg="1"/>
      <p:bldP spid="46" grpId="3" animBg="1"/>
      <p:bldP spid="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57" name="TextBox 56"/>
          <p:cNvSpPr txBox="1"/>
          <p:nvPr/>
        </p:nvSpPr>
        <p:spPr>
          <a:xfrm>
            <a:off x="95250" y="1295400"/>
            <a:ext cx="8953500" cy="646331"/>
          </a:xfrm>
          <a:prstGeom prst="rect">
            <a:avLst/>
          </a:prstGeom>
          <a:solidFill>
            <a:schemeClr val="accent2">
              <a:lumMod val="50000"/>
            </a:schemeClr>
          </a:solidFill>
          <a:effectLst>
            <a:outerShdw blurRad="254000" dist="228600" dir="2700000" algn="tl" rotWithShape="0">
              <a:prstClr val="black"/>
            </a:outerShdw>
          </a:effectLst>
        </p:spPr>
        <p:txBody>
          <a:bodyPr wrap="square" rtlCol="0">
            <a:spAutoFit/>
          </a:bodyPr>
          <a:lstStyle/>
          <a:p>
            <a:pPr algn="ctr"/>
            <a:r>
              <a:rPr lang="en-US" b="1" dirty="0" smtClean="0">
                <a:solidFill>
                  <a:srgbClr val="FFFF99"/>
                </a:solidFill>
                <a:latin typeface="Agency FB" panose="020B0503020202020204" pitchFamily="34" charset="0"/>
              </a:rPr>
              <a:t>Hydrographs, Impact Statements, Crest History, Photos: </a:t>
            </a:r>
            <a:r>
              <a:rPr lang="en-US" i="1" dirty="0">
                <a:solidFill>
                  <a:schemeClr val="bg1"/>
                </a:solidFill>
              </a:rPr>
              <a:t>http://</a:t>
            </a:r>
            <a:r>
              <a:rPr lang="en-US" i="1" dirty="0" smtClean="0">
                <a:solidFill>
                  <a:schemeClr val="bg1"/>
                </a:solidFill>
              </a:rPr>
              <a:t>water.weather.gov/ahps2/index.php?wfo=gsp</a:t>
            </a:r>
            <a:endParaRPr lang="en-US" sz="2000" i="1" dirty="0">
              <a:solidFill>
                <a:schemeClr val="bg1"/>
              </a:solidFill>
              <a:effectLst>
                <a:outerShdw blurRad="38100" dist="38100" dir="2700000" algn="tl">
                  <a:srgbClr val="000000">
                    <a:alpha val="43137"/>
                  </a:srgbClr>
                </a:outerShdw>
              </a:effectLst>
            </a:endParaRPr>
          </a:p>
        </p:txBody>
      </p:sp>
      <p:pic>
        <p:nvPicPr>
          <p:cNvPr id="23" name="Picture 2" descr="X:\Hydrology\Streamgauge Locations\Graphics\Event AHPS Hydrographs\20160925-28\Event AHPS Hydrographs - 20160925-28_files\smon7_h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6" y="2028823"/>
            <a:ext cx="5550115" cy="4301339"/>
          </a:xfrm>
          <a:prstGeom prst="rect">
            <a:avLst/>
          </a:prstGeom>
          <a:noFill/>
          <a:extLst>
            <a:ext uri="{909E8E84-426E-40DD-AFC4-6F175D3DCCD1}">
              <a14:hiddenFill xmlns:a14="http://schemas.microsoft.com/office/drawing/2010/main">
                <a:solidFill>
                  <a:srgbClr val="FFFFFF"/>
                </a:solidFill>
              </a14:hiddenFill>
            </a:ext>
          </a:extLst>
        </p:spPr>
      </p:pic>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smtClean="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a:t>
            </a:r>
            <a:r>
              <a:rPr lang="en-US" sz="2200" b="1" dirty="0" smtClean="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rPr>
              <a:t>Products &amp; Streamgauges</a:t>
            </a:r>
            <a:endParaRPr lang="en-US" sz="2200" b="1" dirty="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2728403" y="745726"/>
            <a:ext cx="5272597"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Products and Streamgauges: Flash Flood Gauges</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50" name="TextBox 49"/>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69" name="Rectangle 68"/>
          <p:cNvSpPr/>
          <p:nvPr/>
        </p:nvSpPr>
        <p:spPr>
          <a:xfrm>
            <a:off x="1981200" y="3238500"/>
            <a:ext cx="304800" cy="723899"/>
          </a:xfrm>
          <a:prstGeom prst="rect">
            <a:avLst/>
          </a:prstGeom>
          <a:solidFill>
            <a:srgbClr val="C00000">
              <a:alpha val="7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 F</a:t>
            </a:r>
          </a:p>
          <a:p>
            <a:pPr algn="ctr"/>
            <a:r>
              <a:rPr lang="en-US" sz="1400" b="1" dirty="0" smtClean="0">
                <a:solidFill>
                  <a:schemeClr val="tx1"/>
                </a:solidFill>
              </a:rPr>
              <a:t>FW</a:t>
            </a:r>
            <a:endParaRPr lang="en-US" sz="1400" b="1" dirty="0">
              <a:solidFill>
                <a:schemeClr val="tx1"/>
              </a:solidFill>
            </a:endParaRPr>
          </a:p>
        </p:txBody>
      </p:sp>
      <p:sp>
        <p:nvSpPr>
          <p:cNvPr id="98" name="Rectangle 97"/>
          <p:cNvSpPr/>
          <p:nvPr/>
        </p:nvSpPr>
        <p:spPr>
          <a:xfrm>
            <a:off x="190213" y="4391025"/>
            <a:ext cx="1996100" cy="805485"/>
          </a:xfrm>
          <a:prstGeom prst="rect">
            <a:avLst/>
          </a:prstGeom>
          <a:solidFill>
            <a:srgbClr val="003300">
              <a:alpha val="4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bg1"/>
                </a:solidFill>
              </a:rPr>
              <a:t>Flash Flood Watch</a:t>
            </a:r>
            <a:endParaRPr lang="en-US" sz="1400" b="1" dirty="0">
              <a:solidFill>
                <a:schemeClr val="bg1"/>
              </a:solidFill>
            </a:endParaRPr>
          </a:p>
        </p:txBody>
      </p:sp>
      <p:sp>
        <p:nvSpPr>
          <p:cNvPr id="33" name="Rectangle 32"/>
          <p:cNvSpPr/>
          <p:nvPr/>
        </p:nvSpPr>
        <p:spPr>
          <a:xfrm>
            <a:off x="2285999" y="3238501"/>
            <a:ext cx="381001" cy="723898"/>
          </a:xfrm>
          <a:prstGeom prst="rect">
            <a:avLst/>
          </a:prstGeom>
          <a:solidFill>
            <a:srgbClr val="FFC000">
              <a:alpha val="7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42" name="Rectangle 41"/>
          <p:cNvSpPr/>
          <p:nvPr/>
        </p:nvSpPr>
        <p:spPr>
          <a:xfrm>
            <a:off x="2895600" y="3338511"/>
            <a:ext cx="3124200" cy="523876"/>
          </a:xfrm>
          <a:prstGeom prst="rect">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Transition to Flood Warning or </a:t>
            </a:r>
            <a:r>
              <a:rPr lang="en-US" sz="1400" b="1" dirty="0" smtClean="0">
                <a:solidFill>
                  <a:schemeClr val="tx1"/>
                </a:solidFill>
              </a:rPr>
              <a:t>Advisory</a:t>
            </a:r>
            <a:r>
              <a:rPr lang="en-US" sz="1400" b="1" dirty="0" smtClean="0">
                <a:solidFill>
                  <a:schemeClr val="tx1"/>
                </a:solidFill>
              </a:rPr>
              <a:t> </a:t>
            </a:r>
            <a:r>
              <a:rPr lang="en-US" sz="1400" b="1" dirty="0" smtClean="0">
                <a:solidFill>
                  <a:schemeClr val="tx1"/>
                </a:solidFill>
              </a:rPr>
              <a:t>if other flooding remains in area</a:t>
            </a:r>
            <a:endParaRPr lang="en-US" sz="1400" b="1" dirty="0">
              <a:solidFill>
                <a:schemeClr val="tx1"/>
              </a:solidFill>
            </a:endParaRPr>
          </a:p>
        </p:txBody>
      </p:sp>
      <p:cxnSp>
        <p:nvCxnSpPr>
          <p:cNvPr id="34" name="Straight Arrow Connector 33"/>
          <p:cNvCxnSpPr/>
          <p:nvPr/>
        </p:nvCxnSpPr>
        <p:spPr>
          <a:xfrm flipH="1">
            <a:off x="2476499" y="3600450"/>
            <a:ext cx="5334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6492623" y="1962091"/>
            <a:ext cx="1816523" cy="2047934"/>
            <a:chOff x="6492623" y="1962091"/>
            <a:chExt cx="1816523" cy="2047934"/>
          </a:xfrm>
        </p:grpSpPr>
        <p:sp>
          <p:nvSpPr>
            <p:cNvPr id="81" name="Rectangle 80"/>
            <p:cNvSpPr/>
            <p:nvPr/>
          </p:nvSpPr>
          <p:spPr>
            <a:xfrm>
              <a:off x="6553199" y="3248025"/>
              <a:ext cx="1743075" cy="4857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Flash Flood Warning </a:t>
              </a:r>
              <a:r>
                <a:rPr lang="en-US" sz="1400" b="1" dirty="0" smtClean="0">
                  <a:solidFill>
                    <a:schemeClr val="tx1"/>
                  </a:solidFill>
                </a:rPr>
                <a:t>(FFW)</a:t>
              </a:r>
              <a:endParaRPr lang="en-US" sz="1400" b="1" dirty="0">
                <a:solidFill>
                  <a:schemeClr val="tx1"/>
                </a:solidFill>
              </a:endParaRPr>
            </a:p>
          </p:txBody>
        </p:sp>
        <p:sp>
          <p:nvSpPr>
            <p:cNvPr id="91" name="Rectangle 90"/>
            <p:cNvSpPr/>
            <p:nvPr/>
          </p:nvSpPr>
          <p:spPr>
            <a:xfrm>
              <a:off x="6553200" y="3743325"/>
              <a:ext cx="1755946" cy="2667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Flood Advisory (FLS)</a:t>
              </a:r>
              <a:endParaRPr lang="en-US" sz="1400" b="1" dirty="0">
                <a:solidFill>
                  <a:schemeClr val="tx1"/>
                </a:solidFill>
              </a:endParaRPr>
            </a:p>
          </p:txBody>
        </p:sp>
        <p:sp>
          <p:nvSpPr>
            <p:cNvPr id="30" name="Rectangle 29"/>
            <p:cNvSpPr/>
            <p:nvPr/>
          </p:nvSpPr>
          <p:spPr>
            <a:xfrm>
              <a:off x="6553199" y="2362201"/>
              <a:ext cx="1743075" cy="876300"/>
            </a:xfrm>
            <a:prstGeom prst="rect">
              <a:avLst/>
            </a:prstGeom>
            <a:solidFill>
              <a:srgbClr val="CC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Flash Flood Emergency</a:t>
              </a:r>
              <a:endParaRPr lang="en-US" sz="1400" b="1" dirty="0">
                <a:solidFill>
                  <a:schemeClr val="tx1"/>
                </a:solidFill>
              </a:endParaRPr>
            </a:p>
          </p:txBody>
        </p:sp>
        <p:sp>
          <p:nvSpPr>
            <p:cNvPr id="24" name="Rectangle 23"/>
            <p:cNvSpPr/>
            <p:nvPr/>
          </p:nvSpPr>
          <p:spPr>
            <a:xfrm>
              <a:off x="6492623" y="1962091"/>
              <a:ext cx="1816523" cy="400110"/>
            </a:xfrm>
            <a:prstGeom prst="rect">
              <a:avLst/>
            </a:prstGeom>
          </p:spPr>
          <p:txBody>
            <a:bodyPr wrap="none">
              <a:spAutoFit/>
            </a:bodyPr>
            <a:lstStyle/>
            <a:p>
              <a:pPr algn="r"/>
              <a:r>
                <a:rPr lang="en-US" sz="20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For a given crest…</a:t>
              </a:r>
              <a:endParaRPr lang="en-US" sz="20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grpSp>
      <p:sp>
        <p:nvSpPr>
          <p:cNvPr id="38" name="Rectangle 37"/>
          <p:cNvSpPr/>
          <p:nvPr/>
        </p:nvSpPr>
        <p:spPr>
          <a:xfrm>
            <a:off x="2195954" y="4391025"/>
            <a:ext cx="6113192" cy="805485"/>
          </a:xfrm>
          <a:prstGeom prst="rect">
            <a:avLst/>
          </a:prstGeom>
          <a:solidFill>
            <a:srgbClr val="00B0F0">
              <a:alpha val="8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1400" b="1" dirty="0" smtClean="0">
                <a:solidFill>
                  <a:schemeClr val="tx1"/>
                </a:solidFill>
              </a:rPr>
              <a:t>Impact Verification: 1) Call </a:t>
            </a:r>
            <a:r>
              <a:rPr lang="en-US" sz="1400" b="1" dirty="0">
                <a:solidFill>
                  <a:schemeClr val="tx1"/>
                </a:solidFill>
              </a:rPr>
              <a:t>EMs, media, etc. and review social </a:t>
            </a:r>
            <a:r>
              <a:rPr lang="en-US" sz="1400" b="1" dirty="0" smtClean="0">
                <a:solidFill>
                  <a:schemeClr val="tx1"/>
                </a:solidFill>
              </a:rPr>
              <a:t>media; </a:t>
            </a:r>
          </a:p>
          <a:p>
            <a:pPr algn="ctr"/>
            <a:r>
              <a:rPr lang="en-US" sz="1400" b="1" dirty="0" smtClean="0">
                <a:solidFill>
                  <a:schemeClr val="tx1"/>
                </a:solidFill>
              </a:rPr>
              <a:t>2) adjust </a:t>
            </a:r>
            <a:r>
              <a:rPr lang="en-US" sz="1400" b="1" dirty="0">
                <a:solidFill>
                  <a:schemeClr val="tx1"/>
                </a:solidFill>
              </a:rPr>
              <a:t>impacts and flood </a:t>
            </a:r>
            <a:r>
              <a:rPr lang="en-US" sz="1400" b="1" dirty="0" smtClean="0">
                <a:solidFill>
                  <a:schemeClr val="tx1"/>
                </a:solidFill>
              </a:rPr>
              <a:t>stages </a:t>
            </a:r>
            <a:r>
              <a:rPr lang="en-US" sz="1400" b="1" dirty="0">
                <a:solidFill>
                  <a:schemeClr val="tx1"/>
                </a:solidFill>
              </a:rPr>
              <a:t>as </a:t>
            </a:r>
            <a:r>
              <a:rPr lang="en-US" sz="1400" b="1" dirty="0" smtClean="0">
                <a:solidFill>
                  <a:schemeClr val="tx1"/>
                </a:solidFill>
              </a:rPr>
              <a:t>needed</a:t>
            </a:r>
            <a:endParaRPr lang="en-US" sz="1400" b="1" dirty="0">
              <a:solidFill>
                <a:schemeClr val="tx1"/>
              </a:solidFill>
            </a:endParaRPr>
          </a:p>
        </p:txBody>
      </p:sp>
    </p:spTree>
    <p:extLst>
      <p:ext uri="{BB962C8B-B14F-4D97-AF65-F5344CB8AC3E}">
        <p14:creationId xmlns:p14="http://schemas.microsoft.com/office/powerpoint/2010/main" val="258166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2"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par>
                                <p:cTn id="18" presetID="10" presetClass="entr" presetSubtype="0" fill="hold"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fade">
                                      <p:cBhvr>
                                        <p:cTn id="20" dur="500"/>
                                        <p:tgtEl>
                                          <p:spTgt spid="3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33" grpId="0" animBg="1"/>
      <p:bldP spid="42" grpId="0" animBg="1"/>
      <p:bldP spid="38"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65000">
              <a:schemeClr val="tx2">
                <a:lumMod val="50000"/>
              </a:schemeClr>
            </a:gs>
            <a:gs pos="100000">
              <a:schemeClr val="tx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41" name="Rectangle 40"/>
          <p:cNvSpPr/>
          <p:nvPr/>
        </p:nvSpPr>
        <p:spPr>
          <a:xfrm>
            <a:off x="0" y="6488668"/>
            <a:ext cx="9144000" cy="369332"/>
          </a:xfrm>
          <a:prstGeom prst="rect">
            <a:avLst/>
          </a:prstGeom>
          <a:gradFill flip="none" rotWithShape="1">
            <a:gsLst>
              <a:gs pos="39000">
                <a:schemeClr val="accent2">
                  <a:lumMod val="50000"/>
                </a:schemeClr>
              </a:gs>
              <a:gs pos="81000">
                <a:schemeClr val="accent2">
                  <a:lumMod val="60000"/>
                  <a:lumOff val="40000"/>
                </a:schemeClr>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p>
        </p:txBody>
      </p:sp>
      <p:sp>
        <p:nvSpPr>
          <p:cNvPr id="7" name="Rectangle 6"/>
          <p:cNvSpPr/>
          <p:nvPr/>
        </p:nvSpPr>
        <p:spPr>
          <a:xfrm>
            <a:off x="0" y="0"/>
            <a:ext cx="9144000" cy="731520"/>
          </a:xfrm>
          <a:prstGeom prst="rect">
            <a:avLst/>
          </a:prstGeom>
          <a:gradFill>
            <a:gsLst>
              <a:gs pos="50000">
                <a:schemeClr val="accent2">
                  <a:lumMod val="50000"/>
                </a:schemeClr>
              </a:gs>
              <a:gs pos="100000">
                <a:schemeClr val="accent2">
                  <a:lumMod val="60000"/>
                  <a:lumOff val="40000"/>
                </a:schemeClr>
              </a:gs>
            </a:gsLst>
            <a:lin ang="0" scaled="0"/>
          </a:gradFill>
          <a:ln>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0"/>
            <a:ext cx="9123947" cy="707886"/>
          </a:xfrm>
          <a:prstGeom prst="rect">
            <a:avLst/>
          </a:prstGeom>
          <a:noFill/>
        </p:spPr>
        <p:txBody>
          <a:bodyPr wrap="square" rtlCol="0">
            <a:spAutoFit/>
          </a:bodyPr>
          <a:lstStyle/>
          <a:p>
            <a:r>
              <a:rPr lang="en-US" sz="4000" b="1" dirty="0" smtClean="0">
                <a:solidFill>
                  <a:schemeClr val="bg1"/>
                </a:solidFill>
                <a:effectLst>
                  <a:outerShdw blurRad="63500" dist="139700" dir="2700000" algn="tl" rotWithShape="0">
                    <a:prstClr val="black"/>
                  </a:outerShdw>
                </a:effectLst>
                <a:latin typeface="Agency FB" pitchFamily="34" charset="0"/>
                <a:cs typeface="Arial" panose="020B0604020202020204" pitchFamily="34" charset="0"/>
              </a:rPr>
              <a:t>Hydrology Products </a:t>
            </a:r>
            <a:endParaRPr lang="en-US" sz="4000" b="1" dirty="0">
              <a:solidFill>
                <a:schemeClr val="bg1"/>
              </a:solidFill>
              <a:effectLst>
                <a:outerShdw blurRad="63500" dist="139700" dir="2700000" algn="tl" rotWithShape="0">
                  <a:prstClr val="black"/>
                </a:outerShdw>
              </a:effectLst>
              <a:latin typeface="Agency FB" pitchFamily="34" charset="0"/>
              <a:cs typeface="Arial" panose="020B0604020202020204" pitchFamily="34" charset="0"/>
            </a:endParaRPr>
          </a:p>
        </p:txBody>
      </p:sp>
      <p:sp>
        <p:nvSpPr>
          <p:cNvPr id="111" name="TextBox 110"/>
          <p:cNvSpPr txBox="1"/>
          <p:nvPr/>
        </p:nvSpPr>
        <p:spPr>
          <a:xfrm>
            <a:off x="2" y="731520"/>
            <a:ext cx="9123945" cy="461665"/>
          </a:xfrm>
          <a:prstGeom prst="rect">
            <a:avLst/>
          </a:prstGeom>
          <a:gradFill>
            <a:gsLst>
              <a:gs pos="32000">
                <a:schemeClr val="tx2">
                  <a:lumMod val="50000"/>
                </a:schemeClr>
              </a:gs>
              <a:gs pos="98000">
                <a:schemeClr val="tx2">
                  <a:lumMod val="40000"/>
                  <a:lumOff val="60000"/>
                </a:schemeClr>
              </a:gs>
            </a:gsLst>
            <a:lin ang="10800000" scaled="1"/>
          </a:gradFill>
        </p:spPr>
        <p:txBody>
          <a:bodyPr wrap="square" rtlCol="0">
            <a:spAutoFit/>
          </a:bodyPr>
          <a:lstStyle/>
          <a:p>
            <a:pPr algn="r"/>
            <a:endParaRPr lang="en-US" sz="2400" b="1" dirty="0">
              <a:solidFill>
                <a:srgbClr val="FFFF72"/>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17" name="TextBox 16"/>
          <p:cNvSpPr txBox="1"/>
          <p:nvPr/>
        </p:nvSpPr>
        <p:spPr>
          <a:xfrm>
            <a:off x="1" y="6457890"/>
            <a:ext cx="9143999" cy="430887"/>
          </a:xfrm>
          <a:prstGeom prst="rect">
            <a:avLst/>
          </a:prstGeom>
          <a:noFill/>
        </p:spPr>
        <p:txBody>
          <a:bodyPr wrap="square" rtlCol="0">
            <a:spAutoFit/>
          </a:bodyPr>
          <a:lstStyle/>
          <a:p>
            <a:pPr algn="ctr"/>
            <a:r>
              <a:rPr lang="en-US" b="1" dirty="0" smtClean="0">
                <a:solidFill>
                  <a:schemeClr val="bg1"/>
                </a:solidFill>
                <a:effectLst>
                  <a:outerShdw blurRad="50800" dist="50800" dir="2700000" algn="tl" rotWithShape="0">
                    <a:schemeClr val="bg1">
                      <a:alpha val="61000"/>
                    </a:schemeClr>
                  </a:outerShdw>
                </a:effectLst>
                <a:latin typeface="Agency FB"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Prepare –</a:t>
            </a:r>
            <a:r>
              <a:rPr lang="en-US" sz="2200" b="1" dirty="0" smtClean="0">
                <a:solidFill>
                  <a:schemeClr val="bg1">
                    <a:lumMod val="7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 </a:t>
            </a:r>
            <a:r>
              <a:rPr lang="en-US" sz="2200" b="1" dirty="0" smtClean="0">
                <a:solidFill>
                  <a:schemeClr val="bg1">
                    <a:lumMod val="65000"/>
                  </a:schemeClr>
                </a:solidFill>
                <a:effectLst>
                  <a:outerShdw blurRad="50800" dist="76200" dir="2700000" algn="tl" rotWithShape="0">
                    <a:schemeClr val="tx1">
                      <a:alpha val="70000"/>
                    </a:schemeClr>
                  </a:outerShdw>
                </a:effectLst>
                <a:latin typeface="Agency FB" pitchFamily="34" charset="0"/>
                <a:cs typeface="Arial" panose="020B0604020202020204" pitchFamily="34" charset="0"/>
              </a:rPr>
              <a:t>Take Action </a:t>
            </a:r>
            <a:r>
              <a:rPr lang="en-US" sz="2200" b="1" dirty="0" smtClean="0">
                <a:solidFill>
                  <a:schemeClr val="bg1">
                    <a:lumMod val="65000"/>
                  </a:schemeClr>
                </a:solidFill>
                <a:effectLst>
                  <a:outerShdw blurRad="50800" dist="76200" dir="2700000" algn="tl" rotWithShape="0">
                    <a:prstClr val="black">
                      <a:alpha val="70000"/>
                    </a:prstClr>
                  </a:outerShdw>
                </a:effectLst>
                <a:latin typeface="Agency FB" pitchFamily="34" charset="0"/>
                <a:cs typeface="Arial" panose="020B0604020202020204" pitchFamily="34" charset="0"/>
              </a:rPr>
              <a:t>– Severity &amp; Lead Time – </a:t>
            </a:r>
            <a:r>
              <a:rPr lang="en-US" sz="2200" b="1" dirty="0" smtClean="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rPr>
              <a:t>Products &amp; Streamgauges</a:t>
            </a:r>
            <a:endParaRPr lang="en-US" sz="2200" b="1" dirty="0">
              <a:solidFill>
                <a:schemeClr val="bg1"/>
              </a:solidFill>
              <a:effectLst>
                <a:outerShdw blurRad="50800" dist="76200" dir="2700000" algn="tl" rotWithShape="0">
                  <a:prstClr val="black">
                    <a:alpha val="70000"/>
                  </a:prstClr>
                </a:outerShdw>
              </a:effectLst>
              <a:latin typeface="Agency FB" pitchFamily="34" charset="0"/>
              <a:cs typeface="Arial" panose="020B0604020202020204" pitchFamily="34" charset="0"/>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57710"/>
            <a:ext cx="1028700" cy="1028700"/>
          </a:xfrm>
          <a:prstGeom prst="rect">
            <a:avLst/>
          </a:prstGeom>
        </p:spPr>
      </p:pic>
      <p:sp>
        <p:nvSpPr>
          <p:cNvPr id="8" name="Rectangle 7"/>
          <p:cNvSpPr/>
          <p:nvPr/>
        </p:nvSpPr>
        <p:spPr>
          <a:xfrm>
            <a:off x="3706235" y="745726"/>
            <a:ext cx="4294765" cy="461665"/>
          </a:xfrm>
          <a:prstGeom prst="rect">
            <a:avLst/>
          </a:prstGeom>
        </p:spPr>
        <p:txBody>
          <a:bodyPr wrap="none">
            <a:spAutoFit/>
          </a:bodyPr>
          <a:lstStyle/>
          <a:p>
            <a:pPr algn="r"/>
            <a:r>
              <a:rPr lang="en-US" sz="2400" b="1" dirty="0"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Products and Streamgauges: </a:t>
            </a:r>
            <a:r>
              <a:rPr lang="en-US" sz="2400" b="1" dirty="0" err="1" smtClean="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rPr>
              <a:t>Takaways</a:t>
            </a:r>
            <a:endParaRPr lang="en-US" sz="2400" b="1" dirty="0">
              <a:solidFill>
                <a:srgbClr val="FFFF99"/>
              </a:solidFill>
              <a:effectLst>
                <a:outerShdw blurRad="38100" dist="63500" dir="2700000" algn="tl">
                  <a:schemeClr val="tx1">
                    <a:lumMod val="50000"/>
                    <a:lumOff val="50000"/>
                    <a:alpha val="70000"/>
                  </a:schemeClr>
                </a:outerShdw>
              </a:effectLst>
              <a:latin typeface="Agency FB" panose="020B0503020202020204" pitchFamily="34" charset="0"/>
            </a:endParaRPr>
          </a:p>
        </p:txBody>
      </p:sp>
      <p:sp>
        <p:nvSpPr>
          <p:cNvPr id="50" name="TextBox 49"/>
          <p:cNvSpPr txBox="1"/>
          <p:nvPr/>
        </p:nvSpPr>
        <p:spPr>
          <a:xfrm>
            <a:off x="10750" y="437949"/>
            <a:ext cx="7990251" cy="307777"/>
          </a:xfrm>
          <a:prstGeom prst="rect">
            <a:avLst/>
          </a:prstGeom>
          <a:noFill/>
        </p:spPr>
        <p:txBody>
          <a:bodyPr wrap="square" rtlCol="0">
            <a:spAutoFit/>
          </a:bodyPr>
          <a:lstStyle/>
          <a:p>
            <a:pPr algn="r"/>
            <a:r>
              <a:rPr lang="en-US" sz="1400" i="1" dirty="0" smtClean="0">
                <a:solidFill>
                  <a:srgbClr val="FFFF99"/>
                </a:solidFill>
              </a:rPr>
              <a:t>WFO Greenville-Spartanburg</a:t>
            </a:r>
            <a:endParaRPr lang="en-US" sz="1400" i="1" dirty="0">
              <a:solidFill>
                <a:srgbClr val="FFFF99"/>
              </a:solidFill>
            </a:endParaRPr>
          </a:p>
        </p:txBody>
      </p:sp>
      <p:sp>
        <p:nvSpPr>
          <p:cNvPr id="51" name="TextBox 50"/>
          <p:cNvSpPr txBox="1"/>
          <p:nvPr/>
        </p:nvSpPr>
        <p:spPr>
          <a:xfrm>
            <a:off x="519554" y="2438400"/>
            <a:ext cx="8104892" cy="830997"/>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400" b="1" dirty="0" smtClean="0">
                <a:solidFill>
                  <a:srgbClr val="FFFF99"/>
                </a:solidFill>
                <a:latin typeface="Agency FB" panose="020B0503020202020204" pitchFamily="34" charset="0"/>
              </a:rPr>
              <a:t>TAKEAWAY: </a:t>
            </a:r>
            <a:r>
              <a:rPr lang="en-US" sz="2000" dirty="0" smtClean="0">
                <a:solidFill>
                  <a:schemeClr val="bg1"/>
                </a:solidFill>
                <a:effectLst>
                  <a:outerShdw blurRad="38100" dist="38100" dir="2700000" algn="tl">
                    <a:srgbClr val="000000">
                      <a:alpha val="43137"/>
                    </a:srgbClr>
                  </a:outerShdw>
                </a:effectLst>
                <a:latin typeface="Arial Black" panose="020B0A04020102020204" pitchFamily="34" charset="0"/>
              </a:rPr>
              <a:t>Please share stream-based impacts </a:t>
            </a:r>
            <a:r>
              <a:rPr lang="en-US" sz="2400" dirty="0" smtClean="0">
                <a:solidFill>
                  <a:schemeClr val="bg1"/>
                </a:solidFill>
                <a:effectLst>
                  <a:outerShdw blurRad="38100" dist="38100" dir="2700000" algn="tl">
                    <a:srgbClr val="000000">
                      <a:alpha val="43137"/>
                    </a:srgbClr>
                  </a:outerShdw>
                </a:effectLst>
              </a:rPr>
              <a:t>with us to help us improve our impact statements and warnings!</a:t>
            </a:r>
            <a:endParaRPr lang="en-US" sz="2800" b="1" dirty="0">
              <a:solidFill>
                <a:srgbClr val="FFFF72"/>
              </a:solidFill>
              <a:effectLst>
                <a:outerShdw blurRad="38100" dist="38100" dir="2700000" algn="tl">
                  <a:srgbClr val="000000">
                    <a:alpha val="43137"/>
                  </a:srgbClr>
                </a:outerShdw>
              </a:effectLst>
            </a:endParaRPr>
          </a:p>
        </p:txBody>
      </p:sp>
      <p:sp>
        <p:nvSpPr>
          <p:cNvPr id="76" name="TextBox 75"/>
          <p:cNvSpPr txBox="1"/>
          <p:nvPr/>
        </p:nvSpPr>
        <p:spPr>
          <a:xfrm>
            <a:off x="492858" y="3962400"/>
            <a:ext cx="8138230" cy="1938992"/>
          </a:xfrm>
          <a:prstGeom prst="rect">
            <a:avLst/>
          </a:prstGeom>
          <a:solidFill>
            <a:schemeClr val="accent2">
              <a:lumMod val="50000"/>
            </a:schemeClr>
          </a:solidFill>
          <a:effectLst>
            <a:outerShdw blurRad="50800" dist="88900" dir="2700000" algn="tl" rotWithShape="0">
              <a:schemeClr val="tx2">
                <a:lumMod val="50000"/>
              </a:schemeClr>
            </a:outerShdw>
          </a:effectLst>
        </p:spPr>
        <p:txBody>
          <a:bodyPr wrap="square" rtlCol="0">
            <a:spAutoFit/>
          </a:bodyPr>
          <a:lstStyle/>
          <a:p>
            <a:pPr algn="ctr"/>
            <a:r>
              <a:rPr lang="en-US" sz="2400" b="1" dirty="0" smtClean="0">
                <a:solidFill>
                  <a:srgbClr val="FFFF99"/>
                </a:solidFill>
                <a:latin typeface="Agency FB" panose="020B0503020202020204" pitchFamily="34" charset="0"/>
              </a:rPr>
              <a:t>TAKEAWAY: </a:t>
            </a:r>
            <a:r>
              <a:rPr lang="en-US" sz="2400" dirty="0" smtClean="0">
                <a:solidFill>
                  <a:schemeClr val="bg1"/>
                </a:solidFill>
                <a:effectLst>
                  <a:outerShdw blurRad="38100" dist="38100" dir="2700000" algn="tl">
                    <a:srgbClr val="000000">
                      <a:alpha val="43137"/>
                    </a:srgbClr>
                  </a:outerShdw>
                </a:effectLst>
              </a:rPr>
              <a:t>Nearest forecast points to Charlotte: </a:t>
            </a:r>
            <a:endParaRPr lang="en-US" sz="2400" dirty="0">
              <a:solidFill>
                <a:schemeClr val="bg1"/>
              </a:solidFill>
              <a:effectLst>
                <a:outerShdw blurRad="38100" dist="38100" dir="2700000" algn="tl">
                  <a:srgbClr val="000000">
                    <a:alpha val="43137"/>
                  </a:srgbClr>
                </a:outerShdw>
              </a:effectLst>
            </a:endParaRPr>
          </a:p>
          <a:p>
            <a:pPr algn="ctr"/>
            <a:r>
              <a:rPr lang="en-US" sz="2000" dirty="0" smtClean="0">
                <a:solidFill>
                  <a:schemeClr val="bg1"/>
                </a:solidFill>
                <a:effectLst>
                  <a:outerShdw blurRad="38100" dist="38100" dir="2700000" algn="tl">
                    <a:srgbClr val="000000">
                      <a:alpha val="43137"/>
                    </a:srgbClr>
                  </a:outerShdw>
                </a:effectLst>
                <a:latin typeface="Arial Black" panose="020B0A04020102020204" pitchFamily="34" charset="0"/>
              </a:rPr>
              <a:t>South Fork Catawba River at Lowell</a:t>
            </a:r>
            <a:r>
              <a:rPr lang="en-US" sz="2400" dirty="0" smtClean="0">
                <a:solidFill>
                  <a:schemeClr val="bg1"/>
                </a:solidFill>
                <a:effectLst>
                  <a:outerShdw blurRad="38100" dist="38100" dir="2700000" algn="tl">
                    <a:srgbClr val="000000">
                      <a:alpha val="43137"/>
                    </a:srgbClr>
                  </a:outerShdw>
                </a:effectLst>
              </a:rPr>
              <a:t>; </a:t>
            </a:r>
          </a:p>
          <a:p>
            <a:pPr algn="ctr"/>
            <a:r>
              <a:rPr lang="en-US" sz="2400" dirty="0" smtClean="0">
                <a:solidFill>
                  <a:schemeClr val="bg1"/>
                </a:solidFill>
                <a:effectLst>
                  <a:outerShdw blurRad="38100" dist="38100" dir="2700000" algn="tl">
                    <a:srgbClr val="000000">
                      <a:alpha val="43137"/>
                    </a:srgbClr>
                  </a:outerShdw>
                </a:effectLst>
              </a:rPr>
              <a:t>and </a:t>
            </a:r>
            <a:r>
              <a:rPr lang="en-US" sz="2000" dirty="0" smtClean="0">
                <a:solidFill>
                  <a:schemeClr val="bg1"/>
                </a:solidFill>
                <a:effectLst>
                  <a:outerShdw blurRad="38100" dist="38100" dir="2700000" algn="tl">
                    <a:srgbClr val="000000">
                      <a:alpha val="43137"/>
                    </a:srgbClr>
                  </a:outerShdw>
                </a:effectLst>
                <a:latin typeface="Arial Black" panose="020B0A04020102020204" pitchFamily="34" charset="0"/>
              </a:rPr>
              <a:t>Rocky River at Norwood</a:t>
            </a:r>
          </a:p>
          <a:p>
            <a:pPr algn="ctr"/>
            <a:r>
              <a:rPr lang="en-US" sz="2400" dirty="0" smtClean="0">
                <a:solidFill>
                  <a:schemeClr val="bg1"/>
                </a:solidFill>
                <a:effectLst>
                  <a:outerShdw blurRad="38100" dist="38100" dir="2700000" algn="tl">
                    <a:srgbClr val="000000">
                      <a:alpha val="43137"/>
                    </a:srgbClr>
                  </a:outerShdw>
                </a:effectLst>
              </a:rPr>
              <a:t>Forecasts provided by the Southeast River Forecast Center in Peachtree City, GA (</a:t>
            </a:r>
            <a:r>
              <a:rPr lang="en-US" sz="2400" i="1" dirty="0" smtClean="0">
                <a:solidFill>
                  <a:schemeClr val="bg1"/>
                </a:solidFill>
                <a:effectLst>
                  <a:outerShdw blurRad="38100" dist="38100" dir="2700000" algn="tl">
                    <a:srgbClr val="000000">
                      <a:alpha val="43137"/>
                    </a:srgbClr>
                  </a:outerShdw>
                </a:effectLst>
              </a:rPr>
              <a:t>www.weather.gov/serfc</a:t>
            </a:r>
            <a:r>
              <a:rPr lang="en-US" sz="2400" dirty="0" smtClean="0">
                <a:solidFill>
                  <a:schemeClr val="bg1"/>
                </a:solidFill>
                <a:effectLst>
                  <a:outerShdw blurRad="38100" dist="38100" dir="2700000" algn="tl">
                    <a:srgbClr val="000000">
                      <a:alpha val="43137"/>
                    </a:srgbClr>
                  </a:outerShdw>
                </a:effectLst>
              </a:rPr>
              <a:t>)</a:t>
            </a:r>
            <a:endParaRPr lang="en-US" sz="2400" dirty="0">
              <a:solidFill>
                <a:srgbClr val="FFFF72"/>
              </a:solidFill>
              <a:effectLst>
                <a:outerShdw blurRad="38100" dist="38100" dir="2700000" algn="tl">
                  <a:srgbClr val="000000">
                    <a:alpha val="43137"/>
                  </a:srgbClr>
                </a:outerShdw>
              </a:effectLst>
            </a:endParaRPr>
          </a:p>
        </p:txBody>
      </p:sp>
      <p:sp>
        <p:nvSpPr>
          <p:cNvPr id="57" name="TextBox 56"/>
          <p:cNvSpPr txBox="1"/>
          <p:nvPr/>
        </p:nvSpPr>
        <p:spPr>
          <a:xfrm>
            <a:off x="95250" y="1295400"/>
            <a:ext cx="8953500" cy="646331"/>
          </a:xfrm>
          <a:prstGeom prst="rect">
            <a:avLst/>
          </a:prstGeom>
          <a:solidFill>
            <a:schemeClr val="accent2">
              <a:lumMod val="50000"/>
            </a:schemeClr>
          </a:solidFill>
          <a:effectLst>
            <a:outerShdw blurRad="254000" dist="228600" dir="2700000" algn="tl" rotWithShape="0">
              <a:prstClr val="black"/>
            </a:outerShdw>
          </a:effectLst>
        </p:spPr>
        <p:txBody>
          <a:bodyPr wrap="square" rtlCol="0">
            <a:spAutoFit/>
          </a:bodyPr>
          <a:lstStyle/>
          <a:p>
            <a:pPr algn="ctr"/>
            <a:r>
              <a:rPr lang="en-US" b="1" dirty="0" smtClean="0">
                <a:solidFill>
                  <a:srgbClr val="FFFF99"/>
                </a:solidFill>
                <a:latin typeface="Agency FB" panose="020B0503020202020204" pitchFamily="34" charset="0"/>
              </a:rPr>
              <a:t>Hydrographs, Impact Statements, Crest History, Photos: </a:t>
            </a:r>
            <a:r>
              <a:rPr lang="en-US" i="1" dirty="0">
                <a:solidFill>
                  <a:schemeClr val="bg1"/>
                </a:solidFill>
              </a:rPr>
              <a:t>http://</a:t>
            </a:r>
            <a:r>
              <a:rPr lang="en-US" i="1" dirty="0" smtClean="0">
                <a:solidFill>
                  <a:schemeClr val="bg1"/>
                </a:solidFill>
              </a:rPr>
              <a:t>water.weather.gov/ahps2/index.php?wfo=gsp</a:t>
            </a:r>
            <a:endParaRPr lang="en-US" sz="20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702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fade">
                                      <p:cBhvr>
                                        <p:cTn id="12"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76" grpId="0" animBg="1"/>
    </p:bldLst>
  </p:timing>
</p:sld>
</file>

<file path=ppt/theme/theme1.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2589</TotalTime>
  <Words>2929</Words>
  <Application>Microsoft Office PowerPoint</Application>
  <PresentationFormat>On-screen Show (4:3)</PresentationFormat>
  <Paragraphs>241</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Getting All Posts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M. Palmer</dc:creator>
  <cp:lastModifiedBy>Joshua M. Palmer</cp:lastModifiedBy>
  <cp:revision>233</cp:revision>
  <dcterms:created xsi:type="dcterms:W3CDTF">2014-07-20T01:42:25Z</dcterms:created>
  <dcterms:modified xsi:type="dcterms:W3CDTF">2016-10-24T17:48:57Z</dcterms:modified>
</cp:coreProperties>
</file>