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283" r:id="rId2"/>
  </p:sldMasterIdLst>
  <p:notesMasterIdLst>
    <p:notesMasterId r:id="rId19"/>
  </p:notesMasterIdLst>
  <p:sldIdLst>
    <p:sldId id="632" r:id="rId3"/>
    <p:sldId id="643" r:id="rId4"/>
    <p:sldId id="635" r:id="rId5"/>
    <p:sldId id="640" r:id="rId6"/>
    <p:sldId id="544" r:id="rId7"/>
    <p:sldId id="549" r:id="rId8"/>
    <p:sldId id="641" r:id="rId9"/>
    <p:sldId id="584" r:id="rId10"/>
    <p:sldId id="642" r:id="rId11"/>
    <p:sldId id="622" r:id="rId12"/>
    <p:sldId id="623" r:id="rId13"/>
    <p:sldId id="624" r:id="rId14"/>
    <p:sldId id="625" r:id="rId15"/>
    <p:sldId id="608" r:id="rId16"/>
    <p:sldId id="628" r:id="rId17"/>
    <p:sldId id="636" r:id="rId18"/>
  </p:sldIdLst>
  <p:sldSz cx="9144000" cy="6858000" type="screen4x3"/>
  <p:notesSz cx="7010400" cy="9236075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33AEB"/>
    <a:srgbClr val="3F6CAF"/>
    <a:srgbClr val="D12DC5"/>
    <a:srgbClr val="355B93"/>
    <a:srgbClr val="FFFF00"/>
    <a:srgbClr val="00CC00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99104" autoAdjust="0"/>
  </p:normalViewPr>
  <p:slideViewPr>
    <p:cSldViewPr snapToGrid="0" snapToObjects="1">
      <p:cViewPr>
        <p:scale>
          <a:sx n="70" d="100"/>
          <a:sy n="70" d="100"/>
        </p:scale>
        <p:origin x="-11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62" d="100"/>
          <a:sy n="62" d="100"/>
        </p:scale>
        <p:origin x="-2430" y="-660"/>
      </p:cViewPr>
      <p:guideLst>
        <p:guide orient="horz" pos="2909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lineChart>
        <c:grouping val="standard"/>
        <c:ser>
          <c:idx val="0"/>
          <c:order val="0"/>
          <c:tx>
            <c:strRef>
              <c:f>'Feb 12-13'!$B$20</c:f>
              <c:strCache>
                <c:ptCount val="1"/>
                <c:pt idx="0">
                  <c:v>Max</c:v>
                </c:pt>
              </c:strCache>
            </c:strRef>
          </c:tx>
          <c:marker>
            <c:symbol val="none"/>
          </c:marker>
          <c:cat>
            <c:strRef>
              <c:f>'Feb 12-13'!$C$19:$F$19</c:f>
              <c:strCache>
                <c:ptCount val="4"/>
                <c:pt idx="0">
                  <c:v>48hr</c:v>
                </c:pt>
                <c:pt idx="1">
                  <c:v>36hr</c:v>
                </c:pt>
                <c:pt idx="2">
                  <c:v>24hr</c:v>
                </c:pt>
                <c:pt idx="3">
                  <c:v>12hr</c:v>
                </c:pt>
              </c:strCache>
            </c:strRef>
          </c:cat>
          <c:val>
            <c:numRef>
              <c:f>'Feb 12-13'!$C$20:$F$20</c:f>
              <c:numCache>
                <c:formatCode>General</c:formatCode>
                <c:ptCount val="4"/>
                <c:pt idx="0">
                  <c:v>18.399999999999999</c:v>
                </c:pt>
                <c:pt idx="1">
                  <c:v>18.399999999999999</c:v>
                </c:pt>
                <c:pt idx="2">
                  <c:v>15.4</c:v>
                </c:pt>
                <c:pt idx="3">
                  <c:v>18.600000000000001</c:v>
                </c:pt>
              </c:numCache>
            </c:numRef>
          </c:val>
        </c:ser>
        <c:ser>
          <c:idx val="1"/>
          <c:order val="1"/>
          <c:tx>
            <c:strRef>
              <c:f>'Feb 12-13'!$B$21</c:f>
              <c:strCache>
                <c:ptCount val="1"/>
                <c:pt idx="0">
                  <c:v>Most Likely</c:v>
                </c:pt>
              </c:strCache>
            </c:strRef>
          </c:tx>
          <c:marker>
            <c:symbol val="none"/>
          </c:marker>
          <c:cat>
            <c:strRef>
              <c:f>'Feb 12-13'!$C$19:$F$19</c:f>
              <c:strCache>
                <c:ptCount val="4"/>
                <c:pt idx="0">
                  <c:v>48hr</c:v>
                </c:pt>
                <c:pt idx="1">
                  <c:v>36hr</c:v>
                </c:pt>
                <c:pt idx="2">
                  <c:v>24hr</c:v>
                </c:pt>
                <c:pt idx="3">
                  <c:v>12hr</c:v>
                </c:pt>
              </c:strCache>
            </c:strRef>
          </c:cat>
          <c:val>
            <c:numRef>
              <c:f>'Feb 12-13'!$C$21:$F$21</c:f>
              <c:numCache>
                <c:formatCode>General</c:formatCode>
                <c:ptCount val="4"/>
                <c:pt idx="1">
                  <c:v>10</c:v>
                </c:pt>
                <c:pt idx="2">
                  <c:v>11</c:v>
                </c:pt>
                <c:pt idx="3">
                  <c:v>14</c:v>
                </c:pt>
              </c:numCache>
            </c:numRef>
          </c:val>
        </c:ser>
        <c:ser>
          <c:idx val="2"/>
          <c:order val="2"/>
          <c:tx>
            <c:strRef>
              <c:f>'Feb 12-13'!$B$22</c:f>
              <c:strCache>
                <c:ptCount val="1"/>
                <c:pt idx="0">
                  <c:v>Min</c:v>
                </c:pt>
              </c:strCache>
            </c:strRef>
          </c:tx>
          <c:marker>
            <c:symbol val="none"/>
          </c:marker>
          <c:cat>
            <c:strRef>
              <c:f>'Feb 12-13'!$C$19:$F$19</c:f>
              <c:strCache>
                <c:ptCount val="4"/>
                <c:pt idx="0">
                  <c:v>48hr</c:v>
                </c:pt>
                <c:pt idx="1">
                  <c:v>36hr</c:v>
                </c:pt>
                <c:pt idx="2">
                  <c:v>24hr</c:v>
                </c:pt>
                <c:pt idx="3">
                  <c:v>12hr</c:v>
                </c:pt>
              </c:strCache>
            </c:strRef>
          </c:cat>
          <c:val>
            <c:numRef>
              <c:f>'Feb 12-13'!$C$22:$F$22</c:f>
              <c:numCache>
                <c:formatCode>General</c:formatCode>
                <c:ptCount val="4"/>
                <c:pt idx="0">
                  <c:v>2.7</c:v>
                </c:pt>
                <c:pt idx="1">
                  <c:v>5.3</c:v>
                </c:pt>
                <c:pt idx="2">
                  <c:v>2.6</c:v>
                </c:pt>
                <c:pt idx="3">
                  <c:v>6.8</c:v>
                </c:pt>
              </c:numCache>
            </c:numRef>
          </c:val>
        </c:ser>
        <c:dLbls/>
        <c:marker val="1"/>
        <c:axId val="102361728"/>
        <c:axId val="103747968"/>
      </c:lineChart>
      <c:catAx>
        <c:axId val="102361728"/>
        <c:scaling>
          <c:orientation val="minMax"/>
        </c:scaling>
        <c:axPos val="b"/>
        <c:tickLblPos val="nextTo"/>
        <c:crossAx val="103747968"/>
        <c:crosses val="autoZero"/>
        <c:auto val="1"/>
        <c:lblAlgn val="ctr"/>
        <c:lblOffset val="100"/>
      </c:catAx>
      <c:valAx>
        <c:axId val="103747968"/>
        <c:scaling>
          <c:orientation val="minMax"/>
          <c:max val="25"/>
        </c:scaling>
        <c:axPos val="l"/>
        <c:majorGridlines/>
        <c:numFmt formatCode="General" sourceLinked="1"/>
        <c:tickLblPos val="nextTo"/>
        <c:crossAx val="10236172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lineChart>
        <c:grouping val="standard"/>
        <c:ser>
          <c:idx val="0"/>
          <c:order val="0"/>
          <c:tx>
            <c:strRef>
              <c:f>'Feb 12-13'!$B$14</c:f>
              <c:strCache>
                <c:ptCount val="1"/>
                <c:pt idx="0">
                  <c:v>Max</c:v>
                </c:pt>
              </c:strCache>
            </c:strRef>
          </c:tx>
          <c:marker>
            <c:symbol val="none"/>
          </c:marker>
          <c:cat>
            <c:strRef>
              <c:f>'Feb 12-13'!$C$13:$F$13</c:f>
              <c:strCache>
                <c:ptCount val="4"/>
                <c:pt idx="0">
                  <c:v>48hr</c:v>
                </c:pt>
                <c:pt idx="1">
                  <c:v>36hr</c:v>
                </c:pt>
                <c:pt idx="2">
                  <c:v>24hr</c:v>
                </c:pt>
                <c:pt idx="3">
                  <c:v>12hr</c:v>
                </c:pt>
              </c:strCache>
            </c:strRef>
          </c:cat>
          <c:val>
            <c:numRef>
              <c:f>'Feb 12-13'!$C$14:$F$14</c:f>
              <c:numCache>
                <c:formatCode>General</c:formatCode>
                <c:ptCount val="4"/>
                <c:pt idx="0">
                  <c:v>18</c:v>
                </c:pt>
                <c:pt idx="1">
                  <c:v>18</c:v>
                </c:pt>
                <c:pt idx="2">
                  <c:v>17.3</c:v>
                </c:pt>
                <c:pt idx="3">
                  <c:v>18</c:v>
                </c:pt>
              </c:numCache>
            </c:numRef>
          </c:val>
        </c:ser>
        <c:ser>
          <c:idx val="1"/>
          <c:order val="1"/>
          <c:tx>
            <c:strRef>
              <c:f>'Feb 12-13'!$B$15</c:f>
              <c:strCache>
                <c:ptCount val="1"/>
                <c:pt idx="0">
                  <c:v>Most Likely</c:v>
                </c:pt>
              </c:strCache>
            </c:strRef>
          </c:tx>
          <c:marker>
            <c:symbol val="none"/>
          </c:marker>
          <c:cat>
            <c:strRef>
              <c:f>'Feb 12-13'!$C$13:$F$13</c:f>
              <c:strCache>
                <c:ptCount val="4"/>
                <c:pt idx="0">
                  <c:v>48hr</c:v>
                </c:pt>
                <c:pt idx="1">
                  <c:v>36hr</c:v>
                </c:pt>
                <c:pt idx="2">
                  <c:v>24hr</c:v>
                </c:pt>
                <c:pt idx="3">
                  <c:v>12hr</c:v>
                </c:pt>
              </c:strCache>
            </c:strRef>
          </c:cat>
          <c:val>
            <c:numRef>
              <c:f>'Feb 12-13'!$C$15:$F$15</c:f>
              <c:numCache>
                <c:formatCode>General</c:formatCode>
                <c:ptCount val="4"/>
                <c:pt idx="1">
                  <c:v>12</c:v>
                </c:pt>
                <c:pt idx="2">
                  <c:v>12</c:v>
                </c:pt>
                <c:pt idx="3">
                  <c:v>12</c:v>
                </c:pt>
              </c:numCache>
            </c:numRef>
          </c:val>
        </c:ser>
        <c:ser>
          <c:idx val="2"/>
          <c:order val="2"/>
          <c:tx>
            <c:strRef>
              <c:f>'Feb 12-13'!$B$16</c:f>
              <c:strCache>
                <c:ptCount val="1"/>
                <c:pt idx="0">
                  <c:v>Min</c:v>
                </c:pt>
              </c:strCache>
            </c:strRef>
          </c:tx>
          <c:marker>
            <c:symbol val="none"/>
          </c:marker>
          <c:cat>
            <c:strRef>
              <c:f>'Feb 12-13'!$C$13:$F$13</c:f>
              <c:strCache>
                <c:ptCount val="4"/>
                <c:pt idx="0">
                  <c:v>48hr</c:v>
                </c:pt>
                <c:pt idx="1">
                  <c:v>36hr</c:v>
                </c:pt>
                <c:pt idx="2">
                  <c:v>24hr</c:v>
                </c:pt>
                <c:pt idx="3">
                  <c:v>12hr</c:v>
                </c:pt>
              </c:strCache>
            </c:strRef>
          </c:cat>
          <c:val>
            <c:numRef>
              <c:f>'Feb 12-13'!$C$16:$F$16</c:f>
              <c:numCache>
                <c:formatCode>General</c:formatCode>
                <c:ptCount val="4"/>
                <c:pt idx="0">
                  <c:v>3</c:v>
                </c:pt>
                <c:pt idx="1">
                  <c:v>6.1</c:v>
                </c:pt>
                <c:pt idx="2">
                  <c:v>5.3</c:v>
                </c:pt>
                <c:pt idx="3">
                  <c:v>5.8</c:v>
                </c:pt>
              </c:numCache>
            </c:numRef>
          </c:val>
        </c:ser>
        <c:dLbls/>
        <c:marker val="1"/>
        <c:axId val="103814656"/>
        <c:axId val="103816192"/>
      </c:lineChart>
      <c:catAx>
        <c:axId val="103814656"/>
        <c:scaling>
          <c:orientation val="minMax"/>
        </c:scaling>
        <c:axPos val="b"/>
        <c:tickLblPos val="nextTo"/>
        <c:crossAx val="103816192"/>
        <c:crosses val="autoZero"/>
        <c:auto val="1"/>
        <c:lblAlgn val="ctr"/>
        <c:lblOffset val="100"/>
      </c:catAx>
      <c:valAx>
        <c:axId val="103816192"/>
        <c:scaling>
          <c:orientation val="minMax"/>
          <c:max val="25"/>
        </c:scaling>
        <c:axPos val="l"/>
        <c:majorGridlines/>
        <c:numFmt formatCode="General" sourceLinked="1"/>
        <c:tickLblPos val="nextTo"/>
        <c:crossAx val="10381465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lineChart>
        <c:grouping val="standard"/>
        <c:ser>
          <c:idx val="0"/>
          <c:order val="0"/>
          <c:marker>
            <c:symbol val="none"/>
          </c:marker>
          <c:cat>
            <c:strRef>
              <c:f>Sheet1!$A$42:$A$47</c:f>
              <c:strCache>
                <c:ptCount val="6"/>
                <c:pt idx="0">
                  <c:v>50hrs</c:v>
                </c:pt>
                <c:pt idx="1">
                  <c:v>48hrs</c:v>
                </c:pt>
                <c:pt idx="2">
                  <c:v>36hrs</c:v>
                </c:pt>
                <c:pt idx="3">
                  <c:v>24hrs</c:v>
                </c:pt>
                <c:pt idx="4">
                  <c:v>12hrs</c:v>
                </c:pt>
                <c:pt idx="5">
                  <c:v>start</c:v>
                </c:pt>
              </c:strCache>
            </c:strRef>
          </c:cat>
          <c:val>
            <c:numRef>
              <c:f>Sheet1!$B$42:$B$47</c:f>
              <c:numCache>
                <c:formatCode>General</c:formatCode>
                <c:ptCount val="6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10</c:v>
                </c:pt>
                <c:pt idx="5">
                  <c:v>7</c:v>
                </c:pt>
              </c:numCache>
            </c:numRef>
          </c:val>
        </c:ser>
        <c:ser>
          <c:idx val="1"/>
          <c:order val="1"/>
          <c:marker>
            <c:symbol val="none"/>
          </c:marker>
          <c:cat>
            <c:strRef>
              <c:f>Sheet1!$A$42:$A$47</c:f>
              <c:strCache>
                <c:ptCount val="6"/>
                <c:pt idx="0">
                  <c:v>50hrs</c:v>
                </c:pt>
                <c:pt idx="1">
                  <c:v>48hrs</c:v>
                </c:pt>
                <c:pt idx="2">
                  <c:v>36hrs</c:v>
                </c:pt>
                <c:pt idx="3">
                  <c:v>24hrs</c:v>
                </c:pt>
                <c:pt idx="4">
                  <c:v>12hrs</c:v>
                </c:pt>
                <c:pt idx="5">
                  <c:v>start</c:v>
                </c:pt>
              </c:strCache>
            </c:strRef>
          </c:cat>
          <c:val>
            <c:numRef>
              <c:f>Sheet1!$C$42:$C$47</c:f>
              <c:numCache>
                <c:formatCode>General</c:formatCode>
                <c:ptCount val="6"/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</c:ser>
        <c:ser>
          <c:idx val="2"/>
          <c:order val="2"/>
          <c:marker>
            <c:symbol val="none"/>
          </c:marker>
          <c:cat>
            <c:strRef>
              <c:f>Sheet1!$A$42:$A$47</c:f>
              <c:strCache>
                <c:ptCount val="6"/>
                <c:pt idx="0">
                  <c:v>50hrs</c:v>
                </c:pt>
                <c:pt idx="1">
                  <c:v>48hrs</c:v>
                </c:pt>
                <c:pt idx="2">
                  <c:v>36hrs</c:v>
                </c:pt>
                <c:pt idx="3">
                  <c:v>24hrs</c:v>
                </c:pt>
                <c:pt idx="4">
                  <c:v>12hrs</c:v>
                </c:pt>
                <c:pt idx="5">
                  <c:v>start</c:v>
                </c:pt>
              </c:strCache>
            </c:strRef>
          </c:cat>
          <c:val>
            <c:numRef>
              <c:f>Sheet1!$D$42:$D$47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0.5</c:v>
                </c:pt>
              </c:numCache>
            </c:numRef>
          </c:val>
        </c:ser>
        <c:dLbls/>
        <c:marker val="1"/>
        <c:axId val="103949824"/>
        <c:axId val="103951360"/>
      </c:lineChart>
      <c:catAx>
        <c:axId val="103949824"/>
        <c:scaling>
          <c:orientation val="minMax"/>
        </c:scaling>
        <c:axPos val="b"/>
        <c:tickLblPos val="nextTo"/>
        <c:crossAx val="103951360"/>
        <c:crosses val="autoZero"/>
        <c:auto val="1"/>
        <c:lblAlgn val="ctr"/>
        <c:lblOffset val="100"/>
      </c:catAx>
      <c:valAx>
        <c:axId val="103951360"/>
        <c:scaling>
          <c:orientation val="minMax"/>
          <c:max val="18"/>
        </c:scaling>
        <c:axPos val="l"/>
        <c:majorGridlines/>
        <c:numFmt formatCode="General" sourceLinked="1"/>
        <c:tickLblPos val="nextTo"/>
        <c:crossAx val="103949824"/>
        <c:crosses val="autoZero"/>
        <c:crossBetween val="between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162" cy="461168"/>
          </a:xfrm>
          <a:prstGeom prst="rect">
            <a:avLst/>
          </a:prstGeom>
        </p:spPr>
        <p:txBody>
          <a:bodyPr vert="horz" lIns="92080" tIns="46040" rIns="92080" bIns="460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635" y="1"/>
            <a:ext cx="3038162" cy="461168"/>
          </a:xfrm>
          <a:prstGeom prst="rect">
            <a:avLst/>
          </a:prstGeom>
        </p:spPr>
        <p:txBody>
          <a:bodyPr vert="horz" lIns="92080" tIns="46040" rIns="92080" bIns="46040" rtlCol="0"/>
          <a:lstStyle>
            <a:lvl1pPr algn="r">
              <a:defRPr sz="1200"/>
            </a:lvl1pPr>
          </a:lstStyle>
          <a:p>
            <a:fld id="{66752C13-5051-4739-AA5A-BE221B743C12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3738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0" tIns="46040" rIns="92080" bIns="460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3" y="4387456"/>
            <a:ext cx="5607678" cy="4155279"/>
          </a:xfrm>
          <a:prstGeom prst="rect">
            <a:avLst/>
          </a:prstGeom>
        </p:spPr>
        <p:txBody>
          <a:bodyPr vert="horz" lIns="92080" tIns="46040" rIns="92080" bIns="460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3319"/>
            <a:ext cx="3038162" cy="461168"/>
          </a:xfrm>
          <a:prstGeom prst="rect">
            <a:avLst/>
          </a:prstGeom>
        </p:spPr>
        <p:txBody>
          <a:bodyPr vert="horz" lIns="92080" tIns="46040" rIns="92080" bIns="460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635" y="8773319"/>
            <a:ext cx="3038162" cy="461168"/>
          </a:xfrm>
          <a:prstGeom prst="rect">
            <a:avLst/>
          </a:prstGeom>
        </p:spPr>
        <p:txBody>
          <a:bodyPr vert="horz" lIns="92080" tIns="46040" rIns="92080" bIns="46040" rtlCol="0" anchor="b"/>
          <a:lstStyle>
            <a:lvl1pPr algn="r">
              <a:defRPr sz="1200"/>
            </a:lvl1pPr>
          </a:lstStyle>
          <a:p>
            <a:fld id="{FDE6CF30-EB89-4227-8024-4521D984C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804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368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145" indent="-290056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223" indent="-232045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313" indent="-232045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401" indent="-232045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491" indent="-2320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581" indent="-2320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0670" indent="-2320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4759" indent="-2320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defRPr/>
            </a:pPr>
            <a:fld id="{EDC1493D-B411-4867-9875-41F8382B35ED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>
                <a:defRPr/>
              </a:pPr>
              <a:t>14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158" indent="-29006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244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340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437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535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632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0730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4827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C1493D-B411-4867-9875-41F8382B35ED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42D54-042A-453A-B6AA-C87433365B43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A6039-0DA3-4D90-A4B0-6F2F451271B4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1C27F7-09C8-48B2-8565-889EE96897AA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42D54-042A-453A-B6AA-C87433365B43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C1493D-B411-4867-9875-41F8382B35ED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158" indent="-29006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244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340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437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535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632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0730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4827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A6039-0DA3-4D90-A4B0-6F2F451271B4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158" indent="-29006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244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340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437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535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632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0730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4827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A6039-0DA3-4D90-A4B0-6F2F451271B4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158" indent="-29006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244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340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437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535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632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0730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4827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A6039-0DA3-4D90-A4B0-6F2F451271B4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54158" indent="-29006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60244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24340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88437" indent="-232049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52535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3016632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80730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944827" indent="-2320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A6039-0DA3-4D90-A4B0-6F2F451271B4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9883" name="Flash Movie" r:id="rId3" imgW="1248708" imgH="1254106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            GSP	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9884" name="Flash Movie" r:id="rId5" imgW="1248708" imgH="1254106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6288088"/>
            <a:ext cx="32004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</a:t>
            </a: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Service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9885" name="Flash Movie" r:id="rId6" imgW="1248708" imgH="1254106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4348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7050" name="Flash Movie" r:id="rId3" imgW="1248708" imgH="1254106" progId="">
              <p:embed/>
            </p:oleObj>
          </a:graphicData>
        </a:graphic>
      </p:graphicFrame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7051" name="Flash Movie" r:id="rId5" imgW="1248708" imgH="1254106" progId="">
              <p:embed/>
            </p:oleObj>
          </a:graphicData>
        </a:graphic>
      </p:graphicFrame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7052" name="Flash Movie" r:id="rId6" imgW="1248708" imgH="1254106" progId="">
              <p:embed/>
            </p:oleObj>
          </a:graphicData>
        </a:graphic>
      </p:graphicFrame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[WFO NAME]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73598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8074" name="Flash Movie" r:id="rId3" imgW="1248708" imgH="1254106" progId="">
              <p:embed/>
            </p:oleObj>
          </a:graphicData>
        </a:graphic>
      </p:graphicFrame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8075" name="Flash Movie" r:id="rId5" imgW="1248708" imgH="1254106" progId="">
              <p:embed/>
            </p:oleObj>
          </a:graphicData>
        </a:graphic>
      </p:graphicFrame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8076" name="Flash Movie" r:id="rId6" imgW="1248708" imgH="1254106" progId="">
              <p:embed/>
            </p:oleObj>
          </a:graphicData>
        </a:graphic>
      </p:graphicFrame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[WFO NAME]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60875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B602A-1A64-9442-99BF-B30EB743EDD5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95355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030F1-2AB7-004A-ABDB-CE9DB662ED32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031357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CC00-A2D0-AD4E-8D37-65984B59A88C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389940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6ECB-BC0F-D145-B46D-D8F873B5FF6D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19295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7F938-730A-5648-851E-63E0B9FDAA6F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861238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BF4C6-DFFC-A746-972D-A266C190C380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064685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0F042-A300-064B-94D1-8682D1B45276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945805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536C5-3892-7E4F-96FD-0F2F7260E558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75025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2045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0C70-3091-C545-9879-9FF37ACC7C51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341096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762A6-75E3-5448-B4ED-6D43D21A9068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200950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106A0-058E-AC4F-94A4-6B1C93170B94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10466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0906" name="Flash Movie" r:id="rId3" imgW="1248708" imgH="1254106" progId="">
              <p:embed/>
            </p:oleObj>
          </a:graphicData>
        </a:graphic>
      </p:graphicFrame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0907" name="Flash Movie" r:id="rId5" imgW="1248708" imgH="1254106" progId="">
              <p:embed/>
            </p:oleObj>
          </a:graphicData>
        </a:graphic>
      </p:graphicFrame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0908" name="Flash Movie" r:id="rId6" imgW="1248708" imgH="1254106" progId="">
              <p:embed/>
            </p:oleObj>
          </a:graphicData>
        </a:graphic>
      </p:graphicFrame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GSP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95717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1930" name="Flash Movie" r:id="rId3" imgW="1248708" imgH="1254106" progId="">
              <p:embed/>
            </p:oleObj>
          </a:graphicData>
        </a:graphic>
      </p:graphicFrame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1931" name="Flash Movie" r:id="rId5" imgW="1248708" imgH="1254106" progId="">
              <p:embed/>
            </p:oleObj>
          </a:graphicData>
        </a:graphic>
      </p:graphicFrame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1932" name="Flash Movie" r:id="rId6" imgW="1248708" imgH="1254106" progId="">
              <p:embed/>
            </p:oleObj>
          </a:graphicData>
        </a:graphic>
      </p:graphicFrame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GSP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74563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2954" name="Flash Movie" r:id="rId3" imgW="1248708" imgH="1254106" progId="">
              <p:embed/>
            </p:oleObj>
          </a:graphicData>
        </a:graphic>
      </p:graphicFrame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2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2955" name="Flash Movie" r:id="rId5" imgW="1248708" imgH="1254106" progId="">
              <p:embed/>
            </p:oleObj>
          </a:graphicData>
        </a:graphic>
      </p:graphicFrame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6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2956" name="Flash Movie" r:id="rId6" imgW="1248708" imgH="1254106" progId="">
              <p:embed/>
            </p:oleObj>
          </a:graphicData>
        </a:graphic>
      </p:graphicFrame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GSP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3293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3978" name="Flash Movie" r:id="rId3" imgW="1248708" imgH="1254106" progId="">
              <p:embed/>
            </p:oleObj>
          </a:graphicData>
        </a:graphic>
      </p:graphicFrame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3979" name="Flash Movie" r:id="rId5" imgW="1248708" imgH="1254106" progId="">
              <p:embed/>
            </p:oleObj>
          </a:graphicData>
        </a:graphic>
      </p:graphicFrame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3980" name="Flash Movie" r:id="rId6" imgW="1248708" imgH="1254106" progId="">
              <p:embed/>
            </p:oleObj>
          </a:graphicData>
        </a:graphic>
      </p:graphicFrame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GSP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67217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479072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5002" name="Flash Movie" r:id="rId3" imgW="1248708" imgH="1254106" progId="">
              <p:embed/>
            </p:oleObj>
          </a:graphicData>
        </a:graphic>
      </p:graphicFrame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5003" name="Flash Movie" r:id="rId5" imgW="1248708" imgH="1254106" progId="">
              <p:embed/>
            </p:oleObj>
          </a:graphicData>
        </a:graphic>
      </p:graphicFrame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5004" name="Flash Movie" r:id="rId6" imgW="1248708" imgH="1254106" progId="">
              <p:embed/>
            </p:oleObj>
          </a:graphicData>
        </a:graphic>
      </p:graphicFrame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[WFO NAME]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66250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6026" name="Flash Movie" r:id="rId3" imgW="1248708" imgH="1254106" progId="">
              <p:embed/>
            </p:oleObj>
          </a:graphicData>
        </a:graphic>
      </p:graphicFrame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6027" name="Flash Movie" r:id="rId5" imgW="1248708" imgH="1254106" progId="">
              <p:embed/>
            </p:oleObj>
          </a:graphicData>
        </a:graphic>
      </p:graphicFrame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56028" name="Flash Movie" r:id="rId6" imgW="1248708" imgH="1254106" progId="">
              <p:embed/>
            </p:oleObj>
          </a:graphicData>
        </a:graphic>
      </p:graphicFrame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[WFO NAME]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6455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5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aphicFrame>
        <p:nvGraphicFramePr>
          <p:cNvPr id="1028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1620" name="Flash Movie" r:id="rId15" imgW="1248708" imgH="1254106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Weather Service</a:t>
            </a:r>
          </a:p>
          <a:p>
            <a:pPr algn="r"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GSP</a:t>
            </a:r>
            <a:endParaRPr lang="en-US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06" r:id="rId2"/>
    <p:sldLayoutId id="2147484320" r:id="rId3"/>
    <p:sldLayoutId id="2147484321" r:id="rId4"/>
    <p:sldLayoutId id="2147484322" r:id="rId5"/>
    <p:sldLayoutId id="2147484323" r:id="rId6"/>
    <p:sldLayoutId id="2147484307" r:id="rId7"/>
    <p:sldLayoutId id="2147484324" r:id="rId8"/>
    <p:sldLayoutId id="2147484325" r:id="rId9"/>
    <p:sldLayoutId id="2147484326" r:id="rId10"/>
    <p:sldLayoutId id="2147484327" r:id="rId11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D2C64303-E8F1-BA42-BF23-1886A88AC18E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ransition spd="med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279" y="390126"/>
            <a:ext cx="8798149" cy="4586226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1"/>
                </a:solidFill>
              </a:rPr>
              <a:t/>
            </a:r>
            <a:br>
              <a:rPr lang="en-US" sz="4400" dirty="0" smtClean="0">
                <a:solidFill>
                  <a:schemeClr val="accent1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>New Probabilistic Snow Products</a:t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>Coming to NWS Websites</a:t>
            </a:r>
            <a:r>
              <a:rPr lang="en-US" sz="4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solidFill>
                  <a:schemeClr val="accent1"/>
                </a:solidFill>
                <a:effectLst/>
              </a:rPr>
              <a:t/>
            </a:r>
            <a:br>
              <a:rPr lang="en-US" sz="4000" dirty="0" smtClean="0">
                <a:solidFill>
                  <a:schemeClr val="accent1"/>
                </a:solidFill>
                <a:effectLst/>
              </a:rPr>
            </a:br>
            <a:r>
              <a:rPr lang="en-US" sz="4000" dirty="0" smtClean="0">
                <a:solidFill>
                  <a:schemeClr val="accent1"/>
                </a:solidFill>
              </a:rPr>
              <a:t/>
            </a:r>
            <a:br>
              <a:rPr lang="en-US" sz="4000" dirty="0" smtClean="0">
                <a:solidFill>
                  <a:schemeClr val="accent1"/>
                </a:solidFill>
              </a:rPr>
            </a:br>
            <a:r>
              <a:rPr lang="en-US" sz="3200" i="1" dirty="0">
                <a:solidFill>
                  <a:srgbClr val="FFFF00"/>
                </a:solidFill>
              </a:rPr>
              <a:t/>
            </a:r>
            <a:br>
              <a:rPr lang="en-US" sz="3200" i="1" dirty="0">
                <a:solidFill>
                  <a:srgbClr val="FFFF00"/>
                </a:solidFill>
              </a:rPr>
            </a:br>
            <a:r>
              <a:rPr lang="en-US" sz="3200" i="1" dirty="0" smtClean="0"/>
              <a:t>National Weather Service</a:t>
            </a:r>
            <a:br>
              <a:rPr lang="en-US" sz="3200" i="1" dirty="0" smtClean="0"/>
            </a:br>
            <a:r>
              <a:rPr lang="en-US" sz="3200" i="1" dirty="0" smtClean="0"/>
              <a:t>Weather Forecast Office </a:t>
            </a:r>
            <a:r>
              <a:rPr lang="en-US" sz="3200" i="1" dirty="0" smtClean="0"/>
              <a:t>GSP</a:t>
            </a:r>
            <a:endParaRPr lang="en-US" sz="3200" dirty="0"/>
          </a:p>
        </p:txBody>
      </p:sp>
      <p:pic>
        <p:nvPicPr>
          <p:cNvPr id="4" name="Picture 2" descr="sp_5x_log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1828" y="4740639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040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175" y="2644853"/>
            <a:ext cx="2607562" cy="2460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6898" y="1934628"/>
            <a:ext cx="3632500" cy="3427590"/>
          </a:xfrm>
          <a:prstGeom prst="rect">
            <a:avLst/>
          </a:prstGeom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523" y="2562224"/>
            <a:ext cx="2702232" cy="254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43700" y="1439383"/>
            <a:ext cx="8899524" cy="500874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2674050" y="1433755"/>
            <a:ext cx="3630612" cy="500873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February 12-13, 2014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29702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674050" y="5111827"/>
            <a:ext cx="3630611" cy="500873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369112" y="5177552"/>
            <a:ext cx="2240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Official NWS Forecast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56173" y="5111826"/>
            <a:ext cx="8888596" cy="500874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156173" y="1453359"/>
            <a:ext cx="2362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Minimum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2967831" y="1428978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Most Likely</a:t>
            </a:r>
          </a:p>
        </p:txBody>
      </p: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6800056" y="1428978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Maximum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111035" y="5177597"/>
            <a:ext cx="25955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Expect at least this much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6498281" y="5177597"/>
            <a:ext cx="2363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Potential for this much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43574" y="1439383"/>
            <a:ext cx="8889181" cy="4173317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897" y="1944946"/>
            <a:ext cx="3617763" cy="316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43574" y="1434303"/>
            <a:ext cx="2530475" cy="4178397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6304660" y="1439383"/>
            <a:ext cx="2739970" cy="4173317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5389" y="2562224"/>
            <a:ext cx="2684888" cy="2356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4662" y="2562224"/>
            <a:ext cx="2702026" cy="25496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9465" y="0"/>
            <a:ext cx="2216006" cy="1475895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xmlns="" val="3929177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February 12-13, 2014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29702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1057275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Winchester, VA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0" y="3212810"/>
            <a:ext cx="954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Inches of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Snow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400176" y="5416569"/>
            <a:ext cx="41243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Time Before Storm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5" name="Char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44143052"/>
              </p:ext>
            </p:extLst>
          </p:nvPr>
        </p:nvGraphicFramePr>
        <p:xfrm>
          <a:off x="954107" y="1981200"/>
          <a:ext cx="5715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0" y="1895475"/>
            <a:ext cx="6762750" cy="4000500"/>
          </a:xfrm>
          <a:prstGeom prst="rect">
            <a:avLst/>
          </a:prstGeom>
          <a:solidFill>
            <a:srgbClr val="033AEB">
              <a:alpha val="5000"/>
            </a:srgbClr>
          </a:solidFill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00225" y="2943225"/>
            <a:ext cx="36290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5412700" y="2758559"/>
            <a:ext cx="1350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Actual – 18”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512197" y="2302903"/>
            <a:ext cx="576056" cy="3185643"/>
          </a:xfrm>
          <a:prstGeom prst="rect">
            <a:avLst/>
          </a:prstGeom>
          <a:solidFill>
            <a:schemeClr val="accent3">
              <a:alpha val="13000"/>
            </a:schemeClr>
          </a:solidFill>
          <a:ln w="317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0476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1146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46 4.44444E-6 L 0.23126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26 4.44444E-6 L 0.34271 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 animBg="1"/>
      <p:bldP spid="36" grpId="1" animBg="1"/>
      <p:bldP spid="3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86110990"/>
              </p:ext>
            </p:extLst>
          </p:nvPr>
        </p:nvGraphicFramePr>
        <p:xfrm>
          <a:off x="954107" y="1981200"/>
          <a:ext cx="5715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0" y="1895475"/>
            <a:ext cx="6762750" cy="4000500"/>
          </a:xfrm>
          <a:prstGeom prst="rect">
            <a:avLst/>
          </a:prstGeom>
          <a:solidFill>
            <a:srgbClr val="033AEB">
              <a:alpha val="5000"/>
            </a:srgbClr>
          </a:solidFill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February 12-13, 2014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29702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1057275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Charlottesville, VA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0" y="3212810"/>
            <a:ext cx="954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Inches of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Snow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400176" y="5416569"/>
            <a:ext cx="41243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Time Before Storm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83675" y="3286125"/>
            <a:ext cx="36290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5412700" y="3028144"/>
            <a:ext cx="1350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Actual – 15”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323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08035534"/>
              </p:ext>
            </p:extLst>
          </p:nvPr>
        </p:nvGraphicFramePr>
        <p:xfrm>
          <a:off x="952500" y="1990723"/>
          <a:ext cx="5031700" cy="3419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-1" y="1895475"/>
            <a:ext cx="7334251" cy="4000500"/>
          </a:xfrm>
          <a:prstGeom prst="rect">
            <a:avLst/>
          </a:prstGeom>
          <a:solidFill>
            <a:srgbClr val="033AEB">
              <a:alpha val="5000"/>
            </a:srgbClr>
          </a:solidFill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February 12-13, 2014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29702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1057275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Leonardtown, MD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0" y="3212810"/>
            <a:ext cx="954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Inches of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Snow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400176" y="5416569"/>
            <a:ext cx="41243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Time Before Storm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83674" y="4292826"/>
            <a:ext cx="36290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6042710" y="4108160"/>
            <a:ext cx="1233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Actual – 5”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071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073003"/>
            <a:ext cx="9229725" cy="5399986"/>
          </a:xfrm>
        </p:spPr>
        <p:txBody>
          <a:bodyPr>
            <a:normAutofit lnSpcReduction="10000"/>
          </a:bodyPr>
          <a:lstStyle/>
          <a:p>
            <a:pPr marL="109728" indent="0" fontAlgn="auto">
              <a:spcAft>
                <a:spcPts val="0"/>
              </a:spcAft>
              <a:buNone/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libri" pitchFamily="34" charset="0"/>
              </a:rPr>
              <a:t/>
            </a:r>
            <a:br>
              <a:rPr lang="en-US" sz="1100" b="1" dirty="0" smtClean="0">
                <a:solidFill>
                  <a:schemeClr val="accent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accent3"/>
                </a:solidFill>
                <a:latin typeface="Calibri" pitchFamily="34" charset="0"/>
              </a:rPr>
              <a:t>Provided From </a:t>
            </a:r>
            <a:r>
              <a:rPr lang="en-US" b="1" u="sng" dirty="0" smtClean="0">
                <a:solidFill>
                  <a:schemeClr val="accent3"/>
                </a:solidFill>
                <a:latin typeface="Calibri" pitchFamily="34" charset="0"/>
              </a:rPr>
              <a:t>Ensemble</a:t>
            </a:r>
            <a:r>
              <a:rPr lang="en-US" b="1" dirty="0" smtClean="0">
                <a:solidFill>
                  <a:schemeClr val="accent3"/>
                </a:solidFill>
                <a:latin typeface="Calibri" pitchFamily="34" charset="0"/>
              </a:rPr>
              <a:t>*of Models</a:t>
            </a:r>
          </a:p>
          <a:p>
            <a:pPr marL="681228" indent="-571500" fontAlgn="auto">
              <a:spcAft>
                <a:spcPts val="0"/>
              </a:spcAft>
              <a:defRPr/>
            </a:pPr>
            <a:endParaRPr lang="en-US" b="1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marL="681228" indent="-571500" fontAlgn="auto">
              <a:spcAft>
                <a:spcPts val="0"/>
              </a:spcAft>
              <a:defRPr/>
            </a:pPr>
            <a:endParaRPr lang="en-US" b="1" dirty="0">
              <a:solidFill>
                <a:schemeClr val="accent1"/>
              </a:solidFill>
            </a:endParaRPr>
          </a:p>
          <a:p>
            <a:pPr marL="681228" indent="-571500" fontAlgn="auto">
              <a:spcAft>
                <a:spcPts val="0"/>
              </a:spcAft>
              <a:defRPr/>
            </a:pPr>
            <a:endParaRPr lang="en-US" b="1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marL="681228" indent="-571500" fontAlgn="auto">
              <a:spcAft>
                <a:spcPts val="0"/>
              </a:spcAft>
              <a:defRPr/>
            </a:pPr>
            <a:endParaRPr lang="en-US" b="1" dirty="0">
              <a:solidFill>
                <a:schemeClr val="accent1"/>
              </a:solidFill>
            </a:endParaRPr>
          </a:p>
          <a:p>
            <a:pPr marL="109728" indent="0" fontAlgn="auto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marL="109728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solidFill>
                  <a:schemeClr val="accent1"/>
                </a:solidFill>
                <a:latin typeface="Calibri" pitchFamily="34" charset="0"/>
              </a:rPr>
              <a:t/>
            </a:r>
            <a:br>
              <a:rPr lang="en-US" sz="2800" b="1" dirty="0" smtClean="0">
                <a:solidFill>
                  <a:schemeClr val="accent1"/>
                </a:solidFill>
                <a:latin typeface="Calibri" pitchFamily="34" charset="0"/>
              </a:rPr>
            </a:br>
            <a:endParaRPr lang="en-US" sz="28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pPr marL="109728" indent="0" fontAlgn="auto">
              <a:spcAft>
                <a:spcPts val="0"/>
              </a:spcAft>
              <a:buNone/>
              <a:defRPr/>
            </a:pPr>
            <a:r>
              <a:rPr lang="en-US" sz="2000" b="1" i="1" dirty="0">
                <a:solidFill>
                  <a:srgbClr val="FFC000"/>
                </a:solidFill>
              </a:rPr>
              <a:t/>
            </a:r>
            <a:br>
              <a:rPr lang="en-US" sz="2000" b="1" i="1" dirty="0">
                <a:solidFill>
                  <a:srgbClr val="FFC000"/>
                </a:solidFill>
              </a:rPr>
            </a:br>
            <a:r>
              <a:rPr lang="en-US" sz="2400" b="1" i="1" dirty="0" smtClean="0"/>
              <a:t>*</a:t>
            </a:r>
            <a:r>
              <a:rPr lang="en-US" sz="2400" b="1" i="1" u="sng" dirty="0" smtClean="0"/>
              <a:t>Ensemble</a:t>
            </a:r>
            <a:r>
              <a:rPr lang="en-US" sz="2400" b="1" dirty="0" smtClean="0"/>
              <a:t>: Many different models of the atmosphere evaluated to show uncertainty/spread in forecast snow amounts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 marL="393192" lvl="1" indent="0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None/>
              <a:defRPr/>
            </a:pPr>
            <a:endParaRPr lang="en-US" sz="3600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4000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4000" b="1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None/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443132" y="1063478"/>
            <a:ext cx="2702984" cy="4401205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69 Members</a:t>
            </a:r>
            <a:b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Equally Weighted</a:t>
            </a:r>
            <a:endParaRPr lang="en-US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 Euro Members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Euro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Op Run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 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Euro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Mean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26 SREF Members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10 GEFS Members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   GEFS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Mean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   GFS Op Run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   NAM Op Run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   Canadian Op Run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   WRF Mesoscale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593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  <a:latin typeface="Calibri" pitchFamily="34" charset="0"/>
              </a:rPr>
              <a:t>What Science is Behind This?</a:t>
            </a:r>
            <a:endParaRPr lang="en-US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7654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3" t="38430" r="40035" b="23875"/>
          <a:stretch/>
        </p:blipFill>
        <p:spPr bwMode="auto">
          <a:xfrm>
            <a:off x="460375" y="1913020"/>
            <a:ext cx="5696348" cy="312821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441016" y="1738229"/>
            <a:ext cx="27029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412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2"/>
                </a:solidFill>
              </a:rPr>
              <a:t>What Science is Behind This?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909828" lvl="2" indent="0" fontAlgn="auto">
              <a:spcAft>
                <a:spcPts val="0"/>
              </a:spcAft>
              <a:buNone/>
              <a:defRPr/>
            </a:pPr>
            <a:endParaRPr lang="en-US" sz="400" b="1" dirty="0" smtClean="0">
              <a:solidFill>
                <a:schemeClr val="accent4"/>
              </a:solidFill>
              <a:latin typeface="Calibri" pitchFamily="34" charset="0"/>
            </a:endParaRPr>
          </a:p>
          <a:p>
            <a:pPr marL="1165860" lvl="2" indent="-25603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400" b="1" dirty="0" smtClean="0">
              <a:solidFill>
                <a:schemeClr val="accent4"/>
              </a:solidFill>
              <a:latin typeface="Calibri" pitchFamily="34" charset="0"/>
            </a:endParaRP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sz="4000" b="1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None/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5574" y="1027435"/>
            <a:ext cx="5091543" cy="523049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</a:rPr>
              <a:t>NWS Forecasters:</a:t>
            </a:r>
            <a:br>
              <a:rPr lang="en-US" b="1" dirty="0" smtClean="0">
                <a:solidFill>
                  <a:schemeClr val="accent3"/>
                </a:solidFill>
              </a:rPr>
            </a:br>
            <a:endParaRPr lang="en-US" sz="600" b="1" dirty="0" smtClean="0">
              <a:solidFill>
                <a:schemeClr val="accent3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Improve on Computer Guidance Before Releasing Forecast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3"/>
                </a:solidFill>
              </a:rPr>
              <a:t>F</a:t>
            </a:r>
            <a:r>
              <a:rPr lang="en-US" sz="2800" b="1" dirty="0" smtClean="0">
                <a:solidFill>
                  <a:schemeClr val="accent3"/>
                </a:solidFill>
              </a:rPr>
              <a:t>inal product combines: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Computer Model Ensembles </a:t>
            </a:r>
            <a:br>
              <a:rPr lang="en-US" sz="2400" dirty="0" smtClean="0"/>
            </a:br>
            <a:endParaRPr lang="en-US" sz="6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NWS National Center Snow Forecast Guidance</a:t>
            </a:r>
            <a:br>
              <a:rPr lang="en-US" dirty="0" smtClean="0"/>
            </a:br>
            <a:endParaRPr lang="en-US" sz="6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Local NWS Forecaster Knowledge/Experience!!!</a:t>
            </a:r>
            <a:endParaRPr lang="en-US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7654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5794" y="2009716"/>
            <a:ext cx="4508205" cy="33811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455555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1" y="988621"/>
            <a:ext cx="9144000" cy="4408488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chemeClr val="accent3"/>
                </a:solidFill>
              </a:rPr>
              <a:t>Three </a:t>
            </a:r>
            <a:r>
              <a:rPr lang="en-US" altLang="en-US" sz="2800" b="1" dirty="0">
                <a:solidFill>
                  <a:schemeClr val="accent3"/>
                </a:solidFill>
              </a:rPr>
              <a:t>N</a:t>
            </a:r>
            <a:r>
              <a:rPr lang="en-US" altLang="en-US" sz="2800" b="1" dirty="0" smtClean="0">
                <a:solidFill>
                  <a:schemeClr val="accent3"/>
                </a:solidFill>
              </a:rPr>
              <a:t>ew </a:t>
            </a:r>
            <a:r>
              <a:rPr lang="en-US" altLang="en-US" sz="2800" b="1" dirty="0">
                <a:solidFill>
                  <a:schemeClr val="accent3"/>
                </a:solidFill>
              </a:rPr>
              <a:t>P</a:t>
            </a:r>
            <a:r>
              <a:rPr lang="en-US" altLang="en-US" sz="2800" b="1" dirty="0" smtClean="0">
                <a:solidFill>
                  <a:schemeClr val="accent3"/>
                </a:solidFill>
              </a:rPr>
              <a:t>roducts </a:t>
            </a:r>
            <a:r>
              <a:rPr lang="en-US" altLang="en-US" sz="2000" b="1" dirty="0" smtClean="0">
                <a:solidFill>
                  <a:schemeClr val="accent3"/>
                </a:solidFill>
              </a:rPr>
              <a:t>(</a:t>
            </a:r>
            <a:r>
              <a:rPr lang="en-US" altLang="en-US" sz="2000" b="1" u="sng" dirty="0" smtClean="0">
                <a:solidFill>
                  <a:schemeClr val="accent3"/>
                </a:solidFill>
              </a:rPr>
              <a:t>In </a:t>
            </a:r>
            <a:r>
              <a:rPr lang="en-US" altLang="en-US" sz="2000" b="1" u="sng" dirty="0">
                <a:solidFill>
                  <a:schemeClr val="accent3"/>
                </a:solidFill>
              </a:rPr>
              <a:t>a</a:t>
            </a:r>
            <a:r>
              <a:rPr lang="en-US" altLang="en-US" sz="2000" b="1" u="sng" dirty="0" smtClean="0">
                <a:solidFill>
                  <a:schemeClr val="accent3"/>
                </a:solidFill>
              </a:rPr>
              <a:t>ddition</a:t>
            </a:r>
            <a:r>
              <a:rPr lang="en-US" altLang="en-US" sz="2000" b="1" dirty="0" smtClean="0">
                <a:solidFill>
                  <a:schemeClr val="accent3"/>
                </a:solidFill>
              </a:rPr>
              <a:t> to </a:t>
            </a:r>
            <a:r>
              <a:rPr lang="en-US" altLang="en-US" sz="2000" b="1" dirty="0">
                <a:solidFill>
                  <a:schemeClr val="accent3"/>
                </a:solidFill>
              </a:rPr>
              <a:t>w</a:t>
            </a:r>
            <a:r>
              <a:rPr lang="en-US" altLang="en-US" sz="2000" b="1" dirty="0" smtClean="0">
                <a:solidFill>
                  <a:schemeClr val="accent3"/>
                </a:solidFill>
              </a:rPr>
              <a:t>hat we routinely produce)</a:t>
            </a:r>
            <a:endParaRPr lang="en-US" altLang="en-US" sz="2800" b="1" dirty="0" smtClean="0">
              <a:solidFill>
                <a:schemeClr val="accent3"/>
              </a:solidFill>
            </a:endParaRPr>
          </a:p>
          <a:p>
            <a:pPr lvl="1"/>
            <a:r>
              <a:rPr lang="en-US" altLang="en-US" sz="2400" b="1" dirty="0" smtClean="0"/>
              <a:t>Minimum       -     Most Likely    -    Maximum </a:t>
            </a:r>
            <a:br>
              <a:rPr lang="en-US" altLang="en-US" sz="2400" b="1" dirty="0" smtClean="0"/>
            </a:br>
            <a:endParaRPr lang="en-US" altLang="en-US" sz="1000" b="1" dirty="0" smtClean="0"/>
          </a:p>
          <a:p>
            <a:pPr lvl="1"/>
            <a:r>
              <a:rPr lang="en-US" altLang="en-US" sz="2400" b="1" dirty="0" smtClean="0"/>
              <a:t>Chance of Exceeding  </a:t>
            </a:r>
            <a:r>
              <a:rPr lang="en-US" altLang="en-US" sz="2400" i="1" dirty="0" smtClean="0"/>
              <a:t>X</a:t>
            </a:r>
            <a:r>
              <a:rPr lang="en-US" altLang="en-US" sz="2400" b="1" dirty="0" smtClean="0"/>
              <a:t> Inches</a:t>
            </a:r>
          </a:p>
          <a:p>
            <a:pPr lvl="1"/>
            <a:r>
              <a:rPr lang="en-US" altLang="en-US" sz="2400" b="1" dirty="0" smtClean="0"/>
              <a:t>Locality Table</a:t>
            </a:r>
          </a:p>
          <a:p>
            <a:pPr eaLnBrk="1" hangingPunct="1"/>
            <a:endParaRPr lang="en-US" altLang="en-US" sz="600" dirty="0" smtClean="0">
              <a:solidFill>
                <a:schemeClr val="accent4"/>
              </a:solidFill>
            </a:endParaRPr>
          </a:p>
          <a:p>
            <a:pPr eaLnBrk="1" hangingPunct="1"/>
            <a:r>
              <a:rPr lang="en-US" altLang="en-US" sz="2800" b="1" dirty="0" smtClean="0">
                <a:solidFill>
                  <a:schemeClr val="accent3"/>
                </a:solidFill>
              </a:rPr>
              <a:t>New Winter Weather Webpage</a:t>
            </a:r>
          </a:p>
          <a:p>
            <a:pPr lvl="1"/>
            <a:r>
              <a:rPr lang="en-US" altLang="en-US" sz="2400" dirty="0"/>
              <a:t>http</a:t>
            </a:r>
            <a:r>
              <a:rPr lang="en-US" altLang="en-US" sz="2400" dirty="0" smtClean="0"/>
              <a:t>://</a:t>
            </a:r>
            <a:r>
              <a:rPr lang="en-US" altLang="en-US" sz="2400" dirty="0" smtClean="0"/>
              <a:t>weather.gov/gsp/winter</a:t>
            </a:r>
            <a:r>
              <a:rPr lang="en-US" altLang="en-US" sz="2400" dirty="0" smtClean="0"/>
              <a:t>/ </a:t>
            </a:r>
            <a:endParaRPr lang="en-US" altLang="en-US" sz="2400" b="1" i="1" dirty="0" smtClean="0">
              <a:solidFill>
                <a:schemeClr val="tx1"/>
              </a:solidFill>
            </a:endParaRPr>
          </a:p>
          <a:p>
            <a:pPr eaLnBrk="1" hangingPunct="1"/>
            <a:endParaRPr lang="en-US" altLang="en-US" sz="600" dirty="0" smtClean="0">
              <a:solidFill>
                <a:schemeClr val="accent4"/>
              </a:solidFill>
            </a:endParaRPr>
          </a:p>
          <a:p>
            <a:pPr eaLnBrk="1" hangingPunct="1"/>
            <a:r>
              <a:rPr lang="en-US" altLang="en-US" sz="2800" b="1" dirty="0" smtClean="0">
                <a:solidFill>
                  <a:schemeClr val="accent3"/>
                </a:solidFill>
              </a:rPr>
              <a:t>Communicating Uncertainty Enables </a:t>
            </a:r>
            <a:r>
              <a:rPr lang="en-US" altLang="en-US" sz="2800" b="1" dirty="0">
                <a:solidFill>
                  <a:schemeClr val="accent3"/>
                </a:solidFill>
              </a:rPr>
              <a:t>B</a:t>
            </a:r>
            <a:r>
              <a:rPr lang="en-US" altLang="en-US" sz="2800" b="1" dirty="0" smtClean="0">
                <a:solidFill>
                  <a:schemeClr val="accent3"/>
                </a:solidFill>
              </a:rPr>
              <a:t>etter Decisions</a:t>
            </a:r>
          </a:p>
          <a:p>
            <a:pPr lvl="1"/>
            <a:r>
              <a:rPr lang="en-US" altLang="en-US" sz="2400" b="1" dirty="0" smtClean="0"/>
              <a:t>Minimize </a:t>
            </a:r>
            <a:r>
              <a:rPr lang="en-US" altLang="en-US" sz="2400" b="1" dirty="0"/>
              <a:t>W</a:t>
            </a:r>
            <a:r>
              <a:rPr lang="en-US" altLang="en-US" sz="2400" b="1" dirty="0" smtClean="0"/>
              <a:t>inter’s Impact on the </a:t>
            </a:r>
            <a:r>
              <a:rPr lang="en-US" altLang="en-US" sz="2400" b="1" dirty="0"/>
              <a:t>R</a:t>
            </a:r>
            <a:r>
              <a:rPr lang="en-US" altLang="en-US" sz="2400" b="1" dirty="0" smtClean="0"/>
              <a:t>egion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 smtClean="0"/>
          </a:p>
          <a:p>
            <a:pPr marL="914400" lvl="2" indent="0">
              <a:buNone/>
            </a:pPr>
            <a:endParaRPr lang="en-US" altLang="en-US" b="1" dirty="0" smtClean="0">
              <a:solidFill>
                <a:schemeClr val="accent4"/>
              </a:solidFill>
              <a:latin typeface="Calibri" pitchFamily="34" charset="0"/>
            </a:endParaRPr>
          </a:p>
          <a:p>
            <a:pPr eaLnBrk="1" hangingPunct="1"/>
            <a:endParaRPr lang="en-US" alt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/>
            <a:endParaRPr lang="en-US" alt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buFont typeface="Verdana" pitchFamily="34" charset="0"/>
              <a:buNone/>
            </a:pPr>
            <a:endParaRPr lang="en-US" altLang="en-US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Summary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73394" y="1798718"/>
            <a:ext cx="20324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Expect at least this much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4795149" y="1798716"/>
            <a:ext cx="1882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Potential for this much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108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84834" y="684747"/>
            <a:ext cx="903965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Generally speaking, precipitation forecasts are good to a factor of 2</a:t>
            </a:r>
          </a:p>
          <a:p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If there is a lot of model agreement, the uncertainty is less,</a:t>
            </a: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and if there is a lot of model disagreement, the uncertainty is greater.</a:t>
            </a:r>
          </a:p>
          <a:p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Probabilistic products are an attempt to communicate this. 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411"/>
            <a:ext cx="8229600" cy="1143000"/>
          </a:xfrm>
        </p:spPr>
        <p:txBody>
          <a:bodyPr/>
          <a:lstStyle/>
          <a:p>
            <a:r>
              <a:rPr lang="en-US" sz="4000" u="sng" dirty="0">
                <a:solidFill>
                  <a:schemeClr val="bg2"/>
                </a:solidFill>
              </a:rPr>
              <a:t>Three</a:t>
            </a:r>
            <a:r>
              <a:rPr lang="en-US" sz="4000" dirty="0">
                <a:solidFill>
                  <a:schemeClr val="bg2"/>
                </a:solidFill>
              </a:rPr>
              <a:t> </a:t>
            </a:r>
            <a:r>
              <a:rPr lang="en-US" sz="4000" dirty="0" smtClean="0">
                <a:solidFill>
                  <a:schemeClr val="bg2"/>
                </a:solidFill>
              </a:rPr>
              <a:t>Products </a:t>
            </a:r>
            <a:r>
              <a:rPr lang="en-US" sz="4000" dirty="0">
                <a:solidFill>
                  <a:schemeClr val="bg2"/>
                </a:solidFill>
              </a:rPr>
              <a:t>- Winter </a:t>
            </a:r>
            <a:r>
              <a:rPr lang="en-US" sz="4000" dirty="0" smtClean="0">
                <a:solidFill>
                  <a:schemeClr val="bg2"/>
                </a:solidFill>
              </a:rPr>
              <a:t>2016-2017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828"/>
            <a:ext cx="8686800" cy="4525962"/>
          </a:xfrm>
        </p:spPr>
        <p:txBody>
          <a:bodyPr/>
          <a:lstStyle/>
          <a:p>
            <a:pPr marL="457200" lvl="1" indent="0">
              <a:buNone/>
            </a:pPr>
            <a:endParaRPr lang="en-US" sz="600" b="1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1) Minimum   /  Most Likely  /  Maximum Snowfall</a:t>
            </a:r>
            <a:br>
              <a:rPr lang="en-US" b="1" dirty="0" smtClean="0">
                <a:solidFill>
                  <a:schemeClr val="accent5"/>
                </a:solidFill>
              </a:rPr>
            </a:br>
            <a:endParaRPr lang="en-US" sz="1200" b="1" dirty="0" smtClean="0">
              <a:solidFill>
                <a:schemeClr val="accent5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smtClean="0"/>
              <a:t>“Goal Posts” of Possibilities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smtClean="0"/>
              <a:t>NWS Forecast Is the </a:t>
            </a:r>
            <a:r>
              <a:rPr lang="en-US" sz="2400" i="1" dirty="0" smtClean="0"/>
              <a:t>Most Likely</a:t>
            </a:r>
            <a:r>
              <a:rPr lang="en-US" sz="2400" dirty="0" smtClean="0"/>
              <a:t> Forecast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600" b="1" dirty="0" smtClean="0">
              <a:solidFill>
                <a:schemeClr val="accent4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2) Chance that Snow Will Be Greater Than…</a:t>
            </a:r>
            <a:endParaRPr lang="en-US" sz="2000" b="1" dirty="0" smtClean="0">
              <a:solidFill>
                <a:schemeClr val="accent5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0.1”, 1”, 2”, 4”, 8”, 12” and 18”</a:t>
            </a:r>
            <a:br>
              <a:rPr lang="en-US" dirty="0" smtClean="0"/>
            </a:br>
            <a:endParaRPr lang="en-US" sz="600" b="1" dirty="0" smtClean="0"/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3) Locality Tables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Info for Several Locations in Each County</a:t>
            </a:r>
            <a:br>
              <a:rPr lang="en-US" dirty="0" smtClean="0"/>
            </a:br>
            <a:endParaRPr lang="en-US" dirty="0" smtClean="0"/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W</a:t>
            </a:r>
            <a:r>
              <a:rPr lang="en-US" b="1" dirty="0" smtClean="0">
                <a:solidFill>
                  <a:schemeClr val="accent3"/>
                </a:solidFill>
              </a:rPr>
              <a:t>ill be available </a:t>
            </a:r>
            <a:r>
              <a:rPr lang="en-US" b="1" dirty="0" smtClean="0">
                <a:solidFill>
                  <a:schemeClr val="accent3"/>
                </a:solidFill>
              </a:rPr>
              <a:t>here:</a:t>
            </a:r>
            <a:r>
              <a:rPr lang="en-US" altLang="en-US" sz="3600" b="1" i="1" dirty="0">
                <a:solidFill>
                  <a:schemeClr val="accent3"/>
                </a:solidFill>
              </a:rPr>
              <a:t> </a:t>
            </a:r>
            <a:r>
              <a:rPr lang="en-US" altLang="en-US" sz="2400" b="1" i="1" dirty="0" smtClean="0">
                <a:solidFill>
                  <a:schemeClr val="tx1"/>
                </a:solidFill>
              </a:rPr>
              <a:t>weather.gov/</a:t>
            </a:r>
            <a:r>
              <a:rPr lang="en-US" altLang="en-US" sz="2400" b="1" i="1" dirty="0" err="1" smtClean="0">
                <a:solidFill>
                  <a:schemeClr val="tx1"/>
                </a:solidFill>
              </a:rPr>
              <a:t>gsp</a:t>
            </a:r>
            <a:r>
              <a:rPr lang="en-US" altLang="en-US" sz="2400" b="1" i="1" dirty="0" smtClean="0">
                <a:solidFill>
                  <a:schemeClr val="tx1"/>
                </a:solidFill>
              </a:rPr>
              <a:t>/winter</a:t>
            </a:r>
          </a:p>
          <a:p>
            <a:pPr marL="0" indent="0" algn="ctr">
              <a:buNone/>
            </a:pPr>
            <a:r>
              <a:rPr lang="en-US" altLang="en-US" sz="2400" b="1" i="1" dirty="0" smtClean="0">
                <a:solidFill>
                  <a:schemeClr val="tx1"/>
                </a:solidFill>
              </a:rPr>
              <a:t>(weather.gov/</a:t>
            </a:r>
            <a:r>
              <a:rPr lang="en-US" altLang="en-US" sz="2400" b="1" i="1" dirty="0" err="1" smtClean="0">
                <a:solidFill>
                  <a:schemeClr val="tx1"/>
                </a:solidFill>
              </a:rPr>
              <a:t>btv</a:t>
            </a:r>
            <a:r>
              <a:rPr lang="en-US" altLang="en-US" sz="2400" b="1" i="1" dirty="0" smtClean="0">
                <a:solidFill>
                  <a:schemeClr val="tx1"/>
                </a:solidFill>
              </a:rPr>
              <a:t>/winter currently works)</a:t>
            </a:r>
          </a:p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093788" y="1686284"/>
            <a:ext cx="20324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Expect at least this much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995759" y="1687622"/>
            <a:ext cx="1882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Potential for this much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403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Range of Possibilities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41891"/>
            <a:ext cx="9139613" cy="3772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409240" y="54094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{use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</a:t>
            </a: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CWA example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available}</a:t>
            </a:r>
            <a:r>
              <a:rPr lang="en-US" sz="1800" dirty="0">
                <a:solidFill>
                  <a:srgbClr val="FFC000"/>
                </a:solidFill>
              </a:rPr>
              <a:t/>
            </a:r>
            <a:br>
              <a:rPr lang="en-US" sz="1800" dirty="0">
                <a:solidFill>
                  <a:srgbClr val="FFC000"/>
                </a:solidFill>
              </a:rPr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7208383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0418" name="Picture 2" descr="http://www.weather.gov/images/lwx/winterdemo/SnowAmt10Prcnt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5698"/>
            <a:ext cx="7885298" cy="58289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://www.weather.gov/images/lwx/winterdemo/StormTotalSnowWeb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5698"/>
            <a:ext cx="7885300" cy="58289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ttp://www.weather.gov/images/lwx/winterdemo/SnowAmt90Prcntl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5698"/>
            <a:ext cx="7885300" cy="58289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230310" y="255698"/>
            <a:ext cx="2683380" cy="265595"/>
          </a:xfrm>
          <a:prstGeom prst="rect">
            <a:avLst/>
          </a:prstGeom>
          <a:solidFill>
            <a:srgbClr val="FF0000">
              <a:alpha val="32000"/>
            </a:srgbClr>
          </a:solidFill>
          <a:ln w="158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4805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6874484" cy="6213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3" y="6213475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6942850" y="3160983"/>
            <a:ext cx="2175512" cy="646331"/>
          </a:xfrm>
          <a:prstGeom prst="rect">
            <a:avLst/>
          </a:prstGeom>
          <a:solidFill>
            <a:schemeClr val="accent3">
              <a:alpha val="27000"/>
            </a:schemeClr>
          </a:solidFill>
          <a:ln w="9525">
            <a:solidFill>
              <a:schemeClr val="accent3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Mouse-over/Touch for </a:t>
            </a:r>
            <a:r>
              <a:rPr lang="en-US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large </a:t>
            </a:r>
            <a:r>
              <a:rPr lang="en-US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image</a:t>
            </a:r>
            <a:endParaRPr lang="en-US" alt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60772" y="1543450"/>
            <a:ext cx="6286958" cy="1763772"/>
          </a:xfrm>
          <a:prstGeom prst="straightConnector1">
            <a:avLst/>
          </a:prstGeom>
          <a:ln w="444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61207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779" y="2854295"/>
            <a:ext cx="8410399" cy="3126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021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Locality Tables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What about MY town ?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86312" y="493789"/>
            <a:ext cx="24669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Defaults to regional list</a:t>
            </a:r>
          </a:p>
          <a:p>
            <a:pPr eaLnBrk="1" hangingPunct="1"/>
            <a:endParaRPr lang="en-US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eaLnBrk="1" hangingPunct="1"/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 Select County/City</a:t>
            </a:r>
            <a:b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for Local Towns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19799" y="2572284"/>
            <a:ext cx="2373896" cy="1425695"/>
          </a:xfrm>
          <a:prstGeom prst="straightConnector1">
            <a:avLst/>
          </a:prstGeom>
          <a:ln w="444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 bwMode="auto">
          <a:xfrm>
            <a:off x="4958754" y="2146409"/>
            <a:ext cx="38114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Probability that snowfall will </a:t>
            </a:r>
            <a:r>
              <a:rPr lang="en-US" sz="2000" b="1" u="sng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exceed an amount 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691499" y="2854295"/>
            <a:ext cx="1172967" cy="1316053"/>
          </a:xfrm>
          <a:prstGeom prst="straightConnector1">
            <a:avLst/>
          </a:prstGeom>
          <a:ln w="444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64466" y="2854295"/>
            <a:ext cx="1578779" cy="1316053"/>
          </a:xfrm>
          <a:prstGeom prst="straightConnector1">
            <a:avLst/>
          </a:prstGeom>
          <a:ln w="444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7260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Idealized Situation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27654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837" y="2716164"/>
            <a:ext cx="5167423" cy="3638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4335744" y="3759561"/>
            <a:ext cx="6699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Max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364538" y="5520853"/>
            <a:ext cx="632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Min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5427860" y="3094037"/>
            <a:ext cx="58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  <a:cs typeface="Calibri" pitchFamily="34" charset="0"/>
              </a:rPr>
              <a:t>Max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962944" y="4167677"/>
            <a:ext cx="147204" cy="553998"/>
          </a:xfrm>
          <a:prstGeom prst="rect">
            <a:avLst/>
          </a:prstGeom>
          <a:solidFill>
            <a:schemeClr val="accent3">
              <a:alpha val="33000"/>
            </a:schemeClr>
          </a:solidFill>
          <a:ln w="222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 sz="1000" b="1" dirty="0"/>
          </a:p>
          <a:p>
            <a:pPr algn="ctr"/>
            <a:endParaRPr lang="en-US" sz="1000" b="1" dirty="0" smtClean="0"/>
          </a:p>
          <a:p>
            <a:pPr algn="ctr"/>
            <a:endParaRPr lang="en-US" sz="1000" b="1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7614107" y="4166766"/>
            <a:ext cx="147204" cy="553998"/>
          </a:xfrm>
          <a:prstGeom prst="rect">
            <a:avLst/>
          </a:prstGeom>
          <a:solidFill>
            <a:schemeClr val="accent3">
              <a:alpha val="33000"/>
            </a:schemeClr>
          </a:solidFill>
          <a:ln w="222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 sz="1000" b="1" dirty="0"/>
          </a:p>
          <a:p>
            <a:pPr algn="ctr"/>
            <a:endParaRPr lang="en-US" sz="1000" b="1" dirty="0" smtClean="0"/>
          </a:p>
          <a:p>
            <a:pPr algn="ctr"/>
            <a:endParaRPr lang="en-US" sz="1000" b="1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5512037" y="2716164"/>
            <a:ext cx="3174763" cy="3638599"/>
          </a:xfrm>
          <a:prstGeom prst="rect">
            <a:avLst/>
          </a:prstGeom>
          <a:solidFill>
            <a:schemeClr val="bg1"/>
          </a:solidFill>
          <a:ln w="25400" cap="flat" cmpd="sng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566818" y="2727684"/>
            <a:ext cx="1573619" cy="252807"/>
          </a:xfrm>
          <a:prstGeom prst="rect">
            <a:avLst/>
          </a:prstGeom>
          <a:solidFill>
            <a:schemeClr val="bg1"/>
          </a:solidFill>
          <a:ln w="31750" cap="flat" cmpd="sng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18006" y="3085890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07369" y="3427937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7373" y="4813718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07370" y="5149713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07371" y="5503646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96733" y="5837507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008202" y="3783144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96734" y="4122793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07368" y="4468389"/>
            <a:ext cx="7151711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1412602" y="5847032"/>
            <a:ext cx="7119081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3 Days       2 Days         1.5 Days       24 </a:t>
            </a:r>
            <a:r>
              <a:rPr lang="en-US" sz="1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Hrs</a:t>
            </a:r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12 </a:t>
            </a:r>
            <a:r>
              <a:rPr lang="en-US" sz="1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Hrs</a:t>
            </a:r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Snow  +6 </a:t>
            </a:r>
            <a:r>
              <a:rPr lang="en-US" sz="1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Hrs</a:t>
            </a:r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+9 </a:t>
            </a:r>
            <a:r>
              <a:rPr lang="en-US" sz="1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Hrs</a:t>
            </a:r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Snow </a:t>
            </a: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1404509" y="3053261"/>
            <a:ext cx="6699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Max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1392069" y="5510802"/>
            <a:ext cx="632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Min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513964" y="4853664"/>
            <a:ext cx="556676" cy="276999"/>
          </a:xfrm>
          <a:prstGeom prst="rect">
            <a:avLst/>
          </a:prstGeom>
          <a:solidFill>
            <a:schemeClr val="bg1"/>
          </a:solidFill>
          <a:ln w="31750" cap="flat" cmpd="sng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 bwMode="auto">
          <a:xfrm>
            <a:off x="4401977" y="5984988"/>
            <a:ext cx="3384241" cy="2539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Starts                               Ends</a:t>
            </a: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1269646" y="6038259"/>
            <a:ext cx="287079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     Storm Timeline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-340047" y="4319238"/>
            <a:ext cx="1969837" cy="30777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Snowfall (inches)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1768081" y="3424181"/>
            <a:ext cx="2962906" cy="7081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768081" y="5503646"/>
            <a:ext cx="2962906" cy="32051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640735" y="2706639"/>
            <a:ext cx="30365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647823" y="6361923"/>
            <a:ext cx="30365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686800" y="2716165"/>
            <a:ext cx="0" cy="3629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48" name="Rectangle 27647"/>
          <p:cNvSpPr/>
          <p:nvPr/>
        </p:nvSpPr>
        <p:spPr bwMode="auto">
          <a:xfrm>
            <a:off x="1412603" y="3007355"/>
            <a:ext cx="576056" cy="3185643"/>
          </a:xfrm>
          <a:prstGeom prst="rect">
            <a:avLst/>
          </a:prstGeom>
          <a:solidFill>
            <a:schemeClr val="accent3">
              <a:alpha val="13000"/>
            </a:schemeClr>
          </a:solidFill>
          <a:ln w="317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7649" name="Rectangle 27648"/>
          <p:cNvSpPr/>
          <p:nvPr/>
        </p:nvSpPr>
        <p:spPr bwMode="auto">
          <a:xfrm>
            <a:off x="2894596" y="4459961"/>
            <a:ext cx="161925" cy="342900"/>
          </a:xfrm>
          <a:prstGeom prst="rect">
            <a:avLst/>
          </a:prstGeom>
          <a:solidFill>
            <a:srgbClr val="C00000">
              <a:alpha val="25000"/>
            </a:srgbClr>
          </a:solidFill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cxnSp>
        <p:nvCxnSpPr>
          <p:cNvPr id="27653" name="Straight Arrow Connector 27652"/>
          <p:cNvCxnSpPr/>
          <p:nvPr/>
        </p:nvCxnSpPr>
        <p:spPr>
          <a:xfrm flipH="1">
            <a:off x="1850824" y="4637266"/>
            <a:ext cx="389016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5" name="TextBox 27654"/>
          <p:cNvSpPr txBox="1"/>
          <p:nvPr/>
        </p:nvSpPr>
        <p:spPr bwMode="auto">
          <a:xfrm>
            <a:off x="2158539" y="4457738"/>
            <a:ext cx="25221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NWS Forecast; Most Likely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3528081" y="4992053"/>
            <a:ext cx="161925" cy="342900"/>
          </a:xfrm>
          <a:prstGeom prst="rect">
            <a:avLst/>
          </a:prstGeom>
          <a:solidFill>
            <a:srgbClr val="C00000">
              <a:alpha val="25000"/>
            </a:srgbClr>
          </a:solidFill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 bwMode="auto">
          <a:xfrm>
            <a:off x="4059474" y="4633387"/>
            <a:ext cx="161925" cy="342900"/>
          </a:xfrm>
          <a:prstGeom prst="rect">
            <a:avLst/>
          </a:prstGeom>
          <a:solidFill>
            <a:srgbClr val="C00000">
              <a:alpha val="25000"/>
            </a:srgbClr>
          </a:solidFill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 bwMode="auto">
          <a:xfrm>
            <a:off x="4599740" y="4813613"/>
            <a:ext cx="161925" cy="342900"/>
          </a:xfrm>
          <a:prstGeom prst="rect">
            <a:avLst/>
          </a:prstGeom>
          <a:solidFill>
            <a:srgbClr val="C00000">
              <a:alpha val="25000"/>
            </a:srgbClr>
          </a:solidFill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 bwMode="auto">
          <a:xfrm>
            <a:off x="5005737" y="4890467"/>
            <a:ext cx="161925" cy="342900"/>
          </a:xfrm>
          <a:prstGeom prst="rect">
            <a:avLst/>
          </a:prstGeom>
          <a:solidFill>
            <a:srgbClr val="C00000">
              <a:alpha val="25000"/>
            </a:srgbClr>
          </a:solidFill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 bwMode="auto">
          <a:xfrm>
            <a:off x="5427860" y="4964473"/>
            <a:ext cx="161491" cy="342900"/>
          </a:xfrm>
          <a:prstGeom prst="rect">
            <a:avLst/>
          </a:prstGeom>
          <a:solidFill>
            <a:srgbClr val="C00000">
              <a:alpha val="25000"/>
            </a:srgbClr>
          </a:solidFill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7656" name="Oval 27655"/>
          <p:cNvSpPr/>
          <p:nvPr/>
        </p:nvSpPr>
        <p:spPr bwMode="auto">
          <a:xfrm>
            <a:off x="5895975" y="5092563"/>
            <a:ext cx="150173" cy="117612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 bwMode="auto">
          <a:xfrm>
            <a:off x="6406589" y="4857325"/>
            <a:ext cx="9190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Actual</a:t>
            </a:r>
            <a:br>
              <a:rPr lang="en-US" sz="16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Snowfall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6094097" y="5151369"/>
            <a:ext cx="389016" cy="0"/>
          </a:xfrm>
          <a:prstGeom prst="straightConnector1">
            <a:avLst/>
          </a:prstGeom>
          <a:ln w="19050">
            <a:solidFill>
              <a:srgbClr val="033AE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/>
          <p:cNvSpPr txBox="1">
            <a:spLocks/>
          </p:cNvSpPr>
          <p:nvPr/>
        </p:nvSpPr>
        <p:spPr bwMode="auto">
          <a:xfrm>
            <a:off x="96954" y="998930"/>
            <a:ext cx="8834019" cy="159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chemeClr val="accent3"/>
                </a:solidFill>
              </a:rPr>
              <a:t>As Storm Nears…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kern="0" dirty="0" smtClean="0"/>
              <a:t>Range of Possibilities Shrinks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kern="0" dirty="0" smtClean="0"/>
              <a:t>Confidence Increases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600" b="1" kern="0" dirty="0" smtClean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sz="600" kern="0" dirty="0" smtClean="0">
              <a:solidFill>
                <a:schemeClr val="accent4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600" kern="0" dirty="0" smtClean="0">
              <a:solidFill>
                <a:schemeClr val="accent4"/>
              </a:solidFill>
            </a:endParaRPr>
          </a:p>
        </p:txBody>
      </p:sp>
      <p:sp>
        <p:nvSpPr>
          <p:cNvPr id="86" name="Content Placeholder 2"/>
          <p:cNvSpPr txBox="1">
            <a:spLocks/>
          </p:cNvSpPr>
          <p:nvPr/>
        </p:nvSpPr>
        <p:spPr bwMode="auto">
          <a:xfrm>
            <a:off x="4401977" y="2270771"/>
            <a:ext cx="4808861" cy="159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b="1" kern="0" dirty="0" smtClean="0">
                <a:solidFill>
                  <a:schemeClr val="accent5"/>
                </a:solidFill>
              </a:rPr>
              <a:t>NWS Forecast stays between Max/Min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2209508" y="4685875"/>
            <a:ext cx="161925" cy="342900"/>
          </a:xfrm>
          <a:prstGeom prst="rect">
            <a:avLst/>
          </a:prstGeom>
          <a:solidFill>
            <a:srgbClr val="C00000">
              <a:alpha val="25000"/>
            </a:srgbClr>
          </a:solidFill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 bwMode="auto">
          <a:xfrm>
            <a:off x="1627271" y="4458814"/>
            <a:ext cx="161925" cy="342900"/>
          </a:xfrm>
          <a:prstGeom prst="rect">
            <a:avLst/>
          </a:prstGeom>
          <a:solidFill>
            <a:srgbClr val="C00000">
              <a:alpha val="25000"/>
            </a:srgbClr>
          </a:solidFill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6288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L 0.06285 -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85 -1.85185E-6 L 0.14097 -1.8518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97 -1.85185E-6 L 0.20781 -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7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81 -1.85185E-6 L 0.27135 -1.85185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35 -1.85185E-6 L 0.32864 -1.85185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64 -1.85185E-6 L 0.37031 -1.85185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7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31 -1.85185E-6 L 0.4151 -1.85185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7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-1.85185E-6 L 0.47448 -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7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" grpId="0" animBg="1"/>
      <p:bldP spid="27648" grpId="1" animBg="1"/>
      <p:bldP spid="27648" grpId="2" animBg="1"/>
      <p:bldP spid="27648" grpId="3" animBg="1"/>
      <p:bldP spid="27648" grpId="4" animBg="1"/>
      <p:bldP spid="27648" grpId="5" animBg="1"/>
      <p:bldP spid="27648" grpId="6" animBg="1"/>
      <p:bldP spid="27648" grpId="7" animBg="1"/>
      <p:bldP spid="27649" grpId="0" animBg="1"/>
      <p:bldP spid="27655" grpId="0"/>
      <p:bldP spid="27655" grpId="1"/>
      <p:bldP spid="74" grpId="0" animBg="1"/>
      <p:bldP spid="75" grpId="0" animBg="1"/>
      <p:bldP spid="76" grpId="0" animBg="1"/>
      <p:bldP spid="77" grpId="0" animBg="1"/>
      <p:bldP spid="78" grpId="0" animBg="1"/>
      <p:bldP spid="27656" grpId="0" animBg="1"/>
      <p:bldP spid="83" grpId="0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Example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628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patcher Training">
  <a:themeElements>
    <a:clrScheme name="Custom 4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DEF5FA"/>
      </a:accent1>
      <a:accent2>
        <a:srgbClr val="000000"/>
      </a:accent2>
      <a:accent3>
        <a:srgbClr val="0070C0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>
          <a:solidFill>
            <a:srgbClr val="0000FF"/>
          </a:solidFill>
          <a:prstDash val="solid"/>
          <a:round/>
          <a:headEnd type="none" w="med" len="med"/>
          <a:tailEnd type="triangle" w="med" len="med"/>
        </a:ln>
        <a:effectLst/>
      </a:spPr>
      <a:bodyPr anchor="ctr">
        <a:spAutoFit/>
      </a:bodyPr>
      <a:lstStyle>
        <a:defPPr>
          <a:defRPr/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algn="ctr">
          <a:defRPr sz="2400" b="1" dirty="0"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Dispatcher Training.pot</Template>
  <TotalTime>19144</TotalTime>
  <Words>291</Words>
  <Application>Microsoft Office PowerPoint</Application>
  <PresentationFormat>On-screen Show (4:3)</PresentationFormat>
  <Paragraphs>155</Paragraphs>
  <Slides>16</Slides>
  <Notes>12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  <vt:variant>
        <vt:lpstr>Custom Shows</vt:lpstr>
      </vt:variant>
      <vt:variant>
        <vt:i4>1</vt:i4>
      </vt:variant>
    </vt:vector>
  </HeadingPairs>
  <TitlesOfParts>
    <vt:vector size="20" baseType="lpstr">
      <vt:lpstr>Dispatcher Training</vt:lpstr>
      <vt:lpstr>Custom Design</vt:lpstr>
      <vt:lpstr>Flash Movie</vt:lpstr>
      <vt:lpstr> New Probabilistic Snow Products Coming to NWS Websites     National Weather Service Weather Forecast Office GSP</vt:lpstr>
      <vt:lpstr>Slide 2</vt:lpstr>
      <vt:lpstr>Three Products - Winter 2016-2017</vt:lpstr>
      <vt:lpstr>Range of Possibilities</vt:lpstr>
      <vt:lpstr>Slide 5</vt:lpstr>
      <vt:lpstr>Slide 6</vt:lpstr>
      <vt:lpstr>Locality Tables What about MY town ?</vt:lpstr>
      <vt:lpstr>Idealized Situation</vt:lpstr>
      <vt:lpstr>Example</vt:lpstr>
      <vt:lpstr>February 12-13, 2014</vt:lpstr>
      <vt:lpstr>February 12-13, 2014</vt:lpstr>
      <vt:lpstr>February 12-13, 2014</vt:lpstr>
      <vt:lpstr>February 12-13, 2014</vt:lpstr>
      <vt:lpstr>What Science is Behind This?</vt:lpstr>
      <vt:lpstr>What Science is Behind This?</vt:lpstr>
      <vt:lpstr>Summary</vt:lpstr>
      <vt:lpstr>Custom Show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Nikole Listemaa</dc:creator>
  <cp:lastModifiedBy>SOO</cp:lastModifiedBy>
  <cp:revision>878</cp:revision>
  <cp:lastPrinted>2012-07-03T21:35:29Z</cp:lastPrinted>
  <dcterms:created xsi:type="dcterms:W3CDTF">2011-03-04T00:11:42Z</dcterms:created>
  <dcterms:modified xsi:type="dcterms:W3CDTF">2016-10-25T04:25:56Z</dcterms:modified>
</cp:coreProperties>
</file>