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0" r:id="rId9"/>
    <p:sldId id="262" r:id="rId10"/>
    <p:sldId id="265" r:id="rId11"/>
    <p:sldId id="266" r:id="rId12"/>
    <p:sldId id="268" r:id="rId13"/>
    <p:sldId id="267" r:id="rId14"/>
    <p:sldId id="269" r:id="rId15"/>
    <p:sldId id="272" r:id="rId16"/>
    <p:sldId id="273" r:id="rId17"/>
    <p:sldId id="274" r:id="rId18"/>
    <p:sldId id="271" r:id="rId19"/>
    <p:sldId id="275" r:id="rId20"/>
    <p:sldId id="278" r:id="rId21"/>
    <p:sldId id="277" r:id="rId22"/>
    <p:sldId id="279" r:id="rId23"/>
    <p:sldId id="280" r:id="rId24"/>
    <p:sldId id="281" r:id="rId25"/>
    <p:sldId id="282" r:id="rId26"/>
    <p:sldId id="285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0407E-9A67-4F95-8205-5A491F2E395E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DBBE6-62EA-4DBC-BB30-BA5F0739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9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DBBE6-62EA-4DBC-BB30-BA5F073975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8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0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6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2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7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0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5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6669E-BA09-4BD2-B49D-03C142FBD0D8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33771-BB37-40F8-84EC-F62154B0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2016 GSP Integrated Warning Team Workshop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Winter Weather Breakout Session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Questions about the forecast?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Action Plans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Preparations </a:t>
            </a:r>
          </a:p>
        </p:txBody>
      </p:sp>
    </p:spTree>
    <p:extLst>
      <p:ext uri="{BB962C8B-B14F-4D97-AF65-F5344CB8AC3E}">
        <p14:creationId xmlns:p14="http://schemas.microsoft.com/office/powerpoint/2010/main" val="31084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minus 12 Hours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4:00 AM </a:t>
            </a:r>
            <a:r>
              <a:rPr lang="en-US" dirty="0" smtClean="0">
                <a:solidFill>
                  <a:schemeClr val="bg1"/>
                </a:solidFill>
              </a:rPr>
              <a:t>Monday January 30th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Near term guidance now has more consensus on “general” placement of any convective precipitation bands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Along and south of the I85 corridor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Mid to late afternoon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Precipitation amount forecasts have increased, but will be highly variable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Starting as rain, quickly changing to </a:t>
            </a:r>
            <a:r>
              <a:rPr lang="en-US" dirty="0" smtClean="0">
                <a:solidFill>
                  <a:schemeClr val="bg1"/>
                </a:solidFill>
              </a:rPr>
              <a:t>snow as temperatures fall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North Carolina high terrain winds look even </a:t>
            </a:r>
            <a:r>
              <a:rPr lang="en-US" dirty="0" smtClean="0">
                <a:solidFill>
                  <a:schemeClr val="bg1"/>
                </a:solidFill>
              </a:rPr>
              <a:t>stronger, and slightly delayed</a:t>
            </a:r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Winter Weather Advisory expanded north, upgraded to a </a:t>
            </a:r>
            <a:r>
              <a:rPr lang="en-US" sz="2400" dirty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arning </a:t>
            </a:r>
            <a:r>
              <a:rPr lang="en-US" sz="2400" dirty="0" smtClean="0">
                <a:solidFill>
                  <a:schemeClr val="bg1"/>
                </a:solidFill>
              </a:rPr>
              <a:t>south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Valid: 12PM Monday January </a:t>
            </a:r>
            <a:r>
              <a:rPr lang="en-US" sz="2400" dirty="0" smtClean="0">
                <a:solidFill>
                  <a:schemeClr val="bg1"/>
                </a:solidFill>
              </a:rPr>
              <a:t>30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– </a:t>
            </a:r>
            <a:r>
              <a:rPr lang="en-US" sz="2400" dirty="0">
                <a:solidFill>
                  <a:schemeClr val="bg1"/>
                </a:solidFill>
              </a:rPr>
              <a:t>8AM Tuesday January </a:t>
            </a:r>
            <a:r>
              <a:rPr lang="en-US" sz="2400" dirty="0" smtClean="0">
                <a:solidFill>
                  <a:schemeClr val="bg1"/>
                </a:solidFill>
              </a:rPr>
              <a:t>31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70711"/>
            <a:ext cx="7239000" cy="5593772"/>
          </a:xfrm>
        </p:spPr>
      </p:pic>
    </p:spTree>
    <p:extLst>
      <p:ext uri="{BB962C8B-B14F-4D97-AF65-F5344CB8AC3E}">
        <p14:creationId xmlns:p14="http://schemas.microsoft.com/office/powerpoint/2010/main" val="416726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Storm Total Snowfall Forecast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Monday January 30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 AM – Tuesday January </a:t>
            </a:r>
            <a:r>
              <a:rPr lang="en-US" sz="2800" dirty="0" smtClean="0">
                <a:solidFill>
                  <a:schemeClr val="bg1"/>
                </a:solidFill>
              </a:rPr>
              <a:t>31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AM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426161" cy="5617441"/>
          </a:xfrm>
        </p:spPr>
      </p:pic>
    </p:spTree>
    <p:extLst>
      <p:ext uri="{BB962C8B-B14F-4D97-AF65-F5344CB8AC3E}">
        <p14:creationId xmlns:p14="http://schemas.microsoft.com/office/powerpoint/2010/main" val="10343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Latest Timing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5143499" cy="3428999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352800"/>
            <a:ext cx="5143498" cy="3428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19812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7PM – Tuesday January 31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1AM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697" y="5181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1PM-7PM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1872597" y="4495800"/>
            <a:ext cx="108603" cy="6858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48500" y="2590800"/>
            <a:ext cx="128365" cy="6858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6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Minimum Temperature Forecast for </a:t>
            </a:r>
            <a:r>
              <a:rPr lang="en-US" dirty="0" smtClean="0">
                <a:solidFill>
                  <a:schemeClr val="bg1"/>
                </a:solidFill>
              </a:rPr>
              <a:t>Tuesday AM January 31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19200"/>
            <a:ext cx="8426159" cy="5617440"/>
          </a:xfrm>
        </p:spPr>
      </p:pic>
    </p:spTree>
    <p:extLst>
      <p:ext uri="{BB962C8B-B14F-4D97-AF65-F5344CB8AC3E}">
        <p14:creationId xmlns:p14="http://schemas.microsoft.com/office/powerpoint/2010/main" val="8945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Maximum Temperature Forecast for </a:t>
            </a:r>
            <a:r>
              <a:rPr lang="en-US" dirty="0" smtClean="0">
                <a:solidFill>
                  <a:schemeClr val="bg1"/>
                </a:solidFill>
              </a:rPr>
              <a:t>Tuesday PM January 31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19200"/>
            <a:ext cx="8426159" cy="5617439"/>
          </a:xfrm>
        </p:spPr>
      </p:pic>
    </p:spTree>
    <p:extLst>
      <p:ext uri="{BB962C8B-B14F-4D97-AF65-F5344CB8AC3E}">
        <p14:creationId xmlns:p14="http://schemas.microsoft.com/office/powerpoint/2010/main" val="24266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827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 Wind Advisory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has been </a:t>
            </a:r>
            <a:r>
              <a:rPr lang="en-US" sz="2400" dirty="0">
                <a:solidFill>
                  <a:schemeClr val="bg1"/>
                </a:solidFill>
              </a:rPr>
              <a:t>issued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Valid: 8</a:t>
            </a:r>
            <a:r>
              <a:rPr lang="en-US" sz="2400" dirty="0" smtClean="0">
                <a:solidFill>
                  <a:schemeClr val="bg1"/>
                </a:solidFill>
              </a:rPr>
              <a:t>AM </a:t>
            </a:r>
            <a:r>
              <a:rPr lang="en-US" sz="2400" dirty="0">
                <a:solidFill>
                  <a:schemeClr val="bg1"/>
                </a:solidFill>
              </a:rPr>
              <a:t>Monday January </a:t>
            </a:r>
            <a:r>
              <a:rPr lang="en-US" sz="2400" dirty="0" smtClean="0">
                <a:solidFill>
                  <a:schemeClr val="bg1"/>
                </a:solidFill>
              </a:rPr>
              <a:t>30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– 12AM </a:t>
            </a:r>
            <a:r>
              <a:rPr lang="en-US" sz="2400" dirty="0">
                <a:solidFill>
                  <a:schemeClr val="bg1"/>
                </a:solidFill>
              </a:rPr>
              <a:t>Tuesday January </a:t>
            </a:r>
            <a:r>
              <a:rPr lang="en-US" sz="2400" dirty="0" smtClean="0">
                <a:solidFill>
                  <a:schemeClr val="bg1"/>
                </a:solidFill>
              </a:rPr>
              <a:t>31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70711"/>
            <a:ext cx="7239000" cy="5593772"/>
          </a:xfrm>
        </p:spPr>
      </p:pic>
    </p:spTree>
    <p:extLst>
      <p:ext uri="{BB962C8B-B14F-4D97-AF65-F5344CB8AC3E}">
        <p14:creationId xmlns:p14="http://schemas.microsoft.com/office/powerpoint/2010/main" val="37815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Maximum Wind Forecast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Monday AM/PM January 30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426161" cy="5617440"/>
          </a:xfrm>
        </p:spPr>
      </p:pic>
    </p:spTree>
    <p:extLst>
      <p:ext uri="{BB962C8B-B14F-4D97-AF65-F5344CB8AC3E}">
        <p14:creationId xmlns:p14="http://schemas.microsoft.com/office/powerpoint/2010/main" val="18607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Questions about the forecast?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Action Plans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Preparations </a:t>
            </a:r>
          </a:p>
        </p:txBody>
      </p:sp>
    </p:spTree>
    <p:extLst>
      <p:ext uri="{BB962C8B-B14F-4D97-AF65-F5344CB8AC3E}">
        <p14:creationId xmlns:p14="http://schemas.microsoft.com/office/powerpoint/2010/main" val="29822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minus 24 Hours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NWS </a:t>
            </a:r>
            <a:r>
              <a:rPr lang="en-US" dirty="0" err="1" smtClean="0">
                <a:solidFill>
                  <a:schemeClr val="bg1"/>
                </a:solidFill>
              </a:rPr>
              <a:t>Fcst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Discussion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Action plan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Preparations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Event minus 12 Hours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NWS </a:t>
            </a:r>
            <a:r>
              <a:rPr lang="en-US" dirty="0" err="1" smtClean="0">
                <a:solidFill>
                  <a:schemeClr val="bg1"/>
                </a:solidFill>
              </a:rPr>
              <a:t>Fcst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Discussion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Reevaluate action plan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Further </a:t>
            </a:r>
            <a:r>
              <a:rPr lang="en-US" dirty="0" smtClean="0">
                <a:solidFill>
                  <a:schemeClr val="bg1"/>
                </a:solidFill>
              </a:rPr>
              <a:t>preparations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minus 6 Hours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NWS Observations/</a:t>
            </a:r>
            <a:r>
              <a:rPr lang="en-US" dirty="0" err="1">
                <a:solidFill>
                  <a:schemeClr val="bg1"/>
                </a:solidFill>
              </a:rPr>
              <a:t>Fcst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Event minus 3 Hours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NWS Observations/</a:t>
            </a:r>
            <a:r>
              <a:rPr lang="en-US" dirty="0" err="1">
                <a:solidFill>
                  <a:schemeClr val="bg1"/>
                </a:solidFill>
              </a:rPr>
              <a:t>Fcst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Event Ongoing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NWS Observations/</a:t>
            </a:r>
            <a:r>
              <a:rPr lang="en-US" dirty="0" err="1">
                <a:solidFill>
                  <a:schemeClr val="bg1"/>
                </a:solidFill>
              </a:rPr>
              <a:t>Fcst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Discussion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Sit-Rep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Recovery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Further action plans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5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minus 6 Hours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10:06 AM </a:t>
            </a:r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Light rain showers continue to move across the NC/SC Piedmont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Light snow showers starting to initiate across the central foothills and southern NC mountains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Temperatures hold </a:t>
            </a:r>
            <a:r>
              <a:rPr lang="en-US" dirty="0" smtClean="0">
                <a:solidFill>
                  <a:schemeClr val="bg1"/>
                </a:solidFill>
              </a:rPr>
              <a:t>steady in the upper 30s to lower 40s along the I85 corridor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Further </a:t>
            </a:r>
            <a:r>
              <a:rPr lang="en-US" dirty="0" smtClean="0">
                <a:solidFill>
                  <a:schemeClr val="bg1"/>
                </a:solidFill>
              </a:rPr>
              <a:t>convective precipitation </a:t>
            </a:r>
            <a:r>
              <a:rPr lang="en-US" dirty="0" smtClean="0">
                <a:solidFill>
                  <a:schemeClr val="bg1"/>
                </a:solidFill>
              </a:rPr>
              <a:t>expected into </a:t>
            </a:r>
            <a:r>
              <a:rPr lang="en-US" dirty="0" smtClean="0">
                <a:solidFill>
                  <a:schemeClr val="bg1"/>
                </a:solidFill>
              </a:rPr>
              <a:t>the afternoon/evening hours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Near term guidance continues to favor heavy precipitation along the I85 corridor</a:t>
            </a:r>
          </a:p>
        </p:txBody>
      </p:sp>
    </p:spTree>
    <p:extLst>
      <p:ext uri="{BB962C8B-B14F-4D97-AF65-F5344CB8AC3E}">
        <p14:creationId xmlns:p14="http://schemas.microsoft.com/office/powerpoint/2010/main" val="22700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minus </a:t>
            </a:r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 Hours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10:06 AM </a:t>
            </a:r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" y="1600200"/>
            <a:ext cx="9006947" cy="5126826"/>
          </a:xfrm>
        </p:spPr>
      </p:pic>
      <p:sp>
        <p:nvSpPr>
          <p:cNvPr id="7" name="Oval 6"/>
          <p:cNvSpPr/>
          <p:nvPr/>
        </p:nvSpPr>
        <p:spPr>
          <a:xfrm rot="19021400">
            <a:off x="3522666" y="4124761"/>
            <a:ext cx="4876800" cy="1524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781800" y="5181600"/>
            <a:ext cx="685800" cy="34834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1400" y="5410200"/>
            <a:ext cx="796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Rain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>
            <a:stCxn id="15" idx="3"/>
          </p:cNvCxnSpPr>
          <p:nvPr/>
        </p:nvCxnSpPr>
        <p:spPr>
          <a:xfrm flipV="1">
            <a:off x="2320932" y="2971800"/>
            <a:ext cx="1184268" cy="2854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0" y="2800290"/>
            <a:ext cx="796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Snow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0090844">
            <a:off x="2658511" y="2637569"/>
            <a:ext cx="3428565" cy="1524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minus </a:t>
            </a: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Hours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1:00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M </a:t>
            </a:r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Coverage of light rain showers has subsided somewhat and moved east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Convective snow banding has now expanded along the Blue Ridge escarpment, southward into the SC Upstate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Snow rates of 1-2” per hour are possible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High winds amidst the falling snow are creating white out conditions along I40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Heavy wet snow starting to accumulate across the Blue Ridge causing falling trees and power outages amidst high winds</a:t>
            </a:r>
          </a:p>
        </p:txBody>
      </p:sp>
    </p:spTree>
    <p:extLst>
      <p:ext uri="{BB962C8B-B14F-4D97-AF65-F5344CB8AC3E}">
        <p14:creationId xmlns:p14="http://schemas.microsoft.com/office/powerpoint/2010/main" val="32577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minus 3 Hours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1:00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M </a:t>
            </a:r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" y="1602262"/>
            <a:ext cx="9006947" cy="5122701"/>
          </a:xfrm>
        </p:spPr>
      </p:pic>
    </p:spTree>
    <p:extLst>
      <p:ext uri="{BB962C8B-B14F-4D97-AF65-F5344CB8AC3E}">
        <p14:creationId xmlns:p14="http://schemas.microsoft.com/office/powerpoint/2010/main" val="11250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ongoing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4:20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M </a:t>
            </a:r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It’s rush hour during the week of Super Bowl 51 and many Panthers fans are trying to get to Houston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Temperatures have fallen to near </a:t>
            </a:r>
            <a:r>
              <a:rPr lang="en-US" sz="2800" dirty="0" smtClean="0">
                <a:solidFill>
                  <a:schemeClr val="bg1"/>
                </a:solidFill>
              </a:rPr>
              <a:t>freezing along the I85 corridor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 line of moderate to heavy snow showers has </a:t>
            </a:r>
            <a:r>
              <a:rPr lang="en-US" sz="2800" dirty="0" smtClean="0">
                <a:solidFill>
                  <a:schemeClr val="bg1"/>
                </a:solidFill>
              </a:rPr>
              <a:t>developed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Now moving </a:t>
            </a:r>
            <a:r>
              <a:rPr lang="en-US" sz="2800" dirty="0" smtClean="0">
                <a:solidFill>
                  <a:schemeClr val="bg1"/>
                </a:solidFill>
              </a:rPr>
              <a:t>further southeast into </a:t>
            </a:r>
            <a:r>
              <a:rPr lang="en-US" sz="2800" dirty="0" smtClean="0">
                <a:solidFill>
                  <a:schemeClr val="bg1"/>
                </a:solidFill>
              </a:rPr>
              <a:t>Charlotte Metro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Expecting snowfall rates of up to 2” per hour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Major airport AND traffic delays</a:t>
            </a:r>
          </a:p>
        </p:txBody>
      </p:sp>
    </p:spTree>
    <p:extLst>
      <p:ext uri="{BB962C8B-B14F-4D97-AF65-F5344CB8AC3E}">
        <p14:creationId xmlns:p14="http://schemas.microsoft.com/office/powerpoint/2010/main" val="20486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ongoing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4:20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M </a:t>
            </a:r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" y="1602262"/>
            <a:ext cx="9006946" cy="5122701"/>
          </a:xfrm>
        </p:spPr>
      </p:pic>
    </p:spTree>
    <p:extLst>
      <p:ext uri="{BB962C8B-B14F-4D97-AF65-F5344CB8AC3E}">
        <p14:creationId xmlns:p14="http://schemas.microsoft.com/office/powerpoint/2010/main" val="186384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Sit-Rep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Recovery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Temperatures </a:t>
            </a:r>
            <a:r>
              <a:rPr lang="en-US" dirty="0">
                <a:solidFill>
                  <a:schemeClr val="bg1"/>
                </a:solidFill>
              </a:rPr>
              <a:t>are not expected to exceed </a:t>
            </a:r>
            <a:r>
              <a:rPr lang="en-US" dirty="0" smtClean="0">
                <a:solidFill>
                  <a:schemeClr val="bg1"/>
                </a:solidFill>
              </a:rPr>
              <a:t>freezing on </a:t>
            </a:r>
            <a:r>
              <a:rPr lang="en-US" dirty="0">
                <a:solidFill>
                  <a:schemeClr val="bg1"/>
                </a:solidFill>
              </a:rPr>
              <a:t>Tuesday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Scattered to widespread power outages across the NC/SC Piedmont region as well as across the Blue Ridge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Some roadways still impassable, major interstates </a:t>
            </a:r>
            <a:r>
              <a:rPr lang="en-US" dirty="0" smtClean="0">
                <a:solidFill>
                  <a:schemeClr val="bg1"/>
                </a:solidFill>
              </a:rPr>
              <a:t>clear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Further action plans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3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685800" y="3048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End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 minus 24 Hours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4:00 PM </a:t>
            </a:r>
            <a:r>
              <a:rPr lang="en-US" dirty="0" smtClean="0">
                <a:solidFill>
                  <a:schemeClr val="bg1"/>
                </a:solidFill>
              </a:rPr>
              <a:t>Sunday January 29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dry surface cold front will pass through the region this evening, ushering in cooler </a:t>
            </a:r>
            <a:r>
              <a:rPr lang="en-US" dirty="0" smtClean="0">
                <a:solidFill>
                  <a:schemeClr val="bg1"/>
                </a:solidFill>
              </a:rPr>
              <a:t>air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Forecast guidance indicates the potential for banding precipitation </a:t>
            </a:r>
            <a:r>
              <a:rPr lang="en-US" dirty="0" smtClean="0">
                <a:solidFill>
                  <a:schemeClr val="bg1"/>
                </a:solidFill>
              </a:rPr>
              <a:t>on 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Some </a:t>
            </a:r>
            <a:r>
              <a:rPr lang="en-US" dirty="0" smtClean="0">
                <a:solidFill>
                  <a:schemeClr val="bg1"/>
                </a:solidFill>
              </a:rPr>
              <a:t>or all of these precipitation bands could yield accumulating snowfall </a:t>
            </a:r>
            <a:r>
              <a:rPr lang="en-US" dirty="0" smtClean="0">
                <a:solidFill>
                  <a:schemeClr val="bg1"/>
                </a:solidFill>
              </a:rPr>
              <a:t>along/south </a:t>
            </a:r>
            <a:r>
              <a:rPr lang="en-US" dirty="0" smtClean="0">
                <a:solidFill>
                  <a:schemeClr val="bg1"/>
                </a:solidFill>
              </a:rPr>
              <a:t>of the I85 corridor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Given the expected convective nature of the rain/snow showers, confidence in precipitation amounts, timing, as well as placement is low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Strong winds as well as light accumulating snowfall are possible across the North Carolina high terrain</a:t>
            </a:r>
          </a:p>
        </p:txBody>
      </p:sp>
    </p:spTree>
    <p:extLst>
      <p:ext uri="{BB962C8B-B14F-4D97-AF65-F5344CB8AC3E}">
        <p14:creationId xmlns:p14="http://schemas.microsoft.com/office/powerpoint/2010/main" val="30611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 Winter Weather Advisory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has been </a:t>
            </a:r>
            <a:r>
              <a:rPr lang="en-US" sz="2400" dirty="0" smtClean="0">
                <a:solidFill>
                  <a:schemeClr val="bg1"/>
                </a:solidFill>
              </a:rPr>
              <a:t>issued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Valid: 12PM Monday January 30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– 8AM Tuesday January 31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70710"/>
            <a:ext cx="7239000" cy="5593774"/>
          </a:xfrm>
        </p:spPr>
      </p:pic>
    </p:spTree>
    <p:extLst>
      <p:ext uri="{BB962C8B-B14F-4D97-AF65-F5344CB8AC3E}">
        <p14:creationId xmlns:p14="http://schemas.microsoft.com/office/powerpoint/2010/main" val="418613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Storm Total Snowfall </a:t>
            </a:r>
            <a:r>
              <a:rPr lang="en-US" sz="2800" dirty="0" smtClean="0">
                <a:solidFill>
                  <a:schemeClr val="bg1"/>
                </a:solidFill>
              </a:rPr>
              <a:t>Forecast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Monday January 30</a:t>
            </a:r>
            <a:r>
              <a:rPr lang="en-US" sz="2800" baseline="30000" dirty="0" smtClean="0">
                <a:solidFill>
                  <a:schemeClr val="bg1"/>
                </a:solidFill>
              </a:rPr>
              <a:t>th</a:t>
            </a:r>
            <a:r>
              <a:rPr lang="en-US" sz="2800" dirty="0" smtClean="0">
                <a:solidFill>
                  <a:schemeClr val="bg1"/>
                </a:solidFill>
              </a:rPr>
              <a:t> AM – Tuesday January 31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AM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426162" cy="5617441"/>
          </a:xfrm>
        </p:spPr>
      </p:pic>
    </p:spTree>
    <p:extLst>
      <p:ext uri="{BB962C8B-B14F-4D97-AF65-F5344CB8AC3E}">
        <p14:creationId xmlns:p14="http://schemas.microsoft.com/office/powerpoint/2010/main" val="31038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5143499" cy="3429000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352800"/>
            <a:ext cx="5143499" cy="3428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1981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1PM-7PM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697" y="5181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Monday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7AM-1PM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stCxn id="9" idx="0"/>
          </p:cNvCxnSpPr>
          <p:nvPr/>
        </p:nvCxnSpPr>
        <p:spPr>
          <a:xfrm flipV="1">
            <a:off x="1872597" y="4495800"/>
            <a:ext cx="108603" cy="6858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048500" y="2590800"/>
            <a:ext cx="128365" cy="6858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4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 Temperature Forecast for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Monday AM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19200"/>
            <a:ext cx="8426159" cy="5617440"/>
          </a:xfrm>
        </p:spPr>
      </p:pic>
    </p:spTree>
    <p:extLst>
      <p:ext uri="{BB962C8B-B14F-4D97-AF65-F5344CB8AC3E}">
        <p14:creationId xmlns:p14="http://schemas.microsoft.com/office/powerpoint/2010/main" val="42451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Maximum Temperature Forecast for </a:t>
            </a:r>
            <a:r>
              <a:rPr lang="en-US" dirty="0" smtClean="0">
                <a:solidFill>
                  <a:schemeClr val="bg1"/>
                </a:solidFill>
              </a:rPr>
              <a:t>Monday PM January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426161" cy="5617440"/>
          </a:xfrm>
        </p:spPr>
      </p:pic>
    </p:spTree>
    <p:extLst>
      <p:ext uri="{BB962C8B-B14F-4D97-AF65-F5344CB8AC3E}">
        <p14:creationId xmlns:p14="http://schemas.microsoft.com/office/powerpoint/2010/main" val="18995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Maximum Wind </a:t>
            </a:r>
            <a:r>
              <a:rPr lang="en-US" sz="3200" dirty="0" smtClean="0">
                <a:solidFill>
                  <a:schemeClr val="bg1"/>
                </a:solidFill>
              </a:rPr>
              <a:t>Forecast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Sunday PM January 29</a:t>
            </a:r>
            <a:r>
              <a:rPr lang="en-US" sz="3200" baseline="30000" dirty="0" smtClean="0">
                <a:solidFill>
                  <a:schemeClr val="bg1"/>
                </a:solidFill>
              </a:rPr>
              <a:t>th </a:t>
            </a:r>
            <a:r>
              <a:rPr lang="en-US" sz="3200" dirty="0" smtClean="0">
                <a:solidFill>
                  <a:schemeClr val="bg1"/>
                </a:solidFill>
              </a:rPr>
              <a:t>– Monday PM January 30</a:t>
            </a:r>
            <a:r>
              <a:rPr lang="en-US" sz="3200" baseline="30000" dirty="0" smtClean="0">
                <a:solidFill>
                  <a:schemeClr val="bg1"/>
                </a:solidFill>
              </a:rPr>
              <a:t>th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426161" cy="5617441"/>
          </a:xfrm>
        </p:spPr>
      </p:pic>
    </p:spTree>
    <p:extLst>
      <p:ext uri="{BB962C8B-B14F-4D97-AF65-F5344CB8AC3E}">
        <p14:creationId xmlns:p14="http://schemas.microsoft.com/office/powerpoint/2010/main" val="388873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571</Words>
  <Application>Microsoft Office PowerPoint</Application>
  <PresentationFormat>On-screen Show (4:3)</PresentationFormat>
  <Paragraphs>94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2016 GSP Integrated Warning Team Workshop</vt:lpstr>
      <vt:lpstr>Outline</vt:lpstr>
      <vt:lpstr>Event minus 24 Hours 4:00 PM Sunday January 29th </vt:lpstr>
      <vt:lpstr>A Winter Weather Advisory has been issued Valid: 12PM Monday January 30th – 8AM Tuesday January 31st </vt:lpstr>
      <vt:lpstr>Storm Total Snowfall Forecast Monday January 30th AM – Tuesday January 31st AM</vt:lpstr>
      <vt:lpstr>Timing</vt:lpstr>
      <vt:lpstr>Low Temperature Forecast for  Monday AM January 30th</vt:lpstr>
      <vt:lpstr>Maximum Temperature Forecast for Monday PM January 30th</vt:lpstr>
      <vt:lpstr>Maximum Wind Forecast Sunday PM January 29th – Monday PM January 30th </vt:lpstr>
      <vt:lpstr>Discussion</vt:lpstr>
      <vt:lpstr>Event minus 12 Hours 4:00 AM Monday January 30th</vt:lpstr>
      <vt:lpstr>Winter Weather Advisory expanded north, upgraded to a Warning south Valid: 12PM Monday January 30th – 8AM Tuesday January 31st</vt:lpstr>
      <vt:lpstr>Storm Total Snowfall Forecast Monday January 30th AM – Tuesday January 31st AM</vt:lpstr>
      <vt:lpstr>Latest Timing</vt:lpstr>
      <vt:lpstr>Minimum Temperature Forecast for Tuesday AM January 31st</vt:lpstr>
      <vt:lpstr>Maximum Temperature Forecast for Tuesday PM January 31st </vt:lpstr>
      <vt:lpstr>A Wind Advisory has been issued Valid: 8AM Monday January 30th – 12AM Tuesday January 31st </vt:lpstr>
      <vt:lpstr>Maximum Wind Forecast Monday AM/PM January 30th</vt:lpstr>
      <vt:lpstr>Discussion</vt:lpstr>
      <vt:lpstr>Event minus 6 Hours 10:06 AM Monday January 30th</vt:lpstr>
      <vt:lpstr>Event minus 6 Hours 10:06 AM Monday January 30th</vt:lpstr>
      <vt:lpstr>Event minus 3 Hours 1:00 PM Monday January 30th</vt:lpstr>
      <vt:lpstr>Event minus 3 Hours 1:00 PM Monday January 30th</vt:lpstr>
      <vt:lpstr>Event ongoing 4:20 PM Monday January 30th</vt:lpstr>
      <vt:lpstr>Event ongoing 4:20 PM Monday January 30th</vt:lpstr>
      <vt:lpstr>Discussion</vt:lpstr>
      <vt:lpstr>The End 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Gant</dc:creator>
  <cp:lastModifiedBy>Charles Gant</cp:lastModifiedBy>
  <cp:revision>57</cp:revision>
  <dcterms:created xsi:type="dcterms:W3CDTF">2016-09-21T13:39:06Z</dcterms:created>
  <dcterms:modified xsi:type="dcterms:W3CDTF">2016-10-01T17:17:05Z</dcterms:modified>
</cp:coreProperties>
</file>