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9" r:id="rId3"/>
    <p:sldId id="257" r:id="rId4"/>
    <p:sldId id="272" r:id="rId5"/>
    <p:sldId id="273" r:id="rId6"/>
    <p:sldId id="274" r:id="rId7"/>
    <p:sldId id="275" r:id="rId8"/>
    <p:sldId id="277" r:id="rId9"/>
    <p:sldId id="278" r:id="rId10"/>
    <p:sldId id="279" r:id="rId11"/>
    <p:sldId id="280" r:id="rId12"/>
    <p:sldId id="281" r:id="rId13"/>
    <p:sldId id="283" r:id="rId14"/>
    <p:sldId id="284" r:id="rId15"/>
    <p:sldId id="285" r:id="rId16"/>
    <p:sldId id="294" r:id="rId17"/>
    <p:sldId id="292" r:id="rId18"/>
    <p:sldId id="286" r:id="rId19"/>
    <p:sldId id="293" r:id="rId20"/>
    <p:sldId id="288" r:id="rId21"/>
    <p:sldId id="28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804"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C422DF-F854-43FC-935F-6DE10719C3FE}" type="datetimeFigureOut">
              <a:rPr lang="en-US" smtClean="0"/>
              <a:pPr/>
              <a:t>10/23/2016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93398F-D615-493A-8E3A-44720C4906CF}" type="slidenum">
              <a:rPr lang="en-US" smtClean="0"/>
              <a:pPr/>
              <a:t>‹#›</a:t>
            </a:fld>
            <a:endParaRPr lang="en-US"/>
          </a:p>
        </p:txBody>
      </p:sp>
    </p:spTree>
    <p:extLst>
      <p:ext uri="{BB962C8B-B14F-4D97-AF65-F5344CB8AC3E}">
        <p14:creationId xmlns:p14="http://schemas.microsoft.com/office/powerpoint/2010/main" val="303853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3398F-D615-493A-8E3A-44720C4906CF}" type="slidenum">
              <a:rPr lang="en-US" smtClean="0"/>
              <a:pPr/>
              <a:t>1</a:t>
            </a:fld>
            <a:endParaRPr lang="en-US"/>
          </a:p>
        </p:txBody>
      </p:sp>
    </p:spTree>
    <p:extLst>
      <p:ext uri="{BB962C8B-B14F-4D97-AF65-F5344CB8AC3E}">
        <p14:creationId xmlns:p14="http://schemas.microsoft.com/office/powerpoint/2010/main" val="410965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3398F-D615-493A-8E3A-44720C4906CF}" type="slidenum">
              <a:rPr lang="en-US" smtClean="0"/>
              <a:pPr/>
              <a:t>3</a:t>
            </a:fld>
            <a:endParaRPr lang="en-US"/>
          </a:p>
        </p:txBody>
      </p:sp>
    </p:spTree>
    <p:extLst>
      <p:ext uri="{BB962C8B-B14F-4D97-AF65-F5344CB8AC3E}">
        <p14:creationId xmlns:p14="http://schemas.microsoft.com/office/powerpoint/2010/main" val="338196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D8DCF7-1DA0-4F2C-8475-14C356FD7CB7}"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C8AFC-9251-45A3-9BE0-81EEBECF03DC}" type="slidenum">
              <a:rPr lang="en-US" smtClean="0"/>
              <a:pPr/>
              <a:t>‹#›</a:t>
            </a:fld>
            <a:endParaRPr lang="en-US"/>
          </a:p>
        </p:txBody>
      </p:sp>
    </p:spTree>
    <p:extLst>
      <p:ext uri="{BB962C8B-B14F-4D97-AF65-F5344CB8AC3E}">
        <p14:creationId xmlns:p14="http://schemas.microsoft.com/office/powerpoint/2010/main" val="267196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8DCF7-1DA0-4F2C-8475-14C356FD7CB7}"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C8AFC-9251-45A3-9BE0-81EEBECF03DC}" type="slidenum">
              <a:rPr lang="en-US" smtClean="0"/>
              <a:pPr/>
              <a:t>‹#›</a:t>
            </a:fld>
            <a:endParaRPr lang="en-US"/>
          </a:p>
        </p:txBody>
      </p:sp>
    </p:spTree>
    <p:extLst>
      <p:ext uri="{BB962C8B-B14F-4D97-AF65-F5344CB8AC3E}">
        <p14:creationId xmlns:p14="http://schemas.microsoft.com/office/powerpoint/2010/main" val="7919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8DCF7-1DA0-4F2C-8475-14C356FD7CB7}"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C8AFC-9251-45A3-9BE0-81EEBECF03DC}" type="slidenum">
              <a:rPr lang="en-US" smtClean="0"/>
              <a:pPr/>
              <a:t>‹#›</a:t>
            </a:fld>
            <a:endParaRPr lang="en-US"/>
          </a:p>
        </p:txBody>
      </p:sp>
    </p:spTree>
    <p:extLst>
      <p:ext uri="{BB962C8B-B14F-4D97-AF65-F5344CB8AC3E}">
        <p14:creationId xmlns:p14="http://schemas.microsoft.com/office/powerpoint/2010/main" val="218172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8DCF7-1DA0-4F2C-8475-14C356FD7CB7}"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C8AFC-9251-45A3-9BE0-81EEBECF03DC}" type="slidenum">
              <a:rPr lang="en-US" smtClean="0"/>
              <a:pPr/>
              <a:t>‹#›</a:t>
            </a:fld>
            <a:endParaRPr lang="en-US"/>
          </a:p>
        </p:txBody>
      </p:sp>
    </p:spTree>
    <p:extLst>
      <p:ext uri="{BB962C8B-B14F-4D97-AF65-F5344CB8AC3E}">
        <p14:creationId xmlns:p14="http://schemas.microsoft.com/office/powerpoint/2010/main" val="128396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8DCF7-1DA0-4F2C-8475-14C356FD7CB7}"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C8AFC-9251-45A3-9BE0-81EEBECF03DC}" type="slidenum">
              <a:rPr lang="en-US" smtClean="0"/>
              <a:pPr/>
              <a:t>‹#›</a:t>
            </a:fld>
            <a:endParaRPr lang="en-US"/>
          </a:p>
        </p:txBody>
      </p:sp>
    </p:spTree>
    <p:extLst>
      <p:ext uri="{BB962C8B-B14F-4D97-AF65-F5344CB8AC3E}">
        <p14:creationId xmlns:p14="http://schemas.microsoft.com/office/powerpoint/2010/main" val="363501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D8DCF7-1DA0-4F2C-8475-14C356FD7CB7}"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C8AFC-9251-45A3-9BE0-81EEBECF03DC}" type="slidenum">
              <a:rPr lang="en-US" smtClean="0"/>
              <a:pPr/>
              <a:t>‹#›</a:t>
            </a:fld>
            <a:endParaRPr lang="en-US"/>
          </a:p>
        </p:txBody>
      </p:sp>
    </p:spTree>
    <p:extLst>
      <p:ext uri="{BB962C8B-B14F-4D97-AF65-F5344CB8AC3E}">
        <p14:creationId xmlns:p14="http://schemas.microsoft.com/office/powerpoint/2010/main" val="396654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D8DCF7-1DA0-4F2C-8475-14C356FD7CB7}" type="datetimeFigureOut">
              <a:rPr lang="en-US" smtClean="0"/>
              <a:pPr/>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3C8AFC-9251-45A3-9BE0-81EEBECF03DC}" type="slidenum">
              <a:rPr lang="en-US" smtClean="0"/>
              <a:pPr/>
              <a:t>‹#›</a:t>
            </a:fld>
            <a:endParaRPr lang="en-US"/>
          </a:p>
        </p:txBody>
      </p:sp>
    </p:spTree>
    <p:extLst>
      <p:ext uri="{BB962C8B-B14F-4D97-AF65-F5344CB8AC3E}">
        <p14:creationId xmlns:p14="http://schemas.microsoft.com/office/powerpoint/2010/main" val="257546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D8DCF7-1DA0-4F2C-8475-14C356FD7CB7}" type="datetimeFigureOut">
              <a:rPr lang="en-US" smtClean="0"/>
              <a:pPr/>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C8AFC-9251-45A3-9BE0-81EEBECF03DC}" type="slidenum">
              <a:rPr lang="en-US" smtClean="0"/>
              <a:pPr/>
              <a:t>‹#›</a:t>
            </a:fld>
            <a:endParaRPr lang="en-US"/>
          </a:p>
        </p:txBody>
      </p:sp>
    </p:spTree>
    <p:extLst>
      <p:ext uri="{BB962C8B-B14F-4D97-AF65-F5344CB8AC3E}">
        <p14:creationId xmlns:p14="http://schemas.microsoft.com/office/powerpoint/2010/main" val="246519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8DCF7-1DA0-4F2C-8475-14C356FD7CB7}" type="datetimeFigureOut">
              <a:rPr lang="en-US" smtClean="0"/>
              <a:pPr/>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C8AFC-9251-45A3-9BE0-81EEBECF03DC}" type="slidenum">
              <a:rPr lang="en-US" smtClean="0"/>
              <a:pPr/>
              <a:t>‹#›</a:t>
            </a:fld>
            <a:endParaRPr lang="en-US"/>
          </a:p>
        </p:txBody>
      </p:sp>
    </p:spTree>
    <p:extLst>
      <p:ext uri="{BB962C8B-B14F-4D97-AF65-F5344CB8AC3E}">
        <p14:creationId xmlns:p14="http://schemas.microsoft.com/office/powerpoint/2010/main" val="297840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8DCF7-1DA0-4F2C-8475-14C356FD7CB7}"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C8AFC-9251-45A3-9BE0-81EEBECF03DC}" type="slidenum">
              <a:rPr lang="en-US" smtClean="0"/>
              <a:pPr/>
              <a:t>‹#›</a:t>
            </a:fld>
            <a:endParaRPr lang="en-US"/>
          </a:p>
        </p:txBody>
      </p:sp>
    </p:spTree>
    <p:extLst>
      <p:ext uri="{BB962C8B-B14F-4D97-AF65-F5344CB8AC3E}">
        <p14:creationId xmlns:p14="http://schemas.microsoft.com/office/powerpoint/2010/main" val="338236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8DCF7-1DA0-4F2C-8475-14C356FD7CB7}"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C8AFC-9251-45A3-9BE0-81EEBECF03DC}" type="slidenum">
              <a:rPr lang="en-US" smtClean="0"/>
              <a:pPr/>
              <a:t>‹#›</a:t>
            </a:fld>
            <a:endParaRPr lang="en-US"/>
          </a:p>
        </p:txBody>
      </p:sp>
    </p:spTree>
    <p:extLst>
      <p:ext uri="{BB962C8B-B14F-4D97-AF65-F5344CB8AC3E}">
        <p14:creationId xmlns:p14="http://schemas.microsoft.com/office/powerpoint/2010/main" val="330836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8DCF7-1DA0-4F2C-8475-14C356FD7CB7}" type="datetimeFigureOut">
              <a:rPr lang="en-US" smtClean="0"/>
              <a:pPr/>
              <a:t>10/23/2016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C8AFC-9251-45A3-9BE0-81EEBECF03DC}" type="slidenum">
              <a:rPr lang="en-US" smtClean="0"/>
              <a:pPr/>
              <a:t>‹#›</a:t>
            </a:fld>
            <a:endParaRPr lang="en-US"/>
          </a:p>
        </p:txBody>
      </p:sp>
    </p:spTree>
    <p:extLst>
      <p:ext uri="{BB962C8B-B14F-4D97-AF65-F5344CB8AC3E}">
        <p14:creationId xmlns:p14="http://schemas.microsoft.com/office/powerpoint/2010/main" val="3820981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762000" cy="762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52400"/>
            <a:ext cx="865561" cy="865561"/>
          </a:xfrm>
          <a:prstGeom prst="rect">
            <a:avLst/>
          </a:prstGeom>
        </p:spPr>
      </p:pic>
      <p:sp>
        <p:nvSpPr>
          <p:cNvPr id="9" name="TextBox 8"/>
          <p:cNvSpPr txBox="1"/>
          <p:nvPr/>
        </p:nvSpPr>
        <p:spPr>
          <a:xfrm>
            <a:off x="7924800" y="914400"/>
            <a:ext cx="1239981" cy="215444"/>
          </a:xfrm>
          <a:prstGeom prst="rect">
            <a:avLst/>
          </a:prstGeom>
          <a:noFill/>
        </p:spPr>
        <p:txBody>
          <a:bodyPr wrap="square" rtlCol="0">
            <a:spAutoFit/>
          </a:bodyPr>
          <a:lstStyle/>
          <a:p>
            <a:r>
              <a:rPr lang="en-US" sz="800" b="1" dirty="0" smtClean="0">
                <a:solidFill>
                  <a:srgbClr val="FF0000"/>
                </a:solidFill>
              </a:rPr>
              <a:t>Greenville/Spartanburg</a:t>
            </a:r>
            <a:endParaRPr lang="en-US" sz="800" b="1" dirty="0">
              <a:solidFill>
                <a:srgbClr val="FF0000"/>
              </a:solidFill>
            </a:endParaRPr>
          </a:p>
        </p:txBody>
      </p:sp>
      <p:sp>
        <p:nvSpPr>
          <p:cNvPr id="11" name="TextBox 10"/>
          <p:cNvSpPr txBox="1"/>
          <p:nvPr/>
        </p:nvSpPr>
        <p:spPr>
          <a:xfrm>
            <a:off x="1066800" y="609600"/>
            <a:ext cx="7086600" cy="1384995"/>
          </a:xfrm>
          <a:prstGeom prst="rect">
            <a:avLst/>
          </a:prstGeom>
          <a:no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NWS Warnings for </a:t>
            </a:r>
            <a:r>
              <a:rPr lang="en-US" sz="2800" b="1" i="1" dirty="0" smtClean="0">
                <a:solidFill>
                  <a:schemeClr val="bg1"/>
                </a:solidFill>
                <a:latin typeface="Arial" panose="020B0604020202020204" pitchFamily="34" charset="0"/>
                <a:cs typeface="Arial" panose="020B0604020202020204" pitchFamily="34" charset="0"/>
              </a:rPr>
              <a:t>Very Localized/Low Impact </a:t>
            </a:r>
            <a:r>
              <a:rPr lang="en-US" sz="2800" b="1" dirty="0" smtClean="0">
                <a:solidFill>
                  <a:schemeClr val="bg1"/>
                </a:solidFill>
                <a:latin typeface="Arial" panose="020B0604020202020204" pitchFamily="34" charset="0"/>
                <a:cs typeface="Arial" panose="020B0604020202020204" pitchFamily="34" charset="0"/>
              </a:rPr>
              <a:t>Severe Weather: </a:t>
            </a:r>
            <a:r>
              <a:rPr lang="en-US" sz="2800" b="1" dirty="0" smtClean="0">
                <a:solidFill>
                  <a:schemeClr val="bg1"/>
                </a:solidFill>
                <a:latin typeface="Arial" panose="020B0604020202020204" pitchFamily="34" charset="0"/>
                <a:cs typeface="Arial" panose="020B0604020202020204" pitchFamily="34" charset="0"/>
              </a:rPr>
              <a:t>Is There a Better Way?</a:t>
            </a:r>
            <a:r>
              <a:rPr lang="en-US" sz="2800" dirty="0" smtClean="0">
                <a:solidFill>
                  <a:schemeClr val="bg1"/>
                </a:solidFill>
              </a:rPr>
              <a:t> </a:t>
            </a:r>
            <a:endParaRPr lang="en-US" sz="2800" dirty="0">
              <a:solidFill>
                <a:schemeClr val="bg1"/>
              </a:solidFill>
            </a:endParaRPr>
          </a:p>
        </p:txBody>
      </p:sp>
      <p:sp>
        <p:nvSpPr>
          <p:cNvPr id="12" name="TextBox 11"/>
          <p:cNvSpPr txBox="1"/>
          <p:nvPr/>
        </p:nvSpPr>
        <p:spPr>
          <a:xfrm>
            <a:off x="1905000" y="5486400"/>
            <a:ext cx="5334000" cy="923330"/>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Justin Lane- NOAA/NWS Greer, SC</a:t>
            </a:r>
          </a:p>
          <a:p>
            <a:pPr algn="ctr"/>
            <a:r>
              <a:rPr lang="pt-BR" b="1" dirty="0" smtClean="0">
                <a:solidFill>
                  <a:schemeClr val="bg1"/>
                </a:solidFill>
                <a:latin typeface="Arial" panose="020B0604020202020204" pitchFamily="34" charset="0"/>
                <a:cs typeface="Arial" panose="020B0604020202020204" pitchFamily="34" charset="0"/>
              </a:rPr>
              <a:t>2016 IWT Meeting</a:t>
            </a:r>
            <a:endParaRPr lang="pt-BR" b="1" dirty="0">
              <a:solidFill>
                <a:schemeClr val="bg1"/>
              </a:solidFill>
              <a:latin typeface="Arial" panose="020B0604020202020204" pitchFamily="34" charset="0"/>
              <a:cs typeface="Arial" panose="020B0604020202020204" pitchFamily="34" charset="0"/>
            </a:endParaRPr>
          </a:p>
          <a:p>
            <a:endParaRPr lang="en-US"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2057400"/>
            <a:ext cx="3185160" cy="3143250"/>
          </a:xfrm>
          <a:prstGeom prst="rect">
            <a:avLst/>
          </a:prstGeom>
        </p:spPr>
      </p:pic>
    </p:spTree>
    <p:extLst>
      <p:ext uri="{BB962C8B-B14F-4D97-AF65-F5344CB8AC3E}">
        <p14:creationId xmlns:p14="http://schemas.microsoft.com/office/powerpoint/2010/main" val="3159203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t="2949" r="13309" b="8319"/>
          <a:stretch/>
        </p:blipFill>
        <p:spPr>
          <a:xfrm>
            <a:off x="243391" y="128788"/>
            <a:ext cx="8459508" cy="6490953"/>
          </a:xfrm>
          <a:prstGeom prst="rect">
            <a:avLst/>
          </a:prstGeom>
        </p:spPr>
      </p:pic>
      <p:cxnSp>
        <p:nvCxnSpPr>
          <p:cNvPr id="4" name="Straight Arrow Connector 3"/>
          <p:cNvCxnSpPr/>
          <p:nvPr/>
        </p:nvCxnSpPr>
        <p:spPr>
          <a:xfrm flipV="1">
            <a:off x="4298632" y="4790942"/>
            <a:ext cx="28670" cy="1316999"/>
          </a:xfrm>
          <a:prstGeom prst="straightConnector1">
            <a:avLst/>
          </a:prstGeom>
          <a:ln w="47625">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28800" y="4907612"/>
            <a:ext cx="2055520" cy="1200329"/>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STRONG, VERTICAL UPDRAFT</a:t>
            </a:r>
            <a:endParaRPr lang="en-US" sz="24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457200" y="304801"/>
            <a:ext cx="2153654"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NEW CELL</a:t>
            </a:r>
            <a:endParaRPr lang="en-US" sz="2400" b="1" dirty="0">
              <a:solidFill>
                <a:schemeClr val="bg1"/>
              </a:solidFill>
              <a:latin typeface="Arial" panose="020B0604020202020204" pitchFamily="34" charset="0"/>
              <a:cs typeface="Arial" panose="020B0604020202020204" pitchFamily="34" charset="0"/>
            </a:endParaRPr>
          </a:p>
        </p:txBody>
      </p:sp>
      <p:cxnSp>
        <p:nvCxnSpPr>
          <p:cNvPr id="8" name="Straight Connector 7"/>
          <p:cNvCxnSpPr/>
          <p:nvPr/>
        </p:nvCxnSpPr>
        <p:spPr>
          <a:xfrm>
            <a:off x="243391" y="4040143"/>
            <a:ext cx="85290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3390" y="3670811"/>
            <a:ext cx="135680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2</a:t>
            </a:r>
            <a:r>
              <a:rPr lang="en-US" b="1" dirty="0" smtClean="0">
                <a:solidFill>
                  <a:schemeClr val="bg1"/>
                </a:solidFill>
                <a:latin typeface="Arial" panose="020B0604020202020204" pitchFamily="34" charset="0"/>
                <a:cs typeface="Arial" panose="020B0604020202020204" pitchFamily="34" charset="0"/>
              </a:rPr>
              <a:t>0,000 FT</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34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t="3125" r="12319" b="9375"/>
          <a:stretch/>
        </p:blipFill>
        <p:spPr>
          <a:xfrm>
            <a:off x="224072" y="214648"/>
            <a:ext cx="8556100" cy="6400800"/>
          </a:xfrm>
          <a:prstGeom prst="rect">
            <a:avLst/>
          </a:prstGeom>
        </p:spPr>
      </p:pic>
      <p:cxnSp>
        <p:nvCxnSpPr>
          <p:cNvPr id="3" name="Straight Arrow Connector 2"/>
          <p:cNvCxnSpPr/>
          <p:nvPr/>
        </p:nvCxnSpPr>
        <p:spPr>
          <a:xfrm>
            <a:off x="4230710" y="4662152"/>
            <a:ext cx="9659" cy="1416676"/>
          </a:xfrm>
          <a:prstGeom prst="straightConnector1">
            <a:avLst/>
          </a:prstGeom>
          <a:ln w="41275">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0" y="304801"/>
            <a:ext cx="2153654" cy="1569660"/>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SAME STORM, 9 MINUTES LATER </a:t>
            </a:r>
            <a:endParaRPr lang="en-US" sz="24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591134" y="4447160"/>
            <a:ext cx="2639576" cy="1200329"/>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PRECIP CASCADES INTO  UPDRAFT, “CHOKING OFF” INFLOW</a:t>
            </a:r>
            <a:endParaRPr lang="en-US" b="1" dirty="0">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4600136" y="5228824"/>
            <a:ext cx="1514110" cy="243509"/>
          </a:xfrm>
          <a:prstGeom prst="straightConnector1">
            <a:avLst/>
          </a:prstGeom>
          <a:ln w="476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67400" y="4308660"/>
            <a:ext cx="2639576" cy="1477328"/>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DOWNDRAFT (MICROBURST) WILL REACH THE GROUND IN THE MATTER OF A COUPLE OF MINUTES</a:t>
            </a:r>
            <a:endParaRPr lang="en-US" b="1" dirty="0">
              <a:latin typeface="Arial" panose="020B0604020202020204" pitchFamily="34" charset="0"/>
              <a:cs typeface="Arial" panose="020B0604020202020204" pitchFamily="34" charset="0"/>
            </a:endParaRPr>
          </a:p>
        </p:txBody>
      </p:sp>
      <p:sp>
        <p:nvSpPr>
          <p:cNvPr id="9" name="TextBox 8"/>
          <p:cNvSpPr txBox="1"/>
          <p:nvPr/>
        </p:nvSpPr>
        <p:spPr>
          <a:xfrm>
            <a:off x="152400" y="3733800"/>
            <a:ext cx="135680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2</a:t>
            </a:r>
            <a:r>
              <a:rPr lang="en-US" b="1" dirty="0" smtClean="0">
                <a:solidFill>
                  <a:schemeClr val="bg1"/>
                </a:solidFill>
                <a:latin typeface="Arial" panose="020B0604020202020204" pitchFamily="34" charset="0"/>
                <a:cs typeface="Arial" panose="020B0604020202020204" pitchFamily="34" charset="0"/>
              </a:rPr>
              <a:t>0,000 FT</a:t>
            </a:r>
            <a:endParaRPr lang="en-US" b="1" dirty="0">
              <a:solidFill>
                <a:schemeClr val="bg1"/>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228600" y="4114800"/>
            <a:ext cx="85290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6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t="2934" r="16303" b="8222"/>
          <a:stretch/>
        </p:blipFill>
        <p:spPr>
          <a:xfrm>
            <a:off x="399721" y="196946"/>
            <a:ext cx="8167505" cy="6499274"/>
          </a:xfrm>
          <a:prstGeom prst="rect">
            <a:avLst/>
          </a:prstGeom>
        </p:spPr>
      </p:pic>
      <p:sp>
        <p:nvSpPr>
          <p:cNvPr id="3" name="TextBox 2"/>
          <p:cNvSpPr txBox="1"/>
          <p:nvPr/>
        </p:nvSpPr>
        <p:spPr>
          <a:xfrm>
            <a:off x="692735" y="337625"/>
            <a:ext cx="2153654" cy="1569660"/>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SAME STORM, 20 MINUTES LATER </a:t>
            </a:r>
            <a:endParaRPr lang="en-US" sz="24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457200" y="3733800"/>
            <a:ext cx="135680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2</a:t>
            </a:r>
            <a:r>
              <a:rPr lang="en-US" b="1" dirty="0" smtClean="0">
                <a:solidFill>
                  <a:schemeClr val="bg1"/>
                </a:solidFill>
                <a:latin typeface="Arial" panose="020B0604020202020204" pitchFamily="34" charset="0"/>
                <a:cs typeface="Arial" panose="020B0604020202020204" pitchFamily="34" charset="0"/>
              </a:rPr>
              <a:t>0,000 FT</a:t>
            </a:r>
            <a:endParaRPr lang="en-US" b="1" dirty="0">
              <a:solidFill>
                <a:schemeClr val="bg1"/>
              </a:solidFill>
              <a:latin typeface="Arial" panose="020B0604020202020204" pitchFamily="34" charset="0"/>
              <a:cs typeface="Arial" panose="020B0604020202020204" pitchFamily="34" charset="0"/>
            </a:endParaRPr>
          </a:p>
        </p:txBody>
      </p:sp>
      <p:cxnSp>
        <p:nvCxnSpPr>
          <p:cNvPr id="5" name="Straight Connector 4"/>
          <p:cNvCxnSpPr/>
          <p:nvPr/>
        </p:nvCxnSpPr>
        <p:spPr>
          <a:xfrm>
            <a:off x="228600" y="4114800"/>
            <a:ext cx="85290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401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946" y="283"/>
            <a:ext cx="7028107" cy="6857434"/>
          </a:xfrm>
          <a:prstGeom prst="rect">
            <a:avLst/>
          </a:prstGeom>
          <a:ln>
            <a:solidFill>
              <a:schemeClr val="bg1">
                <a:lumMod val="85000"/>
              </a:schemeClr>
            </a:solidFill>
          </a:ln>
        </p:spPr>
      </p:pic>
      <p:sp>
        <p:nvSpPr>
          <p:cNvPr id="3" name="Freeform 2"/>
          <p:cNvSpPr/>
          <p:nvPr/>
        </p:nvSpPr>
        <p:spPr>
          <a:xfrm>
            <a:off x="3167743" y="2788879"/>
            <a:ext cx="4844143" cy="2436263"/>
          </a:xfrm>
          <a:custGeom>
            <a:avLst/>
            <a:gdLst>
              <a:gd name="connsiteX0" fmla="*/ 283028 w 4844143"/>
              <a:gd name="connsiteY0" fmla="*/ 0 h 2427514"/>
              <a:gd name="connsiteX1" fmla="*/ 0 w 4844143"/>
              <a:gd name="connsiteY1" fmla="*/ 762000 h 2427514"/>
              <a:gd name="connsiteX2" fmla="*/ 1643743 w 4844143"/>
              <a:gd name="connsiteY2" fmla="*/ 2427514 h 2427514"/>
              <a:gd name="connsiteX3" fmla="*/ 4844143 w 4844143"/>
              <a:gd name="connsiteY3" fmla="*/ 2242457 h 2427514"/>
              <a:gd name="connsiteX4" fmla="*/ 2601686 w 4844143"/>
              <a:gd name="connsiteY4" fmla="*/ 54428 h 2427514"/>
              <a:gd name="connsiteX5" fmla="*/ 1643743 w 4844143"/>
              <a:gd name="connsiteY5" fmla="*/ 65314 h 2427514"/>
              <a:gd name="connsiteX6" fmla="*/ 1676400 w 4844143"/>
              <a:gd name="connsiteY6" fmla="*/ 478971 h 2427514"/>
              <a:gd name="connsiteX7" fmla="*/ 1850571 w 4844143"/>
              <a:gd name="connsiteY7" fmla="*/ 1045028 h 2427514"/>
              <a:gd name="connsiteX8" fmla="*/ 1284514 w 4844143"/>
              <a:gd name="connsiteY8" fmla="*/ 1328057 h 2427514"/>
              <a:gd name="connsiteX9" fmla="*/ 762000 w 4844143"/>
              <a:gd name="connsiteY9" fmla="*/ 1219200 h 2427514"/>
              <a:gd name="connsiteX10" fmla="*/ 609600 w 4844143"/>
              <a:gd name="connsiteY10" fmla="*/ 870857 h 2427514"/>
              <a:gd name="connsiteX11" fmla="*/ 794657 w 4844143"/>
              <a:gd name="connsiteY11" fmla="*/ 424542 h 2427514"/>
              <a:gd name="connsiteX12" fmla="*/ 1349828 w 4844143"/>
              <a:gd name="connsiteY12" fmla="*/ 272142 h 2427514"/>
              <a:gd name="connsiteX13" fmla="*/ 1665514 w 4844143"/>
              <a:gd name="connsiteY13" fmla="*/ 261257 h 2427514"/>
              <a:gd name="connsiteX0" fmla="*/ 283028 w 4844143"/>
              <a:gd name="connsiteY0" fmla="*/ 0 h 2427514"/>
              <a:gd name="connsiteX1" fmla="*/ 0 w 4844143"/>
              <a:gd name="connsiteY1" fmla="*/ 762000 h 2427514"/>
              <a:gd name="connsiteX2" fmla="*/ 1643743 w 4844143"/>
              <a:gd name="connsiteY2" fmla="*/ 2427514 h 2427514"/>
              <a:gd name="connsiteX3" fmla="*/ 4844143 w 4844143"/>
              <a:gd name="connsiteY3" fmla="*/ 2242457 h 2427514"/>
              <a:gd name="connsiteX4" fmla="*/ 2601686 w 4844143"/>
              <a:gd name="connsiteY4" fmla="*/ 54428 h 2427514"/>
              <a:gd name="connsiteX5" fmla="*/ 1643743 w 4844143"/>
              <a:gd name="connsiteY5" fmla="*/ 65314 h 2427514"/>
              <a:gd name="connsiteX6" fmla="*/ 1676400 w 4844143"/>
              <a:gd name="connsiteY6" fmla="*/ 478971 h 2427514"/>
              <a:gd name="connsiteX7" fmla="*/ 1850571 w 4844143"/>
              <a:gd name="connsiteY7" fmla="*/ 1045028 h 2427514"/>
              <a:gd name="connsiteX8" fmla="*/ 1284514 w 4844143"/>
              <a:gd name="connsiteY8" fmla="*/ 1328057 h 2427514"/>
              <a:gd name="connsiteX9" fmla="*/ 762000 w 4844143"/>
              <a:gd name="connsiteY9" fmla="*/ 1219200 h 2427514"/>
              <a:gd name="connsiteX10" fmla="*/ 609600 w 4844143"/>
              <a:gd name="connsiteY10" fmla="*/ 870857 h 2427514"/>
              <a:gd name="connsiteX11" fmla="*/ 794657 w 4844143"/>
              <a:gd name="connsiteY11" fmla="*/ 424542 h 2427514"/>
              <a:gd name="connsiteX12" fmla="*/ 1523999 w 4844143"/>
              <a:gd name="connsiteY12" fmla="*/ 272142 h 2427514"/>
              <a:gd name="connsiteX13" fmla="*/ 1665514 w 4844143"/>
              <a:gd name="connsiteY13" fmla="*/ 261257 h 2427514"/>
              <a:gd name="connsiteX0" fmla="*/ 283028 w 4844143"/>
              <a:gd name="connsiteY0" fmla="*/ 0 h 2427514"/>
              <a:gd name="connsiteX1" fmla="*/ 0 w 4844143"/>
              <a:gd name="connsiteY1" fmla="*/ 762000 h 2427514"/>
              <a:gd name="connsiteX2" fmla="*/ 1643743 w 4844143"/>
              <a:gd name="connsiteY2" fmla="*/ 2427514 h 2427514"/>
              <a:gd name="connsiteX3" fmla="*/ 4844143 w 4844143"/>
              <a:gd name="connsiteY3" fmla="*/ 2242457 h 2427514"/>
              <a:gd name="connsiteX4" fmla="*/ 2601686 w 4844143"/>
              <a:gd name="connsiteY4" fmla="*/ 54428 h 2427514"/>
              <a:gd name="connsiteX5" fmla="*/ 1643743 w 4844143"/>
              <a:gd name="connsiteY5" fmla="*/ 65314 h 2427514"/>
              <a:gd name="connsiteX6" fmla="*/ 1676400 w 4844143"/>
              <a:gd name="connsiteY6" fmla="*/ 478971 h 2427514"/>
              <a:gd name="connsiteX7" fmla="*/ 1850571 w 4844143"/>
              <a:gd name="connsiteY7" fmla="*/ 1045028 h 2427514"/>
              <a:gd name="connsiteX8" fmla="*/ 1284514 w 4844143"/>
              <a:gd name="connsiteY8" fmla="*/ 1328057 h 2427514"/>
              <a:gd name="connsiteX9" fmla="*/ 762000 w 4844143"/>
              <a:gd name="connsiteY9" fmla="*/ 1219200 h 2427514"/>
              <a:gd name="connsiteX10" fmla="*/ 609600 w 4844143"/>
              <a:gd name="connsiteY10" fmla="*/ 870857 h 2427514"/>
              <a:gd name="connsiteX11" fmla="*/ 794657 w 4844143"/>
              <a:gd name="connsiteY11" fmla="*/ 424542 h 2427514"/>
              <a:gd name="connsiteX12" fmla="*/ 1523999 w 4844143"/>
              <a:gd name="connsiteY12" fmla="*/ 272142 h 2427514"/>
              <a:gd name="connsiteX13" fmla="*/ 1665514 w 4844143"/>
              <a:gd name="connsiteY13" fmla="*/ 261257 h 2427514"/>
              <a:gd name="connsiteX0" fmla="*/ 261257 w 4844143"/>
              <a:gd name="connsiteY0" fmla="*/ 0 h 2416628"/>
              <a:gd name="connsiteX1" fmla="*/ 0 w 4844143"/>
              <a:gd name="connsiteY1" fmla="*/ 751114 h 2416628"/>
              <a:gd name="connsiteX2" fmla="*/ 1643743 w 4844143"/>
              <a:gd name="connsiteY2" fmla="*/ 2416628 h 2416628"/>
              <a:gd name="connsiteX3" fmla="*/ 4844143 w 4844143"/>
              <a:gd name="connsiteY3" fmla="*/ 2231571 h 2416628"/>
              <a:gd name="connsiteX4" fmla="*/ 2601686 w 4844143"/>
              <a:gd name="connsiteY4" fmla="*/ 43542 h 2416628"/>
              <a:gd name="connsiteX5" fmla="*/ 1643743 w 4844143"/>
              <a:gd name="connsiteY5" fmla="*/ 54428 h 2416628"/>
              <a:gd name="connsiteX6" fmla="*/ 1676400 w 4844143"/>
              <a:gd name="connsiteY6" fmla="*/ 468085 h 2416628"/>
              <a:gd name="connsiteX7" fmla="*/ 1850571 w 4844143"/>
              <a:gd name="connsiteY7" fmla="*/ 1034142 h 2416628"/>
              <a:gd name="connsiteX8" fmla="*/ 1284514 w 4844143"/>
              <a:gd name="connsiteY8" fmla="*/ 1317171 h 2416628"/>
              <a:gd name="connsiteX9" fmla="*/ 762000 w 4844143"/>
              <a:gd name="connsiteY9" fmla="*/ 1208314 h 2416628"/>
              <a:gd name="connsiteX10" fmla="*/ 609600 w 4844143"/>
              <a:gd name="connsiteY10" fmla="*/ 859971 h 2416628"/>
              <a:gd name="connsiteX11" fmla="*/ 794657 w 4844143"/>
              <a:gd name="connsiteY11" fmla="*/ 413656 h 2416628"/>
              <a:gd name="connsiteX12" fmla="*/ 1523999 w 4844143"/>
              <a:gd name="connsiteY12" fmla="*/ 261256 h 2416628"/>
              <a:gd name="connsiteX13" fmla="*/ 1665514 w 4844143"/>
              <a:gd name="connsiteY13" fmla="*/ 250371 h 2416628"/>
              <a:gd name="connsiteX0" fmla="*/ 261257 w 4844143"/>
              <a:gd name="connsiteY0" fmla="*/ 1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676400 w 4844143"/>
              <a:gd name="connsiteY7" fmla="*/ 468086 h 2416629"/>
              <a:gd name="connsiteX8" fmla="*/ 1850571 w 4844143"/>
              <a:gd name="connsiteY8" fmla="*/ 1034143 h 2416629"/>
              <a:gd name="connsiteX9" fmla="*/ 1284514 w 4844143"/>
              <a:gd name="connsiteY9" fmla="*/ 1317172 h 2416629"/>
              <a:gd name="connsiteX10" fmla="*/ 762000 w 4844143"/>
              <a:gd name="connsiteY10" fmla="*/ 1208315 h 2416629"/>
              <a:gd name="connsiteX11" fmla="*/ 609600 w 4844143"/>
              <a:gd name="connsiteY11" fmla="*/ 859972 h 2416629"/>
              <a:gd name="connsiteX12" fmla="*/ 794657 w 4844143"/>
              <a:gd name="connsiteY12" fmla="*/ 413657 h 2416629"/>
              <a:gd name="connsiteX13" fmla="*/ 1523999 w 4844143"/>
              <a:gd name="connsiteY13" fmla="*/ 261257 h 2416629"/>
              <a:gd name="connsiteX14" fmla="*/ 1665514 w 4844143"/>
              <a:gd name="connsiteY14" fmla="*/ 250372 h 2416629"/>
              <a:gd name="connsiteX0" fmla="*/ 1175657 w 4844143"/>
              <a:gd name="connsiteY0" fmla="*/ 97972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676400 w 4844143"/>
              <a:gd name="connsiteY7" fmla="*/ 468086 h 2416629"/>
              <a:gd name="connsiteX8" fmla="*/ 1850571 w 4844143"/>
              <a:gd name="connsiteY8" fmla="*/ 1034143 h 2416629"/>
              <a:gd name="connsiteX9" fmla="*/ 1284514 w 4844143"/>
              <a:gd name="connsiteY9" fmla="*/ 1317172 h 2416629"/>
              <a:gd name="connsiteX10" fmla="*/ 762000 w 4844143"/>
              <a:gd name="connsiteY10" fmla="*/ 1208315 h 2416629"/>
              <a:gd name="connsiteX11" fmla="*/ 609600 w 4844143"/>
              <a:gd name="connsiteY11" fmla="*/ 859972 h 2416629"/>
              <a:gd name="connsiteX12" fmla="*/ 794657 w 4844143"/>
              <a:gd name="connsiteY12" fmla="*/ 413657 h 2416629"/>
              <a:gd name="connsiteX13" fmla="*/ 1523999 w 4844143"/>
              <a:gd name="connsiteY13" fmla="*/ 261257 h 2416629"/>
              <a:gd name="connsiteX14" fmla="*/ 1665514 w 4844143"/>
              <a:gd name="connsiteY14" fmla="*/ 250372 h 2416629"/>
              <a:gd name="connsiteX0" fmla="*/ 1088571 w 4844143"/>
              <a:gd name="connsiteY0" fmla="*/ 0 h 2449285"/>
              <a:gd name="connsiteX1" fmla="*/ 250371 w 4844143"/>
              <a:gd name="connsiteY1" fmla="*/ 32656 h 2449285"/>
              <a:gd name="connsiteX2" fmla="*/ 0 w 4844143"/>
              <a:gd name="connsiteY2" fmla="*/ 783771 h 2449285"/>
              <a:gd name="connsiteX3" fmla="*/ 1643743 w 4844143"/>
              <a:gd name="connsiteY3" fmla="*/ 2449285 h 2449285"/>
              <a:gd name="connsiteX4" fmla="*/ 4844143 w 4844143"/>
              <a:gd name="connsiteY4" fmla="*/ 2264228 h 2449285"/>
              <a:gd name="connsiteX5" fmla="*/ 2601686 w 4844143"/>
              <a:gd name="connsiteY5" fmla="*/ 76199 h 2449285"/>
              <a:gd name="connsiteX6" fmla="*/ 1643743 w 4844143"/>
              <a:gd name="connsiteY6" fmla="*/ 87085 h 2449285"/>
              <a:gd name="connsiteX7" fmla="*/ 1676400 w 4844143"/>
              <a:gd name="connsiteY7" fmla="*/ 500742 h 2449285"/>
              <a:gd name="connsiteX8" fmla="*/ 1850571 w 4844143"/>
              <a:gd name="connsiteY8" fmla="*/ 1066799 h 2449285"/>
              <a:gd name="connsiteX9" fmla="*/ 1284514 w 4844143"/>
              <a:gd name="connsiteY9" fmla="*/ 1349828 h 2449285"/>
              <a:gd name="connsiteX10" fmla="*/ 762000 w 4844143"/>
              <a:gd name="connsiteY10" fmla="*/ 1240971 h 2449285"/>
              <a:gd name="connsiteX11" fmla="*/ 609600 w 4844143"/>
              <a:gd name="connsiteY11" fmla="*/ 892628 h 2449285"/>
              <a:gd name="connsiteX12" fmla="*/ 794657 w 4844143"/>
              <a:gd name="connsiteY12" fmla="*/ 446313 h 2449285"/>
              <a:gd name="connsiteX13" fmla="*/ 1523999 w 4844143"/>
              <a:gd name="connsiteY13" fmla="*/ 293913 h 2449285"/>
              <a:gd name="connsiteX14" fmla="*/ 1665514 w 4844143"/>
              <a:gd name="connsiteY14" fmla="*/ 283028 h 2449285"/>
              <a:gd name="connsiteX0" fmla="*/ 1589314 w 4844143"/>
              <a:gd name="connsiteY0" fmla="*/ 54430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676400 w 4844143"/>
              <a:gd name="connsiteY7" fmla="*/ 468086 h 2416629"/>
              <a:gd name="connsiteX8" fmla="*/ 1850571 w 4844143"/>
              <a:gd name="connsiteY8" fmla="*/ 1034143 h 2416629"/>
              <a:gd name="connsiteX9" fmla="*/ 1284514 w 4844143"/>
              <a:gd name="connsiteY9" fmla="*/ 1317172 h 2416629"/>
              <a:gd name="connsiteX10" fmla="*/ 762000 w 4844143"/>
              <a:gd name="connsiteY10" fmla="*/ 1208315 h 2416629"/>
              <a:gd name="connsiteX11" fmla="*/ 609600 w 4844143"/>
              <a:gd name="connsiteY11" fmla="*/ 859972 h 2416629"/>
              <a:gd name="connsiteX12" fmla="*/ 794657 w 4844143"/>
              <a:gd name="connsiteY12" fmla="*/ 413657 h 2416629"/>
              <a:gd name="connsiteX13" fmla="*/ 1523999 w 4844143"/>
              <a:gd name="connsiteY13" fmla="*/ 261257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676400 w 4844143"/>
              <a:gd name="connsiteY7" fmla="*/ 468086 h 2416629"/>
              <a:gd name="connsiteX8" fmla="*/ 1850571 w 4844143"/>
              <a:gd name="connsiteY8" fmla="*/ 1034143 h 2416629"/>
              <a:gd name="connsiteX9" fmla="*/ 1284514 w 4844143"/>
              <a:gd name="connsiteY9" fmla="*/ 1317172 h 2416629"/>
              <a:gd name="connsiteX10" fmla="*/ 762000 w 4844143"/>
              <a:gd name="connsiteY10" fmla="*/ 1208315 h 2416629"/>
              <a:gd name="connsiteX11" fmla="*/ 609600 w 4844143"/>
              <a:gd name="connsiteY11" fmla="*/ 859972 h 2416629"/>
              <a:gd name="connsiteX12" fmla="*/ 794657 w 4844143"/>
              <a:gd name="connsiteY12" fmla="*/ 413657 h 2416629"/>
              <a:gd name="connsiteX13" fmla="*/ 1523999 w 4844143"/>
              <a:gd name="connsiteY13" fmla="*/ 261257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676400 w 4844143"/>
              <a:gd name="connsiteY7" fmla="*/ 468086 h 2416629"/>
              <a:gd name="connsiteX8" fmla="*/ 1850571 w 4844143"/>
              <a:gd name="connsiteY8" fmla="*/ 1034143 h 2416629"/>
              <a:gd name="connsiteX9" fmla="*/ 1284514 w 4844143"/>
              <a:gd name="connsiteY9" fmla="*/ 1317172 h 2416629"/>
              <a:gd name="connsiteX10" fmla="*/ 762000 w 4844143"/>
              <a:gd name="connsiteY10" fmla="*/ 1208315 h 2416629"/>
              <a:gd name="connsiteX11" fmla="*/ 609600 w 4844143"/>
              <a:gd name="connsiteY11" fmla="*/ 859972 h 2416629"/>
              <a:gd name="connsiteX12" fmla="*/ 794657 w 4844143"/>
              <a:gd name="connsiteY12" fmla="*/ 251287 h 2416629"/>
              <a:gd name="connsiteX13" fmla="*/ 1523999 w 4844143"/>
              <a:gd name="connsiteY13" fmla="*/ 261257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676400 w 4844143"/>
              <a:gd name="connsiteY7" fmla="*/ 468086 h 2416629"/>
              <a:gd name="connsiteX8" fmla="*/ 1850571 w 4844143"/>
              <a:gd name="connsiteY8" fmla="*/ 1034143 h 2416629"/>
              <a:gd name="connsiteX9" fmla="*/ 1284514 w 4844143"/>
              <a:gd name="connsiteY9" fmla="*/ 1317172 h 2416629"/>
              <a:gd name="connsiteX10" fmla="*/ 762000 w 4844143"/>
              <a:gd name="connsiteY10" fmla="*/ 1208315 h 2416629"/>
              <a:gd name="connsiteX11" fmla="*/ 609600 w 4844143"/>
              <a:gd name="connsiteY11" fmla="*/ 859972 h 2416629"/>
              <a:gd name="connsiteX12" fmla="*/ 794657 w 4844143"/>
              <a:gd name="connsiteY12" fmla="*/ 251287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676400 w 4844143"/>
              <a:gd name="connsiteY7" fmla="*/ 468086 h 2416629"/>
              <a:gd name="connsiteX8" fmla="*/ 1739476 w 4844143"/>
              <a:gd name="connsiteY8" fmla="*/ 1145239 h 2416629"/>
              <a:gd name="connsiteX9" fmla="*/ 1284514 w 4844143"/>
              <a:gd name="connsiteY9" fmla="*/ 1317172 h 2416629"/>
              <a:gd name="connsiteX10" fmla="*/ 762000 w 4844143"/>
              <a:gd name="connsiteY10" fmla="*/ 1208315 h 2416629"/>
              <a:gd name="connsiteX11" fmla="*/ 609600 w 4844143"/>
              <a:gd name="connsiteY11" fmla="*/ 859972 h 2416629"/>
              <a:gd name="connsiteX12" fmla="*/ 794657 w 4844143"/>
              <a:gd name="connsiteY12" fmla="*/ 251287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676400 w 4844143"/>
              <a:gd name="connsiteY7" fmla="*/ 468086 h 2416629"/>
              <a:gd name="connsiteX8" fmla="*/ 1739476 w 4844143"/>
              <a:gd name="connsiteY8" fmla="*/ 1145239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794657 w 4844143"/>
              <a:gd name="connsiteY12" fmla="*/ 251287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676400 w 4844143"/>
              <a:gd name="connsiteY7" fmla="*/ 468086 h 2416629"/>
              <a:gd name="connsiteX8" fmla="*/ 1901846 w 4844143"/>
              <a:gd name="connsiteY8" fmla="*/ 991414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794657 w 4844143"/>
              <a:gd name="connsiteY12" fmla="*/ 251287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676400 w 4844143"/>
              <a:gd name="connsiteY7" fmla="*/ 468086 h 2416629"/>
              <a:gd name="connsiteX8" fmla="*/ 1833480 w 4844143"/>
              <a:gd name="connsiteY8" fmla="*/ 1059780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794657 w 4844143"/>
              <a:gd name="connsiteY12" fmla="*/ 251287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676400 w 4844143"/>
              <a:gd name="connsiteY7" fmla="*/ 468086 h 2416629"/>
              <a:gd name="connsiteX8" fmla="*/ 1833480 w 4844143"/>
              <a:gd name="connsiteY8" fmla="*/ 1059780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794657 w 4844143"/>
              <a:gd name="connsiteY12" fmla="*/ 251287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813133 w 4844143"/>
              <a:gd name="connsiteY7" fmla="*/ 502270 h 2416629"/>
              <a:gd name="connsiteX8" fmla="*/ 1833480 w 4844143"/>
              <a:gd name="connsiteY8" fmla="*/ 1059780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794657 w 4844143"/>
              <a:gd name="connsiteY12" fmla="*/ 251287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813133 w 4844143"/>
              <a:gd name="connsiteY7" fmla="*/ 502270 h 2416629"/>
              <a:gd name="connsiteX8" fmla="*/ 1833480 w 4844143"/>
              <a:gd name="connsiteY8" fmla="*/ 1059780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794657 w 4844143"/>
              <a:gd name="connsiteY12" fmla="*/ 251287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813133 w 4844143"/>
              <a:gd name="connsiteY7" fmla="*/ 502270 h 2416629"/>
              <a:gd name="connsiteX8" fmla="*/ 1833480 w 4844143"/>
              <a:gd name="connsiteY8" fmla="*/ 1059780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794657 w 4844143"/>
              <a:gd name="connsiteY12" fmla="*/ 251287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813133 w 4844143"/>
              <a:gd name="connsiteY7" fmla="*/ 502270 h 2416629"/>
              <a:gd name="connsiteX8" fmla="*/ 1833480 w 4844143"/>
              <a:gd name="connsiteY8" fmla="*/ 1059780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794657 w 4844143"/>
              <a:gd name="connsiteY12" fmla="*/ 251287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813133 w 4844143"/>
              <a:gd name="connsiteY7" fmla="*/ 502270 h 2416629"/>
              <a:gd name="connsiteX8" fmla="*/ 1833480 w 4844143"/>
              <a:gd name="connsiteY8" fmla="*/ 1059780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794657 w 4844143"/>
              <a:gd name="connsiteY12" fmla="*/ 251287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43743 w 4844143"/>
              <a:gd name="connsiteY6" fmla="*/ 54429 h 2416629"/>
              <a:gd name="connsiteX7" fmla="*/ 1813133 w 4844143"/>
              <a:gd name="connsiteY7" fmla="*/ 502270 h 2416629"/>
              <a:gd name="connsiteX8" fmla="*/ 1833480 w 4844143"/>
              <a:gd name="connsiteY8" fmla="*/ 1059780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683562 w 4844143"/>
              <a:gd name="connsiteY12" fmla="*/ 439295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52289 w 4844143"/>
              <a:gd name="connsiteY6" fmla="*/ 191162 h 2416629"/>
              <a:gd name="connsiteX7" fmla="*/ 1813133 w 4844143"/>
              <a:gd name="connsiteY7" fmla="*/ 502270 h 2416629"/>
              <a:gd name="connsiteX8" fmla="*/ 1833480 w 4844143"/>
              <a:gd name="connsiteY8" fmla="*/ 1059780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683562 w 4844143"/>
              <a:gd name="connsiteY12" fmla="*/ 439295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35198 w 4844143"/>
              <a:gd name="connsiteY6" fmla="*/ 54429 h 2416629"/>
              <a:gd name="connsiteX7" fmla="*/ 1813133 w 4844143"/>
              <a:gd name="connsiteY7" fmla="*/ 502270 h 2416629"/>
              <a:gd name="connsiteX8" fmla="*/ 1833480 w 4844143"/>
              <a:gd name="connsiteY8" fmla="*/ 1059780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683562 w 4844143"/>
              <a:gd name="connsiteY12" fmla="*/ 439295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601014 w 4844143"/>
              <a:gd name="connsiteY6" fmla="*/ 62974 h 2416629"/>
              <a:gd name="connsiteX7" fmla="*/ 1813133 w 4844143"/>
              <a:gd name="connsiteY7" fmla="*/ 502270 h 2416629"/>
              <a:gd name="connsiteX8" fmla="*/ 1833480 w 4844143"/>
              <a:gd name="connsiteY8" fmla="*/ 1059780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683562 w 4844143"/>
              <a:gd name="connsiteY12" fmla="*/ 439295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720655 w 4844143"/>
              <a:gd name="connsiteY6" fmla="*/ 62974 h 2416629"/>
              <a:gd name="connsiteX7" fmla="*/ 1813133 w 4844143"/>
              <a:gd name="connsiteY7" fmla="*/ 502270 h 2416629"/>
              <a:gd name="connsiteX8" fmla="*/ 1833480 w 4844143"/>
              <a:gd name="connsiteY8" fmla="*/ 1059780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683562 w 4844143"/>
              <a:gd name="connsiteY12" fmla="*/ 439295 h 2416629"/>
              <a:gd name="connsiteX13" fmla="*/ 1096710 w 4844143"/>
              <a:gd name="connsiteY13" fmla="*/ 150162 h 2416629"/>
              <a:gd name="connsiteX14" fmla="*/ 1665514 w 4844143"/>
              <a:gd name="connsiteY14" fmla="*/ 250372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720655 w 4844143"/>
              <a:gd name="connsiteY6" fmla="*/ 62974 h 2416629"/>
              <a:gd name="connsiteX7" fmla="*/ 1813133 w 4844143"/>
              <a:gd name="connsiteY7" fmla="*/ 502270 h 2416629"/>
              <a:gd name="connsiteX8" fmla="*/ 1833480 w 4844143"/>
              <a:gd name="connsiteY8" fmla="*/ 1059780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683562 w 4844143"/>
              <a:gd name="connsiteY12" fmla="*/ 439295 h 2416629"/>
              <a:gd name="connsiteX13" fmla="*/ 1096710 w 4844143"/>
              <a:gd name="connsiteY13" fmla="*/ 150162 h 2416629"/>
              <a:gd name="connsiteX14" fmla="*/ 1776609 w 4844143"/>
              <a:gd name="connsiteY14" fmla="*/ 241826 h 2416629"/>
              <a:gd name="connsiteX0" fmla="*/ 1665514 w 4844143"/>
              <a:gd name="connsiteY0" fmla="*/ 32658 h 2416629"/>
              <a:gd name="connsiteX1" fmla="*/ 250371 w 4844143"/>
              <a:gd name="connsiteY1" fmla="*/ 0 h 2416629"/>
              <a:gd name="connsiteX2" fmla="*/ 0 w 4844143"/>
              <a:gd name="connsiteY2" fmla="*/ 751115 h 2416629"/>
              <a:gd name="connsiteX3" fmla="*/ 1643743 w 4844143"/>
              <a:gd name="connsiteY3" fmla="*/ 2416629 h 2416629"/>
              <a:gd name="connsiteX4" fmla="*/ 4844143 w 4844143"/>
              <a:gd name="connsiteY4" fmla="*/ 2231572 h 2416629"/>
              <a:gd name="connsiteX5" fmla="*/ 2601686 w 4844143"/>
              <a:gd name="connsiteY5" fmla="*/ 43543 h 2416629"/>
              <a:gd name="connsiteX6" fmla="*/ 1720655 w 4844143"/>
              <a:gd name="connsiteY6" fmla="*/ 62974 h 2416629"/>
              <a:gd name="connsiteX7" fmla="*/ 1813133 w 4844143"/>
              <a:gd name="connsiteY7" fmla="*/ 502270 h 2416629"/>
              <a:gd name="connsiteX8" fmla="*/ 1833480 w 4844143"/>
              <a:gd name="connsiteY8" fmla="*/ 1059780 h 2416629"/>
              <a:gd name="connsiteX9" fmla="*/ 1199056 w 4844143"/>
              <a:gd name="connsiteY9" fmla="*/ 1351355 h 2416629"/>
              <a:gd name="connsiteX10" fmla="*/ 762000 w 4844143"/>
              <a:gd name="connsiteY10" fmla="*/ 1208315 h 2416629"/>
              <a:gd name="connsiteX11" fmla="*/ 609600 w 4844143"/>
              <a:gd name="connsiteY11" fmla="*/ 859972 h 2416629"/>
              <a:gd name="connsiteX12" fmla="*/ 683562 w 4844143"/>
              <a:gd name="connsiteY12" fmla="*/ 439295 h 2416629"/>
              <a:gd name="connsiteX13" fmla="*/ 1096710 w 4844143"/>
              <a:gd name="connsiteY13" fmla="*/ 150162 h 2416629"/>
              <a:gd name="connsiteX14" fmla="*/ 1713235 w 4844143"/>
              <a:gd name="connsiteY14" fmla="*/ 228246 h 2416629"/>
              <a:gd name="connsiteX0" fmla="*/ 1665514 w 4844143"/>
              <a:gd name="connsiteY0" fmla="*/ 32658 h 2416629"/>
              <a:gd name="connsiteX1" fmla="*/ 1770922 w 4844143"/>
              <a:gd name="connsiteY1" fmla="*/ 43329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20655 w 4844143"/>
              <a:gd name="connsiteY7" fmla="*/ 62974 h 2416629"/>
              <a:gd name="connsiteX8" fmla="*/ 1813133 w 4844143"/>
              <a:gd name="connsiteY8" fmla="*/ 502270 h 2416629"/>
              <a:gd name="connsiteX9" fmla="*/ 1833480 w 4844143"/>
              <a:gd name="connsiteY9" fmla="*/ 1059780 h 2416629"/>
              <a:gd name="connsiteX10" fmla="*/ 1199056 w 4844143"/>
              <a:gd name="connsiteY10" fmla="*/ 1351355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13235 w 4844143"/>
              <a:gd name="connsiteY15" fmla="*/ 228246 h 2416629"/>
              <a:gd name="connsiteX0" fmla="*/ 1665514 w 4844143"/>
              <a:gd name="connsiteY0" fmla="*/ 32658 h 2416629"/>
              <a:gd name="connsiteX1" fmla="*/ 1770922 w 4844143"/>
              <a:gd name="connsiteY1" fmla="*/ 43329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4976 w 4844143"/>
              <a:gd name="connsiteY7" fmla="*/ 44867 h 2416629"/>
              <a:gd name="connsiteX8" fmla="*/ 1813133 w 4844143"/>
              <a:gd name="connsiteY8" fmla="*/ 502270 h 2416629"/>
              <a:gd name="connsiteX9" fmla="*/ 1833480 w 4844143"/>
              <a:gd name="connsiteY9" fmla="*/ 1059780 h 2416629"/>
              <a:gd name="connsiteX10" fmla="*/ 1199056 w 4844143"/>
              <a:gd name="connsiteY10" fmla="*/ 1351355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13235 w 4844143"/>
              <a:gd name="connsiteY15" fmla="*/ 228246 h 2416629"/>
              <a:gd name="connsiteX0" fmla="*/ 1665514 w 4844143"/>
              <a:gd name="connsiteY0" fmla="*/ 32658 h 2416629"/>
              <a:gd name="connsiteX1" fmla="*/ 1770922 w 4844143"/>
              <a:gd name="connsiteY1" fmla="*/ 43329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4976 w 4844143"/>
              <a:gd name="connsiteY7" fmla="*/ 44867 h 2416629"/>
              <a:gd name="connsiteX8" fmla="*/ 1813133 w 4844143"/>
              <a:gd name="connsiteY8" fmla="*/ 502270 h 2416629"/>
              <a:gd name="connsiteX9" fmla="*/ 1833480 w 4844143"/>
              <a:gd name="connsiteY9" fmla="*/ 1059780 h 2416629"/>
              <a:gd name="connsiteX10" fmla="*/ 1199056 w 4844143"/>
              <a:gd name="connsiteY10" fmla="*/ 1351355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89029 w 4844143"/>
              <a:gd name="connsiteY15" fmla="*/ 228925 h 2416629"/>
              <a:gd name="connsiteX16" fmla="*/ 1713235 w 4844143"/>
              <a:gd name="connsiteY16" fmla="*/ 228246 h 2416629"/>
              <a:gd name="connsiteX0" fmla="*/ 1665514 w 4844143"/>
              <a:gd name="connsiteY0" fmla="*/ 32658 h 2416629"/>
              <a:gd name="connsiteX1" fmla="*/ 1770922 w 4844143"/>
              <a:gd name="connsiteY1" fmla="*/ 43329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4976 w 4844143"/>
              <a:gd name="connsiteY7" fmla="*/ 44867 h 2416629"/>
              <a:gd name="connsiteX8" fmla="*/ 1813133 w 4844143"/>
              <a:gd name="connsiteY8" fmla="*/ 502270 h 2416629"/>
              <a:gd name="connsiteX9" fmla="*/ 1833480 w 4844143"/>
              <a:gd name="connsiteY9" fmla="*/ 1059780 h 2416629"/>
              <a:gd name="connsiteX10" fmla="*/ 1199056 w 4844143"/>
              <a:gd name="connsiteY10" fmla="*/ 1351355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89029 w 4844143"/>
              <a:gd name="connsiteY15" fmla="*/ 228925 h 2416629"/>
              <a:gd name="connsiteX16" fmla="*/ 1713235 w 4844143"/>
              <a:gd name="connsiteY16" fmla="*/ 228246 h 2416629"/>
              <a:gd name="connsiteX0" fmla="*/ 1787736 w 4844143"/>
              <a:gd name="connsiteY0" fmla="*/ 23604 h 2416629"/>
              <a:gd name="connsiteX1" fmla="*/ 1770922 w 4844143"/>
              <a:gd name="connsiteY1" fmla="*/ 43329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4976 w 4844143"/>
              <a:gd name="connsiteY7" fmla="*/ 44867 h 2416629"/>
              <a:gd name="connsiteX8" fmla="*/ 1813133 w 4844143"/>
              <a:gd name="connsiteY8" fmla="*/ 502270 h 2416629"/>
              <a:gd name="connsiteX9" fmla="*/ 1833480 w 4844143"/>
              <a:gd name="connsiteY9" fmla="*/ 1059780 h 2416629"/>
              <a:gd name="connsiteX10" fmla="*/ 1199056 w 4844143"/>
              <a:gd name="connsiteY10" fmla="*/ 1351355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89029 w 4844143"/>
              <a:gd name="connsiteY15" fmla="*/ 228925 h 2416629"/>
              <a:gd name="connsiteX16" fmla="*/ 1713235 w 4844143"/>
              <a:gd name="connsiteY16" fmla="*/ 228246 h 2416629"/>
              <a:gd name="connsiteX0" fmla="*/ 1787736 w 4844143"/>
              <a:gd name="connsiteY0" fmla="*/ 23604 h 2416629"/>
              <a:gd name="connsiteX1" fmla="*/ 1770922 w 4844143"/>
              <a:gd name="connsiteY1" fmla="*/ 43329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4976 w 4844143"/>
              <a:gd name="connsiteY7" fmla="*/ 44867 h 2416629"/>
              <a:gd name="connsiteX8" fmla="*/ 1813133 w 4844143"/>
              <a:gd name="connsiteY8" fmla="*/ 502270 h 2416629"/>
              <a:gd name="connsiteX9" fmla="*/ 1833480 w 4844143"/>
              <a:gd name="connsiteY9" fmla="*/ 1059780 h 2416629"/>
              <a:gd name="connsiteX10" fmla="*/ 1199056 w 4844143"/>
              <a:gd name="connsiteY10" fmla="*/ 1351355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89029 w 4844143"/>
              <a:gd name="connsiteY15" fmla="*/ 228925 h 2416629"/>
              <a:gd name="connsiteX16" fmla="*/ 1785662 w 4844143"/>
              <a:gd name="connsiteY16" fmla="*/ 232773 h 2416629"/>
              <a:gd name="connsiteX0" fmla="*/ 1787736 w 4844143"/>
              <a:gd name="connsiteY0" fmla="*/ 23604 h 2416629"/>
              <a:gd name="connsiteX1" fmla="*/ 1770922 w 4844143"/>
              <a:gd name="connsiteY1" fmla="*/ 43329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4976 w 4844143"/>
              <a:gd name="connsiteY7" fmla="*/ 44867 h 2416629"/>
              <a:gd name="connsiteX8" fmla="*/ 1813133 w 4844143"/>
              <a:gd name="connsiteY8" fmla="*/ 502270 h 2416629"/>
              <a:gd name="connsiteX9" fmla="*/ 1833480 w 4844143"/>
              <a:gd name="connsiteY9" fmla="*/ 1059780 h 2416629"/>
              <a:gd name="connsiteX10" fmla="*/ 1199056 w 4844143"/>
              <a:gd name="connsiteY10" fmla="*/ 1351355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89029 w 4844143"/>
              <a:gd name="connsiteY15" fmla="*/ 228925 h 2416629"/>
              <a:gd name="connsiteX16" fmla="*/ 1826403 w 4844143"/>
              <a:gd name="connsiteY16" fmla="*/ 241826 h 2416629"/>
              <a:gd name="connsiteX0" fmla="*/ 1787736 w 4844143"/>
              <a:gd name="connsiteY0" fmla="*/ 23604 h 2416629"/>
              <a:gd name="connsiteX1" fmla="*/ 1770922 w 4844143"/>
              <a:gd name="connsiteY1" fmla="*/ 43329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4976 w 4844143"/>
              <a:gd name="connsiteY7" fmla="*/ 44867 h 2416629"/>
              <a:gd name="connsiteX8" fmla="*/ 1813133 w 4844143"/>
              <a:gd name="connsiteY8" fmla="*/ 502270 h 2416629"/>
              <a:gd name="connsiteX9" fmla="*/ 1833480 w 4844143"/>
              <a:gd name="connsiteY9" fmla="*/ 1059780 h 2416629"/>
              <a:gd name="connsiteX10" fmla="*/ 1199056 w 4844143"/>
              <a:gd name="connsiteY10" fmla="*/ 1351355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89029 w 4844143"/>
              <a:gd name="connsiteY15" fmla="*/ 228925 h 2416629"/>
              <a:gd name="connsiteX16" fmla="*/ 1781136 w 4844143"/>
              <a:gd name="connsiteY16" fmla="*/ 246353 h 2416629"/>
              <a:gd name="connsiteX0" fmla="*/ 1787736 w 4844143"/>
              <a:gd name="connsiteY0" fmla="*/ 23604 h 2416629"/>
              <a:gd name="connsiteX1" fmla="*/ 1770922 w 4844143"/>
              <a:gd name="connsiteY1" fmla="*/ 43329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0449 w 4844143"/>
              <a:gd name="connsiteY7" fmla="*/ 44867 h 2416629"/>
              <a:gd name="connsiteX8" fmla="*/ 1813133 w 4844143"/>
              <a:gd name="connsiteY8" fmla="*/ 502270 h 2416629"/>
              <a:gd name="connsiteX9" fmla="*/ 1833480 w 4844143"/>
              <a:gd name="connsiteY9" fmla="*/ 1059780 h 2416629"/>
              <a:gd name="connsiteX10" fmla="*/ 1199056 w 4844143"/>
              <a:gd name="connsiteY10" fmla="*/ 1351355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89029 w 4844143"/>
              <a:gd name="connsiteY15" fmla="*/ 228925 h 2416629"/>
              <a:gd name="connsiteX16" fmla="*/ 1781136 w 4844143"/>
              <a:gd name="connsiteY16" fmla="*/ 246353 h 2416629"/>
              <a:gd name="connsiteX0" fmla="*/ 1787736 w 4844143"/>
              <a:gd name="connsiteY0" fmla="*/ 23604 h 2416629"/>
              <a:gd name="connsiteX1" fmla="*/ 1798082 w 4844143"/>
              <a:gd name="connsiteY1" fmla="*/ 47855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0449 w 4844143"/>
              <a:gd name="connsiteY7" fmla="*/ 44867 h 2416629"/>
              <a:gd name="connsiteX8" fmla="*/ 1813133 w 4844143"/>
              <a:gd name="connsiteY8" fmla="*/ 502270 h 2416629"/>
              <a:gd name="connsiteX9" fmla="*/ 1833480 w 4844143"/>
              <a:gd name="connsiteY9" fmla="*/ 1059780 h 2416629"/>
              <a:gd name="connsiteX10" fmla="*/ 1199056 w 4844143"/>
              <a:gd name="connsiteY10" fmla="*/ 1351355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89029 w 4844143"/>
              <a:gd name="connsiteY15" fmla="*/ 228925 h 2416629"/>
              <a:gd name="connsiteX16" fmla="*/ 1781136 w 4844143"/>
              <a:gd name="connsiteY16" fmla="*/ 246353 h 2416629"/>
              <a:gd name="connsiteX0" fmla="*/ 1787736 w 4844143"/>
              <a:gd name="connsiteY0" fmla="*/ 23604 h 2416629"/>
              <a:gd name="connsiteX1" fmla="*/ 1761868 w 4844143"/>
              <a:gd name="connsiteY1" fmla="*/ 47855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0449 w 4844143"/>
              <a:gd name="connsiteY7" fmla="*/ 44867 h 2416629"/>
              <a:gd name="connsiteX8" fmla="*/ 1813133 w 4844143"/>
              <a:gd name="connsiteY8" fmla="*/ 502270 h 2416629"/>
              <a:gd name="connsiteX9" fmla="*/ 1833480 w 4844143"/>
              <a:gd name="connsiteY9" fmla="*/ 1059780 h 2416629"/>
              <a:gd name="connsiteX10" fmla="*/ 1199056 w 4844143"/>
              <a:gd name="connsiteY10" fmla="*/ 1351355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89029 w 4844143"/>
              <a:gd name="connsiteY15" fmla="*/ 228925 h 2416629"/>
              <a:gd name="connsiteX16" fmla="*/ 1781136 w 4844143"/>
              <a:gd name="connsiteY16" fmla="*/ 246353 h 2416629"/>
              <a:gd name="connsiteX0" fmla="*/ 1787736 w 4844143"/>
              <a:gd name="connsiteY0" fmla="*/ 23604 h 2416629"/>
              <a:gd name="connsiteX1" fmla="*/ 1761868 w 4844143"/>
              <a:gd name="connsiteY1" fmla="*/ 47855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0449 w 4844143"/>
              <a:gd name="connsiteY7" fmla="*/ 44867 h 2416629"/>
              <a:gd name="connsiteX8" fmla="*/ 1813133 w 4844143"/>
              <a:gd name="connsiteY8" fmla="*/ 502270 h 2416629"/>
              <a:gd name="connsiteX9" fmla="*/ 1833480 w 4844143"/>
              <a:gd name="connsiteY9" fmla="*/ 1059780 h 2416629"/>
              <a:gd name="connsiteX10" fmla="*/ 1199056 w 4844143"/>
              <a:gd name="connsiteY10" fmla="*/ 1351355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89029 w 4844143"/>
              <a:gd name="connsiteY15" fmla="*/ 228925 h 2416629"/>
              <a:gd name="connsiteX0" fmla="*/ 1787736 w 4844143"/>
              <a:gd name="connsiteY0" fmla="*/ 23604 h 2416629"/>
              <a:gd name="connsiteX1" fmla="*/ 1761868 w 4844143"/>
              <a:gd name="connsiteY1" fmla="*/ 47855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0449 w 4844143"/>
              <a:gd name="connsiteY7" fmla="*/ 44867 h 2416629"/>
              <a:gd name="connsiteX8" fmla="*/ 1813133 w 4844143"/>
              <a:gd name="connsiteY8" fmla="*/ 502270 h 2416629"/>
              <a:gd name="connsiteX9" fmla="*/ 1833480 w 4844143"/>
              <a:gd name="connsiteY9" fmla="*/ 1059780 h 2416629"/>
              <a:gd name="connsiteX10" fmla="*/ 1199056 w 4844143"/>
              <a:gd name="connsiteY10" fmla="*/ 1351355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62716 w 4844143"/>
              <a:gd name="connsiteY15" fmla="*/ 219058 h 2416629"/>
              <a:gd name="connsiteX0" fmla="*/ 1787736 w 4844143"/>
              <a:gd name="connsiteY0" fmla="*/ 23604 h 2416629"/>
              <a:gd name="connsiteX1" fmla="*/ 1761868 w 4844143"/>
              <a:gd name="connsiteY1" fmla="*/ 47855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0449 w 4844143"/>
              <a:gd name="connsiteY7" fmla="*/ 44867 h 2416629"/>
              <a:gd name="connsiteX8" fmla="*/ 1813133 w 4844143"/>
              <a:gd name="connsiteY8" fmla="*/ 502270 h 2416629"/>
              <a:gd name="connsiteX9" fmla="*/ 1833480 w 4844143"/>
              <a:gd name="connsiteY9" fmla="*/ 1059780 h 2416629"/>
              <a:gd name="connsiteX10" fmla="*/ 1306633 w 4844143"/>
              <a:gd name="connsiteY10" fmla="*/ 1020351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62716 w 4844143"/>
              <a:gd name="connsiteY15" fmla="*/ 219058 h 2416629"/>
              <a:gd name="connsiteX0" fmla="*/ 1787736 w 4844143"/>
              <a:gd name="connsiteY0" fmla="*/ 23604 h 2416629"/>
              <a:gd name="connsiteX1" fmla="*/ 1761868 w 4844143"/>
              <a:gd name="connsiteY1" fmla="*/ 47855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0449 w 4844143"/>
              <a:gd name="connsiteY7" fmla="*/ 44867 h 2416629"/>
              <a:gd name="connsiteX8" fmla="*/ 1813133 w 4844143"/>
              <a:gd name="connsiteY8" fmla="*/ 502270 h 2416629"/>
              <a:gd name="connsiteX9" fmla="*/ 1643153 w 4844143"/>
              <a:gd name="connsiteY9" fmla="*/ 774289 h 2416629"/>
              <a:gd name="connsiteX10" fmla="*/ 1306633 w 4844143"/>
              <a:gd name="connsiteY10" fmla="*/ 1020351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62716 w 4844143"/>
              <a:gd name="connsiteY15" fmla="*/ 219058 h 2416629"/>
              <a:gd name="connsiteX0" fmla="*/ 1787736 w 4844143"/>
              <a:gd name="connsiteY0" fmla="*/ 23604 h 2416629"/>
              <a:gd name="connsiteX1" fmla="*/ 1761868 w 4844143"/>
              <a:gd name="connsiteY1" fmla="*/ 47855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0449 w 4844143"/>
              <a:gd name="connsiteY7" fmla="*/ 44867 h 2416629"/>
              <a:gd name="connsiteX8" fmla="*/ 1519367 w 4844143"/>
              <a:gd name="connsiteY8" fmla="*/ 560196 h 2416629"/>
              <a:gd name="connsiteX9" fmla="*/ 1643153 w 4844143"/>
              <a:gd name="connsiteY9" fmla="*/ 774289 h 2416629"/>
              <a:gd name="connsiteX10" fmla="*/ 1306633 w 4844143"/>
              <a:gd name="connsiteY10" fmla="*/ 1020351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62716 w 4844143"/>
              <a:gd name="connsiteY15" fmla="*/ 219058 h 2416629"/>
              <a:gd name="connsiteX0" fmla="*/ 1787736 w 4844143"/>
              <a:gd name="connsiteY0" fmla="*/ 23604 h 2416629"/>
              <a:gd name="connsiteX1" fmla="*/ 1401900 w 4844143"/>
              <a:gd name="connsiteY1" fmla="*/ 362310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770449 w 4844143"/>
              <a:gd name="connsiteY7" fmla="*/ 44867 h 2416629"/>
              <a:gd name="connsiteX8" fmla="*/ 1519367 w 4844143"/>
              <a:gd name="connsiteY8" fmla="*/ 560196 h 2416629"/>
              <a:gd name="connsiteX9" fmla="*/ 1643153 w 4844143"/>
              <a:gd name="connsiteY9" fmla="*/ 774289 h 2416629"/>
              <a:gd name="connsiteX10" fmla="*/ 1306633 w 4844143"/>
              <a:gd name="connsiteY10" fmla="*/ 1020351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62716 w 4844143"/>
              <a:gd name="connsiteY15" fmla="*/ 219058 h 2416629"/>
              <a:gd name="connsiteX0" fmla="*/ 1787736 w 4844143"/>
              <a:gd name="connsiteY0" fmla="*/ 23604 h 2416629"/>
              <a:gd name="connsiteX1" fmla="*/ 1401900 w 4844143"/>
              <a:gd name="connsiteY1" fmla="*/ 362310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489096 w 4844143"/>
              <a:gd name="connsiteY7" fmla="*/ 330358 h 2416629"/>
              <a:gd name="connsiteX8" fmla="*/ 1519367 w 4844143"/>
              <a:gd name="connsiteY8" fmla="*/ 560196 h 2416629"/>
              <a:gd name="connsiteX9" fmla="*/ 1643153 w 4844143"/>
              <a:gd name="connsiteY9" fmla="*/ 774289 h 2416629"/>
              <a:gd name="connsiteX10" fmla="*/ 1306633 w 4844143"/>
              <a:gd name="connsiteY10" fmla="*/ 1020351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62716 w 4844143"/>
              <a:gd name="connsiteY15" fmla="*/ 219058 h 2416629"/>
              <a:gd name="connsiteX0" fmla="*/ 1787736 w 4844143"/>
              <a:gd name="connsiteY0" fmla="*/ 23604 h 2416629"/>
              <a:gd name="connsiteX1" fmla="*/ 1401900 w 4844143"/>
              <a:gd name="connsiteY1" fmla="*/ 362310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460133 w 4844143"/>
              <a:gd name="connsiteY7" fmla="*/ 44866 h 2416629"/>
              <a:gd name="connsiteX8" fmla="*/ 1519367 w 4844143"/>
              <a:gd name="connsiteY8" fmla="*/ 560196 h 2416629"/>
              <a:gd name="connsiteX9" fmla="*/ 1643153 w 4844143"/>
              <a:gd name="connsiteY9" fmla="*/ 774289 h 2416629"/>
              <a:gd name="connsiteX10" fmla="*/ 1306633 w 4844143"/>
              <a:gd name="connsiteY10" fmla="*/ 1020351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762716 w 4844143"/>
              <a:gd name="connsiteY15" fmla="*/ 219058 h 2416629"/>
              <a:gd name="connsiteX0" fmla="*/ 1787736 w 4844143"/>
              <a:gd name="connsiteY0" fmla="*/ 23604 h 2416629"/>
              <a:gd name="connsiteX1" fmla="*/ 1401900 w 4844143"/>
              <a:gd name="connsiteY1" fmla="*/ 362310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460133 w 4844143"/>
              <a:gd name="connsiteY7" fmla="*/ 44866 h 2416629"/>
              <a:gd name="connsiteX8" fmla="*/ 1519367 w 4844143"/>
              <a:gd name="connsiteY8" fmla="*/ 560196 h 2416629"/>
              <a:gd name="connsiteX9" fmla="*/ 1643153 w 4844143"/>
              <a:gd name="connsiteY9" fmla="*/ 774289 h 2416629"/>
              <a:gd name="connsiteX10" fmla="*/ 1306633 w 4844143"/>
              <a:gd name="connsiteY10" fmla="*/ 1020351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427574 w 4844143"/>
              <a:gd name="connsiteY15" fmla="*/ 281122 h 2416629"/>
              <a:gd name="connsiteX0" fmla="*/ 1477419 w 4844143"/>
              <a:gd name="connsiteY0" fmla="*/ 292545 h 2416629"/>
              <a:gd name="connsiteX1" fmla="*/ 1401900 w 4844143"/>
              <a:gd name="connsiteY1" fmla="*/ 362310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460133 w 4844143"/>
              <a:gd name="connsiteY7" fmla="*/ 44866 h 2416629"/>
              <a:gd name="connsiteX8" fmla="*/ 1519367 w 4844143"/>
              <a:gd name="connsiteY8" fmla="*/ 560196 h 2416629"/>
              <a:gd name="connsiteX9" fmla="*/ 1643153 w 4844143"/>
              <a:gd name="connsiteY9" fmla="*/ 774289 h 2416629"/>
              <a:gd name="connsiteX10" fmla="*/ 1306633 w 4844143"/>
              <a:gd name="connsiteY10" fmla="*/ 1020351 h 2416629"/>
              <a:gd name="connsiteX11" fmla="*/ 762000 w 4844143"/>
              <a:gd name="connsiteY11" fmla="*/ 1208315 h 2416629"/>
              <a:gd name="connsiteX12" fmla="*/ 609600 w 4844143"/>
              <a:gd name="connsiteY12" fmla="*/ 859972 h 2416629"/>
              <a:gd name="connsiteX13" fmla="*/ 683562 w 4844143"/>
              <a:gd name="connsiteY13" fmla="*/ 439295 h 2416629"/>
              <a:gd name="connsiteX14" fmla="*/ 1096710 w 4844143"/>
              <a:gd name="connsiteY14" fmla="*/ 150162 h 2416629"/>
              <a:gd name="connsiteX15" fmla="*/ 1427574 w 4844143"/>
              <a:gd name="connsiteY15" fmla="*/ 281122 h 2416629"/>
              <a:gd name="connsiteX0" fmla="*/ 1477419 w 4844143"/>
              <a:gd name="connsiteY0" fmla="*/ 292545 h 2416629"/>
              <a:gd name="connsiteX1" fmla="*/ 1401900 w 4844143"/>
              <a:gd name="connsiteY1" fmla="*/ 362310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460133 w 4844143"/>
              <a:gd name="connsiteY7" fmla="*/ 44866 h 2416629"/>
              <a:gd name="connsiteX8" fmla="*/ 1519367 w 4844143"/>
              <a:gd name="connsiteY8" fmla="*/ 560196 h 2416629"/>
              <a:gd name="connsiteX9" fmla="*/ 1643153 w 4844143"/>
              <a:gd name="connsiteY9" fmla="*/ 774289 h 2416629"/>
              <a:gd name="connsiteX10" fmla="*/ 1306633 w 4844143"/>
              <a:gd name="connsiteY10" fmla="*/ 1020351 h 2416629"/>
              <a:gd name="connsiteX11" fmla="*/ 762000 w 4844143"/>
              <a:gd name="connsiteY11" fmla="*/ 1208315 h 2416629"/>
              <a:gd name="connsiteX12" fmla="*/ 609600 w 4844143"/>
              <a:gd name="connsiteY12" fmla="*/ 859972 h 2416629"/>
              <a:gd name="connsiteX13" fmla="*/ 1271095 w 4844143"/>
              <a:gd name="connsiteY13" fmla="*/ 480671 h 2416629"/>
              <a:gd name="connsiteX14" fmla="*/ 1096710 w 4844143"/>
              <a:gd name="connsiteY14" fmla="*/ 150162 h 2416629"/>
              <a:gd name="connsiteX15" fmla="*/ 1427574 w 4844143"/>
              <a:gd name="connsiteY15" fmla="*/ 281122 h 2416629"/>
              <a:gd name="connsiteX0" fmla="*/ 1477419 w 4844143"/>
              <a:gd name="connsiteY0" fmla="*/ 292545 h 2416629"/>
              <a:gd name="connsiteX1" fmla="*/ 1401900 w 4844143"/>
              <a:gd name="connsiteY1" fmla="*/ 362310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460133 w 4844143"/>
              <a:gd name="connsiteY7" fmla="*/ 44866 h 2416629"/>
              <a:gd name="connsiteX8" fmla="*/ 1519367 w 4844143"/>
              <a:gd name="connsiteY8" fmla="*/ 560196 h 2416629"/>
              <a:gd name="connsiteX9" fmla="*/ 1643153 w 4844143"/>
              <a:gd name="connsiteY9" fmla="*/ 774289 h 2416629"/>
              <a:gd name="connsiteX10" fmla="*/ 1306633 w 4844143"/>
              <a:gd name="connsiteY10" fmla="*/ 1020351 h 2416629"/>
              <a:gd name="connsiteX11" fmla="*/ 762000 w 4844143"/>
              <a:gd name="connsiteY11" fmla="*/ 1208315 h 2416629"/>
              <a:gd name="connsiteX12" fmla="*/ 609600 w 4844143"/>
              <a:gd name="connsiteY12" fmla="*/ 859972 h 2416629"/>
              <a:gd name="connsiteX13" fmla="*/ 1271095 w 4844143"/>
              <a:gd name="connsiteY13" fmla="*/ 480671 h 2416629"/>
              <a:gd name="connsiteX14" fmla="*/ 1332551 w 4844143"/>
              <a:gd name="connsiteY14" fmla="*/ 328077 h 2416629"/>
              <a:gd name="connsiteX15" fmla="*/ 1427574 w 4844143"/>
              <a:gd name="connsiteY15" fmla="*/ 281122 h 2416629"/>
              <a:gd name="connsiteX0" fmla="*/ 1477419 w 4844143"/>
              <a:gd name="connsiteY0" fmla="*/ 292545 h 2416629"/>
              <a:gd name="connsiteX1" fmla="*/ 1401900 w 4844143"/>
              <a:gd name="connsiteY1" fmla="*/ 362310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460133 w 4844143"/>
              <a:gd name="connsiteY7" fmla="*/ 44866 h 2416629"/>
              <a:gd name="connsiteX8" fmla="*/ 1519367 w 4844143"/>
              <a:gd name="connsiteY8" fmla="*/ 560196 h 2416629"/>
              <a:gd name="connsiteX9" fmla="*/ 1643153 w 4844143"/>
              <a:gd name="connsiteY9" fmla="*/ 774289 h 2416629"/>
              <a:gd name="connsiteX10" fmla="*/ 1306633 w 4844143"/>
              <a:gd name="connsiteY10" fmla="*/ 1020351 h 2416629"/>
              <a:gd name="connsiteX11" fmla="*/ 762000 w 4844143"/>
              <a:gd name="connsiteY11" fmla="*/ 1208315 h 2416629"/>
              <a:gd name="connsiteX12" fmla="*/ 1101969 w 4844143"/>
              <a:gd name="connsiteY12" fmla="*/ 607581 h 2416629"/>
              <a:gd name="connsiteX13" fmla="*/ 1271095 w 4844143"/>
              <a:gd name="connsiteY13" fmla="*/ 480671 h 2416629"/>
              <a:gd name="connsiteX14" fmla="*/ 1332551 w 4844143"/>
              <a:gd name="connsiteY14" fmla="*/ 328077 h 2416629"/>
              <a:gd name="connsiteX15" fmla="*/ 1427574 w 4844143"/>
              <a:gd name="connsiteY15" fmla="*/ 281122 h 2416629"/>
              <a:gd name="connsiteX0" fmla="*/ 1477419 w 4844143"/>
              <a:gd name="connsiteY0" fmla="*/ 292545 h 2416629"/>
              <a:gd name="connsiteX1" fmla="*/ 1401900 w 4844143"/>
              <a:gd name="connsiteY1" fmla="*/ 362310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460133 w 4844143"/>
              <a:gd name="connsiteY7" fmla="*/ 44866 h 2416629"/>
              <a:gd name="connsiteX8" fmla="*/ 1519367 w 4844143"/>
              <a:gd name="connsiteY8" fmla="*/ 560196 h 2416629"/>
              <a:gd name="connsiteX9" fmla="*/ 1643153 w 4844143"/>
              <a:gd name="connsiteY9" fmla="*/ 774289 h 2416629"/>
              <a:gd name="connsiteX10" fmla="*/ 1306633 w 4844143"/>
              <a:gd name="connsiteY10" fmla="*/ 1020351 h 2416629"/>
              <a:gd name="connsiteX11" fmla="*/ 1229544 w 4844143"/>
              <a:gd name="connsiteY11" fmla="*/ 889723 h 2416629"/>
              <a:gd name="connsiteX12" fmla="*/ 1101969 w 4844143"/>
              <a:gd name="connsiteY12" fmla="*/ 607581 h 2416629"/>
              <a:gd name="connsiteX13" fmla="*/ 1271095 w 4844143"/>
              <a:gd name="connsiteY13" fmla="*/ 480671 h 2416629"/>
              <a:gd name="connsiteX14" fmla="*/ 1332551 w 4844143"/>
              <a:gd name="connsiteY14" fmla="*/ 328077 h 2416629"/>
              <a:gd name="connsiteX15" fmla="*/ 1427574 w 4844143"/>
              <a:gd name="connsiteY15" fmla="*/ 281122 h 2416629"/>
              <a:gd name="connsiteX0" fmla="*/ 1477419 w 4844143"/>
              <a:gd name="connsiteY0" fmla="*/ 292545 h 2416629"/>
              <a:gd name="connsiteX1" fmla="*/ 1401900 w 4844143"/>
              <a:gd name="connsiteY1" fmla="*/ 362310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460133 w 4844143"/>
              <a:gd name="connsiteY7" fmla="*/ 44866 h 2416629"/>
              <a:gd name="connsiteX8" fmla="*/ 1519367 w 4844143"/>
              <a:gd name="connsiteY8" fmla="*/ 560196 h 2416629"/>
              <a:gd name="connsiteX9" fmla="*/ 1643153 w 4844143"/>
              <a:gd name="connsiteY9" fmla="*/ 774289 h 2416629"/>
              <a:gd name="connsiteX10" fmla="*/ 1459723 w 4844143"/>
              <a:gd name="connsiteY10" fmla="*/ 945875 h 2416629"/>
              <a:gd name="connsiteX11" fmla="*/ 1229544 w 4844143"/>
              <a:gd name="connsiteY11" fmla="*/ 889723 h 2416629"/>
              <a:gd name="connsiteX12" fmla="*/ 1101969 w 4844143"/>
              <a:gd name="connsiteY12" fmla="*/ 607581 h 2416629"/>
              <a:gd name="connsiteX13" fmla="*/ 1271095 w 4844143"/>
              <a:gd name="connsiteY13" fmla="*/ 480671 h 2416629"/>
              <a:gd name="connsiteX14" fmla="*/ 1332551 w 4844143"/>
              <a:gd name="connsiteY14" fmla="*/ 328077 h 2416629"/>
              <a:gd name="connsiteX15" fmla="*/ 1427574 w 4844143"/>
              <a:gd name="connsiteY15" fmla="*/ 281122 h 2416629"/>
              <a:gd name="connsiteX0" fmla="*/ 1477419 w 4844143"/>
              <a:gd name="connsiteY0" fmla="*/ 292545 h 2416629"/>
              <a:gd name="connsiteX1" fmla="*/ 1401900 w 4844143"/>
              <a:gd name="connsiteY1" fmla="*/ 362310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460133 w 4844143"/>
              <a:gd name="connsiteY7" fmla="*/ 44866 h 2416629"/>
              <a:gd name="connsiteX8" fmla="*/ 1519367 w 4844143"/>
              <a:gd name="connsiteY8" fmla="*/ 560196 h 2416629"/>
              <a:gd name="connsiteX9" fmla="*/ 1568677 w 4844143"/>
              <a:gd name="connsiteY9" fmla="*/ 699813 h 2416629"/>
              <a:gd name="connsiteX10" fmla="*/ 1459723 w 4844143"/>
              <a:gd name="connsiteY10" fmla="*/ 945875 h 2416629"/>
              <a:gd name="connsiteX11" fmla="*/ 1229544 w 4844143"/>
              <a:gd name="connsiteY11" fmla="*/ 889723 h 2416629"/>
              <a:gd name="connsiteX12" fmla="*/ 1101969 w 4844143"/>
              <a:gd name="connsiteY12" fmla="*/ 607581 h 2416629"/>
              <a:gd name="connsiteX13" fmla="*/ 1271095 w 4844143"/>
              <a:gd name="connsiteY13" fmla="*/ 480671 h 2416629"/>
              <a:gd name="connsiteX14" fmla="*/ 1332551 w 4844143"/>
              <a:gd name="connsiteY14" fmla="*/ 328077 h 2416629"/>
              <a:gd name="connsiteX15" fmla="*/ 1427574 w 4844143"/>
              <a:gd name="connsiteY15" fmla="*/ 281122 h 2416629"/>
              <a:gd name="connsiteX0" fmla="*/ 1477419 w 4844143"/>
              <a:gd name="connsiteY0" fmla="*/ 292545 h 2416629"/>
              <a:gd name="connsiteX1" fmla="*/ 1401900 w 4844143"/>
              <a:gd name="connsiteY1" fmla="*/ 362310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460133 w 4844143"/>
              <a:gd name="connsiteY7" fmla="*/ 44866 h 2416629"/>
              <a:gd name="connsiteX8" fmla="*/ 1606256 w 4844143"/>
              <a:gd name="connsiteY8" fmla="*/ 506407 h 2416629"/>
              <a:gd name="connsiteX9" fmla="*/ 1568677 w 4844143"/>
              <a:gd name="connsiteY9" fmla="*/ 699813 h 2416629"/>
              <a:gd name="connsiteX10" fmla="*/ 1459723 w 4844143"/>
              <a:gd name="connsiteY10" fmla="*/ 945875 h 2416629"/>
              <a:gd name="connsiteX11" fmla="*/ 1229544 w 4844143"/>
              <a:gd name="connsiteY11" fmla="*/ 889723 h 2416629"/>
              <a:gd name="connsiteX12" fmla="*/ 1101969 w 4844143"/>
              <a:gd name="connsiteY12" fmla="*/ 607581 h 2416629"/>
              <a:gd name="connsiteX13" fmla="*/ 1271095 w 4844143"/>
              <a:gd name="connsiteY13" fmla="*/ 480671 h 2416629"/>
              <a:gd name="connsiteX14" fmla="*/ 1332551 w 4844143"/>
              <a:gd name="connsiteY14" fmla="*/ 328077 h 2416629"/>
              <a:gd name="connsiteX15" fmla="*/ 1427574 w 4844143"/>
              <a:gd name="connsiteY15" fmla="*/ 281122 h 2416629"/>
              <a:gd name="connsiteX0" fmla="*/ 1477419 w 4844143"/>
              <a:gd name="connsiteY0" fmla="*/ 292545 h 2416629"/>
              <a:gd name="connsiteX1" fmla="*/ 1401900 w 4844143"/>
              <a:gd name="connsiteY1" fmla="*/ 362310 h 2416629"/>
              <a:gd name="connsiteX2" fmla="*/ 250371 w 4844143"/>
              <a:gd name="connsiteY2" fmla="*/ 0 h 2416629"/>
              <a:gd name="connsiteX3" fmla="*/ 0 w 4844143"/>
              <a:gd name="connsiteY3" fmla="*/ 751115 h 2416629"/>
              <a:gd name="connsiteX4" fmla="*/ 1643743 w 4844143"/>
              <a:gd name="connsiteY4" fmla="*/ 2416629 h 2416629"/>
              <a:gd name="connsiteX5" fmla="*/ 4844143 w 4844143"/>
              <a:gd name="connsiteY5" fmla="*/ 2231572 h 2416629"/>
              <a:gd name="connsiteX6" fmla="*/ 2601686 w 4844143"/>
              <a:gd name="connsiteY6" fmla="*/ 43543 h 2416629"/>
              <a:gd name="connsiteX7" fmla="*/ 1460133 w 4844143"/>
              <a:gd name="connsiteY7" fmla="*/ 44866 h 2416629"/>
              <a:gd name="connsiteX8" fmla="*/ 1606256 w 4844143"/>
              <a:gd name="connsiteY8" fmla="*/ 506407 h 2416629"/>
              <a:gd name="connsiteX9" fmla="*/ 1634877 w 4844143"/>
              <a:gd name="connsiteY9" fmla="*/ 699813 h 2416629"/>
              <a:gd name="connsiteX10" fmla="*/ 1459723 w 4844143"/>
              <a:gd name="connsiteY10" fmla="*/ 945875 h 2416629"/>
              <a:gd name="connsiteX11" fmla="*/ 1229544 w 4844143"/>
              <a:gd name="connsiteY11" fmla="*/ 889723 h 2416629"/>
              <a:gd name="connsiteX12" fmla="*/ 1101969 w 4844143"/>
              <a:gd name="connsiteY12" fmla="*/ 607581 h 2416629"/>
              <a:gd name="connsiteX13" fmla="*/ 1271095 w 4844143"/>
              <a:gd name="connsiteY13" fmla="*/ 480671 h 2416629"/>
              <a:gd name="connsiteX14" fmla="*/ 1332551 w 4844143"/>
              <a:gd name="connsiteY14" fmla="*/ 328077 h 2416629"/>
              <a:gd name="connsiteX15" fmla="*/ 1427574 w 4844143"/>
              <a:gd name="connsiteY15" fmla="*/ 281122 h 2416629"/>
              <a:gd name="connsiteX0" fmla="*/ 1477419 w 4844143"/>
              <a:gd name="connsiteY0" fmla="*/ 338058 h 2462142"/>
              <a:gd name="connsiteX1" fmla="*/ 1401900 w 4844143"/>
              <a:gd name="connsiteY1" fmla="*/ 407823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34877 w 4844143"/>
              <a:gd name="connsiteY9" fmla="*/ 745326 h 2462142"/>
              <a:gd name="connsiteX10" fmla="*/ 1459723 w 4844143"/>
              <a:gd name="connsiteY10" fmla="*/ 991388 h 2462142"/>
              <a:gd name="connsiteX11" fmla="*/ 1229544 w 4844143"/>
              <a:gd name="connsiteY11" fmla="*/ 935236 h 2462142"/>
              <a:gd name="connsiteX12" fmla="*/ 1101969 w 4844143"/>
              <a:gd name="connsiteY12" fmla="*/ 653094 h 2462142"/>
              <a:gd name="connsiteX13" fmla="*/ 1271095 w 4844143"/>
              <a:gd name="connsiteY13" fmla="*/ 526184 h 2462142"/>
              <a:gd name="connsiteX14" fmla="*/ 1332551 w 4844143"/>
              <a:gd name="connsiteY14" fmla="*/ 373590 h 2462142"/>
              <a:gd name="connsiteX15" fmla="*/ 1427574 w 4844143"/>
              <a:gd name="connsiteY15" fmla="*/ 326635 h 2462142"/>
              <a:gd name="connsiteX0" fmla="*/ 1477419 w 4844143"/>
              <a:gd name="connsiteY0" fmla="*/ 338058 h 2462142"/>
              <a:gd name="connsiteX1" fmla="*/ 1401900 w 4844143"/>
              <a:gd name="connsiteY1" fmla="*/ 407823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34877 w 4844143"/>
              <a:gd name="connsiteY9" fmla="*/ 745326 h 2462142"/>
              <a:gd name="connsiteX10" fmla="*/ 1459723 w 4844143"/>
              <a:gd name="connsiteY10" fmla="*/ 991388 h 2462142"/>
              <a:gd name="connsiteX11" fmla="*/ 1229544 w 4844143"/>
              <a:gd name="connsiteY11" fmla="*/ 935236 h 2462142"/>
              <a:gd name="connsiteX12" fmla="*/ 1101969 w 4844143"/>
              <a:gd name="connsiteY12" fmla="*/ 653094 h 2462142"/>
              <a:gd name="connsiteX13" fmla="*/ 1271095 w 4844143"/>
              <a:gd name="connsiteY13" fmla="*/ 526184 h 2462142"/>
              <a:gd name="connsiteX14" fmla="*/ 1390477 w 4844143"/>
              <a:gd name="connsiteY14" fmla="*/ 83961 h 2462142"/>
              <a:gd name="connsiteX15" fmla="*/ 1427574 w 4844143"/>
              <a:gd name="connsiteY15" fmla="*/ 326635 h 2462142"/>
              <a:gd name="connsiteX0" fmla="*/ 1477419 w 4844143"/>
              <a:gd name="connsiteY0" fmla="*/ 338058 h 2462142"/>
              <a:gd name="connsiteX1" fmla="*/ 1401900 w 4844143"/>
              <a:gd name="connsiteY1" fmla="*/ 407823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34877 w 4844143"/>
              <a:gd name="connsiteY9" fmla="*/ 745326 h 2462142"/>
              <a:gd name="connsiteX10" fmla="*/ 1459723 w 4844143"/>
              <a:gd name="connsiteY10" fmla="*/ 991388 h 2462142"/>
              <a:gd name="connsiteX11" fmla="*/ 1229544 w 4844143"/>
              <a:gd name="connsiteY11" fmla="*/ 935236 h 2462142"/>
              <a:gd name="connsiteX12" fmla="*/ 1101969 w 4844143"/>
              <a:gd name="connsiteY12" fmla="*/ 653094 h 2462142"/>
              <a:gd name="connsiteX13" fmla="*/ 1407634 w 4844143"/>
              <a:gd name="connsiteY13" fmla="*/ 501359 h 2462142"/>
              <a:gd name="connsiteX14" fmla="*/ 1390477 w 4844143"/>
              <a:gd name="connsiteY14" fmla="*/ 83961 h 2462142"/>
              <a:gd name="connsiteX15" fmla="*/ 1427574 w 4844143"/>
              <a:gd name="connsiteY15" fmla="*/ 326635 h 2462142"/>
              <a:gd name="connsiteX0" fmla="*/ 1477419 w 4844143"/>
              <a:gd name="connsiteY0" fmla="*/ 338058 h 2462142"/>
              <a:gd name="connsiteX1" fmla="*/ 1401900 w 4844143"/>
              <a:gd name="connsiteY1" fmla="*/ 407823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34877 w 4844143"/>
              <a:gd name="connsiteY9" fmla="*/ 745326 h 2462142"/>
              <a:gd name="connsiteX10" fmla="*/ 1459723 w 4844143"/>
              <a:gd name="connsiteY10" fmla="*/ 991388 h 2462142"/>
              <a:gd name="connsiteX11" fmla="*/ 1229544 w 4844143"/>
              <a:gd name="connsiteY11" fmla="*/ 935236 h 2462142"/>
              <a:gd name="connsiteX12" fmla="*/ 1188858 w 4844143"/>
              <a:gd name="connsiteY12" fmla="*/ 648957 h 2462142"/>
              <a:gd name="connsiteX13" fmla="*/ 1407634 w 4844143"/>
              <a:gd name="connsiteY13" fmla="*/ 501359 h 2462142"/>
              <a:gd name="connsiteX14" fmla="*/ 1390477 w 4844143"/>
              <a:gd name="connsiteY14" fmla="*/ 83961 h 2462142"/>
              <a:gd name="connsiteX15" fmla="*/ 1427574 w 4844143"/>
              <a:gd name="connsiteY15" fmla="*/ 326635 h 2462142"/>
              <a:gd name="connsiteX0" fmla="*/ 1477419 w 4844143"/>
              <a:gd name="connsiteY0" fmla="*/ 338058 h 2462142"/>
              <a:gd name="connsiteX1" fmla="*/ 1401900 w 4844143"/>
              <a:gd name="connsiteY1" fmla="*/ 407823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34877 w 4844143"/>
              <a:gd name="connsiteY9" fmla="*/ 745326 h 2462142"/>
              <a:gd name="connsiteX10" fmla="*/ 1459723 w 4844143"/>
              <a:gd name="connsiteY10" fmla="*/ 991388 h 2462142"/>
              <a:gd name="connsiteX11" fmla="*/ 1337120 w 4844143"/>
              <a:gd name="connsiteY11" fmla="*/ 881448 h 2462142"/>
              <a:gd name="connsiteX12" fmla="*/ 1188858 w 4844143"/>
              <a:gd name="connsiteY12" fmla="*/ 648957 h 2462142"/>
              <a:gd name="connsiteX13" fmla="*/ 1407634 w 4844143"/>
              <a:gd name="connsiteY13" fmla="*/ 501359 h 2462142"/>
              <a:gd name="connsiteX14" fmla="*/ 1390477 w 4844143"/>
              <a:gd name="connsiteY14" fmla="*/ 83961 h 2462142"/>
              <a:gd name="connsiteX15" fmla="*/ 1427574 w 4844143"/>
              <a:gd name="connsiteY15" fmla="*/ 326635 h 2462142"/>
              <a:gd name="connsiteX0" fmla="*/ 1477419 w 4844143"/>
              <a:gd name="connsiteY0" fmla="*/ 338058 h 2462142"/>
              <a:gd name="connsiteX1" fmla="*/ 1401900 w 4844143"/>
              <a:gd name="connsiteY1" fmla="*/ 407823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34877 w 4844143"/>
              <a:gd name="connsiteY9" fmla="*/ 745326 h 2462142"/>
              <a:gd name="connsiteX10" fmla="*/ 1517649 w 4844143"/>
              <a:gd name="connsiteY10" fmla="*/ 921049 h 2462142"/>
              <a:gd name="connsiteX11" fmla="*/ 1337120 w 4844143"/>
              <a:gd name="connsiteY11" fmla="*/ 881448 h 2462142"/>
              <a:gd name="connsiteX12" fmla="*/ 1188858 w 4844143"/>
              <a:gd name="connsiteY12" fmla="*/ 648957 h 2462142"/>
              <a:gd name="connsiteX13" fmla="*/ 1407634 w 4844143"/>
              <a:gd name="connsiteY13" fmla="*/ 501359 h 2462142"/>
              <a:gd name="connsiteX14" fmla="*/ 1390477 w 4844143"/>
              <a:gd name="connsiteY14" fmla="*/ 83961 h 2462142"/>
              <a:gd name="connsiteX15" fmla="*/ 1427574 w 4844143"/>
              <a:gd name="connsiteY15" fmla="*/ 326635 h 2462142"/>
              <a:gd name="connsiteX0" fmla="*/ 1477419 w 4844143"/>
              <a:gd name="connsiteY0" fmla="*/ 338058 h 2462142"/>
              <a:gd name="connsiteX1" fmla="*/ 1401900 w 4844143"/>
              <a:gd name="connsiteY1" fmla="*/ 407823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34877 w 4844143"/>
              <a:gd name="connsiteY9" fmla="*/ 745326 h 2462142"/>
              <a:gd name="connsiteX10" fmla="*/ 1554887 w 4844143"/>
              <a:gd name="connsiteY10" fmla="*/ 879673 h 2462142"/>
              <a:gd name="connsiteX11" fmla="*/ 1337120 w 4844143"/>
              <a:gd name="connsiteY11" fmla="*/ 881448 h 2462142"/>
              <a:gd name="connsiteX12" fmla="*/ 1188858 w 4844143"/>
              <a:gd name="connsiteY12" fmla="*/ 648957 h 2462142"/>
              <a:gd name="connsiteX13" fmla="*/ 1407634 w 4844143"/>
              <a:gd name="connsiteY13" fmla="*/ 501359 h 2462142"/>
              <a:gd name="connsiteX14" fmla="*/ 1390477 w 4844143"/>
              <a:gd name="connsiteY14" fmla="*/ 83961 h 2462142"/>
              <a:gd name="connsiteX15" fmla="*/ 1427574 w 4844143"/>
              <a:gd name="connsiteY15" fmla="*/ 326635 h 2462142"/>
              <a:gd name="connsiteX0" fmla="*/ 1477419 w 4844143"/>
              <a:gd name="connsiteY0" fmla="*/ 338058 h 2462142"/>
              <a:gd name="connsiteX1" fmla="*/ 1401900 w 4844143"/>
              <a:gd name="connsiteY1" fmla="*/ 407823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51427 w 4844143"/>
              <a:gd name="connsiteY9" fmla="*/ 691538 h 2462142"/>
              <a:gd name="connsiteX10" fmla="*/ 1554887 w 4844143"/>
              <a:gd name="connsiteY10" fmla="*/ 879673 h 2462142"/>
              <a:gd name="connsiteX11" fmla="*/ 1337120 w 4844143"/>
              <a:gd name="connsiteY11" fmla="*/ 881448 h 2462142"/>
              <a:gd name="connsiteX12" fmla="*/ 1188858 w 4844143"/>
              <a:gd name="connsiteY12" fmla="*/ 648957 h 2462142"/>
              <a:gd name="connsiteX13" fmla="*/ 1407634 w 4844143"/>
              <a:gd name="connsiteY13" fmla="*/ 501359 h 2462142"/>
              <a:gd name="connsiteX14" fmla="*/ 1390477 w 4844143"/>
              <a:gd name="connsiteY14" fmla="*/ 83961 h 2462142"/>
              <a:gd name="connsiteX15" fmla="*/ 1427574 w 4844143"/>
              <a:gd name="connsiteY15" fmla="*/ 326635 h 2462142"/>
              <a:gd name="connsiteX0" fmla="*/ 1477419 w 4844143"/>
              <a:gd name="connsiteY0" fmla="*/ 338058 h 2462142"/>
              <a:gd name="connsiteX1" fmla="*/ 1401900 w 4844143"/>
              <a:gd name="connsiteY1" fmla="*/ 407823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51427 w 4844143"/>
              <a:gd name="connsiteY9" fmla="*/ 691538 h 2462142"/>
              <a:gd name="connsiteX10" fmla="*/ 1554887 w 4844143"/>
              <a:gd name="connsiteY10" fmla="*/ 879673 h 2462142"/>
              <a:gd name="connsiteX11" fmla="*/ 1411596 w 4844143"/>
              <a:gd name="connsiteY11" fmla="*/ 902136 h 2462142"/>
              <a:gd name="connsiteX12" fmla="*/ 1188858 w 4844143"/>
              <a:gd name="connsiteY12" fmla="*/ 648957 h 2462142"/>
              <a:gd name="connsiteX13" fmla="*/ 1407634 w 4844143"/>
              <a:gd name="connsiteY13" fmla="*/ 501359 h 2462142"/>
              <a:gd name="connsiteX14" fmla="*/ 1390477 w 4844143"/>
              <a:gd name="connsiteY14" fmla="*/ 83961 h 2462142"/>
              <a:gd name="connsiteX15" fmla="*/ 1427574 w 4844143"/>
              <a:gd name="connsiteY15" fmla="*/ 326635 h 2462142"/>
              <a:gd name="connsiteX0" fmla="*/ 1477419 w 4844143"/>
              <a:gd name="connsiteY0" fmla="*/ 338058 h 2462142"/>
              <a:gd name="connsiteX1" fmla="*/ 1401900 w 4844143"/>
              <a:gd name="connsiteY1" fmla="*/ 407823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51427 w 4844143"/>
              <a:gd name="connsiteY9" fmla="*/ 691538 h 2462142"/>
              <a:gd name="connsiteX10" fmla="*/ 1525924 w 4844143"/>
              <a:gd name="connsiteY10" fmla="*/ 921049 h 2462142"/>
              <a:gd name="connsiteX11" fmla="*/ 1411596 w 4844143"/>
              <a:gd name="connsiteY11" fmla="*/ 902136 h 2462142"/>
              <a:gd name="connsiteX12" fmla="*/ 1188858 w 4844143"/>
              <a:gd name="connsiteY12" fmla="*/ 648957 h 2462142"/>
              <a:gd name="connsiteX13" fmla="*/ 1407634 w 4844143"/>
              <a:gd name="connsiteY13" fmla="*/ 501359 h 2462142"/>
              <a:gd name="connsiteX14" fmla="*/ 1390477 w 4844143"/>
              <a:gd name="connsiteY14" fmla="*/ 83961 h 2462142"/>
              <a:gd name="connsiteX15" fmla="*/ 1427574 w 4844143"/>
              <a:gd name="connsiteY15" fmla="*/ 326635 h 2462142"/>
              <a:gd name="connsiteX0" fmla="*/ 1477419 w 4844143"/>
              <a:gd name="connsiteY0" fmla="*/ 338058 h 2462142"/>
              <a:gd name="connsiteX1" fmla="*/ 1401900 w 4844143"/>
              <a:gd name="connsiteY1" fmla="*/ 407823 h 2462142"/>
              <a:gd name="connsiteX2" fmla="*/ 841549 w 4844143"/>
              <a:gd name="connsiteY2" fmla="*/ 195353 h 2462142"/>
              <a:gd name="connsiteX3" fmla="*/ 279334 w 4844143"/>
              <a:gd name="connsiteY3" fmla="*/ 0 h 2462142"/>
              <a:gd name="connsiteX4" fmla="*/ 0 w 4844143"/>
              <a:gd name="connsiteY4" fmla="*/ 796628 h 2462142"/>
              <a:gd name="connsiteX5" fmla="*/ 1643743 w 4844143"/>
              <a:gd name="connsiteY5" fmla="*/ 2462142 h 2462142"/>
              <a:gd name="connsiteX6" fmla="*/ 4844143 w 4844143"/>
              <a:gd name="connsiteY6" fmla="*/ 2277085 h 2462142"/>
              <a:gd name="connsiteX7" fmla="*/ 2601686 w 4844143"/>
              <a:gd name="connsiteY7" fmla="*/ 89056 h 2462142"/>
              <a:gd name="connsiteX8" fmla="*/ 1460133 w 4844143"/>
              <a:gd name="connsiteY8" fmla="*/ 90379 h 2462142"/>
              <a:gd name="connsiteX9" fmla="*/ 1606256 w 4844143"/>
              <a:gd name="connsiteY9" fmla="*/ 551920 h 2462142"/>
              <a:gd name="connsiteX10" fmla="*/ 1651427 w 4844143"/>
              <a:gd name="connsiteY10" fmla="*/ 691538 h 2462142"/>
              <a:gd name="connsiteX11" fmla="*/ 1525924 w 4844143"/>
              <a:gd name="connsiteY11" fmla="*/ 921049 h 2462142"/>
              <a:gd name="connsiteX12" fmla="*/ 1411596 w 4844143"/>
              <a:gd name="connsiteY12" fmla="*/ 902136 h 2462142"/>
              <a:gd name="connsiteX13" fmla="*/ 1188858 w 4844143"/>
              <a:gd name="connsiteY13" fmla="*/ 648957 h 2462142"/>
              <a:gd name="connsiteX14" fmla="*/ 1407634 w 4844143"/>
              <a:gd name="connsiteY14" fmla="*/ 501359 h 2462142"/>
              <a:gd name="connsiteX15" fmla="*/ 1390477 w 4844143"/>
              <a:gd name="connsiteY15" fmla="*/ 83961 h 2462142"/>
              <a:gd name="connsiteX16" fmla="*/ 1427574 w 4844143"/>
              <a:gd name="connsiteY16" fmla="*/ 326635 h 2462142"/>
              <a:gd name="connsiteX0" fmla="*/ 1477419 w 4844143"/>
              <a:gd name="connsiteY0" fmla="*/ 338058 h 2462142"/>
              <a:gd name="connsiteX1" fmla="*/ 1401900 w 4844143"/>
              <a:gd name="connsiteY1" fmla="*/ 407823 h 2462142"/>
              <a:gd name="connsiteX2" fmla="*/ 1313230 w 4844143"/>
              <a:gd name="connsiteY2" fmla="*/ 71226 h 2462142"/>
              <a:gd name="connsiteX3" fmla="*/ 279334 w 4844143"/>
              <a:gd name="connsiteY3" fmla="*/ 0 h 2462142"/>
              <a:gd name="connsiteX4" fmla="*/ 0 w 4844143"/>
              <a:gd name="connsiteY4" fmla="*/ 796628 h 2462142"/>
              <a:gd name="connsiteX5" fmla="*/ 1643743 w 4844143"/>
              <a:gd name="connsiteY5" fmla="*/ 2462142 h 2462142"/>
              <a:gd name="connsiteX6" fmla="*/ 4844143 w 4844143"/>
              <a:gd name="connsiteY6" fmla="*/ 2277085 h 2462142"/>
              <a:gd name="connsiteX7" fmla="*/ 2601686 w 4844143"/>
              <a:gd name="connsiteY7" fmla="*/ 89056 h 2462142"/>
              <a:gd name="connsiteX8" fmla="*/ 1460133 w 4844143"/>
              <a:gd name="connsiteY8" fmla="*/ 90379 h 2462142"/>
              <a:gd name="connsiteX9" fmla="*/ 1606256 w 4844143"/>
              <a:gd name="connsiteY9" fmla="*/ 551920 h 2462142"/>
              <a:gd name="connsiteX10" fmla="*/ 1651427 w 4844143"/>
              <a:gd name="connsiteY10" fmla="*/ 691538 h 2462142"/>
              <a:gd name="connsiteX11" fmla="*/ 1525924 w 4844143"/>
              <a:gd name="connsiteY11" fmla="*/ 921049 h 2462142"/>
              <a:gd name="connsiteX12" fmla="*/ 1411596 w 4844143"/>
              <a:gd name="connsiteY12" fmla="*/ 902136 h 2462142"/>
              <a:gd name="connsiteX13" fmla="*/ 1188858 w 4844143"/>
              <a:gd name="connsiteY13" fmla="*/ 648957 h 2462142"/>
              <a:gd name="connsiteX14" fmla="*/ 1407634 w 4844143"/>
              <a:gd name="connsiteY14" fmla="*/ 501359 h 2462142"/>
              <a:gd name="connsiteX15" fmla="*/ 1390477 w 4844143"/>
              <a:gd name="connsiteY15" fmla="*/ 83961 h 2462142"/>
              <a:gd name="connsiteX16" fmla="*/ 1427574 w 4844143"/>
              <a:gd name="connsiteY16" fmla="*/ 326635 h 2462142"/>
              <a:gd name="connsiteX0" fmla="*/ 1477419 w 4844143"/>
              <a:gd name="connsiteY0" fmla="*/ 338058 h 2462142"/>
              <a:gd name="connsiteX1" fmla="*/ 1401900 w 4844143"/>
              <a:gd name="connsiteY1" fmla="*/ 407823 h 2462142"/>
              <a:gd name="connsiteX2" fmla="*/ 1172553 w 4844143"/>
              <a:gd name="connsiteY2" fmla="*/ 83638 h 2462142"/>
              <a:gd name="connsiteX3" fmla="*/ 279334 w 4844143"/>
              <a:gd name="connsiteY3" fmla="*/ 0 h 2462142"/>
              <a:gd name="connsiteX4" fmla="*/ 0 w 4844143"/>
              <a:gd name="connsiteY4" fmla="*/ 796628 h 2462142"/>
              <a:gd name="connsiteX5" fmla="*/ 1643743 w 4844143"/>
              <a:gd name="connsiteY5" fmla="*/ 2462142 h 2462142"/>
              <a:gd name="connsiteX6" fmla="*/ 4844143 w 4844143"/>
              <a:gd name="connsiteY6" fmla="*/ 2277085 h 2462142"/>
              <a:gd name="connsiteX7" fmla="*/ 2601686 w 4844143"/>
              <a:gd name="connsiteY7" fmla="*/ 89056 h 2462142"/>
              <a:gd name="connsiteX8" fmla="*/ 1460133 w 4844143"/>
              <a:gd name="connsiteY8" fmla="*/ 90379 h 2462142"/>
              <a:gd name="connsiteX9" fmla="*/ 1606256 w 4844143"/>
              <a:gd name="connsiteY9" fmla="*/ 551920 h 2462142"/>
              <a:gd name="connsiteX10" fmla="*/ 1651427 w 4844143"/>
              <a:gd name="connsiteY10" fmla="*/ 691538 h 2462142"/>
              <a:gd name="connsiteX11" fmla="*/ 1525924 w 4844143"/>
              <a:gd name="connsiteY11" fmla="*/ 921049 h 2462142"/>
              <a:gd name="connsiteX12" fmla="*/ 1411596 w 4844143"/>
              <a:gd name="connsiteY12" fmla="*/ 902136 h 2462142"/>
              <a:gd name="connsiteX13" fmla="*/ 1188858 w 4844143"/>
              <a:gd name="connsiteY13" fmla="*/ 648957 h 2462142"/>
              <a:gd name="connsiteX14" fmla="*/ 1407634 w 4844143"/>
              <a:gd name="connsiteY14" fmla="*/ 501359 h 2462142"/>
              <a:gd name="connsiteX15" fmla="*/ 1390477 w 4844143"/>
              <a:gd name="connsiteY15" fmla="*/ 83961 h 2462142"/>
              <a:gd name="connsiteX16" fmla="*/ 1427574 w 4844143"/>
              <a:gd name="connsiteY16" fmla="*/ 326635 h 2462142"/>
              <a:gd name="connsiteX0" fmla="*/ 1477419 w 4844143"/>
              <a:gd name="connsiteY0" fmla="*/ 338058 h 2462142"/>
              <a:gd name="connsiteX1" fmla="*/ 1401900 w 4844143"/>
              <a:gd name="connsiteY1" fmla="*/ 407823 h 2462142"/>
              <a:gd name="connsiteX2" fmla="*/ 1172553 w 4844143"/>
              <a:gd name="connsiteY2" fmla="*/ 83638 h 2462142"/>
              <a:gd name="connsiteX3" fmla="*/ 279334 w 4844143"/>
              <a:gd name="connsiteY3" fmla="*/ 0 h 2462142"/>
              <a:gd name="connsiteX4" fmla="*/ 0 w 4844143"/>
              <a:gd name="connsiteY4" fmla="*/ 796628 h 2462142"/>
              <a:gd name="connsiteX5" fmla="*/ 1643743 w 4844143"/>
              <a:gd name="connsiteY5" fmla="*/ 2462142 h 2462142"/>
              <a:gd name="connsiteX6" fmla="*/ 4844143 w 4844143"/>
              <a:gd name="connsiteY6" fmla="*/ 2277085 h 2462142"/>
              <a:gd name="connsiteX7" fmla="*/ 2601686 w 4844143"/>
              <a:gd name="connsiteY7" fmla="*/ 89056 h 2462142"/>
              <a:gd name="connsiteX8" fmla="*/ 1460133 w 4844143"/>
              <a:gd name="connsiteY8" fmla="*/ 90379 h 2462142"/>
              <a:gd name="connsiteX9" fmla="*/ 1606256 w 4844143"/>
              <a:gd name="connsiteY9" fmla="*/ 551920 h 2462142"/>
              <a:gd name="connsiteX10" fmla="*/ 1651427 w 4844143"/>
              <a:gd name="connsiteY10" fmla="*/ 691538 h 2462142"/>
              <a:gd name="connsiteX11" fmla="*/ 1525924 w 4844143"/>
              <a:gd name="connsiteY11" fmla="*/ 921049 h 2462142"/>
              <a:gd name="connsiteX12" fmla="*/ 1411596 w 4844143"/>
              <a:gd name="connsiteY12" fmla="*/ 902136 h 2462142"/>
              <a:gd name="connsiteX13" fmla="*/ 1188858 w 4844143"/>
              <a:gd name="connsiteY13" fmla="*/ 648957 h 2462142"/>
              <a:gd name="connsiteX14" fmla="*/ 1407634 w 4844143"/>
              <a:gd name="connsiteY14" fmla="*/ 501359 h 2462142"/>
              <a:gd name="connsiteX15" fmla="*/ 1390477 w 4844143"/>
              <a:gd name="connsiteY15" fmla="*/ 83961 h 2462142"/>
              <a:gd name="connsiteX0" fmla="*/ 1401900 w 4844143"/>
              <a:gd name="connsiteY0" fmla="*/ 407823 h 2462142"/>
              <a:gd name="connsiteX1" fmla="*/ 1172553 w 4844143"/>
              <a:gd name="connsiteY1" fmla="*/ 83638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51427 w 4844143"/>
              <a:gd name="connsiteY9" fmla="*/ 691538 h 2462142"/>
              <a:gd name="connsiteX10" fmla="*/ 1525924 w 4844143"/>
              <a:gd name="connsiteY10" fmla="*/ 921049 h 2462142"/>
              <a:gd name="connsiteX11" fmla="*/ 1411596 w 4844143"/>
              <a:gd name="connsiteY11" fmla="*/ 902136 h 2462142"/>
              <a:gd name="connsiteX12" fmla="*/ 1188858 w 4844143"/>
              <a:gd name="connsiteY12" fmla="*/ 648957 h 2462142"/>
              <a:gd name="connsiteX13" fmla="*/ 1407634 w 4844143"/>
              <a:gd name="connsiteY13" fmla="*/ 501359 h 2462142"/>
              <a:gd name="connsiteX14" fmla="*/ 1390477 w 4844143"/>
              <a:gd name="connsiteY14" fmla="*/ 83961 h 2462142"/>
              <a:gd name="connsiteX0" fmla="*/ 1401900 w 4844143"/>
              <a:gd name="connsiteY0" fmla="*/ 407823 h 2462142"/>
              <a:gd name="connsiteX1" fmla="*/ 1172553 w 4844143"/>
              <a:gd name="connsiteY1" fmla="*/ 83638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51427 w 4844143"/>
              <a:gd name="connsiteY9" fmla="*/ 691538 h 2462142"/>
              <a:gd name="connsiteX10" fmla="*/ 1525924 w 4844143"/>
              <a:gd name="connsiteY10" fmla="*/ 921049 h 2462142"/>
              <a:gd name="connsiteX11" fmla="*/ 1411596 w 4844143"/>
              <a:gd name="connsiteY11" fmla="*/ 902136 h 2462142"/>
              <a:gd name="connsiteX12" fmla="*/ 1188858 w 4844143"/>
              <a:gd name="connsiteY12" fmla="*/ 648957 h 2462142"/>
              <a:gd name="connsiteX13" fmla="*/ 1407634 w 4844143"/>
              <a:gd name="connsiteY13" fmla="*/ 501359 h 2462142"/>
              <a:gd name="connsiteX0" fmla="*/ 1401900 w 4844143"/>
              <a:gd name="connsiteY0" fmla="*/ 407823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51427 w 4844143"/>
              <a:gd name="connsiteY9" fmla="*/ 691538 h 2462142"/>
              <a:gd name="connsiteX10" fmla="*/ 1525924 w 4844143"/>
              <a:gd name="connsiteY10" fmla="*/ 921049 h 2462142"/>
              <a:gd name="connsiteX11" fmla="*/ 1411596 w 4844143"/>
              <a:gd name="connsiteY11" fmla="*/ 902136 h 2462142"/>
              <a:gd name="connsiteX12" fmla="*/ 1188858 w 4844143"/>
              <a:gd name="connsiteY12" fmla="*/ 648957 h 2462142"/>
              <a:gd name="connsiteX13" fmla="*/ 1407634 w 4844143"/>
              <a:gd name="connsiteY13" fmla="*/ 501359 h 2462142"/>
              <a:gd name="connsiteX0" fmla="*/ 1542577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51427 w 4844143"/>
              <a:gd name="connsiteY9" fmla="*/ 691538 h 2462142"/>
              <a:gd name="connsiteX10" fmla="*/ 1525924 w 4844143"/>
              <a:gd name="connsiteY10" fmla="*/ 921049 h 2462142"/>
              <a:gd name="connsiteX11" fmla="*/ 1411596 w 4844143"/>
              <a:gd name="connsiteY11" fmla="*/ 902136 h 2462142"/>
              <a:gd name="connsiteX12" fmla="*/ 1188858 w 4844143"/>
              <a:gd name="connsiteY12" fmla="*/ 648957 h 2462142"/>
              <a:gd name="connsiteX13" fmla="*/ 1407634 w 4844143"/>
              <a:gd name="connsiteY13" fmla="*/ 501359 h 2462142"/>
              <a:gd name="connsiteX0" fmla="*/ 1542577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51427 w 4844143"/>
              <a:gd name="connsiteY9" fmla="*/ 691538 h 2462142"/>
              <a:gd name="connsiteX10" fmla="*/ 1525924 w 4844143"/>
              <a:gd name="connsiteY10" fmla="*/ 921049 h 2462142"/>
              <a:gd name="connsiteX11" fmla="*/ 1411596 w 4844143"/>
              <a:gd name="connsiteY11" fmla="*/ 902136 h 2462142"/>
              <a:gd name="connsiteX12" fmla="*/ 1188858 w 4844143"/>
              <a:gd name="connsiteY12" fmla="*/ 648957 h 2462142"/>
              <a:gd name="connsiteX13" fmla="*/ 1573136 w 4844143"/>
              <a:gd name="connsiteY13" fmla="*/ 418607 h 2462142"/>
              <a:gd name="connsiteX0" fmla="*/ 1542577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51427 w 4844143"/>
              <a:gd name="connsiteY9" fmla="*/ 691538 h 2462142"/>
              <a:gd name="connsiteX10" fmla="*/ 1525924 w 4844143"/>
              <a:gd name="connsiteY10" fmla="*/ 921049 h 2462142"/>
              <a:gd name="connsiteX11" fmla="*/ 1411596 w 4844143"/>
              <a:gd name="connsiteY11" fmla="*/ 902136 h 2462142"/>
              <a:gd name="connsiteX12" fmla="*/ 1188858 w 4844143"/>
              <a:gd name="connsiteY12" fmla="*/ 648957 h 2462142"/>
              <a:gd name="connsiteX13" fmla="*/ 1288405 w 4844143"/>
              <a:gd name="connsiteY13" fmla="*/ 547045 h 2462142"/>
              <a:gd name="connsiteX14" fmla="*/ 1573136 w 4844143"/>
              <a:gd name="connsiteY14" fmla="*/ 418607 h 2462142"/>
              <a:gd name="connsiteX0" fmla="*/ 1542577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60133 w 4844143"/>
              <a:gd name="connsiteY7" fmla="*/ 90379 h 2462142"/>
              <a:gd name="connsiteX8" fmla="*/ 1606256 w 4844143"/>
              <a:gd name="connsiteY8" fmla="*/ 551920 h 2462142"/>
              <a:gd name="connsiteX9" fmla="*/ 1651427 w 4844143"/>
              <a:gd name="connsiteY9" fmla="*/ 691538 h 2462142"/>
              <a:gd name="connsiteX10" fmla="*/ 1525924 w 4844143"/>
              <a:gd name="connsiteY10" fmla="*/ 921049 h 2462142"/>
              <a:gd name="connsiteX11" fmla="*/ 1411596 w 4844143"/>
              <a:gd name="connsiteY11" fmla="*/ 902136 h 2462142"/>
              <a:gd name="connsiteX12" fmla="*/ 1188858 w 4844143"/>
              <a:gd name="connsiteY12" fmla="*/ 648957 h 2462142"/>
              <a:gd name="connsiteX13" fmla="*/ 1296680 w 4844143"/>
              <a:gd name="connsiteY13" fmla="*/ 513944 h 2462142"/>
              <a:gd name="connsiteX14" fmla="*/ 1573136 w 4844143"/>
              <a:gd name="connsiteY14" fmla="*/ 418607 h 2462142"/>
              <a:gd name="connsiteX0" fmla="*/ 1542577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51427 w 4844143"/>
              <a:gd name="connsiteY9" fmla="*/ 691538 h 2462142"/>
              <a:gd name="connsiteX10" fmla="*/ 1525924 w 4844143"/>
              <a:gd name="connsiteY10" fmla="*/ 921049 h 2462142"/>
              <a:gd name="connsiteX11" fmla="*/ 1411596 w 4844143"/>
              <a:gd name="connsiteY11" fmla="*/ 902136 h 2462142"/>
              <a:gd name="connsiteX12" fmla="*/ 1188858 w 4844143"/>
              <a:gd name="connsiteY12" fmla="*/ 648957 h 2462142"/>
              <a:gd name="connsiteX13" fmla="*/ 1296680 w 4844143"/>
              <a:gd name="connsiteY13" fmla="*/ 513944 h 2462142"/>
              <a:gd name="connsiteX14" fmla="*/ 1573136 w 4844143"/>
              <a:gd name="connsiteY14" fmla="*/ 41860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51427 w 4844143"/>
              <a:gd name="connsiteY9" fmla="*/ 691538 h 2462142"/>
              <a:gd name="connsiteX10" fmla="*/ 1525924 w 4844143"/>
              <a:gd name="connsiteY10" fmla="*/ 921049 h 2462142"/>
              <a:gd name="connsiteX11" fmla="*/ 1411596 w 4844143"/>
              <a:gd name="connsiteY11" fmla="*/ 902136 h 2462142"/>
              <a:gd name="connsiteX12" fmla="*/ 1188858 w 4844143"/>
              <a:gd name="connsiteY12" fmla="*/ 648957 h 2462142"/>
              <a:gd name="connsiteX13" fmla="*/ 1296680 w 4844143"/>
              <a:gd name="connsiteY13" fmla="*/ 513944 h 2462142"/>
              <a:gd name="connsiteX14" fmla="*/ 1573136 w 4844143"/>
              <a:gd name="connsiteY14" fmla="*/ 41860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51427 w 4844143"/>
              <a:gd name="connsiteY9" fmla="*/ 691538 h 2462142"/>
              <a:gd name="connsiteX10" fmla="*/ 1530062 w 4844143"/>
              <a:gd name="connsiteY10" fmla="*/ 916911 h 2462142"/>
              <a:gd name="connsiteX11" fmla="*/ 1411596 w 4844143"/>
              <a:gd name="connsiteY11" fmla="*/ 902136 h 2462142"/>
              <a:gd name="connsiteX12" fmla="*/ 1188858 w 4844143"/>
              <a:gd name="connsiteY12" fmla="*/ 648957 h 2462142"/>
              <a:gd name="connsiteX13" fmla="*/ 1296680 w 4844143"/>
              <a:gd name="connsiteY13" fmla="*/ 513944 h 2462142"/>
              <a:gd name="connsiteX14" fmla="*/ 1573136 w 4844143"/>
              <a:gd name="connsiteY14" fmla="*/ 41860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51427 w 4844143"/>
              <a:gd name="connsiteY9" fmla="*/ 691538 h 2462142"/>
              <a:gd name="connsiteX10" fmla="*/ 1411596 w 4844143"/>
              <a:gd name="connsiteY10" fmla="*/ 902136 h 2462142"/>
              <a:gd name="connsiteX11" fmla="*/ 1188858 w 4844143"/>
              <a:gd name="connsiteY11" fmla="*/ 648957 h 2462142"/>
              <a:gd name="connsiteX12" fmla="*/ 1296680 w 4844143"/>
              <a:gd name="connsiteY12" fmla="*/ 513944 h 2462142"/>
              <a:gd name="connsiteX13" fmla="*/ 1573136 w 4844143"/>
              <a:gd name="connsiteY13" fmla="*/ 41860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51427 w 4844143"/>
              <a:gd name="connsiteY9" fmla="*/ 691538 h 2462142"/>
              <a:gd name="connsiteX10" fmla="*/ 1477797 w 4844143"/>
              <a:gd name="connsiteY10" fmla="*/ 922824 h 2462142"/>
              <a:gd name="connsiteX11" fmla="*/ 1188858 w 4844143"/>
              <a:gd name="connsiteY11" fmla="*/ 648957 h 2462142"/>
              <a:gd name="connsiteX12" fmla="*/ 1296680 w 4844143"/>
              <a:gd name="connsiteY12" fmla="*/ 513944 h 2462142"/>
              <a:gd name="connsiteX13" fmla="*/ 1573136 w 4844143"/>
              <a:gd name="connsiteY13" fmla="*/ 41860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92802 w 4844143"/>
              <a:gd name="connsiteY9" fmla="*/ 766014 h 2462142"/>
              <a:gd name="connsiteX10" fmla="*/ 1477797 w 4844143"/>
              <a:gd name="connsiteY10" fmla="*/ 922824 h 2462142"/>
              <a:gd name="connsiteX11" fmla="*/ 1188858 w 4844143"/>
              <a:gd name="connsiteY11" fmla="*/ 648957 h 2462142"/>
              <a:gd name="connsiteX12" fmla="*/ 1296680 w 4844143"/>
              <a:gd name="connsiteY12" fmla="*/ 513944 h 2462142"/>
              <a:gd name="connsiteX13" fmla="*/ 1573136 w 4844143"/>
              <a:gd name="connsiteY13" fmla="*/ 41860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92802 w 4844143"/>
              <a:gd name="connsiteY9" fmla="*/ 766014 h 2462142"/>
              <a:gd name="connsiteX10" fmla="*/ 1361945 w 4844143"/>
              <a:gd name="connsiteY10" fmla="*/ 918686 h 2462142"/>
              <a:gd name="connsiteX11" fmla="*/ 1188858 w 4844143"/>
              <a:gd name="connsiteY11" fmla="*/ 648957 h 2462142"/>
              <a:gd name="connsiteX12" fmla="*/ 1296680 w 4844143"/>
              <a:gd name="connsiteY12" fmla="*/ 513944 h 2462142"/>
              <a:gd name="connsiteX13" fmla="*/ 1573136 w 4844143"/>
              <a:gd name="connsiteY13" fmla="*/ 41860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92802 w 4844143"/>
              <a:gd name="connsiteY9" fmla="*/ 766014 h 2462142"/>
              <a:gd name="connsiteX10" fmla="*/ 1283332 w 4844143"/>
              <a:gd name="connsiteY10" fmla="*/ 997299 h 2462142"/>
              <a:gd name="connsiteX11" fmla="*/ 1188858 w 4844143"/>
              <a:gd name="connsiteY11" fmla="*/ 648957 h 2462142"/>
              <a:gd name="connsiteX12" fmla="*/ 1296680 w 4844143"/>
              <a:gd name="connsiteY12" fmla="*/ 513944 h 2462142"/>
              <a:gd name="connsiteX13" fmla="*/ 1573136 w 4844143"/>
              <a:gd name="connsiteY13" fmla="*/ 41860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585225 w 4844143"/>
              <a:gd name="connsiteY9" fmla="*/ 935653 h 2462142"/>
              <a:gd name="connsiteX10" fmla="*/ 1283332 w 4844143"/>
              <a:gd name="connsiteY10" fmla="*/ 997299 h 2462142"/>
              <a:gd name="connsiteX11" fmla="*/ 1188858 w 4844143"/>
              <a:gd name="connsiteY11" fmla="*/ 648957 h 2462142"/>
              <a:gd name="connsiteX12" fmla="*/ 1296680 w 4844143"/>
              <a:gd name="connsiteY12" fmla="*/ 513944 h 2462142"/>
              <a:gd name="connsiteX13" fmla="*/ 1573136 w 4844143"/>
              <a:gd name="connsiteY13" fmla="*/ 41860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585225 w 4844143"/>
              <a:gd name="connsiteY9" fmla="*/ 935653 h 2462142"/>
              <a:gd name="connsiteX10" fmla="*/ 1283332 w 4844143"/>
              <a:gd name="connsiteY10" fmla="*/ 997299 h 2462142"/>
              <a:gd name="connsiteX11" fmla="*/ 1106107 w 4844143"/>
              <a:gd name="connsiteY11" fmla="*/ 657232 h 2462142"/>
              <a:gd name="connsiteX12" fmla="*/ 1296680 w 4844143"/>
              <a:gd name="connsiteY12" fmla="*/ 513944 h 2462142"/>
              <a:gd name="connsiteX13" fmla="*/ 1573136 w 4844143"/>
              <a:gd name="connsiteY13" fmla="*/ 41860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585225 w 4844143"/>
              <a:gd name="connsiteY9" fmla="*/ 935653 h 2462142"/>
              <a:gd name="connsiteX10" fmla="*/ 1283332 w 4844143"/>
              <a:gd name="connsiteY10" fmla="*/ 1055225 h 2462142"/>
              <a:gd name="connsiteX11" fmla="*/ 1106107 w 4844143"/>
              <a:gd name="connsiteY11" fmla="*/ 657232 h 2462142"/>
              <a:gd name="connsiteX12" fmla="*/ 1296680 w 4844143"/>
              <a:gd name="connsiteY12" fmla="*/ 513944 h 2462142"/>
              <a:gd name="connsiteX13" fmla="*/ 1573136 w 4844143"/>
              <a:gd name="connsiteY13" fmla="*/ 41860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18326 w 4844143"/>
              <a:gd name="connsiteY9" fmla="*/ 968753 h 2462142"/>
              <a:gd name="connsiteX10" fmla="*/ 1283332 w 4844143"/>
              <a:gd name="connsiteY10" fmla="*/ 1055225 h 2462142"/>
              <a:gd name="connsiteX11" fmla="*/ 1106107 w 4844143"/>
              <a:gd name="connsiteY11" fmla="*/ 657232 h 2462142"/>
              <a:gd name="connsiteX12" fmla="*/ 1296680 w 4844143"/>
              <a:gd name="connsiteY12" fmla="*/ 513944 h 2462142"/>
              <a:gd name="connsiteX13" fmla="*/ 1573136 w 4844143"/>
              <a:gd name="connsiteY13" fmla="*/ 41860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18326 w 4844143"/>
              <a:gd name="connsiteY9" fmla="*/ 968753 h 2462142"/>
              <a:gd name="connsiteX10" fmla="*/ 1283332 w 4844143"/>
              <a:gd name="connsiteY10" fmla="*/ 1055225 h 2462142"/>
              <a:gd name="connsiteX11" fmla="*/ 1106107 w 4844143"/>
              <a:gd name="connsiteY11" fmla="*/ 657232 h 2462142"/>
              <a:gd name="connsiteX12" fmla="*/ 1296680 w 4844143"/>
              <a:gd name="connsiteY12" fmla="*/ 513944 h 2462142"/>
              <a:gd name="connsiteX13" fmla="*/ 1511073 w 4844143"/>
              <a:gd name="connsiteY13" fmla="*/ 43515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18326 w 4844143"/>
              <a:gd name="connsiteY9" fmla="*/ 968753 h 2462142"/>
              <a:gd name="connsiteX10" fmla="*/ 1283332 w 4844143"/>
              <a:gd name="connsiteY10" fmla="*/ 1055225 h 2462142"/>
              <a:gd name="connsiteX11" fmla="*/ 994393 w 4844143"/>
              <a:gd name="connsiteY11" fmla="*/ 677920 h 2462142"/>
              <a:gd name="connsiteX12" fmla="*/ 1296680 w 4844143"/>
              <a:gd name="connsiteY12" fmla="*/ 513944 h 2462142"/>
              <a:gd name="connsiteX13" fmla="*/ 1511073 w 4844143"/>
              <a:gd name="connsiteY13" fmla="*/ 43515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18326 w 4844143"/>
              <a:gd name="connsiteY9" fmla="*/ 968753 h 2462142"/>
              <a:gd name="connsiteX10" fmla="*/ 1113693 w 4844143"/>
              <a:gd name="connsiteY10" fmla="*/ 1096600 h 2462142"/>
              <a:gd name="connsiteX11" fmla="*/ 994393 w 4844143"/>
              <a:gd name="connsiteY11" fmla="*/ 677920 h 2462142"/>
              <a:gd name="connsiteX12" fmla="*/ 1296680 w 4844143"/>
              <a:gd name="connsiteY12" fmla="*/ 513944 h 2462142"/>
              <a:gd name="connsiteX13" fmla="*/ 1511073 w 4844143"/>
              <a:gd name="connsiteY13" fmla="*/ 43515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18326 w 4844143"/>
              <a:gd name="connsiteY9" fmla="*/ 968753 h 2462142"/>
              <a:gd name="connsiteX10" fmla="*/ 1113693 w 4844143"/>
              <a:gd name="connsiteY10" fmla="*/ 1096600 h 2462142"/>
              <a:gd name="connsiteX11" fmla="*/ 775102 w 4844143"/>
              <a:gd name="connsiteY11" fmla="*/ 719295 h 2462142"/>
              <a:gd name="connsiteX12" fmla="*/ 1296680 w 4844143"/>
              <a:gd name="connsiteY12" fmla="*/ 513944 h 2462142"/>
              <a:gd name="connsiteX13" fmla="*/ 1511073 w 4844143"/>
              <a:gd name="connsiteY13" fmla="*/ 43515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18326 w 4844143"/>
              <a:gd name="connsiteY9" fmla="*/ 968753 h 2462142"/>
              <a:gd name="connsiteX10" fmla="*/ 1113693 w 4844143"/>
              <a:gd name="connsiteY10" fmla="*/ 1096600 h 2462142"/>
              <a:gd name="connsiteX11" fmla="*/ 1296680 w 4844143"/>
              <a:gd name="connsiteY11" fmla="*/ 513944 h 2462142"/>
              <a:gd name="connsiteX12" fmla="*/ 1511073 w 4844143"/>
              <a:gd name="connsiteY12" fmla="*/ 43515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18326 w 4844143"/>
              <a:gd name="connsiteY9" fmla="*/ 968753 h 2462142"/>
              <a:gd name="connsiteX10" fmla="*/ 1113693 w 4844143"/>
              <a:gd name="connsiteY10" fmla="*/ 1096600 h 2462142"/>
              <a:gd name="connsiteX11" fmla="*/ 1193242 w 4844143"/>
              <a:gd name="connsiteY11" fmla="*/ 720823 h 2462142"/>
              <a:gd name="connsiteX12" fmla="*/ 1296680 w 4844143"/>
              <a:gd name="connsiteY12" fmla="*/ 513944 h 2462142"/>
              <a:gd name="connsiteX13" fmla="*/ 1511073 w 4844143"/>
              <a:gd name="connsiteY13" fmla="*/ 43515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18326 w 4844143"/>
              <a:gd name="connsiteY9" fmla="*/ 968753 h 2462142"/>
              <a:gd name="connsiteX10" fmla="*/ 1113693 w 4844143"/>
              <a:gd name="connsiteY10" fmla="*/ 1096600 h 2462142"/>
              <a:gd name="connsiteX11" fmla="*/ 1193242 w 4844143"/>
              <a:gd name="connsiteY11" fmla="*/ 720823 h 2462142"/>
              <a:gd name="connsiteX12" fmla="*/ 1193242 w 4844143"/>
              <a:gd name="connsiteY12" fmla="*/ 720823 h 2462142"/>
              <a:gd name="connsiteX13" fmla="*/ 1296680 w 4844143"/>
              <a:gd name="connsiteY13" fmla="*/ 513944 h 2462142"/>
              <a:gd name="connsiteX14" fmla="*/ 1511073 w 4844143"/>
              <a:gd name="connsiteY14" fmla="*/ 43515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18326 w 4844143"/>
              <a:gd name="connsiteY9" fmla="*/ 968753 h 2462142"/>
              <a:gd name="connsiteX10" fmla="*/ 1113693 w 4844143"/>
              <a:gd name="connsiteY10" fmla="*/ 1096600 h 2462142"/>
              <a:gd name="connsiteX11" fmla="*/ 1193242 w 4844143"/>
              <a:gd name="connsiteY11" fmla="*/ 720823 h 2462142"/>
              <a:gd name="connsiteX12" fmla="*/ 1110491 w 4844143"/>
              <a:gd name="connsiteY12" fmla="*/ 704273 h 2462142"/>
              <a:gd name="connsiteX13" fmla="*/ 1296680 w 4844143"/>
              <a:gd name="connsiteY13" fmla="*/ 513944 h 2462142"/>
              <a:gd name="connsiteX14" fmla="*/ 1511073 w 4844143"/>
              <a:gd name="connsiteY14" fmla="*/ 43515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18326 w 4844143"/>
              <a:gd name="connsiteY9" fmla="*/ 968753 h 2462142"/>
              <a:gd name="connsiteX10" fmla="*/ 1113693 w 4844143"/>
              <a:gd name="connsiteY10" fmla="*/ 1096600 h 2462142"/>
              <a:gd name="connsiteX11" fmla="*/ 1110491 w 4844143"/>
              <a:gd name="connsiteY11" fmla="*/ 704273 h 2462142"/>
              <a:gd name="connsiteX12" fmla="*/ 1296680 w 4844143"/>
              <a:gd name="connsiteY12" fmla="*/ 513944 h 2462142"/>
              <a:gd name="connsiteX13" fmla="*/ 1511073 w 4844143"/>
              <a:gd name="connsiteY13" fmla="*/ 43515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18326 w 4844143"/>
              <a:gd name="connsiteY9" fmla="*/ 968753 h 2462142"/>
              <a:gd name="connsiteX10" fmla="*/ 1113693 w 4844143"/>
              <a:gd name="connsiteY10" fmla="*/ 1096600 h 2462142"/>
              <a:gd name="connsiteX11" fmla="*/ 1044290 w 4844143"/>
              <a:gd name="connsiteY11" fmla="*/ 675310 h 2462142"/>
              <a:gd name="connsiteX12" fmla="*/ 1296680 w 4844143"/>
              <a:gd name="connsiteY12" fmla="*/ 513944 h 2462142"/>
              <a:gd name="connsiteX13" fmla="*/ 1511073 w 4844143"/>
              <a:gd name="connsiteY13" fmla="*/ 435157 h 2462142"/>
              <a:gd name="connsiteX0" fmla="*/ 1567402 w 4844143"/>
              <a:gd name="connsiteY0" fmla="*/ 424374 h 2462142"/>
              <a:gd name="connsiteX1" fmla="*/ 1466320 w 4844143"/>
              <a:gd name="connsiteY1" fmla="*/ 87775 h 2462142"/>
              <a:gd name="connsiteX2" fmla="*/ 279334 w 4844143"/>
              <a:gd name="connsiteY2" fmla="*/ 0 h 2462142"/>
              <a:gd name="connsiteX3" fmla="*/ 0 w 4844143"/>
              <a:gd name="connsiteY3" fmla="*/ 796628 h 2462142"/>
              <a:gd name="connsiteX4" fmla="*/ 1643743 w 4844143"/>
              <a:gd name="connsiteY4" fmla="*/ 2462142 h 2462142"/>
              <a:gd name="connsiteX5" fmla="*/ 4844143 w 4844143"/>
              <a:gd name="connsiteY5" fmla="*/ 2277085 h 2462142"/>
              <a:gd name="connsiteX6" fmla="*/ 2601686 w 4844143"/>
              <a:gd name="connsiteY6" fmla="*/ 89056 h 2462142"/>
              <a:gd name="connsiteX7" fmla="*/ 1484958 w 4844143"/>
              <a:gd name="connsiteY7" fmla="*/ 90379 h 2462142"/>
              <a:gd name="connsiteX8" fmla="*/ 1606256 w 4844143"/>
              <a:gd name="connsiteY8" fmla="*/ 551920 h 2462142"/>
              <a:gd name="connsiteX9" fmla="*/ 1618326 w 4844143"/>
              <a:gd name="connsiteY9" fmla="*/ 968753 h 2462142"/>
              <a:gd name="connsiteX10" fmla="*/ 1113693 w 4844143"/>
              <a:gd name="connsiteY10" fmla="*/ 1096600 h 2462142"/>
              <a:gd name="connsiteX11" fmla="*/ 990501 w 4844143"/>
              <a:gd name="connsiteY11" fmla="*/ 658760 h 2462142"/>
              <a:gd name="connsiteX12" fmla="*/ 1296680 w 4844143"/>
              <a:gd name="connsiteY12" fmla="*/ 513944 h 2462142"/>
              <a:gd name="connsiteX13" fmla="*/ 1511073 w 4844143"/>
              <a:gd name="connsiteY13" fmla="*/ 435157 h 2462142"/>
              <a:gd name="connsiteX0" fmla="*/ 1466320 w 4844143"/>
              <a:gd name="connsiteY0" fmla="*/ 87775 h 2462142"/>
              <a:gd name="connsiteX1" fmla="*/ 279334 w 4844143"/>
              <a:gd name="connsiteY1" fmla="*/ 0 h 2462142"/>
              <a:gd name="connsiteX2" fmla="*/ 0 w 4844143"/>
              <a:gd name="connsiteY2" fmla="*/ 796628 h 2462142"/>
              <a:gd name="connsiteX3" fmla="*/ 1643743 w 4844143"/>
              <a:gd name="connsiteY3" fmla="*/ 2462142 h 2462142"/>
              <a:gd name="connsiteX4" fmla="*/ 4844143 w 4844143"/>
              <a:gd name="connsiteY4" fmla="*/ 2277085 h 2462142"/>
              <a:gd name="connsiteX5" fmla="*/ 2601686 w 4844143"/>
              <a:gd name="connsiteY5" fmla="*/ 89056 h 2462142"/>
              <a:gd name="connsiteX6" fmla="*/ 1484958 w 4844143"/>
              <a:gd name="connsiteY6" fmla="*/ 90379 h 2462142"/>
              <a:gd name="connsiteX7" fmla="*/ 1606256 w 4844143"/>
              <a:gd name="connsiteY7" fmla="*/ 551920 h 2462142"/>
              <a:gd name="connsiteX8" fmla="*/ 1618326 w 4844143"/>
              <a:gd name="connsiteY8" fmla="*/ 968753 h 2462142"/>
              <a:gd name="connsiteX9" fmla="*/ 1113693 w 4844143"/>
              <a:gd name="connsiteY9" fmla="*/ 1096600 h 2462142"/>
              <a:gd name="connsiteX10" fmla="*/ 990501 w 4844143"/>
              <a:gd name="connsiteY10" fmla="*/ 658760 h 2462142"/>
              <a:gd name="connsiteX11" fmla="*/ 1296680 w 4844143"/>
              <a:gd name="connsiteY11" fmla="*/ 513944 h 2462142"/>
              <a:gd name="connsiteX12" fmla="*/ 1511073 w 4844143"/>
              <a:gd name="connsiteY12" fmla="*/ 435157 h 2462142"/>
              <a:gd name="connsiteX0" fmla="*/ 1466320 w 4844143"/>
              <a:gd name="connsiteY0" fmla="*/ 87775 h 2462142"/>
              <a:gd name="connsiteX1" fmla="*/ 279334 w 4844143"/>
              <a:gd name="connsiteY1" fmla="*/ 0 h 2462142"/>
              <a:gd name="connsiteX2" fmla="*/ 0 w 4844143"/>
              <a:gd name="connsiteY2" fmla="*/ 796628 h 2462142"/>
              <a:gd name="connsiteX3" fmla="*/ 1643743 w 4844143"/>
              <a:gd name="connsiteY3" fmla="*/ 2462142 h 2462142"/>
              <a:gd name="connsiteX4" fmla="*/ 4844143 w 4844143"/>
              <a:gd name="connsiteY4" fmla="*/ 2277085 h 2462142"/>
              <a:gd name="connsiteX5" fmla="*/ 2601686 w 4844143"/>
              <a:gd name="connsiteY5" fmla="*/ 89056 h 2462142"/>
              <a:gd name="connsiteX6" fmla="*/ 1484958 w 4844143"/>
              <a:gd name="connsiteY6" fmla="*/ 90379 h 2462142"/>
              <a:gd name="connsiteX7" fmla="*/ 1606256 w 4844143"/>
              <a:gd name="connsiteY7" fmla="*/ 551920 h 2462142"/>
              <a:gd name="connsiteX8" fmla="*/ 1618326 w 4844143"/>
              <a:gd name="connsiteY8" fmla="*/ 968753 h 2462142"/>
              <a:gd name="connsiteX9" fmla="*/ 1113693 w 4844143"/>
              <a:gd name="connsiteY9" fmla="*/ 1096600 h 2462142"/>
              <a:gd name="connsiteX10" fmla="*/ 990501 w 4844143"/>
              <a:gd name="connsiteY10" fmla="*/ 658760 h 2462142"/>
              <a:gd name="connsiteX11" fmla="*/ 1296680 w 4844143"/>
              <a:gd name="connsiteY11" fmla="*/ 513944 h 2462142"/>
              <a:gd name="connsiteX12" fmla="*/ 1535898 w 4844143"/>
              <a:gd name="connsiteY12" fmla="*/ 435157 h 2462142"/>
              <a:gd name="connsiteX0" fmla="*/ 1466320 w 4844143"/>
              <a:gd name="connsiteY0" fmla="*/ 87775 h 2462142"/>
              <a:gd name="connsiteX1" fmla="*/ 279334 w 4844143"/>
              <a:gd name="connsiteY1" fmla="*/ 0 h 2462142"/>
              <a:gd name="connsiteX2" fmla="*/ 0 w 4844143"/>
              <a:gd name="connsiteY2" fmla="*/ 796628 h 2462142"/>
              <a:gd name="connsiteX3" fmla="*/ 1643743 w 4844143"/>
              <a:gd name="connsiteY3" fmla="*/ 2462142 h 2462142"/>
              <a:gd name="connsiteX4" fmla="*/ 4844143 w 4844143"/>
              <a:gd name="connsiteY4" fmla="*/ 2277085 h 2462142"/>
              <a:gd name="connsiteX5" fmla="*/ 2601686 w 4844143"/>
              <a:gd name="connsiteY5" fmla="*/ 89056 h 2462142"/>
              <a:gd name="connsiteX6" fmla="*/ 1484958 w 4844143"/>
              <a:gd name="connsiteY6" fmla="*/ 90379 h 2462142"/>
              <a:gd name="connsiteX7" fmla="*/ 1606256 w 4844143"/>
              <a:gd name="connsiteY7" fmla="*/ 551920 h 2462142"/>
              <a:gd name="connsiteX8" fmla="*/ 1618326 w 4844143"/>
              <a:gd name="connsiteY8" fmla="*/ 968753 h 2462142"/>
              <a:gd name="connsiteX9" fmla="*/ 1113693 w 4844143"/>
              <a:gd name="connsiteY9" fmla="*/ 1096600 h 2462142"/>
              <a:gd name="connsiteX10" fmla="*/ 990501 w 4844143"/>
              <a:gd name="connsiteY10" fmla="*/ 658760 h 2462142"/>
              <a:gd name="connsiteX11" fmla="*/ 1296680 w 4844143"/>
              <a:gd name="connsiteY11" fmla="*/ 513944 h 2462142"/>
              <a:gd name="connsiteX12" fmla="*/ 1602099 w 4844143"/>
              <a:gd name="connsiteY12" fmla="*/ 435157 h 2462142"/>
              <a:gd name="connsiteX0" fmla="*/ 1466320 w 4844143"/>
              <a:gd name="connsiteY0" fmla="*/ 87775 h 2462142"/>
              <a:gd name="connsiteX1" fmla="*/ 279334 w 4844143"/>
              <a:gd name="connsiteY1" fmla="*/ 0 h 2462142"/>
              <a:gd name="connsiteX2" fmla="*/ 0 w 4844143"/>
              <a:gd name="connsiteY2" fmla="*/ 796628 h 2462142"/>
              <a:gd name="connsiteX3" fmla="*/ 1643743 w 4844143"/>
              <a:gd name="connsiteY3" fmla="*/ 2462142 h 2462142"/>
              <a:gd name="connsiteX4" fmla="*/ 4844143 w 4844143"/>
              <a:gd name="connsiteY4" fmla="*/ 2277085 h 2462142"/>
              <a:gd name="connsiteX5" fmla="*/ 2601686 w 4844143"/>
              <a:gd name="connsiteY5" fmla="*/ 89056 h 2462142"/>
              <a:gd name="connsiteX6" fmla="*/ 1484958 w 4844143"/>
              <a:gd name="connsiteY6" fmla="*/ 90379 h 2462142"/>
              <a:gd name="connsiteX7" fmla="*/ 1606256 w 4844143"/>
              <a:gd name="connsiteY7" fmla="*/ 551920 h 2462142"/>
              <a:gd name="connsiteX8" fmla="*/ 1618326 w 4844143"/>
              <a:gd name="connsiteY8" fmla="*/ 968753 h 2462142"/>
              <a:gd name="connsiteX9" fmla="*/ 1113693 w 4844143"/>
              <a:gd name="connsiteY9" fmla="*/ 1096600 h 2462142"/>
              <a:gd name="connsiteX10" fmla="*/ 990501 w 4844143"/>
              <a:gd name="connsiteY10" fmla="*/ 658760 h 2462142"/>
              <a:gd name="connsiteX11" fmla="*/ 1296680 w 4844143"/>
              <a:gd name="connsiteY11" fmla="*/ 513944 h 2462142"/>
              <a:gd name="connsiteX12" fmla="*/ 1535898 w 4844143"/>
              <a:gd name="connsiteY12" fmla="*/ 439295 h 2462142"/>
              <a:gd name="connsiteX0" fmla="*/ 1466320 w 4844143"/>
              <a:gd name="connsiteY0" fmla="*/ 87775 h 2462142"/>
              <a:gd name="connsiteX1" fmla="*/ 279334 w 4844143"/>
              <a:gd name="connsiteY1" fmla="*/ 0 h 2462142"/>
              <a:gd name="connsiteX2" fmla="*/ 0 w 4844143"/>
              <a:gd name="connsiteY2" fmla="*/ 796628 h 2462142"/>
              <a:gd name="connsiteX3" fmla="*/ 1643743 w 4844143"/>
              <a:gd name="connsiteY3" fmla="*/ 2462142 h 2462142"/>
              <a:gd name="connsiteX4" fmla="*/ 4844143 w 4844143"/>
              <a:gd name="connsiteY4" fmla="*/ 2277085 h 2462142"/>
              <a:gd name="connsiteX5" fmla="*/ 2601686 w 4844143"/>
              <a:gd name="connsiteY5" fmla="*/ 89056 h 2462142"/>
              <a:gd name="connsiteX6" fmla="*/ 1484958 w 4844143"/>
              <a:gd name="connsiteY6" fmla="*/ 90379 h 2462142"/>
              <a:gd name="connsiteX7" fmla="*/ 1606256 w 4844143"/>
              <a:gd name="connsiteY7" fmla="*/ 551920 h 2462142"/>
              <a:gd name="connsiteX8" fmla="*/ 1618326 w 4844143"/>
              <a:gd name="connsiteY8" fmla="*/ 968753 h 2462142"/>
              <a:gd name="connsiteX9" fmla="*/ 1113693 w 4844143"/>
              <a:gd name="connsiteY9" fmla="*/ 1096600 h 2462142"/>
              <a:gd name="connsiteX10" fmla="*/ 990501 w 4844143"/>
              <a:gd name="connsiteY10" fmla="*/ 658760 h 2462142"/>
              <a:gd name="connsiteX11" fmla="*/ 1296680 w 4844143"/>
              <a:gd name="connsiteY11" fmla="*/ 513944 h 2462142"/>
              <a:gd name="connsiteX12" fmla="*/ 1535898 w 4844143"/>
              <a:gd name="connsiteY12" fmla="*/ 439295 h 2462142"/>
              <a:gd name="connsiteX0" fmla="*/ 1466320 w 4844143"/>
              <a:gd name="connsiteY0" fmla="*/ 87775 h 2462142"/>
              <a:gd name="connsiteX1" fmla="*/ 279334 w 4844143"/>
              <a:gd name="connsiteY1" fmla="*/ 0 h 2462142"/>
              <a:gd name="connsiteX2" fmla="*/ 0 w 4844143"/>
              <a:gd name="connsiteY2" fmla="*/ 796628 h 2462142"/>
              <a:gd name="connsiteX3" fmla="*/ 1643743 w 4844143"/>
              <a:gd name="connsiteY3" fmla="*/ 2462142 h 2462142"/>
              <a:gd name="connsiteX4" fmla="*/ 4844143 w 4844143"/>
              <a:gd name="connsiteY4" fmla="*/ 2277085 h 2462142"/>
              <a:gd name="connsiteX5" fmla="*/ 2601686 w 4844143"/>
              <a:gd name="connsiteY5" fmla="*/ 89056 h 2462142"/>
              <a:gd name="connsiteX6" fmla="*/ 1484958 w 4844143"/>
              <a:gd name="connsiteY6" fmla="*/ 90379 h 2462142"/>
              <a:gd name="connsiteX7" fmla="*/ 1606256 w 4844143"/>
              <a:gd name="connsiteY7" fmla="*/ 551920 h 2462142"/>
              <a:gd name="connsiteX8" fmla="*/ 1618326 w 4844143"/>
              <a:gd name="connsiteY8" fmla="*/ 968753 h 2462142"/>
              <a:gd name="connsiteX9" fmla="*/ 1113693 w 4844143"/>
              <a:gd name="connsiteY9" fmla="*/ 1096600 h 2462142"/>
              <a:gd name="connsiteX10" fmla="*/ 990501 w 4844143"/>
              <a:gd name="connsiteY10" fmla="*/ 658760 h 2462142"/>
              <a:gd name="connsiteX11" fmla="*/ 1234617 w 4844143"/>
              <a:gd name="connsiteY11" fmla="*/ 484981 h 2462142"/>
              <a:gd name="connsiteX12" fmla="*/ 1535898 w 4844143"/>
              <a:gd name="connsiteY12" fmla="*/ 439295 h 2462142"/>
              <a:gd name="connsiteX0" fmla="*/ 1466320 w 4844143"/>
              <a:gd name="connsiteY0" fmla="*/ 61896 h 2436263"/>
              <a:gd name="connsiteX1" fmla="*/ 270708 w 4844143"/>
              <a:gd name="connsiteY1" fmla="*/ 0 h 2436263"/>
              <a:gd name="connsiteX2" fmla="*/ 0 w 4844143"/>
              <a:gd name="connsiteY2" fmla="*/ 770749 h 2436263"/>
              <a:gd name="connsiteX3" fmla="*/ 1643743 w 4844143"/>
              <a:gd name="connsiteY3" fmla="*/ 2436263 h 2436263"/>
              <a:gd name="connsiteX4" fmla="*/ 4844143 w 4844143"/>
              <a:gd name="connsiteY4" fmla="*/ 2251206 h 2436263"/>
              <a:gd name="connsiteX5" fmla="*/ 2601686 w 4844143"/>
              <a:gd name="connsiteY5" fmla="*/ 63177 h 2436263"/>
              <a:gd name="connsiteX6" fmla="*/ 1484958 w 4844143"/>
              <a:gd name="connsiteY6" fmla="*/ 64500 h 2436263"/>
              <a:gd name="connsiteX7" fmla="*/ 1606256 w 4844143"/>
              <a:gd name="connsiteY7" fmla="*/ 526041 h 2436263"/>
              <a:gd name="connsiteX8" fmla="*/ 1618326 w 4844143"/>
              <a:gd name="connsiteY8" fmla="*/ 942874 h 2436263"/>
              <a:gd name="connsiteX9" fmla="*/ 1113693 w 4844143"/>
              <a:gd name="connsiteY9" fmla="*/ 1070721 h 2436263"/>
              <a:gd name="connsiteX10" fmla="*/ 990501 w 4844143"/>
              <a:gd name="connsiteY10" fmla="*/ 632881 h 2436263"/>
              <a:gd name="connsiteX11" fmla="*/ 1234617 w 4844143"/>
              <a:gd name="connsiteY11" fmla="*/ 459102 h 2436263"/>
              <a:gd name="connsiteX12" fmla="*/ 1535898 w 4844143"/>
              <a:gd name="connsiteY12" fmla="*/ 413416 h 243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4143" h="2436263">
                <a:moveTo>
                  <a:pt x="1466320" y="61896"/>
                </a:moveTo>
                <a:lnTo>
                  <a:pt x="270708" y="0"/>
                </a:lnTo>
                <a:lnTo>
                  <a:pt x="0" y="770749"/>
                </a:lnTo>
                <a:lnTo>
                  <a:pt x="1643743" y="2436263"/>
                </a:lnTo>
                <a:lnTo>
                  <a:pt x="4844143" y="2251206"/>
                </a:lnTo>
                <a:lnTo>
                  <a:pt x="2601686" y="63177"/>
                </a:lnTo>
                <a:lnTo>
                  <a:pt x="1484958" y="64500"/>
                </a:lnTo>
                <a:cubicBezTo>
                  <a:pt x="1490146" y="230871"/>
                  <a:pt x="1549793" y="376761"/>
                  <a:pt x="1606256" y="526041"/>
                </a:cubicBezTo>
                <a:cubicBezTo>
                  <a:pt x="1637879" y="693599"/>
                  <a:pt x="1700420" y="852094"/>
                  <a:pt x="1618326" y="942874"/>
                </a:cubicBezTo>
                <a:cubicBezTo>
                  <a:pt x="1536232" y="1033654"/>
                  <a:pt x="1198332" y="1114801"/>
                  <a:pt x="1113693" y="1070721"/>
                </a:cubicBezTo>
                <a:cubicBezTo>
                  <a:pt x="1029054" y="1026641"/>
                  <a:pt x="960003" y="729990"/>
                  <a:pt x="990501" y="632881"/>
                </a:cubicBezTo>
                <a:cubicBezTo>
                  <a:pt x="1007741" y="598401"/>
                  <a:pt x="1154878" y="483985"/>
                  <a:pt x="1234617" y="459102"/>
                </a:cubicBezTo>
                <a:lnTo>
                  <a:pt x="1535898" y="413416"/>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39342" y="4388822"/>
            <a:ext cx="2895600"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FALSE ALARM AREA</a:t>
            </a:r>
            <a:endParaRPr lang="en-US" sz="2000" b="1" dirty="0">
              <a:latin typeface="Arial" panose="020B0604020202020204" pitchFamily="34" charset="0"/>
              <a:cs typeface="Arial" panose="020B0604020202020204" pitchFamily="34" charset="0"/>
            </a:endParaRPr>
          </a:p>
        </p:txBody>
      </p:sp>
      <p:sp>
        <p:nvSpPr>
          <p:cNvPr id="2" name="Freeform 1"/>
          <p:cNvSpPr/>
          <p:nvPr/>
        </p:nvSpPr>
        <p:spPr>
          <a:xfrm>
            <a:off x="4554747" y="2855343"/>
            <a:ext cx="284672" cy="353683"/>
          </a:xfrm>
          <a:custGeom>
            <a:avLst/>
            <a:gdLst>
              <a:gd name="connsiteX0" fmla="*/ 0 w 284672"/>
              <a:gd name="connsiteY0" fmla="*/ 0 h 353683"/>
              <a:gd name="connsiteX1" fmla="*/ 267419 w 284672"/>
              <a:gd name="connsiteY1" fmla="*/ 0 h 353683"/>
              <a:gd name="connsiteX2" fmla="*/ 284672 w 284672"/>
              <a:gd name="connsiteY2" fmla="*/ 353683 h 353683"/>
              <a:gd name="connsiteX3" fmla="*/ 34506 w 284672"/>
              <a:gd name="connsiteY3" fmla="*/ 353683 h 353683"/>
              <a:gd name="connsiteX4" fmla="*/ 0 w 284672"/>
              <a:gd name="connsiteY4" fmla="*/ 0 h 3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72" h="353683">
                <a:moveTo>
                  <a:pt x="0" y="0"/>
                </a:moveTo>
                <a:lnTo>
                  <a:pt x="267419" y="0"/>
                </a:lnTo>
                <a:lnTo>
                  <a:pt x="284672" y="353683"/>
                </a:lnTo>
                <a:lnTo>
                  <a:pt x="34506" y="35368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1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normAutofit/>
          </a:bodyPr>
          <a:lstStyle/>
          <a:p>
            <a:r>
              <a:rPr lang="en-US" sz="3600" b="1" dirty="0" smtClean="0">
                <a:solidFill>
                  <a:schemeClr val="bg1"/>
                </a:solidFill>
                <a:latin typeface="Arial" panose="020B0604020202020204" pitchFamily="34" charset="0"/>
                <a:cs typeface="Arial" panose="020B0604020202020204" pitchFamily="34" charset="0"/>
              </a:rPr>
              <a:t>Warnings for “Pulse” Storms</a:t>
            </a:r>
            <a:endParaRPr lang="en-US" sz="36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800" b="1" dirty="0" smtClean="0">
                <a:solidFill>
                  <a:schemeClr val="bg1"/>
                </a:solidFill>
                <a:latin typeface="Arial" panose="020B0604020202020204" pitchFamily="34" charset="0"/>
                <a:cs typeface="Arial" panose="020B0604020202020204" pitchFamily="34" charset="0"/>
              </a:rPr>
              <a:t>Very small/0 lead time</a:t>
            </a:r>
          </a:p>
          <a:p>
            <a:pPr>
              <a:buFont typeface="Wingdings" panose="05000000000000000000" pitchFamily="2" charset="2"/>
              <a:buChar char="§"/>
            </a:pPr>
            <a:r>
              <a:rPr lang="en-US" sz="2800" b="1" dirty="0" smtClean="0">
                <a:solidFill>
                  <a:schemeClr val="bg1"/>
                </a:solidFill>
                <a:latin typeface="Arial" panose="020B0604020202020204" pitchFamily="34" charset="0"/>
                <a:cs typeface="Arial" panose="020B0604020202020204" pitchFamily="34" charset="0"/>
              </a:rPr>
              <a:t>‘Actionable’ info unlikely for those beneath the storm</a:t>
            </a:r>
          </a:p>
          <a:p>
            <a:pPr>
              <a:buFont typeface="Wingdings" panose="05000000000000000000" pitchFamily="2" charset="2"/>
              <a:buChar char="§"/>
            </a:pPr>
            <a:r>
              <a:rPr lang="en-US" sz="2800" b="1" dirty="0" smtClean="0">
                <a:solidFill>
                  <a:schemeClr val="bg1"/>
                </a:solidFill>
                <a:latin typeface="Arial" panose="020B0604020202020204" pitchFamily="34" charset="0"/>
                <a:cs typeface="Arial" panose="020B0604020202020204" pitchFamily="34" charset="0"/>
              </a:rPr>
              <a:t>Large False Alarm Area</a:t>
            </a:r>
          </a:p>
          <a:p>
            <a:pPr>
              <a:buFont typeface="Wingdings" panose="05000000000000000000" pitchFamily="2" charset="2"/>
              <a:buChar char="§"/>
            </a:pPr>
            <a:r>
              <a:rPr lang="en-US" sz="2800" b="1" dirty="0" smtClean="0">
                <a:solidFill>
                  <a:schemeClr val="bg1"/>
                </a:solidFill>
                <a:latin typeface="Arial" panose="020B0604020202020204" pitchFamily="34" charset="0"/>
                <a:cs typeface="Arial" panose="020B0604020202020204" pitchFamily="34" charset="0"/>
              </a:rPr>
              <a:t>Protection of lives and property?</a:t>
            </a:r>
          </a:p>
          <a:p>
            <a:pPr>
              <a:buFont typeface="Wingdings" panose="05000000000000000000" pitchFamily="2" charset="2"/>
              <a:buChar char="§"/>
            </a:pPr>
            <a:r>
              <a:rPr lang="en-US" sz="2800" b="1" dirty="0" smtClean="0">
                <a:solidFill>
                  <a:schemeClr val="bg1"/>
                </a:solidFill>
                <a:latin typeface="Arial" panose="020B0604020202020204" pitchFamily="34" charset="0"/>
                <a:cs typeface="Arial" panose="020B0604020202020204" pitchFamily="34" charset="0"/>
              </a:rPr>
              <a:t>Allows meteorologist to say “We got a warning out?”</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65561" cy="8655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762000" cy="762000"/>
          </a:xfrm>
          <a:prstGeom prst="rect">
            <a:avLst/>
          </a:prstGeom>
        </p:spPr>
      </p:pic>
      <p:sp>
        <p:nvSpPr>
          <p:cNvPr id="6" name="TextBox 5"/>
          <p:cNvSpPr txBox="1"/>
          <p:nvPr/>
        </p:nvSpPr>
        <p:spPr>
          <a:xfrm>
            <a:off x="7924800" y="914400"/>
            <a:ext cx="1239981" cy="215444"/>
          </a:xfrm>
          <a:prstGeom prst="rect">
            <a:avLst/>
          </a:prstGeom>
          <a:noFill/>
        </p:spPr>
        <p:txBody>
          <a:bodyPr wrap="square" rtlCol="0">
            <a:spAutoFit/>
          </a:bodyPr>
          <a:lstStyle/>
          <a:p>
            <a:r>
              <a:rPr lang="en-US" sz="800" b="1" dirty="0" smtClean="0">
                <a:solidFill>
                  <a:srgbClr val="FF0000"/>
                </a:solidFill>
              </a:rPr>
              <a:t>Greenville/Spartanburg</a:t>
            </a:r>
            <a:endParaRPr lang="en-US" sz="800" b="1" dirty="0">
              <a:solidFill>
                <a:srgbClr val="FF0000"/>
              </a:solidFill>
            </a:endParaRPr>
          </a:p>
        </p:txBody>
      </p:sp>
      <p:pic>
        <p:nvPicPr>
          <p:cNvPr id="1026" name="Picture 2" descr="Shrug on Emoji One 2.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971800"/>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4572000"/>
            <a:ext cx="975360" cy="97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16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14" y="168910"/>
            <a:ext cx="8229600" cy="1143000"/>
          </a:xfrm>
        </p:spPr>
        <p:txBody>
          <a:bodyPr>
            <a:noAutofit/>
          </a:bodyPr>
          <a:lstStyle/>
          <a:p>
            <a:r>
              <a:rPr lang="en-US" sz="2800" b="1" dirty="0" smtClean="0">
                <a:solidFill>
                  <a:schemeClr val="bg1"/>
                </a:solidFill>
                <a:latin typeface="Arial" panose="020B0604020202020204" pitchFamily="34" charset="0"/>
                <a:cs typeface="Arial" panose="020B0604020202020204" pitchFamily="34" charset="0"/>
              </a:rPr>
              <a:t>What are the ramifications when this happens multiple days over multiple years?</a:t>
            </a:r>
            <a:endParaRPr lang="en-US" sz="28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7964" y="1311910"/>
            <a:ext cx="5600700" cy="5520690"/>
          </a:xfrm>
          <a:prstGeom prst="rect">
            <a:avLst/>
          </a:prstGeom>
        </p:spPr>
      </p:pic>
    </p:spTree>
    <p:extLst>
      <p:ext uri="{BB962C8B-B14F-4D97-AF65-F5344CB8AC3E}">
        <p14:creationId xmlns:p14="http://schemas.microsoft.com/office/powerpoint/2010/main" val="3540541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normAutofit/>
          </a:bodyPr>
          <a:lstStyle/>
          <a:p>
            <a:r>
              <a:rPr lang="en-US" sz="3600" b="1" dirty="0" smtClean="0">
                <a:solidFill>
                  <a:schemeClr val="bg1"/>
                </a:solidFill>
                <a:latin typeface="Arial" panose="020B0604020202020204" pitchFamily="34" charset="0"/>
                <a:cs typeface="Arial" panose="020B0604020202020204" pitchFamily="34" charset="0"/>
              </a:rPr>
              <a:t>The Other Issue (Verification!)</a:t>
            </a:r>
            <a:endParaRPr lang="en-US" sz="36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4525963"/>
          </a:xfrm>
        </p:spPr>
        <p:txBody>
          <a:bodyPr>
            <a:normAutofit/>
          </a:bodyPr>
          <a:lstStyle/>
          <a:p>
            <a:pPr>
              <a:buFont typeface="Wingdings" panose="05000000000000000000" pitchFamily="2" charset="2"/>
              <a:buChar char="§"/>
            </a:pPr>
            <a:r>
              <a:rPr lang="en-US" sz="2800" b="1" dirty="0" smtClean="0">
                <a:solidFill>
                  <a:schemeClr val="bg1"/>
                </a:solidFill>
                <a:latin typeface="Arial" panose="020B0604020202020204" pitchFamily="34" charset="0"/>
                <a:cs typeface="Arial" panose="020B0604020202020204" pitchFamily="34" charset="0"/>
              </a:rPr>
              <a:t>Statistics must be maintained for performance metrics</a:t>
            </a:r>
          </a:p>
          <a:p>
            <a:pPr marL="0" indent="0">
              <a:buNone/>
            </a:pPr>
            <a:r>
              <a:rPr lang="en-US" sz="2800" b="1" dirty="0">
                <a:solidFill>
                  <a:schemeClr val="bg1"/>
                </a:solidFill>
                <a:latin typeface="Arial" panose="020B0604020202020204" pitchFamily="34" charset="0"/>
                <a:cs typeface="Arial" panose="020B0604020202020204" pitchFamily="34" charset="0"/>
              </a:rPr>
              <a:t>	</a:t>
            </a:r>
            <a:r>
              <a:rPr lang="en-US" sz="2800" b="1" dirty="0" smtClean="0">
                <a:solidFill>
                  <a:schemeClr val="bg1"/>
                </a:solidFill>
                <a:latin typeface="Arial" panose="020B0604020202020204" pitchFamily="34" charset="0"/>
                <a:cs typeface="Arial" panose="020B0604020202020204" pitchFamily="34" charset="0"/>
              </a:rPr>
              <a:t>- % of successful warnings</a:t>
            </a:r>
          </a:p>
          <a:p>
            <a:pPr marL="0" indent="0">
              <a:buNone/>
            </a:pPr>
            <a:r>
              <a:rPr lang="en-US" sz="2800" b="1" dirty="0">
                <a:solidFill>
                  <a:schemeClr val="bg1"/>
                </a:solidFill>
                <a:latin typeface="Arial" panose="020B0604020202020204" pitchFamily="34" charset="0"/>
                <a:cs typeface="Arial" panose="020B0604020202020204" pitchFamily="34" charset="0"/>
              </a:rPr>
              <a:t>	</a:t>
            </a:r>
            <a:r>
              <a:rPr lang="en-US" sz="2800" b="1" dirty="0" smtClean="0">
                <a:solidFill>
                  <a:schemeClr val="bg1"/>
                </a:solidFill>
                <a:latin typeface="Arial" panose="020B0604020202020204" pitchFamily="34" charset="0"/>
                <a:cs typeface="Arial" panose="020B0604020202020204" pitchFamily="34" charset="0"/>
              </a:rPr>
              <a:t>- % of severe </a:t>
            </a:r>
            <a:r>
              <a:rPr lang="en-US" sz="2800" b="1" dirty="0" err="1" smtClean="0">
                <a:solidFill>
                  <a:schemeClr val="bg1"/>
                </a:solidFill>
                <a:latin typeface="Arial" panose="020B0604020202020204" pitchFamily="34" charset="0"/>
                <a:cs typeface="Arial" panose="020B0604020202020204" pitchFamily="34" charset="0"/>
              </a:rPr>
              <a:t>wx</a:t>
            </a:r>
            <a:r>
              <a:rPr lang="en-US" sz="2800" b="1" dirty="0" smtClean="0">
                <a:solidFill>
                  <a:schemeClr val="bg1"/>
                </a:solidFill>
                <a:latin typeface="Arial" panose="020B0604020202020204" pitchFamily="34" charset="0"/>
                <a:cs typeface="Arial" panose="020B0604020202020204" pitchFamily="34" charset="0"/>
              </a:rPr>
              <a:t> events </a:t>
            </a:r>
            <a:r>
              <a:rPr lang="en-US" sz="2800" b="1" dirty="0" err="1" smtClean="0">
                <a:solidFill>
                  <a:schemeClr val="bg1"/>
                </a:solidFill>
                <a:latin typeface="Arial" panose="020B0604020202020204" pitchFamily="34" charset="0"/>
                <a:cs typeface="Arial" panose="020B0604020202020204" pitchFamily="34" charset="0"/>
              </a:rPr>
              <a:t>occuring</a:t>
            </a:r>
            <a:r>
              <a:rPr lang="en-US" sz="2800" b="1" dirty="0" smtClean="0">
                <a:solidFill>
                  <a:schemeClr val="bg1"/>
                </a:solidFill>
                <a:latin typeface="Arial" panose="020B0604020202020204" pitchFamily="34" charset="0"/>
                <a:cs typeface="Arial" panose="020B0604020202020204" pitchFamily="34" charset="0"/>
              </a:rPr>
              <a:t> in a 	warning</a:t>
            </a:r>
          </a:p>
          <a:p>
            <a:pPr marL="0" indent="0">
              <a:buNone/>
            </a:pPr>
            <a:r>
              <a:rPr lang="en-US" sz="2800" b="1" dirty="0">
                <a:solidFill>
                  <a:schemeClr val="bg1"/>
                </a:solidFill>
                <a:latin typeface="Arial" panose="020B0604020202020204" pitchFamily="34" charset="0"/>
                <a:cs typeface="Arial" panose="020B0604020202020204" pitchFamily="34" charset="0"/>
              </a:rPr>
              <a:t>	</a:t>
            </a:r>
            <a:r>
              <a:rPr lang="en-US" sz="2800" b="1" dirty="0" smtClean="0">
                <a:solidFill>
                  <a:schemeClr val="bg1"/>
                </a:solidFill>
                <a:latin typeface="Arial" panose="020B0604020202020204" pitchFamily="34" charset="0"/>
                <a:cs typeface="Arial" panose="020B0604020202020204" pitchFamily="34" charset="0"/>
              </a:rPr>
              <a:t>- Average lead time</a:t>
            </a:r>
          </a:p>
          <a:p>
            <a:pPr>
              <a:buFont typeface="Wingdings" panose="05000000000000000000" pitchFamily="2" charset="2"/>
              <a:buChar char="§"/>
            </a:pPr>
            <a:r>
              <a:rPr lang="en-US" sz="2800" b="1" dirty="0" smtClean="0">
                <a:solidFill>
                  <a:schemeClr val="bg1"/>
                </a:solidFill>
                <a:latin typeface="Arial" panose="020B0604020202020204" pitchFamily="34" charset="0"/>
                <a:cs typeface="Arial" panose="020B0604020202020204" pitchFamily="34" charset="0"/>
              </a:rPr>
              <a:t>Scientific curiosity/self evaluation</a:t>
            </a:r>
          </a:p>
          <a:p>
            <a:pPr>
              <a:buFont typeface="Wingdings" panose="05000000000000000000" pitchFamily="2" charset="2"/>
              <a:buChar char="§"/>
            </a:pPr>
            <a:r>
              <a:rPr lang="en-US" sz="2800" b="1" dirty="0" smtClean="0">
                <a:solidFill>
                  <a:schemeClr val="bg1"/>
                </a:solidFill>
                <a:latin typeface="Arial" panose="020B0604020202020204" pitchFamily="34" charset="0"/>
                <a:cs typeface="Arial" panose="020B0604020202020204" pitchFamily="34" charset="0"/>
              </a:rPr>
              <a:t>Congress, NOAA/NWS Management, etc. use these metrics to evaluate office performance  </a:t>
            </a:r>
          </a:p>
          <a:p>
            <a:pPr>
              <a:buFont typeface="Wingdings" panose="05000000000000000000" pitchFamily="2" charset="2"/>
              <a:buChar char="§"/>
            </a:pPr>
            <a:endParaRPr lang="en-US" sz="28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65561" cy="8655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762000" cy="762000"/>
          </a:xfrm>
          <a:prstGeom prst="rect">
            <a:avLst/>
          </a:prstGeom>
        </p:spPr>
      </p:pic>
      <p:sp>
        <p:nvSpPr>
          <p:cNvPr id="6" name="TextBox 5"/>
          <p:cNvSpPr txBox="1"/>
          <p:nvPr/>
        </p:nvSpPr>
        <p:spPr>
          <a:xfrm>
            <a:off x="7924800" y="914400"/>
            <a:ext cx="1239981" cy="215444"/>
          </a:xfrm>
          <a:prstGeom prst="rect">
            <a:avLst/>
          </a:prstGeom>
          <a:noFill/>
        </p:spPr>
        <p:txBody>
          <a:bodyPr wrap="square" rtlCol="0">
            <a:spAutoFit/>
          </a:bodyPr>
          <a:lstStyle/>
          <a:p>
            <a:r>
              <a:rPr lang="en-US" sz="800" b="1" dirty="0" smtClean="0">
                <a:solidFill>
                  <a:srgbClr val="FF0000"/>
                </a:solidFill>
              </a:rPr>
              <a:t>Greenville/Spartanburg</a:t>
            </a:r>
            <a:endParaRPr lang="en-US" sz="800" b="1" dirty="0">
              <a:solidFill>
                <a:srgbClr val="FF0000"/>
              </a:solidFill>
            </a:endParaRPr>
          </a:p>
        </p:txBody>
      </p:sp>
    </p:spTree>
    <p:extLst>
      <p:ext uri="{BB962C8B-B14F-4D97-AF65-F5344CB8AC3E}">
        <p14:creationId xmlns:p14="http://schemas.microsoft.com/office/powerpoint/2010/main" val="2559113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normAutofit/>
          </a:bodyPr>
          <a:lstStyle/>
          <a:p>
            <a:r>
              <a:rPr lang="en-US" sz="3600" b="1" dirty="0" smtClean="0">
                <a:solidFill>
                  <a:schemeClr val="bg1"/>
                </a:solidFill>
                <a:latin typeface="Arial" panose="020B0604020202020204" pitchFamily="34" charset="0"/>
                <a:cs typeface="Arial" panose="020B0604020202020204" pitchFamily="34" charset="0"/>
              </a:rPr>
              <a:t>The Other Issue (Verification!)</a:t>
            </a:r>
            <a:endParaRPr lang="en-US" sz="36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229600" cy="4525963"/>
          </a:xfrm>
        </p:spPr>
        <p:txBody>
          <a:bodyPr>
            <a:normAutofit/>
          </a:bodyPr>
          <a:lstStyle/>
          <a:p>
            <a:pPr>
              <a:buFont typeface="Wingdings" panose="05000000000000000000" pitchFamily="2" charset="2"/>
              <a:buChar char="§"/>
            </a:pPr>
            <a:r>
              <a:rPr lang="en-US" sz="2800" b="1" dirty="0" smtClean="0">
                <a:solidFill>
                  <a:schemeClr val="bg1"/>
                </a:solidFill>
                <a:latin typeface="Arial" panose="020B0604020202020204" pitchFamily="34" charset="0"/>
                <a:cs typeface="Arial" panose="020B0604020202020204" pitchFamily="34" charset="0"/>
              </a:rPr>
              <a:t>“Objective” verification of 58+ mph winds extremely rare (sparse data network)</a:t>
            </a:r>
          </a:p>
          <a:p>
            <a:pPr>
              <a:buFont typeface="Wingdings" panose="05000000000000000000" pitchFamily="2" charset="2"/>
              <a:buChar char="§"/>
            </a:pPr>
            <a:r>
              <a:rPr lang="en-US" sz="2800" b="1" dirty="0" smtClean="0">
                <a:solidFill>
                  <a:schemeClr val="bg1"/>
                </a:solidFill>
                <a:latin typeface="Arial" panose="020B0604020202020204" pitchFamily="34" charset="0"/>
                <a:cs typeface="Arial" panose="020B0604020202020204" pitchFamily="34" charset="0"/>
              </a:rPr>
              <a:t>Verification of severe wind gusts is therefore impact-based</a:t>
            </a:r>
          </a:p>
          <a:p>
            <a:pPr marL="0" indent="0">
              <a:buNone/>
            </a:pPr>
            <a:r>
              <a:rPr lang="en-US" sz="2800" b="1" dirty="0">
                <a:solidFill>
                  <a:schemeClr val="bg1"/>
                </a:solidFill>
                <a:latin typeface="Arial" panose="020B0604020202020204" pitchFamily="34" charset="0"/>
                <a:cs typeface="Arial" panose="020B0604020202020204" pitchFamily="34" charset="0"/>
              </a:rPr>
              <a:t>	</a:t>
            </a:r>
            <a:r>
              <a:rPr lang="en-US" sz="2800" b="1" dirty="0" smtClean="0">
                <a:solidFill>
                  <a:schemeClr val="bg1"/>
                </a:solidFill>
                <a:latin typeface="Arial" panose="020B0604020202020204" pitchFamily="34" charset="0"/>
                <a:cs typeface="Arial" panose="020B0604020202020204" pitchFamily="34" charset="0"/>
              </a:rPr>
              <a:t>- Tree damage</a:t>
            </a:r>
          </a:p>
          <a:p>
            <a:pPr marL="0" indent="0">
              <a:buNone/>
            </a:pPr>
            <a:r>
              <a:rPr lang="en-US" sz="2800" b="1" dirty="0">
                <a:solidFill>
                  <a:schemeClr val="bg1"/>
                </a:solidFill>
                <a:latin typeface="Arial" panose="020B0604020202020204" pitchFamily="34" charset="0"/>
                <a:cs typeface="Arial" panose="020B0604020202020204" pitchFamily="34" charset="0"/>
              </a:rPr>
              <a:t>	</a:t>
            </a:r>
            <a:r>
              <a:rPr lang="en-US" sz="2800" b="1" dirty="0" smtClean="0">
                <a:solidFill>
                  <a:schemeClr val="bg1"/>
                </a:solidFill>
                <a:latin typeface="Arial" panose="020B0604020202020204" pitchFamily="34" charset="0"/>
                <a:cs typeface="Arial" panose="020B0604020202020204" pitchFamily="34" charset="0"/>
              </a:rPr>
              <a:t>- Structural damage</a:t>
            </a:r>
          </a:p>
          <a:p>
            <a:pPr>
              <a:buFont typeface="Wingdings" panose="05000000000000000000" pitchFamily="2" charset="2"/>
              <a:buChar char="§"/>
            </a:pPr>
            <a:r>
              <a:rPr lang="en-US" sz="2800" b="1" dirty="0" smtClean="0">
                <a:solidFill>
                  <a:schemeClr val="bg1"/>
                </a:solidFill>
                <a:latin typeface="Arial" panose="020B0604020202020204" pitchFamily="34" charset="0"/>
                <a:cs typeface="Arial" panose="020B0604020202020204" pitchFamily="34" charset="0"/>
              </a:rPr>
              <a:t>“Two trees” blown down in the same general area is the standard NWS definition of minimal severe </a:t>
            </a:r>
            <a:r>
              <a:rPr lang="en-US" sz="2800" b="1" dirty="0" err="1" smtClean="0">
                <a:solidFill>
                  <a:schemeClr val="bg1"/>
                </a:solidFill>
                <a:latin typeface="Arial" panose="020B0604020202020204" pitchFamily="34" charset="0"/>
                <a:cs typeface="Arial" panose="020B0604020202020204" pitchFamily="34" charset="0"/>
              </a:rPr>
              <a:t>tstorm</a:t>
            </a:r>
            <a:r>
              <a:rPr lang="en-US" sz="2800" b="1" dirty="0" smtClean="0">
                <a:solidFill>
                  <a:schemeClr val="bg1"/>
                </a:solidFill>
                <a:latin typeface="Arial" panose="020B0604020202020204" pitchFamily="34" charset="0"/>
                <a:cs typeface="Arial" panose="020B0604020202020204" pitchFamily="34" charset="0"/>
              </a:rPr>
              <a:t> wind gusts  </a:t>
            </a:r>
            <a:endParaRPr lang="en-US" sz="28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65561" cy="8655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762000" cy="762000"/>
          </a:xfrm>
          <a:prstGeom prst="rect">
            <a:avLst/>
          </a:prstGeom>
        </p:spPr>
      </p:pic>
      <p:sp>
        <p:nvSpPr>
          <p:cNvPr id="6" name="TextBox 5"/>
          <p:cNvSpPr txBox="1"/>
          <p:nvPr/>
        </p:nvSpPr>
        <p:spPr>
          <a:xfrm>
            <a:off x="7924800" y="914400"/>
            <a:ext cx="1239981" cy="215444"/>
          </a:xfrm>
          <a:prstGeom prst="rect">
            <a:avLst/>
          </a:prstGeom>
          <a:noFill/>
        </p:spPr>
        <p:txBody>
          <a:bodyPr wrap="square" rtlCol="0">
            <a:spAutoFit/>
          </a:bodyPr>
          <a:lstStyle/>
          <a:p>
            <a:r>
              <a:rPr lang="en-US" sz="800" b="1" dirty="0" smtClean="0">
                <a:solidFill>
                  <a:srgbClr val="FF0000"/>
                </a:solidFill>
              </a:rPr>
              <a:t>Greenville/Spartanburg</a:t>
            </a:r>
            <a:endParaRPr lang="en-US" sz="800" b="1" dirty="0">
              <a:solidFill>
                <a:srgbClr val="FF0000"/>
              </a:solidFill>
            </a:endParaRPr>
          </a:p>
        </p:txBody>
      </p:sp>
    </p:spTree>
    <p:extLst>
      <p:ext uri="{BB962C8B-B14F-4D97-AF65-F5344CB8AC3E}">
        <p14:creationId xmlns:p14="http://schemas.microsoft.com/office/powerpoint/2010/main" val="1423377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458200" cy="1200329"/>
          </a:xfrm>
          <a:prstGeom prst="rect">
            <a:avLst/>
          </a:prstGeom>
        </p:spPr>
        <p:txBody>
          <a:bodyPr wrap="square">
            <a:spAutoFit/>
          </a:bodyPr>
          <a:lstStyle/>
          <a:p>
            <a:pPr algn="ctr"/>
            <a:r>
              <a:rPr lang="en-US" sz="3600" b="1" dirty="0" smtClean="0">
                <a:solidFill>
                  <a:schemeClr val="bg1"/>
                </a:solidFill>
                <a:latin typeface="Arial" panose="020B0604020202020204" pitchFamily="34" charset="0"/>
                <a:cs typeface="Arial" panose="020B0604020202020204" pitchFamily="34" charset="0"/>
              </a:rPr>
              <a:t>What’s Goes Through an NWS Warning Forecaster’s Head? </a:t>
            </a:r>
            <a:endParaRPr lang="en-US" sz="3600" dirty="0">
              <a:solidFill>
                <a:schemeClr val="bg1"/>
              </a:solidFill>
            </a:endParaRPr>
          </a:p>
        </p:txBody>
      </p:sp>
      <p:pic>
        <p:nvPicPr>
          <p:cNvPr id="1026" name="Picture 2" descr="http://research.noaa.gov/sites/oar/EasyDNNNews/10458/620300c1768EDNmain10458Forecaster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3018268"/>
            <a:ext cx="6496050" cy="3143250"/>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2495550" y="2971800"/>
            <a:ext cx="2209800" cy="1524000"/>
          </a:xfrm>
          <a:prstGeom prst="wedgeEllipseCallou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21478" y="3410634"/>
            <a:ext cx="1926721"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“I’m protecting life and property”</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1485900" y="2057400"/>
            <a:ext cx="6496050" cy="430887"/>
          </a:xfrm>
          <a:prstGeom prst="rect">
            <a:avLst/>
          </a:prstGeom>
          <a:noFill/>
        </p:spPr>
        <p:txBody>
          <a:bodyPr wrap="square" rtlCol="0">
            <a:spAutoFit/>
          </a:bodyPr>
          <a:lstStyle/>
          <a:p>
            <a:r>
              <a:rPr lang="en-US" sz="2200" b="1" dirty="0" smtClean="0">
                <a:solidFill>
                  <a:schemeClr val="bg1"/>
                </a:solidFill>
                <a:latin typeface="Arial" panose="020B0604020202020204" pitchFamily="34" charset="0"/>
                <a:cs typeface="Arial" panose="020B0604020202020204" pitchFamily="34" charset="0"/>
              </a:rPr>
              <a:t>If it’s a supercell or other  “organized” event... </a:t>
            </a:r>
            <a:endParaRPr lang="en-US" sz="22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042711" y="2071040"/>
            <a:ext cx="6153150" cy="430887"/>
          </a:xfrm>
          <a:prstGeom prst="rect">
            <a:avLst/>
          </a:prstGeom>
          <a:noFill/>
        </p:spPr>
        <p:txBody>
          <a:bodyPr wrap="square" rtlCol="0">
            <a:spAutoFit/>
          </a:bodyPr>
          <a:lstStyle/>
          <a:p>
            <a:r>
              <a:rPr lang="en-US" sz="2200" b="1" dirty="0" smtClean="0">
                <a:solidFill>
                  <a:schemeClr val="bg1"/>
                </a:solidFill>
                <a:latin typeface="Arial" panose="020B0604020202020204" pitchFamily="34" charset="0"/>
                <a:cs typeface="Arial" panose="020B0604020202020204" pitchFamily="34" charset="0"/>
              </a:rPr>
              <a:t>If it’s a disorganized, “pulse” event... </a:t>
            </a:r>
            <a:endParaRPr lang="en-US" sz="2200" b="1" dirty="0">
              <a:solidFill>
                <a:schemeClr val="bg1"/>
              </a:solidFill>
              <a:latin typeface="Arial" panose="020B0604020202020204" pitchFamily="34" charset="0"/>
              <a:cs typeface="Arial" panose="020B0604020202020204" pitchFamily="34" charset="0"/>
            </a:endParaRPr>
          </a:p>
        </p:txBody>
      </p:sp>
      <p:sp>
        <p:nvSpPr>
          <p:cNvPr id="9" name="Oval Callout 8"/>
          <p:cNvSpPr/>
          <p:nvPr/>
        </p:nvSpPr>
        <p:spPr>
          <a:xfrm>
            <a:off x="4234529" y="3276600"/>
            <a:ext cx="3810000" cy="3066366"/>
          </a:xfrm>
          <a:prstGeom prst="wedgeEllipseCallout">
            <a:avLst>
              <a:gd name="adj1" fmla="val -76548"/>
              <a:gd name="adj2" fmla="val 8858"/>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48199" y="3699305"/>
            <a:ext cx="2982661" cy="2462213"/>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“This storm is probably only going to produce 50 mph wind gusts, but that will probably be good enough to knock down a couple of trees. Better issue a warning to make the stats look decent (i.e., make the bosses happy), even though it won’t go out in time to do anyone any good, and the vast majority of folks under the warning will consider it a “false alarm.”</a:t>
            </a:r>
            <a:endParaRPr lang="en-US" sz="14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65561" cy="86556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152400"/>
            <a:ext cx="762000" cy="762000"/>
          </a:xfrm>
          <a:prstGeom prst="rect">
            <a:avLst/>
          </a:prstGeom>
        </p:spPr>
      </p:pic>
      <p:sp>
        <p:nvSpPr>
          <p:cNvPr id="13" name="TextBox 12"/>
          <p:cNvSpPr txBox="1"/>
          <p:nvPr/>
        </p:nvSpPr>
        <p:spPr>
          <a:xfrm>
            <a:off x="7924800" y="914400"/>
            <a:ext cx="1239981" cy="215444"/>
          </a:xfrm>
          <a:prstGeom prst="rect">
            <a:avLst/>
          </a:prstGeom>
          <a:noFill/>
        </p:spPr>
        <p:txBody>
          <a:bodyPr wrap="square" rtlCol="0">
            <a:spAutoFit/>
          </a:bodyPr>
          <a:lstStyle/>
          <a:p>
            <a:r>
              <a:rPr lang="en-US" sz="800" b="1" dirty="0" smtClean="0">
                <a:solidFill>
                  <a:srgbClr val="FF0000"/>
                </a:solidFill>
              </a:rPr>
              <a:t>Greenville/Spartanburg</a:t>
            </a:r>
            <a:endParaRPr lang="en-US" sz="800" b="1" dirty="0">
              <a:solidFill>
                <a:srgbClr val="FF0000"/>
              </a:solidFill>
            </a:endParaRPr>
          </a:p>
        </p:txBody>
      </p:sp>
    </p:spTree>
    <p:extLst>
      <p:ext uri="{BB962C8B-B14F-4D97-AF65-F5344CB8AC3E}">
        <p14:creationId xmlns:p14="http://schemas.microsoft.com/office/powerpoint/2010/main" val="22357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grpId="2"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1"/>
      <p:bldP spid="5" grpId="2"/>
      <p:bldP spid="6" grpId="0"/>
      <p:bldP spid="6" grpId="1"/>
      <p:bldP spid="8" grpId="0"/>
      <p:bldP spid="9" grpId="1"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lstStyle/>
          <a:p>
            <a:pPr marL="0" indent="0">
              <a:buNone/>
            </a:pPr>
            <a:r>
              <a:rPr lang="en-US" b="1" dirty="0" smtClean="0">
                <a:solidFill>
                  <a:schemeClr val="bg1"/>
                </a:solidFill>
                <a:latin typeface="Arial" panose="020B0604020202020204" pitchFamily="34" charset="0"/>
                <a:cs typeface="Arial" panose="020B0604020202020204" pitchFamily="34" charset="0"/>
              </a:rPr>
              <a:t>Are </a:t>
            </a:r>
            <a:r>
              <a:rPr lang="en-US" b="1" dirty="0">
                <a:solidFill>
                  <a:schemeClr val="bg1"/>
                </a:solidFill>
                <a:latin typeface="Arial" panose="020B0604020202020204" pitchFamily="34" charset="0"/>
                <a:cs typeface="Arial" panose="020B0604020202020204" pitchFamily="34" charset="0"/>
              </a:rPr>
              <a:t>we “training” </a:t>
            </a:r>
            <a:r>
              <a:rPr lang="en-US" b="1" dirty="0" smtClean="0">
                <a:solidFill>
                  <a:schemeClr val="bg1"/>
                </a:solidFill>
                <a:latin typeface="Arial" panose="020B0604020202020204" pitchFamily="34" charset="0"/>
                <a:cs typeface="Arial" panose="020B0604020202020204" pitchFamily="34" charset="0"/>
              </a:rPr>
              <a:t>the public to ignore Severe Thunderstorm Warnings?</a:t>
            </a:r>
            <a:endParaRPr lang="en-US" b="1" dirty="0">
              <a:solidFill>
                <a:schemeClr val="bg1"/>
              </a:solidFill>
              <a:latin typeface="Arial" panose="020B0604020202020204" pitchFamily="34" charset="0"/>
              <a:cs typeface="Arial" panose="020B0604020202020204" pitchFamily="34" charset="0"/>
            </a:endParaRPr>
          </a:p>
          <a:p>
            <a:pPr marL="0" indent="0">
              <a:buNone/>
            </a:pPr>
            <a:r>
              <a:rPr lang="en-US" b="1" dirty="0">
                <a:solidFill>
                  <a:schemeClr val="bg1"/>
                </a:solidFill>
                <a:latin typeface="Arial" panose="020B0604020202020204" pitchFamily="34" charset="0"/>
                <a:cs typeface="Arial" panose="020B0604020202020204" pitchFamily="34" charset="0"/>
              </a:rPr>
              <a:t>What are the ramifications when we REALLY need the public to take heed</a:t>
            </a:r>
            <a:r>
              <a:rPr lang="en-US" b="1" dirty="0" smtClean="0">
                <a:solidFill>
                  <a:schemeClr val="bg1"/>
                </a:solidFill>
                <a:latin typeface="Arial" panose="020B0604020202020204" pitchFamily="34" charset="0"/>
                <a:cs typeface="Arial" panose="020B0604020202020204" pitchFamily="34" charset="0"/>
              </a:rPr>
              <a:t>?</a:t>
            </a:r>
          </a:p>
          <a:p>
            <a:pPr marL="0" indent="0">
              <a:buNone/>
            </a:pPr>
            <a:r>
              <a:rPr lang="en-US" b="1" dirty="0" smtClean="0">
                <a:solidFill>
                  <a:schemeClr val="bg1"/>
                </a:solidFill>
                <a:latin typeface="Arial" panose="020B0604020202020204" pitchFamily="34" charset="0"/>
                <a:cs typeface="Arial" panose="020B0604020202020204" pitchFamily="34" charset="0"/>
              </a:rPr>
              <a:t>The same can also be said of tornadoes/ Tornado Warnings</a:t>
            </a:r>
            <a:endParaRPr lang="en-US" b="1" dirty="0">
              <a:solidFill>
                <a:schemeClr val="bg1"/>
              </a:solidFill>
              <a:latin typeface="Arial" panose="020B0604020202020204" pitchFamily="34" charset="0"/>
              <a:cs typeface="Arial" panose="020B0604020202020204" pitchFamily="34" charset="0"/>
            </a:endParaRPr>
          </a:p>
          <a:p>
            <a:pPr marL="0" indent="0">
              <a:buNone/>
            </a:pPr>
            <a:endParaRPr lang="en-US" dirty="0"/>
          </a:p>
        </p:txBody>
      </p:sp>
      <p:sp>
        <p:nvSpPr>
          <p:cNvPr id="4" name="Rectangle 3"/>
          <p:cNvSpPr/>
          <p:nvPr/>
        </p:nvSpPr>
        <p:spPr>
          <a:xfrm>
            <a:off x="342900" y="270420"/>
            <a:ext cx="8458200" cy="646331"/>
          </a:xfrm>
          <a:prstGeom prst="rect">
            <a:avLst/>
          </a:prstGeom>
        </p:spPr>
        <p:txBody>
          <a:bodyPr wrap="square">
            <a:spAutoFit/>
          </a:bodyPr>
          <a:lstStyle/>
          <a:p>
            <a:pPr algn="ctr"/>
            <a:r>
              <a:rPr lang="en-US" sz="3600" b="1" dirty="0" smtClean="0">
                <a:solidFill>
                  <a:schemeClr val="bg1"/>
                </a:solidFill>
                <a:latin typeface="Arial" panose="020B0604020202020204" pitchFamily="34" charset="0"/>
                <a:cs typeface="Arial" panose="020B0604020202020204" pitchFamily="34" charset="0"/>
              </a:rPr>
              <a:t>Questions for Consideration</a:t>
            </a:r>
            <a:endParaRPr lang="en-US" sz="36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65561" cy="8655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762000" cy="762000"/>
          </a:xfrm>
          <a:prstGeom prst="rect">
            <a:avLst/>
          </a:prstGeom>
        </p:spPr>
      </p:pic>
      <p:sp>
        <p:nvSpPr>
          <p:cNvPr id="7" name="TextBox 6"/>
          <p:cNvSpPr txBox="1"/>
          <p:nvPr/>
        </p:nvSpPr>
        <p:spPr>
          <a:xfrm>
            <a:off x="7924800" y="914400"/>
            <a:ext cx="1239981" cy="215444"/>
          </a:xfrm>
          <a:prstGeom prst="rect">
            <a:avLst/>
          </a:prstGeom>
          <a:noFill/>
        </p:spPr>
        <p:txBody>
          <a:bodyPr wrap="square" rtlCol="0">
            <a:spAutoFit/>
          </a:bodyPr>
          <a:lstStyle/>
          <a:p>
            <a:r>
              <a:rPr lang="en-US" sz="800" b="1" dirty="0" smtClean="0">
                <a:solidFill>
                  <a:srgbClr val="FF0000"/>
                </a:solidFill>
              </a:rPr>
              <a:t>Greenville/Spartanburg</a:t>
            </a:r>
            <a:endParaRPr lang="en-US" sz="800" b="1" dirty="0">
              <a:solidFill>
                <a:srgbClr val="FF0000"/>
              </a:solidFill>
            </a:endParaRPr>
          </a:p>
        </p:txBody>
      </p:sp>
    </p:spTree>
    <p:extLst>
      <p:ext uri="{BB962C8B-B14F-4D97-AF65-F5344CB8AC3E}">
        <p14:creationId xmlns:p14="http://schemas.microsoft.com/office/powerpoint/2010/main" val="32708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panose="020B0604020202020204" pitchFamily="34" charset="0"/>
                <a:cs typeface="Arial" panose="020B0604020202020204" pitchFamily="34" charset="0"/>
              </a:rPr>
              <a:t>Severe </a:t>
            </a:r>
            <a:r>
              <a:rPr lang="en-US" b="1" dirty="0" err="1" smtClean="0">
                <a:solidFill>
                  <a:schemeClr val="bg1"/>
                </a:solidFill>
                <a:latin typeface="Arial" panose="020B0604020202020204" pitchFamily="34" charset="0"/>
                <a:cs typeface="Arial" panose="020B0604020202020204" pitchFamily="34" charset="0"/>
              </a:rPr>
              <a:t>Tstorm</a:t>
            </a:r>
            <a:r>
              <a:rPr lang="en-US" b="1" dirty="0" smtClean="0">
                <a:solidFill>
                  <a:schemeClr val="bg1"/>
                </a:solidFill>
                <a:latin typeface="Arial" panose="020B0604020202020204" pitchFamily="34" charset="0"/>
                <a:cs typeface="Arial" panose="020B0604020202020204" pitchFamily="34" charset="0"/>
              </a:rPr>
              <a:t> Definition</a:t>
            </a:r>
            <a:endParaRPr lang="en-US"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b="1" dirty="0" smtClean="0">
                <a:solidFill>
                  <a:schemeClr val="bg1"/>
                </a:solidFill>
                <a:latin typeface="Arial" panose="020B0604020202020204" pitchFamily="34" charset="0"/>
                <a:cs typeface="Arial" panose="020B0604020202020204" pitchFamily="34" charset="0"/>
              </a:rPr>
              <a:t>Any storm producing:</a:t>
            </a:r>
          </a:p>
          <a:p>
            <a:pPr marL="0" indent="0">
              <a:buNone/>
            </a:pPr>
            <a:r>
              <a:rPr lang="en-US" dirty="0">
                <a:solidFill>
                  <a:schemeClr val="bg1"/>
                </a:solidFill>
              </a:rPr>
              <a:t> </a:t>
            </a:r>
            <a:r>
              <a:rPr lang="en-US" dirty="0" smtClean="0">
                <a:solidFill>
                  <a:schemeClr val="bg1"/>
                </a:solidFill>
              </a:rPr>
              <a:t>  </a:t>
            </a:r>
            <a:r>
              <a:rPr lang="en-US" b="1" dirty="0" smtClean="0">
                <a:solidFill>
                  <a:schemeClr val="bg1"/>
                </a:solidFill>
                <a:latin typeface="Arial" panose="020B0604020202020204" pitchFamily="34" charset="0"/>
                <a:cs typeface="Arial" panose="020B0604020202020204" pitchFamily="34" charset="0"/>
              </a:rPr>
              <a:t>- 1” Diameter Hail or Larger</a:t>
            </a:r>
          </a:p>
          <a:p>
            <a:pPr marL="0" indent="0">
              <a:buNone/>
            </a:pPr>
            <a:r>
              <a:rPr lang="en-US" dirty="0">
                <a:solidFill>
                  <a:schemeClr val="bg1"/>
                </a:solidFill>
              </a:rPr>
              <a:t> </a:t>
            </a:r>
            <a:r>
              <a:rPr lang="en-US" dirty="0" smtClean="0">
                <a:solidFill>
                  <a:schemeClr val="bg1"/>
                </a:solidFill>
              </a:rPr>
              <a:t>  - </a:t>
            </a:r>
            <a:r>
              <a:rPr lang="en-US" b="1" dirty="0" smtClean="0">
                <a:solidFill>
                  <a:schemeClr val="bg1"/>
                </a:solidFill>
                <a:latin typeface="Arial" panose="020B0604020202020204" pitchFamily="34" charset="0"/>
                <a:cs typeface="Arial" panose="020B0604020202020204" pitchFamily="34" charset="0"/>
              </a:rPr>
              <a:t>58+ mph wind gusts</a:t>
            </a:r>
          </a:p>
          <a:p>
            <a:pPr marL="0" indent="0">
              <a:buNone/>
            </a:pPr>
            <a:r>
              <a:rPr lang="en-US" b="1" dirty="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  - A tornado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65561" cy="8655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762000" cy="762000"/>
          </a:xfrm>
          <a:prstGeom prst="rect">
            <a:avLst/>
          </a:prstGeom>
        </p:spPr>
      </p:pic>
      <p:sp>
        <p:nvSpPr>
          <p:cNvPr id="6" name="TextBox 5"/>
          <p:cNvSpPr txBox="1"/>
          <p:nvPr/>
        </p:nvSpPr>
        <p:spPr>
          <a:xfrm>
            <a:off x="7924800" y="914400"/>
            <a:ext cx="1239981" cy="215444"/>
          </a:xfrm>
          <a:prstGeom prst="rect">
            <a:avLst/>
          </a:prstGeom>
          <a:noFill/>
        </p:spPr>
        <p:txBody>
          <a:bodyPr wrap="square" rtlCol="0">
            <a:spAutoFit/>
          </a:bodyPr>
          <a:lstStyle/>
          <a:p>
            <a:r>
              <a:rPr lang="en-US" sz="800" b="1" dirty="0" smtClean="0">
                <a:solidFill>
                  <a:srgbClr val="FF0000"/>
                </a:solidFill>
              </a:rPr>
              <a:t>Greenville/Spartanburg</a:t>
            </a:r>
            <a:endParaRPr lang="en-US" sz="800" b="1" dirty="0">
              <a:solidFill>
                <a:srgbClr val="FF0000"/>
              </a:solidFill>
            </a:endParaRPr>
          </a:p>
        </p:txBody>
      </p:sp>
    </p:spTree>
    <p:extLst>
      <p:ext uri="{BB962C8B-B14F-4D97-AF65-F5344CB8AC3E}">
        <p14:creationId xmlns:p14="http://schemas.microsoft.com/office/powerpoint/2010/main" val="229096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normAutofit/>
          </a:bodyPr>
          <a:lstStyle/>
          <a:p>
            <a:r>
              <a:rPr lang="en-US" sz="3600" b="1" dirty="0" smtClean="0">
                <a:solidFill>
                  <a:schemeClr val="bg1"/>
                </a:solidFill>
                <a:latin typeface="Arial" panose="020B0604020202020204" pitchFamily="34" charset="0"/>
                <a:cs typeface="Arial" panose="020B0604020202020204" pitchFamily="34" charset="0"/>
              </a:rPr>
              <a:t>Questions for Consideration</a:t>
            </a:r>
            <a:endParaRPr lang="en-US" sz="36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8229600" cy="4525963"/>
          </a:xfrm>
        </p:spPr>
        <p:txBody>
          <a:bodyPr>
            <a:normAutofit/>
          </a:bodyPr>
          <a:lstStyle/>
          <a:p>
            <a:pPr>
              <a:buNone/>
            </a:pPr>
            <a:r>
              <a:rPr lang="en-US" b="1" dirty="0" smtClean="0">
                <a:solidFill>
                  <a:schemeClr val="bg1"/>
                </a:solidFill>
                <a:latin typeface="Arial" panose="020B0604020202020204" pitchFamily="34" charset="0"/>
                <a:cs typeface="Arial" panose="020B0604020202020204" pitchFamily="34" charset="0"/>
              </a:rPr>
              <a:t>If the intent of the NWS warning system is to protect lives and property, are we wasting “credibility capital” by trying to issue warnings for rapidly developing, highly localized, “low impact” events in which the probability of providing “actionable” lead time is virtually 0?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65561" cy="8655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762000" cy="762000"/>
          </a:xfrm>
          <a:prstGeom prst="rect">
            <a:avLst/>
          </a:prstGeom>
        </p:spPr>
      </p:pic>
      <p:sp>
        <p:nvSpPr>
          <p:cNvPr id="6" name="TextBox 5"/>
          <p:cNvSpPr txBox="1"/>
          <p:nvPr/>
        </p:nvSpPr>
        <p:spPr>
          <a:xfrm>
            <a:off x="7924800" y="914400"/>
            <a:ext cx="1239981" cy="215444"/>
          </a:xfrm>
          <a:prstGeom prst="rect">
            <a:avLst/>
          </a:prstGeom>
          <a:noFill/>
        </p:spPr>
        <p:txBody>
          <a:bodyPr wrap="square" rtlCol="0">
            <a:spAutoFit/>
          </a:bodyPr>
          <a:lstStyle/>
          <a:p>
            <a:r>
              <a:rPr lang="en-US" sz="800" b="1" dirty="0" smtClean="0">
                <a:solidFill>
                  <a:srgbClr val="FF0000"/>
                </a:solidFill>
              </a:rPr>
              <a:t>Greenville/Spartanburg</a:t>
            </a:r>
            <a:endParaRPr lang="en-US" sz="800" b="1" dirty="0">
              <a:solidFill>
                <a:srgbClr val="FF0000"/>
              </a:solidFill>
            </a:endParaRPr>
          </a:p>
        </p:txBody>
      </p:sp>
    </p:spTree>
    <p:extLst>
      <p:ext uri="{BB962C8B-B14F-4D97-AF65-F5344CB8AC3E}">
        <p14:creationId xmlns:p14="http://schemas.microsoft.com/office/powerpoint/2010/main" val="1073697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825"/>
            <a:ext cx="8229600" cy="1143000"/>
          </a:xfrm>
        </p:spPr>
        <p:txBody>
          <a:bodyPr/>
          <a:lstStyle/>
          <a:p>
            <a:r>
              <a:rPr lang="en-US" b="1" dirty="0" smtClean="0">
                <a:solidFill>
                  <a:schemeClr val="bg1"/>
                </a:solidFill>
                <a:latin typeface="Arial" pitchFamily="34" charset="0"/>
                <a:cs typeface="Arial" pitchFamily="34" charset="0"/>
              </a:rPr>
              <a:t>Potential “Solutions”</a:t>
            </a:r>
            <a:endParaRPr lang="en-US"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b="1" dirty="0" smtClean="0">
                <a:solidFill>
                  <a:schemeClr val="bg1"/>
                </a:solidFill>
                <a:latin typeface="Arial" panose="020B0604020202020204" pitchFamily="34" charset="0"/>
                <a:cs typeface="Arial" panose="020B0604020202020204" pitchFamily="34" charset="0"/>
              </a:rPr>
              <a:t>Keep doing what we’re doing</a:t>
            </a:r>
          </a:p>
          <a:p>
            <a:pPr>
              <a:buFont typeface="Wingdings" panose="05000000000000000000" pitchFamily="2" charset="2"/>
              <a:buChar char="§"/>
            </a:pPr>
            <a:r>
              <a:rPr lang="en-US" b="1" dirty="0">
                <a:solidFill>
                  <a:schemeClr val="bg1"/>
                </a:solidFill>
                <a:latin typeface="Arial" panose="020B0604020202020204" pitchFamily="34" charset="0"/>
                <a:cs typeface="Arial" panose="020B0604020202020204" pitchFamily="34" charset="0"/>
              </a:rPr>
              <a:t>Change verification </a:t>
            </a:r>
            <a:r>
              <a:rPr lang="en-US" b="1" dirty="0" smtClean="0">
                <a:solidFill>
                  <a:schemeClr val="bg1"/>
                </a:solidFill>
                <a:latin typeface="Arial" panose="020B0604020202020204" pitchFamily="34" charset="0"/>
                <a:cs typeface="Arial" panose="020B0604020202020204" pitchFamily="34" charset="0"/>
              </a:rPr>
              <a:t>definitions</a:t>
            </a:r>
          </a:p>
          <a:p>
            <a:pPr>
              <a:buFont typeface="Wingdings" panose="05000000000000000000" pitchFamily="2" charset="2"/>
              <a:buChar char="§"/>
            </a:pPr>
            <a:r>
              <a:rPr lang="en-US" b="1" dirty="0" smtClean="0">
                <a:solidFill>
                  <a:schemeClr val="bg1"/>
                </a:solidFill>
                <a:latin typeface="Arial" panose="020B0604020202020204" pitchFamily="34" charset="0"/>
                <a:cs typeface="Arial" panose="020B0604020202020204" pitchFamily="34" charset="0"/>
              </a:rPr>
              <a:t>Issue Special </a:t>
            </a:r>
            <a:r>
              <a:rPr lang="en-US" b="1" dirty="0" err="1" smtClean="0">
                <a:solidFill>
                  <a:schemeClr val="bg1"/>
                </a:solidFill>
                <a:latin typeface="Arial" panose="020B0604020202020204" pitchFamily="34" charset="0"/>
                <a:cs typeface="Arial" panose="020B0604020202020204" pitchFamily="34" charset="0"/>
              </a:rPr>
              <a:t>Wx</a:t>
            </a:r>
            <a:r>
              <a:rPr lang="en-US" b="1" dirty="0" smtClean="0">
                <a:solidFill>
                  <a:schemeClr val="bg1"/>
                </a:solidFill>
                <a:latin typeface="Arial" panose="020B0604020202020204" pitchFamily="34" charset="0"/>
                <a:cs typeface="Arial" panose="020B0604020202020204" pitchFamily="34" charset="0"/>
              </a:rPr>
              <a:t> Statements/Sig. </a:t>
            </a:r>
            <a:r>
              <a:rPr lang="en-US" b="1" dirty="0" err="1" smtClean="0">
                <a:solidFill>
                  <a:schemeClr val="bg1"/>
                </a:solidFill>
                <a:latin typeface="Arial" panose="020B0604020202020204" pitchFamily="34" charset="0"/>
                <a:cs typeface="Arial" panose="020B0604020202020204" pitchFamily="34" charset="0"/>
              </a:rPr>
              <a:t>Wx</a:t>
            </a:r>
            <a:r>
              <a:rPr lang="en-US" b="1" dirty="0" smtClean="0">
                <a:solidFill>
                  <a:schemeClr val="bg1"/>
                </a:solidFill>
                <a:latin typeface="Arial" panose="020B0604020202020204" pitchFamily="34" charset="0"/>
                <a:cs typeface="Arial" panose="020B0604020202020204" pitchFamily="34" charset="0"/>
              </a:rPr>
              <a:t> Advisories with statements like “brief large hail and damaging winds possible...” (or Severe </a:t>
            </a:r>
            <a:r>
              <a:rPr lang="en-US" b="1" dirty="0" err="1" smtClean="0">
                <a:solidFill>
                  <a:schemeClr val="bg1"/>
                </a:solidFill>
                <a:latin typeface="Arial" panose="020B0604020202020204" pitchFamily="34" charset="0"/>
                <a:cs typeface="Arial" panose="020B0604020202020204" pitchFamily="34" charset="0"/>
              </a:rPr>
              <a:t>Tstorm</a:t>
            </a:r>
            <a:r>
              <a:rPr lang="en-US" b="1" dirty="0" smtClean="0">
                <a:solidFill>
                  <a:schemeClr val="bg1"/>
                </a:solidFill>
                <a:latin typeface="Arial" panose="020B0604020202020204" pitchFamily="34" charset="0"/>
                <a:cs typeface="Arial" panose="020B0604020202020204" pitchFamily="34" charset="0"/>
              </a:rPr>
              <a:t> Warnings with statements such as “a brief, weak tornado may develop...”)</a:t>
            </a:r>
          </a:p>
          <a:p>
            <a:pPr>
              <a:buFont typeface="Wingdings" panose="05000000000000000000" pitchFamily="2" charset="2"/>
              <a:buChar char="§"/>
            </a:pPr>
            <a:r>
              <a:rPr lang="en-US" b="1" dirty="0" smtClean="0">
                <a:solidFill>
                  <a:schemeClr val="bg1"/>
                </a:solidFill>
                <a:latin typeface="Arial" panose="020B0604020202020204" pitchFamily="34" charset="0"/>
                <a:cs typeface="Arial" panose="020B0604020202020204" pitchFamily="34" charset="0"/>
              </a:rPr>
              <a:t>Add another EAS tier for Severe Thunderstorm Warnings (e.g., “NO EAS ACTIVATION”)</a:t>
            </a:r>
          </a:p>
          <a:p>
            <a:pPr marL="0" indent="0">
              <a:buNone/>
            </a:pP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65561" cy="8655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762000" cy="762000"/>
          </a:xfrm>
          <a:prstGeom prst="rect">
            <a:avLst/>
          </a:prstGeom>
        </p:spPr>
      </p:pic>
      <p:sp>
        <p:nvSpPr>
          <p:cNvPr id="6" name="TextBox 5"/>
          <p:cNvSpPr txBox="1"/>
          <p:nvPr/>
        </p:nvSpPr>
        <p:spPr>
          <a:xfrm>
            <a:off x="7924800" y="914400"/>
            <a:ext cx="1239981" cy="215444"/>
          </a:xfrm>
          <a:prstGeom prst="rect">
            <a:avLst/>
          </a:prstGeom>
          <a:noFill/>
        </p:spPr>
        <p:txBody>
          <a:bodyPr wrap="square" rtlCol="0">
            <a:spAutoFit/>
          </a:bodyPr>
          <a:lstStyle/>
          <a:p>
            <a:r>
              <a:rPr lang="en-US" sz="800" b="1" dirty="0" smtClean="0">
                <a:solidFill>
                  <a:srgbClr val="FF0000"/>
                </a:solidFill>
              </a:rPr>
              <a:t>Greenville/Spartanburg</a:t>
            </a:r>
            <a:endParaRPr lang="en-US" sz="8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762000" cy="762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52400"/>
            <a:ext cx="865561" cy="865561"/>
          </a:xfrm>
          <a:prstGeom prst="rect">
            <a:avLst/>
          </a:prstGeom>
        </p:spPr>
      </p:pic>
      <p:sp>
        <p:nvSpPr>
          <p:cNvPr id="9" name="TextBox 8"/>
          <p:cNvSpPr txBox="1"/>
          <p:nvPr/>
        </p:nvSpPr>
        <p:spPr>
          <a:xfrm>
            <a:off x="7924800" y="914400"/>
            <a:ext cx="1239981" cy="215444"/>
          </a:xfrm>
          <a:prstGeom prst="rect">
            <a:avLst/>
          </a:prstGeom>
          <a:noFill/>
        </p:spPr>
        <p:txBody>
          <a:bodyPr wrap="square" rtlCol="0">
            <a:spAutoFit/>
          </a:bodyPr>
          <a:lstStyle/>
          <a:p>
            <a:r>
              <a:rPr lang="en-US" sz="800" b="1" dirty="0" smtClean="0">
                <a:solidFill>
                  <a:srgbClr val="FF0000"/>
                </a:solidFill>
              </a:rPr>
              <a:t>Greenville/Spartanburg</a:t>
            </a:r>
            <a:endParaRPr lang="en-US" sz="800" b="1" dirty="0">
              <a:solidFill>
                <a:srgbClr val="FF0000"/>
              </a:solidFill>
            </a:endParaRPr>
          </a:p>
        </p:txBody>
      </p:sp>
      <p:sp>
        <p:nvSpPr>
          <p:cNvPr id="10"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NWS’ Mandate</a:t>
            </a:r>
            <a:endPar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11" name="Content Placeholder 2"/>
          <p:cNvSpPr txBox="1">
            <a:spLocks/>
          </p:cNvSpPr>
          <p:nvPr/>
        </p:nvSpPr>
        <p:spPr>
          <a:xfrm>
            <a:off x="457200" y="1600200"/>
            <a:ext cx="8229600" cy="4525963"/>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To satisfy NWS mission of</a:t>
            </a:r>
            <a:r>
              <a:rPr kumimoji="0" lang="en-US" sz="3200" b="1" i="0" u="none" strike="noStrike" kern="1200" cap="none" spc="0" normalizeH="0" noProof="0" dirty="0" smtClean="0">
                <a:ln>
                  <a:noFill/>
                </a:ln>
                <a:solidFill>
                  <a:schemeClr val="bg1"/>
                </a:solidFill>
                <a:effectLst/>
                <a:uLnTx/>
                <a:uFillTx/>
                <a:latin typeface="Arial" panose="020B0604020202020204" pitchFamily="34" charset="0"/>
                <a:ea typeface="+mn-ea"/>
                <a:cs typeface="Arial" panose="020B0604020202020204" pitchFamily="34" charset="0"/>
              </a:rPr>
              <a:t> “protecting lives and property”:</a:t>
            </a:r>
          </a:p>
          <a:p>
            <a:pPr marL="457200" marR="0" lvl="0" indent="-457200"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Severe Thunderstorm Warnings issued for </a:t>
            </a:r>
            <a:r>
              <a:rPr kumimoji="0" lang="en-US" sz="3200" b="1"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all </a:t>
            </a:r>
            <a:r>
              <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storms expected to meet criteria</a:t>
            </a:r>
          </a:p>
          <a:p>
            <a:pPr marL="457200" marR="0" lvl="0" indent="-457200"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Tornado Warnings issued for </a:t>
            </a:r>
            <a:r>
              <a:rPr kumimoji="0" lang="en-US" sz="3200" b="1"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all</a:t>
            </a:r>
            <a:r>
              <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storms expected to produce a tornado</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But not all storms meeting these criteria are equal... </a:t>
            </a:r>
          </a:p>
        </p:txBody>
      </p:sp>
    </p:spTree>
    <p:extLst>
      <p:ext uri="{BB962C8B-B14F-4D97-AF65-F5344CB8AC3E}">
        <p14:creationId xmlns:p14="http://schemas.microsoft.com/office/powerpoint/2010/main" val="335330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800" b="1" dirty="0" smtClean="0">
                <a:solidFill>
                  <a:schemeClr val="bg1"/>
                </a:solidFill>
                <a:latin typeface="Arial" panose="020B0604020202020204" pitchFamily="34" charset="0"/>
                <a:cs typeface="Arial" panose="020B0604020202020204" pitchFamily="34" charset="0"/>
              </a:rPr>
              <a:t>Classic “Supercell” Thunderstorm (most organized </a:t>
            </a:r>
            <a:r>
              <a:rPr lang="en-US" sz="4800" b="1" dirty="0" err="1" smtClean="0">
                <a:solidFill>
                  <a:schemeClr val="bg1"/>
                </a:solidFill>
                <a:latin typeface="Arial" panose="020B0604020202020204" pitchFamily="34" charset="0"/>
                <a:cs typeface="Arial" panose="020B0604020202020204" pitchFamily="34" charset="0"/>
              </a:rPr>
              <a:t>Tstorm</a:t>
            </a:r>
            <a:r>
              <a:rPr lang="en-US" sz="4800" b="1" dirty="0" smtClean="0">
                <a:solidFill>
                  <a:schemeClr val="bg1"/>
                </a:solidFill>
                <a:latin typeface="Arial" panose="020B0604020202020204" pitchFamily="34" charset="0"/>
                <a:cs typeface="Arial" panose="020B0604020202020204" pitchFamily="34" charset="0"/>
              </a:rPr>
              <a:t> type and very rare in our area)...</a:t>
            </a:r>
            <a:endParaRPr lang="en-US" sz="48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65561" cy="8655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762000" cy="762000"/>
          </a:xfrm>
          <a:prstGeom prst="rect">
            <a:avLst/>
          </a:prstGeom>
        </p:spPr>
      </p:pic>
      <p:sp>
        <p:nvSpPr>
          <p:cNvPr id="6" name="TextBox 5"/>
          <p:cNvSpPr txBox="1"/>
          <p:nvPr/>
        </p:nvSpPr>
        <p:spPr>
          <a:xfrm>
            <a:off x="7924800" y="914400"/>
            <a:ext cx="1239981" cy="215444"/>
          </a:xfrm>
          <a:prstGeom prst="rect">
            <a:avLst/>
          </a:prstGeom>
          <a:noFill/>
        </p:spPr>
        <p:txBody>
          <a:bodyPr wrap="square" rtlCol="0">
            <a:spAutoFit/>
          </a:bodyPr>
          <a:lstStyle/>
          <a:p>
            <a:r>
              <a:rPr lang="en-US" sz="800" b="1" dirty="0" smtClean="0">
                <a:solidFill>
                  <a:srgbClr val="FF0000"/>
                </a:solidFill>
              </a:rPr>
              <a:t>Greenville/Spartanburg</a:t>
            </a:r>
            <a:endParaRPr lang="en-US" sz="800" b="1" dirty="0">
              <a:solidFill>
                <a:srgbClr val="FF0000"/>
              </a:solidFill>
            </a:endParaRPr>
          </a:p>
        </p:txBody>
      </p:sp>
    </p:spTree>
    <p:extLst>
      <p:ext uri="{BB962C8B-B14F-4D97-AF65-F5344CB8AC3E}">
        <p14:creationId xmlns:p14="http://schemas.microsoft.com/office/powerpoint/2010/main" val="177363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t="3345" r="12598" b="8804"/>
          <a:stretch/>
        </p:blipFill>
        <p:spPr>
          <a:xfrm>
            <a:off x="299434" y="244698"/>
            <a:ext cx="8529034" cy="6426558"/>
          </a:xfrm>
          <a:prstGeom prst="rect">
            <a:avLst/>
          </a:prstGeom>
        </p:spPr>
      </p:pic>
      <p:cxnSp>
        <p:nvCxnSpPr>
          <p:cNvPr id="6" name="Straight Arrow Connector 5"/>
          <p:cNvCxnSpPr/>
          <p:nvPr/>
        </p:nvCxnSpPr>
        <p:spPr>
          <a:xfrm flipV="1">
            <a:off x="1157287" y="3657600"/>
            <a:ext cx="42863" cy="1600200"/>
          </a:xfrm>
          <a:prstGeom prst="straightConnector1">
            <a:avLst/>
          </a:prstGeom>
          <a:ln w="47625">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2988" y="3288268"/>
            <a:ext cx="633412"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UP</a:t>
            </a:r>
            <a:endParaRPr lang="en-US" b="1" dirty="0">
              <a:solidFill>
                <a:schemeClr val="bg1"/>
              </a:solidFill>
              <a:latin typeface="Arial" panose="020B0604020202020204" pitchFamily="34" charset="0"/>
              <a:cs typeface="Arial" panose="020B0604020202020204" pitchFamily="34" charset="0"/>
            </a:endParaRPr>
          </a:p>
        </p:txBody>
      </p:sp>
      <p:cxnSp>
        <p:nvCxnSpPr>
          <p:cNvPr id="8" name="Straight Arrow Connector 7"/>
          <p:cNvCxnSpPr/>
          <p:nvPr/>
        </p:nvCxnSpPr>
        <p:spPr>
          <a:xfrm>
            <a:off x="5682853" y="6391274"/>
            <a:ext cx="1007269" cy="0"/>
          </a:xfrm>
          <a:prstGeom prst="straightConnector1">
            <a:avLst/>
          </a:prstGeom>
          <a:ln w="47625">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62137" y="6024925"/>
            <a:ext cx="1947839" cy="646331"/>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DIRECTION OF MOVEMENT</a:t>
            </a:r>
            <a:endParaRPr lang="en-US" b="1" dirty="0">
              <a:solidFill>
                <a:schemeClr val="bg1"/>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299434" y="1507958"/>
            <a:ext cx="85290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3194" y="1042373"/>
            <a:ext cx="1297006"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40,000 FT</a:t>
            </a:r>
            <a:endParaRPr lang="en-US" b="1" dirty="0">
              <a:solidFill>
                <a:schemeClr val="bg1"/>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2956009" y="3769895"/>
            <a:ext cx="906128" cy="2621380"/>
          </a:xfrm>
          <a:prstGeom prst="straightConnector1">
            <a:avLst/>
          </a:prstGeom>
          <a:ln w="47625">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15167" y="3210953"/>
            <a:ext cx="2055520" cy="923330"/>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POWERFUL, TILTED UPDRAFT</a:t>
            </a:r>
            <a:endParaRPr lang="en-US" b="1" dirty="0">
              <a:solidFill>
                <a:schemeClr val="bg1"/>
              </a:solidFill>
              <a:latin typeface="Arial" panose="020B0604020202020204" pitchFamily="34" charset="0"/>
              <a:cs typeface="Arial" panose="020B0604020202020204" pitchFamily="34" charset="0"/>
            </a:endParaRPr>
          </a:p>
        </p:txBody>
      </p:sp>
      <p:cxnSp>
        <p:nvCxnSpPr>
          <p:cNvPr id="18" name="Straight Arrow Connector 17"/>
          <p:cNvCxnSpPr/>
          <p:nvPr/>
        </p:nvCxnSpPr>
        <p:spPr>
          <a:xfrm>
            <a:off x="4270686" y="3769896"/>
            <a:ext cx="332294" cy="2143489"/>
          </a:xfrm>
          <a:prstGeom prst="straightConnector1">
            <a:avLst/>
          </a:prstGeom>
          <a:ln w="41275">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14276" y="3110508"/>
            <a:ext cx="2639576" cy="1477328"/>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PRECIP (DOWNDRAFT) CASCADES AHEAD OF UPDRAFT, AWAY FROM INFLOW</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78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t="3564" r="14368" b="8717"/>
          <a:stretch/>
        </p:blipFill>
        <p:spPr>
          <a:xfrm>
            <a:off x="234241" y="192505"/>
            <a:ext cx="8356307" cy="6416842"/>
          </a:xfrm>
          <a:prstGeom prst="rect">
            <a:avLst/>
          </a:prstGeom>
        </p:spPr>
      </p:pic>
      <p:sp>
        <p:nvSpPr>
          <p:cNvPr id="3" name="TextBox 2"/>
          <p:cNvSpPr txBox="1"/>
          <p:nvPr/>
        </p:nvSpPr>
        <p:spPr>
          <a:xfrm>
            <a:off x="457200" y="304801"/>
            <a:ext cx="2153654" cy="1569660"/>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SAME STORM, 30 MINUTES LATER </a:t>
            </a:r>
            <a:endParaRPr lang="en-US" sz="2400" b="1" dirty="0">
              <a:solidFill>
                <a:schemeClr val="bg1"/>
              </a:solidFill>
              <a:latin typeface="Arial" panose="020B0604020202020204" pitchFamily="34" charset="0"/>
              <a:cs typeface="Arial" panose="020B0604020202020204" pitchFamily="34" charset="0"/>
            </a:endParaRPr>
          </a:p>
        </p:txBody>
      </p:sp>
      <p:cxnSp>
        <p:nvCxnSpPr>
          <p:cNvPr id="4" name="Straight Connector 3"/>
          <p:cNvCxnSpPr/>
          <p:nvPr/>
        </p:nvCxnSpPr>
        <p:spPr>
          <a:xfrm>
            <a:off x="228600" y="1447800"/>
            <a:ext cx="85290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575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t="3344" r="12766" b="8279"/>
          <a:stretch/>
        </p:blipFill>
        <p:spPr>
          <a:xfrm>
            <a:off x="324853" y="192506"/>
            <a:ext cx="8512718" cy="6464969"/>
          </a:xfrm>
          <a:prstGeom prst="rect">
            <a:avLst/>
          </a:prstGeom>
        </p:spPr>
      </p:pic>
      <p:sp>
        <p:nvSpPr>
          <p:cNvPr id="3" name="TextBox 2"/>
          <p:cNvSpPr txBox="1"/>
          <p:nvPr/>
        </p:nvSpPr>
        <p:spPr>
          <a:xfrm>
            <a:off x="457200" y="304801"/>
            <a:ext cx="2153654" cy="1569660"/>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SAME STORM, 90 MINUTES LATER </a:t>
            </a:r>
            <a:endParaRPr lang="en-US" sz="2400" b="1" dirty="0">
              <a:solidFill>
                <a:schemeClr val="bg1"/>
              </a:solidFill>
              <a:latin typeface="Arial" panose="020B0604020202020204" pitchFamily="34" charset="0"/>
              <a:cs typeface="Arial" panose="020B0604020202020204" pitchFamily="34" charset="0"/>
            </a:endParaRPr>
          </a:p>
        </p:txBody>
      </p:sp>
      <p:cxnSp>
        <p:nvCxnSpPr>
          <p:cNvPr id="4" name="Straight Connector 3"/>
          <p:cNvCxnSpPr/>
          <p:nvPr/>
        </p:nvCxnSpPr>
        <p:spPr>
          <a:xfrm>
            <a:off x="304800" y="1447800"/>
            <a:ext cx="85290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702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chemeClr val="bg1"/>
                </a:solidFill>
                <a:latin typeface="Arial" panose="020B0604020202020204" pitchFamily="34" charset="0"/>
                <a:cs typeface="Arial" panose="020B0604020202020204" pitchFamily="34" charset="0"/>
              </a:rPr>
              <a:t>Warnings for Organized Storms</a:t>
            </a:r>
            <a:endParaRPr lang="en-US" sz="36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1"/>
            <a:ext cx="8229600" cy="2514600"/>
          </a:xfrm>
        </p:spPr>
        <p:txBody>
          <a:bodyPr/>
          <a:lstStyle/>
          <a:p>
            <a:pPr>
              <a:buFont typeface="Wingdings" panose="05000000000000000000" pitchFamily="2" charset="2"/>
              <a:buChar char="§"/>
            </a:pPr>
            <a:r>
              <a:rPr lang="en-US" b="1" dirty="0" smtClean="0">
                <a:solidFill>
                  <a:schemeClr val="bg1"/>
                </a:solidFill>
                <a:latin typeface="Arial" panose="020B0604020202020204" pitchFamily="34" charset="0"/>
                <a:cs typeface="Arial" panose="020B0604020202020204" pitchFamily="34" charset="0"/>
              </a:rPr>
              <a:t>‘Actionable’ Information (Long Lead Time)</a:t>
            </a:r>
          </a:p>
          <a:p>
            <a:pPr>
              <a:buFont typeface="Wingdings" panose="05000000000000000000" pitchFamily="2" charset="2"/>
              <a:buChar char="§"/>
            </a:pPr>
            <a:r>
              <a:rPr lang="en-US" b="1" dirty="0" smtClean="0">
                <a:solidFill>
                  <a:schemeClr val="bg1"/>
                </a:solidFill>
                <a:latin typeface="Arial" panose="020B0604020202020204" pitchFamily="34" charset="0"/>
                <a:cs typeface="Arial" panose="020B0604020202020204" pitchFamily="34" charset="0"/>
              </a:rPr>
              <a:t>Small False Alarm Area</a:t>
            </a:r>
          </a:p>
          <a:p>
            <a:pPr>
              <a:buFont typeface="Wingdings" panose="05000000000000000000" pitchFamily="2" charset="2"/>
              <a:buChar char="§"/>
            </a:pPr>
            <a:r>
              <a:rPr lang="en-US" b="1" dirty="0" smtClean="0">
                <a:solidFill>
                  <a:schemeClr val="bg1"/>
                </a:solidFill>
                <a:latin typeface="Arial" panose="020B0604020202020204" pitchFamily="34" charset="0"/>
                <a:cs typeface="Arial" panose="020B0604020202020204" pitchFamily="34" charset="0"/>
              </a:rPr>
              <a:t>Protect Lives and Property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65561" cy="8655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762000" cy="762000"/>
          </a:xfrm>
          <a:prstGeom prst="rect">
            <a:avLst/>
          </a:prstGeom>
        </p:spPr>
      </p:pic>
      <p:sp>
        <p:nvSpPr>
          <p:cNvPr id="6" name="TextBox 5"/>
          <p:cNvSpPr txBox="1"/>
          <p:nvPr/>
        </p:nvSpPr>
        <p:spPr>
          <a:xfrm>
            <a:off x="7924800" y="914400"/>
            <a:ext cx="1239981" cy="215444"/>
          </a:xfrm>
          <a:prstGeom prst="rect">
            <a:avLst/>
          </a:prstGeom>
          <a:noFill/>
        </p:spPr>
        <p:txBody>
          <a:bodyPr wrap="square" rtlCol="0">
            <a:spAutoFit/>
          </a:bodyPr>
          <a:lstStyle/>
          <a:p>
            <a:r>
              <a:rPr lang="en-US" sz="800" b="1" dirty="0" smtClean="0">
                <a:solidFill>
                  <a:srgbClr val="FF0000"/>
                </a:solidFill>
              </a:rPr>
              <a:t>Greenville/Spartanburg</a:t>
            </a:r>
            <a:endParaRPr lang="en-US" sz="800" b="1" dirty="0">
              <a:solidFill>
                <a:srgbClr val="FF0000"/>
              </a:solidFill>
            </a:endParaRPr>
          </a:p>
        </p:txBody>
      </p:sp>
    </p:spTree>
    <p:extLst>
      <p:ext uri="{BB962C8B-B14F-4D97-AF65-F5344CB8AC3E}">
        <p14:creationId xmlns:p14="http://schemas.microsoft.com/office/powerpoint/2010/main" val="3860519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800" b="1" dirty="0" smtClean="0">
                <a:solidFill>
                  <a:schemeClr val="bg1"/>
                </a:solidFill>
                <a:latin typeface="Arial" panose="020B0604020202020204" pitchFamily="34" charset="0"/>
                <a:cs typeface="Arial" panose="020B0604020202020204" pitchFamily="34" charset="0"/>
              </a:rPr>
              <a:t>“Pulse” thunderstorms (least organized </a:t>
            </a:r>
            <a:r>
              <a:rPr lang="en-US" sz="4800" b="1" dirty="0" err="1" smtClean="0">
                <a:solidFill>
                  <a:schemeClr val="bg1"/>
                </a:solidFill>
                <a:latin typeface="Arial" panose="020B0604020202020204" pitchFamily="34" charset="0"/>
                <a:cs typeface="Arial" panose="020B0604020202020204" pitchFamily="34" charset="0"/>
              </a:rPr>
              <a:t>Tstorm</a:t>
            </a:r>
            <a:r>
              <a:rPr lang="en-US" sz="4800" b="1" dirty="0" smtClean="0">
                <a:solidFill>
                  <a:schemeClr val="bg1"/>
                </a:solidFill>
                <a:latin typeface="Arial" panose="020B0604020202020204" pitchFamily="34" charset="0"/>
                <a:cs typeface="Arial" panose="020B0604020202020204" pitchFamily="34" charset="0"/>
              </a:rPr>
              <a:t> type and very common in our area)...</a:t>
            </a:r>
            <a:endParaRPr lang="en-US" sz="48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65561" cy="8655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762000" cy="762000"/>
          </a:xfrm>
          <a:prstGeom prst="rect">
            <a:avLst/>
          </a:prstGeom>
        </p:spPr>
      </p:pic>
      <p:sp>
        <p:nvSpPr>
          <p:cNvPr id="6" name="TextBox 5"/>
          <p:cNvSpPr txBox="1"/>
          <p:nvPr/>
        </p:nvSpPr>
        <p:spPr>
          <a:xfrm>
            <a:off x="7924800" y="914400"/>
            <a:ext cx="1239981" cy="215444"/>
          </a:xfrm>
          <a:prstGeom prst="rect">
            <a:avLst/>
          </a:prstGeom>
          <a:noFill/>
        </p:spPr>
        <p:txBody>
          <a:bodyPr wrap="square" rtlCol="0">
            <a:spAutoFit/>
          </a:bodyPr>
          <a:lstStyle/>
          <a:p>
            <a:r>
              <a:rPr lang="en-US" sz="800" b="1" dirty="0" smtClean="0">
                <a:solidFill>
                  <a:srgbClr val="FF0000"/>
                </a:solidFill>
              </a:rPr>
              <a:t>Greenville/Spartanburg</a:t>
            </a:r>
            <a:endParaRPr lang="en-US" sz="800" b="1" dirty="0">
              <a:solidFill>
                <a:srgbClr val="FF0000"/>
              </a:solidFill>
            </a:endParaRPr>
          </a:p>
        </p:txBody>
      </p:sp>
    </p:spTree>
    <p:extLst>
      <p:ext uri="{BB962C8B-B14F-4D97-AF65-F5344CB8AC3E}">
        <p14:creationId xmlns:p14="http://schemas.microsoft.com/office/powerpoint/2010/main" val="4034879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627</Words>
  <Application>Microsoft Office PowerPoint</Application>
  <PresentationFormat>On-screen Show (4:3)</PresentationFormat>
  <Paragraphs>88</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Severe Tstorm Definition</vt:lpstr>
      <vt:lpstr>PowerPoint Presentation</vt:lpstr>
      <vt:lpstr>PowerPoint Presentation</vt:lpstr>
      <vt:lpstr>PowerPoint Presentation</vt:lpstr>
      <vt:lpstr>PowerPoint Presentation</vt:lpstr>
      <vt:lpstr>PowerPoint Presentation</vt:lpstr>
      <vt:lpstr>Warnings for Organized Storms</vt:lpstr>
      <vt:lpstr>PowerPoint Presentation</vt:lpstr>
      <vt:lpstr>PowerPoint Presentation</vt:lpstr>
      <vt:lpstr>PowerPoint Presentation</vt:lpstr>
      <vt:lpstr>PowerPoint Presentation</vt:lpstr>
      <vt:lpstr>PowerPoint Presentation</vt:lpstr>
      <vt:lpstr>Warnings for “Pulse” Storms</vt:lpstr>
      <vt:lpstr>What are the ramifications when this happens multiple days over multiple years?</vt:lpstr>
      <vt:lpstr>The Other Issue (Verification!)</vt:lpstr>
      <vt:lpstr>The Other Issue (Verification!)</vt:lpstr>
      <vt:lpstr>PowerPoint Presentation</vt:lpstr>
      <vt:lpstr>PowerPoint Presentation</vt:lpstr>
      <vt:lpstr>Questions for Consideration</vt:lpstr>
      <vt:lpstr>Potential “Solutions”</vt:lpstr>
    </vt:vector>
  </TitlesOfParts>
  <Company>National Weather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Gant</dc:creator>
  <cp:lastModifiedBy>Justin Lane</cp:lastModifiedBy>
  <cp:revision>62</cp:revision>
  <dcterms:created xsi:type="dcterms:W3CDTF">2013-07-16T21:20:58Z</dcterms:created>
  <dcterms:modified xsi:type="dcterms:W3CDTF">2016-10-23T20:06:57Z</dcterms:modified>
</cp:coreProperties>
</file>