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72" r:id="rId15"/>
    <p:sldId id="271" r:id="rId16"/>
    <p:sldId id="273" r:id="rId17"/>
    <p:sldId id="274" r:id="rId18"/>
    <p:sldId id="275" r:id="rId19"/>
    <p:sldId id="276" r:id="rId20"/>
    <p:sldId id="270" r:id="rId21"/>
    <p:sldId id="277" r:id="rId22"/>
    <p:sldId id="269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3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4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3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8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77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7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7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5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4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1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5B37D-61C1-41F8-BECF-86C30AA7264F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E0F50-02AB-4467-A17C-4C16E6DFD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4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Lift: Forecasting for Unpowered Flight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20780"/>
          </a:xfrm>
        </p:spPr>
        <p:txBody>
          <a:bodyPr/>
          <a:lstStyle/>
          <a:p>
            <a:endParaRPr lang="en-US" dirty="0" smtClean="0"/>
          </a:p>
          <a:p>
            <a:r>
              <a:rPr lang="en-US" sz="3600" dirty="0" smtClean="0"/>
              <a:t>Tony Condon</a:t>
            </a:r>
          </a:p>
          <a:p>
            <a:r>
              <a:rPr lang="en-US" dirty="0" smtClean="0"/>
              <a:t>Kansas Soaring Association</a:t>
            </a:r>
          </a:p>
          <a:p>
            <a:r>
              <a:rPr lang="en-US" dirty="0" smtClean="0"/>
              <a:t>US Soaring Team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89" y="3142445"/>
            <a:ext cx="3586766" cy="35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2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3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27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58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Useful!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(Surface Temp – Dew Point)/2.2 = </a:t>
            </a:r>
            <a:r>
              <a:rPr lang="en-US" sz="6000" dirty="0" err="1" smtClean="0"/>
              <a:t>Cloudbase</a:t>
            </a:r>
            <a:r>
              <a:rPr lang="en-US" sz="6000" dirty="0" smtClean="0"/>
              <a:t> in 1000’s of </a:t>
            </a:r>
            <a:r>
              <a:rPr lang="en-US" sz="6000" dirty="0" err="1" smtClean="0"/>
              <a:t>ft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94076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good thermal soaring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Relatively warm surface</a:t>
            </a:r>
          </a:p>
          <a:p>
            <a:r>
              <a:rPr lang="en-US" dirty="0" smtClean="0"/>
              <a:t>Relatively cool air aloft</a:t>
            </a:r>
          </a:p>
          <a:p>
            <a:r>
              <a:rPr lang="en-US" dirty="0" smtClean="0"/>
              <a:t>Cumulus Clouds</a:t>
            </a:r>
          </a:p>
          <a:p>
            <a:r>
              <a:rPr lang="en-US" dirty="0" smtClean="0"/>
              <a:t>Light winds (Generally)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9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12" y="0"/>
            <a:ext cx="11611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Hourly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3505200" cy="4525963"/>
          </a:xfrm>
        </p:spPr>
        <p:txBody>
          <a:bodyPr/>
          <a:lstStyle/>
          <a:p>
            <a:r>
              <a:rPr lang="en-US" dirty="0" smtClean="0"/>
              <a:t>Select “Mixing Height” under Fire </a:t>
            </a:r>
            <a:r>
              <a:rPr lang="en-US" dirty="0" smtClean="0"/>
              <a:t>Weather – AGL height of Thermals</a:t>
            </a:r>
            <a:endParaRPr lang="en-US" dirty="0" smtClean="0"/>
          </a:p>
          <a:p>
            <a:r>
              <a:rPr lang="en-US" dirty="0" smtClean="0"/>
              <a:t>Hourly Temp/Dew Point</a:t>
            </a:r>
          </a:p>
          <a:p>
            <a:r>
              <a:rPr lang="en-US" dirty="0" smtClean="0"/>
              <a:t>Wind</a:t>
            </a:r>
          </a:p>
          <a:p>
            <a:r>
              <a:rPr lang="en-US" dirty="0" smtClean="0"/>
              <a:t>Sky Cover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52874"/>
            <a:ext cx="4981575" cy="567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5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0132" y="860739"/>
            <a:ext cx="6885906" cy="516442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13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Lift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70161" cy="4351338"/>
          </a:xfrm>
        </p:spPr>
        <p:txBody>
          <a:bodyPr/>
          <a:lstStyle/>
          <a:p>
            <a:r>
              <a:rPr lang="en-US" dirty="0" smtClean="0"/>
              <a:t>Wind blowing up the side of a hill.</a:t>
            </a:r>
            <a:endParaRPr lang="en-US" dirty="0"/>
          </a:p>
          <a:p>
            <a:r>
              <a:rPr lang="en-US" dirty="0" smtClean="0"/>
              <a:t>Minimum Wind Speed depends on shape of hill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94" y="2382593"/>
            <a:ext cx="7612843" cy="428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7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 Wave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2639096" cy="4486275"/>
          </a:xfrm>
        </p:spPr>
        <p:txBody>
          <a:bodyPr/>
          <a:lstStyle/>
          <a:p>
            <a:r>
              <a:rPr lang="en-US" dirty="0" smtClean="0"/>
              <a:t>20 </a:t>
            </a:r>
            <a:r>
              <a:rPr lang="en-US" dirty="0" err="1" smtClean="0"/>
              <a:t>kts</a:t>
            </a:r>
            <a:r>
              <a:rPr lang="en-US" dirty="0" smtClean="0"/>
              <a:t> of Wind across the ridge line</a:t>
            </a:r>
          </a:p>
          <a:p>
            <a:r>
              <a:rPr lang="en-US" dirty="0" smtClean="0"/>
              <a:t>Stable air at ridge top height</a:t>
            </a:r>
          </a:p>
          <a:p>
            <a:r>
              <a:rPr lang="en-US" dirty="0" smtClean="0"/>
              <a:t>Increasing wind speed with altitude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813" y="1600536"/>
            <a:ext cx="861218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20,000 </a:t>
            </a:r>
            <a:r>
              <a:rPr lang="en-US" dirty="0" err="1" smtClean="0"/>
              <a:t>ft</a:t>
            </a:r>
            <a:r>
              <a:rPr lang="en-US" dirty="0" smtClean="0"/>
              <a:t> over Oklahoma in Wave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8" y="1690688"/>
            <a:ext cx="8946444" cy="5032375"/>
          </a:xfrm>
        </p:spPr>
      </p:pic>
    </p:spTree>
    <p:extLst>
      <p:ext uri="{BB962C8B-B14F-4D97-AF65-F5344CB8AC3E}">
        <p14:creationId xmlns:p14="http://schemas.microsoft.com/office/powerpoint/2010/main" val="3091627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3" y="0"/>
            <a:ext cx="11997385" cy="6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67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21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3035333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Obstruction Wave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 Wind Speed with altitude</a:t>
            </a:r>
          </a:p>
          <a:p>
            <a:r>
              <a:rPr lang="en-US" dirty="0" smtClean="0"/>
              <a:t>Wind blows up and over Cumulus</a:t>
            </a:r>
            <a:endParaRPr lang="en-US" dirty="0"/>
          </a:p>
        </p:txBody>
      </p:sp>
      <p:pic>
        <p:nvPicPr>
          <p:cNvPr id="2050" name="Picture 2" descr="Image may contain: cloud, sky, nature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912" y="-8826"/>
            <a:ext cx="3862589" cy="68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13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Frontal Zone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44" y="1574487"/>
            <a:ext cx="9392912" cy="5283513"/>
          </a:xfrm>
        </p:spPr>
      </p:pic>
    </p:spTree>
    <p:extLst>
      <p:ext uri="{BB962C8B-B14F-4D97-AF65-F5344CB8AC3E}">
        <p14:creationId xmlns:p14="http://schemas.microsoft.com/office/powerpoint/2010/main" val="57605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Outflow Boundary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may contain: sky, airplane, cloud, outdoor an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76" y="1690688"/>
            <a:ext cx="8907887" cy="50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58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Undular</a:t>
            </a:r>
            <a:r>
              <a:rPr lang="en-US" dirty="0" smtClean="0"/>
              <a:t> Bore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155" y="1825625"/>
            <a:ext cx="4122837" cy="4351338"/>
          </a:xfrm>
        </p:spPr>
        <p:txBody>
          <a:bodyPr/>
          <a:lstStyle/>
          <a:p>
            <a:r>
              <a:rPr lang="en-US" dirty="0" smtClean="0"/>
              <a:t>“Compression Wave” upstream of a collapsing storm system</a:t>
            </a:r>
          </a:p>
          <a:p>
            <a:r>
              <a:rPr lang="en-US" dirty="0" smtClean="0"/>
              <a:t>Morning Glory cloud</a:t>
            </a:r>
          </a:p>
          <a:p>
            <a:r>
              <a:rPr lang="en-US" dirty="0" smtClean="0"/>
              <a:t>Well known in Australia</a:t>
            </a:r>
          </a:p>
          <a:p>
            <a:r>
              <a:rPr lang="en-US" dirty="0" smtClean="0"/>
              <a:t>Observed but not explored in Kansas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992" y="1825625"/>
            <a:ext cx="7326480" cy="48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1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8817" y="274973"/>
            <a:ext cx="6413679" cy="64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1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lift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Thermals</a:t>
            </a:r>
          </a:p>
          <a:p>
            <a:r>
              <a:rPr lang="en-US" dirty="0" smtClean="0"/>
              <a:t>Ridge</a:t>
            </a:r>
          </a:p>
          <a:p>
            <a:r>
              <a:rPr lang="en-US" dirty="0" smtClean="0"/>
              <a:t>Wave</a:t>
            </a:r>
          </a:p>
          <a:p>
            <a:r>
              <a:rPr lang="en-US" dirty="0" smtClean="0"/>
              <a:t>Other interesting phenomenon</a:t>
            </a:r>
            <a:endParaRPr lang="en-US" dirty="0"/>
          </a:p>
          <a:p>
            <a:pPr lvl="1"/>
            <a:r>
              <a:rPr lang="en-US" dirty="0" smtClean="0"/>
              <a:t>Obstruction Wave</a:t>
            </a:r>
          </a:p>
          <a:p>
            <a:pPr lvl="1"/>
            <a:r>
              <a:rPr lang="en-US" dirty="0" smtClean="0"/>
              <a:t>Frontal Boundaries</a:t>
            </a:r>
          </a:p>
          <a:p>
            <a:pPr lvl="1"/>
            <a:r>
              <a:rPr lang="en-US" dirty="0" smtClean="0"/>
              <a:t>Outflow Boundaries</a:t>
            </a:r>
          </a:p>
          <a:p>
            <a:pPr lvl="1"/>
            <a:r>
              <a:rPr lang="en-US" dirty="0" err="1" smtClean="0"/>
              <a:t>Undular</a:t>
            </a:r>
            <a:r>
              <a:rPr lang="en-US" dirty="0" smtClean="0"/>
              <a:t> Bore</a:t>
            </a:r>
          </a:p>
        </p:txBody>
      </p:sp>
    </p:spTree>
    <p:extLst>
      <p:ext uri="{BB962C8B-B14F-4D97-AF65-F5344CB8AC3E}">
        <p14:creationId xmlns:p14="http://schemas.microsoft.com/office/powerpoint/2010/main" val="2377225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94"/>
            <a:ext cx="11428677" cy="6857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090" y="0"/>
            <a:ext cx="5437909" cy="3625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867" y="3533901"/>
            <a:ext cx="4432132" cy="3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5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8" y="0"/>
            <a:ext cx="5839691" cy="3444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2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29" y="3444611"/>
            <a:ext cx="6078828" cy="34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Process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Sun Heats Ground</a:t>
            </a:r>
          </a:p>
          <a:p>
            <a:r>
              <a:rPr lang="en-US" dirty="0" smtClean="0"/>
              <a:t>Ground Heats Air</a:t>
            </a:r>
          </a:p>
          <a:p>
            <a:r>
              <a:rPr lang="en-US" dirty="0" smtClean="0"/>
              <a:t>“Trigger” and the bubble is released and rises</a:t>
            </a:r>
          </a:p>
          <a:p>
            <a:r>
              <a:rPr lang="en-US" dirty="0" smtClean="0"/>
              <a:t>PV=</a:t>
            </a:r>
            <a:r>
              <a:rPr lang="en-US" dirty="0" err="1" smtClean="0"/>
              <a:t>nRT</a:t>
            </a:r>
            <a:endParaRPr lang="en-US" dirty="0" smtClean="0"/>
          </a:p>
          <a:p>
            <a:r>
              <a:rPr lang="en-US" dirty="0" smtClean="0"/>
              <a:t>Bubble cools at 3C (5.4F) / 1000 </a:t>
            </a:r>
            <a:r>
              <a:rPr lang="en-US" dirty="0" err="1" smtClean="0"/>
              <a:t>ft</a:t>
            </a:r>
            <a:r>
              <a:rPr lang="en-US" dirty="0" smtClean="0"/>
              <a:t> (Dry Adiabatic Lapse Rate)</a:t>
            </a:r>
          </a:p>
          <a:p>
            <a:r>
              <a:rPr lang="en-US" dirty="0" smtClean="0"/>
              <a:t>Bubble continues to rise until it has cooled to equal the temperature of the surrounding air.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5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Must have information: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Surface Temperature</a:t>
            </a:r>
          </a:p>
          <a:p>
            <a:pPr lvl="1"/>
            <a:r>
              <a:rPr lang="en-US" dirty="0" smtClean="0"/>
              <a:t>Forecasts generally pretty good</a:t>
            </a:r>
          </a:p>
          <a:p>
            <a:pPr lvl="1"/>
            <a:r>
              <a:rPr lang="en-US" dirty="0" smtClean="0"/>
              <a:t>Easy to take measurements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Temperature Aloft	</a:t>
            </a:r>
          </a:p>
          <a:p>
            <a:pPr lvl="1"/>
            <a:r>
              <a:rPr lang="en-US" dirty="0" smtClean="0"/>
              <a:t>Direct measurement difficult</a:t>
            </a:r>
          </a:p>
          <a:p>
            <a:pPr lvl="1"/>
            <a:r>
              <a:rPr lang="en-US" dirty="0" smtClean="0"/>
              <a:t>Radiosondes in DDC &amp; TOP not too helpful</a:t>
            </a:r>
          </a:p>
          <a:p>
            <a:pPr lvl="1"/>
            <a:r>
              <a:rPr lang="en-US" dirty="0" smtClean="0"/>
              <a:t>Computer models often miss forecast low inversions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53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gliding.ibmhursleyclub.org.uk/Soundings/t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1353800" cy="686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375042" y="4224270"/>
            <a:ext cx="1996226" cy="1287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22017" y="4237149"/>
            <a:ext cx="86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T.I.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478851" y="2794715"/>
            <a:ext cx="25757" cy="195758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7639" y="3400023"/>
            <a:ext cx="158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Cloudbase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8856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253</Words>
  <Application>Microsoft Office PowerPoint</Application>
  <PresentationFormat>Widescreen</PresentationFormat>
  <Paragraphs>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Finding Lift: Forecasting for Unpowered Flight</vt:lpstr>
      <vt:lpstr>PowerPoint Presentation</vt:lpstr>
      <vt:lpstr>Types of lift</vt:lpstr>
      <vt:lpstr>PowerPoint Presentation</vt:lpstr>
      <vt:lpstr>PowerPoint Presentation</vt:lpstr>
      <vt:lpstr>Thermal Process </vt:lpstr>
      <vt:lpstr>PowerPoint Presentation</vt:lpstr>
      <vt:lpstr>Must have information: </vt:lpstr>
      <vt:lpstr>PowerPoint Presentation</vt:lpstr>
      <vt:lpstr>PowerPoint Presentation</vt:lpstr>
      <vt:lpstr>Something Useful!</vt:lpstr>
      <vt:lpstr>What makes a good thermal soaring day</vt:lpstr>
      <vt:lpstr>PowerPoint Presentation</vt:lpstr>
      <vt:lpstr>NWS Hourly Forecast</vt:lpstr>
      <vt:lpstr>PowerPoint Presentation</vt:lpstr>
      <vt:lpstr>Ridge Lift</vt:lpstr>
      <vt:lpstr>Mountain Wave</vt:lpstr>
      <vt:lpstr>20,000 ft over Oklahoma in Wave</vt:lpstr>
      <vt:lpstr>PowerPoint Presentation</vt:lpstr>
      <vt:lpstr>Obstruction Wave</vt:lpstr>
      <vt:lpstr>Frontal Zone</vt:lpstr>
      <vt:lpstr>Outflow Boundary</vt:lpstr>
      <vt:lpstr>Undular Bore</vt:lpstr>
      <vt:lpstr>Questions??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Lift: Forecasting for Unpowered Flight</dc:title>
  <dc:creator>Tony</dc:creator>
  <cp:lastModifiedBy>Tony</cp:lastModifiedBy>
  <cp:revision>21</cp:revision>
  <dcterms:created xsi:type="dcterms:W3CDTF">2019-02-07T02:31:33Z</dcterms:created>
  <dcterms:modified xsi:type="dcterms:W3CDTF">2019-02-09T05:55:34Z</dcterms:modified>
</cp:coreProperties>
</file>