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73" r:id="rId3"/>
    <p:sldId id="279" r:id="rId4"/>
    <p:sldId id="282" r:id="rId5"/>
    <p:sldId id="280" r:id="rId6"/>
    <p:sldId id="281" r:id="rId7"/>
    <p:sldId id="278" r:id="rId8"/>
    <p:sldId id="284" r:id="rId9"/>
    <p:sldId id="285" r:id="rId10"/>
    <p:sldId id="286" r:id="rId11"/>
    <p:sldId id="277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9"/>
            <p14:sldId id="282"/>
            <p14:sldId id="280"/>
            <p14:sldId id="281"/>
            <p14:sldId id="278"/>
            <p14:sldId id="284"/>
            <p14:sldId id="285"/>
            <p14:sldId id="286"/>
            <p14:sldId id="277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8" autoAdjust="0"/>
    <p:restoredTop sz="94717" autoAdjust="0"/>
  </p:normalViewPr>
  <p:slideViewPr>
    <p:cSldViewPr snapToGrid="0">
      <p:cViewPr>
        <p:scale>
          <a:sx n="140" d="100"/>
          <a:sy n="140" d="100"/>
        </p:scale>
        <p:origin x="1032" y="318"/>
      </p:cViewPr>
      <p:guideLst>
        <p:guide orient="horz" pos="402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1884870"/>
            <a:ext cx="9102852" cy="3250692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11" y="250169"/>
            <a:ext cx="6941611" cy="89283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156621"/>
            <a:ext cx="6904622" cy="724567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90499" y="2161608"/>
            <a:ext cx="5746201" cy="14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  <a:p>
            <a:pPr>
              <a:spcBef>
                <a:spcPts val="1600"/>
              </a:spcBef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3953445"/>
            <a:ext cx="3397250" cy="119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4686300"/>
            <a:ext cx="1672032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4686300"/>
            <a:ext cx="1707316" cy="3429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131094"/>
            <a:ext cx="3948113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131094"/>
            <a:ext cx="3949700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4187" y="4686300"/>
            <a:ext cx="172197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250169"/>
            <a:ext cx="9143999" cy="892831"/>
          </a:xfrm>
        </p:spPr>
        <p:txBody>
          <a:bodyPr/>
          <a:lstStyle/>
          <a:p>
            <a:r>
              <a:rPr lang="en-US" sz="3800" dirty="0" smtClean="0"/>
              <a:t>Kansas City District Air Traffic Control</a:t>
            </a:r>
            <a:endParaRPr lang="en-US" sz="3800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Safety, Service, and Efficiency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452006" y="2216887"/>
            <a:ext cx="4482135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Annual NWS Wichita Aviation Symposium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46475" y="2802335"/>
            <a:ext cx="4357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Eric S </a:t>
            </a:r>
            <a:r>
              <a:rPr lang="en-US" sz="1800" dirty="0" smtClean="0">
                <a:solidFill>
                  <a:schemeClr val="bg1"/>
                </a:solidFill>
              </a:rPr>
              <a:t>Jennings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Traffic </a:t>
            </a:r>
            <a:r>
              <a:rPr lang="en-US" sz="1800" dirty="0" smtClean="0">
                <a:solidFill>
                  <a:schemeClr val="bg1"/>
                </a:solidFill>
              </a:rPr>
              <a:t>Management </a:t>
            </a:r>
            <a:r>
              <a:rPr lang="en-US" sz="1800" dirty="0" smtClean="0">
                <a:solidFill>
                  <a:schemeClr val="bg1"/>
                </a:solidFill>
              </a:rPr>
              <a:t>Officer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Kansas </a:t>
            </a:r>
            <a:r>
              <a:rPr lang="en-US" sz="1800" dirty="0" smtClean="0">
                <a:solidFill>
                  <a:schemeClr val="bg1"/>
                </a:solidFill>
              </a:rPr>
              <a:t>City District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9182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625" y="634618"/>
            <a:ext cx="8050213" cy="39169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025" y="787018"/>
            <a:ext cx="8050213" cy="39169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Efficiency</a:t>
            </a:r>
          </a:p>
          <a:p>
            <a:pPr lvl="1"/>
            <a:r>
              <a:rPr lang="en-US" kern="0" dirty="0" smtClean="0"/>
              <a:t>Balance </a:t>
            </a:r>
            <a:r>
              <a:rPr lang="en-US" kern="0" dirty="0"/>
              <a:t>air traffic demand with system </a:t>
            </a:r>
            <a:r>
              <a:rPr lang="en-US" kern="0" dirty="0" smtClean="0"/>
              <a:t>capacity to </a:t>
            </a:r>
            <a:r>
              <a:rPr lang="en-US" kern="0" dirty="0"/>
              <a:t>ensure the maximum efficient utilization of </a:t>
            </a:r>
            <a:r>
              <a:rPr lang="en-US" kern="0" dirty="0" smtClean="0"/>
              <a:t>the NAS</a:t>
            </a:r>
            <a:r>
              <a:rPr lang="en-US" kern="0" dirty="0"/>
              <a:t>.</a:t>
            </a:r>
            <a:endParaRPr lang="en-US" kern="0" dirty="0" smtClean="0"/>
          </a:p>
          <a:p>
            <a:r>
              <a:rPr lang="en-US" kern="0" dirty="0" smtClean="0"/>
              <a:t>Systemic analysis and improvement (daily)</a:t>
            </a:r>
          </a:p>
          <a:p>
            <a:pPr lvl="1"/>
            <a:r>
              <a:rPr lang="en-US" kern="0" dirty="0" smtClean="0"/>
              <a:t>Delays, holding, arrival rates, route structure</a:t>
            </a:r>
          </a:p>
          <a:p>
            <a:r>
              <a:rPr lang="en-US" kern="0" dirty="0" smtClean="0"/>
              <a:t>Special Events</a:t>
            </a:r>
          </a:p>
          <a:p>
            <a:pPr lvl="1"/>
            <a:r>
              <a:rPr lang="en-US" kern="0" dirty="0" err="1" smtClean="0"/>
              <a:t>Superbowls</a:t>
            </a:r>
            <a:r>
              <a:rPr lang="en-US" kern="0" dirty="0" smtClean="0"/>
              <a:t>, eclipse, NASCAR, PGA Championship, Airshows, shareholder meetings, AOPA fly-ins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21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7" y="-1591"/>
            <a:ext cx="6681326" cy="45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8710" y="511791"/>
            <a:ext cx="843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b="1" dirty="0" smtClean="0"/>
              <a:t>MCI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5810" y="1242157"/>
            <a:ext cx="949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FF00"/>
                </a:solidFill>
              </a:rPr>
              <a:t>Arrivals</a:t>
            </a:r>
            <a:endParaRPr lang="en-US" sz="2000" b="1" dirty="0" smtClean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47547" y="1787857"/>
            <a:ext cx="1266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Departures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88710" y="511791"/>
            <a:ext cx="982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b="1" dirty="0" smtClean="0"/>
              <a:t>ORD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5810" y="1242157"/>
            <a:ext cx="949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FF00"/>
                </a:solidFill>
              </a:rPr>
              <a:t>Arrivals</a:t>
            </a:r>
            <a:endParaRPr lang="en-US" sz="2000" b="1" dirty="0" smtClean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47547" y="1787857"/>
            <a:ext cx="1266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Departures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3" y="0"/>
            <a:ext cx="6692441" cy="45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88710" y="511791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b="1" dirty="0" smtClean="0"/>
              <a:t>DEN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5810" y="1242157"/>
            <a:ext cx="949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FF00"/>
                </a:solidFill>
              </a:rPr>
              <a:t>Arrivals</a:t>
            </a:r>
            <a:endParaRPr lang="en-US" sz="2000" b="1" dirty="0" smtClean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47547" y="1787857"/>
            <a:ext cx="1266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Departures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0" y="0"/>
            <a:ext cx="6680578" cy="45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69" y="0"/>
            <a:ext cx="6632232" cy="45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Arrival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0435" y="0"/>
            <a:ext cx="6007788" cy="4505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4716" y="436729"/>
            <a:ext cx="1282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/>
              <a:t>Eclipse</a:t>
            </a:r>
          </a:p>
          <a:p>
            <a:pPr algn="ctr">
              <a:buFontTx/>
              <a:buNone/>
            </a:pPr>
            <a:r>
              <a:rPr lang="en-US" sz="1800" b="1" dirty="0" smtClean="0"/>
              <a:t>8/21/2017</a:t>
            </a:r>
          </a:p>
          <a:p>
            <a:pPr algn="ctr">
              <a:buFontTx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693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258366"/>
            <a:ext cx="8802806" cy="457200"/>
          </a:xfrm>
        </p:spPr>
        <p:txBody>
          <a:bodyPr/>
          <a:lstStyle/>
          <a:p>
            <a:pPr algn="ctr"/>
            <a:r>
              <a:rPr lang="en-US" dirty="0"/>
              <a:t>Unmanned Aircraft Systems (UAS)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900752"/>
            <a:ext cx="91440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600" b="1" dirty="0" smtClean="0"/>
              <a:t>www.faa.gov/uas/programs_partnerships/data_exchange</a:t>
            </a:r>
          </a:p>
          <a:p>
            <a:pPr>
              <a:buFontTx/>
              <a:buNone/>
            </a:pPr>
            <a:r>
              <a:rPr lang="en-US" sz="2600" b="1" dirty="0"/>
              <a:t>	</a:t>
            </a:r>
            <a:r>
              <a:rPr lang="en-US" sz="2000" b="1" dirty="0"/>
              <a:t>LAANC </a:t>
            </a:r>
            <a:r>
              <a:rPr lang="en-US" sz="2000" b="1" dirty="0" smtClean="0"/>
              <a:t>- Low </a:t>
            </a:r>
            <a:r>
              <a:rPr lang="en-US" sz="2000" b="1" dirty="0"/>
              <a:t>Altitude Authorization and Notification Capability</a:t>
            </a:r>
            <a:endParaRPr lang="en-US" sz="2000" b="1" dirty="0" smtClean="0"/>
          </a:p>
          <a:p>
            <a:pPr>
              <a:buFontTx/>
              <a:buNone/>
            </a:pPr>
            <a:r>
              <a:rPr lang="en-US" sz="2600" b="1" dirty="0" smtClean="0"/>
              <a:t>www.faa.gov/uas/</a:t>
            </a:r>
          </a:p>
          <a:p>
            <a:pPr>
              <a:buFontTx/>
              <a:buNone/>
            </a:pPr>
            <a:r>
              <a:rPr lang="en-US" sz="2600" b="1" dirty="0" smtClean="0"/>
              <a:t>	</a:t>
            </a:r>
            <a:r>
              <a:rPr lang="en-US" sz="2000" b="1" dirty="0" smtClean="0"/>
              <a:t>Rules and regulations</a:t>
            </a:r>
          </a:p>
          <a:p>
            <a:pPr>
              <a:buFontTx/>
              <a:buNone/>
            </a:pPr>
            <a:r>
              <a:rPr lang="en-US" sz="2600" b="1" dirty="0" smtClean="0"/>
              <a:t>https</a:t>
            </a:r>
            <a:r>
              <a:rPr lang="en-US" sz="2600" b="1" dirty="0"/>
              <a:t>://faadronezone.faa.gov</a:t>
            </a:r>
            <a:r>
              <a:rPr lang="en-US" sz="2600" b="1" dirty="0" smtClean="0"/>
              <a:t>/#/</a:t>
            </a:r>
          </a:p>
          <a:p>
            <a:pPr>
              <a:buFontTx/>
              <a:buNone/>
            </a:pPr>
            <a:r>
              <a:rPr lang="en-US" sz="2600" b="1" dirty="0" smtClean="0"/>
              <a:t>	</a:t>
            </a:r>
            <a:r>
              <a:rPr lang="en-US" sz="2000" b="1" dirty="0" smtClean="0"/>
              <a:t>Drone registration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2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49" y="1964336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63116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Kansas City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701457"/>
            <a:ext cx="7343774" cy="3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Kansas City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14 Federal ATC facilities</a:t>
            </a:r>
          </a:p>
          <a:p>
            <a:pPr lvl="1"/>
            <a:r>
              <a:rPr lang="en-US" sz="2000" dirty="0" smtClean="0"/>
              <a:t>ARTCC, 1 TRACON, 7 TRACABs, 7 ATCTs)</a:t>
            </a:r>
            <a:endParaRPr lang="en-US" sz="2000" dirty="0"/>
          </a:p>
          <a:p>
            <a:r>
              <a:rPr lang="en-US" sz="2400" dirty="0" smtClean="0"/>
              <a:t>5 Senior Managers, 6 Support Managers plus staff</a:t>
            </a:r>
          </a:p>
          <a:p>
            <a:pPr lvl="1"/>
            <a:r>
              <a:rPr lang="en-US" sz="2000" dirty="0" smtClean="0"/>
              <a:t>Training, Airspace, Quality Control, Programs</a:t>
            </a:r>
            <a:endParaRPr lang="en-US" sz="2000" dirty="0"/>
          </a:p>
          <a:p>
            <a:r>
              <a:rPr lang="en-US" sz="2400" dirty="0" smtClean="0"/>
              <a:t>22 Federal Contract Towers</a:t>
            </a:r>
          </a:p>
          <a:p>
            <a:r>
              <a:rPr lang="en-US" sz="2400" dirty="0" smtClean="0"/>
              <a:t>3 Military ATC facilities</a:t>
            </a:r>
          </a:p>
          <a:p>
            <a:pPr lvl="1"/>
            <a:r>
              <a:rPr lang="en-US" sz="2000" dirty="0" smtClean="0"/>
              <a:t>Vance AFB, Whiteman AFB, Fort Riley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63116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ARTCCs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85" t="6406" r="8923" b="13334"/>
          <a:stretch/>
        </p:blipFill>
        <p:spPr>
          <a:xfrm>
            <a:off x="1619250" y="715566"/>
            <a:ext cx="5886450" cy="369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657725" y="2362967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ZKC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Kansas City ARTCC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974142"/>
            <a:ext cx="8050213" cy="3488676"/>
          </a:xfrm>
        </p:spPr>
        <p:txBody>
          <a:bodyPr/>
          <a:lstStyle/>
          <a:p>
            <a:r>
              <a:rPr lang="en-US" sz="2400" dirty="0" smtClean="0"/>
              <a:t>200,000 square miles of airspace</a:t>
            </a:r>
          </a:p>
          <a:p>
            <a:r>
              <a:rPr lang="en-US" sz="2400" dirty="0"/>
              <a:t>55 Managers/Supervisors/Staff</a:t>
            </a:r>
          </a:p>
          <a:p>
            <a:r>
              <a:rPr lang="en-US" sz="2400" dirty="0" smtClean="0"/>
              <a:t>175 </a:t>
            </a:r>
            <a:r>
              <a:rPr lang="en-US" sz="2400" dirty="0"/>
              <a:t>Controllers (</a:t>
            </a:r>
            <a:r>
              <a:rPr lang="en-US" sz="2400" dirty="0" smtClean="0"/>
              <a:t>80 </a:t>
            </a:r>
            <a:r>
              <a:rPr lang="en-US" sz="2400" dirty="0"/>
              <a:t>trainees)</a:t>
            </a:r>
          </a:p>
          <a:p>
            <a:r>
              <a:rPr lang="en-US" sz="2400" dirty="0"/>
              <a:t>7 Traffic Management Coordinators (TMU)</a:t>
            </a:r>
          </a:p>
          <a:p>
            <a:r>
              <a:rPr lang="en-US" sz="2400" dirty="0" smtClean="0"/>
              <a:t>4 National Weather Service Meteorologists (CWSU)</a:t>
            </a:r>
            <a:endParaRPr lang="en-US" sz="2400" dirty="0"/>
          </a:p>
          <a:p>
            <a:r>
              <a:rPr lang="en-US" sz="2400" dirty="0" smtClean="0"/>
              <a:t>60 Technicians/Automation support/contractors</a:t>
            </a:r>
            <a:endParaRPr lang="en-US" sz="2400" dirty="0"/>
          </a:p>
          <a:p>
            <a:r>
              <a:rPr lang="en-US" sz="2400" dirty="0"/>
              <a:t>1,824,270 aircraft operations FY18 </a:t>
            </a:r>
          </a:p>
          <a:p>
            <a:pPr lvl="1"/>
            <a:r>
              <a:rPr lang="en-US" sz="2000" dirty="0"/>
              <a:t>(12% increase since FY13)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and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14402"/>
            <a:ext cx="8050213" cy="3518865"/>
          </a:xfrm>
        </p:spPr>
        <p:txBody>
          <a:bodyPr/>
          <a:lstStyle/>
          <a:p>
            <a:r>
              <a:rPr lang="en-US" sz="3200" dirty="0" smtClean="0"/>
              <a:t>Safety</a:t>
            </a:r>
          </a:p>
          <a:p>
            <a:pPr lvl="1"/>
            <a:r>
              <a:rPr lang="en-US" sz="2800" dirty="0" smtClean="0"/>
              <a:t>Primary purpose is to prevent </a:t>
            </a:r>
            <a:r>
              <a:rPr lang="en-US" sz="2800" dirty="0"/>
              <a:t>a collision involving aircraft operating in </a:t>
            </a:r>
            <a:r>
              <a:rPr lang="en-US" sz="2800" dirty="0" smtClean="0"/>
              <a:t>the system.</a:t>
            </a:r>
          </a:p>
          <a:p>
            <a:r>
              <a:rPr lang="en-US" sz="3200" dirty="0" smtClean="0"/>
              <a:t>Service and efficiency</a:t>
            </a:r>
          </a:p>
          <a:p>
            <a:pPr lvl="1"/>
            <a:r>
              <a:rPr lang="en-US" sz="2800" dirty="0" smtClean="0"/>
              <a:t>Provide </a:t>
            </a:r>
            <a:r>
              <a:rPr lang="en-US" sz="2800" dirty="0"/>
              <a:t>a safe, orderly, and expeditious </a:t>
            </a:r>
            <a:r>
              <a:rPr lang="en-US" sz="2800" dirty="0" smtClean="0"/>
              <a:t>flow of </a:t>
            </a:r>
            <a:r>
              <a:rPr lang="en-US" sz="2800" dirty="0"/>
              <a:t>air </a:t>
            </a:r>
            <a:r>
              <a:rPr lang="en-US" sz="2800" dirty="0" smtClean="0"/>
              <a:t>traffic, and Support </a:t>
            </a:r>
            <a:r>
              <a:rPr lang="en-US" sz="2800" dirty="0"/>
              <a:t>National Security and </a:t>
            </a:r>
            <a:r>
              <a:rPr lang="en-US" sz="2800" dirty="0" smtClean="0"/>
              <a:t>Homeland Defense </a:t>
            </a:r>
            <a:r>
              <a:rPr lang="en-US" sz="2800" dirty="0"/>
              <a:t>missions.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21886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898953"/>
            <a:ext cx="7954650" cy="3461507"/>
          </a:xfrm>
        </p:spPr>
        <p:txBody>
          <a:bodyPr/>
          <a:lstStyle/>
          <a:p>
            <a:r>
              <a:rPr lang="en-US" dirty="0" smtClean="0"/>
              <a:t>Separating aircraft and issuing safety alerts</a:t>
            </a:r>
          </a:p>
          <a:p>
            <a:r>
              <a:rPr lang="en-US" dirty="0" smtClean="0"/>
              <a:t>Dissemination of weather information</a:t>
            </a:r>
          </a:p>
          <a:p>
            <a:r>
              <a:rPr lang="en-US" dirty="0" smtClean="0"/>
              <a:t>Emergency Assistance</a:t>
            </a:r>
          </a:p>
          <a:p>
            <a:pPr lvl="1"/>
            <a:r>
              <a:rPr lang="en-US" dirty="0" smtClean="0"/>
              <a:t>Squawk 7700</a:t>
            </a:r>
            <a:r>
              <a:rPr lang="en-US" dirty="0"/>
              <a:t>, loss of RADAR/Radio contact, ELT</a:t>
            </a:r>
          </a:p>
          <a:p>
            <a:r>
              <a:rPr lang="en-US" dirty="0"/>
              <a:t>Aircraft </a:t>
            </a:r>
            <a:r>
              <a:rPr lang="en-US" dirty="0" smtClean="0"/>
              <a:t>orientation</a:t>
            </a:r>
          </a:p>
          <a:p>
            <a:pPr lvl="1"/>
            <a:r>
              <a:rPr lang="en-US" dirty="0"/>
              <a:t>location/altitude/heading/speed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21886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34618"/>
            <a:ext cx="8050213" cy="3916910"/>
          </a:xfrm>
        </p:spPr>
        <p:txBody>
          <a:bodyPr/>
          <a:lstStyle/>
          <a:p>
            <a:r>
              <a:rPr lang="en-US" sz="3200" dirty="0"/>
              <a:t>VFR aircraft in weather difficulty</a:t>
            </a:r>
          </a:p>
          <a:p>
            <a:pPr lvl="1"/>
            <a:r>
              <a:rPr lang="en-US" sz="2800" dirty="0"/>
              <a:t>RADAR ID and vectors, MSAW alert</a:t>
            </a:r>
          </a:p>
          <a:p>
            <a:pPr lvl="1"/>
            <a:r>
              <a:rPr lang="en-US" sz="2800" dirty="0"/>
              <a:t>Emergency airport recommendations</a:t>
            </a:r>
          </a:p>
          <a:p>
            <a:pPr lvl="2"/>
            <a:r>
              <a:rPr lang="en-US" sz="2400" dirty="0"/>
              <a:t>Based on fuel and weather – consult with CWSU</a:t>
            </a:r>
          </a:p>
          <a:p>
            <a:pPr lvl="2"/>
            <a:r>
              <a:rPr lang="en-US" sz="2400" dirty="0"/>
              <a:t>Guidance to emergency airport (RADAR, pilotage, </a:t>
            </a:r>
            <a:r>
              <a:rPr lang="en-US" sz="2400" dirty="0" err="1"/>
              <a:t>etc</a:t>
            </a:r>
            <a:r>
              <a:rPr lang="en-US" sz="2400" dirty="0" smtClean="0"/>
              <a:t>)</a:t>
            </a:r>
          </a:p>
          <a:p>
            <a:r>
              <a:rPr lang="en-US" sz="3200" dirty="0" smtClean="0"/>
              <a:t>Search and Rescue</a:t>
            </a:r>
          </a:p>
          <a:p>
            <a:pPr lvl="1"/>
            <a:r>
              <a:rPr lang="en-US" sz="2800" dirty="0" smtClean="0"/>
              <a:t>ALNOTs, RCC, and local law enforcement</a:t>
            </a:r>
            <a:endParaRPr lang="en-US" sz="28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0032"/>
            <a:ext cx="8472488" cy="457200"/>
          </a:xfrm>
        </p:spPr>
        <p:txBody>
          <a:bodyPr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34618"/>
            <a:ext cx="8050213" cy="3916910"/>
          </a:xfrm>
        </p:spPr>
        <p:txBody>
          <a:bodyPr/>
          <a:lstStyle/>
          <a:p>
            <a:r>
              <a:rPr lang="en-US" dirty="0"/>
              <a:t>VFR Flight following</a:t>
            </a:r>
          </a:p>
          <a:p>
            <a:pPr lvl="1"/>
            <a:r>
              <a:rPr lang="en-US" dirty="0"/>
              <a:t>Safety Alerts (traffic and terrain) and Traffic </a:t>
            </a:r>
            <a:r>
              <a:rPr lang="en-US" dirty="0" smtClean="0"/>
              <a:t>Advisories, Search and Rescue</a:t>
            </a:r>
            <a:endParaRPr lang="en-US" dirty="0"/>
          </a:p>
          <a:p>
            <a:r>
              <a:rPr lang="en-US" dirty="0" smtClean="0"/>
              <a:t>Advise of depicted </a:t>
            </a:r>
            <a:r>
              <a:rPr lang="en-US" dirty="0"/>
              <a:t>precipitation</a:t>
            </a:r>
          </a:p>
          <a:p>
            <a:r>
              <a:rPr lang="en-US" dirty="0"/>
              <a:t>PIREP </a:t>
            </a:r>
            <a:r>
              <a:rPr lang="en-US" dirty="0" smtClean="0"/>
              <a:t>dissemination</a:t>
            </a:r>
          </a:p>
          <a:p>
            <a:pPr lvl="1"/>
            <a:r>
              <a:rPr lang="en-US" dirty="0" smtClean="0"/>
              <a:t>Icing</a:t>
            </a:r>
            <a:r>
              <a:rPr lang="en-US" dirty="0"/>
              <a:t>, </a:t>
            </a:r>
            <a:r>
              <a:rPr lang="en-US" dirty="0" smtClean="0"/>
              <a:t>turbulence, thunderstorms, wind shear, etc.</a:t>
            </a:r>
            <a:endParaRPr lang="en-US" dirty="0"/>
          </a:p>
          <a:p>
            <a:r>
              <a:rPr lang="en-US" dirty="0"/>
              <a:t>Suggested </a:t>
            </a:r>
            <a:r>
              <a:rPr lang="en-US" dirty="0" smtClean="0"/>
              <a:t>routes, alternate airports</a:t>
            </a:r>
          </a:p>
          <a:p>
            <a:pPr lvl="1"/>
            <a:r>
              <a:rPr lang="en-US" dirty="0" smtClean="0"/>
              <a:t>CWSU consultation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376</Words>
  <Application>Microsoft Office PowerPoint</Application>
  <PresentationFormat>On-screen Show (16:9)</PresentationFormat>
  <Paragraphs>97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Helvetica Neue Medium</vt:lpstr>
      <vt:lpstr>Times New Roman</vt:lpstr>
      <vt:lpstr>1_Custom Design</vt:lpstr>
      <vt:lpstr>2_Custom Design</vt:lpstr>
      <vt:lpstr>Kansas City District Air Traffic Control</vt:lpstr>
      <vt:lpstr>Kansas City District</vt:lpstr>
      <vt:lpstr>Kansas City District</vt:lpstr>
      <vt:lpstr>ARTCCs</vt:lpstr>
      <vt:lpstr>Kansas City ARTCC</vt:lpstr>
      <vt:lpstr>Purpose and duty</vt:lpstr>
      <vt:lpstr>Safety</vt:lpstr>
      <vt:lpstr>Safety</vt:lpstr>
      <vt:lpstr>Service</vt:lpstr>
      <vt:lpstr>Traffic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Unmanned Aircraft Systems (UAS)</vt:lpstr>
      <vt:lpstr>Questions?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Jennings, Eric S (FAA)</dc:creator>
  <cp:lastModifiedBy>Jennings, Eric S (FAA)</cp:lastModifiedBy>
  <cp:revision>157</cp:revision>
  <dcterms:created xsi:type="dcterms:W3CDTF">2005-01-28T20:32:53Z</dcterms:created>
  <dcterms:modified xsi:type="dcterms:W3CDTF">2019-02-09T05:05:35Z</dcterms:modified>
</cp:coreProperties>
</file>