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3.JPG" ContentType="image/png"/>
  <Override PartName="/ppt/media/image50.JPG" ContentType="image/png"/>
  <Override PartName="/ppt/media/image51.JPG" ContentType="image/png"/>
  <Override PartName="/ppt/media/image52.JPG" ContentType="image/png"/>
  <Override PartName="/ppt/media/image53.JPG"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67" r:id="rId5"/>
    <p:sldId id="271" r:id="rId6"/>
    <p:sldId id="264" r:id="rId7"/>
    <p:sldId id="257" r:id="rId8"/>
    <p:sldId id="277" r:id="rId9"/>
    <p:sldId id="276" r:id="rId10"/>
    <p:sldId id="272" r:id="rId11"/>
    <p:sldId id="273" r:id="rId12"/>
    <p:sldId id="274" r:id="rId13"/>
    <p:sldId id="275" r:id="rId14"/>
    <p:sldId id="278" r:id="rId15"/>
    <p:sldId id="279" r:id="rId16"/>
    <p:sldId id="280" r:id="rId17"/>
    <p:sldId id="285" r:id="rId18"/>
    <p:sldId id="281" r:id="rId19"/>
    <p:sldId id="282" r:id="rId20"/>
    <p:sldId id="283" r:id="rId21"/>
    <p:sldId id="292" r:id="rId22"/>
    <p:sldId id="284" r:id="rId23"/>
    <p:sldId id="286" r:id="rId24"/>
    <p:sldId id="287" r:id="rId25"/>
    <p:sldId id="288" r:id="rId26"/>
    <p:sldId id="289" r:id="rId27"/>
    <p:sldId id="290" r:id="rId28"/>
    <p:sldId id="296" r:id="rId29"/>
    <p:sldId id="291" r:id="rId30"/>
    <p:sldId id="293" r:id="rId31"/>
    <p:sldId id="294" r:id="rId32"/>
    <p:sldId id="295"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323A02-1106-4C38-A184-7B2AEECFE771}" v="179" dt="2019-02-06T23:25:10.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0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21A1-C478-46C2-B8CA-13D0FE91C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F7F523-72DD-4A66-B9F7-F9F462EF6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D358C8-55CC-4BB4-8373-C39A53AE7AB1}"/>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D8AAC493-84CD-4162-A41F-66F7D41CF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B367-7A77-40C8-878C-4B05E126E769}"/>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1940586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5B89-6402-4A22-AF44-11671373D2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AD78A1-D1E1-4E19-B74B-277EA20806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BD8A1-C985-4395-BABB-8DF482672A94}"/>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E5451211-06E4-4421-A117-998F7ED46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3A466-A474-41E2-803D-39D12939A4B2}"/>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2659338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9C0F6-B77F-458D-B8D2-720F2C3C2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DC1F5-A84D-48BF-8096-86767EB92C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964D3-59BC-4A17-B836-A70DC75BF129}"/>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C5C0CA9A-2DCC-4BC5-9D90-4136264DD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65C85-EB28-4D14-9930-E7867ED80DDC}"/>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11030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5C09-BC1F-46C7-AE65-50A012008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185A6-CE45-4F89-848A-604E7D0337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91768-5E8C-4890-AAB9-889E3F9521F5}"/>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024D15B3-937F-41D0-BC8C-8E9D88E63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D7020-46E1-41A9-BBC2-D484DF6DE79A}"/>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74566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B692-BEBF-41D3-9CCA-090F9DCDA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C6F521-E5FD-4176-95FD-4DBFC67E8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D16DFF-1E5F-41FE-B35D-29EEECDB3D9A}"/>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A7C230CF-6B85-40E9-A48B-1626B0D3A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32F8E-4A2B-4421-97E4-140FC626773E}"/>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48417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8232-4B43-44C6-95A1-6BB329920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E3414-AA86-4E53-940E-E887AB2A6E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43FD16-370D-47BC-9F09-BA86637E49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5E640-E966-45B2-99D7-6C3F63F0EAF3}"/>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6" name="Footer Placeholder 5">
            <a:extLst>
              <a:ext uri="{FF2B5EF4-FFF2-40B4-BE49-F238E27FC236}">
                <a16:creationId xmlns:a16="http://schemas.microsoft.com/office/drawing/2014/main" id="{D3737DA2-1FC2-4B09-8419-4F6ED39FD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1B5B7-CE8E-4FA2-9332-0BDFF4A9D6EF}"/>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43930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1429-7E09-43D1-A480-31026CB590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17453-3167-463B-B446-BEDB5C7CB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4DD710-8B07-4B9B-8165-9390877D9B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724467-64E8-4D90-AD49-085AB1586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F0EC01-591D-4D40-88A4-8882016746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9F7DD-6DFC-4B9F-A3C5-D238728B2315}"/>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8" name="Footer Placeholder 7">
            <a:extLst>
              <a:ext uri="{FF2B5EF4-FFF2-40B4-BE49-F238E27FC236}">
                <a16:creationId xmlns:a16="http://schemas.microsoft.com/office/drawing/2014/main" id="{EFD1908D-6CE0-4C11-8F5D-F6E1A4FAC9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DC5DA8-2D70-4FBB-A071-D52125369E22}"/>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64986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98FB-D961-4468-8EC4-F44CFF65C6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59714-68A5-4507-83E6-79E6A0C0502F}"/>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4" name="Footer Placeholder 3">
            <a:extLst>
              <a:ext uri="{FF2B5EF4-FFF2-40B4-BE49-F238E27FC236}">
                <a16:creationId xmlns:a16="http://schemas.microsoft.com/office/drawing/2014/main" id="{86F9684D-54F4-4293-BD4F-3F3953DAC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457C7-3DCF-4CE3-A0F5-545CC278EFCE}"/>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322785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E3672-C587-4187-B62E-1F536DDD0532}"/>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3" name="Footer Placeholder 2">
            <a:extLst>
              <a:ext uri="{FF2B5EF4-FFF2-40B4-BE49-F238E27FC236}">
                <a16:creationId xmlns:a16="http://schemas.microsoft.com/office/drawing/2014/main" id="{54595973-63C9-4188-BF93-D68D99CC58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E460D7-66F7-4AEA-881F-4FF4524C6DC1}"/>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1360101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26F9-5AAE-4DAE-91C4-1B987BD09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8B509-FA3D-49A7-AE29-E3EB5C660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A36DC9-C829-4CAD-AECC-9289F3153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D148F8-CEEF-4338-9CB1-0FF7863E75B0}"/>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6" name="Footer Placeholder 5">
            <a:extLst>
              <a:ext uri="{FF2B5EF4-FFF2-40B4-BE49-F238E27FC236}">
                <a16:creationId xmlns:a16="http://schemas.microsoft.com/office/drawing/2014/main" id="{A61BEBC1-65F3-4F42-9D27-3CC6E52D7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C8CDD-BBB7-4A73-AF83-1F815CACBBCA}"/>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175581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5EFE-52F4-47F0-B31C-5D83AB81F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01BF8F-8533-4C07-8E92-2EE3CB8158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390722-4307-4799-BA70-C7E184BF6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819C6-CB0D-44CA-A517-FC9B94D01DEA}"/>
              </a:ext>
            </a:extLst>
          </p:cNvPr>
          <p:cNvSpPr>
            <a:spLocks noGrp="1"/>
          </p:cNvSpPr>
          <p:nvPr>
            <p:ph type="dt" sz="half" idx="10"/>
          </p:nvPr>
        </p:nvSpPr>
        <p:spPr/>
        <p:txBody>
          <a:bodyPr/>
          <a:lstStyle/>
          <a:p>
            <a:fld id="{275F6A0E-C30E-4616-9DCD-270A48C3FEC7}" type="datetimeFigureOut">
              <a:rPr lang="en-US" smtClean="0"/>
              <a:t>2/6/2019</a:t>
            </a:fld>
            <a:endParaRPr lang="en-US"/>
          </a:p>
        </p:txBody>
      </p:sp>
      <p:sp>
        <p:nvSpPr>
          <p:cNvPr id="6" name="Footer Placeholder 5">
            <a:extLst>
              <a:ext uri="{FF2B5EF4-FFF2-40B4-BE49-F238E27FC236}">
                <a16:creationId xmlns:a16="http://schemas.microsoft.com/office/drawing/2014/main" id="{6FD30650-940F-4A31-8D4A-86DD9242B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585E4-71AC-4D0D-B931-70B9AC4519B4}"/>
              </a:ext>
            </a:extLst>
          </p:cNvPr>
          <p:cNvSpPr>
            <a:spLocks noGrp="1"/>
          </p:cNvSpPr>
          <p:nvPr>
            <p:ph type="sldNum" sz="quarter" idx="12"/>
          </p:nvPr>
        </p:nvSpPr>
        <p:spPr/>
        <p:txBody>
          <a:bodyPr/>
          <a:lstStyle/>
          <a:p>
            <a:fld id="{60504A1D-36E2-43EF-A679-C74368B349C8}" type="slidenum">
              <a:rPr lang="en-US" smtClean="0"/>
              <a:t>‹#›</a:t>
            </a:fld>
            <a:endParaRPr lang="en-US"/>
          </a:p>
        </p:txBody>
      </p:sp>
    </p:spTree>
    <p:extLst>
      <p:ext uri="{BB962C8B-B14F-4D97-AF65-F5344CB8AC3E}">
        <p14:creationId xmlns:p14="http://schemas.microsoft.com/office/powerpoint/2010/main" val="279223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36A06-691C-4E10-B231-48D269436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8E160E-8D4D-44D6-9C6F-A4247560E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9FCB2-C06E-4F21-88E7-D1603134D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F6A0E-C30E-4616-9DCD-270A48C3FEC7}" type="datetimeFigureOut">
              <a:rPr lang="en-US" smtClean="0"/>
              <a:t>2/6/2019</a:t>
            </a:fld>
            <a:endParaRPr lang="en-US"/>
          </a:p>
        </p:txBody>
      </p:sp>
      <p:sp>
        <p:nvSpPr>
          <p:cNvPr id="5" name="Footer Placeholder 4">
            <a:extLst>
              <a:ext uri="{FF2B5EF4-FFF2-40B4-BE49-F238E27FC236}">
                <a16:creationId xmlns:a16="http://schemas.microsoft.com/office/drawing/2014/main" id="{6EE77F2D-F985-4FE6-8372-006C3D2DE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695F9-8C6D-4672-808E-19C96B4D7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04A1D-36E2-43EF-A679-C74368B349C8}" type="slidenum">
              <a:rPr lang="en-US" smtClean="0"/>
              <a:t>‹#›</a:t>
            </a:fld>
            <a:endParaRPr lang="en-US"/>
          </a:p>
        </p:txBody>
      </p:sp>
    </p:spTree>
    <p:extLst>
      <p:ext uri="{BB962C8B-B14F-4D97-AF65-F5344CB8AC3E}">
        <p14:creationId xmlns:p14="http://schemas.microsoft.com/office/powerpoint/2010/main" val="1891869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ublicdomainpictures.net/view-image.php?image=74319&amp;picture=man-pointing-silhouette&amp;large=1"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rationalnationusa.blogspot.com/2012/04/revisiting-trayvon-martin-and-george.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ommons.wikimedia.org/wiki/File:TridentFlightDeck.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EF93-00E0-4428-BD67-A609C770899B}"/>
              </a:ext>
            </a:extLst>
          </p:cNvPr>
          <p:cNvSpPr>
            <a:spLocks noGrp="1"/>
          </p:cNvSpPr>
          <p:nvPr>
            <p:ph type="ctrTitle"/>
          </p:nvPr>
        </p:nvSpPr>
        <p:spPr>
          <a:xfrm>
            <a:off x="6746628" y="1783959"/>
            <a:ext cx="4645250" cy="2889114"/>
          </a:xfrm>
        </p:spPr>
        <p:txBody>
          <a:bodyPr anchor="b">
            <a:normAutofit fontScale="90000"/>
          </a:bodyPr>
          <a:lstStyle/>
          <a:p>
            <a:r>
              <a:rPr lang="en-US">
                <a:solidFill>
                  <a:schemeClr val="accent1">
                    <a:lumMod val="60000"/>
                    <a:lumOff val="40000"/>
                  </a:schemeClr>
                </a:solidFill>
              </a:rPr>
              <a:t>WEATHER QUESTIONS  For </a:t>
            </a:r>
            <a:r>
              <a:rPr lang="en-US"/>
              <a:t>Your Next FAA FAR 61.56 and 61.57 Flight Checks</a:t>
            </a:r>
          </a:p>
        </p:txBody>
      </p:sp>
      <p:sp>
        <p:nvSpPr>
          <p:cNvPr id="3" name="Subtitle 2">
            <a:extLst>
              <a:ext uri="{FF2B5EF4-FFF2-40B4-BE49-F238E27FC236}">
                <a16:creationId xmlns:a16="http://schemas.microsoft.com/office/drawing/2014/main" id="{67686F85-EAE8-439F-A8FA-F342E397A8FE}"/>
              </a:ext>
            </a:extLst>
          </p:cNvPr>
          <p:cNvSpPr>
            <a:spLocks noGrp="1"/>
          </p:cNvSpPr>
          <p:nvPr>
            <p:ph type="subTitle" idx="1"/>
          </p:nvPr>
        </p:nvSpPr>
        <p:spPr>
          <a:xfrm>
            <a:off x="6746628" y="4959440"/>
            <a:ext cx="4996194" cy="1147863"/>
          </a:xfrm>
        </p:spPr>
        <p:txBody>
          <a:bodyPr anchor="t">
            <a:normAutofit fontScale="25000" lnSpcReduction="20000"/>
          </a:bodyPr>
          <a:lstStyle/>
          <a:p>
            <a:pPr algn="l"/>
            <a:r>
              <a:rPr lang="en-US" sz="8000"/>
              <a:t>Kirby Ortega</a:t>
            </a:r>
          </a:p>
          <a:p>
            <a:pPr algn="l"/>
            <a:r>
              <a:rPr lang="en-US" sz="8000"/>
              <a:t>FAA Designated Pilot Examiner</a:t>
            </a:r>
          </a:p>
          <a:p>
            <a:pPr algn="l"/>
            <a:r>
              <a:rPr lang="en-US" sz="8000"/>
              <a:t>2001 FAA National Flight Instructor of the Year</a:t>
            </a:r>
          </a:p>
          <a:p>
            <a:pPr algn="l"/>
            <a:r>
              <a:rPr lang="en-US" sz="8000"/>
              <a:t>Kortega56@msn.com</a:t>
            </a:r>
          </a:p>
          <a:p>
            <a:pPr algn="l"/>
            <a:endParaRPr lang="en-US" sz="2000"/>
          </a:p>
          <a:p>
            <a:pPr algn="l"/>
            <a:endParaRPr lang="en-US" sz="2000"/>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69B291B9-0EBC-4547-B80A-CC911F9F43E0}"/>
              </a:ext>
            </a:extLst>
          </p:cNvPr>
          <p:cNvPicPr>
            <a:picLocks noChangeAspect="1"/>
          </p:cNvPicPr>
          <p:nvPr/>
        </p:nvPicPr>
        <p:blipFill rotWithShape="1">
          <a:blip r:embed="rId2">
            <a:extLst>
              <a:ext uri="{28A0092B-C50C-407E-A947-70E740481C1C}">
                <a14:useLocalDpi xmlns:a14="http://schemas.microsoft.com/office/drawing/2010/main" val="0"/>
              </a:ext>
            </a:extLst>
          </a:blip>
          <a:srcRect l="9470" r="31895"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1843036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n animal&#10;&#10;Description automatically generated">
            <a:extLst>
              <a:ext uri="{FF2B5EF4-FFF2-40B4-BE49-F238E27FC236}">
                <a16:creationId xmlns:a16="http://schemas.microsoft.com/office/drawing/2014/main" id="{283C370C-AF06-4582-B186-07CBC5675063}"/>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203" r="-2" b="-2"/>
          <a:stretch/>
        </p:blipFill>
        <p:spPr>
          <a:xfrm>
            <a:off x="6291604" y="881807"/>
            <a:ext cx="6261330" cy="3932313"/>
          </a:xfrm>
          <a:prstGeom prst="rect">
            <a:avLst/>
          </a:prstGeom>
          <a:effectLst>
            <a:softEdge rad="533400"/>
          </a:effectLst>
        </p:spPr>
      </p:pic>
      <p:pic>
        <p:nvPicPr>
          <p:cNvPr id="8"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ChangeAspect="1"/>
          </p:cNvPicPr>
          <p:nvPr/>
        </p:nvPicPr>
        <p:blipFill rotWithShape="1">
          <a:blip r:embed="rId4">
            <a:extLst>
              <a:ext uri="{28A0092B-C50C-407E-A947-70E740481C1C}">
                <a14:useLocalDpi xmlns:a14="http://schemas.microsoft.com/office/drawing/2010/main" val="0"/>
              </a:ext>
            </a:extLst>
          </a:blip>
          <a:srcRect l="14274" r="2144"/>
          <a:stretch/>
        </p:blipFill>
        <p:spPr>
          <a:xfrm>
            <a:off x="6089904" y="2487168"/>
            <a:ext cx="6263640" cy="4215384"/>
          </a:xfrm>
          <a:prstGeom prst="rect">
            <a:avLst/>
          </a:prstGeom>
          <a:effectLst>
            <a:softEdge rad="533400"/>
          </a:effectLst>
        </p:spPr>
      </p:pic>
      <p:pic>
        <p:nvPicPr>
          <p:cNvPr id="13" name="Picture 1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04998" y="798445"/>
            <a:ext cx="4803636" cy="1311664"/>
          </a:xfrm>
        </p:spPr>
        <p:txBody>
          <a:bodyPr>
            <a:normAutofit/>
          </a:bodyPr>
          <a:lstStyle/>
          <a:p>
            <a:r>
              <a:rPr lang="en-US" sz="6000" dirty="0">
                <a:solidFill>
                  <a:srgbClr val="000000"/>
                </a:solidFill>
              </a:rPr>
              <a:t>OK, Test Time!</a:t>
            </a:r>
          </a:p>
        </p:txBody>
      </p:sp>
      <p:sp>
        <p:nvSpPr>
          <p:cNvPr id="12" name="Content Placeholder 9">
            <a:extLst>
              <a:ext uri="{FF2B5EF4-FFF2-40B4-BE49-F238E27FC236}">
                <a16:creationId xmlns:a16="http://schemas.microsoft.com/office/drawing/2014/main" id="{15B29AA5-69C2-4A07-BC46-DB4370E2BFE9}"/>
              </a:ext>
            </a:extLst>
          </p:cNvPr>
          <p:cNvSpPr>
            <a:spLocks noGrp="1"/>
          </p:cNvSpPr>
          <p:nvPr>
            <p:ph idx="1"/>
          </p:nvPr>
        </p:nvSpPr>
        <p:spPr>
          <a:xfrm>
            <a:off x="804997" y="2272143"/>
            <a:ext cx="4803637" cy="3788830"/>
          </a:xfrm>
        </p:spPr>
        <p:txBody>
          <a:bodyPr anchor="ctr">
            <a:normAutofit/>
          </a:bodyPr>
          <a:lstStyle/>
          <a:p>
            <a:pPr marL="0" indent="0" algn="ctr">
              <a:buNone/>
            </a:pPr>
            <a:r>
              <a:rPr lang="en-US" sz="3600" dirty="0">
                <a:solidFill>
                  <a:srgbClr val="000000"/>
                </a:solidFill>
              </a:rPr>
              <a:t>“Wet your finger and tell me the wind direction, velocity, altimeter setting, temperature, dew point and how high we should build The Wall!”</a:t>
            </a:r>
          </a:p>
        </p:txBody>
      </p:sp>
    </p:spTree>
    <p:extLst>
      <p:ext uri="{BB962C8B-B14F-4D97-AF65-F5344CB8AC3E}">
        <p14:creationId xmlns:p14="http://schemas.microsoft.com/office/powerpoint/2010/main" val="354547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38200" y="365125"/>
            <a:ext cx="10515600" cy="1325563"/>
          </a:xfrm>
        </p:spPr>
        <p:txBody>
          <a:bodyPr/>
          <a:lstStyle/>
          <a:p>
            <a:endParaRPr lang="en-US">
              <a:solidFill>
                <a:srgbClr val="FFC000"/>
              </a:solidFill>
            </a:endParaRPr>
          </a:p>
        </p:txBody>
      </p:sp>
      <p:pic>
        <p:nvPicPr>
          <p:cNvPr id="7" name="Picture 6" descr="A screenshot of a cell phone&#10;&#10;Description automatically generated">
            <a:extLst>
              <a:ext uri="{FF2B5EF4-FFF2-40B4-BE49-F238E27FC236}">
                <a16:creationId xmlns:a16="http://schemas.microsoft.com/office/drawing/2014/main" id="{063475C1-5191-4CDC-BC66-944F7B0B4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6" y="1027906"/>
            <a:ext cx="6317672" cy="473825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1318E8D-1DBE-4BBF-97A7-25C8877EC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06" y="1027905"/>
            <a:ext cx="6317673" cy="4738255"/>
          </a:xfrm>
          <a:prstGeom prst="rect">
            <a:avLst/>
          </a:prstGeom>
        </p:spPr>
      </p:pic>
    </p:spTree>
    <p:extLst>
      <p:ext uri="{BB962C8B-B14F-4D97-AF65-F5344CB8AC3E}">
        <p14:creationId xmlns:p14="http://schemas.microsoft.com/office/powerpoint/2010/main" val="19334311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7" name="Picture 6" descr="A screenshot of a cell phone&#10;&#10;Description automatically generated">
            <a:extLst>
              <a:ext uri="{FF2B5EF4-FFF2-40B4-BE49-F238E27FC236}">
                <a16:creationId xmlns:a16="http://schemas.microsoft.com/office/drawing/2014/main" id="{52DB5805-81BB-4160-B523-96B8125A6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20138827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picture containing indoor&#10;&#10;Description automatically generated">
            <a:extLst>
              <a:ext uri="{FF2B5EF4-FFF2-40B4-BE49-F238E27FC236}">
                <a16:creationId xmlns:a16="http://schemas.microsoft.com/office/drawing/2014/main" id="{056C2C56-00E2-47B6-9561-051CFAE49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9600"/>
            <a:ext cx="4753189" cy="5638800"/>
          </a:xfrm>
          <a:prstGeom prst="rect">
            <a:avLst/>
          </a:prstGeom>
          <a:ln w="38100">
            <a:solidFill>
              <a:srgbClr val="0070C0"/>
            </a:solidFill>
          </a:ln>
        </p:spPr>
      </p:pic>
      <p:pic>
        <p:nvPicPr>
          <p:cNvPr id="7" name="Picture 6" descr="A screenshot of a cell phone&#10;&#10;Description automatically generated">
            <a:extLst>
              <a:ext uri="{FF2B5EF4-FFF2-40B4-BE49-F238E27FC236}">
                <a16:creationId xmlns:a16="http://schemas.microsoft.com/office/drawing/2014/main" id="{AE837F3F-4621-420B-A456-59F72D10B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782" y="609601"/>
            <a:ext cx="4251883" cy="5638800"/>
          </a:xfrm>
          <a:prstGeom prst="rect">
            <a:avLst/>
          </a:prstGeom>
          <a:ln w="38100">
            <a:solidFill>
              <a:srgbClr val="0070C0"/>
            </a:solidFill>
          </a:ln>
        </p:spPr>
      </p:pic>
    </p:spTree>
    <p:extLst>
      <p:ext uri="{BB962C8B-B14F-4D97-AF65-F5344CB8AC3E}">
        <p14:creationId xmlns:p14="http://schemas.microsoft.com/office/powerpoint/2010/main" val="25667856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normAutofit/>
          </a:bodyPr>
          <a:lstStyle/>
          <a:p>
            <a:r>
              <a:rPr lang="en-US" sz="7200" dirty="0">
                <a:solidFill>
                  <a:srgbClr val="0070C0"/>
                </a:solidFill>
              </a:rPr>
              <a:t>........a word about ICE!</a:t>
            </a:r>
          </a:p>
        </p:txBody>
      </p:sp>
      <p:pic>
        <p:nvPicPr>
          <p:cNvPr id="8" name="Picture 7" descr="A picture containing text, map&#10;&#10;Description automatically generated">
            <a:extLst>
              <a:ext uri="{FF2B5EF4-FFF2-40B4-BE49-F238E27FC236}">
                <a16:creationId xmlns:a16="http://schemas.microsoft.com/office/drawing/2014/main" id="{5552E06C-EE71-4546-8DA8-8DB8F8311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0" y="1690687"/>
            <a:ext cx="4092983" cy="2604221"/>
          </a:xfrm>
          <a:prstGeom prst="rect">
            <a:avLst/>
          </a:prstGeom>
          <a:ln w="38100">
            <a:solidFill>
              <a:srgbClr val="0070C0"/>
            </a:solidFill>
          </a:ln>
        </p:spPr>
      </p:pic>
      <p:pic>
        <p:nvPicPr>
          <p:cNvPr id="10" name="Picture 9" descr="A picture containing text, map&#10;&#10;Description automatically generated">
            <a:extLst>
              <a:ext uri="{FF2B5EF4-FFF2-40B4-BE49-F238E27FC236}">
                <a16:creationId xmlns:a16="http://schemas.microsoft.com/office/drawing/2014/main" id="{11FFB219-2014-4E12-951C-9790E4C5F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767" y="4031115"/>
            <a:ext cx="4148718" cy="2604221"/>
          </a:xfrm>
          <a:prstGeom prst="rect">
            <a:avLst/>
          </a:prstGeom>
          <a:ln w="38100">
            <a:solidFill>
              <a:srgbClr val="0070C0"/>
            </a:solidFill>
          </a:ln>
        </p:spPr>
      </p:pic>
      <p:pic>
        <p:nvPicPr>
          <p:cNvPr id="12" name="Picture 11" descr="A close up of a map&#10;&#10;Description automatically generated">
            <a:extLst>
              <a:ext uri="{FF2B5EF4-FFF2-40B4-BE49-F238E27FC236}">
                <a16:creationId xmlns:a16="http://schemas.microsoft.com/office/drawing/2014/main" id="{9C027763-0998-49B6-A277-A37BCE0A1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730" y="1576293"/>
            <a:ext cx="4392170" cy="2232158"/>
          </a:xfrm>
          <a:prstGeom prst="rect">
            <a:avLst/>
          </a:prstGeom>
          <a:ln w="38100">
            <a:solidFill>
              <a:srgbClr val="0070C0"/>
            </a:solidFill>
          </a:ln>
        </p:spPr>
      </p:pic>
    </p:spTree>
    <p:extLst>
      <p:ext uri="{BB962C8B-B14F-4D97-AF65-F5344CB8AC3E}">
        <p14:creationId xmlns:p14="http://schemas.microsoft.com/office/powerpoint/2010/main" val="24313302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4983A250-6021-4F60-8131-4F932E0C6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21" y="578922"/>
            <a:ext cx="3885403" cy="5700156"/>
          </a:xfrm>
          <a:prstGeom prst="rect">
            <a:avLst/>
          </a:prstGeom>
          <a:ln w="38100">
            <a:solidFill>
              <a:srgbClr val="0070C0"/>
            </a:solidFill>
          </a:ln>
        </p:spPr>
      </p:pic>
      <p:pic>
        <p:nvPicPr>
          <p:cNvPr id="7" name="Picture 6" descr="A screenshot of text&#10;&#10;Description automatically generated">
            <a:extLst>
              <a:ext uri="{FF2B5EF4-FFF2-40B4-BE49-F238E27FC236}">
                <a16:creationId xmlns:a16="http://schemas.microsoft.com/office/drawing/2014/main" id="{9C95CA78-BB66-4C43-B779-5BD5215FA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425" y="578922"/>
            <a:ext cx="3626987" cy="5700156"/>
          </a:xfrm>
          <a:prstGeom prst="rect">
            <a:avLst/>
          </a:prstGeom>
          <a:ln w="38100">
            <a:solidFill>
              <a:srgbClr val="0070C0"/>
            </a:solidFill>
          </a:ln>
        </p:spPr>
      </p:pic>
      <p:pic>
        <p:nvPicPr>
          <p:cNvPr id="9" name="Picture 8" descr="A screenshot of text&#10;&#10;Description automatically generated">
            <a:extLst>
              <a:ext uri="{FF2B5EF4-FFF2-40B4-BE49-F238E27FC236}">
                <a16:creationId xmlns:a16="http://schemas.microsoft.com/office/drawing/2014/main" id="{7975B5F0-CAD8-4BE2-8842-EC0454338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413" y="578922"/>
            <a:ext cx="3626987" cy="5700156"/>
          </a:xfrm>
          <a:prstGeom prst="rect">
            <a:avLst/>
          </a:prstGeom>
          <a:ln w="38100">
            <a:solidFill>
              <a:srgbClr val="0070C0"/>
            </a:solidFill>
          </a:ln>
        </p:spPr>
      </p:pic>
    </p:spTree>
    <p:extLst>
      <p:ext uri="{BB962C8B-B14F-4D97-AF65-F5344CB8AC3E}">
        <p14:creationId xmlns:p14="http://schemas.microsoft.com/office/powerpoint/2010/main" val="372837126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ED47DF78-DC8B-423D-99CB-16D6157E3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279" y="182552"/>
            <a:ext cx="5067041" cy="6492875"/>
          </a:xfrm>
          <a:prstGeom prst="rect">
            <a:avLst/>
          </a:prstGeom>
          <a:ln w="38100">
            <a:solidFill>
              <a:srgbClr val="0070C0"/>
            </a:solidFill>
          </a:ln>
        </p:spPr>
      </p:pic>
      <p:pic>
        <p:nvPicPr>
          <p:cNvPr id="7" name="Picture 6" descr="A screenshot of a cell phone&#10;&#10;Description automatically generated">
            <a:extLst>
              <a:ext uri="{FF2B5EF4-FFF2-40B4-BE49-F238E27FC236}">
                <a16:creationId xmlns:a16="http://schemas.microsoft.com/office/drawing/2014/main" id="{D3816192-3F60-4EEA-B2D3-8E544FD6F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80" y="182552"/>
            <a:ext cx="5168300" cy="6492875"/>
          </a:xfrm>
          <a:prstGeom prst="rect">
            <a:avLst/>
          </a:prstGeom>
          <a:ln w="38100">
            <a:solidFill>
              <a:srgbClr val="0070C0"/>
            </a:solidFill>
          </a:ln>
        </p:spPr>
      </p:pic>
    </p:spTree>
    <p:extLst>
      <p:ext uri="{BB962C8B-B14F-4D97-AF65-F5344CB8AC3E}">
        <p14:creationId xmlns:p14="http://schemas.microsoft.com/office/powerpoint/2010/main" val="17508614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87105" y="185067"/>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38200" y="365125"/>
            <a:ext cx="10885714" cy="1325563"/>
          </a:xfrm>
        </p:spPr>
        <p:txBody>
          <a:bodyPr>
            <a:noAutofit/>
          </a:bodyPr>
          <a:lstStyle/>
          <a:p>
            <a:r>
              <a:rPr lang="en-US" sz="5400" dirty="0">
                <a:solidFill>
                  <a:schemeClr val="accent5"/>
                </a:solidFill>
              </a:rPr>
              <a:t>………a word about THUNDERSTORMS!</a:t>
            </a:r>
          </a:p>
        </p:txBody>
      </p:sp>
      <p:pic>
        <p:nvPicPr>
          <p:cNvPr id="3" name="Picture 2" descr="A picture containing outdoor, nature, sky, spring&#10;&#10;Description automatically generated">
            <a:extLst>
              <a:ext uri="{FF2B5EF4-FFF2-40B4-BE49-F238E27FC236}">
                <a16:creationId xmlns:a16="http://schemas.microsoft.com/office/drawing/2014/main" id="{AC6F1991-7B9A-468A-8AA6-4636C12EC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9650" y="2183822"/>
            <a:ext cx="4724400" cy="3543300"/>
          </a:xfrm>
          <a:prstGeom prst="rect">
            <a:avLst/>
          </a:prstGeom>
          <a:ln w="38100">
            <a:solidFill>
              <a:srgbClr val="0070C0"/>
            </a:solidFill>
          </a:ln>
        </p:spPr>
      </p:pic>
      <p:pic>
        <p:nvPicPr>
          <p:cNvPr id="7" name="Picture 6">
            <a:extLst>
              <a:ext uri="{FF2B5EF4-FFF2-40B4-BE49-F238E27FC236}">
                <a16:creationId xmlns:a16="http://schemas.microsoft.com/office/drawing/2014/main" id="{9135B157-CB8E-4EAF-A69B-0FE07125F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39262" y="2082512"/>
            <a:ext cx="4724403" cy="3745924"/>
          </a:xfrm>
          <a:prstGeom prst="rect">
            <a:avLst/>
          </a:prstGeom>
          <a:ln w="38100">
            <a:solidFill>
              <a:srgbClr val="0070C0"/>
            </a:solidFill>
          </a:ln>
        </p:spPr>
      </p:pic>
    </p:spTree>
    <p:extLst>
      <p:ext uri="{BB962C8B-B14F-4D97-AF65-F5344CB8AC3E}">
        <p14:creationId xmlns:p14="http://schemas.microsoft.com/office/powerpoint/2010/main" val="1968748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6" name="Picture 5" descr="A close up of clouds in the sky&#10;&#10;Description automatically generated">
            <a:extLst>
              <a:ext uri="{FF2B5EF4-FFF2-40B4-BE49-F238E27FC236}">
                <a16:creationId xmlns:a16="http://schemas.microsoft.com/office/drawing/2014/main" id="{5C5D374D-48B1-41AA-9A58-BC79FB42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3914" y="365125"/>
            <a:ext cx="5403273" cy="5403273"/>
          </a:xfrm>
          <a:prstGeom prst="rect">
            <a:avLst/>
          </a:prstGeom>
          <a:ln w="38100">
            <a:solidFill>
              <a:srgbClr val="0070C0"/>
            </a:solidFill>
          </a:ln>
        </p:spPr>
      </p:pic>
      <p:pic>
        <p:nvPicPr>
          <p:cNvPr id="9" name="Picture 8" descr="A close up of clouds in the sky&#10;&#10;Description automatically generated">
            <a:extLst>
              <a:ext uri="{FF2B5EF4-FFF2-40B4-BE49-F238E27FC236}">
                <a16:creationId xmlns:a16="http://schemas.microsoft.com/office/drawing/2014/main" id="{B51505C4-B165-4205-BAA1-987BCCAAD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69627" y="365125"/>
            <a:ext cx="5403273" cy="5403273"/>
          </a:xfrm>
          <a:prstGeom prst="rect">
            <a:avLst/>
          </a:prstGeom>
          <a:ln w="38100">
            <a:solidFill>
              <a:srgbClr val="0070C0"/>
            </a:solidFill>
          </a:ln>
        </p:spPr>
      </p:pic>
    </p:spTree>
    <p:extLst>
      <p:ext uri="{BB962C8B-B14F-4D97-AF65-F5344CB8AC3E}">
        <p14:creationId xmlns:p14="http://schemas.microsoft.com/office/powerpoint/2010/main" val="301145986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close up of clouds in the sky&#10;&#10;Description automatically generated">
            <a:extLst>
              <a:ext uri="{FF2B5EF4-FFF2-40B4-BE49-F238E27FC236}">
                <a16:creationId xmlns:a16="http://schemas.microsoft.com/office/drawing/2014/main" id="{9ECAA6F3-CFB9-4C5F-81DA-48E264157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4462" y="818862"/>
            <a:ext cx="6165273" cy="5257800"/>
          </a:xfrm>
          <a:prstGeom prst="rect">
            <a:avLst/>
          </a:prstGeom>
          <a:ln w="38100">
            <a:solidFill>
              <a:srgbClr val="0070C0"/>
            </a:solidFill>
          </a:ln>
        </p:spPr>
      </p:pic>
      <p:pic>
        <p:nvPicPr>
          <p:cNvPr id="7" name="Picture 6">
            <a:extLst>
              <a:ext uri="{FF2B5EF4-FFF2-40B4-BE49-F238E27FC236}">
                <a16:creationId xmlns:a16="http://schemas.microsoft.com/office/drawing/2014/main" id="{980BBF69-BFF0-4045-8D32-7ADF541C4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79245" y="945140"/>
            <a:ext cx="6127751" cy="4967721"/>
          </a:xfrm>
          <a:prstGeom prst="rect">
            <a:avLst/>
          </a:prstGeom>
          <a:ln w="38100">
            <a:solidFill>
              <a:srgbClr val="0070C0"/>
            </a:solidFill>
          </a:ln>
        </p:spPr>
      </p:pic>
    </p:spTree>
    <p:extLst>
      <p:ext uri="{BB962C8B-B14F-4D97-AF65-F5344CB8AC3E}">
        <p14:creationId xmlns:p14="http://schemas.microsoft.com/office/powerpoint/2010/main" val="41855288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p>
        </p:txBody>
      </p:sp>
      <p:pic>
        <p:nvPicPr>
          <p:cNvPr id="8" name="Picture 7" descr="A small plane sitting on a runway&#10;&#10;Description automatically generated">
            <a:extLst>
              <a:ext uri="{FF2B5EF4-FFF2-40B4-BE49-F238E27FC236}">
                <a16:creationId xmlns:a16="http://schemas.microsoft.com/office/drawing/2014/main" id="{45D83D23-6380-4DF0-B2D1-98BF28A5F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851" y="507788"/>
            <a:ext cx="3170719" cy="2446224"/>
          </a:xfrm>
          <a:prstGeom prst="rect">
            <a:avLst/>
          </a:prstGeom>
          <a:ln w="38100">
            <a:solidFill>
              <a:schemeClr val="accent1"/>
            </a:solidFill>
          </a:ln>
          <a:effectLst>
            <a:glow rad="63500">
              <a:schemeClr val="accent2">
                <a:satMod val="175000"/>
                <a:alpha val="40000"/>
              </a:schemeClr>
            </a:glow>
          </a:effectLst>
        </p:spPr>
      </p:pic>
      <p:pic>
        <p:nvPicPr>
          <p:cNvPr id="10" name="Picture 9" descr="A picture containing aircraft&#10;&#10;Description automatically generated">
            <a:extLst>
              <a:ext uri="{FF2B5EF4-FFF2-40B4-BE49-F238E27FC236}">
                <a16:creationId xmlns:a16="http://schemas.microsoft.com/office/drawing/2014/main" id="{45C4B946-E72C-404D-843C-8DDAD883A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54" y="507787"/>
            <a:ext cx="4633908" cy="6178543"/>
          </a:xfrm>
          <a:prstGeom prst="rect">
            <a:avLst/>
          </a:prstGeom>
          <a:ln w="38100">
            <a:solidFill>
              <a:schemeClr val="accent1"/>
            </a:solidFill>
          </a:ln>
        </p:spPr>
      </p:pic>
      <p:pic>
        <p:nvPicPr>
          <p:cNvPr id="12" name="Picture 11" descr="A plane flying in the air&#10;&#10;Description automatically generated">
            <a:extLst>
              <a:ext uri="{FF2B5EF4-FFF2-40B4-BE49-F238E27FC236}">
                <a16:creationId xmlns:a16="http://schemas.microsoft.com/office/drawing/2014/main" id="{2604B99A-0236-4CB8-BD5A-D91B9E994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375" y="575973"/>
            <a:ext cx="3221047" cy="2378039"/>
          </a:xfrm>
          <a:prstGeom prst="rect">
            <a:avLst/>
          </a:prstGeom>
          <a:ln w="38100">
            <a:solidFill>
              <a:schemeClr val="accent1"/>
            </a:solidFill>
          </a:ln>
        </p:spPr>
      </p:pic>
      <p:pic>
        <p:nvPicPr>
          <p:cNvPr id="14" name="Picture 13" descr="A small plane parked on a runway at an airport&#10;&#10;Description automatically generated">
            <a:extLst>
              <a:ext uri="{FF2B5EF4-FFF2-40B4-BE49-F238E27FC236}">
                <a16:creationId xmlns:a16="http://schemas.microsoft.com/office/drawing/2014/main" id="{CF132CE3-C2B7-439F-8D3F-1D36A9113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010" y="3210988"/>
            <a:ext cx="4633790" cy="3475343"/>
          </a:xfrm>
          <a:prstGeom prst="rect">
            <a:avLst/>
          </a:prstGeom>
          <a:ln w="38100">
            <a:solidFill>
              <a:schemeClr val="accent1"/>
            </a:solidFill>
          </a:ln>
        </p:spPr>
      </p:pic>
    </p:spTree>
    <p:extLst>
      <p:ext uri="{BB962C8B-B14F-4D97-AF65-F5344CB8AC3E}">
        <p14:creationId xmlns:p14="http://schemas.microsoft.com/office/powerpoint/2010/main" val="403170325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5AE8CC-06FD-417B-B86E-4D1D06AA7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louds in the sky&#10;&#10;Description automatically generated">
            <a:extLst>
              <a:ext uri="{FF2B5EF4-FFF2-40B4-BE49-F238E27FC236}">
                <a16:creationId xmlns:a16="http://schemas.microsoft.com/office/drawing/2014/main" id="{0144FA78-5150-43F9-B43F-3221397A7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773" y="321732"/>
            <a:ext cx="4811324" cy="3608493"/>
          </a:xfrm>
          <a:prstGeom prst="rect">
            <a:avLst/>
          </a:prstGeom>
        </p:spPr>
      </p:pic>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8103589" y="4251958"/>
            <a:ext cx="3741139" cy="2104391"/>
          </a:xfrm>
          <a:prstGeom prst="rect">
            <a:avLst/>
          </a:prstGeom>
        </p:spPr>
      </p:pic>
      <p:sp>
        <p:nvSpPr>
          <p:cNvPr id="18" name="Freeform 3">
            <a:extLst>
              <a:ext uri="{FF2B5EF4-FFF2-40B4-BE49-F238E27FC236}">
                <a16:creationId xmlns:a16="http://schemas.microsoft.com/office/drawing/2014/main" id="{F6429F11-64E2-4420-9B0C-F3F81BF0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4">
            <a:extLst>
              <a:ext uri="{FF2B5EF4-FFF2-40B4-BE49-F238E27FC236}">
                <a16:creationId xmlns:a16="http://schemas.microsoft.com/office/drawing/2014/main" id="{62785A07-F203-435E-8E76-BB97680C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04672" y="2600325"/>
            <a:ext cx="4948428" cy="2651200"/>
          </a:xfrm>
        </p:spPr>
        <p:txBody>
          <a:bodyPr vert="horz" lIns="91440" tIns="45720" rIns="91440" bIns="45720" rtlCol="0" anchor="t">
            <a:normAutofit/>
          </a:bodyPr>
          <a:lstStyle/>
          <a:p>
            <a:endParaRPr lang="en-US" sz="5400"/>
          </a:p>
        </p:txBody>
      </p:sp>
      <p:pic>
        <p:nvPicPr>
          <p:cNvPr id="13" name="Picture 12" descr="A screenshot of a computer&#10;&#10;Description automatically generated">
            <a:extLst>
              <a:ext uri="{FF2B5EF4-FFF2-40B4-BE49-F238E27FC236}">
                <a16:creationId xmlns:a16="http://schemas.microsoft.com/office/drawing/2014/main" id="{A8AA5A94-8F28-4BDE-8F75-AB4ADCB50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88" y="1191492"/>
            <a:ext cx="6391997" cy="4793998"/>
          </a:xfrm>
          <a:prstGeom prst="rect">
            <a:avLst/>
          </a:prstGeom>
          <a:ln w="38100">
            <a:solidFill>
              <a:srgbClr val="0070C0"/>
            </a:solidFill>
          </a:ln>
        </p:spPr>
      </p:pic>
    </p:spTree>
    <p:extLst>
      <p:ext uri="{BB962C8B-B14F-4D97-AF65-F5344CB8AC3E}">
        <p14:creationId xmlns:p14="http://schemas.microsoft.com/office/powerpoint/2010/main" val="28752118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normAutofit/>
          </a:bodyPr>
          <a:lstStyle/>
          <a:p>
            <a:pPr algn="ctr"/>
            <a:r>
              <a:rPr lang="en-US" sz="7200" dirty="0">
                <a:solidFill>
                  <a:srgbClr val="0070C0"/>
                </a:solidFill>
              </a:rPr>
              <a:t>What would Jay do?</a:t>
            </a:r>
          </a:p>
        </p:txBody>
      </p:sp>
      <p:pic>
        <p:nvPicPr>
          <p:cNvPr id="3" name="Picture 2" descr="A screenshot of a computer&#10;&#10;Description automatically generated">
            <a:extLst>
              <a:ext uri="{FF2B5EF4-FFF2-40B4-BE49-F238E27FC236}">
                <a16:creationId xmlns:a16="http://schemas.microsoft.com/office/drawing/2014/main" id="{BA237A24-405E-430C-9F79-6795321CC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55" y="1574511"/>
            <a:ext cx="6343280" cy="4918364"/>
          </a:xfrm>
          <a:prstGeom prst="rect">
            <a:avLst/>
          </a:prstGeom>
          <a:ln w="38100">
            <a:solidFill>
              <a:srgbClr val="0070C0"/>
            </a:solidFill>
          </a:ln>
        </p:spPr>
      </p:pic>
      <p:pic>
        <p:nvPicPr>
          <p:cNvPr id="7" name="Picture 6" descr="A small airplane sitting on the tarmac of an airport runway&#10;&#10;Description automatically generated">
            <a:extLst>
              <a:ext uri="{FF2B5EF4-FFF2-40B4-BE49-F238E27FC236}">
                <a16:creationId xmlns:a16="http://schemas.microsoft.com/office/drawing/2014/main" id="{A0C807DD-7779-411A-9CFB-A3BBA8A58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091" y="2549235"/>
            <a:ext cx="4971653" cy="2637271"/>
          </a:xfrm>
          <a:prstGeom prst="rect">
            <a:avLst/>
          </a:prstGeom>
          <a:ln w="38100">
            <a:solidFill>
              <a:srgbClr val="0070C0"/>
            </a:solidFill>
          </a:ln>
        </p:spPr>
      </p:pic>
    </p:spTree>
    <p:extLst>
      <p:ext uri="{BB962C8B-B14F-4D97-AF65-F5344CB8AC3E}">
        <p14:creationId xmlns:p14="http://schemas.microsoft.com/office/powerpoint/2010/main" val="131996911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2BA0E3B4-975D-4207-92A2-E3B3CBC1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24" y="674914"/>
            <a:ext cx="5635105" cy="5573485"/>
          </a:xfrm>
          <a:prstGeom prst="rect">
            <a:avLst/>
          </a:prstGeom>
          <a:ln w="38100">
            <a:solidFill>
              <a:srgbClr val="0070C0"/>
            </a:solidFill>
          </a:ln>
        </p:spPr>
      </p:pic>
      <p:pic>
        <p:nvPicPr>
          <p:cNvPr id="7" name="Picture 6" descr="A screenshot of a social media post&#10;&#10;Description automatically generated">
            <a:extLst>
              <a:ext uri="{FF2B5EF4-FFF2-40B4-BE49-F238E27FC236}">
                <a16:creationId xmlns:a16="http://schemas.microsoft.com/office/drawing/2014/main" id="{29D89332-3C63-4069-8C6B-9FDA04CBB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971" y="674914"/>
            <a:ext cx="5752869" cy="5573485"/>
          </a:xfrm>
          <a:prstGeom prst="rect">
            <a:avLst/>
          </a:prstGeom>
          <a:ln w="38100">
            <a:solidFill>
              <a:srgbClr val="0070C0"/>
            </a:solidFill>
          </a:ln>
        </p:spPr>
      </p:pic>
    </p:spTree>
    <p:extLst>
      <p:ext uri="{BB962C8B-B14F-4D97-AF65-F5344CB8AC3E}">
        <p14:creationId xmlns:p14="http://schemas.microsoft.com/office/powerpoint/2010/main" val="422831319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close up of a map&#10;&#10;Description automatically generated">
            <a:extLst>
              <a:ext uri="{FF2B5EF4-FFF2-40B4-BE49-F238E27FC236}">
                <a16:creationId xmlns:a16="http://schemas.microsoft.com/office/drawing/2014/main" id="{6C407248-80FB-47ED-B516-6AC4FD7BC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3" y="576943"/>
            <a:ext cx="5938157" cy="5519057"/>
          </a:xfrm>
          <a:prstGeom prst="rect">
            <a:avLst/>
          </a:prstGeom>
          <a:ln w="38100">
            <a:solidFill>
              <a:srgbClr val="0070C0"/>
            </a:solidFill>
          </a:ln>
        </p:spPr>
      </p:pic>
      <p:pic>
        <p:nvPicPr>
          <p:cNvPr id="7" name="Picture 6" descr="A close up of a map&#10;&#10;Description automatically generated">
            <a:extLst>
              <a:ext uri="{FF2B5EF4-FFF2-40B4-BE49-F238E27FC236}">
                <a16:creationId xmlns:a16="http://schemas.microsoft.com/office/drawing/2014/main" id="{89C2A939-8470-4EDE-9128-650A77A56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823" y="576943"/>
            <a:ext cx="5780334" cy="5519056"/>
          </a:xfrm>
          <a:prstGeom prst="rect">
            <a:avLst/>
          </a:prstGeom>
          <a:ln w="38100">
            <a:solidFill>
              <a:srgbClr val="0070C0"/>
            </a:solidFill>
          </a:ln>
        </p:spPr>
      </p:pic>
    </p:spTree>
    <p:extLst>
      <p:ext uri="{BB962C8B-B14F-4D97-AF65-F5344CB8AC3E}">
        <p14:creationId xmlns:p14="http://schemas.microsoft.com/office/powerpoint/2010/main" val="386609704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close up of text on a white background&#10;&#10;Description automatically generated">
            <a:extLst>
              <a:ext uri="{FF2B5EF4-FFF2-40B4-BE49-F238E27FC236}">
                <a16:creationId xmlns:a16="http://schemas.microsoft.com/office/drawing/2014/main" id="{29B5D534-35F4-49D4-8C27-B7CB71098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7" y="637309"/>
            <a:ext cx="5841423" cy="5583382"/>
          </a:xfrm>
          <a:prstGeom prst="rect">
            <a:avLst/>
          </a:prstGeom>
          <a:ln w="38100">
            <a:solidFill>
              <a:srgbClr val="0070C0"/>
            </a:solidFill>
          </a:ln>
        </p:spPr>
      </p:pic>
      <p:pic>
        <p:nvPicPr>
          <p:cNvPr id="7" name="Picture 6" descr="A screenshot of a social media post&#10;&#10;Description automatically generated">
            <a:extLst>
              <a:ext uri="{FF2B5EF4-FFF2-40B4-BE49-F238E27FC236}">
                <a16:creationId xmlns:a16="http://schemas.microsoft.com/office/drawing/2014/main" id="{E517D3B5-A35E-49C4-90D6-B0F7AE296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557" y="637309"/>
            <a:ext cx="5586866" cy="5583382"/>
          </a:xfrm>
          <a:prstGeom prst="rect">
            <a:avLst/>
          </a:prstGeom>
          <a:ln w="38100">
            <a:solidFill>
              <a:srgbClr val="0070C0"/>
            </a:solidFill>
          </a:ln>
        </p:spPr>
      </p:pic>
    </p:spTree>
    <p:extLst>
      <p:ext uri="{BB962C8B-B14F-4D97-AF65-F5344CB8AC3E}">
        <p14:creationId xmlns:p14="http://schemas.microsoft.com/office/powerpoint/2010/main" val="17156475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38200" y="365125"/>
            <a:ext cx="10515600" cy="1325563"/>
          </a:xfrm>
        </p:spPr>
        <p:txBody>
          <a:bodyPr/>
          <a:lstStyle/>
          <a:p>
            <a:endParaRPr lang="en-US">
              <a:solidFill>
                <a:srgbClr val="FFC000"/>
              </a:solidFill>
            </a:endParaRPr>
          </a:p>
        </p:txBody>
      </p:sp>
      <p:pic>
        <p:nvPicPr>
          <p:cNvPr id="3" name="Picture 2">
            <a:extLst>
              <a:ext uri="{FF2B5EF4-FFF2-40B4-BE49-F238E27FC236}">
                <a16:creationId xmlns:a16="http://schemas.microsoft.com/office/drawing/2014/main" id="{954C9E62-061F-40D5-AC74-CE097E626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77" y="498764"/>
            <a:ext cx="5791523" cy="5760522"/>
          </a:xfrm>
          <a:prstGeom prst="rect">
            <a:avLst/>
          </a:prstGeom>
          <a:ln w="38100">
            <a:solidFill>
              <a:srgbClr val="0070C0"/>
            </a:solidFill>
          </a:ln>
        </p:spPr>
      </p:pic>
      <p:pic>
        <p:nvPicPr>
          <p:cNvPr id="7" name="Picture 6" descr="A screenshot of a map&#10;&#10;Description automatically generated">
            <a:extLst>
              <a:ext uri="{FF2B5EF4-FFF2-40B4-BE49-F238E27FC236}">
                <a16:creationId xmlns:a16="http://schemas.microsoft.com/office/drawing/2014/main" id="{DB492EA0-C8A8-43E2-BCA6-FCD079AAC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255" y="498764"/>
            <a:ext cx="5664661" cy="5760522"/>
          </a:xfrm>
          <a:prstGeom prst="rect">
            <a:avLst/>
          </a:prstGeom>
          <a:ln w="38100">
            <a:solidFill>
              <a:srgbClr val="0070C0"/>
            </a:solidFill>
          </a:ln>
        </p:spPr>
      </p:pic>
    </p:spTree>
    <p:extLst>
      <p:ext uri="{BB962C8B-B14F-4D97-AF65-F5344CB8AC3E}">
        <p14:creationId xmlns:p14="http://schemas.microsoft.com/office/powerpoint/2010/main" val="274748675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5D1B85F2-F241-4F5F-A35C-3E6A4E14D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5" y="741218"/>
            <a:ext cx="6095999" cy="2687782"/>
          </a:xfrm>
          <a:prstGeom prst="rect">
            <a:avLst/>
          </a:prstGeom>
          <a:ln w="38100">
            <a:solidFill>
              <a:srgbClr val="0070C0"/>
            </a:solidFill>
          </a:ln>
        </p:spPr>
      </p:pic>
      <p:pic>
        <p:nvPicPr>
          <p:cNvPr id="7" name="Picture 6" descr="A close up of text on a white background&#10;&#10;Description automatically generated">
            <a:extLst>
              <a:ext uri="{FF2B5EF4-FFF2-40B4-BE49-F238E27FC236}">
                <a16:creationId xmlns:a16="http://schemas.microsoft.com/office/drawing/2014/main" id="{870BB65F-3935-418C-8BEF-41B398C33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489" y="741218"/>
            <a:ext cx="5348258" cy="5324727"/>
          </a:xfrm>
          <a:prstGeom prst="rect">
            <a:avLst/>
          </a:prstGeom>
          <a:ln w="38100">
            <a:solidFill>
              <a:srgbClr val="0070C0"/>
            </a:solidFill>
          </a:ln>
        </p:spPr>
      </p:pic>
      <p:pic>
        <p:nvPicPr>
          <p:cNvPr id="11" name="Picture 10" descr="A screenshot of a cell phone&#10;&#10;Description automatically generated">
            <a:extLst>
              <a:ext uri="{FF2B5EF4-FFF2-40B4-BE49-F238E27FC236}">
                <a16:creationId xmlns:a16="http://schemas.microsoft.com/office/drawing/2014/main" id="{133FCC8D-8B6C-4D07-AB1E-DE7080D0F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55" y="3573740"/>
            <a:ext cx="6095999" cy="2492205"/>
          </a:xfrm>
          <a:prstGeom prst="rect">
            <a:avLst/>
          </a:prstGeom>
          <a:ln w="38100">
            <a:solidFill>
              <a:srgbClr val="0070C0"/>
            </a:solidFill>
          </a:ln>
        </p:spPr>
      </p:pic>
    </p:spTree>
    <p:extLst>
      <p:ext uri="{BB962C8B-B14F-4D97-AF65-F5344CB8AC3E}">
        <p14:creationId xmlns:p14="http://schemas.microsoft.com/office/powerpoint/2010/main" val="42330167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7" name="Picture 6" descr="A screenshot of a social media post&#10;&#10;Description automatically generated">
            <a:extLst>
              <a:ext uri="{FF2B5EF4-FFF2-40B4-BE49-F238E27FC236}">
                <a16:creationId xmlns:a16="http://schemas.microsoft.com/office/drawing/2014/main" id="{1CA8C150-4235-4441-9ED3-4B5372A08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84" y="554183"/>
            <a:ext cx="6072035" cy="5666508"/>
          </a:xfrm>
          <a:prstGeom prst="rect">
            <a:avLst/>
          </a:prstGeom>
          <a:ln w="38100">
            <a:solidFill>
              <a:srgbClr val="0070C0"/>
            </a:solidFill>
          </a:ln>
        </p:spPr>
      </p:pic>
      <p:pic>
        <p:nvPicPr>
          <p:cNvPr id="9" name="Picture 8" descr="A plane flying over a body of water&#10;&#10;Description automatically generated">
            <a:extLst>
              <a:ext uri="{FF2B5EF4-FFF2-40B4-BE49-F238E27FC236}">
                <a16:creationId xmlns:a16="http://schemas.microsoft.com/office/drawing/2014/main" id="{C424728E-3182-41DB-A958-8095BC8FE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645" y="554183"/>
            <a:ext cx="4364828" cy="3344357"/>
          </a:xfrm>
          <a:prstGeom prst="rect">
            <a:avLst/>
          </a:prstGeom>
          <a:ln w="38100">
            <a:solidFill>
              <a:srgbClr val="0070C0"/>
            </a:solidFill>
          </a:ln>
        </p:spPr>
      </p:pic>
      <p:sp>
        <p:nvSpPr>
          <p:cNvPr id="11" name="TextBox 10">
            <a:extLst>
              <a:ext uri="{FF2B5EF4-FFF2-40B4-BE49-F238E27FC236}">
                <a16:creationId xmlns:a16="http://schemas.microsoft.com/office/drawing/2014/main" id="{483F4FB4-D93B-4CD4-85BD-C7ED7C347946}"/>
              </a:ext>
            </a:extLst>
          </p:cNvPr>
          <p:cNvSpPr txBox="1"/>
          <p:nvPr/>
        </p:nvSpPr>
        <p:spPr>
          <a:xfrm>
            <a:off x="7351331" y="4637314"/>
            <a:ext cx="4082142" cy="830997"/>
          </a:xfrm>
          <a:prstGeom prst="rect">
            <a:avLst/>
          </a:prstGeom>
          <a:noFill/>
        </p:spPr>
        <p:txBody>
          <a:bodyPr wrap="square" rtlCol="0">
            <a:spAutoFit/>
          </a:bodyPr>
          <a:lstStyle/>
          <a:p>
            <a:r>
              <a:rPr lang="en-US" sz="4800" dirty="0">
                <a:solidFill>
                  <a:schemeClr val="accent6">
                    <a:lumMod val="40000"/>
                    <a:lumOff val="60000"/>
                  </a:schemeClr>
                </a:solidFill>
              </a:rPr>
              <a:t>GO </a:t>
            </a:r>
            <a:r>
              <a:rPr lang="en-US" sz="4800" dirty="0">
                <a:solidFill>
                  <a:schemeClr val="bg1">
                    <a:lumMod val="75000"/>
                    <a:lumOff val="25000"/>
                  </a:schemeClr>
                </a:solidFill>
              </a:rPr>
              <a:t>or </a:t>
            </a:r>
            <a:r>
              <a:rPr lang="en-US" sz="4800" dirty="0">
                <a:solidFill>
                  <a:srgbClr val="C00000"/>
                </a:solidFill>
              </a:rPr>
              <a:t>NO GO?</a:t>
            </a:r>
            <a:endParaRPr lang="en-US" sz="4800" dirty="0">
              <a:solidFill>
                <a:schemeClr val="accent6">
                  <a:lumMod val="75000"/>
                </a:schemeClr>
              </a:solidFill>
            </a:endParaRPr>
          </a:p>
        </p:txBody>
      </p:sp>
    </p:spTree>
    <p:extLst>
      <p:ext uri="{BB962C8B-B14F-4D97-AF65-F5344CB8AC3E}">
        <p14:creationId xmlns:p14="http://schemas.microsoft.com/office/powerpoint/2010/main" val="255291773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 shot of a computer&#10;&#10;Description automatically generated">
            <a:extLst>
              <a:ext uri="{FF2B5EF4-FFF2-40B4-BE49-F238E27FC236}">
                <a16:creationId xmlns:a16="http://schemas.microsoft.com/office/drawing/2014/main" id="{819C7875-49B7-4887-8781-977C962A5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41" y="505474"/>
            <a:ext cx="5689023" cy="5957455"/>
          </a:xfrm>
          <a:prstGeom prst="rect">
            <a:avLst/>
          </a:prstGeom>
          <a:ln w="38100">
            <a:solidFill>
              <a:srgbClr val="0070C0"/>
            </a:solidFill>
          </a:ln>
        </p:spPr>
      </p:pic>
      <p:pic>
        <p:nvPicPr>
          <p:cNvPr id="7" name="Picture 6" descr="A screenshot of a video game&#10;&#10;Description automatically generated">
            <a:extLst>
              <a:ext uri="{FF2B5EF4-FFF2-40B4-BE49-F238E27FC236}">
                <a16:creationId xmlns:a16="http://schemas.microsoft.com/office/drawing/2014/main" id="{667A0096-4784-40D7-A5C8-3334641CC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285" y="505473"/>
            <a:ext cx="5614574" cy="5957455"/>
          </a:xfrm>
          <a:prstGeom prst="rect">
            <a:avLst/>
          </a:prstGeom>
          <a:ln w="38100">
            <a:solidFill>
              <a:srgbClr val="0070C0"/>
            </a:solidFill>
          </a:ln>
        </p:spPr>
      </p:pic>
    </p:spTree>
    <p:extLst>
      <p:ext uri="{BB962C8B-B14F-4D97-AF65-F5344CB8AC3E}">
        <p14:creationId xmlns:p14="http://schemas.microsoft.com/office/powerpoint/2010/main" val="352025432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4E119B05-E029-49DA-AB5D-75B78FAF2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37" y="554182"/>
            <a:ext cx="5702134" cy="5749636"/>
          </a:xfrm>
          <a:prstGeom prst="rect">
            <a:avLst/>
          </a:prstGeom>
          <a:ln w="38100">
            <a:solidFill>
              <a:srgbClr val="0070C0"/>
            </a:solidFill>
          </a:ln>
        </p:spPr>
      </p:pic>
      <p:pic>
        <p:nvPicPr>
          <p:cNvPr id="7" name="Picture 6" descr="A screenshot of a social media post&#10;&#10;Description automatically generated">
            <a:extLst>
              <a:ext uri="{FF2B5EF4-FFF2-40B4-BE49-F238E27FC236}">
                <a16:creationId xmlns:a16="http://schemas.microsoft.com/office/drawing/2014/main" id="{43DB401D-4DF0-4E8E-ADA0-CA68E5DB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233" y="554182"/>
            <a:ext cx="5846905" cy="5749636"/>
          </a:xfrm>
          <a:prstGeom prst="rect">
            <a:avLst/>
          </a:prstGeom>
          <a:ln w="38100">
            <a:solidFill>
              <a:srgbClr val="0070C0"/>
            </a:solidFill>
          </a:ln>
        </p:spPr>
      </p:pic>
    </p:spTree>
    <p:extLst>
      <p:ext uri="{BB962C8B-B14F-4D97-AF65-F5344CB8AC3E}">
        <p14:creationId xmlns:p14="http://schemas.microsoft.com/office/powerpoint/2010/main" val="32721953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r>
              <a:rPr lang="en-US">
                <a:solidFill>
                  <a:srgbClr val="FFC000"/>
                </a:solidFill>
              </a:rPr>
              <a:t>FAR 61.56 Flight Review</a:t>
            </a:r>
          </a:p>
        </p:txBody>
      </p:sp>
      <p:sp>
        <p:nvSpPr>
          <p:cNvPr id="2" name="Rectangle 1">
            <a:extLst>
              <a:ext uri="{FF2B5EF4-FFF2-40B4-BE49-F238E27FC236}">
                <a16:creationId xmlns:a16="http://schemas.microsoft.com/office/drawing/2014/main" id="{8C40762A-5CBC-4D54-B5E2-498E775AE0D7}"/>
              </a:ext>
            </a:extLst>
          </p:cNvPr>
          <p:cNvSpPr/>
          <p:nvPr/>
        </p:nvSpPr>
        <p:spPr>
          <a:xfrm>
            <a:off x="838200" y="1941146"/>
            <a:ext cx="8117304" cy="4339650"/>
          </a:xfrm>
          <a:prstGeom prst="rect">
            <a:avLst/>
          </a:prstGeom>
        </p:spPr>
        <p:txBody>
          <a:bodyPr wrap="square">
            <a:spAutoFit/>
          </a:bodyPr>
          <a:lstStyle/>
          <a:p>
            <a:r>
              <a:rPr lang="en-US" sz="2000" b="1">
                <a:solidFill>
                  <a:srgbClr val="FFC000"/>
                </a:solidFill>
                <a:latin typeface="Arial" panose="020B0604020202020204" pitchFamily="34" charset="0"/>
              </a:rPr>
              <a:t>Flight review.</a:t>
            </a:r>
            <a:br>
              <a:rPr lang="en-US" sz="2000">
                <a:solidFill>
                  <a:srgbClr val="FFC000"/>
                </a:solidFill>
              </a:rPr>
            </a:br>
            <a:br>
              <a:rPr lang="en-US" sz="2000">
                <a:solidFill>
                  <a:srgbClr val="FFC000"/>
                </a:solidFill>
              </a:rPr>
            </a:br>
            <a:r>
              <a:rPr lang="en-US" sz="2000">
                <a:solidFill>
                  <a:srgbClr val="FFC000"/>
                </a:solidFill>
                <a:latin typeface="Arial" panose="020B0604020202020204" pitchFamily="34" charset="0"/>
              </a:rPr>
              <a:t>(a) Except as provided in paragraphs (b) and (f) of this section, a flight review consists of a minimum of 1 hour of flight training and 1 hour of ground training. The review must include:</a:t>
            </a:r>
          </a:p>
          <a:p>
            <a:br>
              <a:rPr lang="en-US" sz="2000">
                <a:solidFill>
                  <a:srgbClr val="FFC000"/>
                </a:solidFill>
                <a:latin typeface="Arial" panose="020B0604020202020204" pitchFamily="34" charset="0"/>
              </a:rPr>
            </a:br>
            <a:r>
              <a:rPr lang="en-US" sz="2000">
                <a:solidFill>
                  <a:srgbClr val="FFC000"/>
                </a:solidFill>
                <a:latin typeface="Arial" panose="020B0604020202020204" pitchFamily="34" charset="0"/>
              </a:rPr>
              <a:t>(1) A review of the current general operating and flight rules of part 91 of this chapter; and</a:t>
            </a:r>
          </a:p>
          <a:p>
            <a:endParaRPr lang="en-US" sz="2000">
              <a:solidFill>
                <a:srgbClr val="FFC000"/>
              </a:solidFill>
              <a:latin typeface="Arial" panose="020B0604020202020204" pitchFamily="34" charset="0"/>
            </a:endParaRPr>
          </a:p>
          <a:p>
            <a:r>
              <a:rPr lang="en-US" sz="2000">
                <a:solidFill>
                  <a:srgbClr val="FFC000"/>
                </a:solidFill>
                <a:latin typeface="Arial" panose="020B0604020202020204" pitchFamily="34" charset="0"/>
              </a:rPr>
              <a:t>(2) A review of those maneuvers and procedures that, at the discretion of the person giving the review, are necessary for the pilot to demonstrate the safe exercise of the privileges of the pilot certificate</a:t>
            </a:r>
            <a:r>
              <a:rPr lang="en-US" sz="2000">
                <a:solidFill>
                  <a:srgbClr val="3D3D3D"/>
                </a:solidFill>
                <a:latin typeface="Arial" panose="020B0604020202020204" pitchFamily="34" charset="0"/>
              </a:rPr>
              <a:t>.</a:t>
            </a:r>
          </a:p>
          <a:p>
            <a:br>
              <a:rPr lang="en-US"/>
            </a:br>
            <a:endParaRPr lang="en-US"/>
          </a:p>
        </p:txBody>
      </p:sp>
      <p:pic>
        <p:nvPicPr>
          <p:cNvPr id="6" name="Picture 5" descr="A scale on a table&#10;&#10;Description automatically generated">
            <a:extLst>
              <a:ext uri="{FF2B5EF4-FFF2-40B4-BE49-F238E27FC236}">
                <a16:creationId xmlns:a16="http://schemas.microsoft.com/office/drawing/2014/main" id="{CAF80986-CC73-43D9-9EC7-4E3B8E1266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25546" y="2222151"/>
            <a:ext cx="2696411" cy="2696411"/>
          </a:xfrm>
          <a:prstGeom prst="rect">
            <a:avLst/>
          </a:prstGeom>
          <a:ln w="38100">
            <a:solidFill>
              <a:srgbClr val="FFC000"/>
            </a:solidFill>
          </a:ln>
        </p:spPr>
      </p:pic>
    </p:spTree>
    <p:extLst>
      <p:ext uri="{BB962C8B-B14F-4D97-AF65-F5344CB8AC3E}">
        <p14:creationId xmlns:p14="http://schemas.microsoft.com/office/powerpoint/2010/main" val="143138520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noAutofit/>
          </a:bodyPr>
          <a:lstStyle/>
          <a:p>
            <a:pPr algn="ctr"/>
            <a:r>
              <a:rPr lang="en-US" sz="9600" dirty="0">
                <a:solidFill>
                  <a:srgbClr val="C00000"/>
                </a:solidFill>
              </a:rPr>
              <a:t>NO GO!</a:t>
            </a:r>
          </a:p>
        </p:txBody>
      </p:sp>
      <p:sp>
        <p:nvSpPr>
          <p:cNvPr id="2" name="TextBox 1">
            <a:extLst>
              <a:ext uri="{FF2B5EF4-FFF2-40B4-BE49-F238E27FC236}">
                <a16:creationId xmlns:a16="http://schemas.microsoft.com/office/drawing/2014/main" id="{971CDFAB-C1B2-43AB-A3AA-2E096B3F7D33}"/>
              </a:ext>
            </a:extLst>
          </p:cNvPr>
          <p:cNvSpPr txBox="1"/>
          <p:nvPr/>
        </p:nvSpPr>
        <p:spPr>
          <a:xfrm>
            <a:off x="1992086" y="2373086"/>
            <a:ext cx="7086600" cy="3416320"/>
          </a:xfrm>
          <a:prstGeom prst="rect">
            <a:avLst/>
          </a:prstGeom>
          <a:noFill/>
        </p:spPr>
        <p:txBody>
          <a:bodyPr wrap="square" rtlCol="0">
            <a:spAutoFit/>
          </a:bodyPr>
          <a:lstStyle/>
          <a:p>
            <a:pPr algn="ctr"/>
            <a:r>
              <a:rPr lang="en-US" dirty="0"/>
              <a:t>Although I’m current in the C525, I’m not proficient in the new avionics package recently installed and weather did not permit a familiarization flight. </a:t>
            </a:r>
          </a:p>
          <a:p>
            <a:pPr algn="ctr"/>
            <a:endParaRPr lang="en-US" dirty="0"/>
          </a:p>
          <a:p>
            <a:pPr algn="ctr"/>
            <a:r>
              <a:rPr lang="en-US" dirty="0"/>
              <a:t>At the time of dispatch freezing rain was still in the forecast, the forecast throughout the day never trended to what was to be.</a:t>
            </a:r>
          </a:p>
          <a:p>
            <a:pPr algn="ctr"/>
            <a:endParaRPr lang="en-US" dirty="0"/>
          </a:p>
          <a:p>
            <a:pPr algn="ctr"/>
            <a:r>
              <a:rPr lang="en-US" dirty="0"/>
              <a:t>Passenger load did not allow for a pilot to go familiar with the avionics and he was unavailable anyway.</a:t>
            </a:r>
          </a:p>
          <a:p>
            <a:pPr algn="ctr"/>
            <a:endParaRPr lang="en-US" dirty="0"/>
          </a:p>
          <a:p>
            <a:pPr algn="ctr"/>
            <a:r>
              <a:rPr lang="en-US" dirty="0"/>
              <a:t>Most of the available alternates were more than 200 NM away from Wichita.</a:t>
            </a:r>
          </a:p>
        </p:txBody>
      </p:sp>
    </p:spTree>
    <p:extLst>
      <p:ext uri="{BB962C8B-B14F-4D97-AF65-F5344CB8AC3E}">
        <p14:creationId xmlns:p14="http://schemas.microsoft.com/office/powerpoint/2010/main" val="143562598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pPr algn="ctr"/>
            <a:r>
              <a:rPr lang="en-US" dirty="0">
                <a:solidFill>
                  <a:srgbClr val="C00000"/>
                </a:solidFill>
              </a:rPr>
              <a:t>MAMMATUS CLOUD, Junior!</a:t>
            </a:r>
          </a:p>
        </p:txBody>
      </p:sp>
      <p:pic>
        <p:nvPicPr>
          <p:cNvPr id="3" name="Picture 2" descr="A picture containing indoor, small&#10;&#10;Description automatically generated">
            <a:extLst>
              <a:ext uri="{FF2B5EF4-FFF2-40B4-BE49-F238E27FC236}">
                <a16:creationId xmlns:a16="http://schemas.microsoft.com/office/drawing/2014/main" id="{ED4B15CA-30FA-49DF-B808-20787D60A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4045" y="2098470"/>
            <a:ext cx="5183909" cy="3887932"/>
          </a:xfrm>
          <a:prstGeom prst="rect">
            <a:avLst/>
          </a:prstGeom>
          <a:ln w="57150">
            <a:solidFill>
              <a:srgbClr val="0070C0"/>
            </a:solidFill>
          </a:ln>
        </p:spPr>
      </p:pic>
    </p:spTree>
    <p:extLst>
      <p:ext uri="{BB962C8B-B14F-4D97-AF65-F5344CB8AC3E}">
        <p14:creationId xmlns:p14="http://schemas.microsoft.com/office/powerpoint/2010/main" val="165006443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spTree>
    <p:extLst>
      <p:ext uri="{BB962C8B-B14F-4D97-AF65-F5344CB8AC3E}">
        <p14:creationId xmlns:p14="http://schemas.microsoft.com/office/powerpoint/2010/main" val="173025793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95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ln>
            <a:solidFill>
              <a:schemeClr val="accent1"/>
            </a:solidFill>
          </a:ln>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r>
              <a:rPr lang="en-US">
                <a:solidFill>
                  <a:srgbClr val="FFC000"/>
                </a:solidFill>
              </a:rPr>
              <a:t>FAR 61.57 Recent flight experience: Pilot in command.</a:t>
            </a:r>
          </a:p>
        </p:txBody>
      </p:sp>
      <p:sp>
        <p:nvSpPr>
          <p:cNvPr id="2" name="Rectangle 1">
            <a:extLst>
              <a:ext uri="{FF2B5EF4-FFF2-40B4-BE49-F238E27FC236}">
                <a16:creationId xmlns:a16="http://schemas.microsoft.com/office/drawing/2014/main" id="{9C774228-C7CA-4347-8D34-6186D7669C83}"/>
              </a:ext>
            </a:extLst>
          </p:cNvPr>
          <p:cNvSpPr/>
          <p:nvPr/>
        </p:nvSpPr>
        <p:spPr>
          <a:xfrm>
            <a:off x="1925443" y="1868199"/>
            <a:ext cx="8341113" cy="3970318"/>
          </a:xfrm>
          <a:prstGeom prst="rect">
            <a:avLst/>
          </a:prstGeom>
        </p:spPr>
        <p:txBody>
          <a:bodyPr wrap="square">
            <a:spAutoFit/>
          </a:bodyPr>
          <a:lstStyle/>
          <a:p>
            <a:r>
              <a:rPr lang="en-US">
                <a:solidFill>
                  <a:srgbClr val="000000"/>
                </a:solidFill>
                <a:latin typeface="Open Sans"/>
              </a:rPr>
              <a:t>(d) </a:t>
            </a:r>
            <a:r>
              <a:rPr lang="en-US" i="1">
                <a:solidFill>
                  <a:srgbClr val="000000"/>
                </a:solidFill>
                <a:latin typeface="Open Sans"/>
              </a:rPr>
              <a:t>Instrument proficiency check.</a:t>
            </a:r>
            <a:r>
              <a:rPr lang="en-US">
                <a:solidFill>
                  <a:srgbClr val="000000"/>
                </a:solidFill>
                <a:latin typeface="Open Sans"/>
              </a:rPr>
              <a:t> (1) Except as provided in paragraph (e) of this section, a person who has failed to meet the instrument experience requirements of paragraph (c) of this section for more than six calendar months may reestablish instrument currency only by completing an instrument proficiency check. The instrument proficiency check must consist of at least the following areas of operation:</a:t>
            </a:r>
          </a:p>
          <a:p>
            <a:r>
              <a:rPr lang="en-US">
                <a:solidFill>
                  <a:srgbClr val="000000"/>
                </a:solidFill>
                <a:latin typeface="Open Sans"/>
              </a:rPr>
              <a:t>(</a:t>
            </a:r>
            <a:r>
              <a:rPr lang="en-US" err="1">
                <a:solidFill>
                  <a:srgbClr val="000000"/>
                </a:solidFill>
                <a:latin typeface="Open Sans"/>
              </a:rPr>
              <a:t>i</a:t>
            </a:r>
            <a:r>
              <a:rPr lang="en-US">
                <a:solidFill>
                  <a:srgbClr val="000000"/>
                </a:solidFill>
                <a:latin typeface="Open Sans"/>
              </a:rPr>
              <a:t>) Air traffic control clearances and procedures;</a:t>
            </a:r>
          </a:p>
          <a:p>
            <a:r>
              <a:rPr lang="en-US">
                <a:solidFill>
                  <a:srgbClr val="000000"/>
                </a:solidFill>
                <a:latin typeface="Open Sans"/>
              </a:rPr>
              <a:t>(ii) Flight by reference to instruments;</a:t>
            </a:r>
          </a:p>
          <a:p>
            <a:r>
              <a:rPr lang="en-US">
                <a:solidFill>
                  <a:srgbClr val="000000"/>
                </a:solidFill>
                <a:latin typeface="Open Sans"/>
              </a:rPr>
              <a:t>(iii) Navigation systems;</a:t>
            </a:r>
          </a:p>
          <a:p>
            <a:r>
              <a:rPr lang="en-US">
                <a:solidFill>
                  <a:srgbClr val="000000"/>
                </a:solidFill>
                <a:latin typeface="Open Sans"/>
              </a:rPr>
              <a:t>(iv) Instrument approach procedures;</a:t>
            </a:r>
          </a:p>
          <a:p>
            <a:r>
              <a:rPr lang="en-US">
                <a:solidFill>
                  <a:srgbClr val="000000"/>
                </a:solidFill>
                <a:latin typeface="Open Sans"/>
              </a:rPr>
              <a:t>(v) Emergency operations; and</a:t>
            </a:r>
          </a:p>
          <a:p>
            <a:r>
              <a:rPr lang="en-US">
                <a:solidFill>
                  <a:srgbClr val="000000"/>
                </a:solidFill>
                <a:latin typeface="Open Sans"/>
              </a:rPr>
              <a:t>(vi) Postflight procedures.</a:t>
            </a:r>
          </a:p>
          <a:p>
            <a:r>
              <a:rPr lang="en-US">
                <a:solidFill>
                  <a:srgbClr val="000000"/>
                </a:solidFill>
                <a:latin typeface="Open Sans"/>
              </a:rPr>
              <a:t>(2) The instrument proficiency check must be—</a:t>
            </a:r>
          </a:p>
          <a:p>
            <a:r>
              <a:rPr lang="en-US">
                <a:solidFill>
                  <a:srgbClr val="000000"/>
                </a:solidFill>
                <a:latin typeface="Open Sans"/>
              </a:rPr>
              <a:t>(</a:t>
            </a:r>
            <a:r>
              <a:rPr lang="en-US" err="1">
                <a:solidFill>
                  <a:srgbClr val="000000"/>
                </a:solidFill>
                <a:latin typeface="Open Sans"/>
              </a:rPr>
              <a:t>i</a:t>
            </a:r>
            <a:r>
              <a:rPr lang="en-US">
                <a:solidFill>
                  <a:srgbClr val="000000"/>
                </a:solidFill>
                <a:latin typeface="Open Sans"/>
              </a:rPr>
              <a:t>) In an aircraft that is appropriate to the aircraft category;</a:t>
            </a:r>
            <a:endParaRPr lang="en-US" b="0" i="0">
              <a:solidFill>
                <a:srgbClr val="000000"/>
              </a:solidFill>
              <a:effectLst/>
              <a:latin typeface="Open Sans"/>
            </a:endParaRPr>
          </a:p>
        </p:txBody>
      </p:sp>
      <p:pic>
        <p:nvPicPr>
          <p:cNvPr id="6" name="Picture 5" descr="A car engine&#10;&#10;Description automatically generated">
            <a:extLst>
              <a:ext uri="{FF2B5EF4-FFF2-40B4-BE49-F238E27FC236}">
                <a16:creationId xmlns:a16="http://schemas.microsoft.com/office/drawing/2014/main" id="{9AF6B63B-E688-4F34-86A8-8EAAF7CA0D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8396685" y="3658630"/>
            <a:ext cx="2457252" cy="1842939"/>
          </a:xfrm>
          <a:prstGeom prst="rect">
            <a:avLst/>
          </a:prstGeom>
        </p:spPr>
      </p:pic>
    </p:spTree>
    <p:extLst>
      <p:ext uri="{BB962C8B-B14F-4D97-AF65-F5344CB8AC3E}">
        <p14:creationId xmlns:p14="http://schemas.microsoft.com/office/powerpoint/2010/main" val="35616513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ln w="57150">
            <a:noFill/>
          </a:ln>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endParaRPr lang="en-US">
              <a:solidFill>
                <a:srgbClr val="FFC000"/>
              </a:solidFill>
            </a:endParaRPr>
          </a:p>
        </p:txBody>
      </p:sp>
      <p:pic>
        <p:nvPicPr>
          <p:cNvPr id="3" name="Picture 2" descr="A screenshot of a social media post&#10;&#10;Description automatically generated">
            <a:extLst>
              <a:ext uri="{FF2B5EF4-FFF2-40B4-BE49-F238E27FC236}">
                <a16:creationId xmlns:a16="http://schemas.microsoft.com/office/drawing/2014/main" id="{4EDCFEB4-8AC9-4C32-818C-0A08B107E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175" y="817418"/>
            <a:ext cx="7873650" cy="4918364"/>
          </a:xfrm>
          <a:prstGeom prst="rect">
            <a:avLst/>
          </a:prstGeom>
          <a:ln w="57150">
            <a:solidFill>
              <a:srgbClr val="0070C0"/>
            </a:solidFill>
          </a:ln>
        </p:spPr>
      </p:pic>
    </p:spTree>
    <p:extLst>
      <p:ext uri="{BB962C8B-B14F-4D97-AF65-F5344CB8AC3E}">
        <p14:creationId xmlns:p14="http://schemas.microsoft.com/office/powerpoint/2010/main" val="353562243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p:txBody>
          <a:bodyPr/>
          <a:lstStyle/>
          <a:p>
            <a:r>
              <a:rPr lang="en-US">
                <a:solidFill>
                  <a:srgbClr val="FFC000"/>
                </a:solidFill>
              </a:rPr>
              <a:t>FAR 91. Preflight Action</a:t>
            </a:r>
          </a:p>
        </p:txBody>
      </p:sp>
      <p:sp>
        <p:nvSpPr>
          <p:cNvPr id="3" name="Rectangle 2">
            <a:extLst>
              <a:ext uri="{FF2B5EF4-FFF2-40B4-BE49-F238E27FC236}">
                <a16:creationId xmlns:a16="http://schemas.microsoft.com/office/drawing/2014/main" id="{6979C260-8067-4EE6-AC5F-5D025B89370A}"/>
              </a:ext>
            </a:extLst>
          </p:cNvPr>
          <p:cNvSpPr/>
          <p:nvPr/>
        </p:nvSpPr>
        <p:spPr>
          <a:xfrm>
            <a:off x="1188720" y="2104279"/>
            <a:ext cx="7955280" cy="2649443"/>
          </a:xfrm>
          <a:prstGeom prst="rect">
            <a:avLst/>
          </a:prstGeom>
        </p:spPr>
        <p:txBody>
          <a:bodyPr wrap="square">
            <a:spAutoFit/>
          </a:bodyPr>
          <a:lstStyle/>
          <a:p>
            <a:pPr>
              <a:spcBef>
                <a:spcPts val="1000"/>
              </a:spcBef>
              <a:spcAft>
                <a:spcPts val="500"/>
              </a:spcAft>
            </a:pPr>
            <a:r>
              <a:rPr lang="en-US" b="1">
                <a:solidFill>
                  <a:srgbClr val="000000"/>
                </a:solidFill>
                <a:latin typeface="Open Sans"/>
              </a:rPr>
              <a:t>§91.103   Preflight action.</a:t>
            </a:r>
          </a:p>
          <a:p>
            <a:r>
              <a:rPr lang="en-US">
                <a:solidFill>
                  <a:srgbClr val="000000"/>
                </a:solidFill>
                <a:latin typeface="Open Sans"/>
              </a:rPr>
              <a:t>Each pilot in command shall, before beginning a flight, become familiar with all available information concerning that flight. This information must include—</a:t>
            </a:r>
          </a:p>
          <a:p>
            <a:endParaRPr lang="en-US">
              <a:solidFill>
                <a:srgbClr val="000000"/>
              </a:solidFill>
              <a:latin typeface="Open Sans"/>
            </a:endParaRPr>
          </a:p>
          <a:p>
            <a:r>
              <a:rPr lang="en-US">
                <a:solidFill>
                  <a:srgbClr val="000000"/>
                </a:solidFill>
                <a:latin typeface="Open Sans"/>
              </a:rPr>
              <a:t>(a) </a:t>
            </a:r>
            <a:r>
              <a:rPr lang="en-US">
                <a:solidFill>
                  <a:srgbClr val="C00000"/>
                </a:solidFill>
                <a:latin typeface="Open Sans"/>
              </a:rPr>
              <a:t>For a flight under IFR or a flight not in the vicinity of an airport, weather reports and forecasts,</a:t>
            </a:r>
            <a:r>
              <a:rPr lang="en-US">
                <a:solidFill>
                  <a:srgbClr val="000000"/>
                </a:solidFill>
                <a:latin typeface="Open Sans"/>
              </a:rPr>
              <a:t> fuel requirements, alternatives available if the planned flight cannot be completed, and any known traffic delays of which the pilot in command has been advised by ATC;</a:t>
            </a:r>
            <a:endParaRPr lang="en-US" b="0" i="0">
              <a:solidFill>
                <a:srgbClr val="000000"/>
              </a:solidFill>
              <a:effectLst/>
              <a:latin typeface="Open Sans"/>
            </a:endParaRPr>
          </a:p>
        </p:txBody>
      </p:sp>
    </p:spTree>
    <p:extLst>
      <p:ext uri="{BB962C8B-B14F-4D97-AF65-F5344CB8AC3E}">
        <p14:creationId xmlns:p14="http://schemas.microsoft.com/office/powerpoint/2010/main" val="152546530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FDA1011-5E1A-4C02-B52B-8C997A2326BE}"/>
              </a:ext>
            </a:extLst>
          </p:cNvPr>
          <p:cNvSpPr>
            <a:spLocks noGrp="1"/>
          </p:cNvSpPr>
          <p:nvPr>
            <p:ph type="title"/>
          </p:nvPr>
        </p:nvSpPr>
        <p:spPr>
          <a:xfrm>
            <a:off x="1795682" y="2074362"/>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800">
                <a:solidFill>
                  <a:srgbClr val="FFFFFF"/>
                </a:solidFill>
              </a:rPr>
              <a:t>Your CFI</a:t>
            </a:r>
          </a:p>
        </p:txBody>
      </p:sp>
      <p:pic>
        <p:nvPicPr>
          <p:cNvPr id="7" name="Picture 6" descr="A picture containing indoor, small&#10;&#10;Description automatically generated">
            <a:extLst>
              <a:ext uri="{FF2B5EF4-FFF2-40B4-BE49-F238E27FC236}">
                <a16:creationId xmlns:a16="http://schemas.microsoft.com/office/drawing/2014/main" id="{C074E104-B605-4B3A-B192-10C0167E8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55638" y="1097280"/>
            <a:ext cx="6217920" cy="4663440"/>
          </a:xfrm>
          <a:prstGeom prst="rect">
            <a:avLst/>
          </a:prstGeom>
          <a:ln w="38100">
            <a:solidFill>
              <a:schemeClr val="accent1"/>
            </a:solidFill>
          </a:ln>
        </p:spPr>
      </p:pic>
    </p:spTree>
    <p:extLst>
      <p:ext uri="{BB962C8B-B14F-4D97-AF65-F5344CB8AC3E}">
        <p14:creationId xmlns:p14="http://schemas.microsoft.com/office/powerpoint/2010/main" val="385642816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0BF55AEF-4E4F-48A9-917D-00277F1E99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5102C1D4-5A7D-44AC-A548-08A7460499A7}"/>
              </a:ext>
            </a:extLst>
          </p:cNvPr>
          <p:cNvSpPr>
            <a:spLocks noGrp="1"/>
          </p:cNvSpPr>
          <p:nvPr>
            <p:ph type="title"/>
          </p:nvPr>
        </p:nvSpPr>
        <p:spPr>
          <a:xfrm>
            <a:off x="838200" y="365125"/>
            <a:ext cx="10515600" cy="1325563"/>
          </a:xfrm>
        </p:spPr>
        <p:txBody>
          <a:bodyPr/>
          <a:lstStyle/>
          <a:p>
            <a:endParaRPr lang="en-US">
              <a:solidFill>
                <a:srgbClr val="FFC000"/>
              </a:solidFill>
            </a:endParaRPr>
          </a:p>
        </p:txBody>
      </p:sp>
      <p:pic>
        <p:nvPicPr>
          <p:cNvPr id="3" name="Picture 2" descr="A screenshot of a cell phone&#10;&#10;Description automatically generated">
            <a:extLst>
              <a:ext uri="{FF2B5EF4-FFF2-40B4-BE49-F238E27FC236}">
                <a16:creationId xmlns:a16="http://schemas.microsoft.com/office/drawing/2014/main" id="{BFCCAEA7-4EA3-40FC-9C3D-974EC80A5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386" y="609600"/>
            <a:ext cx="9363227" cy="5638800"/>
          </a:xfrm>
          <a:prstGeom prst="rect">
            <a:avLst/>
          </a:prstGeom>
          <a:ln w="57150">
            <a:solidFill>
              <a:srgbClr val="0070C0"/>
            </a:solidFill>
          </a:ln>
        </p:spPr>
      </p:pic>
    </p:spTree>
    <p:extLst>
      <p:ext uri="{BB962C8B-B14F-4D97-AF65-F5344CB8AC3E}">
        <p14:creationId xmlns:p14="http://schemas.microsoft.com/office/powerpoint/2010/main" val="314828451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32"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Image result for funny cloud shapes">
            <a:extLst>
              <a:ext uri="{FF2B5EF4-FFF2-40B4-BE49-F238E27FC236}">
                <a16:creationId xmlns:a16="http://schemas.microsoft.com/office/drawing/2014/main" id="{33B1E66C-B431-4CA5-BB2C-4553753D91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100"/>
          <a:stretch/>
        </p:blipFill>
        <p:spPr bwMode="auto">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indoor, small&#10;&#10;Description automatically generated">
            <a:extLst>
              <a:ext uri="{FF2B5EF4-FFF2-40B4-BE49-F238E27FC236}">
                <a16:creationId xmlns:a16="http://schemas.microsoft.com/office/drawing/2014/main" id="{AE5A9BE8-05CB-4445-B2A0-BDD5EAF1E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17193" y="980209"/>
            <a:ext cx="2798618" cy="2098964"/>
          </a:xfrm>
          <a:prstGeom prst="rect">
            <a:avLst/>
          </a:prstGeom>
        </p:spPr>
      </p:pic>
      <p:sp>
        <p:nvSpPr>
          <p:cNvPr id="4" name="TextBox 3">
            <a:extLst>
              <a:ext uri="{FF2B5EF4-FFF2-40B4-BE49-F238E27FC236}">
                <a16:creationId xmlns:a16="http://schemas.microsoft.com/office/drawing/2014/main" id="{9534A31D-7408-484D-B855-553A2829712D}"/>
              </a:ext>
            </a:extLst>
          </p:cNvPr>
          <p:cNvSpPr txBox="1"/>
          <p:nvPr/>
        </p:nvSpPr>
        <p:spPr>
          <a:xfrm>
            <a:off x="9310255" y="3976255"/>
            <a:ext cx="1634836" cy="1569660"/>
          </a:xfrm>
          <a:prstGeom prst="rect">
            <a:avLst/>
          </a:prstGeom>
          <a:noFill/>
        </p:spPr>
        <p:txBody>
          <a:bodyPr wrap="square" rtlCol="0">
            <a:spAutoFit/>
          </a:bodyPr>
          <a:lstStyle/>
          <a:p>
            <a:pPr algn="ctr"/>
            <a:r>
              <a:rPr lang="en-US" sz="2400" dirty="0">
                <a:solidFill>
                  <a:srgbClr val="FF0000"/>
                </a:solidFill>
              </a:rPr>
              <a:t>“What type of cloud is that, Junior?”</a:t>
            </a:r>
          </a:p>
        </p:txBody>
      </p:sp>
    </p:spTree>
    <p:extLst>
      <p:ext uri="{BB962C8B-B14F-4D97-AF65-F5344CB8AC3E}">
        <p14:creationId xmlns:p14="http://schemas.microsoft.com/office/powerpoint/2010/main" val="2092214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220</Words>
  <Application>Microsoft Office PowerPoint</Application>
  <PresentationFormat>Widescreen</PresentationFormat>
  <Paragraphs>43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Open Sans</vt:lpstr>
      <vt:lpstr>Rockwell</vt:lpstr>
      <vt:lpstr>Office Theme</vt:lpstr>
      <vt:lpstr>WEATHER QUESTIONS  For Your Next FAA FAR 61.56 and 61.57 Flight Checks</vt:lpstr>
      <vt:lpstr>PowerPoint Presentation</vt:lpstr>
      <vt:lpstr>FAR 61.56 Flight Review</vt:lpstr>
      <vt:lpstr>FAR 61.57 Recent flight experience: Pilot in command.</vt:lpstr>
      <vt:lpstr>PowerPoint Presentation</vt:lpstr>
      <vt:lpstr>FAR 91. Preflight Action</vt:lpstr>
      <vt:lpstr>Your CFI</vt:lpstr>
      <vt:lpstr>PowerPoint Presentation</vt:lpstr>
      <vt:lpstr>PowerPoint Presentation</vt:lpstr>
      <vt:lpstr>OK, Test Time!</vt:lpstr>
      <vt:lpstr>PowerPoint Presentation</vt:lpstr>
      <vt:lpstr>PowerPoint Presentation</vt:lpstr>
      <vt:lpstr>PowerPoint Presentation</vt:lpstr>
      <vt:lpstr>........a word about ICE!</vt:lpstr>
      <vt:lpstr>PowerPoint Presentation</vt:lpstr>
      <vt:lpstr>PowerPoint Presentation</vt:lpstr>
      <vt:lpstr>………a word about THUNDERSTORMS!</vt:lpstr>
      <vt:lpstr>PowerPoint Presentation</vt:lpstr>
      <vt:lpstr>PowerPoint Presentation</vt:lpstr>
      <vt:lpstr>PowerPoint Presentation</vt:lpstr>
      <vt:lpstr>What would Jay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GO!</vt:lpstr>
      <vt:lpstr>MAMMATUS CLOUD, Junior!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QUESTIONS  For Your Next FAA FAR 61.56 and 61.57 Flight Checks</dc:title>
  <dc:creator>Kirby Ortega</dc:creator>
  <cp:lastModifiedBy>Kirby Ortega</cp:lastModifiedBy>
  <cp:revision>1</cp:revision>
  <dcterms:created xsi:type="dcterms:W3CDTF">2019-02-06T01:09:02Z</dcterms:created>
  <dcterms:modified xsi:type="dcterms:W3CDTF">2019-02-06T23:36:36Z</dcterms:modified>
</cp:coreProperties>
</file>