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479" r:id="rId3"/>
    <p:sldId id="256" r:id="rId4"/>
    <p:sldId id="257" r:id="rId5"/>
    <p:sldId id="258" r:id="rId6"/>
    <p:sldId id="259" r:id="rId7"/>
    <p:sldId id="261" r:id="rId8"/>
    <p:sldId id="260" r:id="rId9"/>
    <p:sldId id="262" r:id="rId10"/>
    <p:sldId id="263"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480" r:id="rId42"/>
    <p:sldId id="318" r:id="rId43"/>
    <p:sldId id="319" r:id="rId44"/>
    <p:sldId id="317" r:id="rId45"/>
    <p:sldId id="320" r:id="rId46"/>
    <p:sldId id="296" r:id="rId47"/>
    <p:sldId id="299" r:id="rId48"/>
    <p:sldId id="298" r:id="rId49"/>
    <p:sldId id="297" r:id="rId50"/>
    <p:sldId id="300" r:id="rId51"/>
    <p:sldId id="304" r:id="rId52"/>
    <p:sldId id="301" r:id="rId53"/>
    <p:sldId id="302" r:id="rId54"/>
    <p:sldId id="303" r:id="rId55"/>
    <p:sldId id="305" r:id="rId56"/>
    <p:sldId id="306" r:id="rId57"/>
    <p:sldId id="307" r:id="rId58"/>
    <p:sldId id="308" r:id="rId59"/>
    <p:sldId id="309" r:id="rId60"/>
    <p:sldId id="310" r:id="rId61"/>
    <p:sldId id="311" r:id="rId62"/>
    <p:sldId id="312" r:id="rId63"/>
    <p:sldId id="313" r:id="rId64"/>
    <p:sldId id="314"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sorterViewPr>
    <p:cViewPr>
      <p:scale>
        <a:sx n="100" d="100"/>
        <a:sy n="100" d="100"/>
      </p:scale>
      <p:origin x="0" y="-249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5F0B34-93E0-4ADF-A08A-D214F881C077}"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B423F-A3B9-41AA-B541-4107F78EE453}" type="slidenum">
              <a:rPr lang="en-US" smtClean="0"/>
              <a:t>‹#›</a:t>
            </a:fld>
            <a:endParaRPr lang="en-US"/>
          </a:p>
        </p:txBody>
      </p:sp>
    </p:spTree>
    <p:extLst>
      <p:ext uri="{BB962C8B-B14F-4D97-AF65-F5344CB8AC3E}">
        <p14:creationId xmlns:p14="http://schemas.microsoft.com/office/powerpoint/2010/main" val="281892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5F0B34-93E0-4ADF-A08A-D214F881C077}"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B423F-A3B9-41AA-B541-4107F78EE453}" type="slidenum">
              <a:rPr lang="en-US" smtClean="0"/>
              <a:t>‹#›</a:t>
            </a:fld>
            <a:endParaRPr lang="en-US"/>
          </a:p>
        </p:txBody>
      </p:sp>
    </p:spTree>
    <p:extLst>
      <p:ext uri="{BB962C8B-B14F-4D97-AF65-F5344CB8AC3E}">
        <p14:creationId xmlns:p14="http://schemas.microsoft.com/office/powerpoint/2010/main" val="13468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5F0B34-93E0-4ADF-A08A-D214F881C077}"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B423F-A3B9-41AA-B541-4107F78EE453}" type="slidenum">
              <a:rPr lang="en-US" smtClean="0"/>
              <a:t>‹#›</a:t>
            </a:fld>
            <a:endParaRPr lang="en-US"/>
          </a:p>
        </p:txBody>
      </p:sp>
    </p:spTree>
    <p:extLst>
      <p:ext uri="{BB962C8B-B14F-4D97-AF65-F5344CB8AC3E}">
        <p14:creationId xmlns:p14="http://schemas.microsoft.com/office/powerpoint/2010/main" val="277723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5F0B34-93E0-4ADF-A08A-D214F881C077}"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B423F-A3B9-41AA-B541-4107F78EE453}" type="slidenum">
              <a:rPr lang="en-US" smtClean="0"/>
              <a:t>‹#›</a:t>
            </a:fld>
            <a:endParaRPr lang="en-US"/>
          </a:p>
        </p:txBody>
      </p:sp>
    </p:spTree>
    <p:extLst>
      <p:ext uri="{BB962C8B-B14F-4D97-AF65-F5344CB8AC3E}">
        <p14:creationId xmlns:p14="http://schemas.microsoft.com/office/powerpoint/2010/main" val="215059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5F0B34-93E0-4ADF-A08A-D214F881C077}"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B423F-A3B9-41AA-B541-4107F78EE453}" type="slidenum">
              <a:rPr lang="en-US" smtClean="0"/>
              <a:t>‹#›</a:t>
            </a:fld>
            <a:endParaRPr lang="en-US"/>
          </a:p>
        </p:txBody>
      </p:sp>
    </p:spTree>
    <p:extLst>
      <p:ext uri="{BB962C8B-B14F-4D97-AF65-F5344CB8AC3E}">
        <p14:creationId xmlns:p14="http://schemas.microsoft.com/office/powerpoint/2010/main" val="189421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5F0B34-93E0-4ADF-A08A-D214F881C077}"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B423F-A3B9-41AA-B541-4107F78EE453}" type="slidenum">
              <a:rPr lang="en-US" smtClean="0"/>
              <a:t>‹#›</a:t>
            </a:fld>
            <a:endParaRPr lang="en-US"/>
          </a:p>
        </p:txBody>
      </p:sp>
    </p:spTree>
    <p:extLst>
      <p:ext uri="{BB962C8B-B14F-4D97-AF65-F5344CB8AC3E}">
        <p14:creationId xmlns:p14="http://schemas.microsoft.com/office/powerpoint/2010/main" val="98158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5F0B34-93E0-4ADF-A08A-D214F881C077}" type="datetimeFigureOut">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CB423F-A3B9-41AA-B541-4107F78EE453}" type="slidenum">
              <a:rPr lang="en-US" smtClean="0"/>
              <a:t>‹#›</a:t>
            </a:fld>
            <a:endParaRPr lang="en-US"/>
          </a:p>
        </p:txBody>
      </p:sp>
    </p:spTree>
    <p:extLst>
      <p:ext uri="{BB962C8B-B14F-4D97-AF65-F5344CB8AC3E}">
        <p14:creationId xmlns:p14="http://schemas.microsoft.com/office/powerpoint/2010/main" val="348797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5F0B34-93E0-4ADF-A08A-D214F881C077}" type="datetimeFigureOut">
              <a:rPr lang="en-US" smtClean="0"/>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CB423F-A3B9-41AA-B541-4107F78EE453}" type="slidenum">
              <a:rPr lang="en-US" smtClean="0"/>
              <a:t>‹#›</a:t>
            </a:fld>
            <a:endParaRPr lang="en-US"/>
          </a:p>
        </p:txBody>
      </p:sp>
    </p:spTree>
    <p:extLst>
      <p:ext uri="{BB962C8B-B14F-4D97-AF65-F5344CB8AC3E}">
        <p14:creationId xmlns:p14="http://schemas.microsoft.com/office/powerpoint/2010/main" val="130874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F0B34-93E0-4ADF-A08A-D214F881C077}"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CB423F-A3B9-41AA-B541-4107F78EE453}" type="slidenum">
              <a:rPr lang="en-US" smtClean="0"/>
              <a:t>‹#›</a:t>
            </a:fld>
            <a:endParaRPr lang="en-US"/>
          </a:p>
        </p:txBody>
      </p:sp>
    </p:spTree>
    <p:extLst>
      <p:ext uri="{BB962C8B-B14F-4D97-AF65-F5344CB8AC3E}">
        <p14:creationId xmlns:p14="http://schemas.microsoft.com/office/powerpoint/2010/main" val="76842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5F0B34-93E0-4ADF-A08A-D214F881C077}"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B423F-A3B9-41AA-B541-4107F78EE453}" type="slidenum">
              <a:rPr lang="en-US" smtClean="0"/>
              <a:t>‹#›</a:t>
            </a:fld>
            <a:endParaRPr lang="en-US"/>
          </a:p>
        </p:txBody>
      </p:sp>
    </p:spTree>
    <p:extLst>
      <p:ext uri="{BB962C8B-B14F-4D97-AF65-F5344CB8AC3E}">
        <p14:creationId xmlns:p14="http://schemas.microsoft.com/office/powerpoint/2010/main" val="358031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5F0B34-93E0-4ADF-A08A-D214F881C077}"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B423F-A3B9-41AA-B541-4107F78EE453}" type="slidenum">
              <a:rPr lang="en-US" smtClean="0"/>
              <a:t>‹#›</a:t>
            </a:fld>
            <a:endParaRPr lang="en-US"/>
          </a:p>
        </p:txBody>
      </p:sp>
    </p:spTree>
    <p:extLst>
      <p:ext uri="{BB962C8B-B14F-4D97-AF65-F5344CB8AC3E}">
        <p14:creationId xmlns:p14="http://schemas.microsoft.com/office/powerpoint/2010/main" val="1136542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F0B34-93E0-4ADF-A08A-D214F881C077}" type="datetimeFigureOut">
              <a:rPr lang="en-US" smtClean="0"/>
              <a:t>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B423F-A3B9-41AA-B541-4107F78EE453}" type="slidenum">
              <a:rPr lang="en-US" smtClean="0"/>
              <a:t>‹#›</a:t>
            </a:fld>
            <a:endParaRPr lang="en-US"/>
          </a:p>
        </p:txBody>
      </p:sp>
    </p:spTree>
    <p:extLst>
      <p:ext uri="{BB962C8B-B14F-4D97-AF65-F5344CB8AC3E}">
        <p14:creationId xmlns:p14="http://schemas.microsoft.com/office/powerpoint/2010/main" val="2112295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gtdp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ioc-sealevelmonitoring.org/station.php?code=stdpr"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vieq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oc-sealevelmonitoring.org/station.php?code=sanj2"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lime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stcr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ama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blo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desh"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ptp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ptmd2"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prec"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ftfr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lero"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stl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stlu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stlu2"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stlu4"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calq"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pric"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gal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oc-sealevelmonitoring.org/station.php?code=bara"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ptsp"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www.ioc-sealevelmonitoring.org/station.php?code=iler2" TargetMode="Externa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www.ioc-sealevelmonitoring.org/station.php?code=bele" TargetMode="Externa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www.ioc-sealevelmonitoring.org/station.php?code=fort" TargetMode="Externa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bul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sam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ioc-sealevelmonitoring.org/station.php?code=ptpl"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cart"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sana"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elpo"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bdto"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prba"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pumo2"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smag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ioc-sealevelmonitoring.org/station.php?code=ptca"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alva2"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vera2"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ioc-sealevelmonitoring.org/station.php?code=tuxp"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www.ioc-sealevelmonitoring.org/station.php?code=setp1"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ioc-sealevelmonitoring.org/station.php?code=mona2"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www.ioc-sealevelmonitoring.org/station.php?code=maya"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a:xfrm>
            <a:off x="0" y="1122363"/>
            <a:ext cx="12192000" cy="3087030"/>
          </a:xfrm>
        </p:spPr>
        <p:txBody>
          <a:bodyPr>
            <a:noAutofit/>
          </a:bodyPr>
          <a:lstStyle/>
          <a:p>
            <a:r>
              <a:rPr lang="en-US" sz="4800" b="1" dirty="0"/>
              <a:t>Marigrams from the Caribbean and Adjacent Regions associated with the </a:t>
            </a:r>
            <a:br>
              <a:rPr lang="en-US" sz="4800" b="1" dirty="0"/>
            </a:br>
            <a:r>
              <a:rPr lang="en-US" sz="4800" b="1" dirty="0"/>
              <a:t>Hunga-Tonga-Hunga-</a:t>
            </a:r>
            <a:r>
              <a:rPr lang="en-US" sz="4800" b="1" dirty="0" err="1"/>
              <a:t>Ha'apai</a:t>
            </a:r>
            <a:r>
              <a:rPr lang="en-US" sz="4800" b="1" dirty="0"/>
              <a:t> Volcano Eruption</a:t>
            </a:r>
            <a:r>
              <a:rPr lang="en-US" sz="4800" dirty="0"/>
              <a:t/>
            </a:r>
            <a:br>
              <a:rPr lang="en-US" sz="4800" dirty="0"/>
            </a:br>
            <a:r>
              <a:rPr lang="en-US" sz="4000" dirty="0"/>
              <a:t>January 15, 2022</a:t>
            </a:r>
          </a:p>
        </p:txBody>
      </p:sp>
      <p:sp>
        <p:nvSpPr>
          <p:cNvPr id="7" name="Subtitle 4">
            <a:extLst>
              <a:ext uri="{FF2B5EF4-FFF2-40B4-BE49-F238E27FC236}">
                <a16:creationId xmlns:a16="http://schemas.microsoft.com/office/drawing/2014/main" id="{F26F1934-27FE-4D08-A028-815C2B5BA8BD}"/>
              </a:ext>
            </a:extLst>
          </p:cNvPr>
          <p:cNvSpPr>
            <a:spLocks noGrp="1"/>
          </p:cNvSpPr>
          <p:nvPr>
            <p:ph type="subTitle" idx="1"/>
          </p:nvPr>
        </p:nvSpPr>
        <p:spPr>
          <a:xfrm>
            <a:off x="6858884" y="5478655"/>
            <a:ext cx="5314462" cy="1215292"/>
          </a:xfrm>
        </p:spPr>
        <p:txBody>
          <a:bodyPr>
            <a:normAutofit fontScale="92500" lnSpcReduction="10000"/>
          </a:bodyPr>
          <a:lstStyle/>
          <a:p>
            <a:r>
              <a:rPr lang="en-US" dirty="0"/>
              <a:t>UNESCO-IOC-NOAA</a:t>
            </a:r>
          </a:p>
          <a:p>
            <a:r>
              <a:rPr lang="en-US" dirty="0"/>
              <a:t>International Tsunami Information Center</a:t>
            </a:r>
          </a:p>
          <a:p>
            <a:r>
              <a:rPr lang="en-US" dirty="0"/>
              <a:t>January 21, 2022</a:t>
            </a:r>
          </a:p>
          <a:p>
            <a:endParaRPr lang="en-US" dirty="0"/>
          </a:p>
        </p:txBody>
      </p:sp>
      <p:pic>
        <p:nvPicPr>
          <p:cNvPr id="5" name="Picture 4">
            <a:extLst>
              <a:ext uri="{FF2B5EF4-FFF2-40B4-BE49-F238E27FC236}">
                <a16:creationId xmlns:a16="http://schemas.microsoft.com/office/drawing/2014/main" id="{5E9BB55C-E48A-F24A-8BFA-FB7A41F1C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057" y="5478655"/>
            <a:ext cx="2946400" cy="1130300"/>
          </a:xfrm>
          <a:prstGeom prst="rect">
            <a:avLst/>
          </a:prstGeom>
        </p:spPr>
      </p:pic>
    </p:spTree>
    <p:extLst>
      <p:ext uri="{BB962C8B-B14F-4D97-AF65-F5344CB8AC3E}">
        <p14:creationId xmlns:p14="http://schemas.microsoft.com/office/powerpoint/2010/main" val="328788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3829" y="57150"/>
            <a:ext cx="9358171" cy="50906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91" y="3413414"/>
            <a:ext cx="5715000" cy="2857500"/>
          </a:xfrm>
          <a:prstGeom prst="rect">
            <a:avLst/>
          </a:prstGeom>
        </p:spPr>
      </p:pic>
      <p:cxnSp>
        <p:nvCxnSpPr>
          <p:cNvPr id="4" name="Straight Arrow Connector 3"/>
          <p:cNvCxnSpPr/>
          <p:nvPr/>
        </p:nvCxnSpPr>
        <p:spPr>
          <a:xfrm flipH="1">
            <a:off x="6284191" y="2207491"/>
            <a:ext cx="1982354" cy="120592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840729" y="6354626"/>
            <a:ext cx="6240781" cy="369332"/>
          </a:xfrm>
          <a:prstGeom prst="rect">
            <a:avLst/>
          </a:prstGeom>
        </p:spPr>
        <p:txBody>
          <a:bodyPr wrap="square">
            <a:spAutoFit/>
          </a:bodyPr>
          <a:lstStyle/>
          <a:p>
            <a:r>
              <a:rPr lang="en-US" dirty="0"/>
              <a:t>http://</a:t>
            </a:r>
            <a:r>
              <a:rPr lang="en-US" dirty="0">
                <a:hlinkClick r:id="rId4"/>
              </a:rPr>
              <a:t>www.ioc-sealevelmonitoring.org/station.php?code=gtdpr</a:t>
            </a:r>
            <a:endParaRPr lang="en-US" dirty="0"/>
          </a:p>
        </p:txBody>
      </p:sp>
      <p:pic>
        <p:nvPicPr>
          <p:cNvPr id="7" name="Picture 6">
            <a:extLst>
              <a:ext uri="{FF2B5EF4-FFF2-40B4-BE49-F238E27FC236}">
                <a16:creationId xmlns:a16="http://schemas.microsoft.com/office/drawing/2014/main" id="{13D63962-D8D4-7D44-8540-582058FD95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8" name="TextBox 7"/>
          <p:cNvSpPr txBox="1"/>
          <p:nvPr/>
        </p:nvSpPr>
        <p:spPr>
          <a:xfrm>
            <a:off x="6267488" y="5588686"/>
            <a:ext cx="3108864" cy="369332"/>
          </a:xfrm>
          <a:prstGeom prst="rect">
            <a:avLst/>
          </a:prstGeom>
          <a:noFill/>
        </p:spPr>
        <p:txBody>
          <a:bodyPr wrap="none" rtlCol="0">
            <a:spAutoFit/>
          </a:bodyPr>
          <a:lstStyle/>
          <a:p>
            <a:r>
              <a:rPr lang="en-US" dirty="0" smtClean="0"/>
              <a:t>ETA Tsunami from Tonga</a:t>
            </a:r>
            <a:r>
              <a:rPr lang="en-US" dirty="0"/>
              <a:t>: </a:t>
            </a:r>
            <a:r>
              <a:rPr lang="en-US" dirty="0" smtClean="0"/>
              <a:t>#</a:t>
            </a:r>
            <a:r>
              <a:rPr lang="en-US" dirty="0" err="1" smtClean="0"/>
              <a:t>gypr</a:t>
            </a:r>
            <a:endParaRPr lang="en-US" dirty="0"/>
          </a:p>
        </p:txBody>
      </p:sp>
    </p:spTree>
    <p:extLst>
      <p:ext uri="{BB962C8B-B14F-4D97-AF65-F5344CB8AC3E}">
        <p14:creationId xmlns:p14="http://schemas.microsoft.com/office/powerpoint/2010/main" val="3923802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62166" y="105286"/>
            <a:ext cx="9358171" cy="5090601"/>
          </a:xfrm>
          <a:prstGeom prst="rect">
            <a:avLst/>
          </a:prstGeom>
        </p:spPr>
      </p:pic>
      <p:cxnSp>
        <p:nvCxnSpPr>
          <p:cNvPr id="4" name="Straight Arrow Connector 3"/>
          <p:cNvCxnSpPr/>
          <p:nvPr/>
        </p:nvCxnSpPr>
        <p:spPr>
          <a:xfrm flipH="1">
            <a:off x="5914736" y="2256597"/>
            <a:ext cx="2610430" cy="157649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 name="Rectangle 1"/>
          <p:cNvSpPr/>
          <p:nvPr/>
        </p:nvSpPr>
        <p:spPr>
          <a:xfrm>
            <a:off x="6004594" y="6359800"/>
            <a:ext cx="6187406" cy="369332"/>
          </a:xfrm>
          <a:prstGeom prst="rect">
            <a:avLst/>
          </a:prstGeom>
        </p:spPr>
        <p:txBody>
          <a:bodyPr wrap="square">
            <a:spAutoFit/>
          </a:bodyPr>
          <a:lstStyle/>
          <a:p>
            <a:r>
              <a:rPr lang="en-US" dirty="0"/>
              <a:t>http://</a:t>
            </a:r>
            <a:r>
              <a:rPr lang="en-US" dirty="0">
                <a:hlinkClick r:id="rId3"/>
              </a:rPr>
              <a:t>www.ioc-sealevelmonitoring.org/station.php?code=stdpr</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36" y="3767137"/>
            <a:ext cx="5715000" cy="2857500"/>
          </a:xfrm>
          <a:prstGeom prst="rect">
            <a:avLst/>
          </a:prstGeom>
        </p:spPr>
      </p:pic>
      <p:pic>
        <p:nvPicPr>
          <p:cNvPr id="7" name="Picture 6">
            <a:extLst>
              <a:ext uri="{FF2B5EF4-FFF2-40B4-BE49-F238E27FC236}">
                <a16:creationId xmlns:a16="http://schemas.microsoft.com/office/drawing/2014/main" id="{C08E17A5-07ED-DA42-910D-FBAB297F97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8" name="TextBox 7"/>
          <p:cNvSpPr txBox="1"/>
          <p:nvPr/>
        </p:nvSpPr>
        <p:spPr>
          <a:xfrm>
            <a:off x="6267488" y="5588686"/>
            <a:ext cx="3096040" cy="369332"/>
          </a:xfrm>
          <a:prstGeom prst="rect">
            <a:avLst/>
          </a:prstGeom>
          <a:noFill/>
        </p:spPr>
        <p:txBody>
          <a:bodyPr wrap="none" rtlCol="0">
            <a:spAutoFit/>
          </a:bodyPr>
          <a:lstStyle/>
          <a:p>
            <a:r>
              <a:rPr lang="en-US" dirty="0" smtClean="0"/>
              <a:t>ETA Tsunami from Tonga</a:t>
            </a:r>
            <a:r>
              <a:rPr lang="en-US" dirty="0"/>
              <a:t>: </a:t>
            </a:r>
            <a:r>
              <a:rPr lang="en-US" dirty="0" smtClean="0"/>
              <a:t>#</a:t>
            </a:r>
            <a:r>
              <a:rPr lang="en-US" dirty="0" err="1" smtClean="0"/>
              <a:t>sapr</a:t>
            </a:r>
            <a:endParaRPr lang="en-US" dirty="0"/>
          </a:p>
        </p:txBody>
      </p:sp>
    </p:spTree>
    <p:extLst>
      <p:ext uri="{BB962C8B-B14F-4D97-AF65-F5344CB8AC3E}">
        <p14:creationId xmlns:p14="http://schemas.microsoft.com/office/powerpoint/2010/main" val="285924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62166" y="105286"/>
            <a:ext cx="9358171" cy="5090601"/>
          </a:xfrm>
          <a:prstGeom prst="rect">
            <a:avLst/>
          </a:prstGeom>
        </p:spPr>
      </p:pic>
      <p:cxnSp>
        <p:nvCxnSpPr>
          <p:cNvPr id="4" name="Straight Arrow Connector 3"/>
          <p:cNvCxnSpPr/>
          <p:nvPr/>
        </p:nvCxnSpPr>
        <p:spPr>
          <a:xfrm flipH="1">
            <a:off x="5914736" y="2272145"/>
            <a:ext cx="2610428" cy="156094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5" name="Picture 4"/>
          <p:cNvPicPr>
            <a:picLocks noChangeAspect="1"/>
          </p:cNvPicPr>
          <p:nvPr/>
        </p:nvPicPr>
        <p:blipFill>
          <a:blip r:embed="rId3"/>
          <a:stretch>
            <a:fillRect/>
          </a:stretch>
        </p:blipFill>
        <p:spPr>
          <a:xfrm>
            <a:off x="199736" y="3833091"/>
            <a:ext cx="5715000" cy="2857500"/>
          </a:xfrm>
          <a:prstGeom prst="rect">
            <a:avLst/>
          </a:prstGeom>
        </p:spPr>
      </p:pic>
      <p:sp>
        <p:nvSpPr>
          <p:cNvPr id="8" name="Rectangle 7"/>
          <p:cNvSpPr/>
          <p:nvPr/>
        </p:nvSpPr>
        <p:spPr>
          <a:xfrm>
            <a:off x="6017606" y="6341279"/>
            <a:ext cx="6187440" cy="369332"/>
          </a:xfrm>
          <a:prstGeom prst="rect">
            <a:avLst/>
          </a:prstGeom>
        </p:spPr>
        <p:txBody>
          <a:bodyPr wrap="square">
            <a:spAutoFit/>
          </a:bodyPr>
          <a:lstStyle/>
          <a:p>
            <a:r>
              <a:rPr lang="en-US" dirty="0"/>
              <a:t>http://</a:t>
            </a:r>
            <a:r>
              <a:rPr lang="en-US" dirty="0">
                <a:hlinkClick r:id="rId4"/>
              </a:rPr>
              <a:t>www.ioc-sealevelmonitoring.org/station.php?code=vieq2</a:t>
            </a:r>
            <a:endParaRPr lang="en-US" dirty="0"/>
          </a:p>
        </p:txBody>
      </p:sp>
      <p:sp>
        <p:nvSpPr>
          <p:cNvPr id="9" name="TextBox 8"/>
          <p:cNvSpPr txBox="1"/>
          <p:nvPr/>
        </p:nvSpPr>
        <p:spPr>
          <a:xfrm flipH="1">
            <a:off x="276629" y="3297381"/>
            <a:ext cx="2281844" cy="369332"/>
          </a:xfrm>
          <a:prstGeom prst="rect">
            <a:avLst/>
          </a:prstGeom>
          <a:noFill/>
        </p:spPr>
        <p:txBody>
          <a:bodyPr wrap="square" rtlCol="0">
            <a:spAutoFit/>
          </a:bodyPr>
          <a:lstStyle/>
          <a:p>
            <a:r>
              <a:rPr lang="en-US" dirty="0"/>
              <a:t>Esperanza, </a:t>
            </a:r>
            <a:r>
              <a:rPr lang="en-US" dirty="0" err="1"/>
              <a:t>Vieques</a:t>
            </a:r>
            <a:endParaRPr lang="en-US" dirty="0"/>
          </a:p>
        </p:txBody>
      </p:sp>
      <p:pic>
        <p:nvPicPr>
          <p:cNvPr id="7" name="Picture 6">
            <a:extLst>
              <a:ext uri="{FF2B5EF4-FFF2-40B4-BE49-F238E27FC236}">
                <a16:creationId xmlns:a16="http://schemas.microsoft.com/office/drawing/2014/main" id="{8D661A3C-8982-0046-A660-5EDD24062D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10" name="TextBox 9"/>
          <p:cNvSpPr txBox="1"/>
          <p:nvPr/>
        </p:nvSpPr>
        <p:spPr>
          <a:xfrm>
            <a:off x="6387319" y="5583917"/>
            <a:ext cx="5643212" cy="369332"/>
          </a:xfrm>
          <a:prstGeom prst="rect">
            <a:avLst/>
          </a:prstGeom>
          <a:noFill/>
        </p:spPr>
        <p:txBody>
          <a:bodyPr wrap="none" rtlCol="0">
            <a:spAutoFit/>
          </a:bodyPr>
          <a:lstStyle/>
          <a:p>
            <a:r>
              <a:rPr lang="en-US" dirty="0" smtClean="0"/>
              <a:t>ETA Tsunami from Tonga</a:t>
            </a:r>
            <a:r>
              <a:rPr lang="en-US" dirty="0"/>
              <a:t>: </a:t>
            </a:r>
            <a:r>
              <a:rPr lang="fi-FI" dirty="0"/>
              <a:t>#vieq   Sun Jan 16 07:07:51 2022</a:t>
            </a:r>
            <a:endParaRPr lang="en-US" dirty="0"/>
          </a:p>
        </p:txBody>
      </p:sp>
    </p:spTree>
    <p:extLst>
      <p:ext uri="{BB962C8B-B14F-4D97-AF65-F5344CB8AC3E}">
        <p14:creationId xmlns:p14="http://schemas.microsoft.com/office/powerpoint/2010/main" val="2893919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62166" y="105286"/>
            <a:ext cx="9358171" cy="5090601"/>
          </a:xfrm>
          <a:prstGeom prst="rect">
            <a:avLst/>
          </a:prstGeom>
        </p:spPr>
      </p:pic>
      <p:cxnSp>
        <p:nvCxnSpPr>
          <p:cNvPr id="4" name="Straight Arrow Connector 3"/>
          <p:cNvCxnSpPr/>
          <p:nvPr/>
        </p:nvCxnSpPr>
        <p:spPr>
          <a:xfrm flipH="1">
            <a:off x="5914736" y="2198255"/>
            <a:ext cx="2527300" cy="163483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 name="Rectangle 1"/>
          <p:cNvSpPr/>
          <p:nvPr/>
        </p:nvSpPr>
        <p:spPr>
          <a:xfrm>
            <a:off x="5999140" y="6343958"/>
            <a:ext cx="6219529" cy="369332"/>
          </a:xfrm>
          <a:prstGeom prst="rect">
            <a:avLst/>
          </a:prstGeom>
        </p:spPr>
        <p:txBody>
          <a:bodyPr wrap="square">
            <a:spAutoFit/>
          </a:bodyPr>
          <a:lstStyle/>
          <a:p>
            <a:r>
              <a:rPr lang="en-US" dirty="0"/>
              <a:t>http://</a:t>
            </a:r>
            <a:r>
              <a:rPr lang="en-US" dirty="0">
                <a:hlinkClick r:id="rId3"/>
              </a:rPr>
              <a:t>www.ioc-sealevelmonitoring.org/station.php?code=sanj2</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36" y="3833091"/>
            <a:ext cx="5715000" cy="2857500"/>
          </a:xfrm>
          <a:prstGeom prst="rect">
            <a:avLst/>
          </a:prstGeom>
        </p:spPr>
      </p:pic>
      <p:pic>
        <p:nvPicPr>
          <p:cNvPr id="7" name="Picture 6">
            <a:extLst>
              <a:ext uri="{FF2B5EF4-FFF2-40B4-BE49-F238E27FC236}">
                <a16:creationId xmlns:a16="http://schemas.microsoft.com/office/drawing/2014/main" id="{D07FD933-85D4-8342-9063-0665F98772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8" name="TextBox 7"/>
          <p:cNvSpPr txBox="1"/>
          <p:nvPr/>
        </p:nvSpPr>
        <p:spPr>
          <a:xfrm>
            <a:off x="6387319" y="5583917"/>
            <a:ext cx="5625579" cy="369332"/>
          </a:xfrm>
          <a:prstGeom prst="rect">
            <a:avLst/>
          </a:prstGeom>
          <a:noFill/>
        </p:spPr>
        <p:txBody>
          <a:bodyPr wrap="none" rtlCol="0">
            <a:spAutoFit/>
          </a:bodyPr>
          <a:lstStyle/>
          <a:p>
            <a:r>
              <a:rPr lang="en-US" dirty="0" smtClean="0"/>
              <a:t>ETA Tsunami from Tonga</a:t>
            </a:r>
            <a:r>
              <a:rPr lang="en-US" dirty="0"/>
              <a:t>: </a:t>
            </a:r>
            <a:r>
              <a:rPr lang="fi-FI" dirty="0"/>
              <a:t>#sanj   Sun Jan 16 07:09:59 2022</a:t>
            </a:r>
            <a:endParaRPr lang="en-US" dirty="0"/>
          </a:p>
        </p:txBody>
      </p:sp>
    </p:spTree>
    <p:extLst>
      <p:ext uri="{BB962C8B-B14F-4D97-AF65-F5344CB8AC3E}">
        <p14:creationId xmlns:p14="http://schemas.microsoft.com/office/powerpoint/2010/main" val="2273937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 Virgin Islands</a:t>
            </a:r>
          </a:p>
        </p:txBody>
      </p:sp>
    </p:spTree>
    <p:extLst>
      <p:ext uri="{BB962C8B-B14F-4D97-AF65-F5344CB8AC3E}">
        <p14:creationId xmlns:p14="http://schemas.microsoft.com/office/powerpoint/2010/main" val="793087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62166" y="105286"/>
            <a:ext cx="9358171" cy="5090601"/>
          </a:xfrm>
          <a:prstGeom prst="rect">
            <a:avLst/>
          </a:prstGeom>
        </p:spPr>
      </p:pic>
      <p:cxnSp>
        <p:nvCxnSpPr>
          <p:cNvPr id="4" name="Straight Arrow Connector 3"/>
          <p:cNvCxnSpPr/>
          <p:nvPr/>
        </p:nvCxnSpPr>
        <p:spPr>
          <a:xfrm flipH="1">
            <a:off x="5914736" y="2327564"/>
            <a:ext cx="2656609" cy="150552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5" name="Picture 4"/>
          <p:cNvPicPr>
            <a:picLocks noChangeAspect="1"/>
          </p:cNvPicPr>
          <p:nvPr/>
        </p:nvPicPr>
        <p:blipFill>
          <a:blip r:embed="rId3"/>
          <a:stretch>
            <a:fillRect/>
          </a:stretch>
        </p:blipFill>
        <p:spPr>
          <a:xfrm>
            <a:off x="199736" y="3833091"/>
            <a:ext cx="5715000" cy="2857500"/>
          </a:xfrm>
          <a:prstGeom prst="rect">
            <a:avLst/>
          </a:prstGeom>
        </p:spPr>
      </p:pic>
      <p:sp>
        <p:nvSpPr>
          <p:cNvPr id="7" name="Rectangle 6"/>
          <p:cNvSpPr/>
          <p:nvPr/>
        </p:nvSpPr>
        <p:spPr>
          <a:xfrm>
            <a:off x="6020295" y="6321259"/>
            <a:ext cx="6194483" cy="369332"/>
          </a:xfrm>
          <a:prstGeom prst="rect">
            <a:avLst/>
          </a:prstGeom>
        </p:spPr>
        <p:txBody>
          <a:bodyPr wrap="square">
            <a:spAutoFit/>
          </a:bodyPr>
          <a:lstStyle/>
          <a:p>
            <a:r>
              <a:rPr lang="en-US" dirty="0"/>
              <a:t>http://</a:t>
            </a:r>
            <a:r>
              <a:rPr lang="en-US" dirty="0">
                <a:hlinkClick r:id="rId4"/>
              </a:rPr>
              <a:t>www.ioc-sealevelmonitoring.org/station.php?code=lime2</a:t>
            </a:r>
            <a:endParaRPr lang="en-US" dirty="0"/>
          </a:p>
        </p:txBody>
      </p:sp>
      <p:pic>
        <p:nvPicPr>
          <p:cNvPr id="6" name="Picture 5">
            <a:extLst>
              <a:ext uri="{FF2B5EF4-FFF2-40B4-BE49-F238E27FC236}">
                <a16:creationId xmlns:a16="http://schemas.microsoft.com/office/drawing/2014/main" id="{EF49714E-9D3E-6A45-9FA8-18F5A62FB0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8" name="TextBox 7"/>
          <p:cNvSpPr txBox="1"/>
          <p:nvPr/>
        </p:nvSpPr>
        <p:spPr>
          <a:xfrm>
            <a:off x="6387319" y="5583917"/>
            <a:ext cx="5654433" cy="369332"/>
          </a:xfrm>
          <a:prstGeom prst="rect">
            <a:avLst/>
          </a:prstGeom>
          <a:noFill/>
        </p:spPr>
        <p:txBody>
          <a:bodyPr wrap="none" rtlCol="0">
            <a:spAutoFit/>
          </a:bodyPr>
          <a:lstStyle/>
          <a:p>
            <a:r>
              <a:rPr lang="en-US" dirty="0" smtClean="0"/>
              <a:t>ETA Tsunami from Tonga</a:t>
            </a:r>
            <a:r>
              <a:rPr lang="en-US" dirty="0"/>
              <a:t>: </a:t>
            </a:r>
            <a:r>
              <a:rPr lang="fi-FI" dirty="0"/>
              <a:t>#lime   Sun Jan 16 07:09:18 2022</a:t>
            </a:r>
            <a:endParaRPr lang="en-US" dirty="0"/>
          </a:p>
        </p:txBody>
      </p:sp>
    </p:spTree>
    <p:extLst>
      <p:ext uri="{BB962C8B-B14F-4D97-AF65-F5344CB8AC3E}">
        <p14:creationId xmlns:p14="http://schemas.microsoft.com/office/powerpoint/2010/main" val="2724404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62166" y="105286"/>
            <a:ext cx="9358171" cy="5090601"/>
          </a:xfrm>
          <a:prstGeom prst="rect">
            <a:avLst/>
          </a:prstGeom>
        </p:spPr>
      </p:pic>
      <p:cxnSp>
        <p:nvCxnSpPr>
          <p:cNvPr id="4" name="Straight Arrow Connector 3"/>
          <p:cNvCxnSpPr/>
          <p:nvPr/>
        </p:nvCxnSpPr>
        <p:spPr>
          <a:xfrm flipH="1">
            <a:off x="5914736" y="2327564"/>
            <a:ext cx="2656609" cy="150552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36" y="3833091"/>
            <a:ext cx="5715000" cy="2857500"/>
          </a:xfrm>
          <a:prstGeom prst="rect">
            <a:avLst/>
          </a:prstGeom>
        </p:spPr>
      </p:pic>
      <p:sp>
        <p:nvSpPr>
          <p:cNvPr id="8" name="Rectangle 7"/>
          <p:cNvSpPr/>
          <p:nvPr/>
        </p:nvSpPr>
        <p:spPr>
          <a:xfrm>
            <a:off x="6067897" y="6321259"/>
            <a:ext cx="6252440" cy="369332"/>
          </a:xfrm>
          <a:prstGeom prst="rect">
            <a:avLst/>
          </a:prstGeom>
        </p:spPr>
        <p:txBody>
          <a:bodyPr wrap="square">
            <a:spAutoFit/>
          </a:bodyPr>
          <a:lstStyle/>
          <a:p>
            <a:r>
              <a:rPr lang="en-US" dirty="0"/>
              <a:t>http://</a:t>
            </a:r>
            <a:r>
              <a:rPr lang="en-US" dirty="0">
                <a:hlinkClick r:id="rId4"/>
              </a:rPr>
              <a:t>www.ioc-sealevelmonitoring.org/station.php?code=stcr2</a:t>
            </a:r>
            <a:endParaRPr lang="en-US" dirty="0"/>
          </a:p>
        </p:txBody>
      </p:sp>
      <p:pic>
        <p:nvPicPr>
          <p:cNvPr id="7" name="Picture 6">
            <a:extLst>
              <a:ext uri="{FF2B5EF4-FFF2-40B4-BE49-F238E27FC236}">
                <a16:creationId xmlns:a16="http://schemas.microsoft.com/office/drawing/2014/main" id="{45190443-9DEB-2A43-8912-F460DF17E3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9" name="TextBox 8"/>
          <p:cNvSpPr txBox="1"/>
          <p:nvPr/>
        </p:nvSpPr>
        <p:spPr>
          <a:xfrm>
            <a:off x="6095999" y="5573907"/>
            <a:ext cx="5680365" cy="646331"/>
          </a:xfrm>
          <a:prstGeom prst="rect">
            <a:avLst/>
          </a:prstGeom>
          <a:noFill/>
        </p:spPr>
        <p:txBody>
          <a:bodyPr wrap="square" rtlCol="0">
            <a:spAutoFit/>
          </a:bodyPr>
          <a:lstStyle/>
          <a:p>
            <a:r>
              <a:rPr lang="en-US" dirty="0" smtClean="0"/>
              <a:t>ETA Tsunami from Tonga</a:t>
            </a:r>
            <a:r>
              <a:rPr lang="en-US" dirty="0"/>
              <a:t>: #</a:t>
            </a:r>
            <a:r>
              <a:rPr lang="en-US" dirty="0" err="1"/>
              <a:t>stcr</a:t>
            </a:r>
            <a:r>
              <a:rPr lang="en-US" dirty="0"/>
              <a:t>   Sun Jan 16 07:01:36 2022</a:t>
            </a:r>
          </a:p>
          <a:p>
            <a:endParaRPr lang="en-US" dirty="0"/>
          </a:p>
        </p:txBody>
      </p:sp>
    </p:spTree>
    <p:extLst>
      <p:ext uri="{BB962C8B-B14F-4D97-AF65-F5344CB8AC3E}">
        <p14:creationId xmlns:p14="http://schemas.microsoft.com/office/powerpoint/2010/main" val="324411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34457" y="105286"/>
            <a:ext cx="9358171" cy="5090601"/>
          </a:xfrm>
          <a:prstGeom prst="rect">
            <a:avLst/>
          </a:prstGeom>
        </p:spPr>
      </p:pic>
      <p:cxnSp>
        <p:nvCxnSpPr>
          <p:cNvPr id="4" name="Straight Arrow Connector 3"/>
          <p:cNvCxnSpPr/>
          <p:nvPr/>
        </p:nvCxnSpPr>
        <p:spPr>
          <a:xfrm flipH="1">
            <a:off x="5914735" y="2198255"/>
            <a:ext cx="2656609" cy="150552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35" y="3767137"/>
            <a:ext cx="5715000" cy="2857500"/>
          </a:xfrm>
          <a:prstGeom prst="rect">
            <a:avLst/>
          </a:prstGeom>
        </p:spPr>
      </p:pic>
      <p:sp>
        <p:nvSpPr>
          <p:cNvPr id="5" name="Rectangle 4"/>
          <p:cNvSpPr/>
          <p:nvPr/>
        </p:nvSpPr>
        <p:spPr>
          <a:xfrm>
            <a:off x="6069330" y="6255305"/>
            <a:ext cx="6469609" cy="369332"/>
          </a:xfrm>
          <a:prstGeom prst="rect">
            <a:avLst/>
          </a:prstGeom>
        </p:spPr>
        <p:txBody>
          <a:bodyPr wrap="square">
            <a:spAutoFit/>
          </a:bodyPr>
          <a:lstStyle/>
          <a:p>
            <a:r>
              <a:rPr lang="en-US" dirty="0"/>
              <a:t>http://</a:t>
            </a:r>
            <a:r>
              <a:rPr lang="en-US" dirty="0">
                <a:hlinkClick r:id="rId4"/>
              </a:rPr>
              <a:t>www.ioc-sealevelmonitoring.org/station.php?code=amal</a:t>
            </a:r>
            <a:endParaRPr lang="en-US" dirty="0"/>
          </a:p>
        </p:txBody>
      </p:sp>
      <p:pic>
        <p:nvPicPr>
          <p:cNvPr id="8" name="Picture 7">
            <a:extLst>
              <a:ext uri="{FF2B5EF4-FFF2-40B4-BE49-F238E27FC236}">
                <a16:creationId xmlns:a16="http://schemas.microsoft.com/office/drawing/2014/main" id="{1199F5A1-09F7-A444-B700-0A38130E69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9" name="TextBox 8"/>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a:t>
            </a:r>
            <a:r>
              <a:rPr lang="en-US" dirty="0" err="1"/>
              <a:t>amal</a:t>
            </a:r>
            <a:r>
              <a:rPr lang="en-US" dirty="0"/>
              <a:t>   Sun Jan 16 07:11:50 2022</a:t>
            </a:r>
          </a:p>
        </p:txBody>
      </p:sp>
    </p:spTree>
    <p:extLst>
      <p:ext uri="{BB962C8B-B14F-4D97-AF65-F5344CB8AC3E}">
        <p14:creationId xmlns:p14="http://schemas.microsoft.com/office/powerpoint/2010/main" val="101513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Anguilla</a:t>
            </a:r>
          </a:p>
        </p:txBody>
      </p:sp>
    </p:spTree>
    <p:extLst>
      <p:ext uri="{BB962C8B-B14F-4D97-AF65-F5344CB8AC3E}">
        <p14:creationId xmlns:p14="http://schemas.microsoft.com/office/powerpoint/2010/main" val="3064944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62166" y="105286"/>
            <a:ext cx="9358171" cy="5090601"/>
          </a:xfrm>
          <a:prstGeom prst="rect">
            <a:avLst/>
          </a:prstGeom>
        </p:spPr>
      </p:pic>
      <p:cxnSp>
        <p:nvCxnSpPr>
          <p:cNvPr id="4" name="Straight Arrow Connector 3"/>
          <p:cNvCxnSpPr/>
          <p:nvPr/>
        </p:nvCxnSpPr>
        <p:spPr>
          <a:xfrm flipH="1">
            <a:off x="5819666" y="2262909"/>
            <a:ext cx="2973352" cy="150422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6" name="Picture 5"/>
          <p:cNvPicPr>
            <a:picLocks noChangeAspect="1"/>
          </p:cNvPicPr>
          <p:nvPr/>
        </p:nvPicPr>
        <p:blipFill>
          <a:blip r:embed="rId3"/>
          <a:stretch>
            <a:fillRect/>
          </a:stretch>
        </p:blipFill>
        <p:spPr>
          <a:xfrm>
            <a:off x="104666" y="3767137"/>
            <a:ext cx="5715000" cy="2857500"/>
          </a:xfrm>
          <a:prstGeom prst="rect">
            <a:avLst/>
          </a:prstGeom>
        </p:spPr>
      </p:pic>
      <p:sp>
        <p:nvSpPr>
          <p:cNvPr id="10" name="Rectangle 9"/>
          <p:cNvSpPr/>
          <p:nvPr/>
        </p:nvSpPr>
        <p:spPr>
          <a:xfrm>
            <a:off x="6023610" y="6255305"/>
            <a:ext cx="6451946" cy="369332"/>
          </a:xfrm>
          <a:prstGeom prst="rect">
            <a:avLst/>
          </a:prstGeom>
        </p:spPr>
        <p:txBody>
          <a:bodyPr wrap="square">
            <a:spAutoFit/>
          </a:bodyPr>
          <a:lstStyle/>
          <a:p>
            <a:r>
              <a:rPr lang="en-US" dirty="0"/>
              <a:t>http://</a:t>
            </a:r>
            <a:r>
              <a:rPr lang="en-US" dirty="0">
                <a:hlinkClick r:id="rId4"/>
              </a:rPr>
              <a:t>www.ioc-sealevelmonitoring.org/station.php?code=blow</a:t>
            </a:r>
            <a:endParaRPr lang="en-US" dirty="0"/>
          </a:p>
        </p:txBody>
      </p:sp>
      <p:pic>
        <p:nvPicPr>
          <p:cNvPr id="8" name="Picture 7">
            <a:extLst>
              <a:ext uri="{FF2B5EF4-FFF2-40B4-BE49-F238E27FC236}">
                <a16:creationId xmlns:a16="http://schemas.microsoft.com/office/drawing/2014/main" id="{4D90FB5B-B3A9-134A-8299-FFD226E1EF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#blow   Sun Jan 16 07:14:24 2022</a:t>
            </a:r>
          </a:p>
        </p:txBody>
      </p:sp>
    </p:spTree>
    <p:extLst>
      <p:ext uri="{BB962C8B-B14F-4D97-AF65-F5344CB8AC3E}">
        <p14:creationId xmlns:p14="http://schemas.microsoft.com/office/powerpoint/2010/main" val="134581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145" y="222845"/>
            <a:ext cx="7429322" cy="6468899"/>
          </a:xfrm>
        </p:spPr>
        <p:txBody>
          <a:bodyPr>
            <a:noAutofit/>
          </a:bodyPr>
          <a:lstStyle/>
          <a:p>
            <a:pPr marL="0" indent="0" algn="just">
              <a:buNone/>
            </a:pPr>
            <a:r>
              <a:rPr lang="en-US" sz="2000" dirty="0"/>
              <a:t>At 0415 UTC January 15, 2022, a large volcanic eruption occurred at the </a:t>
            </a:r>
            <a:r>
              <a:rPr lang="en-US" sz="2000" dirty="0" err="1"/>
              <a:t>Hunga</a:t>
            </a:r>
            <a:r>
              <a:rPr lang="en-US" sz="2000" dirty="0"/>
              <a:t>-Tonga-</a:t>
            </a:r>
            <a:r>
              <a:rPr lang="en-US" sz="2000" dirty="0" err="1"/>
              <a:t>Hunga</a:t>
            </a:r>
            <a:r>
              <a:rPr lang="en-US" sz="2000" dirty="0"/>
              <a:t>-</a:t>
            </a:r>
            <a:r>
              <a:rPr lang="en-US" sz="2000" dirty="0" err="1"/>
              <a:t>Ha'apai</a:t>
            </a:r>
            <a:r>
              <a:rPr lang="en-US" sz="2000" dirty="0"/>
              <a:t> Volcano in Tonga in the South Pacific. The explosive eruption sent ash, steam, and gas 39 kilometers (24 miles) into the air and was recorded by international satellites. Tsunami waves propagated from the volcano across the Pacific and sea level stations recorded water levels well above normal. In the Caribbean, around 12 hours after the eruption (much too soon for a tsunami from Tonga to have arrived) small amplitude waves were recorded at many stations in the CARIBE EWS region.  These disturbances are have been associated with the pressure waves generated by the eruption which were also recorded throughout the region on barometric sensors. This presentation includes 43 marigrams over a 12 to 36 hour period January 15-16, 2022 from 19 countries and territories of the UNESCO/IOC Intergovernmental Coordination Group for Tsunamis and Other Coastal Hazards for the Caribbean and Adjacent Regions. The marigrams were downloaded by the International Tsunami Information Center from the UNESCO IOC Sea Level Monitoring Facility.  Only stations that had data for the time of the event were included.  The hyperlinks to each of the stations has been included to facilitate access to the data </a:t>
            </a:r>
            <a:r>
              <a:rPr lang="en-US" sz="2000" dirty="0" smtClean="0"/>
              <a:t>set. The Estimated Time of Arrival (ETA) of the Tsunami </a:t>
            </a:r>
            <a:r>
              <a:rPr lang="en-US" sz="2000" dirty="0"/>
              <a:t>from </a:t>
            </a:r>
            <a:r>
              <a:rPr lang="en-US" sz="2000" dirty="0" err="1"/>
              <a:t>Hunga</a:t>
            </a:r>
            <a:r>
              <a:rPr lang="en-US" sz="2000" dirty="0"/>
              <a:t>-Tonga-</a:t>
            </a:r>
            <a:r>
              <a:rPr lang="en-US" sz="2000" dirty="0" err="1"/>
              <a:t>Hunga</a:t>
            </a:r>
            <a:r>
              <a:rPr lang="en-US" sz="2000" dirty="0"/>
              <a:t>-</a:t>
            </a:r>
            <a:r>
              <a:rPr lang="en-US" sz="2000" dirty="0" err="1"/>
              <a:t>Ha'apai</a:t>
            </a:r>
            <a:r>
              <a:rPr lang="en-US" sz="2000" dirty="0"/>
              <a:t> </a:t>
            </a:r>
            <a:r>
              <a:rPr lang="en-US" sz="2000" dirty="0" smtClean="0"/>
              <a:t>Volcano reaching the Station was calculated by the Puerto Rico </a:t>
            </a:r>
            <a:r>
              <a:rPr lang="en-US" sz="2000" dirty="0"/>
              <a:t>Seismic Network using </a:t>
            </a:r>
            <a:r>
              <a:rPr lang="en-US" sz="2000" dirty="0" smtClean="0"/>
              <a:t>the Tide Tool travel </a:t>
            </a:r>
            <a:r>
              <a:rPr lang="en-US" sz="2000" dirty="0"/>
              <a:t>time calculation software </a:t>
            </a:r>
            <a:r>
              <a:rPr lang="en-US" sz="2000" dirty="0" smtClean="0"/>
              <a:t>developed </a:t>
            </a:r>
            <a:r>
              <a:rPr lang="en-US" sz="2000" dirty="0"/>
              <a:t>by </a:t>
            </a:r>
            <a:r>
              <a:rPr lang="en-US" sz="2000" dirty="0" err="1" smtClean="0"/>
              <a:t>Geoware</a:t>
            </a:r>
            <a:r>
              <a:rPr lang="en-US" sz="2000" dirty="0" smtClean="0"/>
              <a:t> (</a:t>
            </a:r>
            <a:r>
              <a:rPr lang="en-US" sz="2000" smtClean="0"/>
              <a:t>all times are UTC). </a:t>
            </a:r>
            <a:endParaRPr lang="en-US" sz="20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084" t="7195" r="4949" b="9747"/>
          <a:stretch/>
        </p:blipFill>
        <p:spPr>
          <a:xfrm>
            <a:off x="7885470" y="2884523"/>
            <a:ext cx="3932905" cy="2723537"/>
          </a:xfrm>
          <a:prstGeom prst="rect">
            <a:avLst/>
          </a:prstGeom>
        </p:spPr>
      </p:pic>
      <p:pic>
        <p:nvPicPr>
          <p:cNvPr id="6" name="Picture 5"/>
          <p:cNvPicPr>
            <a:picLocks noChangeAspect="1"/>
          </p:cNvPicPr>
          <p:nvPr/>
        </p:nvPicPr>
        <p:blipFill>
          <a:blip r:embed="rId3"/>
          <a:stretch>
            <a:fillRect/>
          </a:stretch>
        </p:blipFill>
        <p:spPr>
          <a:xfrm>
            <a:off x="8612304" y="389100"/>
            <a:ext cx="2302256" cy="1696398"/>
          </a:xfrm>
          <a:prstGeom prst="rect">
            <a:avLst/>
          </a:prstGeom>
        </p:spPr>
      </p:pic>
      <p:sp>
        <p:nvSpPr>
          <p:cNvPr id="7" name="Rectangle 6"/>
          <p:cNvSpPr/>
          <p:nvPr/>
        </p:nvSpPr>
        <p:spPr>
          <a:xfrm>
            <a:off x="8463620" y="2085498"/>
            <a:ext cx="2984634" cy="830997"/>
          </a:xfrm>
          <a:prstGeom prst="rect">
            <a:avLst/>
          </a:prstGeom>
        </p:spPr>
        <p:txBody>
          <a:bodyPr wrap="square">
            <a:spAutoFit/>
          </a:bodyPr>
          <a:lstStyle/>
          <a:p>
            <a:r>
              <a:rPr lang="en-US" sz="1600" dirty="0"/>
              <a:t>Satellite Image of Eruption of </a:t>
            </a:r>
            <a:r>
              <a:rPr lang="en-US" sz="1600" dirty="0" err="1"/>
              <a:t>Hunga</a:t>
            </a:r>
            <a:r>
              <a:rPr lang="en-US" sz="1600" dirty="0"/>
              <a:t>-Tonga Volcano</a:t>
            </a:r>
          </a:p>
          <a:p>
            <a:r>
              <a:rPr lang="en-US" sz="1600" dirty="0"/>
              <a:t>(GOES-WEST and Himawari-8).</a:t>
            </a:r>
          </a:p>
        </p:txBody>
      </p:sp>
      <p:sp>
        <p:nvSpPr>
          <p:cNvPr id="9" name="Rectangle 8">
            <a:extLst>
              <a:ext uri="{FF2B5EF4-FFF2-40B4-BE49-F238E27FC236}">
                <a16:creationId xmlns:a16="http://schemas.microsoft.com/office/drawing/2014/main" id="{0830E33C-624A-A34D-B3D9-9A23F1ADF28C}"/>
              </a:ext>
            </a:extLst>
          </p:cNvPr>
          <p:cNvSpPr/>
          <p:nvPr/>
        </p:nvSpPr>
        <p:spPr>
          <a:xfrm>
            <a:off x="7806507" y="5529304"/>
            <a:ext cx="4227871" cy="738664"/>
          </a:xfrm>
          <a:prstGeom prst="rect">
            <a:avLst/>
          </a:prstGeom>
        </p:spPr>
        <p:txBody>
          <a:bodyPr wrap="square">
            <a:spAutoFit/>
          </a:bodyPr>
          <a:lstStyle/>
          <a:p>
            <a:r>
              <a:rPr lang="en-US" sz="1400" dirty="0"/>
              <a:t>Tsunami Travel Time Map prepared by Aditya </a:t>
            </a:r>
            <a:r>
              <a:rPr lang="en-US" sz="1400" dirty="0" err="1"/>
              <a:t>Gusman</a:t>
            </a:r>
            <a:r>
              <a:rPr lang="en-US" sz="1400" dirty="0"/>
              <a:t>, GNS, New Zealand.  The distance between </a:t>
            </a:r>
            <a:r>
              <a:rPr lang="en-US" sz="1400" dirty="0" err="1"/>
              <a:t>Hunga</a:t>
            </a:r>
            <a:r>
              <a:rPr lang="en-US" sz="1400" dirty="0"/>
              <a:t>-Tonga Volcano and Caribbean is @7,500 miles/12,000 km. </a:t>
            </a:r>
          </a:p>
        </p:txBody>
      </p:sp>
    </p:spTree>
    <p:extLst>
      <p:ext uri="{BB962C8B-B14F-4D97-AF65-F5344CB8AC3E}">
        <p14:creationId xmlns:p14="http://schemas.microsoft.com/office/powerpoint/2010/main" val="1202306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Guadeloupe, FWI</a:t>
            </a:r>
          </a:p>
        </p:txBody>
      </p:sp>
    </p:spTree>
    <p:extLst>
      <p:ext uri="{BB962C8B-B14F-4D97-AF65-F5344CB8AC3E}">
        <p14:creationId xmlns:p14="http://schemas.microsoft.com/office/powerpoint/2010/main" val="176375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0"/>
            <a:ext cx="9358171" cy="5090601"/>
          </a:xfrm>
          <a:prstGeom prst="rect">
            <a:avLst/>
          </a:prstGeom>
        </p:spPr>
      </p:pic>
      <p:cxnSp>
        <p:nvCxnSpPr>
          <p:cNvPr id="4" name="Straight Arrow Connector 3"/>
          <p:cNvCxnSpPr/>
          <p:nvPr/>
        </p:nvCxnSpPr>
        <p:spPr>
          <a:xfrm flipH="1">
            <a:off x="5819666" y="2484582"/>
            <a:ext cx="3102661" cy="128255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stretch>
            <a:fillRect/>
          </a:stretch>
        </p:blipFill>
        <p:spPr>
          <a:xfrm>
            <a:off x="104666" y="3767137"/>
            <a:ext cx="5715000" cy="2857500"/>
          </a:xfrm>
          <a:prstGeom prst="rect">
            <a:avLst/>
          </a:prstGeom>
        </p:spPr>
      </p:pic>
      <p:sp>
        <p:nvSpPr>
          <p:cNvPr id="9" name="Rectangle 8"/>
          <p:cNvSpPr/>
          <p:nvPr/>
        </p:nvSpPr>
        <p:spPr>
          <a:xfrm>
            <a:off x="5931465" y="6163025"/>
            <a:ext cx="6148735" cy="369332"/>
          </a:xfrm>
          <a:prstGeom prst="rect">
            <a:avLst/>
          </a:prstGeom>
        </p:spPr>
        <p:txBody>
          <a:bodyPr wrap="none">
            <a:spAutoFit/>
          </a:bodyPr>
          <a:lstStyle/>
          <a:p>
            <a:r>
              <a:rPr lang="en-US" dirty="0"/>
              <a:t>http://</a:t>
            </a:r>
            <a:r>
              <a:rPr lang="en-US" dirty="0">
                <a:hlinkClick r:id="rId4"/>
              </a:rPr>
              <a:t>www.ioc-sealevelmonitoring.org/station.php?code=desh</a:t>
            </a:r>
            <a:endParaRPr lang="en-US" dirty="0"/>
          </a:p>
        </p:txBody>
      </p:sp>
      <p:pic>
        <p:nvPicPr>
          <p:cNvPr id="8" name="Picture 7">
            <a:extLst>
              <a:ext uri="{FF2B5EF4-FFF2-40B4-BE49-F238E27FC236}">
                <a16:creationId xmlns:a16="http://schemas.microsoft.com/office/drawing/2014/main" id="{F3C8A407-53B7-2543-8A47-203E560DC3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a:t>
            </a:r>
            <a:r>
              <a:rPr lang="en-US" dirty="0" err="1"/>
              <a:t>desh</a:t>
            </a:r>
            <a:r>
              <a:rPr lang="en-US" dirty="0"/>
              <a:t>   Sun Jan 16 06:37:23 2022</a:t>
            </a:r>
          </a:p>
        </p:txBody>
      </p:sp>
    </p:spTree>
    <p:extLst>
      <p:ext uri="{BB962C8B-B14F-4D97-AF65-F5344CB8AC3E}">
        <p14:creationId xmlns:p14="http://schemas.microsoft.com/office/powerpoint/2010/main" val="327009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24901" y="0"/>
            <a:ext cx="9358171" cy="5090601"/>
          </a:xfrm>
          <a:prstGeom prst="rect">
            <a:avLst/>
          </a:prstGeom>
        </p:spPr>
      </p:pic>
      <p:cxnSp>
        <p:nvCxnSpPr>
          <p:cNvPr id="4" name="Straight Arrow Connector 3"/>
          <p:cNvCxnSpPr/>
          <p:nvPr/>
        </p:nvCxnSpPr>
        <p:spPr>
          <a:xfrm flipH="1">
            <a:off x="5819666" y="2373745"/>
            <a:ext cx="2973353" cy="139339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5" name="Picture 4"/>
          <p:cNvPicPr>
            <a:picLocks noChangeAspect="1"/>
          </p:cNvPicPr>
          <p:nvPr/>
        </p:nvPicPr>
        <p:blipFill>
          <a:blip r:embed="rId3"/>
          <a:stretch>
            <a:fillRect/>
          </a:stretch>
        </p:blipFill>
        <p:spPr>
          <a:xfrm>
            <a:off x="104666" y="3767137"/>
            <a:ext cx="5715000" cy="2857500"/>
          </a:xfrm>
          <a:prstGeom prst="rect">
            <a:avLst/>
          </a:prstGeom>
        </p:spPr>
      </p:pic>
      <p:sp>
        <p:nvSpPr>
          <p:cNvPr id="6" name="Rectangle 5"/>
          <p:cNvSpPr/>
          <p:nvPr/>
        </p:nvSpPr>
        <p:spPr>
          <a:xfrm>
            <a:off x="5874633" y="5950588"/>
            <a:ext cx="6095387" cy="369332"/>
          </a:xfrm>
          <a:prstGeom prst="rect">
            <a:avLst/>
          </a:prstGeom>
        </p:spPr>
        <p:txBody>
          <a:bodyPr wrap="none">
            <a:spAutoFit/>
          </a:bodyPr>
          <a:lstStyle/>
          <a:p>
            <a:r>
              <a:rPr lang="en-US" dirty="0"/>
              <a:t>http://</a:t>
            </a:r>
            <a:r>
              <a:rPr lang="en-US" dirty="0">
                <a:hlinkClick r:id="rId4"/>
              </a:rPr>
              <a:t>www.ioc-sealevelmonitoring.org/station.php?code=ptpt</a:t>
            </a:r>
            <a:endParaRPr lang="en-US" dirty="0"/>
          </a:p>
        </p:txBody>
      </p:sp>
      <p:pic>
        <p:nvPicPr>
          <p:cNvPr id="8" name="Picture 7">
            <a:extLst>
              <a:ext uri="{FF2B5EF4-FFF2-40B4-BE49-F238E27FC236}">
                <a16:creationId xmlns:a16="http://schemas.microsoft.com/office/drawing/2014/main" id="{01808A9F-3468-7441-9A7B-50546E5F94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a:t>
            </a:r>
            <a:r>
              <a:rPr lang="en-US" dirty="0" err="1"/>
              <a:t>ptpt</a:t>
            </a:r>
            <a:r>
              <a:rPr lang="en-US" dirty="0"/>
              <a:t>   Sun Jan 16 06:33:49 2022</a:t>
            </a:r>
          </a:p>
        </p:txBody>
      </p:sp>
    </p:spTree>
    <p:extLst>
      <p:ext uri="{BB962C8B-B14F-4D97-AF65-F5344CB8AC3E}">
        <p14:creationId xmlns:p14="http://schemas.microsoft.com/office/powerpoint/2010/main" val="538969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Dominica</a:t>
            </a:r>
          </a:p>
        </p:txBody>
      </p:sp>
    </p:spTree>
    <p:extLst>
      <p:ext uri="{BB962C8B-B14F-4D97-AF65-F5344CB8AC3E}">
        <p14:creationId xmlns:p14="http://schemas.microsoft.com/office/powerpoint/2010/main" val="845732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0"/>
            <a:ext cx="9358171" cy="5090601"/>
          </a:xfrm>
          <a:prstGeom prst="rect">
            <a:avLst/>
          </a:prstGeom>
        </p:spPr>
      </p:pic>
      <p:cxnSp>
        <p:nvCxnSpPr>
          <p:cNvPr id="4" name="Straight Arrow Connector 3"/>
          <p:cNvCxnSpPr/>
          <p:nvPr/>
        </p:nvCxnSpPr>
        <p:spPr>
          <a:xfrm flipH="1">
            <a:off x="5819669" y="2466109"/>
            <a:ext cx="3102657" cy="130102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8" name="Picture 7"/>
          <p:cNvPicPr>
            <a:picLocks noChangeAspect="1"/>
          </p:cNvPicPr>
          <p:nvPr/>
        </p:nvPicPr>
        <p:blipFill>
          <a:blip r:embed="rId3"/>
          <a:stretch>
            <a:fillRect/>
          </a:stretch>
        </p:blipFill>
        <p:spPr>
          <a:xfrm>
            <a:off x="104667" y="3875232"/>
            <a:ext cx="5715000" cy="2857500"/>
          </a:xfrm>
          <a:prstGeom prst="rect">
            <a:avLst/>
          </a:prstGeom>
        </p:spPr>
      </p:pic>
      <p:sp>
        <p:nvSpPr>
          <p:cNvPr id="11" name="Rectangle 10"/>
          <p:cNvSpPr/>
          <p:nvPr/>
        </p:nvSpPr>
        <p:spPr>
          <a:xfrm>
            <a:off x="5871095" y="6233246"/>
            <a:ext cx="6320905" cy="369332"/>
          </a:xfrm>
          <a:prstGeom prst="rect">
            <a:avLst/>
          </a:prstGeom>
        </p:spPr>
        <p:txBody>
          <a:bodyPr wrap="square">
            <a:spAutoFit/>
          </a:bodyPr>
          <a:lstStyle/>
          <a:p>
            <a:r>
              <a:rPr lang="en-US" dirty="0"/>
              <a:t>http://</a:t>
            </a:r>
            <a:r>
              <a:rPr lang="en-US" dirty="0">
                <a:hlinkClick r:id="rId4"/>
              </a:rPr>
              <a:t>www.ioc-sealevelmonitoring.org/station.php?code=ptmd2</a:t>
            </a:r>
            <a:endParaRPr lang="en-US" dirty="0"/>
          </a:p>
        </p:txBody>
      </p:sp>
      <p:pic>
        <p:nvPicPr>
          <p:cNvPr id="9" name="Picture 8">
            <a:extLst>
              <a:ext uri="{FF2B5EF4-FFF2-40B4-BE49-F238E27FC236}">
                <a16:creationId xmlns:a16="http://schemas.microsoft.com/office/drawing/2014/main" id="{03C36008-047F-D549-883B-4A0ED97CC1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752793" cy="369332"/>
          </a:xfrm>
          <a:prstGeom prst="rect">
            <a:avLst/>
          </a:prstGeom>
          <a:noFill/>
        </p:spPr>
        <p:txBody>
          <a:bodyPr wrap="none" rtlCol="0">
            <a:spAutoFit/>
          </a:bodyPr>
          <a:lstStyle/>
          <a:p>
            <a:r>
              <a:rPr lang="en-US" dirty="0" smtClean="0"/>
              <a:t>ETA Tsunami from Tonga</a:t>
            </a:r>
            <a:r>
              <a:rPr lang="en-US" dirty="0"/>
              <a:t>: #</a:t>
            </a:r>
            <a:r>
              <a:rPr lang="en-US" dirty="0" err="1"/>
              <a:t>ptmd</a:t>
            </a:r>
            <a:r>
              <a:rPr lang="en-US" dirty="0"/>
              <a:t>   Sun Jan 16 06:36:39 2022</a:t>
            </a:r>
          </a:p>
        </p:txBody>
      </p:sp>
    </p:spTree>
    <p:extLst>
      <p:ext uri="{BB962C8B-B14F-4D97-AF65-F5344CB8AC3E}">
        <p14:creationId xmlns:p14="http://schemas.microsoft.com/office/powerpoint/2010/main" val="1838708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Martinique, FWI</a:t>
            </a:r>
          </a:p>
        </p:txBody>
      </p:sp>
    </p:spTree>
    <p:extLst>
      <p:ext uri="{BB962C8B-B14F-4D97-AF65-F5344CB8AC3E}">
        <p14:creationId xmlns:p14="http://schemas.microsoft.com/office/powerpoint/2010/main" val="4066641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0"/>
            <a:ext cx="9358171" cy="5090601"/>
          </a:xfrm>
          <a:prstGeom prst="rect">
            <a:avLst/>
          </a:prstGeom>
        </p:spPr>
      </p:pic>
      <p:cxnSp>
        <p:nvCxnSpPr>
          <p:cNvPr id="4" name="Straight Arrow Connector 3"/>
          <p:cNvCxnSpPr/>
          <p:nvPr/>
        </p:nvCxnSpPr>
        <p:spPr>
          <a:xfrm flipH="1">
            <a:off x="5819670" y="2545300"/>
            <a:ext cx="3102657" cy="122183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stretch>
            <a:fillRect/>
          </a:stretch>
        </p:blipFill>
        <p:spPr>
          <a:xfrm>
            <a:off x="236681" y="3767137"/>
            <a:ext cx="5715000" cy="2857500"/>
          </a:xfrm>
          <a:prstGeom prst="rect">
            <a:avLst/>
          </a:prstGeom>
        </p:spPr>
      </p:pic>
      <p:sp>
        <p:nvSpPr>
          <p:cNvPr id="5" name="Rectangle 4"/>
          <p:cNvSpPr/>
          <p:nvPr/>
        </p:nvSpPr>
        <p:spPr>
          <a:xfrm>
            <a:off x="6123131" y="6199886"/>
            <a:ext cx="6112058" cy="369332"/>
          </a:xfrm>
          <a:prstGeom prst="rect">
            <a:avLst/>
          </a:prstGeom>
        </p:spPr>
        <p:txBody>
          <a:bodyPr wrap="none">
            <a:spAutoFit/>
          </a:bodyPr>
          <a:lstStyle/>
          <a:p>
            <a:r>
              <a:rPr lang="en-US" dirty="0"/>
              <a:t>http://</a:t>
            </a:r>
            <a:r>
              <a:rPr lang="en-US" dirty="0">
                <a:hlinkClick r:id="rId4"/>
              </a:rPr>
              <a:t>www.ioc-sealevelmonitoring.org/station.php?code=prec</a:t>
            </a:r>
            <a:endParaRPr lang="en-US" dirty="0"/>
          </a:p>
        </p:txBody>
      </p:sp>
      <p:pic>
        <p:nvPicPr>
          <p:cNvPr id="8" name="Picture 7">
            <a:extLst>
              <a:ext uri="{FF2B5EF4-FFF2-40B4-BE49-F238E27FC236}">
                <a16:creationId xmlns:a16="http://schemas.microsoft.com/office/drawing/2014/main" id="{52DA57E7-9339-C540-A653-1F705F9D67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a:t>
            </a:r>
            <a:r>
              <a:rPr lang="en-US" dirty="0" err="1"/>
              <a:t>prec</a:t>
            </a:r>
            <a:r>
              <a:rPr lang="en-US" dirty="0"/>
              <a:t>   Sun Jan 16 06:23:50 2022</a:t>
            </a:r>
          </a:p>
        </p:txBody>
      </p:sp>
    </p:spTree>
    <p:extLst>
      <p:ext uri="{BB962C8B-B14F-4D97-AF65-F5344CB8AC3E}">
        <p14:creationId xmlns:p14="http://schemas.microsoft.com/office/powerpoint/2010/main" val="1733966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0"/>
            <a:ext cx="9358171" cy="5090601"/>
          </a:xfrm>
          <a:prstGeom prst="rect">
            <a:avLst/>
          </a:prstGeom>
        </p:spPr>
      </p:pic>
      <p:cxnSp>
        <p:nvCxnSpPr>
          <p:cNvPr id="4" name="Straight Arrow Connector 3"/>
          <p:cNvCxnSpPr/>
          <p:nvPr/>
        </p:nvCxnSpPr>
        <p:spPr>
          <a:xfrm flipH="1">
            <a:off x="5819670" y="2545300"/>
            <a:ext cx="3102657" cy="122183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6" name="Picture 5"/>
          <p:cNvPicPr>
            <a:picLocks noChangeAspect="1"/>
          </p:cNvPicPr>
          <p:nvPr/>
        </p:nvPicPr>
        <p:blipFill>
          <a:blip r:embed="rId3"/>
          <a:stretch>
            <a:fillRect/>
          </a:stretch>
        </p:blipFill>
        <p:spPr>
          <a:xfrm>
            <a:off x="104670" y="3865995"/>
            <a:ext cx="5715000" cy="2857500"/>
          </a:xfrm>
          <a:prstGeom prst="rect">
            <a:avLst/>
          </a:prstGeom>
        </p:spPr>
      </p:pic>
      <p:sp>
        <p:nvSpPr>
          <p:cNvPr id="8" name="Rectangle 7"/>
          <p:cNvSpPr/>
          <p:nvPr/>
        </p:nvSpPr>
        <p:spPr>
          <a:xfrm>
            <a:off x="5948299" y="6127771"/>
            <a:ext cx="6115072" cy="369332"/>
          </a:xfrm>
          <a:prstGeom prst="rect">
            <a:avLst/>
          </a:prstGeom>
        </p:spPr>
        <p:txBody>
          <a:bodyPr wrap="none">
            <a:spAutoFit/>
          </a:bodyPr>
          <a:lstStyle/>
          <a:p>
            <a:r>
              <a:rPr lang="en-US" dirty="0"/>
              <a:t>http://</a:t>
            </a:r>
            <a:r>
              <a:rPr lang="en-US" dirty="0">
                <a:hlinkClick r:id="rId4"/>
              </a:rPr>
              <a:t>www.ioc-sealevelmonitoring.org/station.php?code=ftfr2</a:t>
            </a:r>
            <a:endParaRPr lang="en-US" dirty="0"/>
          </a:p>
        </p:txBody>
      </p:sp>
      <p:pic>
        <p:nvPicPr>
          <p:cNvPr id="9" name="Picture 8">
            <a:extLst>
              <a:ext uri="{FF2B5EF4-FFF2-40B4-BE49-F238E27FC236}">
                <a16:creationId xmlns:a16="http://schemas.microsoft.com/office/drawing/2014/main" id="{A0A3CF35-CCD6-1B49-873D-54A6FD3D1D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431615" cy="369332"/>
          </a:xfrm>
          <a:prstGeom prst="rect">
            <a:avLst/>
          </a:prstGeom>
          <a:noFill/>
        </p:spPr>
        <p:txBody>
          <a:bodyPr wrap="none" rtlCol="0">
            <a:spAutoFit/>
          </a:bodyPr>
          <a:lstStyle/>
          <a:p>
            <a:r>
              <a:rPr lang="en-US" dirty="0" smtClean="0"/>
              <a:t>ETA Tsunami </a:t>
            </a:r>
            <a:r>
              <a:rPr lang="en-US" dirty="0"/>
              <a:t>from </a:t>
            </a:r>
            <a:r>
              <a:rPr lang="en-US" dirty="0" smtClean="0"/>
              <a:t>Tonga #</a:t>
            </a:r>
            <a:r>
              <a:rPr lang="en-US" dirty="0" err="1"/>
              <a:t>ftfr</a:t>
            </a:r>
            <a:r>
              <a:rPr lang="en-US" dirty="0"/>
              <a:t>   Sun Jan 16 06:29:13 2022</a:t>
            </a:r>
          </a:p>
        </p:txBody>
      </p:sp>
    </p:spTree>
    <p:extLst>
      <p:ext uri="{BB962C8B-B14F-4D97-AF65-F5344CB8AC3E}">
        <p14:creationId xmlns:p14="http://schemas.microsoft.com/office/powerpoint/2010/main" val="2615818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0"/>
            <a:ext cx="9358171" cy="5090601"/>
          </a:xfrm>
          <a:prstGeom prst="rect">
            <a:avLst/>
          </a:prstGeom>
        </p:spPr>
      </p:pic>
      <p:cxnSp>
        <p:nvCxnSpPr>
          <p:cNvPr id="4" name="Straight Arrow Connector 3"/>
          <p:cNvCxnSpPr/>
          <p:nvPr/>
        </p:nvCxnSpPr>
        <p:spPr>
          <a:xfrm flipH="1">
            <a:off x="5819670" y="2545300"/>
            <a:ext cx="3102657" cy="122183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stretch>
            <a:fillRect/>
          </a:stretch>
        </p:blipFill>
        <p:spPr>
          <a:xfrm>
            <a:off x="233299" y="3847523"/>
            <a:ext cx="5715000" cy="2857500"/>
          </a:xfrm>
          <a:prstGeom prst="rect">
            <a:avLst/>
          </a:prstGeom>
        </p:spPr>
      </p:pic>
      <p:sp>
        <p:nvSpPr>
          <p:cNvPr id="5" name="Rectangle 4"/>
          <p:cNvSpPr/>
          <p:nvPr/>
        </p:nvSpPr>
        <p:spPr>
          <a:xfrm>
            <a:off x="6036915" y="6127771"/>
            <a:ext cx="6066469" cy="369332"/>
          </a:xfrm>
          <a:prstGeom prst="rect">
            <a:avLst/>
          </a:prstGeom>
        </p:spPr>
        <p:txBody>
          <a:bodyPr wrap="none">
            <a:spAutoFit/>
          </a:bodyPr>
          <a:lstStyle/>
          <a:p>
            <a:r>
              <a:rPr lang="en-US" dirty="0"/>
              <a:t>http://</a:t>
            </a:r>
            <a:r>
              <a:rPr lang="en-US" dirty="0">
                <a:hlinkClick r:id="rId4"/>
              </a:rPr>
              <a:t>www.ioc-sealevelmonitoring.org/station.php?code=lero</a:t>
            </a:r>
            <a:endParaRPr lang="en-US" dirty="0"/>
          </a:p>
        </p:txBody>
      </p:sp>
      <p:pic>
        <p:nvPicPr>
          <p:cNvPr id="8" name="Picture 7">
            <a:extLst>
              <a:ext uri="{FF2B5EF4-FFF2-40B4-BE49-F238E27FC236}">
                <a16:creationId xmlns:a16="http://schemas.microsoft.com/office/drawing/2014/main" id="{A4C9C6D1-6564-354A-93B6-D22A49997C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a:t>
            </a:r>
            <a:r>
              <a:rPr lang="en-US" dirty="0" err="1"/>
              <a:t>lero</a:t>
            </a:r>
            <a:r>
              <a:rPr lang="en-US" dirty="0"/>
              <a:t>   Sun Jan 16 06:56:37 2022</a:t>
            </a:r>
          </a:p>
        </p:txBody>
      </p:sp>
    </p:spTree>
    <p:extLst>
      <p:ext uri="{BB962C8B-B14F-4D97-AF65-F5344CB8AC3E}">
        <p14:creationId xmlns:p14="http://schemas.microsoft.com/office/powerpoint/2010/main" val="2310881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Saint Lucia</a:t>
            </a:r>
          </a:p>
        </p:txBody>
      </p:sp>
    </p:spTree>
    <p:extLst>
      <p:ext uri="{BB962C8B-B14F-4D97-AF65-F5344CB8AC3E}">
        <p14:creationId xmlns:p14="http://schemas.microsoft.com/office/powerpoint/2010/main" val="66312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Dominican Republic</a:t>
            </a:r>
          </a:p>
        </p:txBody>
      </p:sp>
    </p:spTree>
    <p:extLst>
      <p:ext uri="{BB962C8B-B14F-4D97-AF65-F5344CB8AC3E}">
        <p14:creationId xmlns:p14="http://schemas.microsoft.com/office/powerpoint/2010/main" val="1266612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0"/>
            <a:ext cx="9358171" cy="5090601"/>
          </a:xfrm>
          <a:prstGeom prst="rect">
            <a:avLst/>
          </a:prstGeom>
        </p:spPr>
      </p:pic>
      <p:cxnSp>
        <p:nvCxnSpPr>
          <p:cNvPr id="4" name="Straight Arrow Connector 3"/>
          <p:cNvCxnSpPr/>
          <p:nvPr/>
        </p:nvCxnSpPr>
        <p:spPr>
          <a:xfrm flipH="1">
            <a:off x="5819670" y="2641600"/>
            <a:ext cx="3167313" cy="128905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6" name="Picture 5"/>
          <p:cNvPicPr>
            <a:picLocks noChangeAspect="1"/>
          </p:cNvPicPr>
          <p:nvPr/>
        </p:nvPicPr>
        <p:blipFill>
          <a:blip r:embed="rId3"/>
          <a:stretch>
            <a:fillRect/>
          </a:stretch>
        </p:blipFill>
        <p:spPr>
          <a:xfrm>
            <a:off x="104670" y="3930650"/>
            <a:ext cx="5715000" cy="2857500"/>
          </a:xfrm>
          <a:prstGeom prst="rect">
            <a:avLst/>
          </a:prstGeom>
        </p:spPr>
      </p:pic>
      <p:sp>
        <p:nvSpPr>
          <p:cNvPr id="10" name="Rectangle 9"/>
          <p:cNvSpPr/>
          <p:nvPr/>
        </p:nvSpPr>
        <p:spPr>
          <a:xfrm>
            <a:off x="5986450" y="6218443"/>
            <a:ext cx="6038769" cy="369332"/>
          </a:xfrm>
          <a:prstGeom prst="rect">
            <a:avLst/>
          </a:prstGeom>
        </p:spPr>
        <p:txBody>
          <a:bodyPr wrap="none">
            <a:spAutoFit/>
          </a:bodyPr>
          <a:lstStyle/>
          <a:p>
            <a:r>
              <a:rPr lang="en-US" dirty="0"/>
              <a:t>http://</a:t>
            </a:r>
            <a:r>
              <a:rPr lang="en-US" dirty="0">
                <a:hlinkClick r:id="rId4"/>
              </a:rPr>
              <a:t>www.ioc-sealevelmonitoring.org/station.php?code=stlu</a:t>
            </a:r>
            <a:endParaRPr lang="en-US" dirty="0"/>
          </a:p>
        </p:txBody>
      </p:sp>
      <p:pic>
        <p:nvPicPr>
          <p:cNvPr id="8" name="Picture 7">
            <a:extLst>
              <a:ext uri="{FF2B5EF4-FFF2-40B4-BE49-F238E27FC236}">
                <a16:creationId xmlns:a16="http://schemas.microsoft.com/office/drawing/2014/main" id="{B85EB610-DA99-9A48-8CA1-345BAD7302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a:t>
            </a:r>
            <a:r>
              <a:rPr lang="en-US" dirty="0" err="1"/>
              <a:t>stlu</a:t>
            </a:r>
            <a:r>
              <a:rPr lang="en-US" dirty="0"/>
              <a:t>   Sun Jan 16 06:22:48 2022</a:t>
            </a:r>
          </a:p>
        </p:txBody>
      </p:sp>
    </p:spTree>
    <p:extLst>
      <p:ext uri="{BB962C8B-B14F-4D97-AF65-F5344CB8AC3E}">
        <p14:creationId xmlns:p14="http://schemas.microsoft.com/office/powerpoint/2010/main" val="1356818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0"/>
            <a:ext cx="9358171" cy="5090601"/>
          </a:xfrm>
          <a:prstGeom prst="rect">
            <a:avLst/>
          </a:prstGeom>
        </p:spPr>
      </p:pic>
      <p:cxnSp>
        <p:nvCxnSpPr>
          <p:cNvPr id="4" name="Straight Arrow Connector 3"/>
          <p:cNvCxnSpPr/>
          <p:nvPr/>
        </p:nvCxnSpPr>
        <p:spPr>
          <a:xfrm flipH="1">
            <a:off x="5819671" y="2697018"/>
            <a:ext cx="3139602" cy="107011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stretch>
            <a:fillRect/>
          </a:stretch>
        </p:blipFill>
        <p:spPr>
          <a:xfrm>
            <a:off x="104671" y="3767137"/>
            <a:ext cx="5715000" cy="2857500"/>
          </a:xfrm>
          <a:prstGeom prst="rect">
            <a:avLst/>
          </a:prstGeom>
        </p:spPr>
      </p:pic>
      <p:sp>
        <p:nvSpPr>
          <p:cNvPr id="5" name="Rectangle 4"/>
          <p:cNvSpPr/>
          <p:nvPr/>
        </p:nvSpPr>
        <p:spPr>
          <a:xfrm>
            <a:off x="6035040" y="6279489"/>
            <a:ext cx="6333721" cy="369332"/>
          </a:xfrm>
          <a:prstGeom prst="rect">
            <a:avLst/>
          </a:prstGeom>
        </p:spPr>
        <p:txBody>
          <a:bodyPr wrap="square">
            <a:spAutoFit/>
          </a:bodyPr>
          <a:lstStyle/>
          <a:p>
            <a:r>
              <a:rPr lang="en-US" dirty="0"/>
              <a:t>http://</a:t>
            </a:r>
            <a:r>
              <a:rPr lang="en-US" dirty="0">
                <a:hlinkClick r:id="rId4"/>
              </a:rPr>
              <a:t>www.ioc-sealevelmonitoring.org/station.php?code=stlu3</a:t>
            </a:r>
            <a:endParaRPr lang="en-US" dirty="0"/>
          </a:p>
        </p:txBody>
      </p:sp>
      <p:pic>
        <p:nvPicPr>
          <p:cNvPr id="8" name="Picture 7">
            <a:extLst>
              <a:ext uri="{FF2B5EF4-FFF2-40B4-BE49-F238E27FC236}">
                <a16:creationId xmlns:a16="http://schemas.microsoft.com/office/drawing/2014/main" id="{C91BA75C-7D5D-714C-B247-51802669D8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2525371" cy="369332"/>
          </a:xfrm>
          <a:prstGeom prst="rect">
            <a:avLst/>
          </a:prstGeom>
          <a:noFill/>
        </p:spPr>
        <p:txBody>
          <a:bodyPr wrap="none" rtlCol="0">
            <a:spAutoFit/>
          </a:bodyPr>
          <a:lstStyle/>
          <a:p>
            <a:r>
              <a:rPr lang="en-US" dirty="0" smtClean="0"/>
              <a:t>ETA Tsunami from Tonga:</a:t>
            </a:r>
            <a:endParaRPr lang="en-US" dirty="0"/>
          </a:p>
        </p:txBody>
      </p:sp>
    </p:spTree>
    <p:extLst>
      <p:ext uri="{BB962C8B-B14F-4D97-AF65-F5344CB8AC3E}">
        <p14:creationId xmlns:p14="http://schemas.microsoft.com/office/powerpoint/2010/main" val="1584119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0"/>
            <a:ext cx="9358171" cy="5090601"/>
          </a:xfrm>
          <a:prstGeom prst="rect">
            <a:avLst/>
          </a:prstGeom>
        </p:spPr>
      </p:pic>
      <p:cxnSp>
        <p:nvCxnSpPr>
          <p:cNvPr id="4" name="Straight Arrow Connector 3"/>
          <p:cNvCxnSpPr/>
          <p:nvPr/>
        </p:nvCxnSpPr>
        <p:spPr>
          <a:xfrm flipH="1">
            <a:off x="5819671" y="2697018"/>
            <a:ext cx="3093420" cy="107011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71" y="3767137"/>
            <a:ext cx="5715000" cy="2857500"/>
          </a:xfrm>
          <a:prstGeom prst="rect">
            <a:avLst/>
          </a:prstGeom>
        </p:spPr>
      </p:pic>
      <p:sp>
        <p:nvSpPr>
          <p:cNvPr id="10" name="Rectangle 9"/>
          <p:cNvSpPr/>
          <p:nvPr/>
        </p:nvSpPr>
        <p:spPr>
          <a:xfrm>
            <a:off x="6023610" y="6255305"/>
            <a:ext cx="6362123" cy="369332"/>
          </a:xfrm>
          <a:prstGeom prst="rect">
            <a:avLst/>
          </a:prstGeom>
        </p:spPr>
        <p:txBody>
          <a:bodyPr wrap="square">
            <a:spAutoFit/>
          </a:bodyPr>
          <a:lstStyle/>
          <a:p>
            <a:r>
              <a:rPr lang="en-US" dirty="0"/>
              <a:t>http://</a:t>
            </a:r>
            <a:r>
              <a:rPr lang="en-US" dirty="0">
                <a:hlinkClick r:id="rId4"/>
              </a:rPr>
              <a:t>www.ioc-sealevelmonitoring.org/station.php?code=stlu2</a:t>
            </a:r>
            <a:endParaRPr lang="en-US" dirty="0"/>
          </a:p>
        </p:txBody>
      </p:sp>
      <p:pic>
        <p:nvPicPr>
          <p:cNvPr id="8" name="Picture 7">
            <a:extLst>
              <a:ext uri="{FF2B5EF4-FFF2-40B4-BE49-F238E27FC236}">
                <a16:creationId xmlns:a16="http://schemas.microsoft.com/office/drawing/2014/main" id="{B65AA2B5-661C-9948-826E-9EBC8DD16F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2525371" cy="369332"/>
          </a:xfrm>
          <a:prstGeom prst="rect">
            <a:avLst/>
          </a:prstGeom>
          <a:noFill/>
        </p:spPr>
        <p:txBody>
          <a:bodyPr wrap="none" rtlCol="0">
            <a:spAutoFit/>
          </a:bodyPr>
          <a:lstStyle/>
          <a:p>
            <a:r>
              <a:rPr lang="en-US" dirty="0" smtClean="0"/>
              <a:t>ETA Tsunami from Tonga:</a:t>
            </a:r>
            <a:endParaRPr lang="en-US" dirty="0"/>
          </a:p>
        </p:txBody>
      </p:sp>
    </p:spTree>
    <p:extLst>
      <p:ext uri="{BB962C8B-B14F-4D97-AF65-F5344CB8AC3E}">
        <p14:creationId xmlns:p14="http://schemas.microsoft.com/office/powerpoint/2010/main" val="152852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0"/>
            <a:ext cx="9358171" cy="5090601"/>
          </a:xfrm>
          <a:prstGeom prst="rect">
            <a:avLst/>
          </a:prstGeom>
        </p:spPr>
      </p:pic>
      <p:cxnSp>
        <p:nvCxnSpPr>
          <p:cNvPr id="4" name="Straight Arrow Connector 3"/>
          <p:cNvCxnSpPr/>
          <p:nvPr/>
        </p:nvCxnSpPr>
        <p:spPr>
          <a:xfrm flipH="1">
            <a:off x="5819671" y="2697018"/>
            <a:ext cx="3093420" cy="107011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stretch>
            <a:fillRect/>
          </a:stretch>
        </p:blipFill>
        <p:spPr>
          <a:xfrm>
            <a:off x="104671" y="3775074"/>
            <a:ext cx="5715000" cy="2857500"/>
          </a:xfrm>
          <a:prstGeom prst="rect">
            <a:avLst/>
          </a:prstGeom>
        </p:spPr>
      </p:pic>
      <p:sp>
        <p:nvSpPr>
          <p:cNvPr id="5" name="Rectangle 4"/>
          <p:cNvSpPr/>
          <p:nvPr/>
        </p:nvSpPr>
        <p:spPr>
          <a:xfrm>
            <a:off x="5966460" y="6263242"/>
            <a:ext cx="6395143" cy="369332"/>
          </a:xfrm>
          <a:prstGeom prst="rect">
            <a:avLst/>
          </a:prstGeom>
        </p:spPr>
        <p:txBody>
          <a:bodyPr wrap="square">
            <a:spAutoFit/>
          </a:bodyPr>
          <a:lstStyle/>
          <a:p>
            <a:r>
              <a:rPr lang="en-US" dirty="0"/>
              <a:t>http://</a:t>
            </a:r>
            <a:r>
              <a:rPr lang="en-US" dirty="0">
                <a:hlinkClick r:id="rId4"/>
              </a:rPr>
              <a:t>www.ioc-sealevelmonitoring.org/station.php?code=stlu4</a:t>
            </a:r>
            <a:endParaRPr lang="en-US" dirty="0"/>
          </a:p>
        </p:txBody>
      </p:sp>
      <p:pic>
        <p:nvPicPr>
          <p:cNvPr id="8" name="Picture 7">
            <a:extLst>
              <a:ext uri="{FF2B5EF4-FFF2-40B4-BE49-F238E27FC236}">
                <a16:creationId xmlns:a16="http://schemas.microsoft.com/office/drawing/2014/main" id="{EA191425-67D0-EE42-8F29-4AD985F14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2525371" cy="369332"/>
          </a:xfrm>
          <a:prstGeom prst="rect">
            <a:avLst/>
          </a:prstGeom>
          <a:noFill/>
        </p:spPr>
        <p:txBody>
          <a:bodyPr wrap="none" rtlCol="0">
            <a:spAutoFit/>
          </a:bodyPr>
          <a:lstStyle/>
          <a:p>
            <a:r>
              <a:rPr lang="en-US" dirty="0" smtClean="0"/>
              <a:t>ETA Tsunami from Tonga:</a:t>
            </a:r>
            <a:endParaRPr lang="en-US" dirty="0"/>
          </a:p>
        </p:txBody>
      </p:sp>
    </p:spTree>
    <p:extLst>
      <p:ext uri="{BB962C8B-B14F-4D97-AF65-F5344CB8AC3E}">
        <p14:creationId xmlns:p14="http://schemas.microsoft.com/office/powerpoint/2010/main" val="3508090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Saint Vincent and the Grenadines</a:t>
            </a:r>
          </a:p>
        </p:txBody>
      </p:sp>
    </p:spTree>
    <p:extLst>
      <p:ext uri="{BB962C8B-B14F-4D97-AF65-F5344CB8AC3E}">
        <p14:creationId xmlns:p14="http://schemas.microsoft.com/office/powerpoint/2010/main" val="3441269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0"/>
            <a:ext cx="9358171" cy="5090601"/>
          </a:xfrm>
          <a:prstGeom prst="rect">
            <a:avLst/>
          </a:prstGeom>
        </p:spPr>
      </p:pic>
      <p:cxnSp>
        <p:nvCxnSpPr>
          <p:cNvPr id="4" name="Straight Arrow Connector 3"/>
          <p:cNvCxnSpPr/>
          <p:nvPr/>
        </p:nvCxnSpPr>
        <p:spPr>
          <a:xfrm flipH="1">
            <a:off x="5819671" y="2789382"/>
            <a:ext cx="3084184" cy="97775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6" name="Picture 5"/>
          <p:cNvPicPr>
            <a:picLocks noChangeAspect="1"/>
          </p:cNvPicPr>
          <p:nvPr/>
        </p:nvPicPr>
        <p:blipFill>
          <a:blip r:embed="rId3"/>
          <a:stretch>
            <a:fillRect/>
          </a:stretch>
        </p:blipFill>
        <p:spPr>
          <a:xfrm>
            <a:off x="104671" y="3767137"/>
            <a:ext cx="5715000" cy="2857500"/>
          </a:xfrm>
          <a:prstGeom prst="rect">
            <a:avLst/>
          </a:prstGeom>
        </p:spPr>
      </p:pic>
      <p:sp>
        <p:nvSpPr>
          <p:cNvPr id="9" name="Rectangle 8"/>
          <p:cNvSpPr/>
          <p:nvPr/>
        </p:nvSpPr>
        <p:spPr>
          <a:xfrm>
            <a:off x="5863311" y="6175925"/>
            <a:ext cx="6081088" cy="369332"/>
          </a:xfrm>
          <a:prstGeom prst="rect">
            <a:avLst/>
          </a:prstGeom>
        </p:spPr>
        <p:txBody>
          <a:bodyPr wrap="none">
            <a:spAutoFit/>
          </a:bodyPr>
          <a:lstStyle/>
          <a:p>
            <a:r>
              <a:rPr lang="en-US" dirty="0"/>
              <a:t>http://</a:t>
            </a:r>
            <a:r>
              <a:rPr lang="en-US" dirty="0">
                <a:hlinkClick r:id="rId4"/>
              </a:rPr>
              <a:t>www.ioc-sealevelmonitoring.org/station.php?code=calq</a:t>
            </a:r>
            <a:endParaRPr lang="en-US" dirty="0"/>
          </a:p>
        </p:txBody>
      </p:sp>
      <p:pic>
        <p:nvPicPr>
          <p:cNvPr id="8" name="Picture 7">
            <a:extLst>
              <a:ext uri="{FF2B5EF4-FFF2-40B4-BE49-F238E27FC236}">
                <a16:creationId xmlns:a16="http://schemas.microsoft.com/office/drawing/2014/main" id="{452053F1-5298-BA4E-8670-AB511A74A7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a:t>
            </a:r>
            <a:r>
              <a:rPr lang="en-US" dirty="0" err="1"/>
              <a:t>calq</a:t>
            </a:r>
            <a:r>
              <a:rPr lang="en-US" dirty="0"/>
              <a:t>   Sun Jan 16 06:31:23 2022</a:t>
            </a:r>
          </a:p>
        </p:txBody>
      </p:sp>
    </p:spTree>
    <p:extLst>
      <p:ext uri="{BB962C8B-B14F-4D97-AF65-F5344CB8AC3E}">
        <p14:creationId xmlns:p14="http://schemas.microsoft.com/office/powerpoint/2010/main" val="1055164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Grenada</a:t>
            </a:r>
          </a:p>
        </p:txBody>
      </p:sp>
    </p:spTree>
    <p:extLst>
      <p:ext uri="{BB962C8B-B14F-4D97-AF65-F5344CB8AC3E}">
        <p14:creationId xmlns:p14="http://schemas.microsoft.com/office/powerpoint/2010/main" val="2926849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0"/>
            <a:ext cx="9358171" cy="5090601"/>
          </a:xfrm>
          <a:prstGeom prst="rect">
            <a:avLst/>
          </a:prstGeom>
        </p:spPr>
      </p:pic>
      <p:cxnSp>
        <p:nvCxnSpPr>
          <p:cNvPr id="4" name="Straight Arrow Connector 3"/>
          <p:cNvCxnSpPr/>
          <p:nvPr/>
        </p:nvCxnSpPr>
        <p:spPr>
          <a:xfrm flipH="1">
            <a:off x="5819671" y="2937164"/>
            <a:ext cx="2991820" cy="82997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stretch>
            <a:fillRect/>
          </a:stretch>
        </p:blipFill>
        <p:spPr>
          <a:xfrm>
            <a:off x="93847" y="3767137"/>
            <a:ext cx="5715000" cy="2857500"/>
          </a:xfrm>
          <a:prstGeom prst="rect">
            <a:avLst/>
          </a:prstGeom>
        </p:spPr>
      </p:pic>
      <p:sp>
        <p:nvSpPr>
          <p:cNvPr id="8" name="Rectangle 7"/>
          <p:cNvSpPr/>
          <p:nvPr/>
        </p:nvSpPr>
        <p:spPr>
          <a:xfrm>
            <a:off x="5974146" y="6107607"/>
            <a:ext cx="6052554" cy="369332"/>
          </a:xfrm>
          <a:prstGeom prst="rect">
            <a:avLst/>
          </a:prstGeom>
        </p:spPr>
        <p:txBody>
          <a:bodyPr wrap="none">
            <a:spAutoFit/>
          </a:bodyPr>
          <a:lstStyle/>
          <a:p>
            <a:r>
              <a:rPr lang="en-US" dirty="0"/>
              <a:t>http://</a:t>
            </a:r>
            <a:r>
              <a:rPr lang="en-US" dirty="0">
                <a:hlinkClick r:id="rId4"/>
              </a:rPr>
              <a:t>www.ioc-sealevelmonitoring.org/station.php?code=pric</a:t>
            </a:r>
            <a:endParaRPr lang="en-US" dirty="0"/>
          </a:p>
        </p:txBody>
      </p:sp>
      <p:pic>
        <p:nvPicPr>
          <p:cNvPr id="9" name="Picture 8">
            <a:extLst>
              <a:ext uri="{FF2B5EF4-FFF2-40B4-BE49-F238E27FC236}">
                <a16:creationId xmlns:a16="http://schemas.microsoft.com/office/drawing/2014/main" id="{B298B59D-B956-0441-9823-4B3C3E21AA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a:t>
            </a:r>
            <a:r>
              <a:rPr lang="en-US" dirty="0" err="1"/>
              <a:t>pric</a:t>
            </a:r>
            <a:r>
              <a:rPr lang="en-US" dirty="0"/>
              <a:t>   Sun Jan 16 06:43:04 2022</a:t>
            </a:r>
          </a:p>
        </p:txBody>
      </p:sp>
    </p:spTree>
    <p:extLst>
      <p:ext uri="{BB962C8B-B14F-4D97-AF65-F5344CB8AC3E}">
        <p14:creationId xmlns:p14="http://schemas.microsoft.com/office/powerpoint/2010/main" val="307337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Trinidad and Tobago</a:t>
            </a:r>
          </a:p>
        </p:txBody>
      </p:sp>
    </p:spTree>
    <p:extLst>
      <p:ext uri="{BB962C8B-B14F-4D97-AF65-F5344CB8AC3E}">
        <p14:creationId xmlns:p14="http://schemas.microsoft.com/office/powerpoint/2010/main" val="3906384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28348"/>
            <a:ext cx="9358171" cy="5090601"/>
          </a:xfrm>
          <a:prstGeom prst="rect">
            <a:avLst/>
          </a:prstGeom>
        </p:spPr>
      </p:pic>
      <p:cxnSp>
        <p:nvCxnSpPr>
          <p:cNvPr id="4" name="Straight Arrow Connector 3"/>
          <p:cNvCxnSpPr/>
          <p:nvPr/>
        </p:nvCxnSpPr>
        <p:spPr>
          <a:xfrm flipH="1">
            <a:off x="5819671" y="3149599"/>
            <a:ext cx="3180752" cy="61753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5" name="Picture 4"/>
          <p:cNvPicPr>
            <a:picLocks noChangeAspect="1"/>
          </p:cNvPicPr>
          <p:nvPr/>
        </p:nvPicPr>
        <p:blipFill>
          <a:blip r:embed="rId3"/>
          <a:stretch>
            <a:fillRect/>
          </a:stretch>
        </p:blipFill>
        <p:spPr>
          <a:xfrm>
            <a:off x="104671" y="3815775"/>
            <a:ext cx="5715000" cy="2857500"/>
          </a:xfrm>
          <a:prstGeom prst="rect">
            <a:avLst/>
          </a:prstGeom>
        </p:spPr>
      </p:pic>
      <p:sp>
        <p:nvSpPr>
          <p:cNvPr id="9" name="Rectangle 8"/>
          <p:cNvSpPr/>
          <p:nvPr/>
        </p:nvSpPr>
        <p:spPr>
          <a:xfrm>
            <a:off x="5958660" y="6033716"/>
            <a:ext cx="6083525" cy="369332"/>
          </a:xfrm>
          <a:prstGeom prst="rect">
            <a:avLst/>
          </a:prstGeom>
        </p:spPr>
        <p:txBody>
          <a:bodyPr wrap="none">
            <a:spAutoFit/>
          </a:bodyPr>
          <a:lstStyle/>
          <a:p>
            <a:r>
              <a:rPr lang="en-US" dirty="0"/>
              <a:t>http://</a:t>
            </a:r>
            <a:r>
              <a:rPr lang="en-US" dirty="0">
                <a:hlinkClick r:id="rId4"/>
              </a:rPr>
              <a:t>www.ioc-sealevelmonitoring.org/station.php?code=gale</a:t>
            </a:r>
            <a:endParaRPr lang="en-US" dirty="0"/>
          </a:p>
        </p:txBody>
      </p:sp>
      <p:pic>
        <p:nvPicPr>
          <p:cNvPr id="8" name="Picture 7">
            <a:extLst>
              <a:ext uri="{FF2B5EF4-FFF2-40B4-BE49-F238E27FC236}">
                <a16:creationId xmlns:a16="http://schemas.microsoft.com/office/drawing/2014/main" id="{9AD0F13E-8723-E14D-9062-43B9CCD4D5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2525371" cy="369332"/>
          </a:xfrm>
          <a:prstGeom prst="rect">
            <a:avLst/>
          </a:prstGeom>
          <a:noFill/>
        </p:spPr>
        <p:txBody>
          <a:bodyPr wrap="none" rtlCol="0">
            <a:spAutoFit/>
          </a:bodyPr>
          <a:lstStyle/>
          <a:p>
            <a:r>
              <a:rPr lang="en-US" dirty="0" smtClean="0"/>
              <a:t>ETA Tsunami from Tonga:</a:t>
            </a:r>
            <a:endParaRPr lang="en-US" dirty="0"/>
          </a:p>
        </p:txBody>
      </p:sp>
    </p:spTree>
    <p:extLst>
      <p:ext uri="{BB962C8B-B14F-4D97-AF65-F5344CB8AC3E}">
        <p14:creationId xmlns:p14="http://schemas.microsoft.com/office/powerpoint/2010/main" val="276481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4467" y="276225"/>
            <a:ext cx="9353550" cy="5086350"/>
          </a:xfrm>
          <a:prstGeom prst="rect">
            <a:avLst/>
          </a:prstGeom>
        </p:spPr>
      </p:pic>
      <p:cxnSp>
        <p:nvCxnSpPr>
          <p:cNvPr id="5" name="Straight Arrow Connector 4"/>
          <p:cNvCxnSpPr/>
          <p:nvPr/>
        </p:nvCxnSpPr>
        <p:spPr>
          <a:xfrm flipH="1">
            <a:off x="6122250" y="2454442"/>
            <a:ext cx="1353371" cy="85549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5889675" y="6296163"/>
            <a:ext cx="6118342" cy="369332"/>
          </a:xfrm>
          <a:prstGeom prst="rect">
            <a:avLst/>
          </a:prstGeom>
        </p:spPr>
        <p:txBody>
          <a:bodyPr wrap="none">
            <a:spAutoFit/>
          </a:bodyPr>
          <a:lstStyle/>
          <a:p>
            <a:r>
              <a:rPr lang="en-US" dirty="0">
                <a:hlinkClick r:id="rId3"/>
              </a:rPr>
              <a:t>http://www.ioc-sealevelmonitoring.org/station.php?code=bara</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250" y="3309935"/>
            <a:ext cx="5715000" cy="2857500"/>
          </a:xfrm>
          <a:prstGeom prst="rect">
            <a:avLst/>
          </a:prstGeom>
        </p:spPr>
      </p:pic>
      <p:pic>
        <p:nvPicPr>
          <p:cNvPr id="8" name="Picture 7">
            <a:extLst>
              <a:ext uri="{FF2B5EF4-FFF2-40B4-BE49-F238E27FC236}">
                <a16:creationId xmlns:a16="http://schemas.microsoft.com/office/drawing/2014/main" id="{2233368A-1F1F-EF47-9C90-563C3CD4B3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3" name="TextBox 2"/>
          <p:cNvSpPr txBox="1"/>
          <p:nvPr/>
        </p:nvSpPr>
        <p:spPr>
          <a:xfrm>
            <a:off x="6524679" y="5669375"/>
            <a:ext cx="5667321" cy="369332"/>
          </a:xfrm>
          <a:prstGeom prst="rect">
            <a:avLst/>
          </a:prstGeom>
          <a:noFill/>
        </p:spPr>
        <p:txBody>
          <a:bodyPr wrap="none" rtlCol="0">
            <a:spAutoFit/>
          </a:bodyPr>
          <a:lstStyle/>
          <a:p>
            <a:r>
              <a:rPr lang="en-US" dirty="0" smtClean="0"/>
              <a:t>ETA Tsunami from Tonga</a:t>
            </a:r>
            <a:r>
              <a:rPr lang="en-US" dirty="0"/>
              <a:t>: </a:t>
            </a:r>
            <a:r>
              <a:rPr lang="sv-SE" dirty="0"/>
              <a:t>#bara   Sun Jan 16 07:58:05 2022</a:t>
            </a:r>
            <a:endParaRPr lang="en-US" dirty="0"/>
          </a:p>
        </p:txBody>
      </p:sp>
    </p:spTree>
    <p:extLst>
      <p:ext uri="{BB962C8B-B14F-4D97-AF65-F5344CB8AC3E}">
        <p14:creationId xmlns:p14="http://schemas.microsoft.com/office/powerpoint/2010/main" val="448301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28348"/>
            <a:ext cx="9358171" cy="5090601"/>
          </a:xfrm>
          <a:prstGeom prst="rect">
            <a:avLst/>
          </a:prstGeom>
        </p:spPr>
      </p:pic>
      <p:cxnSp>
        <p:nvCxnSpPr>
          <p:cNvPr id="4" name="Straight Arrow Connector 3"/>
          <p:cNvCxnSpPr/>
          <p:nvPr/>
        </p:nvCxnSpPr>
        <p:spPr>
          <a:xfrm flipH="1">
            <a:off x="5819671" y="3149599"/>
            <a:ext cx="3038002" cy="61753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stretch>
            <a:fillRect/>
          </a:stretch>
        </p:blipFill>
        <p:spPr>
          <a:xfrm>
            <a:off x="132828" y="3801344"/>
            <a:ext cx="5715000" cy="2857500"/>
          </a:xfrm>
          <a:prstGeom prst="rect">
            <a:avLst/>
          </a:prstGeom>
        </p:spPr>
      </p:pic>
      <p:sp>
        <p:nvSpPr>
          <p:cNvPr id="8" name="Rectangle 7"/>
          <p:cNvSpPr/>
          <p:nvPr/>
        </p:nvSpPr>
        <p:spPr>
          <a:xfrm>
            <a:off x="5965295" y="6061424"/>
            <a:ext cx="6109237" cy="369332"/>
          </a:xfrm>
          <a:prstGeom prst="rect">
            <a:avLst/>
          </a:prstGeom>
        </p:spPr>
        <p:txBody>
          <a:bodyPr wrap="none">
            <a:spAutoFit/>
          </a:bodyPr>
          <a:lstStyle/>
          <a:p>
            <a:r>
              <a:rPr lang="en-US" dirty="0"/>
              <a:t>http://</a:t>
            </a:r>
            <a:r>
              <a:rPr lang="en-US" dirty="0">
                <a:hlinkClick r:id="rId4"/>
              </a:rPr>
              <a:t>www.ioc-sealevelmonitoring.org/station.php?code=ptsp</a:t>
            </a:r>
            <a:endParaRPr lang="en-US" dirty="0"/>
          </a:p>
        </p:txBody>
      </p:sp>
      <p:pic>
        <p:nvPicPr>
          <p:cNvPr id="9" name="Picture 8">
            <a:extLst>
              <a:ext uri="{FF2B5EF4-FFF2-40B4-BE49-F238E27FC236}">
                <a16:creationId xmlns:a16="http://schemas.microsoft.com/office/drawing/2014/main" id="{FFDA9BB0-E76C-3241-998E-F2D2B37FA0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6059823" y="5415093"/>
            <a:ext cx="5764014" cy="369332"/>
          </a:xfrm>
          <a:prstGeom prst="rect">
            <a:avLst/>
          </a:prstGeom>
          <a:noFill/>
        </p:spPr>
        <p:txBody>
          <a:bodyPr wrap="none" rtlCol="0">
            <a:spAutoFit/>
          </a:bodyPr>
          <a:lstStyle/>
          <a:p>
            <a:r>
              <a:rPr lang="en-US" dirty="0" smtClean="0"/>
              <a:t>ETA Tsunami </a:t>
            </a:r>
            <a:r>
              <a:rPr lang="en-US" dirty="0"/>
              <a:t>from </a:t>
            </a:r>
            <a:r>
              <a:rPr lang="en-US" dirty="0" smtClean="0"/>
              <a:t>Tonga:   </a:t>
            </a:r>
            <a:r>
              <a:rPr lang="en-US" dirty="0"/>
              <a:t>#</a:t>
            </a:r>
            <a:r>
              <a:rPr lang="en-US" dirty="0" err="1"/>
              <a:t>ptsp</a:t>
            </a:r>
            <a:r>
              <a:rPr lang="en-US" dirty="0"/>
              <a:t>   Sun Jan 16 08:58:22 </a:t>
            </a:r>
            <a:r>
              <a:rPr lang="en-US" dirty="0" smtClean="0"/>
              <a:t>2022</a:t>
            </a:r>
            <a:endParaRPr lang="en-US" dirty="0"/>
          </a:p>
        </p:txBody>
      </p:sp>
    </p:spTree>
    <p:extLst>
      <p:ext uri="{BB962C8B-B14F-4D97-AF65-F5344CB8AC3E}">
        <p14:creationId xmlns:p14="http://schemas.microsoft.com/office/powerpoint/2010/main" val="51069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French Guyana</a:t>
            </a:r>
          </a:p>
        </p:txBody>
      </p:sp>
    </p:spTree>
    <p:extLst>
      <p:ext uri="{BB962C8B-B14F-4D97-AF65-F5344CB8AC3E}">
        <p14:creationId xmlns:p14="http://schemas.microsoft.com/office/powerpoint/2010/main" val="3886327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28348"/>
            <a:ext cx="9358171" cy="5090601"/>
          </a:xfrm>
          <a:prstGeom prst="rect">
            <a:avLst/>
          </a:prstGeom>
        </p:spPr>
      </p:pic>
      <p:cxnSp>
        <p:nvCxnSpPr>
          <p:cNvPr id="4" name="Straight Arrow Connector 3"/>
          <p:cNvCxnSpPr>
            <a:endCxn id="2" idx="3"/>
          </p:cNvCxnSpPr>
          <p:nvPr/>
        </p:nvCxnSpPr>
        <p:spPr>
          <a:xfrm flipH="1">
            <a:off x="5840845" y="3804694"/>
            <a:ext cx="4226791" cy="151187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FD1B64B1-CCC1-054D-8E86-CE646B806F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pic>
        <p:nvPicPr>
          <p:cNvPr id="2" name="Picture 1"/>
          <p:cNvPicPr>
            <a:picLocks noChangeAspect="1"/>
          </p:cNvPicPr>
          <p:nvPr/>
        </p:nvPicPr>
        <p:blipFill>
          <a:blip r:embed="rId4"/>
          <a:stretch>
            <a:fillRect/>
          </a:stretch>
        </p:blipFill>
        <p:spPr>
          <a:xfrm>
            <a:off x="125845" y="3887822"/>
            <a:ext cx="5715000" cy="2857500"/>
          </a:xfrm>
          <a:prstGeom prst="rect">
            <a:avLst/>
          </a:prstGeom>
        </p:spPr>
      </p:pic>
      <p:sp>
        <p:nvSpPr>
          <p:cNvPr id="8" name="Rectangle 7"/>
          <p:cNvSpPr/>
          <p:nvPr/>
        </p:nvSpPr>
        <p:spPr>
          <a:xfrm>
            <a:off x="5964788" y="6264625"/>
            <a:ext cx="6118278" cy="369332"/>
          </a:xfrm>
          <a:prstGeom prst="rect">
            <a:avLst/>
          </a:prstGeom>
        </p:spPr>
        <p:txBody>
          <a:bodyPr wrap="none">
            <a:spAutoFit/>
          </a:bodyPr>
          <a:lstStyle/>
          <a:p>
            <a:r>
              <a:rPr lang="en-US" dirty="0"/>
              <a:t>http://</a:t>
            </a:r>
            <a:r>
              <a:rPr lang="en-US" dirty="0">
                <a:hlinkClick r:id="rId5"/>
              </a:rPr>
              <a:t>www.ioc-sealevelmonitoring.org/station.php?code=iler2</a:t>
            </a:r>
            <a:endParaRPr lang="en-US" dirty="0"/>
          </a:p>
        </p:txBody>
      </p:sp>
      <p:sp>
        <p:nvSpPr>
          <p:cNvPr id="7" name="TextBox 6"/>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a:t>
            </a:r>
            <a:r>
              <a:rPr lang="en-US" dirty="0" err="1"/>
              <a:t>iler</a:t>
            </a:r>
            <a:r>
              <a:rPr lang="en-US" dirty="0"/>
              <a:t>   Sun Jan 16 06:02:09 2022</a:t>
            </a:r>
          </a:p>
        </p:txBody>
      </p:sp>
    </p:spTree>
    <p:extLst>
      <p:ext uri="{BB962C8B-B14F-4D97-AF65-F5344CB8AC3E}">
        <p14:creationId xmlns:p14="http://schemas.microsoft.com/office/powerpoint/2010/main" val="3922121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Brazil</a:t>
            </a:r>
          </a:p>
        </p:txBody>
      </p:sp>
    </p:spTree>
    <p:extLst>
      <p:ext uri="{BB962C8B-B14F-4D97-AF65-F5344CB8AC3E}">
        <p14:creationId xmlns:p14="http://schemas.microsoft.com/office/powerpoint/2010/main" val="2600606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28348"/>
            <a:ext cx="9358171" cy="5090601"/>
          </a:xfrm>
          <a:prstGeom prst="rect">
            <a:avLst/>
          </a:prstGeom>
        </p:spPr>
      </p:pic>
      <p:cxnSp>
        <p:nvCxnSpPr>
          <p:cNvPr id="4" name="Straight Arrow Connector 3"/>
          <p:cNvCxnSpPr/>
          <p:nvPr/>
        </p:nvCxnSpPr>
        <p:spPr>
          <a:xfrm flipH="1">
            <a:off x="6116852" y="4682836"/>
            <a:ext cx="4486493" cy="83135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FD1B64B1-CCC1-054D-8E86-CE646B806F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pic>
        <p:nvPicPr>
          <p:cNvPr id="5" name="Picture 4"/>
          <p:cNvPicPr>
            <a:picLocks noChangeAspect="1"/>
          </p:cNvPicPr>
          <p:nvPr/>
        </p:nvPicPr>
        <p:blipFill>
          <a:blip r:embed="rId4"/>
          <a:stretch>
            <a:fillRect/>
          </a:stretch>
        </p:blipFill>
        <p:spPr>
          <a:xfrm>
            <a:off x="401851" y="3900385"/>
            <a:ext cx="5715000" cy="2857500"/>
          </a:xfrm>
          <a:prstGeom prst="rect">
            <a:avLst/>
          </a:prstGeom>
        </p:spPr>
      </p:pic>
      <p:sp>
        <p:nvSpPr>
          <p:cNvPr id="10" name="Rectangle 9"/>
          <p:cNvSpPr/>
          <p:nvPr/>
        </p:nvSpPr>
        <p:spPr>
          <a:xfrm>
            <a:off x="6086546" y="6296645"/>
            <a:ext cx="6105454" cy="369332"/>
          </a:xfrm>
          <a:prstGeom prst="rect">
            <a:avLst/>
          </a:prstGeom>
        </p:spPr>
        <p:txBody>
          <a:bodyPr wrap="none">
            <a:spAutoFit/>
          </a:bodyPr>
          <a:lstStyle/>
          <a:p>
            <a:r>
              <a:rPr lang="en-US" dirty="0"/>
              <a:t>http://</a:t>
            </a:r>
            <a:r>
              <a:rPr lang="en-US" dirty="0">
                <a:hlinkClick r:id="rId5"/>
              </a:rPr>
              <a:t>www.ioc-sealevelmonitoring.org/station.php?code=bele</a:t>
            </a:r>
            <a:endParaRPr lang="en-US" dirty="0"/>
          </a:p>
        </p:txBody>
      </p:sp>
      <p:sp>
        <p:nvSpPr>
          <p:cNvPr id="7" name="TextBox 6"/>
          <p:cNvSpPr txBox="1"/>
          <p:nvPr/>
        </p:nvSpPr>
        <p:spPr>
          <a:xfrm>
            <a:off x="6327209" y="5720753"/>
            <a:ext cx="3099246" cy="369332"/>
          </a:xfrm>
          <a:prstGeom prst="rect">
            <a:avLst/>
          </a:prstGeom>
          <a:noFill/>
        </p:spPr>
        <p:txBody>
          <a:bodyPr wrap="none" rtlCol="0">
            <a:spAutoFit/>
          </a:bodyPr>
          <a:lstStyle/>
          <a:p>
            <a:r>
              <a:rPr lang="en-US" dirty="0" smtClean="0"/>
              <a:t>ETA Tsunami from Tonga</a:t>
            </a:r>
            <a:r>
              <a:rPr lang="en-US" dirty="0"/>
              <a:t>: </a:t>
            </a:r>
            <a:r>
              <a:rPr lang="en-US" dirty="0" smtClean="0"/>
              <a:t>#</a:t>
            </a:r>
            <a:r>
              <a:rPr lang="en-US" dirty="0" err="1" smtClean="0"/>
              <a:t>bele</a:t>
            </a:r>
            <a:endParaRPr lang="en-US" dirty="0"/>
          </a:p>
        </p:txBody>
      </p:sp>
    </p:spTree>
    <p:extLst>
      <p:ext uri="{BB962C8B-B14F-4D97-AF65-F5344CB8AC3E}">
        <p14:creationId xmlns:p14="http://schemas.microsoft.com/office/powerpoint/2010/main" val="3660156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28348"/>
            <a:ext cx="9358171" cy="5090601"/>
          </a:xfrm>
          <a:prstGeom prst="rect">
            <a:avLst/>
          </a:prstGeom>
        </p:spPr>
      </p:pic>
      <p:cxnSp>
        <p:nvCxnSpPr>
          <p:cNvPr id="4" name="Straight Arrow Connector 3"/>
          <p:cNvCxnSpPr/>
          <p:nvPr/>
        </p:nvCxnSpPr>
        <p:spPr>
          <a:xfrm flipH="1">
            <a:off x="5939834" y="4969163"/>
            <a:ext cx="5938131" cy="50762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FD1B64B1-CCC1-054D-8E86-CE646B806F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pic>
        <p:nvPicPr>
          <p:cNvPr id="2" name="Picture 1"/>
          <p:cNvPicPr>
            <a:picLocks noChangeAspect="1"/>
          </p:cNvPicPr>
          <p:nvPr/>
        </p:nvPicPr>
        <p:blipFill>
          <a:blip r:embed="rId4"/>
          <a:stretch>
            <a:fillRect/>
          </a:stretch>
        </p:blipFill>
        <p:spPr>
          <a:xfrm>
            <a:off x="224834" y="3808477"/>
            <a:ext cx="5715000" cy="2857500"/>
          </a:xfrm>
          <a:prstGeom prst="rect">
            <a:avLst/>
          </a:prstGeom>
        </p:spPr>
      </p:pic>
      <p:sp>
        <p:nvSpPr>
          <p:cNvPr id="7" name="Rectangle 6"/>
          <p:cNvSpPr/>
          <p:nvPr/>
        </p:nvSpPr>
        <p:spPr>
          <a:xfrm>
            <a:off x="6043679" y="6094969"/>
            <a:ext cx="6044475" cy="369332"/>
          </a:xfrm>
          <a:prstGeom prst="rect">
            <a:avLst/>
          </a:prstGeom>
        </p:spPr>
        <p:txBody>
          <a:bodyPr wrap="none">
            <a:spAutoFit/>
          </a:bodyPr>
          <a:lstStyle/>
          <a:p>
            <a:r>
              <a:rPr lang="en-US" dirty="0"/>
              <a:t>http://</a:t>
            </a:r>
            <a:r>
              <a:rPr lang="en-US" dirty="0">
                <a:hlinkClick r:id="rId5"/>
              </a:rPr>
              <a:t>www.ioc-sealevelmonitoring.org/station.php?code=fort</a:t>
            </a:r>
            <a:endParaRPr lang="en-US" dirty="0"/>
          </a:p>
        </p:txBody>
      </p:sp>
      <p:sp>
        <p:nvSpPr>
          <p:cNvPr id="8" name="TextBox 7"/>
          <p:cNvSpPr txBox="1"/>
          <p:nvPr/>
        </p:nvSpPr>
        <p:spPr>
          <a:xfrm>
            <a:off x="5999392" y="5540930"/>
            <a:ext cx="5593454" cy="369332"/>
          </a:xfrm>
          <a:prstGeom prst="rect">
            <a:avLst/>
          </a:prstGeom>
          <a:noFill/>
        </p:spPr>
        <p:txBody>
          <a:bodyPr wrap="none" rtlCol="0">
            <a:spAutoFit/>
          </a:bodyPr>
          <a:lstStyle/>
          <a:p>
            <a:r>
              <a:rPr lang="en-US" dirty="0" smtClean="0"/>
              <a:t>ETA Tsunami from Tonga</a:t>
            </a:r>
            <a:r>
              <a:rPr lang="en-US" dirty="0"/>
              <a:t>: #fort   Sun Jan 16 03:04:58 2022</a:t>
            </a:r>
          </a:p>
        </p:txBody>
      </p:sp>
    </p:spTree>
    <p:extLst>
      <p:ext uri="{BB962C8B-B14F-4D97-AF65-F5344CB8AC3E}">
        <p14:creationId xmlns:p14="http://schemas.microsoft.com/office/powerpoint/2010/main" val="35357165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Curacao</a:t>
            </a:r>
          </a:p>
        </p:txBody>
      </p:sp>
    </p:spTree>
    <p:extLst>
      <p:ext uri="{BB962C8B-B14F-4D97-AF65-F5344CB8AC3E}">
        <p14:creationId xmlns:p14="http://schemas.microsoft.com/office/powerpoint/2010/main" val="1206781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28348"/>
            <a:ext cx="9358171" cy="5090601"/>
          </a:xfrm>
          <a:prstGeom prst="rect">
            <a:avLst/>
          </a:prstGeom>
        </p:spPr>
      </p:pic>
      <p:cxnSp>
        <p:nvCxnSpPr>
          <p:cNvPr id="4" name="Straight Arrow Connector 3"/>
          <p:cNvCxnSpPr/>
          <p:nvPr/>
        </p:nvCxnSpPr>
        <p:spPr>
          <a:xfrm flipH="1">
            <a:off x="5825083" y="2918691"/>
            <a:ext cx="2136662" cy="84844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stretch>
            <a:fillRect/>
          </a:stretch>
        </p:blipFill>
        <p:spPr>
          <a:xfrm>
            <a:off x="104671" y="3767137"/>
            <a:ext cx="5715000" cy="2857500"/>
          </a:xfrm>
          <a:prstGeom prst="rect">
            <a:avLst/>
          </a:prstGeom>
        </p:spPr>
      </p:pic>
      <p:sp>
        <p:nvSpPr>
          <p:cNvPr id="8" name="Rectangle 7"/>
          <p:cNvSpPr/>
          <p:nvPr/>
        </p:nvSpPr>
        <p:spPr>
          <a:xfrm>
            <a:off x="6116851" y="6262789"/>
            <a:ext cx="6049348" cy="369332"/>
          </a:xfrm>
          <a:prstGeom prst="rect">
            <a:avLst/>
          </a:prstGeom>
        </p:spPr>
        <p:txBody>
          <a:bodyPr wrap="none">
            <a:spAutoFit/>
          </a:bodyPr>
          <a:lstStyle/>
          <a:p>
            <a:r>
              <a:rPr lang="en-US" dirty="0"/>
              <a:t>http://</a:t>
            </a:r>
            <a:r>
              <a:rPr lang="en-US" dirty="0">
                <a:hlinkClick r:id="rId4"/>
              </a:rPr>
              <a:t>www.ioc-sealevelmonitoring.org/station.php?code=bull</a:t>
            </a:r>
            <a:endParaRPr lang="en-US" dirty="0"/>
          </a:p>
        </p:txBody>
      </p:sp>
      <p:pic>
        <p:nvPicPr>
          <p:cNvPr id="9" name="Picture 8">
            <a:extLst>
              <a:ext uri="{FF2B5EF4-FFF2-40B4-BE49-F238E27FC236}">
                <a16:creationId xmlns:a16="http://schemas.microsoft.com/office/drawing/2014/main" id="{FD1B64B1-CCC1-054D-8E86-CE646B806F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#bull   Sun Jan 16 07:59:44 2022</a:t>
            </a:r>
          </a:p>
        </p:txBody>
      </p:sp>
    </p:spTree>
    <p:extLst>
      <p:ext uri="{BB962C8B-B14F-4D97-AF65-F5344CB8AC3E}">
        <p14:creationId xmlns:p14="http://schemas.microsoft.com/office/powerpoint/2010/main" val="3383332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Colombia</a:t>
            </a:r>
          </a:p>
        </p:txBody>
      </p:sp>
    </p:spTree>
    <p:extLst>
      <p:ext uri="{BB962C8B-B14F-4D97-AF65-F5344CB8AC3E}">
        <p14:creationId xmlns:p14="http://schemas.microsoft.com/office/powerpoint/2010/main" val="2100273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28348"/>
            <a:ext cx="9358171" cy="5090601"/>
          </a:xfrm>
          <a:prstGeom prst="rect">
            <a:avLst/>
          </a:prstGeom>
        </p:spPr>
      </p:pic>
      <p:cxnSp>
        <p:nvCxnSpPr>
          <p:cNvPr id="4" name="Straight Arrow Connector 3"/>
          <p:cNvCxnSpPr/>
          <p:nvPr/>
        </p:nvCxnSpPr>
        <p:spPr>
          <a:xfrm flipH="1">
            <a:off x="5825083" y="3038764"/>
            <a:ext cx="1453172" cy="72837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10" name="Picture 9"/>
          <p:cNvPicPr>
            <a:picLocks noChangeAspect="1"/>
          </p:cNvPicPr>
          <p:nvPr/>
        </p:nvPicPr>
        <p:blipFill>
          <a:blip r:embed="rId3"/>
          <a:stretch>
            <a:fillRect/>
          </a:stretch>
        </p:blipFill>
        <p:spPr>
          <a:xfrm>
            <a:off x="104671" y="3767137"/>
            <a:ext cx="5715000" cy="2857500"/>
          </a:xfrm>
          <a:prstGeom prst="rect">
            <a:avLst/>
          </a:prstGeom>
        </p:spPr>
      </p:pic>
      <p:sp>
        <p:nvSpPr>
          <p:cNvPr id="12" name="Rectangle 11"/>
          <p:cNvSpPr/>
          <p:nvPr/>
        </p:nvSpPr>
        <p:spPr>
          <a:xfrm>
            <a:off x="5966460" y="6255305"/>
            <a:ext cx="6310515" cy="369332"/>
          </a:xfrm>
          <a:prstGeom prst="rect">
            <a:avLst/>
          </a:prstGeom>
        </p:spPr>
        <p:txBody>
          <a:bodyPr wrap="square">
            <a:spAutoFit/>
          </a:bodyPr>
          <a:lstStyle/>
          <a:p>
            <a:r>
              <a:rPr lang="en-US" dirty="0"/>
              <a:t>http://</a:t>
            </a:r>
            <a:r>
              <a:rPr lang="en-US" dirty="0">
                <a:hlinkClick r:id="rId4"/>
              </a:rPr>
              <a:t>www.ioc-sealevelmonitoring.org/station.php?code=sama</a:t>
            </a:r>
            <a:endParaRPr lang="en-US" dirty="0"/>
          </a:p>
        </p:txBody>
      </p:sp>
      <p:pic>
        <p:nvPicPr>
          <p:cNvPr id="8" name="Picture 7">
            <a:extLst>
              <a:ext uri="{FF2B5EF4-FFF2-40B4-BE49-F238E27FC236}">
                <a16:creationId xmlns:a16="http://schemas.microsoft.com/office/drawing/2014/main" id="{6883A877-1337-5D46-9FE0-A01A3277C8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797100" cy="369332"/>
          </a:xfrm>
          <a:prstGeom prst="rect">
            <a:avLst/>
          </a:prstGeom>
          <a:noFill/>
        </p:spPr>
        <p:txBody>
          <a:bodyPr wrap="none" rtlCol="0">
            <a:spAutoFit/>
          </a:bodyPr>
          <a:lstStyle/>
          <a:p>
            <a:r>
              <a:rPr lang="en-US" dirty="0" smtClean="0"/>
              <a:t>ETA Tsunami from Tonga</a:t>
            </a:r>
            <a:r>
              <a:rPr lang="en-US" dirty="0"/>
              <a:t>: </a:t>
            </a:r>
            <a:r>
              <a:rPr lang="fi-FI" dirty="0"/>
              <a:t> #sama   Sun Jan 16 08:50:31 2022</a:t>
            </a:r>
            <a:endParaRPr lang="en-US" dirty="0"/>
          </a:p>
        </p:txBody>
      </p:sp>
    </p:spTree>
    <p:extLst>
      <p:ext uri="{BB962C8B-B14F-4D97-AF65-F5344CB8AC3E}">
        <p14:creationId xmlns:p14="http://schemas.microsoft.com/office/powerpoint/2010/main" val="401105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3829" y="0"/>
            <a:ext cx="9358171" cy="5090601"/>
          </a:xfrm>
          <a:prstGeom prst="rect">
            <a:avLst/>
          </a:prstGeom>
        </p:spPr>
      </p:pic>
      <p:sp>
        <p:nvSpPr>
          <p:cNvPr id="4" name="Rectangle 3"/>
          <p:cNvSpPr/>
          <p:nvPr/>
        </p:nvSpPr>
        <p:spPr>
          <a:xfrm>
            <a:off x="5972460" y="6351672"/>
            <a:ext cx="6072368" cy="369332"/>
          </a:xfrm>
          <a:prstGeom prst="rect">
            <a:avLst/>
          </a:prstGeom>
        </p:spPr>
        <p:txBody>
          <a:bodyPr wrap="none">
            <a:spAutoFit/>
          </a:bodyPr>
          <a:lstStyle/>
          <a:p>
            <a:r>
              <a:rPr lang="en-US" dirty="0">
                <a:hlinkClick r:id="rId3"/>
              </a:rPr>
              <a:t>http://www.ioc-sealevelmonitoring.org/station.php?code=ptpl</a:t>
            </a:r>
            <a:endParaRPr lang="en-US" dirty="0"/>
          </a:p>
        </p:txBody>
      </p:sp>
      <p:cxnSp>
        <p:nvCxnSpPr>
          <p:cNvPr id="6" name="Straight Arrow Connector 5"/>
          <p:cNvCxnSpPr/>
          <p:nvPr/>
        </p:nvCxnSpPr>
        <p:spPr>
          <a:xfrm flipH="1">
            <a:off x="5840845" y="1892968"/>
            <a:ext cx="1843323" cy="135823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45" y="3136915"/>
            <a:ext cx="5715000" cy="2857500"/>
          </a:xfrm>
          <a:prstGeom prst="rect">
            <a:avLst/>
          </a:prstGeom>
        </p:spPr>
      </p:pic>
      <p:pic>
        <p:nvPicPr>
          <p:cNvPr id="8" name="Picture 7">
            <a:extLst>
              <a:ext uri="{FF2B5EF4-FFF2-40B4-BE49-F238E27FC236}">
                <a16:creationId xmlns:a16="http://schemas.microsoft.com/office/drawing/2014/main" id="{CF3FCFE5-AB53-264E-AA3E-02357D4D82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9" name="TextBox 8"/>
          <p:cNvSpPr txBox="1"/>
          <p:nvPr/>
        </p:nvSpPr>
        <p:spPr>
          <a:xfrm>
            <a:off x="6077527" y="5640969"/>
            <a:ext cx="5656036" cy="369332"/>
          </a:xfrm>
          <a:prstGeom prst="rect">
            <a:avLst/>
          </a:prstGeom>
          <a:noFill/>
        </p:spPr>
        <p:txBody>
          <a:bodyPr wrap="none" rtlCol="0">
            <a:spAutoFit/>
          </a:bodyPr>
          <a:lstStyle/>
          <a:p>
            <a:r>
              <a:rPr lang="en-US" dirty="0" smtClean="0"/>
              <a:t>ETA Tsunami from Tonga</a:t>
            </a:r>
            <a:r>
              <a:rPr lang="en-US" dirty="0"/>
              <a:t>: </a:t>
            </a:r>
            <a:r>
              <a:rPr lang="fi-FI" dirty="0"/>
              <a:t>#ppla   Sun Jan 16 07:40:07 2022</a:t>
            </a:r>
            <a:endParaRPr lang="en-US" dirty="0"/>
          </a:p>
        </p:txBody>
      </p:sp>
    </p:spTree>
    <p:extLst>
      <p:ext uri="{BB962C8B-B14F-4D97-AF65-F5344CB8AC3E}">
        <p14:creationId xmlns:p14="http://schemas.microsoft.com/office/powerpoint/2010/main" val="1952482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28348"/>
            <a:ext cx="9358171" cy="5090601"/>
          </a:xfrm>
          <a:prstGeom prst="rect">
            <a:avLst/>
          </a:prstGeom>
        </p:spPr>
      </p:pic>
      <p:cxnSp>
        <p:nvCxnSpPr>
          <p:cNvPr id="4" name="Straight Arrow Connector 3"/>
          <p:cNvCxnSpPr/>
          <p:nvPr/>
        </p:nvCxnSpPr>
        <p:spPr>
          <a:xfrm flipH="1">
            <a:off x="5825083" y="3038764"/>
            <a:ext cx="1453172" cy="72837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stretch>
            <a:fillRect/>
          </a:stretch>
        </p:blipFill>
        <p:spPr>
          <a:xfrm>
            <a:off x="110083" y="3866569"/>
            <a:ext cx="5715000" cy="2857500"/>
          </a:xfrm>
          <a:prstGeom prst="rect">
            <a:avLst/>
          </a:prstGeom>
        </p:spPr>
      </p:pic>
      <p:sp>
        <p:nvSpPr>
          <p:cNvPr id="5" name="Rectangle 4"/>
          <p:cNvSpPr/>
          <p:nvPr/>
        </p:nvSpPr>
        <p:spPr>
          <a:xfrm>
            <a:off x="5976814" y="6354737"/>
            <a:ext cx="6063455" cy="369332"/>
          </a:xfrm>
          <a:prstGeom prst="rect">
            <a:avLst/>
          </a:prstGeom>
        </p:spPr>
        <p:txBody>
          <a:bodyPr wrap="none">
            <a:spAutoFit/>
          </a:bodyPr>
          <a:lstStyle/>
          <a:p>
            <a:r>
              <a:rPr lang="en-US" dirty="0"/>
              <a:t>http://</a:t>
            </a:r>
            <a:r>
              <a:rPr lang="en-US" dirty="0">
                <a:hlinkClick r:id="rId4"/>
              </a:rPr>
              <a:t>www.ioc-sealevelmonitoring.org/station.php?code=cart</a:t>
            </a:r>
            <a:endParaRPr lang="en-US" dirty="0"/>
          </a:p>
        </p:txBody>
      </p:sp>
      <p:pic>
        <p:nvPicPr>
          <p:cNvPr id="8" name="Picture 7">
            <a:extLst>
              <a:ext uri="{FF2B5EF4-FFF2-40B4-BE49-F238E27FC236}">
                <a16:creationId xmlns:a16="http://schemas.microsoft.com/office/drawing/2014/main" id="{DFFEA014-48ED-EA4E-A3DD-67189F36BC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2693686" cy="369332"/>
          </a:xfrm>
          <a:prstGeom prst="rect">
            <a:avLst/>
          </a:prstGeom>
          <a:noFill/>
        </p:spPr>
        <p:txBody>
          <a:bodyPr wrap="none" rtlCol="0">
            <a:spAutoFit/>
          </a:bodyPr>
          <a:lstStyle/>
          <a:p>
            <a:r>
              <a:rPr lang="en-US" dirty="0" smtClean="0"/>
              <a:t>ETA Tsunami from Tonga</a:t>
            </a:r>
            <a:r>
              <a:rPr lang="en-US" dirty="0"/>
              <a:t>: </a:t>
            </a:r>
            <a:r>
              <a:rPr lang="en-US" dirty="0" smtClean="0"/>
              <a:t>#</a:t>
            </a:r>
            <a:endParaRPr lang="en-US" dirty="0"/>
          </a:p>
        </p:txBody>
      </p:sp>
    </p:spTree>
    <p:extLst>
      <p:ext uri="{BB962C8B-B14F-4D97-AF65-F5344CB8AC3E}">
        <p14:creationId xmlns:p14="http://schemas.microsoft.com/office/powerpoint/2010/main" val="4046586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28348"/>
            <a:ext cx="9358171" cy="5090601"/>
          </a:xfrm>
          <a:prstGeom prst="rect">
            <a:avLst/>
          </a:prstGeom>
        </p:spPr>
      </p:pic>
      <p:cxnSp>
        <p:nvCxnSpPr>
          <p:cNvPr id="4" name="Straight Arrow Connector 3"/>
          <p:cNvCxnSpPr/>
          <p:nvPr/>
        </p:nvCxnSpPr>
        <p:spPr>
          <a:xfrm flipH="1">
            <a:off x="5754255" y="2927927"/>
            <a:ext cx="471054" cy="80226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6" name="Picture 5"/>
          <p:cNvPicPr>
            <a:picLocks noChangeAspect="1"/>
          </p:cNvPicPr>
          <p:nvPr/>
        </p:nvPicPr>
        <p:blipFill>
          <a:blip r:embed="rId3"/>
          <a:stretch>
            <a:fillRect/>
          </a:stretch>
        </p:blipFill>
        <p:spPr>
          <a:xfrm>
            <a:off x="110083" y="3730192"/>
            <a:ext cx="5715000" cy="2857500"/>
          </a:xfrm>
          <a:prstGeom prst="rect">
            <a:avLst/>
          </a:prstGeom>
        </p:spPr>
      </p:pic>
      <p:sp>
        <p:nvSpPr>
          <p:cNvPr id="10" name="Rectangle 9"/>
          <p:cNvSpPr/>
          <p:nvPr/>
        </p:nvSpPr>
        <p:spPr>
          <a:xfrm>
            <a:off x="5985103" y="6213154"/>
            <a:ext cx="6132704" cy="369332"/>
          </a:xfrm>
          <a:prstGeom prst="rect">
            <a:avLst/>
          </a:prstGeom>
        </p:spPr>
        <p:txBody>
          <a:bodyPr wrap="none">
            <a:spAutoFit/>
          </a:bodyPr>
          <a:lstStyle/>
          <a:p>
            <a:r>
              <a:rPr lang="en-US" dirty="0"/>
              <a:t>http://</a:t>
            </a:r>
            <a:r>
              <a:rPr lang="en-US" dirty="0">
                <a:hlinkClick r:id="rId4"/>
              </a:rPr>
              <a:t>www.ioc-sealevelmonitoring.org/station.php?code=sana</a:t>
            </a:r>
            <a:endParaRPr lang="en-US" dirty="0"/>
          </a:p>
        </p:txBody>
      </p:sp>
      <p:pic>
        <p:nvPicPr>
          <p:cNvPr id="8" name="Picture 7">
            <a:extLst>
              <a:ext uri="{FF2B5EF4-FFF2-40B4-BE49-F238E27FC236}">
                <a16:creationId xmlns:a16="http://schemas.microsoft.com/office/drawing/2014/main" id="{35D62981-A897-BA42-8BC1-F109EF9F58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a:t>
            </a:r>
            <a:r>
              <a:rPr lang="fi-FI" dirty="0"/>
              <a:t>#sana   Sun Jan 16 09:49:11 2022</a:t>
            </a:r>
            <a:endParaRPr lang="en-US" dirty="0"/>
          </a:p>
        </p:txBody>
      </p:sp>
    </p:spTree>
    <p:extLst>
      <p:ext uri="{BB962C8B-B14F-4D97-AF65-F5344CB8AC3E}">
        <p14:creationId xmlns:p14="http://schemas.microsoft.com/office/powerpoint/2010/main" val="815126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Panama</a:t>
            </a:r>
          </a:p>
        </p:txBody>
      </p:sp>
    </p:spTree>
    <p:extLst>
      <p:ext uri="{BB962C8B-B14F-4D97-AF65-F5344CB8AC3E}">
        <p14:creationId xmlns:p14="http://schemas.microsoft.com/office/powerpoint/2010/main" val="1745889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28348"/>
            <a:ext cx="9358171" cy="5090601"/>
          </a:xfrm>
          <a:prstGeom prst="rect">
            <a:avLst/>
          </a:prstGeom>
        </p:spPr>
      </p:pic>
      <p:cxnSp>
        <p:nvCxnSpPr>
          <p:cNvPr id="4" name="Straight Arrow Connector 3"/>
          <p:cNvCxnSpPr/>
          <p:nvPr/>
        </p:nvCxnSpPr>
        <p:spPr>
          <a:xfrm flipH="1">
            <a:off x="5800257" y="3278909"/>
            <a:ext cx="803743" cy="54189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8" name="Picture 7"/>
          <p:cNvPicPr>
            <a:picLocks noChangeAspect="1"/>
          </p:cNvPicPr>
          <p:nvPr/>
        </p:nvPicPr>
        <p:blipFill>
          <a:blip r:embed="rId3"/>
          <a:stretch>
            <a:fillRect/>
          </a:stretch>
        </p:blipFill>
        <p:spPr>
          <a:xfrm>
            <a:off x="55619" y="3820799"/>
            <a:ext cx="5715000" cy="2857500"/>
          </a:xfrm>
          <a:prstGeom prst="rect">
            <a:avLst/>
          </a:prstGeom>
        </p:spPr>
      </p:pic>
      <p:sp>
        <p:nvSpPr>
          <p:cNvPr id="11" name="Rectangle 10"/>
          <p:cNvSpPr/>
          <p:nvPr/>
        </p:nvSpPr>
        <p:spPr>
          <a:xfrm>
            <a:off x="6051106" y="6358887"/>
            <a:ext cx="6111866" cy="369332"/>
          </a:xfrm>
          <a:prstGeom prst="rect">
            <a:avLst/>
          </a:prstGeom>
        </p:spPr>
        <p:txBody>
          <a:bodyPr wrap="none">
            <a:spAutoFit/>
          </a:bodyPr>
          <a:lstStyle/>
          <a:p>
            <a:r>
              <a:rPr lang="en-US" dirty="0"/>
              <a:t>http://</a:t>
            </a:r>
            <a:r>
              <a:rPr lang="en-US" dirty="0">
                <a:hlinkClick r:id="rId4"/>
              </a:rPr>
              <a:t>www.ioc-sealevelmonitoring.org/station.php?code=elpo</a:t>
            </a:r>
            <a:endParaRPr lang="en-US" dirty="0"/>
          </a:p>
        </p:txBody>
      </p:sp>
      <p:pic>
        <p:nvPicPr>
          <p:cNvPr id="9" name="Picture 8">
            <a:extLst>
              <a:ext uri="{FF2B5EF4-FFF2-40B4-BE49-F238E27FC236}">
                <a16:creationId xmlns:a16="http://schemas.microsoft.com/office/drawing/2014/main" id="{E6C9ED80-04F7-E940-9922-1BCC00C20A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a:t>
            </a:r>
            <a:r>
              <a:rPr lang="fi-FI" dirty="0"/>
              <a:t>#elpo   Sun Jan 16 09:38:04 2022</a:t>
            </a:r>
            <a:endParaRPr lang="en-US" dirty="0"/>
          </a:p>
        </p:txBody>
      </p:sp>
    </p:spTree>
    <p:extLst>
      <p:ext uri="{BB962C8B-B14F-4D97-AF65-F5344CB8AC3E}">
        <p14:creationId xmlns:p14="http://schemas.microsoft.com/office/powerpoint/2010/main" val="1995587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28348"/>
            <a:ext cx="9358171" cy="5090601"/>
          </a:xfrm>
          <a:prstGeom prst="rect">
            <a:avLst/>
          </a:prstGeom>
        </p:spPr>
      </p:pic>
      <p:cxnSp>
        <p:nvCxnSpPr>
          <p:cNvPr id="4" name="Straight Arrow Connector 3"/>
          <p:cNvCxnSpPr/>
          <p:nvPr/>
        </p:nvCxnSpPr>
        <p:spPr>
          <a:xfrm flipH="1">
            <a:off x="5800258" y="3306618"/>
            <a:ext cx="369633" cy="51418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stretch>
            <a:fillRect/>
          </a:stretch>
        </p:blipFill>
        <p:spPr>
          <a:xfrm>
            <a:off x="85257" y="3820799"/>
            <a:ext cx="5715000" cy="2857500"/>
          </a:xfrm>
          <a:prstGeom prst="rect">
            <a:avLst/>
          </a:prstGeom>
        </p:spPr>
      </p:pic>
      <p:sp>
        <p:nvSpPr>
          <p:cNvPr id="6" name="Rectangle 5"/>
          <p:cNvSpPr/>
          <p:nvPr/>
        </p:nvSpPr>
        <p:spPr>
          <a:xfrm>
            <a:off x="6063249" y="6361145"/>
            <a:ext cx="6140079" cy="369332"/>
          </a:xfrm>
          <a:prstGeom prst="rect">
            <a:avLst/>
          </a:prstGeom>
        </p:spPr>
        <p:txBody>
          <a:bodyPr wrap="none">
            <a:spAutoFit/>
          </a:bodyPr>
          <a:lstStyle/>
          <a:p>
            <a:r>
              <a:rPr lang="en-US" dirty="0"/>
              <a:t>http://</a:t>
            </a:r>
            <a:r>
              <a:rPr lang="en-US" dirty="0">
                <a:hlinkClick r:id="rId4"/>
              </a:rPr>
              <a:t>www.ioc-sealevelmonitoring.org/station.php?code=bdto</a:t>
            </a:r>
            <a:endParaRPr lang="en-US" dirty="0"/>
          </a:p>
        </p:txBody>
      </p:sp>
      <p:pic>
        <p:nvPicPr>
          <p:cNvPr id="8" name="Picture 7">
            <a:extLst>
              <a:ext uri="{FF2B5EF4-FFF2-40B4-BE49-F238E27FC236}">
                <a16:creationId xmlns:a16="http://schemas.microsoft.com/office/drawing/2014/main" id="{D35DE35C-900C-4844-91BA-8FAFD27F0F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9" name="TextBox 8"/>
          <p:cNvSpPr txBox="1"/>
          <p:nvPr/>
        </p:nvSpPr>
        <p:spPr>
          <a:xfrm>
            <a:off x="5999392" y="5540930"/>
            <a:ext cx="5689058" cy="646331"/>
          </a:xfrm>
          <a:prstGeom prst="rect">
            <a:avLst/>
          </a:prstGeom>
          <a:noFill/>
        </p:spPr>
        <p:txBody>
          <a:bodyPr wrap="none" rtlCol="0">
            <a:spAutoFit/>
          </a:bodyPr>
          <a:lstStyle/>
          <a:p>
            <a:r>
              <a:rPr lang="en-US" dirty="0" smtClean="0"/>
              <a:t>ETA Tsunami from Tonga</a:t>
            </a:r>
            <a:r>
              <a:rPr lang="en-US" dirty="0"/>
              <a:t>: #</a:t>
            </a:r>
            <a:r>
              <a:rPr lang="en-US" dirty="0" err="1"/>
              <a:t>bdto</a:t>
            </a:r>
            <a:r>
              <a:rPr lang="en-US" dirty="0"/>
              <a:t>   Sun Jan 16 10:20:53 2022</a:t>
            </a:r>
          </a:p>
          <a:p>
            <a:endParaRPr lang="en-US" dirty="0"/>
          </a:p>
        </p:txBody>
      </p:sp>
    </p:spTree>
    <p:extLst>
      <p:ext uri="{BB962C8B-B14F-4D97-AF65-F5344CB8AC3E}">
        <p14:creationId xmlns:p14="http://schemas.microsoft.com/office/powerpoint/2010/main" val="1692913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Guatemala</a:t>
            </a:r>
          </a:p>
        </p:txBody>
      </p:sp>
    </p:spTree>
    <p:extLst>
      <p:ext uri="{BB962C8B-B14F-4D97-AF65-F5344CB8AC3E}">
        <p14:creationId xmlns:p14="http://schemas.microsoft.com/office/powerpoint/2010/main" val="1680228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28348"/>
            <a:ext cx="9358171" cy="5090601"/>
          </a:xfrm>
          <a:prstGeom prst="rect">
            <a:avLst/>
          </a:prstGeom>
        </p:spPr>
      </p:pic>
      <p:cxnSp>
        <p:nvCxnSpPr>
          <p:cNvPr id="4" name="Straight Arrow Connector 3"/>
          <p:cNvCxnSpPr/>
          <p:nvPr/>
        </p:nvCxnSpPr>
        <p:spPr>
          <a:xfrm flipH="1">
            <a:off x="3990110" y="2447636"/>
            <a:ext cx="1376217" cy="137737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5" name="Picture 4"/>
          <p:cNvPicPr>
            <a:picLocks noChangeAspect="1"/>
          </p:cNvPicPr>
          <p:nvPr/>
        </p:nvPicPr>
        <p:blipFill>
          <a:blip r:embed="rId3"/>
          <a:stretch>
            <a:fillRect/>
          </a:stretch>
        </p:blipFill>
        <p:spPr>
          <a:xfrm>
            <a:off x="25974" y="3825009"/>
            <a:ext cx="5715000" cy="2857500"/>
          </a:xfrm>
          <a:prstGeom prst="rect">
            <a:avLst/>
          </a:prstGeom>
        </p:spPr>
      </p:pic>
      <p:sp>
        <p:nvSpPr>
          <p:cNvPr id="12" name="Rectangle 11"/>
          <p:cNvSpPr/>
          <p:nvPr/>
        </p:nvSpPr>
        <p:spPr>
          <a:xfrm>
            <a:off x="6047923" y="6329626"/>
            <a:ext cx="6134308" cy="369332"/>
          </a:xfrm>
          <a:prstGeom prst="rect">
            <a:avLst/>
          </a:prstGeom>
        </p:spPr>
        <p:txBody>
          <a:bodyPr wrap="none">
            <a:spAutoFit/>
          </a:bodyPr>
          <a:lstStyle/>
          <a:p>
            <a:r>
              <a:rPr lang="en-US" dirty="0"/>
              <a:t>http://</a:t>
            </a:r>
            <a:r>
              <a:rPr lang="en-US" dirty="0">
                <a:hlinkClick r:id="rId4"/>
              </a:rPr>
              <a:t>www.ioc-sealevelmonitoring.org/station.php?code=prba</a:t>
            </a:r>
            <a:endParaRPr lang="en-US" dirty="0"/>
          </a:p>
        </p:txBody>
      </p:sp>
      <p:pic>
        <p:nvPicPr>
          <p:cNvPr id="8" name="Picture 7">
            <a:extLst>
              <a:ext uri="{FF2B5EF4-FFF2-40B4-BE49-F238E27FC236}">
                <a16:creationId xmlns:a16="http://schemas.microsoft.com/office/drawing/2014/main" id="{2B018A60-85CB-0A48-A4E5-C0247B8933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a:t>
            </a:r>
            <a:r>
              <a:rPr lang="en-US" dirty="0" err="1"/>
              <a:t>prba</a:t>
            </a:r>
            <a:r>
              <a:rPr lang="en-US" dirty="0"/>
              <a:t>   Sun Jan 16 14:04:40 2022</a:t>
            </a:r>
          </a:p>
        </p:txBody>
      </p:sp>
    </p:spTree>
    <p:extLst>
      <p:ext uri="{BB962C8B-B14F-4D97-AF65-F5344CB8AC3E}">
        <p14:creationId xmlns:p14="http://schemas.microsoft.com/office/powerpoint/2010/main" val="3201617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Mexico</a:t>
            </a:r>
          </a:p>
        </p:txBody>
      </p:sp>
    </p:spTree>
    <p:extLst>
      <p:ext uri="{BB962C8B-B14F-4D97-AF65-F5344CB8AC3E}">
        <p14:creationId xmlns:p14="http://schemas.microsoft.com/office/powerpoint/2010/main" val="3709331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28348"/>
            <a:ext cx="9358171" cy="5090601"/>
          </a:xfrm>
          <a:prstGeom prst="rect">
            <a:avLst/>
          </a:prstGeom>
        </p:spPr>
      </p:pic>
      <p:cxnSp>
        <p:nvCxnSpPr>
          <p:cNvPr id="4" name="Straight Arrow Connector 3"/>
          <p:cNvCxnSpPr/>
          <p:nvPr/>
        </p:nvCxnSpPr>
        <p:spPr>
          <a:xfrm flipH="1">
            <a:off x="3990111" y="1801091"/>
            <a:ext cx="1588653" cy="202391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stretch>
            <a:fillRect/>
          </a:stretch>
        </p:blipFill>
        <p:spPr>
          <a:xfrm>
            <a:off x="129869" y="3825009"/>
            <a:ext cx="5715000" cy="2857500"/>
          </a:xfrm>
          <a:prstGeom prst="rect">
            <a:avLst/>
          </a:prstGeom>
        </p:spPr>
      </p:pic>
      <p:sp>
        <p:nvSpPr>
          <p:cNvPr id="8" name="Rectangle 7"/>
          <p:cNvSpPr/>
          <p:nvPr/>
        </p:nvSpPr>
        <p:spPr>
          <a:xfrm>
            <a:off x="6456218" y="5738199"/>
            <a:ext cx="6096000" cy="646331"/>
          </a:xfrm>
          <a:prstGeom prst="rect">
            <a:avLst/>
          </a:prstGeom>
        </p:spPr>
        <p:txBody>
          <a:bodyPr>
            <a:spAutoFit/>
          </a:bodyPr>
          <a:lstStyle/>
          <a:p>
            <a:r>
              <a:rPr lang="en-US" dirty="0"/>
              <a:t>http://</a:t>
            </a:r>
            <a:r>
              <a:rPr lang="en-US" dirty="0">
                <a:hlinkClick r:id="rId4"/>
              </a:rPr>
              <a:t>www.ioc-sealevelmonitoring.org/station.php?code=pumo2</a:t>
            </a:r>
            <a:endParaRPr lang="en-US" dirty="0"/>
          </a:p>
        </p:txBody>
      </p:sp>
      <p:pic>
        <p:nvPicPr>
          <p:cNvPr id="9" name="Picture 8">
            <a:extLst>
              <a:ext uri="{FF2B5EF4-FFF2-40B4-BE49-F238E27FC236}">
                <a16:creationId xmlns:a16="http://schemas.microsoft.com/office/drawing/2014/main" id="{B85E8AE7-2594-AC43-9E09-4798DBA228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6036338" y="5346731"/>
            <a:ext cx="5851602" cy="369332"/>
          </a:xfrm>
          <a:prstGeom prst="rect">
            <a:avLst/>
          </a:prstGeom>
          <a:noFill/>
        </p:spPr>
        <p:txBody>
          <a:bodyPr wrap="none" rtlCol="0">
            <a:spAutoFit/>
          </a:bodyPr>
          <a:lstStyle/>
          <a:p>
            <a:r>
              <a:rPr lang="en-US" dirty="0" smtClean="0"/>
              <a:t>ETA Tsunami from Tonga</a:t>
            </a:r>
            <a:r>
              <a:rPr lang="en-US" dirty="0"/>
              <a:t>:  #</a:t>
            </a:r>
            <a:r>
              <a:rPr lang="en-US" dirty="0" err="1"/>
              <a:t>pumo</a:t>
            </a:r>
            <a:r>
              <a:rPr lang="en-US" dirty="0"/>
              <a:t>   Sun Jan 16 10:03:34 2022</a:t>
            </a:r>
          </a:p>
        </p:txBody>
      </p:sp>
    </p:spTree>
    <p:extLst>
      <p:ext uri="{BB962C8B-B14F-4D97-AF65-F5344CB8AC3E}">
        <p14:creationId xmlns:p14="http://schemas.microsoft.com/office/powerpoint/2010/main" val="798964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28348"/>
            <a:ext cx="9358171" cy="5090601"/>
          </a:xfrm>
          <a:prstGeom prst="rect">
            <a:avLst/>
          </a:prstGeom>
        </p:spPr>
      </p:pic>
      <p:cxnSp>
        <p:nvCxnSpPr>
          <p:cNvPr id="4" name="Straight Arrow Connector 3"/>
          <p:cNvCxnSpPr/>
          <p:nvPr/>
        </p:nvCxnSpPr>
        <p:spPr>
          <a:xfrm flipH="1">
            <a:off x="3990112" y="2179782"/>
            <a:ext cx="683488" cy="164522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5" name="Picture 4"/>
          <p:cNvPicPr>
            <a:picLocks noChangeAspect="1"/>
          </p:cNvPicPr>
          <p:nvPr/>
        </p:nvPicPr>
        <p:blipFill>
          <a:blip r:embed="rId3"/>
          <a:stretch>
            <a:fillRect/>
          </a:stretch>
        </p:blipFill>
        <p:spPr>
          <a:xfrm>
            <a:off x="301337" y="3779982"/>
            <a:ext cx="5715000" cy="2857500"/>
          </a:xfrm>
          <a:prstGeom prst="rect">
            <a:avLst/>
          </a:prstGeom>
        </p:spPr>
      </p:pic>
      <p:sp>
        <p:nvSpPr>
          <p:cNvPr id="9" name="Rectangle 8"/>
          <p:cNvSpPr/>
          <p:nvPr/>
        </p:nvSpPr>
        <p:spPr>
          <a:xfrm>
            <a:off x="6400800" y="5950706"/>
            <a:ext cx="6096000" cy="646331"/>
          </a:xfrm>
          <a:prstGeom prst="rect">
            <a:avLst/>
          </a:prstGeom>
        </p:spPr>
        <p:txBody>
          <a:bodyPr>
            <a:spAutoFit/>
          </a:bodyPr>
          <a:lstStyle/>
          <a:p>
            <a:r>
              <a:rPr lang="en-US" dirty="0"/>
              <a:t>http://</a:t>
            </a:r>
            <a:r>
              <a:rPr lang="en-US" dirty="0">
                <a:hlinkClick r:id="rId4"/>
              </a:rPr>
              <a:t>www.ioc-sealevelmonitoring.org/station.php?code=smag2</a:t>
            </a:r>
            <a:endParaRPr lang="en-US" dirty="0"/>
          </a:p>
        </p:txBody>
      </p:sp>
      <p:pic>
        <p:nvPicPr>
          <p:cNvPr id="8" name="Picture 7">
            <a:extLst>
              <a:ext uri="{FF2B5EF4-FFF2-40B4-BE49-F238E27FC236}">
                <a16:creationId xmlns:a16="http://schemas.microsoft.com/office/drawing/2014/main" id="{6883CCA3-F199-504F-9262-983D596270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742598" cy="369332"/>
          </a:xfrm>
          <a:prstGeom prst="rect">
            <a:avLst/>
          </a:prstGeom>
          <a:noFill/>
        </p:spPr>
        <p:txBody>
          <a:bodyPr wrap="none" rtlCol="0">
            <a:spAutoFit/>
          </a:bodyPr>
          <a:lstStyle/>
          <a:p>
            <a:r>
              <a:rPr lang="en-US" dirty="0" smtClean="0"/>
              <a:t>ETA Tsunami from Tonga</a:t>
            </a:r>
            <a:r>
              <a:rPr lang="en-US" dirty="0"/>
              <a:t>: </a:t>
            </a:r>
            <a:r>
              <a:rPr lang="en-US" dirty="0" smtClean="0"/>
              <a:t>#</a:t>
            </a:r>
            <a:r>
              <a:rPr lang="en-US" dirty="0" err="1" smtClean="0"/>
              <a:t>smag</a:t>
            </a:r>
            <a:r>
              <a:rPr lang="en-US" dirty="0" smtClean="0"/>
              <a:t>   </a:t>
            </a:r>
            <a:r>
              <a:rPr lang="en-US" dirty="0"/>
              <a:t>Sun Jan 16 07:14:24 2022</a:t>
            </a:r>
          </a:p>
        </p:txBody>
      </p:sp>
    </p:spTree>
    <p:extLst>
      <p:ext uri="{BB962C8B-B14F-4D97-AF65-F5344CB8AC3E}">
        <p14:creationId xmlns:p14="http://schemas.microsoft.com/office/powerpoint/2010/main" val="129822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33829" y="105286"/>
            <a:ext cx="9358171" cy="5090601"/>
          </a:xfrm>
          <a:prstGeom prst="rect">
            <a:avLst/>
          </a:prstGeom>
        </p:spPr>
      </p:pic>
      <p:cxnSp>
        <p:nvCxnSpPr>
          <p:cNvPr id="4" name="Straight Arrow Connector 3"/>
          <p:cNvCxnSpPr/>
          <p:nvPr/>
        </p:nvCxnSpPr>
        <p:spPr>
          <a:xfrm flipH="1">
            <a:off x="5976050" y="2112794"/>
            <a:ext cx="2034169" cy="125847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5976050" y="6305788"/>
            <a:ext cx="6101286" cy="369332"/>
          </a:xfrm>
          <a:prstGeom prst="rect">
            <a:avLst/>
          </a:prstGeom>
        </p:spPr>
        <p:txBody>
          <a:bodyPr wrap="none">
            <a:spAutoFit/>
          </a:bodyPr>
          <a:lstStyle/>
          <a:p>
            <a:r>
              <a:rPr lang="en-US" dirty="0">
                <a:hlinkClick r:id="rId3"/>
              </a:rPr>
              <a:t>http://www.ioc-sealevelmonitoring.org/station.php?code=ptca</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91" y="3296933"/>
            <a:ext cx="5715000" cy="2857500"/>
          </a:xfrm>
          <a:prstGeom prst="rect">
            <a:avLst/>
          </a:prstGeom>
        </p:spPr>
      </p:pic>
      <p:pic>
        <p:nvPicPr>
          <p:cNvPr id="7" name="Picture 6">
            <a:extLst>
              <a:ext uri="{FF2B5EF4-FFF2-40B4-BE49-F238E27FC236}">
                <a16:creationId xmlns:a16="http://schemas.microsoft.com/office/drawing/2014/main" id="{F49E5E2B-5EB7-5144-AAEB-3BDC7AD379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8" name="TextBox 7"/>
          <p:cNvSpPr txBox="1"/>
          <p:nvPr/>
        </p:nvSpPr>
        <p:spPr>
          <a:xfrm>
            <a:off x="6378340" y="5633745"/>
            <a:ext cx="5698996" cy="369332"/>
          </a:xfrm>
          <a:prstGeom prst="rect">
            <a:avLst/>
          </a:prstGeom>
          <a:noFill/>
        </p:spPr>
        <p:txBody>
          <a:bodyPr wrap="none" rtlCol="0">
            <a:spAutoFit/>
          </a:bodyPr>
          <a:lstStyle/>
          <a:p>
            <a:r>
              <a:rPr lang="en-US" dirty="0" smtClean="0"/>
              <a:t>ETA Tsunami from Tonga</a:t>
            </a:r>
            <a:r>
              <a:rPr lang="en-US" dirty="0"/>
              <a:t>: #</a:t>
            </a:r>
            <a:r>
              <a:rPr lang="en-US" dirty="0" err="1"/>
              <a:t>pcan</a:t>
            </a:r>
            <a:r>
              <a:rPr lang="en-US" dirty="0"/>
              <a:t>   Sun Jan 16 07:29:24 2022</a:t>
            </a:r>
          </a:p>
        </p:txBody>
      </p:sp>
    </p:spTree>
    <p:extLst>
      <p:ext uri="{BB962C8B-B14F-4D97-AF65-F5344CB8AC3E}">
        <p14:creationId xmlns:p14="http://schemas.microsoft.com/office/powerpoint/2010/main" val="3346957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32385" y="65294"/>
            <a:ext cx="9358171" cy="5090601"/>
          </a:xfrm>
          <a:prstGeom prst="rect">
            <a:avLst/>
          </a:prstGeom>
        </p:spPr>
      </p:pic>
      <p:cxnSp>
        <p:nvCxnSpPr>
          <p:cNvPr id="4" name="Straight Arrow Connector 3"/>
          <p:cNvCxnSpPr/>
          <p:nvPr/>
        </p:nvCxnSpPr>
        <p:spPr>
          <a:xfrm flipH="1">
            <a:off x="3990113" y="2115127"/>
            <a:ext cx="332505" cy="170988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stretch>
            <a:fillRect/>
          </a:stretch>
        </p:blipFill>
        <p:spPr>
          <a:xfrm>
            <a:off x="208973" y="3972115"/>
            <a:ext cx="5715000" cy="2857500"/>
          </a:xfrm>
          <a:prstGeom prst="rect">
            <a:avLst/>
          </a:prstGeom>
        </p:spPr>
      </p:pic>
      <p:sp>
        <p:nvSpPr>
          <p:cNvPr id="10" name="Rectangle 9"/>
          <p:cNvSpPr/>
          <p:nvPr/>
        </p:nvSpPr>
        <p:spPr>
          <a:xfrm>
            <a:off x="6446981" y="5972131"/>
            <a:ext cx="6096000" cy="646331"/>
          </a:xfrm>
          <a:prstGeom prst="rect">
            <a:avLst/>
          </a:prstGeom>
        </p:spPr>
        <p:txBody>
          <a:bodyPr>
            <a:spAutoFit/>
          </a:bodyPr>
          <a:lstStyle/>
          <a:p>
            <a:r>
              <a:rPr lang="en-US" dirty="0"/>
              <a:t>http://</a:t>
            </a:r>
            <a:r>
              <a:rPr lang="en-US" dirty="0">
                <a:hlinkClick r:id="rId4"/>
              </a:rPr>
              <a:t>www.ioc-sealevelmonitoring.org/station.php?code=alva2</a:t>
            </a:r>
            <a:endParaRPr lang="en-US" dirty="0"/>
          </a:p>
        </p:txBody>
      </p:sp>
      <p:pic>
        <p:nvPicPr>
          <p:cNvPr id="8" name="Picture 7">
            <a:extLst>
              <a:ext uri="{FF2B5EF4-FFF2-40B4-BE49-F238E27FC236}">
                <a16:creationId xmlns:a16="http://schemas.microsoft.com/office/drawing/2014/main" id="{581539BA-A682-CC46-8CC1-665CD8B480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623784" cy="369332"/>
          </a:xfrm>
          <a:prstGeom prst="rect">
            <a:avLst/>
          </a:prstGeom>
          <a:noFill/>
        </p:spPr>
        <p:txBody>
          <a:bodyPr wrap="none" rtlCol="0">
            <a:spAutoFit/>
          </a:bodyPr>
          <a:lstStyle/>
          <a:p>
            <a:r>
              <a:rPr lang="en-US" dirty="0" smtClean="0"/>
              <a:t>ETA Tsunami from Tonga</a:t>
            </a:r>
            <a:r>
              <a:rPr lang="en-US" dirty="0"/>
              <a:t>: </a:t>
            </a:r>
            <a:r>
              <a:rPr lang="fi-FI" dirty="0"/>
              <a:t>#alva   Sun Jan 16 13:27:33 2022</a:t>
            </a:r>
            <a:endParaRPr lang="en-US" dirty="0"/>
          </a:p>
        </p:txBody>
      </p:sp>
    </p:spTree>
    <p:extLst>
      <p:ext uri="{BB962C8B-B14F-4D97-AF65-F5344CB8AC3E}">
        <p14:creationId xmlns:p14="http://schemas.microsoft.com/office/powerpoint/2010/main" val="2957763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32385" y="65294"/>
            <a:ext cx="9358171" cy="5090601"/>
          </a:xfrm>
          <a:prstGeom prst="rect">
            <a:avLst/>
          </a:prstGeom>
        </p:spPr>
      </p:pic>
      <p:cxnSp>
        <p:nvCxnSpPr>
          <p:cNvPr id="4" name="Straight Arrow Connector 3"/>
          <p:cNvCxnSpPr/>
          <p:nvPr/>
        </p:nvCxnSpPr>
        <p:spPr>
          <a:xfrm flipH="1">
            <a:off x="3990115" y="2005253"/>
            <a:ext cx="295558" cy="181975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5" name="Picture 4"/>
          <p:cNvPicPr>
            <a:picLocks noChangeAspect="1"/>
          </p:cNvPicPr>
          <p:nvPr/>
        </p:nvPicPr>
        <p:blipFill>
          <a:blip r:embed="rId3"/>
          <a:stretch>
            <a:fillRect/>
          </a:stretch>
        </p:blipFill>
        <p:spPr>
          <a:xfrm>
            <a:off x="227445" y="3825009"/>
            <a:ext cx="5715000" cy="2857500"/>
          </a:xfrm>
          <a:prstGeom prst="rect">
            <a:avLst/>
          </a:prstGeom>
        </p:spPr>
      </p:pic>
      <p:sp>
        <p:nvSpPr>
          <p:cNvPr id="9" name="Rectangle 8"/>
          <p:cNvSpPr/>
          <p:nvPr/>
        </p:nvSpPr>
        <p:spPr>
          <a:xfrm>
            <a:off x="6023610" y="6313177"/>
            <a:ext cx="6308436" cy="369332"/>
          </a:xfrm>
          <a:prstGeom prst="rect">
            <a:avLst/>
          </a:prstGeom>
        </p:spPr>
        <p:txBody>
          <a:bodyPr wrap="square">
            <a:spAutoFit/>
          </a:bodyPr>
          <a:lstStyle/>
          <a:p>
            <a:r>
              <a:rPr lang="en-US" dirty="0"/>
              <a:t>http://</a:t>
            </a:r>
            <a:r>
              <a:rPr lang="en-US" dirty="0">
                <a:hlinkClick r:id="rId4"/>
              </a:rPr>
              <a:t>www.ioc-sealevelmonitoring.org/station.php?code=vera2</a:t>
            </a:r>
            <a:endParaRPr lang="en-US" dirty="0"/>
          </a:p>
        </p:txBody>
      </p:sp>
      <p:pic>
        <p:nvPicPr>
          <p:cNvPr id="8" name="Picture 7">
            <a:extLst>
              <a:ext uri="{FF2B5EF4-FFF2-40B4-BE49-F238E27FC236}">
                <a16:creationId xmlns:a16="http://schemas.microsoft.com/office/drawing/2014/main" id="{F9E2F3B9-1CF8-734E-A695-33EF9AD88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6190374" y="5549870"/>
            <a:ext cx="5652253" cy="369332"/>
          </a:xfrm>
          <a:prstGeom prst="rect">
            <a:avLst/>
          </a:prstGeom>
          <a:noFill/>
        </p:spPr>
        <p:txBody>
          <a:bodyPr wrap="none" rtlCol="0">
            <a:spAutoFit/>
          </a:bodyPr>
          <a:lstStyle/>
          <a:p>
            <a:r>
              <a:rPr lang="en-US" dirty="0" smtClean="0"/>
              <a:t>ETA Tsunami from Tonga</a:t>
            </a:r>
            <a:r>
              <a:rPr lang="en-US" dirty="0"/>
              <a:t>: </a:t>
            </a:r>
            <a:r>
              <a:rPr lang="fi-FI" dirty="0"/>
              <a:t>#vera   Sun Jan 16 13:03:11 2022</a:t>
            </a:r>
            <a:endParaRPr lang="en-US" dirty="0"/>
          </a:p>
        </p:txBody>
      </p:sp>
    </p:spTree>
    <p:extLst>
      <p:ext uri="{BB962C8B-B14F-4D97-AF65-F5344CB8AC3E}">
        <p14:creationId xmlns:p14="http://schemas.microsoft.com/office/powerpoint/2010/main" val="25395086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32385" y="65294"/>
            <a:ext cx="9358171" cy="5090601"/>
          </a:xfrm>
          <a:prstGeom prst="rect">
            <a:avLst/>
          </a:prstGeom>
        </p:spPr>
      </p:pic>
      <p:cxnSp>
        <p:nvCxnSpPr>
          <p:cNvPr id="4" name="Straight Arrow Connector 3"/>
          <p:cNvCxnSpPr/>
          <p:nvPr/>
        </p:nvCxnSpPr>
        <p:spPr>
          <a:xfrm flipH="1">
            <a:off x="4008588" y="1828800"/>
            <a:ext cx="83121" cy="199620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p:nvPicPr>
        <p:blipFill>
          <a:blip r:embed="rId3"/>
          <a:stretch>
            <a:fillRect/>
          </a:stretch>
        </p:blipFill>
        <p:spPr>
          <a:xfrm>
            <a:off x="347518" y="3825009"/>
            <a:ext cx="5715000" cy="2857500"/>
          </a:xfrm>
          <a:prstGeom prst="rect">
            <a:avLst/>
          </a:prstGeom>
        </p:spPr>
      </p:pic>
      <p:sp>
        <p:nvSpPr>
          <p:cNvPr id="8" name="Rectangle 7"/>
          <p:cNvSpPr/>
          <p:nvPr/>
        </p:nvSpPr>
        <p:spPr>
          <a:xfrm>
            <a:off x="6140700" y="6352832"/>
            <a:ext cx="6119880" cy="369332"/>
          </a:xfrm>
          <a:prstGeom prst="rect">
            <a:avLst/>
          </a:prstGeom>
        </p:spPr>
        <p:txBody>
          <a:bodyPr wrap="none">
            <a:spAutoFit/>
          </a:bodyPr>
          <a:lstStyle/>
          <a:p>
            <a:r>
              <a:rPr lang="en-US" dirty="0"/>
              <a:t>http://</a:t>
            </a:r>
            <a:r>
              <a:rPr lang="en-US" dirty="0">
                <a:hlinkClick r:id="rId4"/>
              </a:rPr>
              <a:t>www.ioc-sealevelmonitoring.org/station.php?code=tuxp</a:t>
            </a:r>
            <a:endParaRPr lang="en-US" dirty="0"/>
          </a:p>
        </p:txBody>
      </p:sp>
      <p:pic>
        <p:nvPicPr>
          <p:cNvPr id="9" name="Picture 8">
            <a:extLst>
              <a:ext uri="{FF2B5EF4-FFF2-40B4-BE49-F238E27FC236}">
                <a16:creationId xmlns:a16="http://schemas.microsoft.com/office/drawing/2014/main" id="{D745703C-E952-A946-BD49-130B6C91BB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a:t>
            </a:r>
            <a:r>
              <a:rPr lang="en-US" dirty="0" err="1"/>
              <a:t>tuxp</a:t>
            </a:r>
            <a:r>
              <a:rPr lang="en-US" dirty="0"/>
              <a:t>   Sun Jan 16 13:36:56 2022</a:t>
            </a:r>
          </a:p>
        </p:txBody>
      </p:sp>
    </p:spTree>
    <p:extLst>
      <p:ext uri="{BB962C8B-B14F-4D97-AF65-F5344CB8AC3E}">
        <p14:creationId xmlns:p14="http://schemas.microsoft.com/office/powerpoint/2010/main" val="11773737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Bahamas</a:t>
            </a:r>
          </a:p>
        </p:txBody>
      </p:sp>
    </p:spTree>
    <p:extLst>
      <p:ext uri="{BB962C8B-B14F-4D97-AF65-F5344CB8AC3E}">
        <p14:creationId xmlns:p14="http://schemas.microsoft.com/office/powerpoint/2010/main" val="587941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69175" y="83767"/>
            <a:ext cx="9358171" cy="5090601"/>
          </a:xfrm>
          <a:prstGeom prst="rect">
            <a:avLst/>
          </a:prstGeom>
        </p:spPr>
      </p:pic>
      <p:cxnSp>
        <p:nvCxnSpPr>
          <p:cNvPr id="4" name="Straight Arrow Connector 3"/>
          <p:cNvCxnSpPr/>
          <p:nvPr/>
        </p:nvCxnSpPr>
        <p:spPr>
          <a:xfrm flipH="1">
            <a:off x="3879273" y="1117600"/>
            <a:ext cx="2613892" cy="284595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5934883" y="6355958"/>
            <a:ext cx="6257117" cy="369332"/>
          </a:xfrm>
          <a:prstGeom prst="rect">
            <a:avLst/>
          </a:prstGeom>
        </p:spPr>
        <p:txBody>
          <a:bodyPr wrap="square">
            <a:spAutoFit/>
          </a:bodyPr>
          <a:lstStyle/>
          <a:p>
            <a:r>
              <a:rPr lang="en-US" dirty="0"/>
              <a:t>http://</a:t>
            </a:r>
            <a:r>
              <a:rPr lang="en-US" dirty="0">
                <a:hlinkClick r:id="rId3"/>
              </a:rPr>
              <a:t>www.ioc-sealevelmonitoring.org/station.php?code=setp1</a:t>
            </a:r>
            <a:endParaRPr lang="en-US" dirty="0"/>
          </a:p>
        </p:txBody>
      </p:sp>
      <p:pic>
        <p:nvPicPr>
          <p:cNvPr id="8" name="Picture 7">
            <a:extLst>
              <a:ext uri="{FF2B5EF4-FFF2-40B4-BE49-F238E27FC236}">
                <a16:creationId xmlns:a16="http://schemas.microsoft.com/office/drawing/2014/main" id="{3D1608D9-D659-BA4E-A593-D98074CD63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5999392" y="5540930"/>
            <a:ext cx="5654433" cy="369332"/>
          </a:xfrm>
          <a:prstGeom prst="rect">
            <a:avLst/>
          </a:prstGeom>
          <a:noFill/>
        </p:spPr>
        <p:txBody>
          <a:bodyPr wrap="none" rtlCol="0">
            <a:spAutoFit/>
          </a:bodyPr>
          <a:lstStyle/>
          <a:p>
            <a:r>
              <a:rPr lang="en-US" dirty="0" smtClean="0"/>
              <a:t>ETA Tsunami from Tonga</a:t>
            </a:r>
            <a:r>
              <a:rPr lang="en-US" dirty="0"/>
              <a:t>: #</a:t>
            </a:r>
            <a:r>
              <a:rPr lang="en-US" dirty="0" err="1"/>
              <a:t>stpt</a:t>
            </a:r>
            <a:r>
              <a:rPr lang="en-US" dirty="0"/>
              <a:t>   Sun Jan 16 09:11:08 2022</a:t>
            </a:r>
          </a:p>
        </p:txBody>
      </p:sp>
      <p:pic>
        <p:nvPicPr>
          <p:cNvPr id="2" name="Picture 1"/>
          <p:cNvPicPr>
            <a:picLocks noChangeAspect="1"/>
          </p:cNvPicPr>
          <p:nvPr/>
        </p:nvPicPr>
        <p:blipFill>
          <a:blip r:embed="rId5"/>
          <a:stretch>
            <a:fillRect/>
          </a:stretch>
        </p:blipFill>
        <p:spPr>
          <a:xfrm>
            <a:off x="105498" y="3963556"/>
            <a:ext cx="5715000" cy="2857500"/>
          </a:xfrm>
          <a:prstGeom prst="rect">
            <a:avLst/>
          </a:prstGeom>
        </p:spPr>
      </p:pic>
    </p:spTree>
    <p:extLst>
      <p:ext uri="{BB962C8B-B14F-4D97-AF65-F5344CB8AC3E}">
        <p14:creationId xmlns:p14="http://schemas.microsoft.com/office/powerpoint/2010/main" val="1614976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Puerto Rico</a:t>
            </a:r>
          </a:p>
        </p:txBody>
      </p:sp>
    </p:spTree>
    <p:extLst>
      <p:ext uri="{BB962C8B-B14F-4D97-AF65-F5344CB8AC3E}">
        <p14:creationId xmlns:p14="http://schemas.microsoft.com/office/powerpoint/2010/main" val="347231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62166" y="105286"/>
            <a:ext cx="9358171" cy="5090601"/>
          </a:xfrm>
          <a:prstGeom prst="rect">
            <a:avLst/>
          </a:prstGeom>
        </p:spPr>
      </p:pic>
      <p:cxnSp>
        <p:nvCxnSpPr>
          <p:cNvPr id="4" name="Straight Arrow Connector 3"/>
          <p:cNvCxnSpPr/>
          <p:nvPr/>
        </p:nvCxnSpPr>
        <p:spPr>
          <a:xfrm flipH="1">
            <a:off x="5920509" y="2250285"/>
            <a:ext cx="2218047" cy="105633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5756909" y="6401975"/>
            <a:ext cx="6347461" cy="369332"/>
          </a:xfrm>
          <a:prstGeom prst="rect">
            <a:avLst/>
          </a:prstGeom>
        </p:spPr>
        <p:txBody>
          <a:bodyPr wrap="square">
            <a:spAutoFit/>
          </a:bodyPr>
          <a:lstStyle/>
          <a:p>
            <a:r>
              <a:rPr lang="en-US" dirty="0">
                <a:hlinkClick r:id="rId3"/>
              </a:rPr>
              <a:t>http://www.ioc-sealevelmonitoring.org/station.php?code=mona2</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94" y="3214254"/>
            <a:ext cx="5894878" cy="2947439"/>
          </a:xfrm>
          <a:prstGeom prst="rect">
            <a:avLst/>
          </a:prstGeom>
        </p:spPr>
      </p:pic>
      <p:pic>
        <p:nvPicPr>
          <p:cNvPr id="6" name="Picture 5">
            <a:extLst>
              <a:ext uri="{FF2B5EF4-FFF2-40B4-BE49-F238E27FC236}">
                <a16:creationId xmlns:a16="http://schemas.microsoft.com/office/drawing/2014/main" id="{8A4B7296-8411-834A-ACC8-6AE3140853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7" name="TextBox 6"/>
          <p:cNvSpPr txBox="1"/>
          <p:nvPr/>
        </p:nvSpPr>
        <p:spPr>
          <a:xfrm>
            <a:off x="6247552" y="5714389"/>
            <a:ext cx="5787482" cy="369332"/>
          </a:xfrm>
          <a:prstGeom prst="rect">
            <a:avLst/>
          </a:prstGeom>
          <a:noFill/>
        </p:spPr>
        <p:txBody>
          <a:bodyPr wrap="none" rtlCol="0">
            <a:spAutoFit/>
          </a:bodyPr>
          <a:lstStyle/>
          <a:p>
            <a:r>
              <a:rPr lang="en-US" dirty="0" smtClean="0"/>
              <a:t>ETA Tsunami from Tonga</a:t>
            </a:r>
            <a:r>
              <a:rPr lang="en-US" dirty="0"/>
              <a:t>: </a:t>
            </a:r>
            <a:r>
              <a:rPr lang="fi-FI" dirty="0"/>
              <a:t>#mona   Sun Jan 16 07:24:29 2022</a:t>
            </a:r>
            <a:endParaRPr lang="en-US" dirty="0"/>
          </a:p>
        </p:txBody>
      </p:sp>
    </p:spTree>
    <p:extLst>
      <p:ext uri="{BB962C8B-B14F-4D97-AF65-F5344CB8AC3E}">
        <p14:creationId xmlns:p14="http://schemas.microsoft.com/office/powerpoint/2010/main" val="411471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62166" y="105286"/>
            <a:ext cx="9358171" cy="5090601"/>
          </a:xfrm>
          <a:prstGeom prst="rect">
            <a:avLst/>
          </a:prstGeom>
        </p:spPr>
      </p:pic>
      <p:sp>
        <p:nvSpPr>
          <p:cNvPr id="7" name="Rectangle 6"/>
          <p:cNvSpPr/>
          <p:nvPr/>
        </p:nvSpPr>
        <p:spPr>
          <a:xfrm>
            <a:off x="5913121" y="6350818"/>
            <a:ext cx="6179820" cy="369332"/>
          </a:xfrm>
          <a:prstGeom prst="rect">
            <a:avLst/>
          </a:prstGeom>
        </p:spPr>
        <p:txBody>
          <a:bodyPr wrap="square">
            <a:spAutoFit/>
          </a:bodyPr>
          <a:lstStyle/>
          <a:p>
            <a:r>
              <a:rPr lang="en-US" dirty="0">
                <a:hlinkClick r:id="rId3"/>
              </a:rPr>
              <a:t>http://www.ioc-sealevelmonitoring.org/station.php?code=</a:t>
            </a:r>
            <a:r>
              <a:rPr lang="en-US" dirty="0" err="1">
                <a:hlinkClick r:id="rId3"/>
              </a:rPr>
              <a:t>maya</a:t>
            </a:r>
            <a:r>
              <a:rPr lang="en-US" dirty="0"/>
              <a:t> </a:t>
            </a:r>
          </a:p>
        </p:txBody>
      </p:sp>
      <p:cxnSp>
        <p:nvCxnSpPr>
          <p:cNvPr id="4" name="Straight Arrow Connector 3"/>
          <p:cNvCxnSpPr/>
          <p:nvPr/>
        </p:nvCxnSpPr>
        <p:spPr>
          <a:xfrm flipH="1">
            <a:off x="5985164" y="2262909"/>
            <a:ext cx="2262910" cy="117301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82" y="3435927"/>
            <a:ext cx="5829782" cy="2914891"/>
          </a:xfrm>
          <a:prstGeom prst="rect">
            <a:avLst/>
          </a:prstGeom>
        </p:spPr>
      </p:pic>
      <p:pic>
        <p:nvPicPr>
          <p:cNvPr id="6" name="Picture 5">
            <a:extLst>
              <a:ext uri="{FF2B5EF4-FFF2-40B4-BE49-F238E27FC236}">
                <a16:creationId xmlns:a16="http://schemas.microsoft.com/office/drawing/2014/main" id="{6D128B98-BBFB-3945-985D-7112F785FA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5" y="83767"/>
            <a:ext cx="2414560" cy="926275"/>
          </a:xfrm>
          <a:prstGeom prst="rect">
            <a:avLst/>
          </a:prstGeom>
        </p:spPr>
      </p:pic>
      <p:sp>
        <p:nvSpPr>
          <p:cNvPr id="9" name="TextBox 8"/>
          <p:cNvSpPr txBox="1"/>
          <p:nvPr/>
        </p:nvSpPr>
        <p:spPr>
          <a:xfrm>
            <a:off x="6267488" y="5588686"/>
            <a:ext cx="5750870" cy="369332"/>
          </a:xfrm>
          <a:prstGeom prst="rect">
            <a:avLst/>
          </a:prstGeom>
          <a:noFill/>
        </p:spPr>
        <p:txBody>
          <a:bodyPr wrap="none" rtlCol="0">
            <a:spAutoFit/>
          </a:bodyPr>
          <a:lstStyle/>
          <a:p>
            <a:r>
              <a:rPr lang="en-US" dirty="0" smtClean="0"/>
              <a:t>ETA Tsunami from Tonga</a:t>
            </a:r>
            <a:r>
              <a:rPr lang="en-US" dirty="0"/>
              <a:t>: #</a:t>
            </a:r>
            <a:r>
              <a:rPr lang="en-US" dirty="0" err="1"/>
              <a:t>maya</a:t>
            </a:r>
            <a:r>
              <a:rPr lang="en-US" dirty="0"/>
              <a:t>   Sun Jan 16 07:22:14 2022</a:t>
            </a:r>
          </a:p>
        </p:txBody>
      </p:sp>
    </p:spTree>
    <p:extLst>
      <p:ext uri="{BB962C8B-B14F-4D97-AF65-F5344CB8AC3E}">
        <p14:creationId xmlns:p14="http://schemas.microsoft.com/office/powerpoint/2010/main" val="1818979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8952</TotalTime>
  <Words>965</Words>
  <Application>Microsoft Office PowerPoint</Application>
  <PresentationFormat>Widescreen</PresentationFormat>
  <Paragraphs>114</Paragraphs>
  <Slides>64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Calibri Light</vt:lpstr>
      <vt:lpstr>Office Theme</vt:lpstr>
      <vt:lpstr>Marigrams from the Caribbean and Adjacent Regions associated with the  Hunga-Tonga-Hunga-Ha'apai Volcano Eruption January 15, 2022</vt:lpstr>
      <vt:lpstr>PowerPoint Presentation</vt:lpstr>
      <vt:lpstr>Dominican Republic</vt:lpstr>
      <vt:lpstr>PowerPoint Presentation</vt:lpstr>
      <vt:lpstr>PowerPoint Presentation</vt:lpstr>
      <vt:lpstr>PowerPoint Presentation</vt:lpstr>
      <vt:lpstr>Puerto Rico</vt:lpstr>
      <vt:lpstr>PowerPoint Presentation</vt:lpstr>
      <vt:lpstr>PowerPoint Presentation</vt:lpstr>
      <vt:lpstr>PowerPoint Presentation</vt:lpstr>
      <vt:lpstr>PowerPoint Presentation</vt:lpstr>
      <vt:lpstr>PowerPoint Presentation</vt:lpstr>
      <vt:lpstr>PowerPoint Presentation</vt:lpstr>
      <vt:lpstr>US Virgin Islands</vt:lpstr>
      <vt:lpstr>PowerPoint Presentation</vt:lpstr>
      <vt:lpstr>PowerPoint Presentation</vt:lpstr>
      <vt:lpstr>PowerPoint Presentation</vt:lpstr>
      <vt:lpstr>Anguilla</vt:lpstr>
      <vt:lpstr>PowerPoint Presentation</vt:lpstr>
      <vt:lpstr>Guadeloupe, FWI</vt:lpstr>
      <vt:lpstr>PowerPoint Presentation</vt:lpstr>
      <vt:lpstr>PowerPoint Presentation</vt:lpstr>
      <vt:lpstr>Dominica</vt:lpstr>
      <vt:lpstr>PowerPoint Presentation</vt:lpstr>
      <vt:lpstr>Martinique, FWI</vt:lpstr>
      <vt:lpstr>PowerPoint Presentation</vt:lpstr>
      <vt:lpstr>PowerPoint Presentation</vt:lpstr>
      <vt:lpstr>PowerPoint Presentation</vt:lpstr>
      <vt:lpstr>Saint Lucia</vt:lpstr>
      <vt:lpstr>PowerPoint Presentation</vt:lpstr>
      <vt:lpstr>PowerPoint Presentation</vt:lpstr>
      <vt:lpstr>PowerPoint Presentation</vt:lpstr>
      <vt:lpstr>PowerPoint Presentation</vt:lpstr>
      <vt:lpstr>Saint Vincent and the Grenadines</vt:lpstr>
      <vt:lpstr>PowerPoint Presentation</vt:lpstr>
      <vt:lpstr>Grenada</vt:lpstr>
      <vt:lpstr>PowerPoint Presentation</vt:lpstr>
      <vt:lpstr>Trinidad and Tobago</vt:lpstr>
      <vt:lpstr>PowerPoint Presentation</vt:lpstr>
      <vt:lpstr>PowerPoint Presentation</vt:lpstr>
      <vt:lpstr>French Guyana</vt:lpstr>
      <vt:lpstr>PowerPoint Presentation</vt:lpstr>
      <vt:lpstr>Brazil</vt:lpstr>
      <vt:lpstr>PowerPoint Presentation</vt:lpstr>
      <vt:lpstr>PowerPoint Presentation</vt:lpstr>
      <vt:lpstr>Curacao</vt:lpstr>
      <vt:lpstr>PowerPoint Presentation</vt:lpstr>
      <vt:lpstr>Colombia</vt:lpstr>
      <vt:lpstr>PowerPoint Presentation</vt:lpstr>
      <vt:lpstr>PowerPoint Presentation</vt:lpstr>
      <vt:lpstr>PowerPoint Presentation</vt:lpstr>
      <vt:lpstr>Panama</vt:lpstr>
      <vt:lpstr>PowerPoint Presentation</vt:lpstr>
      <vt:lpstr>PowerPoint Presentation</vt:lpstr>
      <vt:lpstr>Guatemala</vt:lpstr>
      <vt:lpstr>PowerPoint Presentation</vt:lpstr>
      <vt:lpstr>Mexico</vt:lpstr>
      <vt:lpstr>PowerPoint Presentation</vt:lpstr>
      <vt:lpstr>PowerPoint Presentation</vt:lpstr>
      <vt:lpstr>PowerPoint Presentation</vt:lpstr>
      <vt:lpstr>PowerPoint Presentation</vt:lpstr>
      <vt:lpstr>PowerPoint Presentation</vt:lpstr>
      <vt:lpstr>Bahamas</vt:lpstr>
      <vt:lpstr>PowerPoint Presentation</vt:lpstr>
    </vt:vector>
  </TitlesOfParts>
  <Company>NWS -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Christa Von Hillebrandt-Andrade</dc:creator>
  <cp:lastModifiedBy>Christa Von Hillebrandt-Andrade</cp:lastModifiedBy>
  <cp:revision>48</cp:revision>
  <dcterms:created xsi:type="dcterms:W3CDTF">2022-01-18T17:33:00Z</dcterms:created>
  <dcterms:modified xsi:type="dcterms:W3CDTF">2022-02-07T20:15:07Z</dcterms:modified>
</cp:coreProperties>
</file>