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6" r:id="rId2"/>
  </p:sldMasterIdLst>
  <p:notesMasterIdLst>
    <p:notesMasterId r:id="rId7"/>
  </p:notesMasterIdLst>
  <p:sldIdLst>
    <p:sldId id="256" r:id="rId3"/>
    <p:sldId id="257" r:id="rId4"/>
    <p:sldId id="258" r:id="rId5"/>
    <p:sldId id="262" r:id="rId6"/>
  </p:sldIdLst>
  <p:sldSz cx="6858000" cy="9906000" type="A4"/>
  <p:notesSz cx="9866313" cy="142954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93478" autoAdjust="0"/>
  </p:normalViewPr>
  <p:slideViewPr>
    <p:cSldViewPr showGuides="1">
      <p:cViewPr>
        <p:scale>
          <a:sx n="125" d="100"/>
          <a:sy n="125" d="100"/>
        </p:scale>
        <p:origin x="-924" y="4776"/>
      </p:cViewPr>
      <p:guideLst>
        <p:guide orient="horz" pos="3120"/>
        <p:guide pos="216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714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714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50261-A7B6-4897-9087-DC16C8C995B4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78163" y="1071563"/>
            <a:ext cx="3709987" cy="5360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425" y="6789738"/>
            <a:ext cx="7893050" cy="6434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3577888"/>
            <a:ext cx="4275138" cy="714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000" y="13577888"/>
            <a:ext cx="4276725" cy="714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A55C2-8D35-4359-8490-E0F7469AE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40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A55C2-8D35-4359-8490-E0F7469AE06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1732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A55C2-8D35-4359-8490-E0F7469AE06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693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D1263-2808-45AC-BDB4-2D5F54E3FA6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489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7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593D-E483-4196-9678-88BFD8693548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3FE6-7D30-4B96-9E87-883AFD7B2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73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593D-E483-4196-9678-88BFD8693548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3FE6-7D30-4B96-9E87-883AFD7B2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41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9" y="573264"/>
            <a:ext cx="3357563" cy="1220822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593D-E483-4196-9678-88BFD8693548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3FE6-7D30-4B96-9E87-883AFD7B2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3897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3824817"/>
            <a:ext cx="2678906" cy="608118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785" y="-1335"/>
            <a:ext cx="6859785" cy="9907336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12835" y="2499471"/>
            <a:ext cx="4236467" cy="1739553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09208" y="3569115"/>
            <a:ext cx="4883348" cy="475596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593D-E483-4196-9678-88BFD8693548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3FE6-7D30-4B96-9E87-883AFD7B2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593D-E483-4196-9678-88BFD8693548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3FE6-7D30-4B96-9E87-883AFD7B2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1785" y="-1335"/>
            <a:ext cx="6859785" cy="9907336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3824817"/>
            <a:ext cx="2678906" cy="6081183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14549" y="2494176"/>
            <a:ext cx="4238244" cy="1744180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912114" y="3565328"/>
            <a:ext cx="4882896" cy="4754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593D-E483-4196-9678-88BFD8693548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3FE6-7D30-4B96-9E87-883AFD7B2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584960"/>
            <a:ext cx="2400300" cy="53624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012" y="1584960"/>
            <a:ext cx="2400300" cy="53624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593D-E483-4196-9678-88BFD8693548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3FE6-7D30-4B96-9E87-883AFD7B2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84960"/>
            <a:ext cx="2400300" cy="792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63" y="2458225"/>
            <a:ext cx="2400300" cy="4490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25012" y="1584960"/>
            <a:ext cx="2400300" cy="792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5012" y="2458225"/>
            <a:ext cx="2400300" cy="4490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593D-E483-4196-9678-88BFD8693548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3FE6-7D30-4B96-9E87-883AFD7B2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593D-E483-4196-9678-88BFD8693548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3FE6-7D30-4B96-9E87-883AFD7B2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593D-E483-4196-9678-88BFD8693548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3FE6-7D30-4B96-9E87-883AFD7B2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3824817"/>
            <a:ext cx="2678906" cy="608118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-2056208" y="2056211"/>
            <a:ext cx="9906000" cy="579358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88697" y="2276594"/>
            <a:ext cx="3909060" cy="157361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165" y="3782873"/>
            <a:ext cx="2855834" cy="48023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973466" y="3254890"/>
            <a:ext cx="4346070" cy="900342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593D-E483-4196-9678-88BFD8693548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763FE6-7D30-4B96-9E87-883AFD7B2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593D-E483-4196-9678-88BFD8693548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3FE6-7D30-4B96-9E87-883AFD7B2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394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521619" y="0"/>
            <a:ext cx="5336381" cy="9906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3824817"/>
            <a:ext cx="2678906" cy="608118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7291917"/>
            <a:ext cx="2678906" cy="261408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03398" y="2480835"/>
            <a:ext cx="4114800" cy="1252975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857610" y="3149653"/>
            <a:ext cx="4572409" cy="106984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593D-E483-4196-9678-88BFD8693548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3FE6-7D30-4B96-9E87-883AFD7B2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593D-E483-4196-9678-88BFD8693548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3FE6-7D30-4B96-9E87-883AFD7B2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675763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675763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593D-E483-4196-9678-88BFD8693548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3FE6-7D30-4B96-9E87-883AFD7B2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92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593D-E483-4196-9678-88BFD8693548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3FE6-7D30-4B96-9E87-883AFD7B2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13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7" y="3338695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2" y="3338695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593D-E483-4196-9678-88BFD8693548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3FE6-7D30-4B96-9E87-883AFD7B2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890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3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3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593D-E483-4196-9678-88BFD8693548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3FE6-7D30-4B96-9E87-883AFD7B2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1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593D-E483-4196-9678-88BFD8693548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3FE6-7D30-4B96-9E87-883AFD7B2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31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593D-E483-4196-9678-88BFD8693548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3FE6-7D30-4B96-9E87-883AFD7B2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18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4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91" y="394412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4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593D-E483-4196-9678-88BFD8693548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3FE6-7D30-4B96-9E87-883AFD7B2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94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593D-E483-4196-9678-88BFD8693548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3FE6-7D30-4B96-9E87-883AFD7B2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241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401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9593D-E483-4196-9678-88BFD8693548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401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401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3FE6-7D30-4B96-9E87-883AFD7B2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52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1786" y="7295359"/>
            <a:ext cx="2680693" cy="261064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785" y="7296311"/>
            <a:ext cx="6859785" cy="2609691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528320"/>
            <a:ext cx="5640705" cy="792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89797"/>
            <a:ext cx="5640705" cy="5170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150876" y="8479536"/>
            <a:ext cx="1632204" cy="290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79593D-E483-4196-9678-88BFD8693548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8136" y="9078510"/>
            <a:ext cx="3543300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0779" y="8913410"/>
            <a:ext cx="377190" cy="72644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7763FE6-7D30-4B96-9E87-883AFD7B2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kumimoji="1"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6.gif"/><Relationship Id="rId3" Type="http://schemas.openxmlformats.org/officeDocument/2006/relationships/image" Target="../media/image16.jpeg"/><Relationship Id="rId7" Type="http://schemas.openxmlformats.org/officeDocument/2006/relationships/image" Target="../media/image20.wmf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gif"/><Relationship Id="rId5" Type="http://schemas.openxmlformats.org/officeDocument/2006/relationships/image" Target="../media/image18.jpeg"/><Relationship Id="rId10" Type="http://schemas.openxmlformats.org/officeDocument/2006/relationships/image" Target="../media/image23.gif"/><Relationship Id="rId4" Type="http://schemas.openxmlformats.org/officeDocument/2006/relationships/image" Target="../media/image17.jpeg"/><Relationship Id="rId9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/>
          <p:cNvSpPr txBox="1"/>
          <p:nvPr/>
        </p:nvSpPr>
        <p:spPr>
          <a:xfrm>
            <a:off x="816278" y="647036"/>
            <a:ext cx="52254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Development of </a:t>
            </a:r>
          </a:p>
          <a:p>
            <a:pPr algn="ctr"/>
            <a:r>
              <a:rPr kumimoji="1" lang="en-US" altLang="ja-JP" sz="3200" dirty="0" smtClean="0"/>
              <a:t>tsunami evacuation facilities </a:t>
            </a:r>
          </a:p>
          <a:p>
            <a:pPr algn="ctr"/>
            <a:r>
              <a:rPr kumimoji="1" lang="en-US" altLang="ja-JP" sz="3200" dirty="0" smtClean="0"/>
              <a:t>in Sendai city</a:t>
            </a:r>
            <a:r>
              <a:rPr lang="ja-JP" altLang="en-US" sz="3200" dirty="0"/>
              <a:t> </a:t>
            </a:r>
            <a:endParaRPr kumimoji="1" lang="en-US" altLang="ja-JP" sz="3200" dirty="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6632" y="8595791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March 2015 Sendai City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038171" y="7093495"/>
            <a:ext cx="3487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Nakano 5-chome Tsunami evacuation tower</a:t>
            </a:r>
            <a:endParaRPr kumimoji="1" lang="ja-JP" altLang="en-US" sz="1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8" r="9583" b="2935"/>
          <a:stretch/>
        </p:blipFill>
        <p:spPr>
          <a:xfrm>
            <a:off x="483022" y="2777727"/>
            <a:ext cx="5928335" cy="431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20980" y="58197"/>
            <a:ext cx="5200308" cy="646331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800" dirty="0" smtClean="0">
                <a:solidFill>
                  <a:schemeClr val="bg1"/>
                </a:solidFill>
              </a:rPr>
              <a:t>Orientations related to the development of tsunami evacuation facilities</a:t>
            </a:r>
            <a:endParaRPr lang="ja-JP" altLang="en-US" sz="1800" dirty="0">
              <a:solidFill>
                <a:schemeClr val="bg1"/>
              </a:solidFill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15888" y="1790164"/>
            <a:ext cx="6669087" cy="8087261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74227" y="1651665"/>
            <a:ext cx="6153201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200" dirty="0" smtClean="0"/>
              <a:t>Basic concepts related to the development of tsunami evacuation facilities</a:t>
            </a:r>
            <a:r>
              <a:rPr lang="ja-JP" altLang="en-US" sz="1200" dirty="0" smtClean="0"/>
              <a:t>（</a:t>
            </a:r>
            <a:r>
              <a:rPr lang="en-US" altLang="ja-JP" sz="1200" dirty="0" smtClean="0"/>
              <a:t>March 2013</a:t>
            </a:r>
            <a:r>
              <a:rPr lang="ja-JP" altLang="en-US" sz="1200" dirty="0" smtClean="0"/>
              <a:t>）</a:t>
            </a:r>
            <a:endParaRPr lang="ja-JP" altLang="en-US" sz="1200" dirty="0"/>
          </a:p>
        </p:txBody>
      </p:sp>
      <p:sp>
        <p:nvSpPr>
          <p:cNvPr id="13" name="AutoShape 177"/>
          <p:cNvSpPr>
            <a:spLocks noChangeArrowheads="1"/>
          </p:cNvSpPr>
          <p:nvPr/>
        </p:nvSpPr>
        <p:spPr bwMode="auto">
          <a:xfrm>
            <a:off x="260350" y="1917874"/>
            <a:ext cx="6408738" cy="58685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ja-JP" sz="1800"/>
          </a:p>
        </p:txBody>
      </p:sp>
      <p:sp>
        <p:nvSpPr>
          <p:cNvPr id="14" name="Text Box 186"/>
          <p:cNvSpPr txBox="1">
            <a:spLocks noChangeArrowheads="1"/>
          </p:cNvSpPr>
          <p:nvPr/>
        </p:nvSpPr>
        <p:spPr bwMode="auto">
          <a:xfrm>
            <a:off x="404664" y="2111028"/>
            <a:ext cx="6251847" cy="18097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/>
            <a:r>
              <a:rPr lang="en-US" altLang="ja-JP" sz="1000" b="1" dirty="0" smtClean="0">
                <a:latin typeface="ＭＳ ゴシック" pitchFamily="49" charset="-128"/>
              </a:rPr>
              <a:t>Target area</a:t>
            </a:r>
            <a:r>
              <a:rPr lang="ja-JP" altLang="en-US" sz="1000" b="1" dirty="0" smtClean="0">
                <a:latin typeface="ＭＳ ゴシック" pitchFamily="49" charset="-128"/>
              </a:rPr>
              <a:t>：</a:t>
            </a:r>
            <a:r>
              <a:rPr lang="en-US" altLang="ja-JP" sz="1000" b="1" dirty="0" smtClean="0">
                <a:latin typeface="ＭＳ ゴシック" pitchFamily="49" charset="-128"/>
              </a:rPr>
              <a:t>Eastern part of the Sendai Tobu expressway</a:t>
            </a:r>
            <a:r>
              <a:rPr lang="ja-JP" altLang="en-US" sz="1000" b="1" dirty="0">
                <a:latin typeface="ＭＳ ゴシック" pitchFamily="49" charset="-128"/>
              </a:rPr>
              <a:t> </a:t>
            </a:r>
            <a:r>
              <a:rPr lang="en-US" altLang="ja-JP" sz="600" b="1" dirty="0" smtClean="0">
                <a:latin typeface="ＭＳ ゴシック" pitchFamily="49" charset="-128"/>
              </a:rPr>
              <a:t>※Areas outside the target area will also be considered if necessary.</a:t>
            </a:r>
            <a:endParaRPr lang="ja-JP" altLang="en-US" sz="600" b="1" dirty="0">
              <a:latin typeface="ＭＳ ゴシック" pitchFamily="49" charset="-128"/>
            </a:endParaRPr>
          </a:p>
        </p:txBody>
      </p:sp>
      <p:sp>
        <p:nvSpPr>
          <p:cNvPr id="15" name="Text Box 187"/>
          <p:cNvSpPr txBox="1">
            <a:spLocks noChangeArrowheads="1"/>
          </p:cNvSpPr>
          <p:nvPr/>
        </p:nvSpPr>
        <p:spPr bwMode="auto">
          <a:xfrm>
            <a:off x="404664" y="2292003"/>
            <a:ext cx="3816350" cy="18097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000" b="1" dirty="0" smtClean="0">
                <a:latin typeface="ＭＳ Ｐゴシック" charset="-128"/>
              </a:rPr>
              <a:t>Estimated tsunami arrival time</a:t>
            </a:r>
            <a:r>
              <a:rPr lang="ja-JP" altLang="en-US" sz="1000" b="1" dirty="0" smtClean="0">
                <a:latin typeface="ＭＳ Ｐゴシック" charset="-128"/>
              </a:rPr>
              <a:t>：</a:t>
            </a:r>
            <a:r>
              <a:rPr lang="en-US" altLang="ja-JP" sz="1000" b="1" dirty="0" smtClean="0">
                <a:latin typeface="ＭＳ Ｐゴシック" charset="-128"/>
              </a:rPr>
              <a:t>Set to 45 minutes</a:t>
            </a:r>
            <a:endParaRPr lang="ja-JP" altLang="en-US" sz="1000" dirty="0">
              <a:latin typeface="ＭＳ Ｐゴシック" charset="-128"/>
            </a:endParaRPr>
          </a:p>
        </p:txBody>
      </p:sp>
      <p:sp>
        <p:nvSpPr>
          <p:cNvPr id="19" name="AutoShape 195"/>
          <p:cNvSpPr>
            <a:spLocks noChangeArrowheads="1"/>
          </p:cNvSpPr>
          <p:nvPr/>
        </p:nvSpPr>
        <p:spPr bwMode="auto">
          <a:xfrm>
            <a:off x="260350" y="4808785"/>
            <a:ext cx="6408738" cy="57626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ja-JP" sz="1800"/>
          </a:p>
        </p:txBody>
      </p:sp>
      <p:sp>
        <p:nvSpPr>
          <p:cNvPr id="20" name="Text Box 196"/>
          <p:cNvSpPr txBox="1">
            <a:spLocks noChangeArrowheads="1"/>
          </p:cNvSpPr>
          <p:nvPr/>
        </p:nvSpPr>
        <p:spPr bwMode="auto">
          <a:xfrm>
            <a:off x="331490" y="4989959"/>
            <a:ext cx="6265862" cy="378717"/>
          </a:xfrm>
          <a:prstGeom prst="rect">
            <a:avLst/>
          </a:prstGeom>
          <a:solidFill>
            <a:srgbClr val="FFFFFF"/>
          </a:solidFill>
          <a:ln w="12700" algn="ctr">
            <a:noFill/>
            <a:miter lim="800000"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en-US" altLang="ja-JP" sz="1000" b="1" dirty="0" smtClean="0">
                <a:latin typeface="ＭＳ ゴシック" pitchFamily="49" charset="-128"/>
              </a:rPr>
              <a:t>Population is assumed referring to occupation at major properties before the disaster(villages※, parks, etc.) and considering ongoing reconstruction and relocation projects.</a:t>
            </a:r>
            <a:endParaRPr lang="ja-JP" altLang="en-US" sz="1000" b="1" dirty="0" smtClean="0">
              <a:latin typeface="ＭＳ ゴシック" pitchFamily="49" charset="-128"/>
            </a:endParaRPr>
          </a:p>
          <a:p>
            <a:pPr algn="just" eaLnBrk="1" hangingPunct="1"/>
            <a:r>
              <a:rPr lang="en-US" altLang="ja-JP" sz="700" b="1" dirty="0" smtClean="0">
                <a:latin typeface="ＭＳ ゴシック" pitchFamily="49" charset="-128"/>
              </a:rPr>
              <a:t>※Except for disaster hazard zones</a:t>
            </a:r>
            <a:endParaRPr lang="ja-JP" altLang="en-US" sz="700" b="1" dirty="0"/>
          </a:p>
        </p:txBody>
      </p:sp>
      <p:sp>
        <p:nvSpPr>
          <p:cNvPr id="21" name="AutoShape 201"/>
          <p:cNvSpPr>
            <a:spLocks noChangeArrowheads="1"/>
          </p:cNvSpPr>
          <p:nvPr/>
        </p:nvSpPr>
        <p:spPr bwMode="auto">
          <a:xfrm>
            <a:off x="246062" y="5465465"/>
            <a:ext cx="6408738" cy="268032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ja-JP" sz="1800" dirty="0"/>
          </a:p>
        </p:txBody>
      </p:sp>
      <p:sp>
        <p:nvSpPr>
          <p:cNvPr id="22" name="Rectangle 173"/>
          <p:cNvSpPr>
            <a:spLocks noChangeArrowheads="1"/>
          </p:cNvSpPr>
          <p:nvPr/>
        </p:nvSpPr>
        <p:spPr bwMode="auto">
          <a:xfrm>
            <a:off x="273050" y="1891725"/>
            <a:ext cx="17908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000" dirty="0" smtClean="0"/>
              <a:t>○Concept of the target area</a:t>
            </a:r>
            <a:endParaRPr lang="ja-JP" altLang="en-US" sz="1000" dirty="0"/>
          </a:p>
        </p:txBody>
      </p:sp>
      <p:sp>
        <p:nvSpPr>
          <p:cNvPr id="24" name="Rectangle 194"/>
          <p:cNvSpPr>
            <a:spLocks noChangeArrowheads="1"/>
          </p:cNvSpPr>
          <p:nvPr/>
        </p:nvSpPr>
        <p:spPr bwMode="auto">
          <a:xfrm>
            <a:off x="258763" y="4779337"/>
            <a:ext cx="22028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000" dirty="0" smtClean="0"/>
              <a:t>○Concept of population estimation</a:t>
            </a:r>
            <a:r>
              <a:rPr lang="ja-JP" altLang="en-US" sz="1000" dirty="0" smtClean="0"/>
              <a:t> </a:t>
            </a:r>
            <a:endParaRPr lang="ja-JP" altLang="en-US" sz="1000" dirty="0"/>
          </a:p>
        </p:txBody>
      </p:sp>
      <p:sp>
        <p:nvSpPr>
          <p:cNvPr id="26" name="Rectangle 199"/>
          <p:cNvSpPr>
            <a:spLocks noChangeArrowheads="1"/>
          </p:cNvSpPr>
          <p:nvPr/>
        </p:nvSpPr>
        <p:spPr bwMode="auto">
          <a:xfrm>
            <a:off x="260350" y="5426859"/>
            <a:ext cx="21387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000" dirty="0" smtClean="0"/>
              <a:t>○Concept of evacuation behavior</a:t>
            </a:r>
            <a:r>
              <a:rPr lang="ja-JP" altLang="en-US" sz="1000" dirty="0" smtClean="0"/>
              <a:t> </a:t>
            </a:r>
            <a:endParaRPr lang="ja-JP" altLang="en-US" sz="1000" dirty="0"/>
          </a:p>
        </p:txBody>
      </p:sp>
      <p:sp>
        <p:nvSpPr>
          <p:cNvPr id="46" name="Text Box 54"/>
          <p:cNvSpPr txBox="1">
            <a:spLocks noChangeArrowheads="1"/>
          </p:cNvSpPr>
          <p:nvPr/>
        </p:nvSpPr>
        <p:spPr bwMode="auto">
          <a:xfrm>
            <a:off x="333375" y="7852370"/>
            <a:ext cx="62639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700" dirty="0" smtClean="0"/>
              <a:t>※Confirmed that all the evacuees completed their evacuation by evacuation behavior simulation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ja-JP" sz="700" dirty="0"/>
              <a:t> </a:t>
            </a:r>
            <a:r>
              <a:rPr lang="en-US" altLang="ja-JP" sz="700" dirty="0" smtClean="0"/>
              <a:t>   (Evacuation method of villages is set as 80% by walk and 20% by car)</a:t>
            </a:r>
            <a:endParaRPr lang="ja-JP" altLang="en-US" sz="700" dirty="0"/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374227" y="753170"/>
            <a:ext cx="6113885" cy="2616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100" dirty="0" smtClean="0"/>
              <a:t>「</a:t>
            </a:r>
            <a:r>
              <a:rPr lang="en-US" altLang="ja-JP" sz="1100" dirty="0" smtClean="0"/>
              <a:t>Sendai city earthquake disaster reconstruction plan</a:t>
            </a:r>
            <a:r>
              <a:rPr lang="ja-JP" altLang="en-US" sz="1100" dirty="0" smtClean="0"/>
              <a:t>」</a:t>
            </a:r>
            <a:r>
              <a:rPr lang="en-US" altLang="ja-JP" sz="1100" dirty="0"/>
              <a:t>,</a:t>
            </a:r>
            <a:r>
              <a:rPr lang="ja-JP" altLang="en-US" sz="1100" dirty="0" smtClean="0"/>
              <a:t>「</a:t>
            </a:r>
            <a:r>
              <a:rPr lang="en-US" altLang="ja-JP" sz="1100" dirty="0" smtClean="0"/>
              <a:t>Execution plan of Sendai city</a:t>
            </a:r>
            <a:r>
              <a:rPr lang="ja-JP" altLang="en-US" sz="1100" dirty="0" smtClean="0"/>
              <a:t>」 </a:t>
            </a:r>
            <a:r>
              <a:rPr lang="en-US" altLang="ja-JP" sz="1100" dirty="0" smtClean="0"/>
              <a:t>etc.</a:t>
            </a:r>
          </a:p>
        </p:txBody>
      </p:sp>
      <p:sp>
        <p:nvSpPr>
          <p:cNvPr id="65" name="AutoShape 195"/>
          <p:cNvSpPr>
            <a:spLocks noChangeArrowheads="1"/>
          </p:cNvSpPr>
          <p:nvPr/>
        </p:nvSpPr>
        <p:spPr bwMode="auto">
          <a:xfrm>
            <a:off x="260622" y="8194233"/>
            <a:ext cx="6408738" cy="161651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ja-JP" sz="1800"/>
          </a:p>
        </p:txBody>
      </p:sp>
      <p:sp>
        <p:nvSpPr>
          <p:cNvPr id="67" name="Rectangle 194"/>
          <p:cNvSpPr>
            <a:spLocks noChangeArrowheads="1"/>
          </p:cNvSpPr>
          <p:nvPr/>
        </p:nvSpPr>
        <p:spPr bwMode="auto">
          <a:xfrm>
            <a:off x="259035" y="8164785"/>
            <a:ext cx="15279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000" dirty="0" smtClean="0"/>
              <a:t>○Facility requirements</a:t>
            </a:r>
            <a:r>
              <a:rPr lang="ja-JP" altLang="en-US" sz="1000" dirty="0" smtClean="0"/>
              <a:t> </a:t>
            </a:r>
            <a:endParaRPr lang="ja-JP" altLang="en-US" sz="1000" dirty="0"/>
          </a:p>
        </p:txBody>
      </p:sp>
      <p:sp>
        <p:nvSpPr>
          <p:cNvPr id="51" name="Text Box 123"/>
          <p:cNvSpPr txBox="1">
            <a:spLocks noChangeArrowheads="1"/>
          </p:cNvSpPr>
          <p:nvPr/>
        </p:nvSpPr>
        <p:spPr bwMode="auto">
          <a:xfrm>
            <a:off x="319657" y="8396127"/>
            <a:ext cx="5845647" cy="500223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/>
            <a:r>
              <a:rPr lang="en-US" altLang="ja-JP" sz="1000" b="1" dirty="0" smtClean="0">
                <a:latin typeface="ＭＳ Ｐゴシック" charset="-128"/>
              </a:rPr>
              <a:t>Concept for size and capacity</a:t>
            </a:r>
            <a:r>
              <a:rPr lang="ja-JP" altLang="en-US" sz="1000" b="1" dirty="0" smtClean="0">
                <a:latin typeface="ＭＳ Ｐゴシック" charset="-128"/>
              </a:rPr>
              <a:t>：</a:t>
            </a:r>
            <a:endParaRPr lang="en-US" altLang="ja-JP" sz="1000" b="1" dirty="0" smtClean="0">
              <a:latin typeface="ＭＳ Ｐゴシック" charset="-128"/>
            </a:endParaRPr>
          </a:p>
          <a:p>
            <a:pPr algn="just" eaLnBrk="1" hangingPunct="1"/>
            <a:r>
              <a:rPr lang="ja-JP" altLang="en-US" sz="1000" dirty="0" smtClean="0">
                <a:latin typeface="ＭＳ Ｐゴシック" charset="-128"/>
              </a:rPr>
              <a:t>・</a:t>
            </a:r>
            <a:r>
              <a:rPr lang="en-US" altLang="ja-JP" sz="1000" dirty="0" smtClean="0">
                <a:latin typeface="ＭＳ Ｐゴシック" charset="-128"/>
              </a:rPr>
              <a:t>To be set based on evacuation distance and method, and the assumed population evacuation behavior</a:t>
            </a:r>
            <a:endParaRPr lang="ja-JP" altLang="en-US" sz="1000" dirty="0">
              <a:latin typeface="ＭＳ Ｐゴシック" charset="-128"/>
            </a:endParaRPr>
          </a:p>
          <a:p>
            <a:pPr algn="just" eaLnBrk="1" hangingPunct="1"/>
            <a:r>
              <a:rPr lang="ja-JP" altLang="en-US" sz="1000" dirty="0" smtClean="0">
                <a:latin typeface="ＭＳ Ｐゴシック" charset="-128"/>
              </a:rPr>
              <a:t>・</a:t>
            </a:r>
            <a:r>
              <a:rPr lang="en-US" altLang="ja-JP" sz="1000" dirty="0" smtClean="0">
                <a:latin typeface="ＭＳ Ｐゴシック" charset="-128"/>
              </a:rPr>
              <a:t>To ensure about 1</a:t>
            </a:r>
            <a:r>
              <a:rPr lang="ja-JP" altLang="en-US" sz="1000" dirty="0" smtClean="0">
                <a:latin typeface="ＭＳ Ｐゴシック" charset="-128"/>
              </a:rPr>
              <a:t>㎡ </a:t>
            </a:r>
            <a:r>
              <a:rPr lang="en-US" altLang="ja-JP" sz="1000" dirty="0" smtClean="0">
                <a:latin typeface="ＭＳ Ｐゴシック" charset="-128"/>
              </a:rPr>
              <a:t>area per evacuee</a:t>
            </a:r>
            <a:endParaRPr lang="ja-JP" altLang="en-US" sz="1000" dirty="0">
              <a:latin typeface="ＭＳ Ｐゴシック" charset="-128"/>
            </a:endParaRPr>
          </a:p>
        </p:txBody>
      </p:sp>
      <p:sp>
        <p:nvSpPr>
          <p:cNvPr id="57" name="Text Box 126"/>
          <p:cNvSpPr txBox="1">
            <a:spLocks noChangeArrowheads="1"/>
          </p:cNvSpPr>
          <p:nvPr/>
        </p:nvSpPr>
        <p:spPr bwMode="auto">
          <a:xfrm>
            <a:off x="319657" y="8944018"/>
            <a:ext cx="5897240" cy="822097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/>
            <a:r>
              <a:rPr lang="en-US" altLang="ja-JP" sz="1000" b="1" dirty="0" smtClean="0">
                <a:latin typeface="ＭＳ ゴシック" pitchFamily="49" charset="-128"/>
              </a:rPr>
              <a:t>Concept for facility</a:t>
            </a:r>
            <a:r>
              <a:rPr lang="ja-JP" altLang="en-US" sz="1000" b="1" dirty="0" smtClean="0">
                <a:latin typeface="ＭＳ ゴシック" pitchFamily="49" charset="-128"/>
              </a:rPr>
              <a:t>：</a:t>
            </a:r>
            <a:endParaRPr lang="en-US" altLang="ja-JP" sz="1000" b="1" dirty="0" smtClean="0">
              <a:latin typeface="ＭＳ ゴシック" pitchFamily="49" charset="-128"/>
            </a:endParaRPr>
          </a:p>
          <a:p>
            <a:pPr algn="just" eaLnBrk="1" hangingPunct="1"/>
            <a:r>
              <a:rPr lang="ja-JP" altLang="en-US" sz="1000" dirty="0" smtClean="0">
                <a:latin typeface="ＭＳ ゴシック" pitchFamily="49" charset="-128"/>
              </a:rPr>
              <a:t>・</a:t>
            </a:r>
            <a:r>
              <a:rPr lang="en-US" altLang="ja-JP" sz="1000" dirty="0" smtClean="0">
                <a:latin typeface="ＭＳ ゴシック" pitchFamily="49" charset="-128"/>
              </a:rPr>
              <a:t>Moving to high place</a:t>
            </a:r>
            <a:r>
              <a:rPr lang="ja-JP" altLang="en-US" sz="1000" dirty="0">
                <a:latin typeface="ＭＳ ゴシック" pitchFamily="49" charset="-128"/>
              </a:rPr>
              <a:t>　　</a:t>
            </a:r>
            <a:r>
              <a:rPr lang="en-US" altLang="ja-JP" sz="1000" dirty="0" smtClean="0">
                <a:latin typeface="ＭＳ ゴシック" pitchFamily="49" charset="-128"/>
              </a:rPr>
              <a:t>ex)Lighting, Outside stairs, etc.</a:t>
            </a:r>
            <a:endParaRPr lang="ja-JP" altLang="en-US" sz="1000" dirty="0">
              <a:latin typeface="ＭＳ ゴシック" pitchFamily="49" charset="-128"/>
            </a:endParaRPr>
          </a:p>
          <a:p>
            <a:pPr algn="just" eaLnBrk="1" hangingPunct="1"/>
            <a:r>
              <a:rPr lang="ja-JP" altLang="en-US" sz="1000" dirty="0" smtClean="0">
                <a:latin typeface="ＭＳ ゴシック" pitchFamily="49" charset="-128"/>
              </a:rPr>
              <a:t>・</a:t>
            </a:r>
            <a:r>
              <a:rPr lang="en-US" altLang="ja-JP" sz="1000" dirty="0" smtClean="0">
                <a:latin typeface="ＭＳ ゴシック" pitchFamily="49" charset="-128"/>
              </a:rPr>
              <a:t>Emergency case</a:t>
            </a:r>
            <a:r>
              <a:rPr lang="ja-JP" altLang="en-US" sz="1000" dirty="0">
                <a:latin typeface="ＭＳ ゴシック" pitchFamily="49" charset="-128"/>
              </a:rPr>
              <a:t>　　　　　 </a:t>
            </a:r>
            <a:r>
              <a:rPr lang="ja-JP" altLang="en-US" sz="1000" dirty="0" smtClean="0">
                <a:latin typeface="ＭＳ ゴシック" pitchFamily="49" charset="-128"/>
              </a:rPr>
              <a:t> </a:t>
            </a:r>
            <a:r>
              <a:rPr lang="en-US" altLang="ja-JP" sz="1000" dirty="0" smtClean="0">
                <a:latin typeface="ＭＳ ゴシック" pitchFamily="49" charset="-128"/>
              </a:rPr>
              <a:t>ex)Water, Provisions, Medical supplies, Blanket, Partition, etc.</a:t>
            </a:r>
            <a:endParaRPr lang="ja-JP" altLang="en-US" sz="1000" dirty="0">
              <a:latin typeface="ＭＳ ゴシック" pitchFamily="49" charset="-128"/>
            </a:endParaRPr>
          </a:p>
          <a:p>
            <a:pPr algn="just" eaLnBrk="1" hangingPunct="1"/>
            <a:r>
              <a:rPr lang="ja-JP" altLang="en-US" sz="1000" dirty="0" smtClean="0">
                <a:latin typeface="ＭＳ ゴシック" pitchFamily="49" charset="-128"/>
              </a:rPr>
              <a:t>・</a:t>
            </a:r>
            <a:r>
              <a:rPr lang="en-US" altLang="ja-JP" sz="1000" dirty="0" smtClean="0">
                <a:latin typeface="ＭＳ ゴシック" pitchFamily="49" charset="-128"/>
              </a:rPr>
              <a:t>Others</a:t>
            </a:r>
            <a:r>
              <a:rPr lang="ja-JP" altLang="en-US" sz="1000" dirty="0">
                <a:latin typeface="ＭＳ ゴシック" pitchFamily="49" charset="-128"/>
              </a:rPr>
              <a:t> </a:t>
            </a:r>
            <a:r>
              <a:rPr lang="ja-JP" altLang="en-US" sz="1000" dirty="0" smtClean="0">
                <a:latin typeface="ＭＳ ゴシック" pitchFamily="49" charset="-128"/>
              </a:rPr>
              <a:t>                </a:t>
            </a:r>
            <a:r>
              <a:rPr lang="en-US" altLang="ja-JP" sz="1000" dirty="0" smtClean="0">
                <a:latin typeface="ＭＳ ゴシック" pitchFamily="49" charset="-128"/>
              </a:rPr>
              <a:t>ex)Toilet, Emergency power source, Information equipment, etc.</a:t>
            </a:r>
            <a:endParaRPr lang="en-US" altLang="ja-JP" sz="1000" dirty="0"/>
          </a:p>
        </p:txBody>
      </p:sp>
      <p:pic>
        <p:nvPicPr>
          <p:cNvPr id="61" name="Picture 225" descr="MC90035162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363" y="9057456"/>
            <a:ext cx="693647" cy="70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printout.jp/clipart/clipart_d/33_crime/bousai/gif/bousai1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904" y="8240372"/>
            <a:ext cx="750564" cy="75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188"/>
          <p:cNvSpPr>
            <a:spLocks noChangeArrowheads="1"/>
          </p:cNvSpPr>
          <p:nvPr/>
        </p:nvSpPr>
        <p:spPr bwMode="auto">
          <a:xfrm>
            <a:off x="260350" y="2546539"/>
            <a:ext cx="25362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000" dirty="0" smtClean="0"/>
              <a:t>○Concept of evacuation by walk and car</a:t>
            </a:r>
            <a:r>
              <a:rPr lang="ja-JP" altLang="en-US" sz="1000" dirty="0" smtClean="0"/>
              <a:t> </a:t>
            </a:r>
            <a:endParaRPr lang="ja-JP" altLang="en-US" sz="1000" dirty="0"/>
          </a:p>
        </p:txBody>
      </p:sp>
      <p:sp>
        <p:nvSpPr>
          <p:cNvPr id="16" name="AutoShape 190"/>
          <p:cNvSpPr>
            <a:spLocks noChangeArrowheads="1"/>
          </p:cNvSpPr>
          <p:nvPr/>
        </p:nvSpPr>
        <p:spPr bwMode="auto">
          <a:xfrm>
            <a:off x="260350" y="2563167"/>
            <a:ext cx="6408738" cy="2173809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ja-JP" sz="1800"/>
          </a:p>
        </p:txBody>
      </p:sp>
      <p:sp>
        <p:nvSpPr>
          <p:cNvPr id="8" name="正方形/長方形 7"/>
          <p:cNvSpPr/>
          <p:nvPr/>
        </p:nvSpPr>
        <p:spPr>
          <a:xfrm>
            <a:off x="304459" y="6367760"/>
            <a:ext cx="604261" cy="43204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kumimoji="1" lang="en-US" altLang="ja-JP" sz="900" dirty="0" smtClean="0">
                <a:solidFill>
                  <a:schemeClr val="tx1"/>
                </a:solidFill>
              </a:rPr>
              <a:t>Evacuees inside the target area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1036053" y="5791696"/>
            <a:ext cx="736763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kumimoji="1" lang="ja-JP" altLang="en-US" sz="900" dirty="0" smtClean="0">
                <a:solidFill>
                  <a:schemeClr val="tx1"/>
                </a:solidFill>
              </a:rPr>
              <a:t>①</a:t>
            </a:r>
            <a:r>
              <a:rPr kumimoji="1" lang="en-US" altLang="ja-JP" sz="900" dirty="0" smtClean="0">
                <a:solidFill>
                  <a:schemeClr val="tx1"/>
                </a:solidFill>
              </a:rPr>
              <a:t>Estimated </a:t>
            </a:r>
          </a:p>
          <a:p>
            <a:r>
              <a:rPr lang="en-US" altLang="ja-JP" sz="900" dirty="0">
                <a:solidFill>
                  <a:schemeClr val="tx1"/>
                </a:solidFill>
              </a:rPr>
              <a:t> </a:t>
            </a:r>
            <a:r>
              <a:rPr lang="en-US" altLang="ja-JP" sz="900" dirty="0" smtClean="0">
                <a:solidFill>
                  <a:schemeClr val="tx1"/>
                </a:solidFill>
              </a:rPr>
              <a:t>   </a:t>
            </a:r>
            <a:r>
              <a:rPr kumimoji="1" lang="en-US" altLang="ja-JP" sz="900" dirty="0" smtClean="0">
                <a:solidFill>
                  <a:schemeClr val="tx1"/>
                </a:solidFill>
              </a:rPr>
              <a:t>evacuation </a:t>
            </a:r>
          </a:p>
          <a:p>
            <a:r>
              <a:rPr lang="en-US" altLang="ja-JP" sz="900" dirty="0">
                <a:solidFill>
                  <a:schemeClr val="tx1"/>
                </a:solidFill>
              </a:rPr>
              <a:t> </a:t>
            </a:r>
            <a:r>
              <a:rPr lang="en-US" altLang="ja-JP" sz="900" dirty="0" smtClean="0">
                <a:solidFill>
                  <a:schemeClr val="tx1"/>
                </a:solidFill>
              </a:rPr>
              <a:t>   </a:t>
            </a:r>
            <a:r>
              <a:rPr kumimoji="1" lang="en-US" altLang="ja-JP" sz="900" dirty="0" smtClean="0">
                <a:solidFill>
                  <a:schemeClr val="tx1"/>
                </a:solidFill>
              </a:rPr>
              <a:t>by walk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035784" y="6893024"/>
            <a:ext cx="736763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kumimoji="1" lang="ja-JP" altLang="en-US" sz="900" dirty="0" smtClean="0">
                <a:solidFill>
                  <a:schemeClr val="tx1"/>
                </a:solidFill>
              </a:rPr>
              <a:t>②</a:t>
            </a:r>
            <a:r>
              <a:rPr lang="en-US" altLang="ja-JP" sz="900" dirty="0" smtClean="0">
                <a:solidFill>
                  <a:schemeClr val="tx1"/>
                </a:solidFill>
              </a:rPr>
              <a:t>Estimated </a:t>
            </a:r>
          </a:p>
          <a:p>
            <a:r>
              <a:rPr lang="en-US" altLang="ja-JP" sz="900" dirty="0">
                <a:solidFill>
                  <a:schemeClr val="tx1"/>
                </a:solidFill>
              </a:rPr>
              <a:t> </a:t>
            </a:r>
            <a:r>
              <a:rPr lang="en-US" altLang="ja-JP" sz="900" dirty="0" smtClean="0">
                <a:solidFill>
                  <a:schemeClr val="tx1"/>
                </a:solidFill>
              </a:rPr>
              <a:t>   evacuation </a:t>
            </a:r>
          </a:p>
          <a:p>
            <a:r>
              <a:rPr lang="en-US" altLang="ja-JP" sz="900" dirty="0" smtClean="0">
                <a:solidFill>
                  <a:schemeClr val="tx1"/>
                </a:solidFill>
              </a:rPr>
              <a:t>    by car</a:t>
            </a:r>
            <a:endParaRPr kumimoji="1" lang="en-US" altLang="ja-JP" sz="900" dirty="0" smtClean="0">
              <a:solidFill>
                <a:schemeClr val="tx1"/>
              </a:solidFill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1852132" y="5728675"/>
            <a:ext cx="944490" cy="5543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kumimoji="1" lang="en-US" altLang="ja-JP" sz="900" dirty="0" smtClean="0">
                <a:solidFill>
                  <a:schemeClr val="tx1"/>
                </a:solidFill>
              </a:rPr>
              <a:t>Possible to walk to nearby evacuation facilities or high ground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1844823" y="6367760"/>
            <a:ext cx="951799" cy="49847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kumimoji="1" lang="en-US" altLang="ja-JP" sz="900" dirty="0" smtClean="0">
                <a:solidFill>
                  <a:schemeClr val="tx1"/>
                </a:solidFill>
              </a:rPr>
              <a:t>People who need evacuation with attention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1844824" y="6897216"/>
            <a:ext cx="951798" cy="41752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en-US" altLang="ja-JP" sz="900" dirty="0" smtClean="0">
                <a:solidFill>
                  <a:schemeClr val="tx1"/>
                </a:solidFill>
              </a:rPr>
              <a:t>People who need evacuation for long distance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1852132" y="7338179"/>
            <a:ext cx="944490" cy="54174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en-US" altLang="ja-JP" sz="900" dirty="0" smtClean="0">
                <a:solidFill>
                  <a:schemeClr val="tx1"/>
                </a:solidFill>
              </a:rPr>
              <a:t>People who are on cars at the moment of the disaster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829931" y="5647680"/>
            <a:ext cx="1221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smtClean="0"/>
              <a:t>People who are living in villages</a:t>
            </a:r>
          </a:p>
          <a:p>
            <a:r>
              <a:rPr lang="en-US" altLang="ja-JP" sz="800" dirty="0" smtClean="0"/>
              <a:t>People who are in recreation facilities, etc.</a:t>
            </a:r>
            <a:endParaRPr kumimoji="1" lang="ja-JP" altLang="en-US" sz="8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829120" y="6223744"/>
            <a:ext cx="1222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 smtClean="0"/>
              <a:t>People who need support during disaster </a:t>
            </a:r>
          </a:p>
          <a:p>
            <a:r>
              <a:rPr kumimoji="1" lang="en-US" altLang="ja-JP" sz="800" dirty="0" smtClean="0"/>
              <a:t>Elderly, disabled person, etc</a:t>
            </a:r>
            <a:r>
              <a:rPr lang="en-US" altLang="ja-JP" sz="800" dirty="0"/>
              <a:t>.</a:t>
            </a:r>
            <a:endParaRPr kumimoji="1" lang="en-US" altLang="ja-JP" sz="800" dirty="0" smtClean="0"/>
          </a:p>
          <a:p>
            <a:r>
              <a:rPr kumimoji="1" lang="en-US" altLang="ja-JP" sz="800" dirty="0" smtClean="0"/>
              <a:t>Pregnant women, newborn baby, etc.</a:t>
            </a: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827975" y="7015832"/>
            <a:ext cx="1128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 smtClean="0"/>
              <a:t>Farmers inside agriculture areas, etc.</a:t>
            </a:r>
            <a:endParaRPr kumimoji="1" lang="ja-JP" altLang="en-US" sz="8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832738" y="7469366"/>
            <a:ext cx="1128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 smtClean="0"/>
              <a:t>Evacuees who are on the road, etc.</a:t>
            </a:r>
            <a:endParaRPr kumimoji="1" lang="ja-JP" altLang="en-US" sz="800" dirty="0"/>
          </a:p>
        </p:txBody>
      </p:sp>
      <p:cxnSp>
        <p:nvCxnSpPr>
          <p:cNvPr id="48" name="カギ線コネクタ 47"/>
          <p:cNvCxnSpPr>
            <a:stCxn id="8" idx="3"/>
            <a:endCxn id="52" idx="1"/>
          </p:cNvCxnSpPr>
          <p:nvPr/>
        </p:nvCxnSpPr>
        <p:spPr>
          <a:xfrm flipV="1">
            <a:off x="908720" y="6007720"/>
            <a:ext cx="127333" cy="576064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カギ線コネクタ 2052"/>
          <p:cNvCxnSpPr>
            <a:stCxn id="8" idx="3"/>
            <a:endCxn id="53" idx="1"/>
          </p:cNvCxnSpPr>
          <p:nvPr/>
        </p:nvCxnSpPr>
        <p:spPr>
          <a:xfrm>
            <a:off x="908720" y="6583784"/>
            <a:ext cx="127064" cy="525264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直線コネクタ 2060"/>
          <p:cNvCxnSpPr>
            <a:stCxn id="52" idx="3"/>
            <a:endCxn id="54" idx="1"/>
          </p:cNvCxnSpPr>
          <p:nvPr/>
        </p:nvCxnSpPr>
        <p:spPr>
          <a:xfrm flipV="1">
            <a:off x="1772816" y="6005864"/>
            <a:ext cx="79316" cy="1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カギ線コネクタ 2064"/>
          <p:cNvCxnSpPr>
            <a:stCxn id="53" idx="3"/>
            <a:endCxn id="55" idx="1"/>
          </p:cNvCxnSpPr>
          <p:nvPr/>
        </p:nvCxnSpPr>
        <p:spPr>
          <a:xfrm flipV="1">
            <a:off x="1772547" y="6616998"/>
            <a:ext cx="72276" cy="49205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8" name="カギ線コネクタ 2067"/>
          <p:cNvCxnSpPr>
            <a:stCxn id="53" idx="3"/>
            <a:endCxn id="58" idx="1"/>
          </p:cNvCxnSpPr>
          <p:nvPr/>
        </p:nvCxnSpPr>
        <p:spPr>
          <a:xfrm>
            <a:off x="1772547" y="7109048"/>
            <a:ext cx="79585" cy="500006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1" name="直線コネクタ 2070"/>
          <p:cNvCxnSpPr>
            <a:stCxn id="53" idx="3"/>
            <a:endCxn id="56" idx="1"/>
          </p:cNvCxnSpPr>
          <p:nvPr/>
        </p:nvCxnSpPr>
        <p:spPr>
          <a:xfrm flipV="1">
            <a:off x="1772547" y="7105977"/>
            <a:ext cx="72277" cy="3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3" name="左中かっこ 2072"/>
          <p:cNvSpPr/>
          <p:nvPr/>
        </p:nvSpPr>
        <p:spPr>
          <a:xfrm>
            <a:off x="2829704" y="5656391"/>
            <a:ext cx="95240" cy="55437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5" name="左中かっこ 2074"/>
          <p:cNvSpPr/>
          <p:nvPr/>
        </p:nvSpPr>
        <p:spPr>
          <a:xfrm>
            <a:off x="2829704" y="6274335"/>
            <a:ext cx="95240" cy="72960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6" name="左中かっこ 2075"/>
          <p:cNvSpPr/>
          <p:nvPr/>
        </p:nvSpPr>
        <p:spPr>
          <a:xfrm>
            <a:off x="2829704" y="7025358"/>
            <a:ext cx="95240" cy="31912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7" name="左中かっこ 2076"/>
          <p:cNvSpPr/>
          <p:nvPr/>
        </p:nvSpPr>
        <p:spPr>
          <a:xfrm>
            <a:off x="2829704" y="7503616"/>
            <a:ext cx="95240" cy="2987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2089943" y="1054100"/>
            <a:ext cx="2663825" cy="628649"/>
          </a:xfrm>
          <a:prstGeom prst="downArrow">
            <a:avLst>
              <a:gd name="adj1" fmla="val 48269"/>
              <a:gd name="adj2" fmla="val 3114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528486" y="1134418"/>
            <a:ext cx="3755521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200" dirty="0" smtClean="0"/>
              <a:t>To be reviewed by the research committee</a:t>
            </a:r>
            <a:endParaRPr lang="en-US" altLang="ja-JP" sz="1200" dirty="0"/>
          </a:p>
        </p:txBody>
      </p:sp>
      <p:sp>
        <p:nvSpPr>
          <p:cNvPr id="25" name="Text Box 206"/>
          <p:cNvSpPr txBox="1">
            <a:spLocks noChangeArrowheads="1"/>
          </p:cNvSpPr>
          <p:nvPr/>
        </p:nvSpPr>
        <p:spPr bwMode="auto">
          <a:xfrm>
            <a:off x="3068960" y="2720752"/>
            <a:ext cx="3481345" cy="5046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4295" tIns="8890" rIns="74295" bIns="8890"/>
          <a:lstStyle>
            <a:lvl1pPr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/>
            <a:r>
              <a:rPr lang="ja-JP" altLang="en-US" sz="900" b="1" dirty="0" smtClean="0">
                <a:latin typeface="ＭＳ ゴシック" pitchFamily="49" charset="-128"/>
              </a:rPr>
              <a:t>・</a:t>
            </a:r>
            <a:r>
              <a:rPr lang="en-US" altLang="ja-JP" sz="900" b="1" dirty="0" smtClean="0">
                <a:latin typeface="ＭＳ ゴシック" pitchFamily="49" charset="-128"/>
              </a:rPr>
              <a:t>Assumes the evacuation follows pedestrian general rules </a:t>
            </a:r>
          </a:p>
          <a:p>
            <a:pPr algn="just" eaLnBrk="1" hangingPunct="1"/>
            <a:r>
              <a:rPr lang="en-US" altLang="ja-JP" sz="900" b="1" dirty="0">
                <a:latin typeface="ＭＳ ゴシック" pitchFamily="49" charset="-128"/>
              </a:rPr>
              <a:t> </a:t>
            </a:r>
            <a:r>
              <a:rPr lang="en-US" altLang="ja-JP" sz="900" b="1" dirty="0" smtClean="0">
                <a:latin typeface="ＭＳ ゴシック" pitchFamily="49" charset="-128"/>
              </a:rPr>
              <a:t>(Including bicycles)</a:t>
            </a:r>
          </a:p>
          <a:p>
            <a:pPr algn="just" eaLnBrk="1" hangingPunct="1"/>
            <a:endParaRPr lang="en-US" altLang="ja-JP" sz="900" b="1" dirty="0" smtClean="0">
              <a:latin typeface="ＭＳ ゴシック" pitchFamily="49" charset="-128"/>
            </a:endParaRPr>
          </a:p>
          <a:p>
            <a:pPr algn="just" eaLnBrk="1" hangingPunct="1"/>
            <a:r>
              <a:rPr lang="ja-JP" altLang="en-US" sz="900" b="1" dirty="0" smtClean="0">
                <a:latin typeface="ＭＳ ゴシック" pitchFamily="49" charset="-128"/>
              </a:rPr>
              <a:t>・</a:t>
            </a:r>
            <a:r>
              <a:rPr lang="en-US" altLang="ja-JP" sz="900" b="1" dirty="0" smtClean="0">
                <a:latin typeface="ＭＳ ゴシック" pitchFamily="49" charset="-128"/>
              </a:rPr>
              <a:t>Assumes car evacuation considering evacuees on it</a:t>
            </a:r>
            <a:endParaRPr lang="ja-JP" altLang="en-US" sz="900" dirty="0"/>
          </a:p>
        </p:txBody>
      </p:sp>
      <p:pic>
        <p:nvPicPr>
          <p:cNvPr id="71" name="Picture 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44" y="2773105"/>
            <a:ext cx="2422292" cy="194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9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589" y="3419385"/>
            <a:ext cx="2347913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9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" t="77158" r="89350" b="12904"/>
          <a:stretch/>
        </p:blipFill>
        <p:spPr bwMode="auto">
          <a:xfrm>
            <a:off x="3562297" y="4328293"/>
            <a:ext cx="116635" cy="11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9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t="74527" r="77085" b="12736"/>
          <a:stretch/>
        </p:blipFill>
        <p:spPr bwMode="auto">
          <a:xfrm>
            <a:off x="3721100" y="4298578"/>
            <a:ext cx="468164" cy="15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9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1" t="74527" r="58681" b="12903"/>
          <a:stretch/>
        </p:blipFill>
        <p:spPr bwMode="auto">
          <a:xfrm>
            <a:off x="3623196" y="4298578"/>
            <a:ext cx="125586" cy="14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8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48" y="6068030"/>
            <a:ext cx="2749139" cy="169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Text Box 865"/>
          <p:cNvSpPr txBox="1">
            <a:spLocks noChangeArrowheads="1"/>
          </p:cNvSpPr>
          <p:nvPr/>
        </p:nvSpPr>
        <p:spPr bwMode="auto">
          <a:xfrm>
            <a:off x="5384637" y="7678415"/>
            <a:ext cx="12255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00" dirty="0"/>
              <a:t>（</a:t>
            </a:r>
            <a:r>
              <a:rPr lang="en-US" altLang="ja-JP" sz="500" dirty="0"/>
              <a:t>Arrow is a moving of human or car</a:t>
            </a:r>
            <a:r>
              <a:rPr lang="ja-JP" altLang="en-US" sz="5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0716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92696" y="34925"/>
            <a:ext cx="5473700" cy="3810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>
                <a:solidFill>
                  <a:schemeClr val="bg1"/>
                </a:solidFill>
              </a:rPr>
              <a:t>Placement of tsunami evacuation                                                                                                           </a:t>
            </a:r>
            <a:endParaRPr lang="ja-JP" altLang="en-US" dirty="0">
              <a:solidFill>
                <a:schemeClr val="bg1"/>
              </a:solidFill>
            </a:endParaRPr>
          </a:p>
        </p:txBody>
      </p:sp>
      <p:pic>
        <p:nvPicPr>
          <p:cNvPr id="2128" name="図 2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5" y="500063"/>
            <a:ext cx="6067425" cy="748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リーフォーム 5"/>
          <p:cNvSpPr>
            <a:spLocks/>
          </p:cNvSpPr>
          <p:nvPr/>
        </p:nvSpPr>
        <p:spPr bwMode="auto">
          <a:xfrm>
            <a:off x="1989564" y="3908867"/>
            <a:ext cx="2057400" cy="4000500"/>
          </a:xfrm>
          <a:custGeom>
            <a:avLst/>
            <a:gdLst>
              <a:gd name="T0" fmla="*/ 0 w 3240"/>
              <a:gd name="T1" fmla="*/ 6300 h 6300"/>
              <a:gd name="T2" fmla="*/ 1260 w 3240"/>
              <a:gd name="T3" fmla="*/ 4680 h 6300"/>
              <a:gd name="T4" fmla="*/ 2239 w 3240"/>
              <a:gd name="T5" fmla="*/ 2725 h 6300"/>
              <a:gd name="T6" fmla="*/ 3060 w 3240"/>
              <a:gd name="T7" fmla="*/ 1260 h 6300"/>
              <a:gd name="T8" fmla="*/ 3240 w 3240"/>
              <a:gd name="T9" fmla="*/ 0 h 6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0" h="6300">
                <a:moveTo>
                  <a:pt x="0" y="6300"/>
                </a:moveTo>
                <a:lnTo>
                  <a:pt x="1260" y="4680"/>
                </a:lnTo>
                <a:lnTo>
                  <a:pt x="2239" y="2725"/>
                </a:lnTo>
                <a:lnTo>
                  <a:pt x="3060" y="1260"/>
                </a:lnTo>
                <a:lnTo>
                  <a:pt x="3240" y="0"/>
                </a:lnTo>
              </a:path>
            </a:pathLst>
          </a:custGeom>
          <a:noFill/>
          <a:ln w="31750" cmpd="sng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7" name="フリーフォーム 6"/>
          <p:cNvSpPr>
            <a:spLocks/>
          </p:cNvSpPr>
          <p:nvPr/>
        </p:nvSpPr>
        <p:spPr bwMode="auto">
          <a:xfrm>
            <a:off x="4046964" y="1389187"/>
            <a:ext cx="1485900" cy="2519680"/>
          </a:xfrm>
          <a:custGeom>
            <a:avLst/>
            <a:gdLst>
              <a:gd name="T0" fmla="*/ 0 w 2340"/>
              <a:gd name="T1" fmla="*/ 3968 h 3968"/>
              <a:gd name="T2" fmla="*/ 720 w 2340"/>
              <a:gd name="T3" fmla="*/ 2708 h 3968"/>
              <a:gd name="T4" fmla="*/ 1620 w 2340"/>
              <a:gd name="T5" fmla="*/ 1628 h 3968"/>
              <a:gd name="T6" fmla="*/ 2340 w 2340"/>
              <a:gd name="T7" fmla="*/ 368 h 3968"/>
              <a:gd name="T8" fmla="*/ 1080 w 2340"/>
              <a:gd name="T9" fmla="*/ 8 h 3968"/>
              <a:gd name="T10" fmla="*/ 1072 w 2340"/>
              <a:gd name="T11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40" h="3968">
                <a:moveTo>
                  <a:pt x="0" y="3968"/>
                </a:moveTo>
                <a:lnTo>
                  <a:pt x="720" y="2708"/>
                </a:lnTo>
                <a:lnTo>
                  <a:pt x="1620" y="1628"/>
                </a:lnTo>
                <a:lnTo>
                  <a:pt x="2340" y="368"/>
                </a:lnTo>
                <a:lnTo>
                  <a:pt x="1080" y="8"/>
                </a:lnTo>
                <a:lnTo>
                  <a:pt x="1072" y="0"/>
                </a:lnTo>
              </a:path>
            </a:pathLst>
          </a:custGeom>
          <a:noFill/>
          <a:ln w="31750" cmpd="sng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1646664" y="6194867"/>
            <a:ext cx="1143000" cy="685800"/>
          </a:xfrm>
          <a:custGeom>
            <a:avLst/>
            <a:gdLst>
              <a:gd name="T0" fmla="*/ 0 w 1800"/>
              <a:gd name="T1" fmla="*/ 0 h 1080"/>
              <a:gd name="T2" fmla="*/ 540 w 1800"/>
              <a:gd name="T3" fmla="*/ 540 h 1080"/>
              <a:gd name="T4" fmla="*/ 1426 w 1800"/>
              <a:gd name="T5" fmla="*/ 739 h 1080"/>
              <a:gd name="T6" fmla="*/ 1800 w 1800"/>
              <a:gd name="T7" fmla="*/ 1080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00" h="1080">
                <a:moveTo>
                  <a:pt x="0" y="0"/>
                </a:moveTo>
                <a:lnTo>
                  <a:pt x="540" y="540"/>
                </a:lnTo>
                <a:lnTo>
                  <a:pt x="1426" y="739"/>
                </a:lnTo>
                <a:lnTo>
                  <a:pt x="1800" y="1080"/>
                </a:lnTo>
              </a:path>
            </a:pathLst>
          </a:custGeom>
          <a:noFill/>
          <a:ln w="317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9" name="フリーフォーム 8"/>
          <p:cNvSpPr>
            <a:spLocks/>
          </p:cNvSpPr>
          <p:nvPr/>
        </p:nvSpPr>
        <p:spPr bwMode="auto">
          <a:xfrm>
            <a:off x="2300714" y="3760277"/>
            <a:ext cx="1805940" cy="744220"/>
          </a:xfrm>
          <a:custGeom>
            <a:avLst/>
            <a:gdLst>
              <a:gd name="T0" fmla="*/ 0 w 2844"/>
              <a:gd name="T1" fmla="*/ 0 h 1172"/>
              <a:gd name="T2" fmla="*/ 230 w 2844"/>
              <a:gd name="T3" fmla="*/ 234 h 1172"/>
              <a:gd name="T4" fmla="*/ 1310 w 2844"/>
              <a:gd name="T5" fmla="*/ 594 h 1172"/>
              <a:gd name="T6" fmla="*/ 2192 w 2844"/>
              <a:gd name="T7" fmla="*/ 1108 h 1172"/>
              <a:gd name="T8" fmla="*/ 2844 w 2844"/>
              <a:gd name="T9" fmla="*/ 1172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4" h="1172">
                <a:moveTo>
                  <a:pt x="0" y="0"/>
                </a:moveTo>
                <a:lnTo>
                  <a:pt x="230" y="234"/>
                </a:lnTo>
                <a:lnTo>
                  <a:pt x="1310" y="594"/>
                </a:lnTo>
                <a:lnTo>
                  <a:pt x="2192" y="1108"/>
                </a:lnTo>
                <a:lnTo>
                  <a:pt x="2844" y="1172"/>
                </a:lnTo>
              </a:path>
            </a:pathLst>
          </a:custGeom>
          <a:noFill/>
          <a:ln w="317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10" name="フリーフォーム 9"/>
          <p:cNvSpPr>
            <a:spLocks/>
          </p:cNvSpPr>
          <p:nvPr/>
        </p:nvSpPr>
        <p:spPr bwMode="auto">
          <a:xfrm>
            <a:off x="2488674" y="2077527"/>
            <a:ext cx="2827020" cy="208280"/>
          </a:xfrm>
          <a:custGeom>
            <a:avLst/>
            <a:gdLst>
              <a:gd name="T0" fmla="*/ 0 w 4452"/>
              <a:gd name="T1" fmla="*/ 0 h 328"/>
              <a:gd name="T2" fmla="*/ 4077 w 4452"/>
              <a:gd name="T3" fmla="*/ 184 h 328"/>
              <a:gd name="T4" fmla="*/ 4452 w 4452"/>
              <a:gd name="T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52" h="328">
                <a:moveTo>
                  <a:pt x="0" y="0"/>
                </a:moveTo>
                <a:lnTo>
                  <a:pt x="4077" y="184"/>
                </a:lnTo>
                <a:lnTo>
                  <a:pt x="4452" y="328"/>
                </a:lnTo>
              </a:path>
            </a:pathLst>
          </a:custGeom>
          <a:noFill/>
          <a:ln w="317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11" name="フリーフォーム 10"/>
          <p:cNvSpPr>
            <a:spLocks/>
          </p:cNvSpPr>
          <p:nvPr/>
        </p:nvSpPr>
        <p:spPr bwMode="auto">
          <a:xfrm>
            <a:off x="4504164" y="1394267"/>
            <a:ext cx="228600" cy="1714500"/>
          </a:xfrm>
          <a:custGeom>
            <a:avLst/>
            <a:gdLst>
              <a:gd name="T0" fmla="*/ 0 w 360"/>
              <a:gd name="T1" fmla="*/ 2700 h 2700"/>
              <a:gd name="T2" fmla="*/ 59 w 360"/>
              <a:gd name="T3" fmla="*/ 909 h 2700"/>
              <a:gd name="T4" fmla="*/ 360 w 360"/>
              <a:gd name="T5" fmla="*/ 0 h 2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0" h="2700">
                <a:moveTo>
                  <a:pt x="0" y="2700"/>
                </a:moveTo>
                <a:lnTo>
                  <a:pt x="59" y="909"/>
                </a:lnTo>
                <a:lnTo>
                  <a:pt x="360" y="0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3850114" y="734502"/>
            <a:ext cx="114300" cy="114300"/>
          </a:xfrm>
          <a:prstGeom prst="rect">
            <a:avLst/>
          </a:prstGeom>
          <a:solidFill>
            <a:srgbClr val="33CC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14" name="正方形/長方形 13"/>
          <p:cNvSpPr>
            <a:spLocks noChangeArrowheads="1"/>
          </p:cNvSpPr>
          <p:nvPr/>
        </p:nvSpPr>
        <p:spPr bwMode="auto">
          <a:xfrm>
            <a:off x="3984734" y="1455862"/>
            <a:ext cx="114300" cy="114300"/>
          </a:xfrm>
          <a:prstGeom prst="rect">
            <a:avLst/>
          </a:prstGeom>
          <a:solidFill>
            <a:srgbClr val="33CC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15" name="二等辺三角形 14"/>
          <p:cNvSpPr>
            <a:spLocks noChangeArrowheads="1"/>
          </p:cNvSpPr>
          <p:nvPr/>
        </p:nvSpPr>
        <p:spPr bwMode="auto">
          <a:xfrm>
            <a:off x="4593699" y="1648902"/>
            <a:ext cx="128905" cy="114300"/>
          </a:xfrm>
          <a:prstGeom prst="triangle">
            <a:avLst>
              <a:gd name="adj" fmla="val 50000"/>
            </a:avLst>
          </a:prstGeom>
          <a:solidFill>
            <a:srgbClr val="D6009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16" name="二等辺三角形 15"/>
          <p:cNvSpPr>
            <a:spLocks noChangeArrowheads="1"/>
          </p:cNvSpPr>
          <p:nvPr/>
        </p:nvSpPr>
        <p:spPr bwMode="auto">
          <a:xfrm>
            <a:off x="4577824" y="2037522"/>
            <a:ext cx="128905" cy="114300"/>
          </a:xfrm>
          <a:prstGeom prst="triangle">
            <a:avLst>
              <a:gd name="adj" fmla="val 50000"/>
            </a:avLst>
          </a:prstGeom>
          <a:solidFill>
            <a:srgbClr val="D6009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17" name="二等辺三角形 16"/>
          <p:cNvSpPr>
            <a:spLocks noChangeArrowheads="1"/>
          </p:cNvSpPr>
          <p:nvPr/>
        </p:nvSpPr>
        <p:spPr bwMode="auto">
          <a:xfrm>
            <a:off x="4281279" y="2353117"/>
            <a:ext cx="128905" cy="114300"/>
          </a:xfrm>
          <a:prstGeom prst="triangle">
            <a:avLst>
              <a:gd name="adj" fmla="val 50000"/>
            </a:avLst>
          </a:prstGeom>
          <a:solidFill>
            <a:srgbClr val="D6009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18" name="二等辺三角形 17"/>
          <p:cNvSpPr>
            <a:spLocks noChangeArrowheads="1"/>
          </p:cNvSpPr>
          <p:nvPr/>
        </p:nvSpPr>
        <p:spPr bwMode="auto">
          <a:xfrm>
            <a:off x="3038584" y="4079682"/>
            <a:ext cx="128905" cy="114300"/>
          </a:xfrm>
          <a:prstGeom prst="triangle">
            <a:avLst>
              <a:gd name="adj" fmla="val 50000"/>
            </a:avLst>
          </a:prstGeom>
          <a:solidFill>
            <a:srgbClr val="D6009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19" name="二等辺三角形 18"/>
          <p:cNvSpPr>
            <a:spLocks noChangeArrowheads="1"/>
          </p:cNvSpPr>
          <p:nvPr/>
        </p:nvSpPr>
        <p:spPr bwMode="auto">
          <a:xfrm>
            <a:off x="2416284" y="5259512"/>
            <a:ext cx="128905" cy="114300"/>
          </a:xfrm>
          <a:prstGeom prst="triangle">
            <a:avLst>
              <a:gd name="adj" fmla="val 50000"/>
            </a:avLst>
          </a:prstGeom>
          <a:solidFill>
            <a:srgbClr val="D6009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20" name="二等辺三角形 19"/>
          <p:cNvSpPr>
            <a:spLocks noChangeArrowheads="1"/>
          </p:cNvSpPr>
          <p:nvPr/>
        </p:nvSpPr>
        <p:spPr bwMode="auto">
          <a:xfrm>
            <a:off x="2103864" y="5601142"/>
            <a:ext cx="128905" cy="114300"/>
          </a:xfrm>
          <a:prstGeom prst="triangle">
            <a:avLst>
              <a:gd name="adj" fmla="val 50000"/>
            </a:avLst>
          </a:prstGeom>
          <a:solidFill>
            <a:srgbClr val="D6009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21" name="二等辺三角形 20"/>
          <p:cNvSpPr>
            <a:spLocks noChangeArrowheads="1"/>
          </p:cNvSpPr>
          <p:nvPr/>
        </p:nvSpPr>
        <p:spPr bwMode="auto">
          <a:xfrm>
            <a:off x="2545824" y="6360602"/>
            <a:ext cx="128905" cy="114300"/>
          </a:xfrm>
          <a:prstGeom prst="triangle">
            <a:avLst>
              <a:gd name="adj" fmla="val 50000"/>
            </a:avLst>
          </a:prstGeom>
          <a:solidFill>
            <a:srgbClr val="D6009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23" name="二等辺三角形 22"/>
          <p:cNvSpPr>
            <a:spLocks noChangeArrowheads="1"/>
          </p:cNvSpPr>
          <p:nvPr/>
        </p:nvSpPr>
        <p:spPr bwMode="auto">
          <a:xfrm>
            <a:off x="1542524" y="6817802"/>
            <a:ext cx="128905" cy="114300"/>
          </a:xfrm>
          <a:prstGeom prst="triangle">
            <a:avLst>
              <a:gd name="adj" fmla="val 50000"/>
            </a:avLst>
          </a:prstGeom>
          <a:solidFill>
            <a:srgbClr val="D6009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pic>
        <p:nvPicPr>
          <p:cNvPr id="2110" name="図 2065" descr="東部道路マー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r="8380"/>
          <a:stretch>
            <a:fillRect/>
          </a:stretch>
        </p:blipFill>
        <p:spPr bwMode="auto">
          <a:xfrm>
            <a:off x="2236103" y="3955733"/>
            <a:ext cx="114300" cy="11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" name="図 2066" descr="東部道路マー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r="8380"/>
          <a:stretch>
            <a:fillRect/>
          </a:stretch>
        </p:blipFill>
        <p:spPr bwMode="auto">
          <a:xfrm>
            <a:off x="2128153" y="4304983"/>
            <a:ext cx="114300" cy="11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フリーフォーム 25"/>
          <p:cNvSpPr>
            <a:spLocks/>
          </p:cNvSpPr>
          <p:nvPr/>
        </p:nvSpPr>
        <p:spPr bwMode="auto">
          <a:xfrm>
            <a:off x="3589764" y="541462"/>
            <a:ext cx="1257300" cy="685800"/>
          </a:xfrm>
          <a:custGeom>
            <a:avLst/>
            <a:gdLst>
              <a:gd name="T0" fmla="*/ 360 w 1980"/>
              <a:gd name="T1" fmla="*/ 0 h 1080"/>
              <a:gd name="T2" fmla="*/ 1980 w 1980"/>
              <a:gd name="T3" fmla="*/ 720 h 1080"/>
              <a:gd name="T4" fmla="*/ 1800 w 1980"/>
              <a:gd name="T5" fmla="*/ 1080 h 1080"/>
              <a:gd name="T6" fmla="*/ 0 w 1980"/>
              <a:gd name="T7" fmla="*/ 360 h 1080"/>
              <a:gd name="T8" fmla="*/ 360 w 1980"/>
              <a:gd name="T9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0" h="1080">
                <a:moveTo>
                  <a:pt x="360" y="0"/>
                </a:moveTo>
                <a:lnTo>
                  <a:pt x="1980" y="720"/>
                </a:lnTo>
                <a:lnTo>
                  <a:pt x="1800" y="1080"/>
                </a:lnTo>
                <a:lnTo>
                  <a:pt x="0" y="360"/>
                </a:lnTo>
                <a:lnTo>
                  <a:pt x="360" y="0"/>
                </a:lnTo>
                <a:close/>
              </a:path>
            </a:pathLst>
          </a:custGeom>
          <a:noFill/>
          <a:ln w="28575" cap="flat" cmpd="sng">
            <a:solidFill>
              <a:srgbClr val="FFCC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27" name="フリーフォーム 26"/>
          <p:cNvSpPr>
            <a:spLocks/>
          </p:cNvSpPr>
          <p:nvPr/>
        </p:nvSpPr>
        <p:spPr bwMode="auto">
          <a:xfrm>
            <a:off x="1303764" y="4023167"/>
            <a:ext cx="2743200" cy="3886200"/>
          </a:xfrm>
          <a:custGeom>
            <a:avLst/>
            <a:gdLst>
              <a:gd name="T0" fmla="*/ 4320 w 4320"/>
              <a:gd name="T1" fmla="*/ 0 h 6120"/>
              <a:gd name="T2" fmla="*/ 4140 w 4320"/>
              <a:gd name="T3" fmla="*/ 1080 h 6120"/>
              <a:gd name="T4" fmla="*/ 3240 w 4320"/>
              <a:gd name="T5" fmla="*/ 2700 h 6120"/>
              <a:gd name="T6" fmla="*/ 2880 w 4320"/>
              <a:gd name="T7" fmla="*/ 3420 h 6120"/>
              <a:gd name="T8" fmla="*/ 2340 w 4320"/>
              <a:gd name="T9" fmla="*/ 4500 h 6120"/>
              <a:gd name="T10" fmla="*/ 1620 w 4320"/>
              <a:gd name="T11" fmla="*/ 5400 h 6120"/>
              <a:gd name="T12" fmla="*/ 1080 w 4320"/>
              <a:gd name="T13" fmla="*/ 6120 h 6120"/>
              <a:gd name="T14" fmla="*/ 720 w 4320"/>
              <a:gd name="T15" fmla="*/ 5940 h 6120"/>
              <a:gd name="T16" fmla="*/ 180 w 4320"/>
              <a:gd name="T17" fmla="*/ 5400 h 6120"/>
              <a:gd name="T18" fmla="*/ 0 w 4320"/>
              <a:gd name="T19" fmla="*/ 5220 h 6120"/>
              <a:gd name="T20" fmla="*/ 360 w 4320"/>
              <a:gd name="T21" fmla="*/ 3960 h 6120"/>
              <a:gd name="T22" fmla="*/ 540 w 4320"/>
              <a:gd name="T23" fmla="*/ 3060 h 6120"/>
              <a:gd name="T24" fmla="*/ 900 w 4320"/>
              <a:gd name="T25" fmla="*/ 2880 h 6120"/>
              <a:gd name="T26" fmla="*/ 720 w 4320"/>
              <a:gd name="T27" fmla="*/ 2700 h 6120"/>
              <a:gd name="T28" fmla="*/ 900 w 4320"/>
              <a:gd name="T29" fmla="*/ 1800 h 6120"/>
              <a:gd name="T30" fmla="*/ 900 w 4320"/>
              <a:gd name="T31" fmla="*/ 1620 h 6120"/>
              <a:gd name="T32" fmla="*/ 1260 w 4320"/>
              <a:gd name="T33" fmla="*/ 1800 h 6120"/>
              <a:gd name="T34" fmla="*/ 1440 w 4320"/>
              <a:gd name="T35" fmla="*/ 1800 h 6120"/>
              <a:gd name="T36" fmla="*/ 1620 w 4320"/>
              <a:gd name="T37" fmla="*/ 1260 h 6120"/>
              <a:gd name="T38" fmla="*/ 1800 w 4320"/>
              <a:gd name="T39" fmla="*/ 1260 h 6120"/>
              <a:gd name="T40" fmla="*/ 2160 w 4320"/>
              <a:gd name="T41" fmla="*/ 0 h 6120"/>
              <a:gd name="T42" fmla="*/ 2520 w 4320"/>
              <a:gd name="T43" fmla="*/ 180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20" h="6120">
                <a:moveTo>
                  <a:pt x="4320" y="0"/>
                </a:moveTo>
                <a:lnTo>
                  <a:pt x="4140" y="1080"/>
                </a:lnTo>
                <a:lnTo>
                  <a:pt x="3240" y="2700"/>
                </a:lnTo>
                <a:lnTo>
                  <a:pt x="2880" y="3420"/>
                </a:lnTo>
                <a:lnTo>
                  <a:pt x="2340" y="4500"/>
                </a:lnTo>
                <a:lnTo>
                  <a:pt x="1620" y="5400"/>
                </a:lnTo>
                <a:lnTo>
                  <a:pt x="1080" y="6120"/>
                </a:lnTo>
                <a:lnTo>
                  <a:pt x="720" y="5940"/>
                </a:lnTo>
                <a:lnTo>
                  <a:pt x="180" y="5400"/>
                </a:lnTo>
                <a:lnTo>
                  <a:pt x="0" y="5220"/>
                </a:lnTo>
                <a:lnTo>
                  <a:pt x="360" y="3960"/>
                </a:lnTo>
                <a:lnTo>
                  <a:pt x="540" y="3060"/>
                </a:lnTo>
                <a:lnTo>
                  <a:pt x="900" y="2880"/>
                </a:lnTo>
                <a:lnTo>
                  <a:pt x="720" y="2700"/>
                </a:lnTo>
                <a:lnTo>
                  <a:pt x="900" y="1800"/>
                </a:lnTo>
                <a:lnTo>
                  <a:pt x="900" y="1620"/>
                </a:lnTo>
                <a:lnTo>
                  <a:pt x="1260" y="1800"/>
                </a:lnTo>
                <a:lnTo>
                  <a:pt x="1440" y="1800"/>
                </a:lnTo>
                <a:lnTo>
                  <a:pt x="1620" y="1260"/>
                </a:lnTo>
                <a:lnTo>
                  <a:pt x="1800" y="1260"/>
                </a:lnTo>
                <a:lnTo>
                  <a:pt x="2160" y="0"/>
                </a:lnTo>
                <a:lnTo>
                  <a:pt x="2520" y="180"/>
                </a:lnTo>
              </a:path>
            </a:pathLst>
          </a:custGeom>
          <a:noFill/>
          <a:ln w="28575" cap="flat" cmpd="sng">
            <a:solidFill>
              <a:srgbClr val="FFCC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28" name="フリーフォーム 27"/>
          <p:cNvSpPr>
            <a:spLocks/>
          </p:cNvSpPr>
          <p:nvPr/>
        </p:nvSpPr>
        <p:spPr bwMode="auto">
          <a:xfrm>
            <a:off x="2789664" y="1227262"/>
            <a:ext cx="2736850" cy="2857500"/>
          </a:xfrm>
          <a:custGeom>
            <a:avLst/>
            <a:gdLst>
              <a:gd name="T0" fmla="*/ 1980 w 4310"/>
              <a:gd name="T1" fmla="*/ 4320 h 4500"/>
              <a:gd name="T2" fmla="*/ 2213 w 4310"/>
              <a:gd name="T3" fmla="*/ 3776 h 4500"/>
              <a:gd name="T4" fmla="*/ 2688 w 4310"/>
              <a:gd name="T5" fmla="*/ 2953 h 4500"/>
              <a:gd name="T6" fmla="*/ 3574 w 4310"/>
              <a:gd name="T7" fmla="*/ 1932 h 4500"/>
              <a:gd name="T8" fmla="*/ 4140 w 4310"/>
              <a:gd name="T9" fmla="*/ 900 h 4500"/>
              <a:gd name="T10" fmla="*/ 4310 w 4310"/>
              <a:gd name="T11" fmla="*/ 642 h 4500"/>
              <a:gd name="T12" fmla="*/ 3075 w 4310"/>
              <a:gd name="T13" fmla="*/ 255 h 4500"/>
              <a:gd name="T14" fmla="*/ 2340 w 4310"/>
              <a:gd name="T15" fmla="*/ 0 h 4500"/>
              <a:gd name="T16" fmla="*/ 2160 w 4310"/>
              <a:gd name="T17" fmla="*/ 360 h 4500"/>
              <a:gd name="T18" fmla="*/ 2160 w 4310"/>
              <a:gd name="T19" fmla="*/ 540 h 4500"/>
              <a:gd name="T20" fmla="*/ 2340 w 4310"/>
              <a:gd name="T21" fmla="*/ 540 h 4500"/>
              <a:gd name="T22" fmla="*/ 2160 w 4310"/>
              <a:gd name="T23" fmla="*/ 1080 h 4500"/>
              <a:gd name="T24" fmla="*/ 2007 w 4310"/>
              <a:gd name="T25" fmla="*/ 1030 h 4500"/>
              <a:gd name="T26" fmla="*/ 2007 w 4310"/>
              <a:gd name="T27" fmla="*/ 1434 h 4500"/>
              <a:gd name="T28" fmla="*/ 2102 w 4310"/>
              <a:gd name="T29" fmla="*/ 1829 h 4500"/>
              <a:gd name="T30" fmla="*/ 1440 w 4310"/>
              <a:gd name="T31" fmla="*/ 3420 h 4500"/>
              <a:gd name="T32" fmla="*/ 1260 w 4310"/>
              <a:gd name="T33" fmla="*/ 3780 h 4500"/>
              <a:gd name="T34" fmla="*/ 720 w 4310"/>
              <a:gd name="T35" fmla="*/ 3420 h 4500"/>
              <a:gd name="T36" fmla="*/ 0 w 4310"/>
              <a:gd name="T37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310" h="4500">
                <a:moveTo>
                  <a:pt x="1980" y="4320"/>
                </a:moveTo>
                <a:lnTo>
                  <a:pt x="2213" y="3776"/>
                </a:lnTo>
                <a:lnTo>
                  <a:pt x="2688" y="2953"/>
                </a:lnTo>
                <a:lnTo>
                  <a:pt x="3574" y="1932"/>
                </a:lnTo>
                <a:lnTo>
                  <a:pt x="4140" y="900"/>
                </a:lnTo>
                <a:lnTo>
                  <a:pt x="4310" y="642"/>
                </a:lnTo>
                <a:lnTo>
                  <a:pt x="3075" y="255"/>
                </a:lnTo>
                <a:lnTo>
                  <a:pt x="2340" y="0"/>
                </a:lnTo>
                <a:lnTo>
                  <a:pt x="2160" y="360"/>
                </a:lnTo>
                <a:lnTo>
                  <a:pt x="2160" y="540"/>
                </a:lnTo>
                <a:lnTo>
                  <a:pt x="2340" y="540"/>
                </a:lnTo>
                <a:lnTo>
                  <a:pt x="2160" y="1080"/>
                </a:lnTo>
                <a:lnTo>
                  <a:pt x="2007" y="1030"/>
                </a:lnTo>
                <a:lnTo>
                  <a:pt x="2007" y="1434"/>
                </a:lnTo>
                <a:lnTo>
                  <a:pt x="2102" y="1829"/>
                </a:lnTo>
                <a:lnTo>
                  <a:pt x="1440" y="3420"/>
                </a:lnTo>
                <a:lnTo>
                  <a:pt x="1260" y="3780"/>
                </a:lnTo>
                <a:lnTo>
                  <a:pt x="720" y="3420"/>
                </a:lnTo>
                <a:lnTo>
                  <a:pt x="0" y="4500"/>
                </a:lnTo>
              </a:path>
            </a:pathLst>
          </a:custGeom>
          <a:noFill/>
          <a:ln w="28575" cap="flat" cmpd="sng">
            <a:solidFill>
              <a:srgbClr val="FFCC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29" name="二等辺三角形 28"/>
          <p:cNvSpPr>
            <a:spLocks noChangeArrowheads="1"/>
          </p:cNvSpPr>
          <p:nvPr/>
        </p:nvSpPr>
        <p:spPr bwMode="auto">
          <a:xfrm>
            <a:off x="4416534" y="752282"/>
            <a:ext cx="128905" cy="114300"/>
          </a:xfrm>
          <a:prstGeom prst="triangle">
            <a:avLst>
              <a:gd name="adj" fmla="val 50000"/>
            </a:avLst>
          </a:prstGeom>
          <a:solidFill>
            <a:srgbClr val="D6009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30" name="二等辺三角形 29"/>
          <p:cNvSpPr>
            <a:spLocks noChangeArrowheads="1"/>
          </p:cNvSpPr>
          <p:nvPr/>
        </p:nvSpPr>
        <p:spPr bwMode="auto">
          <a:xfrm>
            <a:off x="4405104" y="1279967"/>
            <a:ext cx="128905" cy="114300"/>
          </a:xfrm>
          <a:prstGeom prst="triangle">
            <a:avLst>
              <a:gd name="adj" fmla="val 50000"/>
            </a:avLst>
          </a:prstGeom>
          <a:solidFill>
            <a:srgbClr val="D6009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pic>
        <p:nvPicPr>
          <p:cNvPr id="2103" name="図 2072" descr="東部道路マー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r="8380"/>
          <a:stretch>
            <a:fillRect/>
          </a:stretch>
        </p:blipFill>
        <p:spPr bwMode="auto">
          <a:xfrm>
            <a:off x="1757313" y="5427663"/>
            <a:ext cx="114300" cy="11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1" name="図 2073" descr="東部道路マー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r="8380"/>
          <a:stretch>
            <a:fillRect/>
          </a:stretch>
        </p:blipFill>
        <p:spPr bwMode="auto">
          <a:xfrm>
            <a:off x="1569824" y="6167165"/>
            <a:ext cx="114300" cy="11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0" name="図 2074" descr="東部道路マー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r="8380"/>
          <a:stretch>
            <a:fillRect/>
          </a:stretch>
        </p:blipFill>
        <p:spPr bwMode="auto">
          <a:xfrm>
            <a:off x="1413108" y="6589713"/>
            <a:ext cx="114300" cy="11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テキスト ボックス 2111"/>
          <p:cNvSpPr txBox="1">
            <a:spLocks noChangeArrowheads="1"/>
          </p:cNvSpPr>
          <p:nvPr/>
        </p:nvSpPr>
        <p:spPr bwMode="auto">
          <a:xfrm>
            <a:off x="4801345" y="541462"/>
            <a:ext cx="1656556" cy="428176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900" kern="100" dirty="0" smtClean="0">
                <a:effectLst/>
                <a:latin typeface="Century"/>
                <a:ea typeface="ＭＳ ゴシック"/>
                <a:cs typeface="Times New Roman"/>
              </a:rPr>
              <a:t>Nakano 5-chome Tsunami evacuation tower</a:t>
            </a:r>
            <a:r>
              <a:rPr lang="en-US" altLang="ja-JP" sz="900" kern="100" dirty="0">
                <a:latin typeface="Century"/>
                <a:ea typeface="ＭＳ ゴシック"/>
                <a:cs typeface="Times New Roman"/>
              </a:rPr>
              <a:t> </a:t>
            </a:r>
            <a:endParaRPr lang="en-US" altLang="ja-JP" sz="900" kern="100" dirty="0" smtClean="0">
              <a:latin typeface="Century"/>
              <a:ea typeface="ＭＳ ゴシック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altLang="ja-JP" sz="900" kern="100" dirty="0" smtClean="0">
                <a:latin typeface="Century"/>
                <a:ea typeface="ＭＳ ゴシック"/>
                <a:cs typeface="Times New Roman"/>
              </a:rPr>
              <a:t>(Tower type</a:t>
            </a:r>
            <a:r>
              <a:rPr lang="ja-JP" sz="900" kern="100" dirty="0" smtClean="0">
                <a:effectLst/>
                <a:latin typeface="Century"/>
                <a:ea typeface="ＭＳ ゴシック"/>
                <a:cs typeface="Times New Roman"/>
              </a:rPr>
              <a:t>・</a:t>
            </a:r>
            <a:r>
              <a:rPr lang="en-US" sz="900" kern="100" dirty="0" smtClean="0">
                <a:effectLst/>
                <a:latin typeface="Century"/>
                <a:ea typeface="ＭＳ ゴシック"/>
                <a:cs typeface="Times New Roman"/>
              </a:rPr>
              <a:t>300</a:t>
            </a:r>
            <a:r>
              <a:rPr lang="en-US" sz="900" kern="100" dirty="0" smtClean="0">
                <a:latin typeface="Century"/>
                <a:ea typeface="ＭＳ ゴシック"/>
                <a:cs typeface="Times New Roman"/>
              </a:rPr>
              <a:t>people</a:t>
            </a:r>
            <a:r>
              <a:rPr lang="en-US" sz="900" kern="100" dirty="0" smtClean="0">
                <a:effectLst/>
                <a:latin typeface="Century"/>
                <a:ea typeface="ＭＳ ゴシック"/>
                <a:cs typeface="Times New Roman"/>
              </a:rPr>
              <a:t>)</a:t>
            </a:r>
            <a:endParaRPr lang="ja-JP" sz="7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cxnSp>
        <p:nvCxnSpPr>
          <p:cNvPr id="36" name="直線コネクタ 35"/>
          <p:cNvCxnSpPr>
            <a:cxnSpLocks noChangeShapeType="1"/>
          </p:cNvCxnSpPr>
          <p:nvPr/>
        </p:nvCxnSpPr>
        <p:spPr bwMode="auto">
          <a:xfrm>
            <a:off x="4487654" y="817687"/>
            <a:ext cx="309880" cy="3111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テキスト ボックス 2103"/>
          <p:cNvSpPr txBox="1">
            <a:spLocks noChangeArrowheads="1"/>
          </p:cNvSpPr>
          <p:nvPr/>
        </p:nvSpPr>
        <p:spPr bwMode="auto">
          <a:xfrm>
            <a:off x="2416284" y="730692"/>
            <a:ext cx="1309369" cy="4778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900" kern="100" dirty="0" smtClean="0">
                <a:latin typeface="Century"/>
                <a:ea typeface="ＭＳ ゴシック"/>
                <a:cs typeface="Times New Roman"/>
              </a:rPr>
              <a:t>Takasago Junior high school</a:t>
            </a:r>
            <a:endParaRPr lang="en-US" altLang="ja-JP" sz="900" kern="100" dirty="0" smtClean="0">
              <a:effectLst/>
              <a:latin typeface="Century"/>
              <a:ea typeface="ＭＳ ゴシック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ja-JP" altLang="en-US" sz="900" kern="100" dirty="0" smtClean="0">
                <a:latin typeface="Century"/>
                <a:ea typeface="ＭＳ ゴシック"/>
                <a:cs typeface="Times New Roman"/>
              </a:rPr>
              <a:t>（</a:t>
            </a:r>
            <a:r>
              <a:rPr lang="en-US" altLang="ja-JP" sz="900" kern="100" dirty="0" smtClean="0">
                <a:latin typeface="Century"/>
                <a:ea typeface="ＭＳ ゴシック"/>
                <a:cs typeface="Times New Roman"/>
              </a:rPr>
              <a:t>Evacuation stairs</a:t>
            </a:r>
            <a:r>
              <a:rPr lang="ja-JP" altLang="en-US" sz="900" kern="100" dirty="0" smtClean="0">
                <a:latin typeface="Century"/>
                <a:ea typeface="ＭＳ ゴシック"/>
                <a:cs typeface="Times New Roman"/>
              </a:rPr>
              <a:t>）</a:t>
            </a:r>
            <a:endParaRPr lang="ja-JP" sz="9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cxnSp>
        <p:nvCxnSpPr>
          <p:cNvPr id="38" name="直線コネクタ 37"/>
          <p:cNvCxnSpPr>
            <a:cxnSpLocks noChangeShapeType="1"/>
            <a:stCxn id="37" idx="3"/>
          </p:cNvCxnSpPr>
          <p:nvPr/>
        </p:nvCxnSpPr>
        <p:spPr bwMode="auto">
          <a:xfrm flipV="1">
            <a:off x="3725653" y="770700"/>
            <a:ext cx="163196" cy="198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直線コネクタ 39"/>
          <p:cNvCxnSpPr>
            <a:cxnSpLocks noChangeShapeType="1"/>
            <a:endCxn id="14" idx="1"/>
          </p:cNvCxnSpPr>
          <p:nvPr/>
        </p:nvCxnSpPr>
        <p:spPr bwMode="auto">
          <a:xfrm flipV="1">
            <a:off x="3292058" y="1513012"/>
            <a:ext cx="692676" cy="1523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直線コネクタ 41"/>
          <p:cNvCxnSpPr>
            <a:cxnSpLocks noChangeShapeType="1"/>
          </p:cNvCxnSpPr>
          <p:nvPr/>
        </p:nvCxnSpPr>
        <p:spPr bwMode="auto">
          <a:xfrm flipV="1">
            <a:off x="4482574" y="1325052"/>
            <a:ext cx="314960" cy="2984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直線コネクタ 42"/>
          <p:cNvCxnSpPr>
            <a:cxnSpLocks noChangeShapeType="1"/>
          </p:cNvCxnSpPr>
          <p:nvPr/>
        </p:nvCxnSpPr>
        <p:spPr bwMode="auto">
          <a:xfrm>
            <a:off x="4682440" y="1737360"/>
            <a:ext cx="376714" cy="103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直線コネクタ 43"/>
          <p:cNvCxnSpPr>
            <a:cxnSpLocks noChangeShapeType="1"/>
            <a:endCxn id="16" idx="3"/>
          </p:cNvCxnSpPr>
          <p:nvPr/>
        </p:nvCxnSpPr>
        <p:spPr bwMode="auto">
          <a:xfrm flipH="1" flipV="1">
            <a:off x="4642277" y="2151822"/>
            <a:ext cx="342423" cy="3792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直線コネクタ 45"/>
          <p:cNvCxnSpPr>
            <a:cxnSpLocks noChangeShapeType="1"/>
          </p:cNvCxnSpPr>
          <p:nvPr/>
        </p:nvCxnSpPr>
        <p:spPr bwMode="auto">
          <a:xfrm flipH="1" flipV="1">
            <a:off x="4348589" y="2428683"/>
            <a:ext cx="424617" cy="62369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直線コネクタ 47"/>
          <p:cNvCxnSpPr>
            <a:cxnSpLocks noChangeShapeType="1"/>
            <a:stCxn id="18" idx="5"/>
          </p:cNvCxnSpPr>
          <p:nvPr/>
        </p:nvCxnSpPr>
        <p:spPr bwMode="auto">
          <a:xfrm>
            <a:off x="3135263" y="4136832"/>
            <a:ext cx="590391" cy="4435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直線コネクタ 49"/>
          <p:cNvCxnSpPr>
            <a:cxnSpLocks noChangeShapeType="1"/>
          </p:cNvCxnSpPr>
          <p:nvPr/>
        </p:nvCxnSpPr>
        <p:spPr bwMode="auto">
          <a:xfrm flipV="1">
            <a:off x="2498199" y="5140671"/>
            <a:ext cx="454025" cy="19885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直線コネクタ 50"/>
          <p:cNvCxnSpPr>
            <a:cxnSpLocks noChangeShapeType="1"/>
          </p:cNvCxnSpPr>
          <p:nvPr/>
        </p:nvCxnSpPr>
        <p:spPr bwMode="auto">
          <a:xfrm>
            <a:off x="2215624" y="5687502"/>
            <a:ext cx="267335" cy="60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直線コネクタ 52"/>
          <p:cNvCxnSpPr>
            <a:cxnSpLocks noChangeShapeType="1"/>
          </p:cNvCxnSpPr>
          <p:nvPr/>
        </p:nvCxnSpPr>
        <p:spPr bwMode="auto">
          <a:xfrm flipV="1">
            <a:off x="2633454" y="6227252"/>
            <a:ext cx="861933" cy="2260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直線コネクタ 54"/>
          <p:cNvCxnSpPr>
            <a:cxnSpLocks noChangeShapeType="1"/>
          </p:cNvCxnSpPr>
          <p:nvPr/>
        </p:nvCxnSpPr>
        <p:spPr bwMode="auto">
          <a:xfrm>
            <a:off x="1612850" y="6908800"/>
            <a:ext cx="184309" cy="21062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直線コネクタ 56"/>
          <p:cNvCxnSpPr>
            <a:cxnSpLocks noChangeShapeType="1"/>
          </p:cNvCxnSpPr>
          <p:nvPr/>
        </p:nvCxnSpPr>
        <p:spPr bwMode="auto">
          <a:xfrm>
            <a:off x="1938129" y="6672387"/>
            <a:ext cx="586108" cy="1162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正方形/長方形 60"/>
          <p:cNvSpPr>
            <a:spLocks noChangeArrowheads="1"/>
          </p:cNvSpPr>
          <p:nvPr/>
        </p:nvSpPr>
        <p:spPr bwMode="auto">
          <a:xfrm>
            <a:off x="238169" y="488504"/>
            <a:ext cx="2157730" cy="26202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62" name="正方形/長方形 61"/>
          <p:cNvSpPr>
            <a:spLocks noChangeArrowheads="1"/>
          </p:cNvSpPr>
          <p:nvPr/>
        </p:nvSpPr>
        <p:spPr bwMode="auto">
          <a:xfrm>
            <a:off x="452799" y="821622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63" name="二等辺三角形 62"/>
          <p:cNvSpPr>
            <a:spLocks noChangeArrowheads="1"/>
          </p:cNvSpPr>
          <p:nvPr/>
        </p:nvSpPr>
        <p:spPr bwMode="auto">
          <a:xfrm>
            <a:off x="452799" y="1261677"/>
            <a:ext cx="228600" cy="228600"/>
          </a:xfrm>
          <a:prstGeom prst="triangle">
            <a:avLst>
              <a:gd name="adj" fmla="val 50000"/>
            </a:avLst>
          </a:prstGeom>
          <a:solidFill>
            <a:srgbClr val="D6009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64" name="正方形/長方形 63"/>
          <p:cNvSpPr>
            <a:spLocks noChangeArrowheads="1"/>
          </p:cNvSpPr>
          <p:nvPr/>
        </p:nvSpPr>
        <p:spPr bwMode="auto">
          <a:xfrm>
            <a:off x="338499" y="2708176"/>
            <a:ext cx="457200" cy="228600"/>
          </a:xfrm>
          <a:prstGeom prst="rect">
            <a:avLst/>
          </a:prstGeom>
          <a:solidFill>
            <a:srgbClr val="FFFFFF"/>
          </a:solidFill>
          <a:ln w="28575">
            <a:solidFill>
              <a:srgbClr val="FFCC00"/>
            </a:solidFill>
            <a:prstDash val="dash"/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65" name="テキスト ボックス 2098"/>
          <p:cNvSpPr txBox="1">
            <a:spLocks noChangeArrowheads="1"/>
          </p:cNvSpPr>
          <p:nvPr/>
        </p:nvSpPr>
        <p:spPr bwMode="auto">
          <a:xfrm>
            <a:off x="709974" y="776536"/>
            <a:ext cx="164885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altLang="ja-JP" sz="900" b="1" kern="100" dirty="0" smtClean="0">
                <a:effectLst/>
                <a:latin typeface="Century"/>
                <a:ea typeface="ＭＳ ゴシック"/>
                <a:cs typeface="Times New Roman"/>
              </a:rPr>
              <a:t>Existing evacuation facility belonged to the city</a:t>
            </a:r>
            <a:endParaRPr lang="ja-JP" sz="11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66" name="テキスト ボックス 2060"/>
          <p:cNvSpPr txBox="1">
            <a:spLocks noChangeArrowheads="1"/>
          </p:cNvSpPr>
          <p:nvPr/>
        </p:nvSpPr>
        <p:spPr bwMode="auto">
          <a:xfrm>
            <a:off x="709973" y="1136576"/>
            <a:ext cx="1685925" cy="49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altLang="ja-JP" sz="900" b="1" kern="100" dirty="0" smtClean="0">
                <a:effectLst/>
                <a:latin typeface="Century"/>
                <a:ea typeface="ＭＳ ゴシック"/>
                <a:cs typeface="Times New Roman"/>
              </a:rPr>
              <a:t>City’s land that is considered for the placement of evacuation facilities (Capacity)</a:t>
            </a:r>
            <a:endParaRPr lang="ja-JP" sz="11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67" name="テキスト ボックス 2059"/>
          <p:cNvSpPr txBox="1">
            <a:spLocks noChangeArrowheads="1"/>
          </p:cNvSpPr>
          <p:nvPr/>
        </p:nvSpPr>
        <p:spPr bwMode="auto">
          <a:xfrm>
            <a:off x="709974" y="1762671"/>
            <a:ext cx="1648856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altLang="ja-JP" sz="900" b="1" kern="100" dirty="0" smtClean="0">
                <a:effectLst/>
                <a:latin typeface="Century"/>
                <a:ea typeface="ＭＳ ゴシック"/>
                <a:cs typeface="Times New Roman"/>
              </a:rPr>
              <a:t>Evacuation stairs at the slope of the Tobu road</a:t>
            </a:r>
            <a:endParaRPr lang="ja-JP" sz="11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68" name="テキスト ボックス 2050"/>
          <p:cNvSpPr txBox="1">
            <a:spLocks noChangeArrowheads="1"/>
          </p:cNvSpPr>
          <p:nvPr/>
        </p:nvSpPr>
        <p:spPr bwMode="auto">
          <a:xfrm>
            <a:off x="775077" y="2623592"/>
            <a:ext cx="15837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altLang="ja-JP" sz="900" b="1" kern="100" dirty="0" smtClean="0">
                <a:effectLst/>
                <a:latin typeface="Century"/>
                <a:ea typeface="ＭＳ ゴシック"/>
                <a:cs typeface="Times New Roman"/>
              </a:rPr>
              <a:t>Inundation areas other than the target areas for moving</a:t>
            </a:r>
            <a:endParaRPr lang="ja-JP" sz="11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pic>
        <p:nvPicPr>
          <p:cNvPr id="2065" name="図 2055" descr="東部道路マー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r="8380"/>
          <a:stretch>
            <a:fillRect/>
          </a:stretch>
        </p:blipFill>
        <p:spPr bwMode="auto">
          <a:xfrm>
            <a:off x="449624" y="1772410"/>
            <a:ext cx="26035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直線コネクタ 69"/>
          <p:cNvCxnSpPr>
            <a:cxnSpLocks noChangeShapeType="1"/>
          </p:cNvCxnSpPr>
          <p:nvPr/>
        </p:nvCxnSpPr>
        <p:spPr bwMode="auto">
          <a:xfrm>
            <a:off x="338499" y="2224337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テキスト ボックス 2093"/>
          <p:cNvSpPr txBox="1">
            <a:spLocks noChangeArrowheads="1"/>
          </p:cNvSpPr>
          <p:nvPr/>
        </p:nvSpPr>
        <p:spPr bwMode="auto">
          <a:xfrm>
            <a:off x="775077" y="2145597"/>
            <a:ext cx="1410226" cy="17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altLang="ja-JP" sz="900" b="1" kern="100" dirty="0" smtClean="0">
                <a:latin typeface="Century"/>
                <a:ea typeface="ＭＳ ゴシック"/>
                <a:cs typeface="Times New Roman"/>
              </a:rPr>
              <a:t>Main evacuation route</a:t>
            </a:r>
            <a:endParaRPr lang="ja-JP" sz="11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cxnSp>
        <p:nvCxnSpPr>
          <p:cNvPr id="72" name="直線コネクタ 71"/>
          <p:cNvCxnSpPr>
            <a:cxnSpLocks noChangeShapeType="1"/>
          </p:cNvCxnSpPr>
          <p:nvPr/>
        </p:nvCxnSpPr>
        <p:spPr bwMode="auto">
          <a:xfrm>
            <a:off x="338499" y="2451667"/>
            <a:ext cx="457200" cy="0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" name="テキスト ボックス 2091"/>
          <p:cNvSpPr txBox="1">
            <a:spLocks noChangeArrowheads="1"/>
          </p:cNvSpPr>
          <p:nvPr/>
        </p:nvSpPr>
        <p:spPr bwMode="auto">
          <a:xfrm>
            <a:off x="802684" y="2389437"/>
            <a:ext cx="1028700" cy="17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altLang="ja-JP" sz="900" b="1" kern="100" dirty="0" smtClean="0">
                <a:latin typeface="Century"/>
                <a:ea typeface="ＭＳ ゴシック"/>
                <a:cs typeface="Times New Roman"/>
              </a:rPr>
              <a:t>Elevated road</a:t>
            </a:r>
            <a:endParaRPr lang="ja-JP" sz="11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74" name="テキスト ボックス 2100"/>
          <p:cNvSpPr txBox="1">
            <a:spLocks noChangeArrowheads="1"/>
          </p:cNvSpPr>
          <p:nvPr/>
        </p:nvSpPr>
        <p:spPr bwMode="auto">
          <a:xfrm>
            <a:off x="836712" y="538412"/>
            <a:ext cx="101663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200" kern="100" dirty="0" smtClean="0">
                <a:effectLst/>
                <a:latin typeface="Century"/>
                <a:ea typeface="ＭＳ ゴシック"/>
                <a:cs typeface="Times New Roman"/>
              </a:rPr>
              <a:t>【</a:t>
            </a:r>
            <a:r>
              <a:rPr lang="en-US" altLang="ja-JP" sz="1200" kern="100" dirty="0" smtClean="0">
                <a:latin typeface="Century"/>
                <a:ea typeface="ＭＳ ゴシック"/>
                <a:cs typeface="Times New Roman"/>
              </a:rPr>
              <a:t>Legend</a:t>
            </a:r>
            <a:r>
              <a:rPr lang="ja-JP" sz="1200" kern="100" dirty="0" smtClean="0">
                <a:effectLst/>
                <a:latin typeface="Century"/>
                <a:ea typeface="ＭＳ ゴシック"/>
                <a:cs typeface="Times New Roman"/>
              </a:rPr>
              <a:t>】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76" name="正方形/長方形 75"/>
          <p:cNvSpPr>
            <a:spLocks noChangeArrowheads="1"/>
          </p:cNvSpPr>
          <p:nvPr/>
        </p:nvSpPr>
        <p:spPr bwMode="auto">
          <a:xfrm rot="16200000">
            <a:off x="2321900" y="5578131"/>
            <a:ext cx="2160240" cy="624664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  <a:miter lim="800000"/>
            <a:headEnd/>
            <a:tailEnd/>
          </a:ln>
          <a:effectLst/>
          <a:extLst/>
        </p:spPr>
        <p:txBody>
          <a:bodyPr rot="0" vert="horz" wrap="none" lIns="91440" tIns="45720" rIns="91440" bIns="45720" anchor="ctr" anchorCtr="0" upright="1">
            <a:noAutofit/>
          </a:bodyPr>
          <a:lstStyle/>
          <a:p>
            <a:endParaRPr lang="ja-JP" altLang="en-US"/>
          </a:p>
        </p:txBody>
      </p:sp>
      <p:pic>
        <p:nvPicPr>
          <p:cNvPr id="2053" name="図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6" y="3220170"/>
            <a:ext cx="1925637" cy="2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8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4" name="Rectangle 110"/>
          <p:cNvSpPr>
            <a:spLocks noChangeArrowheads="1"/>
          </p:cNvSpPr>
          <p:nvPr/>
        </p:nvSpPr>
        <p:spPr bwMode="auto">
          <a:xfrm>
            <a:off x="171400" y="4572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2059" name="図 16" descr="説明: 130710ビルたたき台(外階段)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4231" r="5500" b="7632"/>
          <a:stretch/>
        </p:blipFill>
        <p:spPr bwMode="auto">
          <a:xfrm>
            <a:off x="689967" y="7837359"/>
            <a:ext cx="2162969" cy="155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図 15" descr="説明: BS51_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21" y="9070696"/>
            <a:ext cx="332868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テキスト ボックス 2057"/>
          <p:cNvSpPr txBox="1">
            <a:spLocks noChangeArrowheads="1"/>
          </p:cNvSpPr>
          <p:nvPr/>
        </p:nvSpPr>
        <p:spPr bwMode="auto">
          <a:xfrm>
            <a:off x="197802" y="9319910"/>
            <a:ext cx="32311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ja-JP" sz="1200" kern="1200" dirty="0">
                <a:solidFill>
                  <a:srgbClr val="00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lang="en-US" altLang="ja-JP" sz="120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Building Type</a:t>
            </a:r>
            <a:endParaRPr lang="en-US" altLang="ja-JP" sz="1200" kern="1200" dirty="0" smtClean="0">
              <a:solidFill>
                <a:srgbClr val="00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 fontAlgn="base">
              <a:spcAft>
                <a:spcPts val="0"/>
              </a:spcAft>
            </a:pPr>
            <a:r>
              <a:rPr lang="ja-JP" sz="1200" kern="1200" dirty="0" smtClean="0">
                <a:solidFill>
                  <a:srgbClr val="00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en-US" altLang="ja-JP" sz="120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Establish together with fire station</a:t>
            </a:r>
            <a:r>
              <a:rPr lang="ja-JP" sz="1200" kern="1200" dirty="0" smtClean="0">
                <a:solidFill>
                  <a:srgbClr val="00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ja-JP" sz="12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9" name="二等辺三角形 88"/>
          <p:cNvSpPr>
            <a:spLocks noChangeArrowheads="1"/>
          </p:cNvSpPr>
          <p:nvPr/>
        </p:nvSpPr>
        <p:spPr bwMode="auto">
          <a:xfrm>
            <a:off x="1872208" y="6566892"/>
            <a:ext cx="128905" cy="114300"/>
          </a:xfrm>
          <a:prstGeom prst="triangle">
            <a:avLst>
              <a:gd name="adj" fmla="val 50000"/>
            </a:avLst>
          </a:prstGeom>
          <a:solidFill>
            <a:srgbClr val="D6009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84" name="テキスト ボックス 19"/>
          <p:cNvSpPr txBox="1">
            <a:spLocks noChangeArrowheads="1"/>
          </p:cNvSpPr>
          <p:nvPr/>
        </p:nvSpPr>
        <p:spPr bwMode="auto">
          <a:xfrm>
            <a:off x="2708920" y="7702799"/>
            <a:ext cx="1483201" cy="2292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1200" b="1" kern="100" dirty="0" smtClean="0">
                <a:solidFill>
                  <a:srgbClr val="000000"/>
                </a:solidFill>
                <a:latin typeface="Century"/>
                <a:ea typeface="ＭＳ ゴシック"/>
                <a:cs typeface="Times New Roman"/>
              </a:rPr>
              <a:t>Figure of image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101" name="テキスト ボックス 2056"/>
          <p:cNvSpPr txBox="1">
            <a:spLocks noChangeArrowheads="1"/>
          </p:cNvSpPr>
          <p:nvPr/>
        </p:nvSpPr>
        <p:spPr bwMode="auto">
          <a:xfrm>
            <a:off x="4221872" y="9334052"/>
            <a:ext cx="17284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ts val="72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Tower Type</a:t>
            </a:r>
            <a:endParaRPr lang="ja-JP" sz="12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05" name="図 10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4" r="18095" b="28330"/>
          <a:stretch/>
        </p:blipFill>
        <p:spPr>
          <a:xfrm>
            <a:off x="4021341" y="8016194"/>
            <a:ext cx="2084388" cy="1324998"/>
          </a:xfrm>
          <a:prstGeom prst="rect">
            <a:avLst/>
          </a:prstGeom>
        </p:spPr>
      </p:pic>
      <p:sp>
        <p:nvSpPr>
          <p:cNvPr id="85" name="テキスト ボックス 2103"/>
          <p:cNvSpPr txBox="1">
            <a:spLocks noChangeArrowheads="1"/>
          </p:cNvSpPr>
          <p:nvPr/>
        </p:nvSpPr>
        <p:spPr bwMode="auto">
          <a:xfrm>
            <a:off x="2488674" y="1424608"/>
            <a:ext cx="1309369" cy="4778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900" kern="100" dirty="0" smtClean="0">
                <a:latin typeface="Century"/>
                <a:ea typeface="ＭＳ ゴシック"/>
                <a:cs typeface="Times New Roman"/>
              </a:rPr>
              <a:t>Okada Elementary school</a:t>
            </a:r>
            <a:endParaRPr lang="en-US" altLang="ja-JP" sz="900" kern="100" dirty="0" smtClean="0">
              <a:effectLst/>
              <a:latin typeface="Century"/>
              <a:ea typeface="ＭＳ ゴシック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ja-JP" altLang="en-US" sz="900" kern="100" dirty="0" smtClean="0">
                <a:latin typeface="Century"/>
                <a:ea typeface="ＭＳ ゴシック"/>
                <a:cs typeface="Times New Roman"/>
              </a:rPr>
              <a:t>（</a:t>
            </a:r>
            <a:r>
              <a:rPr lang="en-US" altLang="ja-JP" sz="900" kern="100" dirty="0" smtClean="0">
                <a:latin typeface="Century"/>
                <a:ea typeface="ＭＳ ゴシック"/>
                <a:cs typeface="Times New Roman"/>
              </a:rPr>
              <a:t>Evacuation stairs</a:t>
            </a:r>
            <a:r>
              <a:rPr lang="ja-JP" altLang="en-US" sz="900" kern="100" dirty="0" smtClean="0">
                <a:latin typeface="Century"/>
                <a:ea typeface="ＭＳ ゴシック"/>
                <a:cs typeface="Times New Roman"/>
              </a:rPr>
              <a:t>）</a:t>
            </a:r>
            <a:endParaRPr lang="ja-JP" sz="9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86" name="テキスト ボックス 2111"/>
          <p:cNvSpPr txBox="1">
            <a:spLocks noChangeArrowheads="1"/>
          </p:cNvSpPr>
          <p:nvPr/>
        </p:nvSpPr>
        <p:spPr bwMode="auto">
          <a:xfrm>
            <a:off x="4788793" y="1084836"/>
            <a:ext cx="1656556" cy="428176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900" kern="100" dirty="0" smtClean="0">
                <a:latin typeface="Century"/>
                <a:ea typeface="ＭＳ ゴシック"/>
                <a:cs typeface="Times New Roman"/>
              </a:rPr>
              <a:t>Konan </a:t>
            </a:r>
            <a:r>
              <a:rPr lang="en-US" altLang="ja-JP" sz="900" kern="100" dirty="0" smtClean="0">
                <a:effectLst/>
                <a:latin typeface="Century"/>
                <a:ea typeface="ＭＳ ゴシック"/>
                <a:cs typeface="Times New Roman"/>
              </a:rPr>
              <a:t>Tsunami evacuation tower</a:t>
            </a:r>
            <a:r>
              <a:rPr lang="en-US" altLang="ja-JP" sz="900" kern="100" dirty="0">
                <a:latin typeface="Century"/>
                <a:ea typeface="ＭＳ ゴシック"/>
                <a:cs typeface="Times New Roman"/>
              </a:rPr>
              <a:t> </a:t>
            </a:r>
            <a:endParaRPr lang="en-US" altLang="ja-JP" sz="900" kern="100" dirty="0" smtClean="0">
              <a:latin typeface="Century"/>
              <a:ea typeface="ＭＳ ゴシック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altLang="ja-JP" sz="900" kern="100" dirty="0" smtClean="0">
                <a:latin typeface="Century"/>
                <a:ea typeface="ＭＳ ゴシック"/>
                <a:cs typeface="Times New Roman"/>
              </a:rPr>
              <a:t>(Tower type</a:t>
            </a:r>
            <a:r>
              <a:rPr lang="ja-JP" sz="900" kern="100" dirty="0" smtClean="0">
                <a:effectLst/>
                <a:latin typeface="Century"/>
                <a:ea typeface="ＭＳ ゴシック"/>
                <a:cs typeface="Times New Roman"/>
              </a:rPr>
              <a:t>・</a:t>
            </a:r>
            <a:r>
              <a:rPr lang="en-US" altLang="ja-JP" sz="900" kern="100" dirty="0" smtClean="0">
                <a:latin typeface="Century"/>
                <a:ea typeface="ＭＳ ゴシック"/>
                <a:cs typeface="Times New Roman"/>
              </a:rPr>
              <a:t>250</a:t>
            </a:r>
            <a:r>
              <a:rPr lang="en-US" sz="900" kern="100" dirty="0" smtClean="0">
                <a:latin typeface="Century"/>
                <a:ea typeface="ＭＳ ゴシック"/>
                <a:cs typeface="Times New Roman"/>
              </a:rPr>
              <a:t>people</a:t>
            </a:r>
            <a:r>
              <a:rPr lang="en-US" sz="900" kern="100" dirty="0" smtClean="0">
                <a:effectLst/>
                <a:latin typeface="Century"/>
                <a:ea typeface="ＭＳ ゴシック"/>
                <a:cs typeface="Times New Roman"/>
              </a:rPr>
              <a:t>)</a:t>
            </a:r>
            <a:endParaRPr lang="ja-JP" sz="7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87" name="テキスト ボックス 2111"/>
          <p:cNvSpPr txBox="1">
            <a:spLocks noChangeArrowheads="1"/>
          </p:cNvSpPr>
          <p:nvPr/>
        </p:nvSpPr>
        <p:spPr bwMode="auto">
          <a:xfrm>
            <a:off x="4847064" y="1634576"/>
            <a:ext cx="1656556" cy="428176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900" kern="100" dirty="0" err="1" smtClean="0">
                <a:latin typeface="Century"/>
                <a:ea typeface="ＭＳ ゴシック"/>
                <a:cs typeface="Times New Roman"/>
              </a:rPr>
              <a:t>Minamigamo</a:t>
            </a:r>
            <a:r>
              <a:rPr lang="en-US" altLang="ja-JP" sz="900" kern="100" dirty="0" smtClean="0">
                <a:effectLst/>
                <a:latin typeface="Century"/>
                <a:ea typeface="ＭＳ ゴシック"/>
                <a:cs typeface="Times New Roman"/>
              </a:rPr>
              <a:t> Tsunami evacuation tower</a:t>
            </a:r>
            <a:r>
              <a:rPr lang="en-US" altLang="ja-JP" sz="900" kern="100" dirty="0">
                <a:latin typeface="Century"/>
                <a:ea typeface="ＭＳ ゴシック"/>
                <a:cs typeface="Times New Roman"/>
              </a:rPr>
              <a:t> </a:t>
            </a:r>
            <a:endParaRPr lang="en-US" altLang="ja-JP" sz="900" kern="100" dirty="0" smtClean="0">
              <a:latin typeface="Century"/>
              <a:ea typeface="ＭＳ ゴシック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altLang="ja-JP" sz="900" kern="100" dirty="0" smtClean="0">
                <a:latin typeface="Century"/>
                <a:ea typeface="ＭＳ ゴシック"/>
                <a:cs typeface="Times New Roman"/>
              </a:rPr>
              <a:t>(Tower type</a:t>
            </a:r>
            <a:r>
              <a:rPr lang="ja-JP" sz="900" kern="100" dirty="0" smtClean="0">
                <a:effectLst/>
                <a:latin typeface="Century"/>
                <a:ea typeface="ＭＳ ゴシック"/>
                <a:cs typeface="Times New Roman"/>
              </a:rPr>
              <a:t>・</a:t>
            </a:r>
            <a:r>
              <a:rPr lang="en-US" sz="900" kern="100" dirty="0" smtClean="0">
                <a:effectLst/>
                <a:latin typeface="Century"/>
                <a:ea typeface="ＭＳ ゴシック"/>
                <a:cs typeface="Times New Roman"/>
              </a:rPr>
              <a:t>250</a:t>
            </a:r>
            <a:r>
              <a:rPr lang="en-US" sz="900" kern="100" dirty="0" smtClean="0">
                <a:latin typeface="Century"/>
                <a:ea typeface="ＭＳ ゴシック"/>
                <a:cs typeface="Times New Roman"/>
              </a:rPr>
              <a:t>people</a:t>
            </a:r>
            <a:r>
              <a:rPr lang="en-US" sz="900" kern="100" dirty="0" smtClean="0">
                <a:effectLst/>
                <a:latin typeface="Century"/>
                <a:ea typeface="ＭＳ ゴシック"/>
                <a:cs typeface="Times New Roman"/>
              </a:rPr>
              <a:t>)</a:t>
            </a:r>
            <a:endParaRPr lang="ja-JP" sz="7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88" name="テキスト ボックス 2111"/>
          <p:cNvSpPr txBox="1">
            <a:spLocks noChangeArrowheads="1"/>
          </p:cNvSpPr>
          <p:nvPr/>
        </p:nvSpPr>
        <p:spPr bwMode="auto">
          <a:xfrm>
            <a:off x="4623415" y="2278979"/>
            <a:ext cx="1656556" cy="428176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900" kern="100" dirty="0" err="1" smtClean="0">
                <a:effectLst/>
                <a:latin typeface="Century"/>
                <a:ea typeface="ＭＳ ゴシック"/>
                <a:cs typeface="Times New Roman"/>
              </a:rPr>
              <a:t>Gamo-maedori</a:t>
            </a:r>
            <a:r>
              <a:rPr lang="en-US" altLang="ja-JP" sz="900" kern="100" dirty="0" smtClean="0">
                <a:effectLst/>
                <a:latin typeface="Century"/>
                <a:ea typeface="ＭＳ ゴシック"/>
                <a:cs typeface="Times New Roman"/>
              </a:rPr>
              <a:t> Tsunami evacuation building</a:t>
            </a:r>
            <a:r>
              <a:rPr lang="en-US" altLang="ja-JP" sz="900" kern="100" dirty="0" smtClean="0">
                <a:latin typeface="Century"/>
                <a:ea typeface="ＭＳ ゴシック"/>
                <a:cs typeface="Times New Roman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US" altLang="ja-JP" sz="900" kern="100" dirty="0" smtClean="0">
                <a:latin typeface="Century"/>
                <a:ea typeface="ＭＳ ゴシック"/>
                <a:cs typeface="Times New Roman"/>
              </a:rPr>
              <a:t>(Building type</a:t>
            </a:r>
            <a:r>
              <a:rPr lang="ja-JP" sz="900" kern="100" dirty="0" smtClean="0">
                <a:effectLst/>
                <a:latin typeface="Century"/>
                <a:ea typeface="ＭＳ ゴシック"/>
                <a:cs typeface="Times New Roman"/>
              </a:rPr>
              <a:t>・</a:t>
            </a:r>
            <a:r>
              <a:rPr lang="en-US" altLang="ja-JP" sz="900" kern="100" dirty="0" smtClean="0">
                <a:latin typeface="Century"/>
                <a:ea typeface="ＭＳ ゴシック"/>
                <a:cs typeface="Times New Roman"/>
              </a:rPr>
              <a:t>40</a:t>
            </a:r>
            <a:r>
              <a:rPr lang="en-US" sz="900" kern="100" dirty="0" smtClean="0">
                <a:effectLst/>
                <a:latin typeface="Century"/>
                <a:ea typeface="ＭＳ ゴシック"/>
                <a:cs typeface="Times New Roman"/>
              </a:rPr>
              <a:t>0</a:t>
            </a:r>
            <a:r>
              <a:rPr lang="en-US" sz="900" kern="100" dirty="0" smtClean="0">
                <a:latin typeface="Century"/>
                <a:ea typeface="ＭＳ ゴシック"/>
                <a:cs typeface="Times New Roman"/>
              </a:rPr>
              <a:t>people</a:t>
            </a:r>
            <a:r>
              <a:rPr lang="en-US" sz="900" kern="100" dirty="0" smtClean="0">
                <a:effectLst/>
                <a:latin typeface="Century"/>
                <a:ea typeface="ＭＳ ゴシック"/>
                <a:cs typeface="Times New Roman"/>
              </a:rPr>
              <a:t>)</a:t>
            </a:r>
            <a:endParaRPr lang="ja-JP" sz="7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90" name="テキスト ボックス 2111"/>
          <p:cNvSpPr txBox="1">
            <a:spLocks noChangeArrowheads="1"/>
          </p:cNvSpPr>
          <p:nvPr/>
        </p:nvSpPr>
        <p:spPr bwMode="auto">
          <a:xfrm>
            <a:off x="4596720" y="2855716"/>
            <a:ext cx="1656556" cy="428176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900" kern="100" dirty="0" err="1" smtClean="0">
                <a:latin typeface="Century"/>
                <a:ea typeface="ＭＳ ゴシック"/>
                <a:cs typeface="Times New Roman"/>
              </a:rPr>
              <a:t>Shinhama</a:t>
            </a:r>
            <a:r>
              <a:rPr lang="en-US" altLang="ja-JP" sz="900" kern="100" dirty="0" smtClean="0">
                <a:effectLst/>
                <a:latin typeface="Century"/>
                <a:ea typeface="ＭＳ ゴシック"/>
                <a:cs typeface="Times New Roman"/>
              </a:rPr>
              <a:t> Tsunami evacuation tower</a:t>
            </a:r>
            <a:r>
              <a:rPr lang="en-US" altLang="ja-JP" sz="900" kern="100" dirty="0">
                <a:latin typeface="Century"/>
                <a:ea typeface="ＭＳ ゴシック"/>
                <a:cs typeface="Times New Roman"/>
              </a:rPr>
              <a:t> </a:t>
            </a:r>
            <a:endParaRPr lang="en-US" altLang="ja-JP" sz="900" kern="100" dirty="0" smtClean="0">
              <a:latin typeface="Century"/>
              <a:ea typeface="ＭＳ ゴシック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altLang="ja-JP" sz="900" kern="100" dirty="0" smtClean="0">
                <a:latin typeface="Century"/>
                <a:ea typeface="ＭＳ ゴシック"/>
                <a:cs typeface="Times New Roman"/>
              </a:rPr>
              <a:t>(Tower type</a:t>
            </a:r>
            <a:r>
              <a:rPr lang="ja-JP" sz="900" kern="100" dirty="0" smtClean="0">
                <a:effectLst/>
                <a:latin typeface="Century"/>
                <a:ea typeface="ＭＳ ゴシック"/>
                <a:cs typeface="Times New Roman"/>
              </a:rPr>
              <a:t>・</a:t>
            </a:r>
            <a:r>
              <a:rPr lang="en-US" altLang="ja-JP" sz="900" kern="100" dirty="0" smtClean="0">
                <a:latin typeface="Century"/>
                <a:ea typeface="ＭＳ ゴシック"/>
                <a:cs typeface="Times New Roman"/>
              </a:rPr>
              <a:t>25</a:t>
            </a:r>
            <a:r>
              <a:rPr lang="en-US" sz="900" kern="100" dirty="0" smtClean="0">
                <a:effectLst/>
                <a:latin typeface="Century"/>
                <a:ea typeface="ＭＳ ゴシック"/>
                <a:cs typeface="Times New Roman"/>
              </a:rPr>
              <a:t>0</a:t>
            </a:r>
            <a:r>
              <a:rPr lang="en-US" sz="900" kern="100" dirty="0" smtClean="0">
                <a:latin typeface="Century"/>
                <a:ea typeface="ＭＳ ゴシック"/>
                <a:cs typeface="Times New Roman"/>
              </a:rPr>
              <a:t>people</a:t>
            </a:r>
            <a:r>
              <a:rPr lang="en-US" sz="900" kern="100" dirty="0" smtClean="0">
                <a:effectLst/>
                <a:latin typeface="Century"/>
                <a:ea typeface="ＭＳ ゴシック"/>
                <a:cs typeface="Times New Roman"/>
              </a:rPr>
              <a:t>)</a:t>
            </a:r>
            <a:endParaRPr lang="ja-JP" sz="7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91" name="テキスト ボックス 2111"/>
          <p:cNvSpPr txBox="1">
            <a:spLocks noChangeArrowheads="1"/>
          </p:cNvSpPr>
          <p:nvPr/>
        </p:nvSpPr>
        <p:spPr bwMode="auto">
          <a:xfrm>
            <a:off x="3402598" y="3925924"/>
            <a:ext cx="1656556" cy="428176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900" kern="100" dirty="0" err="1" smtClean="0">
                <a:effectLst/>
                <a:latin typeface="Century"/>
                <a:ea typeface="ＭＳ ゴシック"/>
                <a:cs typeface="Times New Roman"/>
              </a:rPr>
              <a:t>Sasayashiki</a:t>
            </a:r>
            <a:r>
              <a:rPr lang="en-US" altLang="ja-JP" sz="900" kern="100" dirty="0" smtClean="0">
                <a:effectLst/>
                <a:latin typeface="Century"/>
                <a:ea typeface="ＭＳ ゴシック"/>
                <a:cs typeface="Times New Roman"/>
              </a:rPr>
              <a:t> Tsunami evacuation building</a:t>
            </a:r>
            <a:r>
              <a:rPr lang="en-US" altLang="ja-JP" sz="900" kern="100" dirty="0" smtClean="0">
                <a:latin typeface="Century"/>
                <a:ea typeface="ＭＳ ゴシック"/>
                <a:cs typeface="Times New Roman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US" altLang="ja-JP" sz="900" kern="100" dirty="0" smtClean="0">
                <a:latin typeface="Century"/>
                <a:ea typeface="ＭＳ ゴシック"/>
                <a:cs typeface="Times New Roman"/>
              </a:rPr>
              <a:t>(Building type</a:t>
            </a:r>
            <a:r>
              <a:rPr lang="ja-JP" sz="900" kern="100" dirty="0" smtClean="0">
                <a:effectLst/>
                <a:latin typeface="Century"/>
                <a:ea typeface="ＭＳ ゴシック"/>
                <a:cs typeface="Times New Roman"/>
              </a:rPr>
              <a:t>・</a:t>
            </a:r>
            <a:r>
              <a:rPr lang="en-US" altLang="ja-JP" sz="900" kern="100" dirty="0" smtClean="0">
                <a:latin typeface="Century"/>
                <a:ea typeface="ＭＳ ゴシック"/>
                <a:cs typeface="Times New Roman"/>
              </a:rPr>
              <a:t>30</a:t>
            </a:r>
            <a:r>
              <a:rPr lang="en-US" sz="900" kern="100" dirty="0" smtClean="0">
                <a:effectLst/>
                <a:latin typeface="Century"/>
                <a:ea typeface="ＭＳ ゴシック"/>
                <a:cs typeface="Times New Roman"/>
              </a:rPr>
              <a:t>0</a:t>
            </a:r>
            <a:r>
              <a:rPr lang="en-US" sz="900" kern="100" dirty="0" smtClean="0">
                <a:latin typeface="Century"/>
                <a:ea typeface="ＭＳ ゴシック"/>
                <a:cs typeface="Times New Roman"/>
              </a:rPr>
              <a:t>people</a:t>
            </a:r>
            <a:r>
              <a:rPr lang="en-US" sz="900" kern="100" dirty="0" smtClean="0">
                <a:effectLst/>
                <a:latin typeface="Century"/>
                <a:ea typeface="ＭＳ ゴシック"/>
                <a:cs typeface="Times New Roman"/>
              </a:rPr>
              <a:t>)</a:t>
            </a:r>
            <a:endParaRPr lang="ja-JP" sz="7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92" name="テキスト ボックス 2111"/>
          <p:cNvSpPr txBox="1">
            <a:spLocks noChangeArrowheads="1"/>
          </p:cNvSpPr>
          <p:nvPr/>
        </p:nvSpPr>
        <p:spPr bwMode="auto">
          <a:xfrm>
            <a:off x="2703949" y="4891282"/>
            <a:ext cx="1656556" cy="428176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900" kern="100" dirty="0" err="1" smtClean="0">
                <a:latin typeface="Century"/>
                <a:ea typeface="ＭＳ ゴシック"/>
                <a:cs typeface="Times New Roman"/>
              </a:rPr>
              <a:t>Sanbontsuka-nakayachi</a:t>
            </a:r>
            <a:r>
              <a:rPr lang="en-US" altLang="ja-JP" sz="900" kern="100" dirty="0" smtClean="0">
                <a:effectLst/>
                <a:latin typeface="Century"/>
                <a:ea typeface="ＭＳ ゴシック"/>
                <a:cs typeface="Times New Roman"/>
              </a:rPr>
              <a:t> Tsunami evacuation tower</a:t>
            </a:r>
            <a:r>
              <a:rPr lang="en-US" altLang="ja-JP" sz="900" kern="100" dirty="0">
                <a:latin typeface="Century"/>
                <a:ea typeface="ＭＳ ゴシック"/>
                <a:cs typeface="Times New Roman"/>
              </a:rPr>
              <a:t> </a:t>
            </a:r>
            <a:endParaRPr lang="en-US" altLang="ja-JP" sz="900" kern="100" dirty="0" smtClean="0">
              <a:latin typeface="Century"/>
              <a:ea typeface="ＭＳ ゴシック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altLang="ja-JP" sz="900" kern="100" dirty="0" smtClean="0">
                <a:latin typeface="Century"/>
                <a:ea typeface="ＭＳ ゴシック"/>
                <a:cs typeface="Times New Roman"/>
              </a:rPr>
              <a:t>(Tower type</a:t>
            </a:r>
            <a:r>
              <a:rPr lang="ja-JP" sz="900" kern="100" dirty="0" smtClean="0">
                <a:effectLst/>
                <a:latin typeface="Century"/>
                <a:ea typeface="ＭＳ ゴシック"/>
                <a:cs typeface="Times New Roman"/>
              </a:rPr>
              <a:t>・</a:t>
            </a:r>
            <a:r>
              <a:rPr lang="en-US" altLang="ja-JP" sz="900" kern="100" dirty="0">
                <a:latin typeface="Century"/>
                <a:ea typeface="ＭＳ ゴシック"/>
                <a:cs typeface="Times New Roman"/>
              </a:rPr>
              <a:t>1</a:t>
            </a:r>
            <a:r>
              <a:rPr lang="en-US" altLang="ja-JP" sz="900" kern="100" dirty="0" smtClean="0">
                <a:latin typeface="Century"/>
                <a:ea typeface="ＭＳ ゴシック"/>
                <a:cs typeface="Times New Roman"/>
              </a:rPr>
              <a:t>5</a:t>
            </a:r>
            <a:r>
              <a:rPr lang="en-US" sz="900" kern="100" dirty="0" smtClean="0">
                <a:effectLst/>
                <a:latin typeface="Century"/>
                <a:ea typeface="ＭＳ ゴシック"/>
                <a:cs typeface="Times New Roman"/>
              </a:rPr>
              <a:t>0</a:t>
            </a:r>
            <a:r>
              <a:rPr lang="en-US" sz="900" kern="100" dirty="0" smtClean="0">
                <a:latin typeface="Century"/>
                <a:ea typeface="ＭＳ ゴシック"/>
                <a:cs typeface="Times New Roman"/>
              </a:rPr>
              <a:t>people</a:t>
            </a:r>
            <a:r>
              <a:rPr lang="en-US" sz="900" kern="100" dirty="0" smtClean="0">
                <a:effectLst/>
                <a:latin typeface="Century"/>
                <a:ea typeface="ＭＳ ゴシック"/>
                <a:cs typeface="Times New Roman"/>
              </a:rPr>
              <a:t>)</a:t>
            </a:r>
            <a:endParaRPr lang="ja-JP" sz="7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93" name="テキスト ボックス 2111"/>
          <p:cNvSpPr txBox="1">
            <a:spLocks noChangeArrowheads="1"/>
          </p:cNvSpPr>
          <p:nvPr/>
        </p:nvSpPr>
        <p:spPr bwMode="auto">
          <a:xfrm>
            <a:off x="2416284" y="5536504"/>
            <a:ext cx="1851308" cy="428176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900" kern="100" dirty="0" err="1" smtClean="0">
                <a:effectLst/>
                <a:latin typeface="Century"/>
                <a:ea typeface="ＭＳ ゴシック"/>
                <a:cs typeface="Times New Roman"/>
              </a:rPr>
              <a:t>Sanbontsuka-gonta</a:t>
            </a:r>
            <a:r>
              <a:rPr lang="en-US" altLang="ja-JP" sz="900" kern="100" dirty="0" smtClean="0">
                <a:effectLst/>
                <a:latin typeface="Century"/>
                <a:ea typeface="ＭＳ ゴシック"/>
                <a:cs typeface="Times New Roman"/>
              </a:rPr>
              <a:t> Tsunami evacuation building</a:t>
            </a:r>
            <a:r>
              <a:rPr lang="en-US" altLang="ja-JP" sz="900" kern="100" dirty="0" smtClean="0">
                <a:latin typeface="Century"/>
                <a:ea typeface="ＭＳ ゴシック"/>
                <a:cs typeface="Times New Roman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US" altLang="ja-JP" sz="900" kern="100" dirty="0" smtClean="0">
                <a:latin typeface="Century"/>
                <a:ea typeface="ＭＳ ゴシック"/>
                <a:cs typeface="Times New Roman"/>
              </a:rPr>
              <a:t>(Building type</a:t>
            </a:r>
            <a:r>
              <a:rPr lang="ja-JP" sz="900" kern="100" dirty="0" smtClean="0">
                <a:effectLst/>
                <a:latin typeface="Century"/>
                <a:ea typeface="ＭＳ ゴシック"/>
                <a:cs typeface="Times New Roman"/>
              </a:rPr>
              <a:t>・</a:t>
            </a:r>
            <a:r>
              <a:rPr lang="en-US" altLang="ja-JP" sz="900" kern="100" dirty="0" smtClean="0">
                <a:latin typeface="Century"/>
                <a:ea typeface="ＭＳ ゴシック"/>
                <a:cs typeface="Times New Roman"/>
              </a:rPr>
              <a:t>25</a:t>
            </a:r>
            <a:r>
              <a:rPr lang="en-US" sz="900" kern="100" dirty="0" smtClean="0">
                <a:effectLst/>
                <a:latin typeface="Century"/>
                <a:ea typeface="ＭＳ ゴシック"/>
                <a:cs typeface="Times New Roman"/>
              </a:rPr>
              <a:t>0</a:t>
            </a:r>
            <a:r>
              <a:rPr lang="en-US" sz="900" kern="100" dirty="0" smtClean="0">
                <a:latin typeface="Century"/>
                <a:ea typeface="ＭＳ ゴシック"/>
                <a:cs typeface="Times New Roman"/>
              </a:rPr>
              <a:t>people</a:t>
            </a:r>
            <a:r>
              <a:rPr lang="en-US" sz="900" kern="100" dirty="0" smtClean="0">
                <a:effectLst/>
                <a:latin typeface="Century"/>
                <a:ea typeface="ＭＳ ゴシック"/>
                <a:cs typeface="Times New Roman"/>
              </a:rPr>
              <a:t>)</a:t>
            </a:r>
            <a:endParaRPr lang="ja-JP" sz="7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94" name="テキスト ボックス 2111"/>
          <p:cNvSpPr txBox="1">
            <a:spLocks noChangeArrowheads="1"/>
          </p:cNvSpPr>
          <p:nvPr/>
        </p:nvSpPr>
        <p:spPr bwMode="auto">
          <a:xfrm>
            <a:off x="2934547" y="6167165"/>
            <a:ext cx="1782793" cy="336058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900" kern="100" dirty="0" err="1" smtClean="0">
                <a:latin typeface="Century"/>
                <a:ea typeface="ＭＳ ゴシック"/>
                <a:cs typeface="Times New Roman"/>
              </a:rPr>
              <a:t>Ido</a:t>
            </a:r>
            <a:r>
              <a:rPr lang="en-US" altLang="ja-JP" sz="900" kern="100" dirty="0" smtClean="0">
                <a:effectLst/>
                <a:latin typeface="Century"/>
                <a:ea typeface="ＭＳ ゴシック"/>
                <a:cs typeface="Times New Roman"/>
              </a:rPr>
              <a:t> Tsunami evacuation tower</a:t>
            </a:r>
            <a:r>
              <a:rPr lang="en-US" altLang="ja-JP" sz="900" kern="100" dirty="0">
                <a:latin typeface="Century"/>
                <a:ea typeface="ＭＳ ゴシック"/>
                <a:cs typeface="Times New Roman"/>
              </a:rPr>
              <a:t> </a:t>
            </a:r>
            <a:endParaRPr lang="en-US" altLang="ja-JP" sz="900" kern="100" dirty="0" smtClean="0">
              <a:latin typeface="Century"/>
              <a:ea typeface="ＭＳ ゴシック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altLang="ja-JP" sz="900" kern="100" dirty="0" smtClean="0">
                <a:latin typeface="Century"/>
                <a:ea typeface="ＭＳ ゴシック"/>
                <a:cs typeface="Times New Roman"/>
              </a:rPr>
              <a:t>(Tower type</a:t>
            </a:r>
            <a:r>
              <a:rPr lang="ja-JP" sz="900" kern="100" dirty="0" smtClean="0">
                <a:effectLst/>
                <a:latin typeface="Century"/>
                <a:ea typeface="ＭＳ ゴシック"/>
                <a:cs typeface="Times New Roman"/>
              </a:rPr>
              <a:t>・</a:t>
            </a:r>
            <a:r>
              <a:rPr lang="en-US" altLang="ja-JP" sz="900" kern="100" dirty="0" smtClean="0">
                <a:latin typeface="Century"/>
                <a:ea typeface="ＭＳ ゴシック"/>
                <a:cs typeface="Times New Roman"/>
              </a:rPr>
              <a:t>125</a:t>
            </a:r>
            <a:r>
              <a:rPr lang="en-US" sz="900" kern="100" dirty="0" smtClean="0">
                <a:latin typeface="Century"/>
                <a:ea typeface="ＭＳ ゴシック"/>
                <a:cs typeface="Times New Roman"/>
              </a:rPr>
              <a:t>people</a:t>
            </a:r>
            <a:r>
              <a:rPr lang="en-US" sz="900" kern="100" dirty="0" smtClean="0">
                <a:effectLst/>
                <a:latin typeface="Century"/>
                <a:ea typeface="ＭＳ ゴシック"/>
                <a:cs typeface="Times New Roman"/>
              </a:rPr>
              <a:t>)</a:t>
            </a:r>
            <a:endParaRPr lang="ja-JP" sz="7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95" name="テキスト ボックス 2111"/>
          <p:cNvSpPr txBox="1">
            <a:spLocks noChangeArrowheads="1"/>
          </p:cNvSpPr>
          <p:nvPr/>
        </p:nvSpPr>
        <p:spPr bwMode="auto">
          <a:xfrm>
            <a:off x="2160284" y="6647656"/>
            <a:ext cx="2120995" cy="323541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900" kern="100" dirty="0" err="1" smtClean="0">
                <a:latin typeface="Century"/>
                <a:ea typeface="ＭＳ ゴシック"/>
                <a:cs typeface="Times New Roman"/>
              </a:rPr>
              <a:t>Futaki</a:t>
            </a:r>
            <a:r>
              <a:rPr lang="en-US" altLang="ja-JP" sz="900" kern="100" dirty="0" smtClean="0">
                <a:effectLst/>
                <a:latin typeface="Century"/>
                <a:ea typeface="ＭＳ ゴシック"/>
                <a:cs typeface="Times New Roman"/>
              </a:rPr>
              <a:t> Tsunami evacuation building</a:t>
            </a:r>
            <a:r>
              <a:rPr lang="en-US" altLang="ja-JP" sz="900" kern="100" dirty="0" smtClean="0">
                <a:latin typeface="Century"/>
                <a:ea typeface="ＭＳ ゴシック"/>
                <a:cs typeface="Times New Roman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US" altLang="ja-JP" sz="900" kern="100" dirty="0" smtClean="0">
                <a:latin typeface="Century"/>
                <a:ea typeface="ＭＳ ゴシック"/>
                <a:cs typeface="Times New Roman"/>
              </a:rPr>
              <a:t>(Building type</a:t>
            </a:r>
            <a:r>
              <a:rPr lang="ja-JP" sz="900" kern="100" dirty="0" smtClean="0">
                <a:effectLst/>
                <a:latin typeface="Century"/>
                <a:ea typeface="ＭＳ ゴシック"/>
                <a:cs typeface="Times New Roman"/>
              </a:rPr>
              <a:t>・</a:t>
            </a:r>
            <a:r>
              <a:rPr lang="en-US" altLang="ja-JP" sz="900" kern="100" dirty="0" smtClean="0">
                <a:latin typeface="Century"/>
                <a:ea typeface="ＭＳ ゴシック"/>
                <a:cs typeface="Times New Roman"/>
              </a:rPr>
              <a:t>40</a:t>
            </a:r>
            <a:r>
              <a:rPr lang="en-US" sz="900" kern="100" dirty="0" smtClean="0">
                <a:effectLst/>
                <a:latin typeface="Century"/>
                <a:ea typeface="ＭＳ ゴシック"/>
                <a:cs typeface="Times New Roman"/>
              </a:rPr>
              <a:t>0</a:t>
            </a:r>
            <a:r>
              <a:rPr lang="en-US" sz="900" kern="100" dirty="0" smtClean="0">
                <a:latin typeface="Century"/>
                <a:ea typeface="ＭＳ ゴシック"/>
                <a:cs typeface="Times New Roman"/>
              </a:rPr>
              <a:t>people</a:t>
            </a:r>
            <a:r>
              <a:rPr lang="en-US" sz="900" kern="100" dirty="0" smtClean="0">
                <a:effectLst/>
                <a:latin typeface="Century"/>
                <a:ea typeface="ＭＳ ゴシック"/>
                <a:cs typeface="Times New Roman"/>
              </a:rPr>
              <a:t>)</a:t>
            </a:r>
            <a:endParaRPr lang="ja-JP" sz="7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96" name="テキスト ボックス 2111"/>
          <p:cNvSpPr txBox="1">
            <a:spLocks noChangeArrowheads="1"/>
          </p:cNvSpPr>
          <p:nvPr/>
        </p:nvSpPr>
        <p:spPr bwMode="auto">
          <a:xfrm>
            <a:off x="1569825" y="7041232"/>
            <a:ext cx="2332360" cy="336058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900" kern="100" dirty="0" err="1" smtClean="0">
                <a:latin typeface="Century"/>
                <a:ea typeface="ＭＳ ゴシック"/>
                <a:cs typeface="Times New Roman"/>
              </a:rPr>
              <a:t>Tanatsugi</a:t>
            </a:r>
            <a:r>
              <a:rPr lang="en-US" altLang="ja-JP" sz="900" kern="100" dirty="0" smtClean="0">
                <a:effectLst/>
                <a:latin typeface="Century"/>
                <a:ea typeface="ＭＳ ゴシック"/>
                <a:cs typeface="Times New Roman"/>
              </a:rPr>
              <a:t> </a:t>
            </a:r>
            <a:r>
              <a:rPr lang="en-US" altLang="ja-JP" sz="900" kern="100" dirty="0" smtClean="0">
                <a:effectLst/>
                <a:latin typeface="Century"/>
                <a:ea typeface="ＭＳ ゴシック"/>
                <a:cs typeface="Times New Roman"/>
              </a:rPr>
              <a:t>Tsunami evacuation building</a:t>
            </a:r>
            <a:r>
              <a:rPr lang="en-US" altLang="ja-JP" sz="900" kern="100" dirty="0" smtClean="0">
                <a:latin typeface="Century"/>
                <a:ea typeface="ＭＳ ゴシック"/>
                <a:cs typeface="Times New Roman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US" altLang="ja-JP" sz="900" kern="100" dirty="0" smtClean="0">
                <a:latin typeface="Century"/>
                <a:ea typeface="ＭＳ ゴシック"/>
                <a:cs typeface="Times New Roman"/>
              </a:rPr>
              <a:t>(Building type</a:t>
            </a:r>
            <a:r>
              <a:rPr lang="ja-JP" sz="900" kern="100" dirty="0" smtClean="0">
                <a:effectLst/>
                <a:latin typeface="Century"/>
                <a:ea typeface="ＭＳ ゴシック"/>
                <a:cs typeface="Times New Roman"/>
              </a:rPr>
              <a:t>・</a:t>
            </a:r>
            <a:r>
              <a:rPr lang="en-US" altLang="ja-JP" sz="900" kern="100" dirty="0" smtClean="0">
                <a:latin typeface="Century"/>
                <a:ea typeface="ＭＳ ゴシック"/>
                <a:cs typeface="Times New Roman"/>
              </a:rPr>
              <a:t>100</a:t>
            </a:r>
            <a:r>
              <a:rPr lang="en-US" sz="900" kern="100" dirty="0" smtClean="0">
                <a:latin typeface="Century"/>
                <a:ea typeface="ＭＳ ゴシック"/>
                <a:cs typeface="Times New Roman"/>
              </a:rPr>
              <a:t>people</a:t>
            </a:r>
            <a:r>
              <a:rPr lang="en-US" sz="900" kern="100" dirty="0" smtClean="0">
                <a:effectLst/>
                <a:latin typeface="Century"/>
                <a:ea typeface="ＭＳ ゴシック"/>
                <a:cs typeface="Times New Roman"/>
              </a:rPr>
              <a:t>)</a:t>
            </a:r>
            <a:endParaRPr lang="ja-JP" sz="700" kern="100" dirty="0">
              <a:effectLst/>
              <a:latin typeface="Century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17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図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2" t="14162" r="13611" b="25734"/>
          <a:stretch/>
        </p:blipFill>
        <p:spPr>
          <a:xfrm>
            <a:off x="485239" y="2307805"/>
            <a:ext cx="3375809" cy="1982609"/>
          </a:xfrm>
          <a:prstGeom prst="rect">
            <a:avLst/>
          </a:prstGeom>
        </p:spPr>
      </p:pic>
      <p:sp>
        <p:nvSpPr>
          <p:cNvPr id="6" name="テキスト ボックス 3"/>
          <p:cNvSpPr txBox="1">
            <a:spLocks noChangeArrowheads="1"/>
          </p:cNvSpPr>
          <p:nvPr/>
        </p:nvSpPr>
        <p:spPr bwMode="auto">
          <a:xfrm>
            <a:off x="376311" y="488504"/>
            <a:ext cx="6149033" cy="1440160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" tIns="18288" rIns="0" bIns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defRPr sz="1000"/>
            </a:pPr>
            <a:r>
              <a:rPr lang="ja-JP" altLang="en-US" sz="1400" dirty="0" smtClean="0">
                <a:solidFill>
                  <a:srgbClr val="000000"/>
                </a:solidFill>
                <a:latin typeface="+mn-ea"/>
              </a:rPr>
              <a:t>○</a:t>
            </a:r>
            <a:r>
              <a:rPr lang="en-US" altLang="ja-JP" sz="1400" dirty="0" smtClean="0">
                <a:solidFill>
                  <a:srgbClr val="000000"/>
                </a:solidFill>
                <a:latin typeface="+mn-ea"/>
              </a:rPr>
              <a:t>Facility overview</a:t>
            </a:r>
          </a:p>
          <a:p>
            <a:pPr>
              <a:lnSpc>
                <a:spcPts val="1400"/>
              </a:lnSpc>
              <a:defRPr sz="1000"/>
            </a:pPr>
            <a:r>
              <a:rPr lang="ja-JP" altLang="en-US" dirty="0" smtClean="0">
                <a:solidFill>
                  <a:srgbClr val="000000"/>
                </a:solidFill>
                <a:latin typeface="+mn-ea"/>
              </a:rPr>
              <a:t>　・</a:t>
            </a:r>
            <a:r>
              <a:rPr lang="en-US" altLang="ja-JP" dirty="0" smtClean="0">
                <a:solidFill>
                  <a:srgbClr val="000000"/>
                </a:solidFill>
                <a:latin typeface="+mn-ea"/>
              </a:rPr>
              <a:t>Location</a:t>
            </a:r>
            <a:r>
              <a:rPr lang="ja-JP" altLang="en-US" dirty="0" smtClean="0">
                <a:solidFill>
                  <a:srgbClr val="000000"/>
                </a:solidFill>
                <a:latin typeface="+mn-ea"/>
              </a:rPr>
              <a:t>：</a:t>
            </a:r>
            <a:r>
              <a:rPr lang="en-US" altLang="ja-JP" dirty="0" smtClean="0">
                <a:solidFill>
                  <a:srgbClr val="000000"/>
                </a:solidFill>
                <a:latin typeface="+mn-ea"/>
              </a:rPr>
              <a:t>5-chome Nakano, Miyagino Ward, Sendai (Sendai Port Hinterland Park No.3)</a:t>
            </a:r>
          </a:p>
          <a:p>
            <a:pPr>
              <a:lnSpc>
                <a:spcPts val="1400"/>
              </a:lnSpc>
              <a:defRPr sz="1000"/>
            </a:pPr>
            <a:r>
              <a:rPr lang="ja-JP" altLang="en-US" dirty="0">
                <a:solidFill>
                  <a:srgbClr val="000000"/>
                </a:solidFill>
                <a:latin typeface="+mn-ea"/>
                <a:cs typeface="Calibri"/>
              </a:rPr>
              <a:t>　</a:t>
            </a:r>
            <a:r>
              <a:rPr lang="ja-JP" altLang="en-US" dirty="0" smtClean="0">
                <a:solidFill>
                  <a:srgbClr val="000000"/>
                </a:solidFill>
                <a:latin typeface="+mn-ea"/>
                <a:cs typeface="Calibri"/>
              </a:rPr>
              <a:t>・</a:t>
            </a:r>
            <a:r>
              <a:rPr lang="en-US" altLang="ja-JP" dirty="0" smtClean="0">
                <a:solidFill>
                  <a:srgbClr val="000000"/>
                </a:solidFill>
                <a:latin typeface="+mn-ea"/>
                <a:cs typeface="Calibri"/>
              </a:rPr>
              <a:t>Construction cost</a:t>
            </a:r>
            <a:r>
              <a:rPr lang="ja-JP" altLang="en-US" dirty="0" smtClean="0">
                <a:solidFill>
                  <a:srgbClr val="000000"/>
                </a:solidFill>
                <a:latin typeface="+mn-ea"/>
                <a:cs typeface="Calibri"/>
              </a:rPr>
              <a:t>：</a:t>
            </a:r>
            <a:r>
              <a:rPr lang="en-US" altLang="ja-JP" dirty="0" smtClean="0">
                <a:solidFill>
                  <a:srgbClr val="000000"/>
                </a:solidFill>
                <a:latin typeface="+mn-ea"/>
                <a:cs typeface="Calibri"/>
              </a:rPr>
              <a:t>Approx. 230 million yen</a:t>
            </a:r>
            <a:r>
              <a:rPr lang="ja-JP" altLang="en-US" dirty="0">
                <a:solidFill>
                  <a:srgbClr val="000000"/>
                </a:solidFill>
                <a:latin typeface="+mn-ea"/>
                <a:cs typeface="Calibri"/>
              </a:rPr>
              <a:t>　</a:t>
            </a:r>
            <a:r>
              <a:rPr lang="ja-JP" altLang="en-US" dirty="0" smtClean="0">
                <a:solidFill>
                  <a:srgbClr val="000000"/>
                </a:solidFill>
                <a:latin typeface="+mn-ea"/>
                <a:cs typeface="Calibri"/>
              </a:rPr>
              <a:t>　　</a:t>
            </a:r>
            <a:r>
              <a:rPr lang="ja-JP" altLang="en-US" dirty="0" smtClean="0">
                <a:solidFill>
                  <a:srgbClr val="000000"/>
                </a:solidFill>
                <a:latin typeface="+mn-ea"/>
              </a:rPr>
              <a:t>・</a:t>
            </a:r>
            <a:r>
              <a:rPr lang="en-US" altLang="ja-JP" dirty="0" smtClean="0">
                <a:solidFill>
                  <a:srgbClr val="000000"/>
                </a:solidFill>
                <a:latin typeface="+mn-ea"/>
              </a:rPr>
              <a:t>Construction</a:t>
            </a:r>
            <a:r>
              <a:rPr lang="ja-JP" altLang="en-US" dirty="0" smtClean="0">
                <a:solidFill>
                  <a:srgbClr val="000000"/>
                </a:solidFill>
                <a:latin typeface="+mn-ea"/>
              </a:rPr>
              <a:t>：</a:t>
            </a:r>
            <a:r>
              <a:rPr lang="en-US" altLang="ja-JP" dirty="0" smtClean="0">
                <a:solidFill>
                  <a:srgbClr val="000000"/>
                </a:solidFill>
                <a:latin typeface="+mn-ea"/>
              </a:rPr>
              <a:t>Steel-frame (double layer)</a:t>
            </a:r>
            <a:endParaRPr lang="en-US" altLang="ja-JP" dirty="0">
              <a:solidFill>
                <a:srgbClr val="000000"/>
              </a:solidFill>
              <a:latin typeface="+mn-ea"/>
              <a:cs typeface="Calibri"/>
            </a:endParaRPr>
          </a:p>
          <a:p>
            <a:pPr>
              <a:lnSpc>
                <a:spcPts val="1400"/>
              </a:lnSpc>
              <a:defRPr sz="1000"/>
            </a:pPr>
            <a:r>
              <a:rPr lang="ja-JP" altLang="en-US" dirty="0" smtClean="0">
                <a:solidFill>
                  <a:srgbClr val="000000"/>
                </a:solidFill>
                <a:latin typeface="+mn-ea"/>
                <a:cs typeface="Calibri"/>
              </a:rPr>
              <a:t>　・</a:t>
            </a:r>
            <a:r>
              <a:rPr lang="en-US" altLang="ja-JP" dirty="0" smtClean="0">
                <a:solidFill>
                  <a:srgbClr val="000000"/>
                </a:solidFill>
                <a:latin typeface="+mn-ea"/>
                <a:cs typeface="Calibri"/>
              </a:rPr>
              <a:t>Floor area</a:t>
            </a:r>
            <a:r>
              <a:rPr lang="ja-JP" altLang="en-US" dirty="0" smtClean="0">
                <a:solidFill>
                  <a:srgbClr val="000000"/>
                </a:solidFill>
                <a:latin typeface="+mn-ea"/>
                <a:cs typeface="Calibri"/>
              </a:rPr>
              <a:t>：</a:t>
            </a:r>
            <a:r>
              <a:rPr lang="en-US" altLang="ja-JP" dirty="0" smtClean="0">
                <a:solidFill>
                  <a:srgbClr val="000000"/>
                </a:solidFill>
                <a:latin typeface="+mn-ea"/>
                <a:cs typeface="Calibri"/>
              </a:rPr>
              <a:t>400</a:t>
            </a:r>
            <a:r>
              <a:rPr lang="ja-JP" altLang="en-US" dirty="0" smtClean="0">
                <a:solidFill>
                  <a:srgbClr val="000000"/>
                </a:solidFill>
                <a:latin typeface="+mn-ea"/>
                <a:cs typeface="Calibri"/>
              </a:rPr>
              <a:t>㎡</a:t>
            </a:r>
            <a:r>
              <a:rPr lang="ja-JP" altLang="en-US" dirty="0">
                <a:solidFill>
                  <a:srgbClr val="000000"/>
                </a:solidFill>
                <a:latin typeface="+mn-ea"/>
                <a:cs typeface="Calibri"/>
              </a:rPr>
              <a:t>　</a:t>
            </a:r>
            <a:r>
              <a:rPr lang="ja-JP" altLang="en-US" dirty="0" smtClean="0">
                <a:solidFill>
                  <a:srgbClr val="000000"/>
                </a:solidFill>
                <a:latin typeface="+mn-ea"/>
                <a:cs typeface="Calibri"/>
              </a:rPr>
              <a:t>　　　　　　　　　　             　  </a:t>
            </a:r>
            <a:r>
              <a:rPr lang="ja-JP" altLang="en-US" dirty="0" smtClean="0">
                <a:solidFill>
                  <a:srgbClr val="000000"/>
                </a:solidFill>
                <a:latin typeface="+mn-ea"/>
              </a:rPr>
              <a:t>・</a:t>
            </a:r>
            <a:r>
              <a:rPr lang="en-US" altLang="ja-JP" dirty="0" smtClean="0">
                <a:solidFill>
                  <a:srgbClr val="000000"/>
                </a:solidFill>
                <a:latin typeface="+mn-ea"/>
              </a:rPr>
              <a:t>Maximum occupancy</a:t>
            </a:r>
            <a:r>
              <a:rPr lang="ja-JP" altLang="en-US" dirty="0" smtClean="0">
                <a:solidFill>
                  <a:srgbClr val="000000"/>
                </a:solidFill>
                <a:latin typeface="+mn-ea"/>
              </a:rPr>
              <a:t>：</a:t>
            </a:r>
            <a:r>
              <a:rPr lang="en-US" altLang="ja-JP" dirty="0" smtClean="0">
                <a:solidFill>
                  <a:srgbClr val="000000"/>
                </a:solidFill>
                <a:latin typeface="+mn-ea"/>
              </a:rPr>
              <a:t>Approx. 300 people</a:t>
            </a:r>
            <a:endParaRPr lang="ja-JP" altLang="en-US" dirty="0">
              <a:solidFill>
                <a:srgbClr val="000000"/>
              </a:solidFill>
              <a:latin typeface="+mn-ea"/>
              <a:cs typeface="Calibri"/>
            </a:endParaRPr>
          </a:p>
          <a:p>
            <a:pPr>
              <a:lnSpc>
                <a:spcPts val="1400"/>
              </a:lnSpc>
              <a:defRPr sz="1000"/>
            </a:pPr>
            <a:r>
              <a:rPr lang="ja-JP" altLang="en-US" dirty="0" smtClean="0">
                <a:solidFill>
                  <a:srgbClr val="000000"/>
                </a:solidFill>
                <a:latin typeface="+mn-ea"/>
              </a:rPr>
              <a:t>　・</a:t>
            </a:r>
            <a:r>
              <a:rPr lang="en-US" altLang="ja-JP" dirty="0" smtClean="0">
                <a:solidFill>
                  <a:srgbClr val="000000"/>
                </a:solidFill>
                <a:latin typeface="+mn-ea"/>
              </a:rPr>
              <a:t>Height above ground level</a:t>
            </a:r>
            <a:r>
              <a:rPr lang="ja-JP" altLang="en-US" dirty="0" smtClean="0">
                <a:solidFill>
                  <a:srgbClr val="000000"/>
                </a:solidFill>
                <a:latin typeface="+mn-ea"/>
              </a:rPr>
              <a:t>：</a:t>
            </a:r>
            <a:r>
              <a:rPr lang="en-US" altLang="ja-JP" dirty="0" smtClean="0">
                <a:solidFill>
                  <a:srgbClr val="000000"/>
                </a:solidFill>
                <a:latin typeface="+mn-ea"/>
              </a:rPr>
              <a:t>Enclosed evacuation space 6.6m; rooftop evacuation space 9.9m</a:t>
            </a:r>
          </a:p>
          <a:p>
            <a:pPr>
              <a:lnSpc>
                <a:spcPts val="1400"/>
              </a:lnSpc>
              <a:defRPr sz="1000"/>
            </a:pPr>
            <a:r>
              <a:rPr lang="ja-JP" altLang="en-US" dirty="0" smtClean="0">
                <a:solidFill>
                  <a:srgbClr val="000000"/>
                </a:solidFill>
                <a:latin typeface="+mn-ea"/>
              </a:rPr>
              <a:t>　・</a:t>
            </a:r>
            <a:r>
              <a:rPr lang="en-US" altLang="ja-JP" dirty="0" smtClean="0">
                <a:solidFill>
                  <a:srgbClr val="000000"/>
                </a:solidFill>
                <a:latin typeface="+mn-ea"/>
              </a:rPr>
              <a:t>Tsunami countermeasures</a:t>
            </a:r>
            <a:r>
              <a:rPr lang="ja-JP" altLang="en-US" dirty="0" smtClean="0">
                <a:solidFill>
                  <a:srgbClr val="000000"/>
                </a:solidFill>
                <a:latin typeface="+mn-ea"/>
              </a:rPr>
              <a:t>：</a:t>
            </a:r>
            <a:r>
              <a:rPr lang="en-US" altLang="ja-JP" dirty="0" smtClean="0">
                <a:solidFill>
                  <a:srgbClr val="000000"/>
                </a:solidFill>
                <a:latin typeface="+mn-ea"/>
              </a:rPr>
              <a:t>Taking into consideration liquefaction and tsunami wave power, 26.4m foundation </a:t>
            </a:r>
          </a:p>
          <a:p>
            <a:pPr>
              <a:lnSpc>
                <a:spcPts val="1400"/>
              </a:lnSpc>
              <a:defRPr sz="1000"/>
            </a:pPr>
            <a:r>
              <a:rPr lang="en-US" altLang="ja-JP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+mn-ea"/>
              </a:rPr>
              <a:t>   pillars were used. The tower is also sturdily built to withstand collisions with flotsam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76310" y="56456"/>
            <a:ext cx="6149033" cy="36933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800" dirty="0" smtClean="0">
                <a:solidFill>
                  <a:schemeClr val="bg1"/>
                </a:solidFill>
              </a:rPr>
              <a:t>Outline of the Nakano 5-chome Tsunami evacuation tower</a:t>
            </a:r>
            <a:endParaRPr lang="ja-JP" altLang="en-US" sz="1800" dirty="0">
              <a:solidFill>
                <a:schemeClr val="bg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80749" y="2000349"/>
            <a:ext cx="6144595" cy="324068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94556" y="2000349"/>
            <a:ext cx="3435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dirty="0" smtClean="0"/>
              <a:t>○</a:t>
            </a:r>
            <a:r>
              <a:rPr lang="en-US" altLang="ja-JP" sz="1400" dirty="0" smtClean="0"/>
              <a:t>Features of the Tsunami Evacuation Tower</a:t>
            </a:r>
            <a:endParaRPr kumimoji="1" lang="ja-JP" altLang="en-US" sz="1400" dirty="0"/>
          </a:p>
        </p:txBody>
      </p:sp>
      <p:sp>
        <p:nvSpPr>
          <p:cNvPr id="5" name="円/楕円 4"/>
          <p:cNvSpPr/>
          <p:nvPr/>
        </p:nvSpPr>
        <p:spPr>
          <a:xfrm>
            <a:off x="2877707" y="2351826"/>
            <a:ext cx="337339" cy="397376"/>
          </a:xfrm>
          <a:prstGeom prst="ellipse">
            <a:avLst/>
          </a:prstGeom>
          <a:noFill/>
          <a:ln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/>
          <p:cNvCxnSpPr>
            <a:stCxn id="5" idx="6"/>
            <a:endCxn id="56" idx="1"/>
          </p:cNvCxnSpPr>
          <p:nvPr/>
        </p:nvCxnSpPr>
        <p:spPr>
          <a:xfrm flipV="1">
            <a:off x="3215046" y="2328743"/>
            <a:ext cx="737421" cy="221771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円/楕円 25"/>
          <p:cNvSpPr/>
          <p:nvPr/>
        </p:nvSpPr>
        <p:spPr>
          <a:xfrm>
            <a:off x="3170085" y="2755936"/>
            <a:ext cx="561482" cy="1411710"/>
          </a:xfrm>
          <a:prstGeom prst="ellipse">
            <a:avLst/>
          </a:prstGeom>
          <a:noFill/>
          <a:ln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コネクタ 27"/>
          <p:cNvCxnSpPr>
            <a:stCxn id="26" idx="5"/>
            <a:endCxn id="27" idx="1"/>
          </p:cNvCxnSpPr>
          <p:nvPr/>
        </p:nvCxnSpPr>
        <p:spPr>
          <a:xfrm flipV="1">
            <a:off x="3649340" y="3957001"/>
            <a:ext cx="303128" cy="3905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円/楕円 45"/>
          <p:cNvSpPr/>
          <p:nvPr/>
        </p:nvSpPr>
        <p:spPr>
          <a:xfrm>
            <a:off x="1142967" y="2749202"/>
            <a:ext cx="1853985" cy="504056"/>
          </a:xfrm>
          <a:prstGeom prst="ellipse">
            <a:avLst/>
          </a:prstGeom>
          <a:noFill/>
          <a:ln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/>
          <p:cNvCxnSpPr>
            <a:stCxn id="46" idx="5"/>
          </p:cNvCxnSpPr>
          <p:nvPr/>
        </p:nvCxnSpPr>
        <p:spPr>
          <a:xfrm>
            <a:off x="2725442" y="3179441"/>
            <a:ext cx="966790" cy="1193633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グループ化 36"/>
          <p:cNvGrpSpPr/>
          <p:nvPr/>
        </p:nvGrpSpPr>
        <p:grpSpPr>
          <a:xfrm>
            <a:off x="455012" y="2197938"/>
            <a:ext cx="6081084" cy="2969011"/>
            <a:chOff x="442983" y="2634615"/>
            <a:chExt cx="6081084" cy="296901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40" t="14301" r="14286" b="20032"/>
            <a:stretch/>
          </p:blipFill>
          <p:spPr bwMode="auto">
            <a:xfrm>
              <a:off x="2900852" y="5017169"/>
              <a:ext cx="561839" cy="524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 descr="http://img.ponparemall.net/imgmgr/17/00107717/kn121/e370336h.jpg?ver=1&amp;size=pict300_30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0255" y="4988177"/>
              <a:ext cx="543082" cy="54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1103037\AppData\Local\Microsoft\Windows\Temporary Internet Files\Content.IE5\KQCJGM9O\item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37" t="8553" r="31908" b="10496"/>
            <a:stretch/>
          </p:blipFill>
          <p:spPr bwMode="auto">
            <a:xfrm>
              <a:off x="6019599" y="2827869"/>
              <a:ext cx="384385" cy="1154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角丸四角形 21"/>
            <p:cNvSpPr/>
            <p:nvPr/>
          </p:nvSpPr>
          <p:spPr>
            <a:xfrm>
              <a:off x="3940438" y="2634615"/>
              <a:ext cx="2512899" cy="1356186"/>
            </a:xfrm>
            <a:prstGeom prst="roundRect">
              <a:avLst>
                <a:gd name="adj" fmla="val 11048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角丸四角形 26"/>
            <p:cNvSpPr/>
            <p:nvPr/>
          </p:nvSpPr>
          <p:spPr>
            <a:xfrm>
              <a:off x="3940439" y="4070622"/>
              <a:ext cx="2512898" cy="646112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角丸四角形 39"/>
            <p:cNvSpPr/>
            <p:nvPr/>
          </p:nvSpPr>
          <p:spPr>
            <a:xfrm>
              <a:off x="442983" y="4809752"/>
              <a:ext cx="3073156" cy="793874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角丸四角形 46"/>
            <p:cNvSpPr/>
            <p:nvPr/>
          </p:nvSpPr>
          <p:spPr>
            <a:xfrm>
              <a:off x="3571727" y="4809751"/>
              <a:ext cx="2886429" cy="792089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3940438" y="2634615"/>
              <a:ext cx="24907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dirty="0" smtClean="0">
                  <a:solidFill>
                    <a:srgbClr val="FF3300"/>
                  </a:solidFill>
                </a:rPr>
                <a:t>Provisions for a nighttime loss of power </a:t>
              </a:r>
              <a:endParaRPr kumimoji="1" lang="ja-JP" altLang="en-US" sz="1100" dirty="0">
                <a:solidFill>
                  <a:srgbClr val="FF3300"/>
                </a:solidFill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3940439" y="4074865"/>
              <a:ext cx="2517717" cy="32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ja-JP" sz="1100" dirty="0" smtClean="0">
                  <a:solidFill>
                    <a:srgbClr val="FF3300"/>
                  </a:solidFill>
                </a:rPr>
                <a:t>Accommodation</a:t>
              </a:r>
              <a:r>
                <a:rPr lang="en-US" altLang="ja-JP" sz="1100" dirty="0" smtClean="0">
                  <a:solidFill>
                    <a:srgbClr val="FF3300"/>
                  </a:solidFill>
                </a:rPr>
                <a:t> for evacuees in wheelchairs</a:t>
              </a:r>
              <a:endParaRPr kumimoji="1" lang="ja-JP" altLang="en-US" sz="1100" dirty="0">
                <a:solidFill>
                  <a:srgbClr val="FF3300"/>
                </a:solidFill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449624" y="4817372"/>
              <a:ext cx="2802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dirty="0" smtClean="0">
                  <a:solidFill>
                    <a:srgbClr val="FF3300"/>
                  </a:solidFill>
                </a:rPr>
                <a:t>A means of communication with the outside</a:t>
              </a:r>
              <a:endParaRPr kumimoji="1" lang="ja-JP" altLang="en-US" sz="1100" dirty="0">
                <a:solidFill>
                  <a:srgbClr val="FF3300"/>
                </a:solidFill>
              </a:endParaRP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3560987" y="4809752"/>
              <a:ext cx="29630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dirty="0" smtClean="0">
                  <a:solidFill>
                    <a:srgbClr val="FF3300"/>
                  </a:solidFill>
                </a:rPr>
                <a:t>Measures against cold weather and wind</a:t>
              </a:r>
              <a:endParaRPr kumimoji="1" lang="ja-JP" altLang="en-US" sz="1100" dirty="0">
                <a:solidFill>
                  <a:srgbClr val="FF3300"/>
                </a:solidFill>
              </a:endParaRPr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3971376" y="2797389"/>
              <a:ext cx="22002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In order to facilitate a nighttime evacuation even when power has been lost, solar power generating pillars are installed on the roof to light the stairs, ramp, and rooftop.</a:t>
              </a:r>
            </a:p>
            <a:p>
              <a:r>
                <a:rPr lang="en-US" altLang="ja-JP" sz="1000" dirty="0" smtClean="0"/>
                <a:t>In addition, a gas-powered generator and an LED floodlight are stockpiled.</a:t>
              </a:r>
              <a:endParaRPr kumimoji="1" lang="ja-JP" altLang="en-US" sz="1000" dirty="0"/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3940438" y="4318635"/>
              <a:ext cx="20845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A ramp is included to accommodate evacuees in wheelchairs.</a:t>
              </a:r>
              <a:endParaRPr kumimoji="1" lang="ja-JP" altLang="en-US" sz="1000" dirty="0"/>
            </a:p>
          </p:txBody>
        </p:sp>
        <p:sp>
          <p:nvSpPr>
            <p:cNvPr id="120" name="テキスト ボックス 119"/>
            <p:cNvSpPr txBox="1"/>
            <p:nvPr/>
          </p:nvSpPr>
          <p:spPr>
            <a:xfrm>
              <a:off x="464643" y="5002555"/>
              <a:ext cx="248537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 smtClean="0"/>
                <a:t>An emergency wireless set is stocked to allow communication with Sendai’s Disaster Response Headquarters during evacuation.</a:t>
              </a:r>
              <a:endParaRPr kumimoji="1" lang="ja-JP" altLang="en-US" sz="1000" dirty="0"/>
            </a:p>
          </p:txBody>
        </p:sp>
        <p:sp>
          <p:nvSpPr>
            <p:cNvPr id="121" name="テキスト ボックス 120"/>
            <p:cNvSpPr txBox="1"/>
            <p:nvPr/>
          </p:nvSpPr>
          <p:spPr>
            <a:xfrm>
              <a:off x="3568523" y="5002371"/>
              <a:ext cx="24064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An enclosed space is provided as a measure against cold weather and wind. Blankets and gas stoves are also stockpiled.</a:t>
              </a:r>
              <a:endParaRPr kumimoji="1" lang="ja-JP" altLang="en-US" sz="1000" dirty="0"/>
            </a:p>
          </p:txBody>
        </p:sp>
        <p:pic>
          <p:nvPicPr>
            <p:cNvPr id="1028" name="Picture 4" descr="C:\Users\1103037\AppData\Local\Microsoft\Windows\Temporary Internet Files\Content.IE5\SABCUZAZ\MC900370728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5015" y="4181424"/>
              <a:ext cx="406185" cy="517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正方形/長方形 8"/>
          <p:cNvSpPr/>
          <p:nvPr/>
        </p:nvSpPr>
        <p:spPr>
          <a:xfrm>
            <a:off x="376643" y="5291465"/>
            <a:ext cx="6149033" cy="3876739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9795" y="5312210"/>
            <a:ext cx="6336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○</a:t>
            </a:r>
            <a:r>
              <a:rPr lang="en-US" altLang="ja-JP" sz="1400" dirty="0" smtClean="0"/>
              <a:t>Features of the Enclosed Evacuation Space </a:t>
            </a:r>
            <a:r>
              <a:rPr lang="en-US" altLang="ja-JP" sz="1100" dirty="0" smtClean="0"/>
              <a:t>(height equivalent to third story of a building)</a:t>
            </a:r>
            <a:endParaRPr kumimoji="1" lang="ja-JP" altLang="en-US" sz="1100" dirty="0"/>
          </a:p>
        </p:txBody>
      </p:sp>
      <p:pic>
        <p:nvPicPr>
          <p:cNvPr id="1041" name="Picture 17" descr="ヘルパーと老人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12" y="5818592"/>
            <a:ext cx="622259" cy="62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トイレ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67" y="5961112"/>
            <a:ext cx="384760" cy="38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printout.jp/clipart/clipart_d/33_crime/bousai/gif/bousai19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43" y="8490562"/>
            <a:ext cx="583236" cy="58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rintout.jp/clipart/clipart_d/33_crime/bousai/gif/bousai16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17" y="8370342"/>
            <a:ext cx="704101" cy="70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2058238" y="6544680"/>
            <a:ext cx="4400713" cy="2623524"/>
            <a:chOff x="1476559" y="6596676"/>
            <a:chExt cx="4400713" cy="262352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5" b="11512"/>
            <a:stretch/>
          </p:blipFill>
          <p:spPr bwMode="auto">
            <a:xfrm>
              <a:off x="1476559" y="6596676"/>
              <a:ext cx="4400713" cy="2623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直線矢印コネクタ 11"/>
            <p:cNvCxnSpPr/>
            <p:nvPr/>
          </p:nvCxnSpPr>
          <p:spPr>
            <a:xfrm>
              <a:off x="5306915" y="7920378"/>
              <a:ext cx="0" cy="360040"/>
            </a:xfrm>
            <a:prstGeom prst="straightConnector1">
              <a:avLst/>
            </a:prstGeom>
            <a:ln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>
              <a:off x="1698131" y="8242318"/>
              <a:ext cx="0" cy="360040"/>
            </a:xfrm>
            <a:prstGeom prst="straightConnector1">
              <a:avLst/>
            </a:prstGeom>
            <a:ln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 flipV="1">
              <a:off x="5427689" y="7920378"/>
              <a:ext cx="0" cy="3600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 flipV="1">
              <a:off x="1808239" y="8224632"/>
              <a:ext cx="0" cy="360040"/>
            </a:xfrm>
            <a:prstGeom prst="straightConnector1">
              <a:avLst/>
            </a:prstGeom>
            <a:ln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>
              <a:off x="5008341" y="6924966"/>
              <a:ext cx="311274" cy="0"/>
            </a:xfrm>
            <a:prstGeom prst="straightConnector1">
              <a:avLst/>
            </a:prstGeom>
            <a:ln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 flipH="1">
              <a:off x="4982941" y="6819050"/>
              <a:ext cx="311274" cy="0"/>
            </a:xfrm>
            <a:prstGeom prst="straightConnector1">
              <a:avLst/>
            </a:prstGeom>
            <a:ln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テキスト ボックス 17"/>
          <p:cNvSpPr txBox="1"/>
          <p:nvPr/>
        </p:nvSpPr>
        <p:spPr>
          <a:xfrm>
            <a:off x="2202254" y="6962327"/>
            <a:ext cx="922047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600" dirty="0" smtClean="0"/>
              <a:t>アコーディオン</a:t>
            </a:r>
            <a:r>
              <a:rPr lang="ja-JP" altLang="en-US" sz="600" dirty="0"/>
              <a:t>カーテン</a:t>
            </a:r>
            <a:endParaRPr kumimoji="1" lang="ja-JP" altLang="en-US" sz="600" dirty="0"/>
          </a:p>
        </p:txBody>
      </p:sp>
      <p:cxnSp>
        <p:nvCxnSpPr>
          <p:cNvPr id="19" name="直線コネクタ 18"/>
          <p:cNvCxnSpPr>
            <a:stCxn id="18" idx="2"/>
          </p:cNvCxnSpPr>
          <p:nvPr/>
        </p:nvCxnSpPr>
        <p:spPr>
          <a:xfrm flipH="1">
            <a:off x="2329708" y="7146993"/>
            <a:ext cx="333570" cy="109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角丸四角形 66"/>
          <p:cNvSpPr/>
          <p:nvPr/>
        </p:nvSpPr>
        <p:spPr>
          <a:xfrm>
            <a:off x="466064" y="6528986"/>
            <a:ext cx="1605552" cy="2583375"/>
          </a:xfrm>
          <a:prstGeom prst="roundRect">
            <a:avLst>
              <a:gd name="adj" fmla="val 10734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cxnSp>
        <p:nvCxnSpPr>
          <p:cNvPr id="68" name="直線コネクタ 67"/>
          <p:cNvCxnSpPr>
            <a:stCxn id="78" idx="2"/>
            <a:endCxn id="67" idx="3"/>
          </p:cNvCxnSpPr>
          <p:nvPr/>
        </p:nvCxnSpPr>
        <p:spPr>
          <a:xfrm flipH="1">
            <a:off x="2071616" y="7816215"/>
            <a:ext cx="2460482" cy="4459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/>
          <p:cNvSpPr txBox="1"/>
          <p:nvPr/>
        </p:nvSpPr>
        <p:spPr>
          <a:xfrm>
            <a:off x="455012" y="6528986"/>
            <a:ext cx="164307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solidFill>
                  <a:srgbClr val="FF3300"/>
                </a:solidFill>
              </a:rPr>
              <a:t>Stockpiled supplies</a:t>
            </a:r>
            <a:endParaRPr kumimoji="1" lang="ja-JP" altLang="en-US" sz="1100" dirty="0">
              <a:solidFill>
                <a:srgbClr val="FF3300"/>
              </a:solidFill>
            </a:endParaRPr>
          </a:p>
        </p:txBody>
      </p:sp>
      <p:sp>
        <p:nvSpPr>
          <p:cNvPr id="83" name="角丸四角形 82"/>
          <p:cNvSpPr/>
          <p:nvPr/>
        </p:nvSpPr>
        <p:spPr>
          <a:xfrm>
            <a:off x="3918778" y="5625400"/>
            <a:ext cx="2512906" cy="81183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cxnSp>
        <p:nvCxnSpPr>
          <p:cNvPr id="84" name="直線コネクタ 83"/>
          <p:cNvCxnSpPr>
            <a:stCxn id="82" idx="7"/>
            <a:endCxn id="83" idx="2"/>
          </p:cNvCxnSpPr>
          <p:nvPr/>
        </p:nvCxnSpPr>
        <p:spPr>
          <a:xfrm flipV="1">
            <a:off x="4851994" y="6437231"/>
            <a:ext cx="323237" cy="196140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テキスト ボックス 84"/>
          <p:cNvSpPr txBox="1"/>
          <p:nvPr/>
        </p:nvSpPr>
        <p:spPr>
          <a:xfrm>
            <a:off x="3905348" y="5618983"/>
            <a:ext cx="254197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solidFill>
                  <a:srgbClr val="FF3300"/>
                </a:solidFill>
              </a:rPr>
              <a:t>Consideration of the needs of the elderly</a:t>
            </a:r>
            <a:endParaRPr kumimoji="1" lang="ja-JP" altLang="en-US" sz="1100" dirty="0">
              <a:solidFill>
                <a:srgbClr val="FF3300"/>
              </a:solidFill>
            </a:endParaRPr>
          </a:p>
        </p:txBody>
      </p:sp>
      <p:sp>
        <p:nvSpPr>
          <p:cNvPr id="101" name="角丸四角形 100"/>
          <p:cNvSpPr/>
          <p:nvPr/>
        </p:nvSpPr>
        <p:spPr>
          <a:xfrm>
            <a:off x="466064" y="5625400"/>
            <a:ext cx="3402532" cy="81183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cxnSp>
        <p:nvCxnSpPr>
          <p:cNvPr id="102" name="直線コネクタ 101"/>
          <p:cNvCxnSpPr>
            <a:endCxn id="104" idx="0"/>
          </p:cNvCxnSpPr>
          <p:nvPr/>
        </p:nvCxnSpPr>
        <p:spPr>
          <a:xfrm>
            <a:off x="2640312" y="6437231"/>
            <a:ext cx="22894" cy="457750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テキスト ボックス 102"/>
          <p:cNvSpPr txBox="1"/>
          <p:nvPr/>
        </p:nvSpPr>
        <p:spPr>
          <a:xfrm>
            <a:off x="476672" y="5625400"/>
            <a:ext cx="338437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solidFill>
                  <a:srgbClr val="FF3300"/>
                </a:solidFill>
              </a:rPr>
              <a:t>Consideration of emotional stress during evacuation</a:t>
            </a:r>
            <a:endParaRPr kumimoji="1" lang="ja-JP" altLang="en-US" sz="1100" dirty="0">
              <a:solidFill>
                <a:srgbClr val="FF3300"/>
              </a:solidFill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3918778" y="5837069"/>
            <a:ext cx="209058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000" dirty="0" smtClean="0"/>
              <a:t>Benches and a spacious bathroom take into consideration the needs of the elderly during evacuation.</a:t>
            </a:r>
            <a:endParaRPr kumimoji="1" lang="ja-JP" altLang="en-US" sz="1000" dirty="0"/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488367" y="6810306"/>
            <a:ext cx="160971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/>
              <a:t>・</a:t>
            </a:r>
            <a:r>
              <a:rPr lang="en-US" altLang="ja-JP" sz="1000" dirty="0" smtClean="0"/>
              <a:t>Food, water, blankets</a:t>
            </a:r>
            <a:endParaRPr lang="en-US" altLang="ja-JP" sz="1000" dirty="0" smtClean="0"/>
          </a:p>
          <a:p>
            <a:r>
              <a:rPr kumimoji="1" lang="ja-JP" altLang="en-US" sz="1000" dirty="0" smtClean="0"/>
              <a:t>・</a:t>
            </a:r>
            <a:r>
              <a:rPr lang="en-US" altLang="ja-JP" sz="1000" dirty="0" smtClean="0"/>
              <a:t>First aid kit, </a:t>
            </a:r>
          </a:p>
          <a:p>
            <a:r>
              <a:rPr lang="en-US" altLang="ja-JP" sz="1000" dirty="0" smtClean="0"/>
              <a:t>   emergency radio</a:t>
            </a:r>
            <a:endParaRPr lang="en-US" altLang="ja-JP" sz="1000" dirty="0"/>
          </a:p>
          <a:p>
            <a:r>
              <a:rPr lang="ja-JP" altLang="en-US" sz="1000" dirty="0" smtClean="0"/>
              <a:t>・</a:t>
            </a:r>
            <a:r>
              <a:rPr lang="en-US" altLang="ja-JP" sz="1000" dirty="0" smtClean="0"/>
              <a:t>Generator, floodlight</a:t>
            </a:r>
            <a:endParaRPr lang="en-US" altLang="ja-JP" sz="1000" dirty="0" smtClean="0"/>
          </a:p>
          <a:p>
            <a:r>
              <a:rPr lang="ja-JP" altLang="en-US" sz="1000" dirty="0" smtClean="0"/>
              <a:t>・</a:t>
            </a:r>
            <a:r>
              <a:rPr lang="en-US" altLang="ja-JP" sz="1000" dirty="0" smtClean="0"/>
              <a:t>Gas stoves</a:t>
            </a:r>
            <a:endParaRPr lang="en-US" altLang="ja-JP" sz="1000" dirty="0" smtClean="0"/>
          </a:p>
          <a:p>
            <a:r>
              <a:rPr lang="ja-JP" altLang="en-US" sz="1000" dirty="0" smtClean="0"/>
              <a:t>・</a:t>
            </a:r>
            <a:r>
              <a:rPr lang="en-US" altLang="ja-JP" sz="1000" dirty="0" smtClean="0"/>
              <a:t>Simple toilet set</a:t>
            </a:r>
            <a:endParaRPr lang="en-US" altLang="ja-JP" sz="1000" dirty="0" smtClean="0"/>
          </a:p>
          <a:p>
            <a:r>
              <a:rPr lang="ja-JP" altLang="en-US" sz="1000" dirty="0" smtClean="0"/>
              <a:t>・</a:t>
            </a:r>
            <a:r>
              <a:rPr lang="en-US" altLang="ja-JP" sz="1000" dirty="0" smtClean="0"/>
              <a:t>Emergency wireless set</a:t>
            </a:r>
            <a:endParaRPr lang="en-US" altLang="ja-JP" sz="1000" dirty="0" smtClean="0"/>
          </a:p>
          <a:p>
            <a:r>
              <a:rPr lang="ja-JP" altLang="en-US" sz="1000" dirty="0" smtClean="0"/>
              <a:t>・</a:t>
            </a:r>
            <a:r>
              <a:rPr lang="en-US" altLang="ja-JP" sz="1000" dirty="0" smtClean="0"/>
              <a:t>Rope</a:t>
            </a:r>
            <a:endParaRPr lang="en-US" altLang="ja-JP" sz="1000" dirty="0" smtClean="0"/>
          </a:p>
          <a:p>
            <a:r>
              <a:rPr lang="ja-JP" altLang="en-US" sz="1000" dirty="0" smtClean="0"/>
              <a:t>・</a:t>
            </a:r>
            <a:r>
              <a:rPr lang="en-US" altLang="ja-JP" sz="1000" dirty="0" smtClean="0"/>
              <a:t>Lifejacket, inner tube</a:t>
            </a:r>
            <a:endParaRPr lang="ja-JP" altLang="en-US" sz="1000" dirty="0"/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488367" y="5837069"/>
            <a:ext cx="238934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000" dirty="0" smtClean="0"/>
              <a:t>Out of consideration for emotional stress during an evacuation, the interior space can be partitioned with accordion curtains.</a:t>
            </a:r>
            <a:endParaRPr kumimoji="1" lang="ja-JP" altLang="en-US" sz="1000" dirty="0"/>
          </a:p>
        </p:txBody>
      </p:sp>
      <p:pic>
        <p:nvPicPr>
          <p:cNvPr id="1037" name="Picture 13" descr="http://www.printout.jp/clipart/clipart_d/07_inform/03_childbirth/gif/marry31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860" y="5790026"/>
            <a:ext cx="395760" cy="61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直線コネクタ 86"/>
          <p:cNvCxnSpPr>
            <a:stCxn id="86" idx="7"/>
            <a:endCxn id="83" idx="2"/>
          </p:cNvCxnSpPr>
          <p:nvPr/>
        </p:nvCxnSpPr>
        <p:spPr>
          <a:xfrm flipV="1">
            <a:off x="4184060" y="6437231"/>
            <a:ext cx="991171" cy="140535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376310" y="9249380"/>
            <a:ext cx="6149034" cy="60016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【</a:t>
            </a:r>
            <a:r>
              <a:rPr lang="en-US" altLang="ja-JP" sz="1100" dirty="0" smtClean="0"/>
              <a:t>Contact】 City of Sendai Crisis Management Department Disaster-resilient City Promotion Section</a:t>
            </a:r>
            <a:r>
              <a:rPr lang="ja-JP" altLang="en-US" sz="1100" dirty="0" smtClean="0"/>
              <a:t>　</a:t>
            </a:r>
            <a:endParaRPr lang="en-US" altLang="ja-JP" sz="1100" dirty="0" smtClean="0"/>
          </a:p>
          <a:p>
            <a:r>
              <a:rPr lang="ja-JP" altLang="en-US" sz="1100" dirty="0" smtClean="0"/>
              <a:t>〒</a:t>
            </a:r>
            <a:r>
              <a:rPr lang="en-US" altLang="ja-JP" sz="1100" dirty="0" smtClean="0"/>
              <a:t>980-8671</a:t>
            </a:r>
            <a:r>
              <a:rPr lang="ja-JP" altLang="en-US" sz="1100" dirty="0" smtClean="0"/>
              <a:t>　</a:t>
            </a:r>
            <a:r>
              <a:rPr lang="en-US" altLang="ja-JP" sz="1100" dirty="0"/>
              <a:t>7-1, </a:t>
            </a:r>
            <a:r>
              <a:rPr lang="en-US" altLang="ja-JP" sz="1100" dirty="0" err="1"/>
              <a:t>Kokubuncho</a:t>
            </a:r>
            <a:r>
              <a:rPr lang="en-US" altLang="ja-JP" sz="1100" dirty="0"/>
              <a:t> 3-chome, Aoba-</a:t>
            </a:r>
            <a:r>
              <a:rPr lang="en-US" altLang="ja-JP" sz="1100" dirty="0" err="1"/>
              <a:t>ku</a:t>
            </a:r>
            <a:r>
              <a:rPr lang="en-US" altLang="ja-JP" sz="1100" dirty="0"/>
              <a:t>, Sendai </a:t>
            </a:r>
            <a:endParaRPr lang="en-US" altLang="ja-JP" sz="1100" dirty="0" smtClean="0"/>
          </a:p>
          <a:p>
            <a:r>
              <a:rPr lang="en-US" altLang="ja-JP" sz="1100" dirty="0" smtClean="0"/>
              <a:t>Tel</a:t>
            </a:r>
            <a:r>
              <a:rPr lang="en-US" altLang="ja-JP" sz="1100" dirty="0" smtClean="0"/>
              <a:t>:022-214-3047/</a:t>
            </a:r>
            <a:r>
              <a:rPr lang="en-US" altLang="ja-JP" sz="1100" dirty="0" smtClean="0"/>
              <a:t>Fax</a:t>
            </a:r>
            <a:r>
              <a:rPr lang="en-US" altLang="ja-JP" sz="1100" dirty="0" smtClean="0"/>
              <a:t>:022-214-8096</a:t>
            </a:r>
            <a:r>
              <a:rPr lang="ja-JP" altLang="en-US" sz="1100" dirty="0" smtClean="0"/>
              <a:t>　</a:t>
            </a:r>
            <a:r>
              <a:rPr lang="en-US" altLang="ja-JP" sz="1100" dirty="0" smtClean="0"/>
              <a:t>Mail</a:t>
            </a:r>
            <a:r>
              <a:rPr lang="en-US" altLang="ja-JP" sz="1100" dirty="0" smtClean="0"/>
              <a:t>:kks000120@city.sendai.jp</a:t>
            </a:r>
            <a:endParaRPr kumimoji="1" lang="ja-JP" altLang="en-US" sz="1100" dirty="0"/>
          </a:p>
        </p:txBody>
      </p:sp>
      <p:sp>
        <p:nvSpPr>
          <p:cNvPr id="30" name="正方形/長方形 29"/>
          <p:cNvSpPr/>
          <p:nvPr/>
        </p:nvSpPr>
        <p:spPr>
          <a:xfrm>
            <a:off x="2225114" y="6948321"/>
            <a:ext cx="844122" cy="159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3660806" y="6753200"/>
            <a:ext cx="523254" cy="141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2311001" y="7860762"/>
            <a:ext cx="193112" cy="124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2992910" y="7201766"/>
            <a:ext cx="844122" cy="159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4620149" y="6872970"/>
            <a:ext cx="247085" cy="107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/>
        </p:nvSpPr>
        <p:spPr>
          <a:xfrm>
            <a:off x="5026970" y="6819404"/>
            <a:ext cx="274238" cy="235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/>
        </p:nvSpPr>
        <p:spPr>
          <a:xfrm>
            <a:off x="4620149" y="7169080"/>
            <a:ext cx="247085" cy="107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/>
          <p:cNvSpPr/>
          <p:nvPr/>
        </p:nvSpPr>
        <p:spPr>
          <a:xfrm>
            <a:off x="5911454" y="6759434"/>
            <a:ext cx="351542" cy="169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/>
          <p:cNvSpPr/>
          <p:nvPr/>
        </p:nvSpPr>
        <p:spPr>
          <a:xfrm>
            <a:off x="4604909" y="7667496"/>
            <a:ext cx="301929" cy="200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/>
          <p:cNvSpPr/>
          <p:nvPr/>
        </p:nvSpPr>
        <p:spPr>
          <a:xfrm>
            <a:off x="4951654" y="7868383"/>
            <a:ext cx="212435" cy="116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>
          <a:xfrm>
            <a:off x="4219745" y="8092796"/>
            <a:ext cx="844122" cy="159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正方形/長方形 91"/>
          <p:cNvSpPr/>
          <p:nvPr/>
        </p:nvSpPr>
        <p:spPr>
          <a:xfrm>
            <a:off x="2861600" y="8491113"/>
            <a:ext cx="844122" cy="159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173143" y="6954416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/>
              <a:t>Accordion curtain</a:t>
            </a:r>
            <a:endParaRPr kumimoji="1" lang="ja-JP" altLang="en-US" sz="900" dirty="0"/>
          </a:p>
        </p:txBody>
      </p:sp>
      <p:sp>
        <p:nvSpPr>
          <p:cNvPr id="66" name="円/楕円 65"/>
          <p:cNvSpPr/>
          <p:nvPr/>
        </p:nvSpPr>
        <p:spPr>
          <a:xfrm>
            <a:off x="4926566" y="6647924"/>
            <a:ext cx="421180" cy="628807"/>
          </a:xfrm>
          <a:prstGeom prst="ellipse">
            <a:avLst/>
          </a:prstGeom>
          <a:noFill/>
          <a:ln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78" name="円/楕円 77"/>
          <p:cNvSpPr/>
          <p:nvPr/>
        </p:nvSpPr>
        <p:spPr>
          <a:xfrm>
            <a:off x="4532098" y="7584028"/>
            <a:ext cx="421180" cy="464374"/>
          </a:xfrm>
          <a:prstGeom prst="ellipse">
            <a:avLst/>
          </a:prstGeom>
          <a:noFill/>
          <a:ln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82" name="円/楕円 81"/>
          <p:cNvSpPr/>
          <p:nvPr/>
        </p:nvSpPr>
        <p:spPr>
          <a:xfrm>
            <a:off x="4532341" y="6573806"/>
            <a:ext cx="374497" cy="406737"/>
          </a:xfrm>
          <a:prstGeom prst="ellipse">
            <a:avLst/>
          </a:prstGeom>
          <a:noFill/>
          <a:ln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04" name="円/楕円 103"/>
          <p:cNvSpPr/>
          <p:nvPr/>
        </p:nvSpPr>
        <p:spPr>
          <a:xfrm>
            <a:off x="2156326" y="6894981"/>
            <a:ext cx="1013759" cy="612940"/>
          </a:xfrm>
          <a:prstGeom prst="ellipse">
            <a:avLst/>
          </a:prstGeom>
          <a:noFill/>
          <a:ln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86" name="円/楕円 85"/>
          <p:cNvSpPr/>
          <p:nvPr/>
        </p:nvSpPr>
        <p:spPr>
          <a:xfrm>
            <a:off x="3416634" y="6523341"/>
            <a:ext cx="899095" cy="371640"/>
          </a:xfrm>
          <a:prstGeom prst="ellipse">
            <a:avLst/>
          </a:prstGeom>
          <a:noFill/>
          <a:ln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3573016" y="6694890"/>
            <a:ext cx="4748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smtClean="0"/>
              <a:t>Bench</a:t>
            </a:r>
            <a:endParaRPr kumimoji="1" lang="ja-JP" altLang="en-US" sz="900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4509120" y="6776060"/>
            <a:ext cx="4523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/>
              <a:t>Toilet</a:t>
            </a:r>
            <a:endParaRPr kumimoji="1" lang="ja-JP" altLang="en-US" sz="900" dirty="0"/>
          </a:p>
        </p:txBody>
      </p:sp>
      <p:sp>
        <p:nvSpPr>
          <p:cNvPr id="95" name="テキスト ボックス 94"/>
          <p:cNvSpPr txBox="1"/>
          <p:nvPr/>
        </p:nvSpPr>
        <p:spPr>
          <a:xfrm rot="16200000">
            <a:off x="4787302" y="6786693"/>
            <a:ext cx="73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 smtClean="0"/>
              <a:t>Stockpiled space</a:t>
            </a:r>
            <a:endParaRPr kumimoji="1" lang="ja-JP" altLang="en-US" sz="900" dirty="0"/>
          </a:p>
        </p:txBody>
      </p:sp>
      <p:sp>
        <p:nvSpPr>
          <p:cNvPr id="96" name="テキスト ボックス 95"/>
          <p:cNvSpPr txBox="1"/>
          <p:nvPr/>
        </p:nvSpPr>
        <p:spPr>
          <a:xfrm rot="16200000">
            <a:off x="4388183" y="7567673"/>
            <a:ext cx="73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 smtClean="0"/>
              <a:t>Stockpiled space</a:t>
            </a:r>
            <a:endParaRPr kumimoji="1" lang="ja-JP" altLang="en-US" sz="900" dirty="0"/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781914" y="6624424"/>
            <a:ext cx="58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900" dirty="0" smtClean="0"/>
              <a:t>Outside stair</a:t>
            </a:r>
            <a:endParaRPr kumimoji="1" lang="ja-JP" altLang="en-US" sz="900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3233138" y="8455536"/>
            <a:ext cx="4555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/>
              <a:t>R</a:t>
            </a:r>
            <a:r>
              <a:rPr kumimoji="1" lang="en-US" altLang="ja-JP" sz="900" dirty="0" smtClean="0"/>
              <a:t>amp</a:t>
            </a:r>
            <a:endParaRPr kumimoji="1" lang="ja-JP" altLang="en-US" sz="900" dirty="0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3505549" y="8074906"/>
            <a:ext cx="9557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smtClean="0"/>
              <a:t>Outside corridor</a:t>
            </a:r>
            <a:endParaRPr kumimoji="1" lang="ja-JP" altLang="en-US" sz="900" dirty="0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3158103" y="7139123"/>
            <a:ext cx="9909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/>
              <a:t>Evacuation space</a:t>
            </a:r>
            <a:endParaRPr kumimoji="1" lang="ja-JP" altLang="en-US" sz="900" dirty="0"/>
          </a:p>
        </p:txBody>
      </p:sp>
      <p:sp>
        <p:nvSpPr>
          <p:cNvPr id="33" name="正方形/長方形 32"/>
          <p:cNvSpPr/>
          <p:nvPr/>
        </p:nvSpPr>
        <p:spPr>
          <a:xfrm>
            <a:off x="4490230" y="7147310"/>
            <a:ext cx="50045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700" dirty="0" smtClean="0"/>
              <a:t>Lavatory</a:t>
            </a:r>
            <a:endParaRPr lang="ja-JP" altLang="en-US" sz="700" dirty="0"/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2107473" y="7977768"/>
            <a:ext cx="6014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smtClean="0"/>
              <a:t>Entrance</a:t>
            </a:r>
            <a:endParaRPr kumimoji="1" lang="ja-JP" altLang="en-US" sz="900" dirty="0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4759942" y="7977336"/>
            <a:ext cx="6014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smtClean="0"/>
              <a:t>Entrance</a:t>
            </a:r>
            <a:endParaRPr kumimoji="1" lang="ja-JP" altLang="en-US" sz="900" dirty="0"/>
          </a:p>
        </p:txBody>
      </p:sp>
      <p:cxnSp>
        <p:nvCxnSpPr>
          <p:cNvPr id="79" name="直線コネクタ 78"/>
          <p:cNvCxnSpPr>
            <a:endCxn id="67" idx="3"/>
          </p:cNvCxnSpPr>
          <p:nvPr/>
        </p:nvCxnSpPr>
        <p:spPr>
          <a:xfrm flipH="1">
            <a:off x="2071616" y="7146993"/>
            <a:ext cx="2913104" cy="673681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6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アングル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アング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ングル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</TotalTime>
  <Words>823</Words>
  <Application>Microsoft Office PowerPoint</Application>
  <PresentationFormat>A4 210 x 297 mm</PresentationFormat>
  <Paragraphs>140</Paragraphs>
  <Slides>4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4</vt:i4>
      </vt:variant>
    </vt:vector>
  </HeadingPairs>
  <TitlesOfParts>
    <vt:vector size="6" baseType="lpstr">
      <vt:lpstr>Office ​​テーマ</vt:lpstr>
      <vt:lpstr>アングル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仙台市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仙台市</dc:creator>
  <cp:lastModifiedBy>仙台市</cp:lastModifiedBy>
  <cp:revision>103</cp:revision>
  <cp:lastPrinted>2015-03-05T11:23:29Z</cp:lastPrinted>
  <dcterms:created xsi:type="dcterms:W3CDTF">2014-08-25T02:07:49Z</dcterms:created>
  <dcterms:modified xsi:type="dcterms:W3CDTF">2015-03-05T11:31:52Z</dcterms:modified>
</cp:coreProperties>
</file>