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80" r:id="rId5"/>
    <p:sldId id="259" r:id="rId6"/>
    <p:sldId id="261" r:id="rId7"/>
    <p:sldId id="260" r:id="rId8"/>
    <p:sldId id="281" r:id="rId9"/>
    <p:sldId id="262" r:id="rId10"/>
    <p:sldId id="271" r:id="rId11"/>
    <p:sldId id="263" r:id="rId12"/>
    <p:sldId id="270" r:id="rId13"/>
    <p:sldId id="264" r:id="rId14"/>
    <p:sldId id="265" r:id="rId15"/>
    <p:sldId id="282" r:id="rId16"/>
    <p:sldId id="267" r:id="rId17"/>
    <p:sldId id="268" r:id="rId18"/>
    <p:sldId id="283" r:id="rId19"/>
    <p:sldId id="272" r:id="rId20"/>
    <p:sldId id="273" r:id="rId21"/>
    <p:sldId id="274" r:id="rId22"/>
    <p:sldId id="276" r:id="rId23"/>
    <p:sldId id="285" r:id="rId24"/>
    <p:sldId id="275" r:id="rId25"/>
    <p:sldId id="284" r:id="rId26"/>
    <p:sldId id="277" r:id="rId27"/>
    <p:sldId id="278" r:id="rId28"/>
    <p:sldId id="279" r:id="rId29"/>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468AA0-8AFB-4732-839B-90AFE3FB7C6D}" type="datetimeFigureOut">
              <a:rPr lang="en-US" smtClean="0"/>
              <a:pPr/>
              <a:t>3/3/2010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FA6724-9128-4B69-A2D2-FA78989D262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468AA0-8AFB-4732-839B-90AFE3FB7C6D}" type="datetimeFigureOut">
              <a:rPr lang="en-US" smtClean="0"/>
              <a:pPr/>
              <a:t>3/3/2010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FA6724-9128-4B69-A2D2-FA78989D262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468AA0-8AFB-4732-839B-90AFE3FB7C6D}" type="datetimeFigureOut">
              <a:rPr lang="en-US" smtClean="0"/>
              <a:pPr/>
              <a:t>3/3/2010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FA6724-9128-4B69-A2D2-FA78989D262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468AA0-8AFB-4732-839B-90AFE3FB7C6D}" type="datetimeFigureOut">
              <a:rPr lang="en-US" smtClean="0"/>
              <a:pPr/>
              <a:t>3/3/2010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FA6724-9128-4B69-A2D2-FA78989D262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468AA0-8AFB-4732-839B-90AFE3FB7C6D}" type="datetimeFigureOut">
              <a:rPr lang="en-US" smtClean="0"/>
              <a:pPr/>
              <a:t>3/3/2010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FA6724-9128-4B69-A2D2-FA78989D262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468AA0-8AFB-4732-839B-90AFE3FB7C6D}" type="datetimeFigureOut">
              <a:rPr lang="en-US" smtClean="0"/>
              <a:pPr/>
              <a:t>3/3/2010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FA6724-9128-4B69-A2D2-FA78989D262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468AA0-8AFB-4732-839B-90AFE3FB7C6D}" type="datetimeFigureOut">
              <a:rPr lang="en-US" smtClean="0"/>
              <a:pPr/>
              <a:t>3/3/2010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FA6724-9128-4B69-A2D2-FA78989D262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468AA0-8AFB-4732-839B-90AFE3FB7C6D}" type="datetimeFigureOut">
              <a:rPr lang="en-US" smtClean="0"/>
              <a:pPr/>
              <a:t>3/3/2010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FA6724-9128-4B69-A2D2-FA78989D262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68AA0-8AFB-4732-839B-90AFE3FB7C6D}" type="datetimeFigureOut">
              <a:rPr lang="en-US" smtClean="0"/>
              <a:pPr/>
              <a:t>3/3/2010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FA6724-9128-4B69-A2D2-FA78989D262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468AA0-8AFB-4732-839B-90AFE3FB7C6D}" type="datetimeFigureOut">
              <a:rPr lang="en-US" smtClean="0"/>
              <a:pPr/>
              <a:t>3/3/2010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FA6724-9128-4B69-A2D2-FA78989D262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468AA0-8AFB-4732-839B-90AFE3FB7C6D}" type="datetimeFigureOut">
              <a:rPr lang="en-US" smtClean="0"/>
              <a:pPr/>
              <a:t>3/3/2010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FA6724-9128-4B69-A2D2-FA78989D262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68AA0-8AFB-4732-839B-90AFE3FB7C6D}" type="datetimeFigureOut">
              <a:rPr lang="en-US" smtClean="0"/>
              <a:pPr/>
              <a:t>3/3/2010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FA6724-9128-4B69-A2D2-FA78989D262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0"/>
            <a:ext cx="7772400" cy="838200"/>
          </a:xfrm>
        </p:spPr>
        <p:txBody>
          <a:bodyPr>
            <a:normAutofit fontScale="90000"/>
          </a:bodyPr>
          <a:lstStyle/>
          <a:p>
            <a:r>
              <a:rPr lang="en-US" sz="2000" b="1" u="sng" dirty="0" smtClean="0"/>
              <a:t>Case 1</a:t>
            </a:r>
            <a:r>
              <a:rPr lang="en-US" sz="2000" dirty="0" smtClean="0"/>
              <a:t>…You are the Emergency Manager for Jasper County</a:t>
            </a:r>
            <a:br>
              <a:rPr lang="en-US" sz="2000" dirty="0" smtClean="0"/>
            </a:br>
            <a:r>
              <a:rPr lang="en-US" sz="2000" dirty="0" smtClean="0"/>
              <a:t>Using this reflectivity image and the following 2 velocity and storm-relative velocity images, what type of severe weather (if any) would you expect?</a:t>
            </a:r>
            <a:endParaRPr lang="en-US" sz="2000" dirty="0"/>
          </a:p>
        </p:txBody>
      </p:sp>
      <p:sp>
        <p:nvSpPr>
          <p:cNvPr id="3" name="Subtitle 2"/>
          <p:cNvSpPr>
            <a:spLocks noGrp="1"/>
          </p:cNvSpPr>
          <p:nvPr>
            <p:ph type="subTitle" idx="1"/>
          </p:nvPr>
        </p:nvSpPr>
        <p:spPr/>
        <p:txBody>
          <a:bodyPr/>
          <a:lstStyle/>
          <a:p>
            <a:endParaRPr lang="en-US"/>
          </a:p>
        </p:txBody>
      </p:sp>
      <p:pic>
        <p:nvPicPr>
          <p:cNvPr id="4" name="Picture 3" descr="may8ref_1.gif"/>
          <p:cNvPicPr>
            <a:picLocks noChangeAspect="1"/>
          </p:cNvPicPr>
          <p:nvPr/>
        </p:nvPicPr>
        <p:blipFill>
          <a:blip r:embed="rId2" cstate="print"/>
          <a:stretch>
            <a:fillRect/>
          </a:stretch>
        </p:blipFill>
        <p:spPr>
          <a:xfrm>
            <a:off x="0" y="914400"/>
            <a:ext cx="8915400" cy="5943600"/>
          </a:xfrm>
          <a:prstGeom prst="rect">
            <a:avLst/>
          </a:prstGeom>
        </p:spPr>
      </p:pic>
      <p:sp>
        <p:nvSpPr>
          <p:cNvPr id="6" name="Left Arrow 5"/>
          <p:cNvSpPr/>
          <p:nvPr/>
        </p:nvSpPr>
        <p:spPr>
          <a:xfrm>
            <a:off x="5029200" y="3581400"/>
            <a:ext cx="1143000" cy="789432"/>
          </a:xfrm>
          <a:prstGeom prst="leftArrow">
            <a:avLst>
              <a:gd name="adj1" fmla="val 50000"/>
              <a:gd name="adj2" fmla="val 48235"/>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
            <a:ext cx="7772400" cy="380999"/>
          </a:xfrm>
        </p:spPr>
        <p:txBody>
          <a:bodyPr>
            <a:normAutofit fontScale="90000"/>
          </a:bodyPr>
          <a:lstStyle/>
          <a:p>
            <a:r>
              <a:rPr lang="en-US" sz="2800" dirty="0" smtClean="0"/>
              <a:t>Example of new severe with wind/hail tag line</a:t>
            </a:r>
            <a:endParaRPr lang="en-US" sz="2800" dirty="0"/>
          </a:p>
        </p:txBody>
      </p:sp>
      <p:sp>
        <p:nvSpPr>
          <p:cNvPr id="3" name="Subtitle 2"/>
          <p:cNvSpPr>
            <a:spLocks noGrp="1"/>
          </p:cNvSpPr>
          <p:nvPr>
            <p:ph type="subTitle" idx="1"/>
          </p:nvPr>
        </p:nvSpPr>
        <p:spPr/>
        <p:txBody>
          <a:bodyPr/>
          <a:lstStyle/>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1371600" y="381000"/>
            <a:ext cx="6562725" cy="754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63562"/>
          </a:xfrm>
        </p:spPr>
        <p:txBody>
          <a:bodyPr>
            <a:normAutofit/>
          </a:bodyPr>
          <a:lstStyle/>
          <a:p>
            <a:r>
              <a:rPr lang="en-US" sz="2800" dirty="0" smtClean="0"/>
              <a:t>5 minutes later, the reflectivity looks like this…</a:t>
            </a:r>
            <a:endParaRPr lang="en-US" sz="2800" dirty="0"/>
          </a:p>
        </p:txBody>
      </p:sp>
      <p:sp>
        <p:nvSpPr>
          <p:cNvPr id="13" name="Left Arrow 12"/>
          <p:cNvSpPr/>
          <p:nvPr/>
        </p:nvSpPr>
        <p:spPr>
          <a:xfrm>
            <a:off x="6019800" y="3048000"/>
            <a:ext cx="762000" cy="5334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emmay8ref_1225.gif"/>
          <p:cNvPicPr>
            <a:picLocks noChangeAspect="1"/>
          </p:cNvPicPr>
          <p:nvPr/>
        </p:nvPicPr>
        <p:blipFill>
          <a:blip r:embed="rId2" cstate="print"/>
          <a:stretch>
            <a:fillRect/>
          </a:stretch>
        </p:blipFill>
        <p:spPr>
          <a:xfrm>
            <a:off x="-304800" y="533400"/>
            <a:ext cx="9448800" cy="6324600"/>
          </a:xfrm>
          <a:prstGeom prst="rect">
            <a:avLst/>
          </a:prstGeom>
        </p:spPr>
      </p:pic>
      <p:sp>
        <p:nvSpPr>
          <p:cNvPr id="6" name="Left Arrow 5"/>
          <p:cNvSpPr/>
          <p:nvPr/>
        </p:nvSpPr>
        <p:spPr>
          <a:xfrm>
            <a:off x="5334000" y="3581400"/>
            <a:ext cx="762000" cy="5334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63562"/>
          </a:xfrm>
        </p:spPr>
        <p:txBody>
          <a:bodyPr>
            <a:noAutofit/>
          </a:bodyPr>
          <a:lstStyle/>
          <a:p>
            <a:r>
              <a:rPr lang="en-US" dirty="0" smtClean="0"/>
              <a:t>Velocity</a:t>
            </a:r>
            <a:endParaRPr lang="en-US" dirty="0"/>
          </a:p>
        </p:txBody>
      </p:sp>
      <p:pic>
        <p:nvPicPr>
          <p:cNvPr id="4" name="Content Placeholder 3" descr="May8vel_1225.gif"/>
          <p:cNvPicPr>
            <a:picLocks noGrp="1" noChangeAspect="1"/>
          </p:cNvPicPr>
          <p:nvPr>
            <p:ph idx="1"/>
          </p:nvPr>
        </p:nvPicPr>
        <p:blipFill>
          <a:blip r:embed="rId2" cstate="print"/>
          <a:stretch>
            <a:fillRect/>
          </a:stretch>
        </p:blipFill>
        <p:spPr>
          <a:xfrm>
            <a:off x="381000" y="609600"/>
            <a:ext cx="8534400" cy="6096000"/>
          </a:xfrm>
        </p:spPr>
      </p:pic>
      <p:sp>
        <p:nvSpPr>
          <p:cNvPr id="5" name="Left Arrow 4"/>
          <p:cNvSpPr/>
          <p:nvPr/>
        </p:nvSpPr>
        <p:spPr>
          <a:xfrm>
            <a:off x="5715000" y="3352800"/>
            <a:ext cx="762000" cy="5334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762000"/>
          </a:xfrm>
        </p:spPr>
        <p:txBody>
          <a:bodyPr>
            <a:normAutofit/>
          </a:bodyPr>
          <a:lstStyle/>
          <a:p>
            <a:r>
              <a:rPr lang="en-US" sz="2400" dirty="0" smtClean="0"/>
              <a:t>And the Storm-Relative Velocity looks like this…</a:t>
            </a:r>
            <a:endParaRPr lang="en-US" sz="2400" dirty="0"/>
          </a:p>
        </p:txBody>
      </p:sp>
      <p:sp>
        <p:nvSpPr>
          <p:cNvPr id="3" name="Subtitle 2"/>
          <p:cNvSpPr>
            <a:spLocks noGrp="1"/>
          </p:cNvSpPr>
          <p:nvPr>
            <p:ph type="subTitle" idx="1"/>
          </p:nvPr>
        </p:nvSpPr>
        <p:spPr/>
        <p:txBody>
          <a:bodyPr/>
          <a:lstStyle/>
          <a:p>
            <a:endParaRPr lang="en-US"/>
          </a:p>
        </p:txBody>
      </p:sp>
      <p:sp>
        <p:nvSpPr>
          <p:cNvPr id="5" name="Left Arrow 4"/>
          <p:cNvSpPr/>
          <p:nvPr/>
        </p:nvSpPr>
        <p:spPr>
          <a:xfrm>
            <a:off x="6324600" y="2971800"/>
            <a:ext cx="762000" cy="5334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emmay8srm_1225.gif"/>
          <p:cNvPicPr>
            <a:picLocks noChangeAspect="1"/>
          </p:cNvPicPr>
          <p:nvPr/>
        </p:nvPicPr>
        <p:blipFill>
          <a:blip r:embed="rId2" cstate="print"/>
          <a:stretch>
            <a:fillRect/>
          </a:stretch>
        </p:blipFill>
        <p:spPr>
          <a:xfrm>
            <a:off x="0" y="533400"/>
            <a:ext cx="9448800" cy="6324600"/>
          </a:xfrm>
          <a:prstGeom prst="rect">
            <a:avLst/>
          </a:prstGeom>
        </p:spPr>
      </p:pic>
      <p:sp>
        <p:nvSpPr>
          <p:cNvPr id="8" name="Left Arrow 7"/>
          <p:cNvSpPr/>
          <p:nvPr/>
        </p:nvSpPr>
        <p:spPr>
          <a:xfrm>
            <a:off x="5638800" y="3581400"/>
            <a:ext cx="762000" cy="5334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What type of severe weather would you expect in Dade County?</a:t>
            </a:r>
            <a:endParaRPr lang="en-US" dirty="0"/>
          </a:p>
        </p:txBody>
      </p:sp>
      <p:sp>
        <p:nvSpPr>
          <p:cNvPr id="3" name="Subtitle 2"/>
          <p:cNvSpPr>
            <a:spLocks noGrp="1"/>
          </p:cNvSpPr>
          <p:nvPr>
            <p:ph type="subTitle" idx="1"/>
          </p:nvPr>
        </p:nvSpPr>
        <p:spPr/>
        <p:txBody>
          <a:bodyPr/>
          <a:lstStyle/>
          <a:p>
            <a:r>
              <a:rPr lang="en-US" dirty="0" smtClean="0"/>
              <a:t>What actions would you take as EM?</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9800" y="1524000"/>
            <a:ext cx="4572000" cy="2862322"/>
          </a:xfrm>
          <a:prstGeom prst="rect">
            <a:avLst/>
          </a:prstGeom>
        </p:spPr>
        <p:txBody>
          <a:bodyPr>
            <a:spAutoFit/>
          </a:bodyPr>
          <a:lstStyle/>
          <a:p>
            <a:pPr algn="ctr"/>
            <a:r>
              <a:rPr lang="en-US" sz="6000" dirty="0" smtClean="0"/>
              <a:t>STOP! </a:t>
            </a:r>
          </a:p>
          <a:p>
            <a:pPr algn="ctr"/>
            <a:r>
              <a:rPr lang="en-US" sz="6000" dirty="0" smtClean="0"/>
              <a:t> DO NOT TURN PAGE</a:t>
            </a:r>
            <a:endParaRPr lang="en-US" sz="6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28600"/>
            <a:ext cx="8077200" cy="990600"/>
          </a:xfrm>
        </p:spPr>
        <p:txBody>
          <a:bodyPr>
            <a:normAutofit/>
          </a:bodyPr>
          <a:lstStyle/>
          <a:p>
            <a:r>
              <a:rPr lang="en-US" sz="1600" b="1" u="sng" dirty="0" smtClean="0"/>
              <a:t>Case 2 (Part 3)…</a:t>
            </a:r>
            <a:r>
              <a:rPr lang="en-US" sz="1600" dirty="0" smtClean="0"/>
              <a:t>A Tornado Warning (see next slide) has been issued for the boxed area .  What actions would you now take as EM, and what additional information would you like to have?</a:t>
            </a:r>
            <a:endParaRPr lang="en-US" sz="1600" dirty="0"/>
          </a:p>
        </p:txBody>
      </p:sp>
      <p:sp>
        <p:nvSpPr>
          <p:cNvPr id="3" name="Subtitle 2"/>
          <p:cNvSpPr>
            <a:spLocks noGrp="1"/>
          </p:cNvSpPr>
          <p:nvPr>
            <p:ph type="subTitle" idx="1"/>
          </p:nvPr>
        </p:nvSpPr>
        <p:spPr/>
        <p:txBody>
          <a:bodyPr/>
          <a:lstStyle/>
          <a:p>
            <a:endParaRPr lang="en-US"/>
          </a:p>
        </p:txBody>
      </p:sp>
      <p:pic>
        <p:nvPicPr>
          <p:cNvPr id="4" name="Picture 3" descr="may8warntorsrm_2.gif"/>
          <p:cNvPicPr>
            <a:picLocks noChangeAspect="1"/>
          </p:cNvPicPr>
          <p:nvPr/>
        </p:nvPicPr>
        <p:blipFill>
          <a:blip r:embed="rId2" cstate="print"/>
          <a:stretch>
            <a:fillRect/>
          </a:stretch>
        </p:blipFill>
        <p:spPr>
          <a:xfrm>
            <a:off x="228600" y="609600"/>
            <a:ext cx="8915400" cy="6248400"/>
          </a:xfrm>
          <a:prstGeom prst="rect">
            <a:avLst/>
          </a:prstGeom>
        </p:spPr>
      </p:pic>
      <p:sp>
        <p:nvSpPr>
          <p:cNvPr id="5" name="Left Arrow 4"/>
          <p:cNvSpPr/>
          <p:nvPr/>
        </p:nvSpPr>
        <p:spPr>
          <a:xfrm>
            <a:off x="6324600" y="2971800"/>
            <a:ext cx="762000" cy="5334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04800"/>
          </a:xfrm>
        </p:spPr>
        <p:txBody>
          <a:bodyPr>
            <a:normAutofit fontScale="90000"/>
          </a:bodyPr>
          <a:lstStyle/>
          <a:p>
            <a:r>
              <a:rPr lang="en-US" sz="2400" dirty="0" smtClean="0"/>
              <a:t>Example Tornado Warning</a:t>
            </a:r>
            <a:endParaRPr lang="en-US" sz="2400"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752600" y="381000"/>
            <a:ext cx="5715000" cy="800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9800" y="1371600"/>
            <a:ext cx="4572000" cy="2862322"/>
          </a:xfrm>
          <a:prstGeom prst="rect">
            <a:avLst/>
          </a:prstGeom>
        </p:spPr>
        <p:txBody>
          <a:bodyPr>
            <a:spAutoFit/>
          </a:bodyPr>
          <a:lstStyle/>
          <a:p>
            <a:pPr algn="ctr"/>
            <a:r>
              <a:rPr lang="en-US" sz="6000" dirty="0" smtClean="0"/>
              <a:t>STOP! </a:t>
            </a:r>
          </a:p>
          <a:p>
            <a:pPr algn="ctr"/>
            <a:r>
              <a:rPr lang="en-US" sz="6000" dirty="0" smtClean="0"/>
              <a:t> DO NOT TURN PAGE</a:t>
            </a:r>
            <a:endParaRPr lang="en-US" sz="6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991600" cy="1371600"/>
          </a:xfrm>
        </p:spPr>
        <p:txBody>
          <a:bodyPr>
            <a:noAutofit/>
          </a:bodyPr>
          <a:lstStyle/>
          <a:p>
            <a:r>
              <a:rPr lang="en-US" sz="1700" b="1" u="sng" dirty="0" smtClean="0"/>
              <a:t>Case 3</a:t>
            </a:r>
            <a:r>
              <a:rPr lang="en-US" sz="1700" dirty="0" smtClean="0"/>
              <a:t>…You are the EM for St. Louis County.  It’s February, and you see the following radar images from the NWS St. Louis EM webpage.  What type of severe weather (if any) would you expect? </a:t>
            </a:r>
            <a:br>
              <a:rPr lang="en-US" sz="1700" dirty="0" smtClean="0"/>
            </a:br>
            <a:r>
              <a:rPr lang="en-US" sz="1700" dirty="0" smtClean="0"/>
              <a:t/>
            </a:r>
            <a:br>
              <a:rPr lang="en-US" sz="1700" dirty="0" smtClean="0"/>
            </a:br>
            <a:r>
              <a:rPr lang="en-US" sz="2400" dirty="0" smtClean="0"/>
              <a:t>Reflectivity</a:t>
            </a:r>
            <a:endParaRPr lang="en-US" sz="2400" dirty="0"/>
          </a:p>
        </p:txBody>
      </p:sp>
      <p:pic>
        <p:nvPicPr>
          <p:cNvPr id="4" name="Content Placeholder 3" descr="EMhailrefstl.gif"/>
          <p:cNvPicPr>
            <a:picLocks noGrp="1" noChangeAspect="1"/>
          </p:cNvPicPr>
          <p:nvPr>
            <p:ph idx="1"/>
          </p:nvPr>
        </p:nvPicPr>
        <p:blipFill>
          <a:blip r:embed="rId2" cstate="print"/>
          <a:stretch>
            <a:fillRect/>
          </a:stretch>
        </p:blipFill>
        <p:spPr>
          <a:xfrm>
            <a:off x="304800" y="1371600"/>
            <a:ext cx="8229600" cy="5486400"/>
          </a:xfrm>
        </p:spPr>
      </p:pic>
      <p:sp>
        <p:nvSpPr>
          <p:cNvPr id="5" name="Left Arrow 4"/>
          <p:cNvSpPr/>
          <p:nvPr/>
        </p:nvSpPr>
        <p:spPr>
          <a:xfrm>
            <a:off x="5334000" y="3962400"/>
            <a:ext cx="762000" cy="5334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Velocity</a:t>
            </a:r>
            <a:endParaRPr lang="en-US" dirty="0"/>
          </a:p>
        </p:txBody>
      </p:sp>
      <p:pic>
        <p:nvPicPr>
          <p:cNvPr id="5" name="Content Placeholder 4" descr="may8vel_1.gif"/>
          <p:cNvPicPr>
            <a:picLocks noGrp="1" noChangeAspect="1"/>
          </p:cNvPicPr>
          <p:nvPr>
            <p:ph idx="1"/>
          </p:nvPr>
        </p:nvPicPr>
        <p:blipFill>
          <a:blip r:embed="rId2" cstate="print"/>
          <a:stretch>
            <a:fillRect/>
          </a:stretch>
        </p:blipFill>
        <p:spPr>
          <a:xfrm>
            <a:off x="304800" y="1066800"/>
            <a:ext cx="8382000" cy="5791200"/>
          </a:xfrm>
        </p:spPr>
      </p:pic>
      <p:sp>
        <p:nvSpPr>
          <p:cNvPr id="6" name="Left Arrow 5"/>
          <p:cNvSpPr/>
          <p:nvPr/>
        </p:nvSpPr>
        <p:spPr>
          <a:xfrm>
            <a:off x="5181600" y="3810000"/>
            <a:ext cx="1143000" cy="789432"/>
          </a:xfrm>
          <a:prstGeom prst="leftArrow">
            <a:avLst>
              <a:gd name="adj1" fmla="val 50000"/>
              <a:gd name="adj2" fmla="val 48235"/>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
            <a:ext cx="7772400" cy="838200"/>
          </a:xfrm>
        </p:spPr>
        <p:txBody>
          <a:bodyPr>
            <a:normAutofit/>
          </a:bodyPr>
          <a:lstStyle/>
          <a:p>
            <a:r>
              <a:rPr lang="en-US" sz="3200" dirty="0" smtClean="0"/>
              <a:t>Velocity</a:t>
            </a:r>
            <a:endParaRPr lang="en-US" sz="3200" dirty="0"/>
          </a:p>
        </p:txBody>
      </p:sp>
      <p:sp>
        <p:nvSpPr>
          <p:cNvPr id="3" name="Subtitle 2"/>
          <p:cNvSpPr>
            <a:spLocks noGrp="1"/>
          </p:cNvSpPr>
          <p:nvPr>
            <p:ph type="subTitle" idx="1"/>
          </p:nvPr>
        </p:nvSpPr>
        <p:spPr/>
        <p:txBody>
          <a:bodyPr/>
          <a:lstStyle/>
          <a:p>
            <a:endParaRPr lang="en-US" dirty="0"/>
          </a:p>
        </p:txBody>
      </p:sp>
      <p:pic>
        <p:nvPicPr>
          <p:cNvPr id="4" name="Picture 3" descr="EMhailvelstl.gif"/>
          <p:cNvPicPr>
            <a:picLocks noChangeAspect="1"/>
          </p:cNvPicPr>
          <p:nvPr/>
        </p:nvPicPr>
        <p:blipFill>
          <a:blip r:embed="rId2" cstate="print"/>
          <a:stretch>
            <a:fillRect/>
          </a:stretch>
        </p:blipFill>
        <p:spPr>
          <a:xfrm>
            <a:off x="228600" y="685800"/>
            <a:ext cx="8915400" cy="6172200"/>
          </a:xfrm>
          <a:prstGeom prst="rect">
            <a:avLst/>
          </a:prstGeom>
        </p:spPr>
      </p:pic>
      <p:sp>
        <p:nvSpPr>
          <p:cNvPr id="5" name="Left Arrow 4"/>
          <p:cNvSpPr/>
          <p:nvPr/>
        </p:nvSpPr>
        <p:spPr>
          <a:xfrm>
            <a:off x="5715000" y="3733800"/>
            <a:ext cx="762000" cy="5334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a:bodyPr>
          <a:lstStyle/>
          <a:p>
            <a:r>
              <a:rPr lang="en-US" sz="3200" dirty="0" smtClean="0"/>
              <a:t>Storm-relative Velocity</a:t>
            </a:r>
            <a:endParaRPr lang="en-US" sz="3200" dirty="0"/>
          </a:p>
        </p:txBody>
      </p:sp>
      <p:pic>
        <p:nvPicPr>
          <p:cNvPr id="4" name="Content Placeholder 3" descr="EMhailsrmstl.gif"/>
          <p:cNvPicPr>
            <a:picLocks noGrp="1" noChangeAspect="1"/>
          </p:cNvPicPr>
          <p:nvPr>
            <p:ph idx="1"/>
          </p:nvPr>
        </p:nvPicPr>
        <p:blipFill>
          <a:blip r:embed="rId2" cstate="print"/>
          <a:stretch>
            <a:fillRect/>
          </a:stretch>
        </p:blipFill>
        <p:spPr>
          <a:xfrm>
            <a:off x="0" y="609600"/>
            <a:ext cx="9144000" cy="6248400"/>
          </a:xfrm>
        </p:spPr>
      </p:pic>
      <p:sp>
        <p:nvSpPr>
          <p:cNvPr id="5" name="Left Arrow 4"/>
          <p:cNvSpPr/>
          <p:nvPr/>
        </p:nvSpPr>
        <p:spPr>
          <a:xfrm>
            <a:off x="5486400" y="3733800"/>
            <a:ext cx="762000" cy="5334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
            <a:ext cx="7772400" cy="533400"/>
          </a:xfrm>
        </p:spPr>
        <p:txBody>
          <a:bodyPr>
            <a:normAutofit fontScale="90000"/>
          </a:bodyPr>
          <a:lstStyle/>
          <a:p>
            <a:r>
              <a:rPr lang="en-US" sz="3200" dirty="0" smtClean="0"/>
              <a:t>Composite Reflectivity</a:t>
            </a:r>
            <a:endParaRPr lang="en-US" sz="3200" dirty="0"/>
          </a:p>
        </p:txBody>
      </p:sp>
      <p:sp>
        <p:nvSpPr>
          <p:cNvPr id="3" name="Subtitle 2"/>
          <p:cNvSpPr>
            <a:spLocks noGrp="1"/>
          </p:cNvSpPr>
          <p:nvPr>
            <p:ph type="subTitle" idx="1"/>
          </p:nvPr>
        </p:nvSpPr>
        <p:spPr/>
        <p:txBody>
          <a:bodyPr/>
          <a:lstStyle/>
          <a:p>
            <a:endParaRPr lang="en-US" dirty="0"/>
          </a:p>
        </p:txBody>
      </p:sp>
      <p:pic>
        <p:nvPicPr>
          <p:cNvPr id="4" name="Picture 3" descr="EMhailstl.gif"/>
          <p:cNvPicPr>
            <a:picLocks noChangeAspect="1"/>
          </p:cNvPicPr>
          <p:nvPr/>
        </p:nvPicPr>
        <p:blipFill>
          <a:blip r:embed="rId2" cstate="print"/>
          <a:stretch>
            <a:fillRect/>
          </a:stretch>
        </p:blipFill>
        <p:spPr>
          <a:xfrm>
            <a:off x="0" y="457200"/>
            <a:ext cx="9144000" cy="6400800"/>
          </a:xfrm>
          <a:prstGeom prst="rect">
            <a:avLst/>
          </a:prstGeom>
        </p:spPr>
      </p:pic>
      <p:sp>
        <p:nvSpPr>
          <p:cNvPr id="5" name="Left Arrow 4"/>
          <p:cNvSpPr/>
          <p:nvPr/>
        </p:nvSpPr>
        <p:spPr>
          <a:xfrm>
            <a:off x="5334000" y="3429000"/>
            <a:ext cx="762000" cy="5334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1447800"/>
            <a:ext cx="4343400" cy="2862322"/>
          </a:xfrm>
          <a:prstGeom prst="rect">
            <a:avLst/>
          </a:prstGeom>
          <a:noFill/>
        </p:spPr>
        <p:txBody>
          <a:bodyPr wrap="square" rtlCol="0">
            <a:spAutoFit/>
          </a:bodyPr>
          <a:lstStyle/>
          <a:p>
            <a:pPr algn="ctr"/>
            <a:r>
              <a:rPr lang="en-US" sz="6000" dirty="0" smtClean="0"/>
              <a:t>STOP! </a:t>
            </a:r>
          </a:p>
          <a:p>
            <a:pPr algn="ctr"/>
            <a:r>
              <a:rPr lang="en-US" sz="6000" dirty="0" smtClean="0"/>
              <a:t> DO NOT TURN PAGE</a:t>
            </a:r>
            <a:endParaRPr lang="en-US" sz="6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dirty="0" smtClean="0"/>
              <a:t>Composite Reflectivity</a:t>
            </a:r>
            <a:endParaRPr lang="en-US" sz="3200" dirty="0"/>
          </a:p>
        </p:txBody>
      </p:sp>
      <p:pic>
        <p:nvPicPr>
          <p:cNvPr id="4" name="Content Placeholder 3" descr="EMhailcompstl.gif"/>
          <p:cNvPicPr>
            <a:picLocks noGrp="1" noChangeAspect="1"/>
          </p:cNvPicPr>
          <p:nvPr>
            <p:ph idx="1"/>
          </p:nvPr>
        </p:nvPicPr>
        <p:blipFill>
          <a:blip r:embed="rId2" cstate="print"/>
          <a:stretch>
            <a:fillRect/>
          </a:stretch>
        </p:blipFill>
        <p:spPr>
          <a:xfrm>
            <a:off x="304800" y="1066800"/>
            <a:ext cx="8382000" cy="5791200"/>
          </a:xfrm>
        </p:spPr>
      </p:pic>
      <p:sp>
        <p:nvSpPr>
          <p:cNvPr id="6" name="TextBox 5"/>
          <p:cNvSpPr txBox="1"/>
          <p:nvPr/>
        </p:nvSpPr>
        <p:spPr>
          <a:xfrm>
            <a:off x="4495800" y="4953000"/>
            <a:ext cx="4343400" cy="1107996"/>
          </a:xfrm>
          <a:prstGeom prst="rect">
            <a:avLst/>
          </a:prstGeom>
          <a:solidFill>
            <a:schemeClr val="bg1"/>
          </a:solidFill>
        </p:spPr>
        <p:txBody>
          <a:bodyPr wrap="square" rtlCol="0">
            <a:spAutoFit/>
          </a:bodyPr>
          <a:lstStyle/>
          <a:p>
            <a:r>
              <a:rPr lang="en-US" sz="1100" dirty="0" smtClean="0"/>
              <a:t>Hail up to baseball size pounded the northwest part of St. Louis County. Several automobile dealerships suffered major damage to</a:t>
            </a:r>
          </a:p>
          <a:p>
            <a:r>
              <a:rPr lang="en-US" sz="1100" dirty="0" smtClean="0"/>
              <a:t>their vehicle inventory. Many homes from Maryland Heights, to Hazelwood, to Florissant, to Spanish Lake were going to need new</a:t>
            </a:r>
          </a:p>
          <a:p>
            <a:r>
              <a:rPr lang="en-US" sz="1100" dirty="0" smtClean="0"/>
              <a:t>roofs due to the hail damage. Many private vehicles were also damaged by the hail.</a:t>
            </a:r>
            <a:endParaRPr lang="en-US" sz="1100" dirty="0"/>
          </a:p>
        </p:txBody>
      </p:sp>
      <p:sp>
        <p:nvSpPr>
          <p:cNvPr id="10" name="Left Arrow 9"/>
          <p:cNvSpPr/>
          <p:nvPr/>
        </p:nvSpPr>
        <p:spPr>
          <a:xfrm rot="4871462">
            <a:off x="5592836" y="4052206"/>
            <a:ext cx="1213950" cy="484632"/>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1447800"/>
            <a:ext cx="4572000" cy="2862322"/>
          </a:xfrm>
          <a:prstGeom prst="rect">
            <a:avLst/>
          </a:prstGeom>
        </p:spPr>
        <p:txBody>
          <a:bodyPr>
            <a:spAutoFit/>
          </a:bodyPr>
          <a:lstStyle/>
          <a:p>
            <a:pPr algn="ctr"/>
            <a:r>
              <a:rPr lang="en-US" sz="6000" dirty="0" smtClean="0"/>
              <a:t>STOP! </a:t>
            </a:r>
          </a:p>
          <a:p>
            <a:pPr algn="ctr"/>
            <a:r>
              <a:rPr lang="en-US" sz="6000" dirty="0" smtClean="0"/>
              <a:t> DO NOT TURN PAGE</a:t>
            </a:r>
            <a:endParaRPr lang="en-US" sz="6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
            <a:ext cx="7391400" cy="1066800"/>
          </a:xfrm>
        </p:spPr>
        <p:txBody>
          <a:bodyPr>
            <a:normAutofit fontScale="90000"/>
          </a:bodyPr>
          <a:lstStyle/>
          <a:p>
            <a:r>
              <a:rPr lang="en-US" sz="2000" b="1" u="sng" dirty="0" smtClean="0"/>
              <a:t>Case 4</a:t>
            </a:r>
            <a:r>
              <a:rPr lang="en-US" sz="2000" dirty="0" smtClean="0"/>
              <a:t>…You are the EM for Pike County, Illinois. What type of severe weather (if any) would you expect?</a:t>
            </a:r>
            <a:br>
              <a:rPr lang="en-US" sz="2000" dirty="0" smtClean="0"/>
            </a:br>
            <a:r>
              <a:rPr lang="en-US" sz="3200" dirty="0" smtClean="0"/>
              <a:t>Reflectivity</a:t>
            </a:r>
            <a:endParaRPr lang="en-US" sz="3200" dirty="0"/>
          </a:p>
        </p:txBody>
      </p:sp>
      <p:sp>
        <p:nvSpPr>
          <p:cNvPr id="3" name="Subtitle 2"/>
          <p:cNvSpPr>
            <a:spLocks noGrp="1"/>
          </p:cNvSpPr>
          <p:nvPr>
            <p:ph type="subTitle" idx="1"/>
          </p:nvPr>
        </p:nvSpPr>
        <p:spPr/>
        <p:txBody>
          <a:bodyPr/>
          <a:lstStyle/>
          <a:p>
            <a:endParaRPr lang="en-US" dirty="0"/>
          </a:p>
        </p:txBody>
      </p:sp>
      <p:pic>
        <p:nvPicPr>
          <p:cNvPr id="4" name="Picture 3" descr="may302008refl1.gif"/>
          <p:cNvPicPr>
            <a:picLocks noChangeAspect="1"/>
          </p:cNvPicPr>
          <p:nvPr/>
        </p:nvPicPr>
        <p:blipFill>
          <a:blip r:embed="rId2" cstate="print"/>
          <a:stretch>
            <a:fillRect/>
          </a:stretch>
        </p:blipFill>
        <p:spPr>
          <a:xfrm>
            <a:off x="457200" y="990600"/>
            <a:ext cx="8229600" cy="5867400"/>
          </a:xfrm>
          <a:prstGeom prst="rect">
            <a:avLst/>
          </a:prstGeom>
        </p:spPr>
      </p:pic>
      <p:sp>
        <p:nvSpPr>
          <p:cNvPr id="5" name="Left Arrow 4"/>
          <p:cNvSpPr/>
          <p:nvPr/>
        </p:nvSpPr>
        <p:spPr>
          <a:xfrm>
            <a:off x="5867400" y="3657600"/>
            <a:ext cx="762000" cy="5334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63562"/>
          </a:xfrm>
        </p:spPr>
        <p:txBody>
          <a:bodyPr>
            <a:normAutofit fontScale="90000"/>
          </a:bodyPr>
          <a:lstStyle/>
          <a:p>
            <a:r>
              <a:rPr lang="en-US" sz="3200" dirty="0" smtClean="0"/>
              <a:t>Velocity</a:t>
            </a:r>
            <a:endParaRPr lang="en-US" sz="3200" dirty="0"/>
          </a:p>
        </p:txBody>
      </p:sp>
      <p:pic>
        <p:nvPicPr>
          <p:cNvPr id="4" name="Content Placeholder 3" descr="may302009vel1.gif"/>
          <p:cNvPicPr>
            <a:picLocks noGrp="1" noChangeAspect="1"/>
          </p:cNvPicPr>
          <p:nvPr>
            <p:ph idx="1"/>
          </p:nvPr>
        </p:nvPicPr>
        <p:blipFill>
          <a:blip r:embed="rId2" cstate="print"/>
          <a:stretch>
            <a:fillRect/>
          </a:stretch>
        </p:blipFill>
        <p:spPr>
          <a:xfrm>
            <a:off x="609600" y="533400"/>
            <a:ext cx="8001000" cy="6172200"/>
          </a:xfrm>
        </p:spPr>
      </p:pic>
      <p:sp>
        <p:nvSpPr>
          <p:cNvPr id="5" name="Left Arrow 4"/>
          <p:cNvSpPr/>
          <p:nvPr/>
        </p:nvSpPr>
        <p:spPr>
          <a:xfrm>
            <a:off x="5943600" y="3352800"/>
            <a:ext cx="762000" cy="5334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612775"/>
          </a:xfrm>
        </p:spPr>
        <p:txBody>
          <a:bodyPr>
            <a:normAutofit/>
          </a:bodyPr>
          <a:lstStyle/>
          <a:p>
            <a:r>
              <a:rPr lang="en-US" sz="3200" dirty="0" smtClean="0"/>
              <a:t>Storm-relative Velocity</a:t>
            </a:r>
            <a:endParaRPr lang="en-US" sz="3200" dirty="0"/>
          </a:p>
        </p:txBody>
      </p:sp>
      <p:sp>
        <p:nvSpPr>
          <p:cNvPr id="3" name="Subtitle 2"/>
          <p:cNvSpPr>
            <a:spLocks noGrp="1"/>
          </p:cNvSpPr>
          <p:nvPr>
            <p:ph type="subTitle" idx="1"/>
          </p:nvPr>
        </p:nvSpPr>
        <p:spPr/>
        <p:txBody>
          <a:bodyPr/>
          <a:lstStyle/>
          <a:p>
            <a:endParaRPr lang="en-US" dirty="0"/>
          </a:p>
        </p:txBody>
      </p:sp>
      <p:pic>
        <p:nvPicPr>
          <p:cNvPr id="4" name="Picture 3" descr="may302008SRM1.gif"/>
          <p:cNvPicPr>
            <a:picLocks noChangeAspect="1"/>
          </p:cNvPicPr>
          <p:nvPr/>
        </p:nvPicPr>
        <p:blipFill>
          <a:blip r:embed="rId2" cstate="print"/>
          <a:stretch>
            <a:fillRect/>
          </a:stretch>
        </p:blipFill>
        <p:spPr>
          <a:xfrm>
            <a:off x="609600" y="533400"/>
            <a:ext cx="8000999" cy="6324600"/>
          </a:xfrm>
          <a:prstGeom prst="rect">
            <a:avLst/>
          </a:prstGeom>
        </p:spPr>
      </p:pic>
      <p:sp>
        <p:nvSpPr>
          <p:cNvPr id="5" name="Left Arrow 4"/>
          <p:cNvSpPr/>
          <p:nvPr/>
        </p:nvSpPr>
        <p:spPr>
          <a:xfrm>
            <a:off x="5791200" y="3429000"/>
            <a:ext cx="762000" cy="5334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sz="4900" dirty="0" smtClean="0"/>
              <a:t>Storm-Relative</a:t>
            </a:r>
            <a:r>
              <a:rPr lang="en-US" dirty="0" smtClean="0"/>
              <a:t> Velocity</a:t>
            </a:r>
            <a:endParaRPr lang="en-US" dirty="0"/>
          </a:p>
        </p:txBody>
      </p:sp>
      <p:pic>
        <p:nvPicPr>
          <p:cNvPr id="4" name="Content Placeholder 3" descr="may8srm_1.gif"/>
          <p:cNvPicPr>
            <a:picLocks noGrp="1" noChangeAspect="1"/>
          </p:cNvPicPr>
          <p:nvPr>
            <p:ph idx="1"/>
          </p:nvPr>
        </p:nvPicPr>
        <p:blipFill>
          <a:blip r:embed="rId2" cstate="print"/>
          <a:stretch>
            <a:fillRect/>
          </a:stretch>
        </p:blipFill>
        <p:spPr>
          <a:xfrm>
            <a:off x="228600" y="990600"/>
            <a:ext cx="8610600" cy="5715000"/>
          </a:xfrm>
        </p:spPr>
      </p:pic>
      <p:sp>
        <p:nvSpPr>
          <p:cNvPr id="5" name="Left Arrow 4"/>
          <p:cNvSpPr/>
          <p:nvPr/>
        </p:nvSpPr>
        <p:spPr>
          <a:xfrm>
            <a:off x="5181600" y="3733800"/>
            <a:ext cx="1143000" cy="789432"/>
          </a:xfrm>
          <a:prstGeom prst="leftArrow">
            <a:avLst>
              <a:gd name="adj1" fmla="val 50000"/>
              <a:gd name="adj2" fmla="val 48235"/>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1447800"/>
            <a:ext cx="4343400" cy="2862322"/>
          </a:xfrm>
          <a:prstGeom prst="rect">
            <a:avLst/>
          </a:prstGeom>
          <a:noFill/>
        </p:spPr>
        <p:txBody>
          <a:bodyPr wrap="square" rtlCol="0">
            <a:spAutoFit/>
          </a:bodyPr>
          <a:lstStyle/>
          <a:p>
            <a:pPr algn="ctr"/>
            <a:r>
              <a:rPr lang="en-US" sz="6000" dirty="0" smtClean="0"/>
              <a:t>STOP! </a:t>
            </a:r>
          </a:p>
          <a:p>
            <a:pPr algn="ctr"/>
            <a:r>
              <a:rPr lang="en-US" sz="6000" dirty="0" smtClean="0"/>
              <a:t> DO NOT TURN PAGE</a:t>
            </a:r>
            <a:endParaRPr lang="en-US" sz="6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oAutofit/>
          </a:bodyPr>
          <a:lstStyle/>
          <a:p>
            <a:r>
              <a:rPr lang="en-US" sz="1800" b="1" u="sng" dirty="0" smtClean="0"/>
              <a:t>Case 2 (Part 1)</a:t>
            </a:r>
            <a:r>
              <a:rPr lang="en-US" sz="1800" dirty="0" smtClean="0"/>
              <a:t>…30 minutes later…</a:t>
            </a:r>
            <a:br>
              <a:rPr lang="en-US" sz="1800" dirty="0" smtClean="0"/>
            </a:br>
            <a:r>
              <a:rPr lang="en-US" sz="1800" dirty="0" smtClean="0"/>
              <a:t>You are the Emergency Manager for Dade County.  Using reflectivity, velocity, and storm-relative velocity images, what kind of severe weather do you expect?</a:t>
            </a:r>
            <a:r>
              <a:rPr lang="en-US" sz="2000" dirty="0" smtClean="0"/>
              <a:t/>
            </a:r>
            <a:br>
              <a:rPr lang="en-US" sz="2000" dirty="0" smtClean="0"/>
            </a:br>
            <a:endParaRPr lang="en-US" sz="2000" dirty="0"/>
          </a:p>
        </p:txBody>
      </p:sp>
      <p:pic>
        <p:nvPicPr>
          <p:cNvPr id="4" name="Content Placeholder 3" descr="may8ref_2.gif"/>
          <p:cNvPicPr>
            <a:picLocks noGrp="1" noChangeAspect="1"/>
          </p:cNvPicPr>
          <p:nvPr>
            <p:ph idx="1"/>
          </p:nvPr>
        </p:nvPicPr>
        <p:blipFill>
          <a:blip r:embed="rId2" cstate="print"/>
          <a:stretch>
            <a:fillRect/>
          </a:stretch>
        </p:blipFill>
        <p:spPr>
          <a:xfrm>
            <a:off x="-304800" y="990600"/>
            <a:ext cx="9144000" cy="5867400"/>
          </a:xfrm>
        </p:spPr>
      </p:pic>
      <p:sp>
        <p:nvSpPr>
          <p:cNvPr id="5" name="Left Arrow 4"/>
          <p:cNvSpPr/>
          <p:nvPr/>
        </p:nvSpPr>
        <p:spPr>
          <a:xfrm>
            <a:off x="5867400" y="3505200"/>
            <a:ext cx="762000" cy="5334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Velocity</a:t>
            </a:r>
            <a:endParaRPr lang="en-US" dirty="0"/>
          </a:p>
        </p:txBody>
      </p:sp>
      <p:pic>
        <p:nvPicPr>
          <p:cNvPr id="4" name="Content Placeholder 3" descr="may8vel_2.gif"/>
          <p:cNvPicPr>
            <a:picLocks noGrp="1" noChangeAspect="1"/>
          </p:cNvPicPr>
          <p:nvPr>
            <p:ph idx="1"/>
          </p:nvPr>
        </p:nvPicPr>
        <p:blipFill>
          <a:blip r:embed="rId2" cstate="print"/>
          <a:stretch>
            <a:fillRect/>
          </a:stretch>
        </p:blipFill>
        <p:spPr>
          <a:xfrm>
            <a:off x="304800" y="990600"/>
            <a:ext cx="8839200" cy="5867400"/>
          </a:xfrm>
        </p:spPr>
      </p:pic>
      <p:sp>
        <p:nvSpPr>
          <p:cNvPr id="5" name="Left Arrow 4"/>
          <p:cNvSpPr/>
          <p:nvPr/>
        </p:nvSpPr>
        <p:spPr>
          <a:xfrm>
            <a:off x="6324600" y="3505200"/>
            <a:ext cx="762000" cy="5334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y8srm_2.gif"/>
          <p:cNvPicPr>
            <a:picLocks noChangeAspect="1"/>
          </p:cNvPicPr>
          <p:nvPr/>
        </p:nvPicPr>
        <p:blipFill>
          <a:blip r:embed="rId2" cstate="print"/>
          <a:stretch>
            <a:fillRect/>
          </a:stretch>
        </p:blipFill>
        <p:spPr>
          <a:xfrm>
            <a:off x="533400" y="1219200"/>
            <a:ext cx="8305800" cy="5638800"/>
          </a:xfrm>
          <a:prstGeom prst="rect">
            <a:avLst/>
          </a:prstGeom>
        </p:spPr>
      </p:pic>
      <p:sp>
        <p:nvSpPr>
          <p:cNvPr id="3" name="Left Arrow 2"/>
          <p:cNvSpPr/>
          <p:nvPr/>
        </p:nvSpPr>
        <p:spPr>
          <a:xfrm>
            <a:off x="6248400" y="3657600"/>
            <a:ext cx="762000" cy="5334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828800" y="381000"/>
            <a:ext cx="5510035" cy="769441"/>
          </a:xfrm>
          <a:prstGeom prst="rect">
            <a:avLst/>
          </a:prstGeom>
          <a:noFill/>
        </p:spPr>
        <p:txBody>
          <a:bodyPr wrap="none" rtlCol="0">
            <a:spAutoFit/>
          </a:bodyPr>
          <a:lstStyle/>
          <a:p>
            <a:r>
              <a:rPr lang="en-US" sz="4400" dirty="0" smtClean="0"/>
              <a:t>Storm-Relative Velocity</a:t>
            </a:r>
            <a:endParaRPr lang="en-US" sz="4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3600" y="1371600"/>
            <a:ext cx="4572000" cy="2862322"/>
          </a:xfrm>
          <a:prstGeom prst="rect">
            <a:avLst/>
          </a:prstGeom>
        </p:spPr>
        <p:txBody>
          <a:bodyPr>
            <a:spAutoFit/>
          </a:bodyPr>
          <a:lstStyle/>
          <a:p>
            <a:pPr algn="ctr"/>
            <a:r>
              <a:rPr lang="en-US" sz="6000" dirty="0" smtClean="0"/>
              <a:t>STOP! </a:t>
            </a:r>
          </a:p>
          <a:p>
            <a:pPr algn="ctr"/>
            <a:r>
              <a:rPr lang="en-US" sz="6000" dirty="0" smtClean="0"/>
              <a:t> DO NOT TURN PAGE</a:t>
            </a:r>
            <a:endParaRPr lang="en-US" sz="6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841375"/>
          </a:xfrm>
        </p:spPr>
        <p:txBody>
          <a:bodyPr>
            <a:normAutofit fontScale="90000"/>
          </a:bodyPr>
          <a:lstStyle/>
          <a:p>
            <a:r>
              <a:rPr lang="en-US" sz="2000" b="1" u="sng" dirty="0" smtClean="0"/>
              <a:t>Case 2 (Part 2</a:t>
            </a:r>
            <a:r>
              <a:rPr lang="en-US" sz="2000" u="sng" dirty="0" smtClean="0"/>
              <a:t>)…</a:t>
            </a:r>
            <a:r>
              <a:rPr lang="en-US" sz="2000" dirty="0" smtClean="0"/>
              <a:t>A Severe </a:t>
            </a:r>
            <a:r>
              <a:rPr lang="en-US" sz="2000" dirty="0"/>
              <a:t>T</a:t>
            </a:r>
            <a:r>
              <a:rPr lang="en-US" sz="2000" dirty="0" smtClean="0"/>
              <a:t>hunderstorm Warning has been issued for winds up to 100 mph for the boxed area, including your county…Dade (see next slide).  What additional information do you need?</a:t>
            </a:r>
            <a:endParaRPr lang="en-US" sz="2000" dirty="0"/>
          </a:p>
        </p:txBody>
      </p:sp>
      <p:sp>
        <p:nvSpPr>
          <p:cNvPr id="3" name="Subtitle 2"/>
          <p:cNvSpPr>
            <a:spLocks noGrp="1"/>
          </p:cNvSpPr>
          <p:nvPr>
            <p:ph type="subTitle" idx="1"/>
          </p:nvPr>
        </p:nvSpPr>
        <p:spPr/>
        <p:txBody>
          <a:bodyPr/>
          <a:lstStyle/>
          <a:p>
            <a:endParaRPr lang="en-US"/>
          </a:p>
        </p:txBody>
      </p:sp>
      <p:pic>
        <p:nvPicPr>
          <p:cNvPr id="4" name="Picture 3" descr="may8warnwind_2.gif"/>
          <p:cNvPicPr>
            <a:picLocks noChangeAspect="1"/>
          </p:cNvPicPr>
          <p:nvPr/>
        </p:nvPicPr>
        <p:blipFill>
          <a:blip r:embed="rId2" cstate="print"/>
          <a:stretch>
            <a:fillRect/>
          </a:stretch>
        </p:blipFill>
        <p:spPr>
          <a:xfrm>
            <a:off x="381000" y="990600"/>
            <a:ext cx="8305800" cy="5638800"/>
          </a:xfrm>
          <a:prstGeom prst="rect">
            <a:avLst/>
          </a:prstGeom>
        </p:spPr>
      </p:pic>
      <p:sp>
        <p:nvSpPr>
          <p:cNvPr id="5" name="Left Arrow 4"/>
          <p:cNvSpPr/>
          <p:nvPr/>
        </p:nvSpPr>
        <p:spPr>
          <a:xfrm>
            <a:off x="6858000" y="3200400"/>
            <a:ext cx="762000" cy="5334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387</TotalTime>
  <Words>337</Words>
  <Application>Microsoft Office PowerPoint</Application>
  <PresentationFormat>On-screen Show (4:3)</PresentationFormat>
  <Paragraphs>38</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Case 1…You are the Emergency Manager for Jasper County Using this reflectivity image and the following 2 velocity and storm-relative velocity images, what type of severe weather (if any) would you expect?</vt:lpstr>
      <vt:lpstr>Velocity</vt:lpstr>
      <vt:lpstr>Storm-Relative Velocity</vt:lpstr>
      <vt:lpstr>Slide 4</vt:lpstr>
      <vt:lpstr>Case 2 (Part 1)…30 minutes later… You are the Emergency Manager for Dade County.  Using reflectivity, velocity, and storm-relative velocity images, what kind of severe weather do you expect? </vt:lpstr>
      <vt:lpstr>Velocity</vt:lpstr>
      <vt:lpstr>Slide 7</vt:lpstr>
      <vt:lpstr>Slide 8</vt:lpstr>
      <vt:lpstr>Case 2 (Part 2)…A Severe Thunderstorm Warning has been issued for winds up to 100 mph for the boxed area, including your county…Dade (see next slide).  What additional information do you need?</vt:lpstr>
      <vt:lpstr>Example of new severe with wind/hail tag line</vt:lpstr>
      <vt:lpstr>5 minutes later, the reflectivity looks like this…</vt:lpstr>
      <vt:lpstr>Velocity</vt:lpstr>
      <vt:lpstr>And the Storm-Relative Velocity looks like this…</vt:lpstr>
      <vt:lpstr>What type of severe weather would you expect in Dade County?</vt:lpstr>
      <vt:lpstr>Slide 15</vt:lpstr>
      <vt:lpstr>Case 2 (Part 3)…A Tornado Warning (see next slide) has been issued for the boxed area .  What actions would you now take as EM, and what additional information would you like to have?</vt:lpstr>
      <vt:lpstr>Example Tornado Warning</vt:lpstr>
      <vt:lpstr>Slide 18</vt:lpstr>
      <vt:lpstr>Case 3…You are the EM for St. Louis County.  It’s February, and you see the following radar images from the NWS St. Louis EM webpage.  What type of severe weather (if any) would you expect?   Reflectivity</vt:lpstr>
      <vt:lpstr>Velocity</vt:lpstr>
      <vt:lpstr>Storm-relative Velocity</vt:lpstr>
      <vt:lpstr>Composite Reflectivity</vt:lpstr>
      <vt:lpstr>Slide 23</vt:lpstr>
      <vt:lpstr>Composite Reflectivity</vt:lpstr>
      <vt:lpstr>Slide 25</vt:lpstr>
      <vt:lpstr>Case 4…You are the EM for Pike County, Illinois. What type of severe weather (if any) would you expect? Reflectivity</vt:lpstr>
      <vt:lpstr>Velocity</vt:lpstr>
      <vt:lpstr>Storm-relative Velocity</vt:lpstr>
    </vt:vector>
  </TitlesOfParts>
  <Company>NWS LSX</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 are the Emergency Manager for Jasper County 1.  What type of severe weather would you expect?</dc:title>
  <dc:creator>wes.browning</dc:creator>
  <cp:lastModifiedBy>wes.browning</cp:lastModifiedBy>
  <cp:revision>27</cp:revision>
  <dcterms:created xsi:type="dcterms:W3CDTF">2010-02-24T19:22:37Z</dcterms:created>
  <dcterms:modified xsi:type="dcterms:W3CDTF">2010-03-03T13:47:11Z</dcterms:modified>
</cp:coreProperties>
</file>