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9" r:id="rId2"/>
    <p:sldId id="264" r:id="rId3"/>
    <p:sldId id="267" r:id="rId4"/>
    <p:sldId id="257" r:id="rId5"/>
    <p:sldId id="271" r:id="rId6"/>
    <p:sldId id="272" r:id="rId7"/>
    <p:sldId id="259" r:id="rId8"/>
    <p:sldId id="260" r:id="rId9"/>
    <p:sldId id="263" r:id="rId10"/>
    <p:sldId id="261" r:id="rId11"/>
    <p:sldId id="273" r:id="rId12"/>
    <p:sldId id="262" r:id="rId13"/>
    <p:sldId id="256" r:id="rId14"/>
    <p:sldId id="265" r:id="rId15"/>
    <p:sldId id="274" r:id="rId16"/>
    <p:sldId id="266" r:id="rId17"/>
    <p:sldId id="258" r:id="rId18"/>
    <p:sldId id="27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10" y="-84"/>
      </p:cViewPr>
      <p:guideLst>
        <p:guide orient="horz" pos="2160"/>
        <p:guide pos="2880"/>
      </p:guideLst>
    </p:cSldViewPr>
  </p:slideViewPr>
  <p:notesTextViewPr>
    <p:cViewPr>
      <p:scale>
        <a:sx n="1" d="1"/>
        <a:sy n="1" d="1"/>
      </p:scale>
      <p:origin x="0" y="0"/>
    </p:cViewPr>
  </p:notesTextViewPr>
  <p:sorterViewPr>
    <p:cViewPr>
      <p:scale>
        <a:sx n="100" d="100"/>
        <a:sy n="100" d="100"/>
      </p:scale>
      <p:origin x="0" y="16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4DB9B0-9589-4247-A3E4-3941077CEF98}" type="datetimeFigureOut">
              <a:rPr lang="en-US" smtClean="0"/>
              <a:pPr/>
              <a:t>6/30/2016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C3AA8-2729-4868-952A-CE4F31DB2CB6}" type="slidenum">
              <a:rPr lang="en-US" smtClean="0"/>
              <a:pPr/>
              <a:t>‹#›</a:t>
            </a:fld>
            <a:endParaRPr lang="en-US"/>
          </a:p>
        </p:txBody>
      </p:sp>
    </p:spTree>
    <p:extLst>
      <p:ext uri="{BB962C8B-B14F-4D97-AF65-F5344CB8AC3E}">
        <p14:creationId xmlns:p14="http://schemas.microsoft.com/office/powerpoint/2010/main" val="2039815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6B6CDF-26B3-4DE3-B371-74F39EF64E00}" type="datetime1">
              <a:rPr lang="en-US" smtClean="0"/>
              <a:t>6/30/2016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CB4F3F-55A0-4E20-8C2F-099B6C312F9A}" type="slidenum">
              <a:rPr lang="en-US" smtClean="0"/>
              <a:pPr/>
              <a:t>‹#›</a:t>
            </a:fld>
            <a:endParaRPr lang="en-US"/>
          </a:p>
        </p:txBody>
      </p:sp>
    </p:spTree>
    <p:extLst>
      <p:ext uri="{BB962C8B-B14F-4D97-AF65-F5344CB8AC3E}">
        <p14:creationId xmlns:p14="http://schemas.microsoft.com/office/powerpoint/2010/main" val="2830358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D3B538-6786-4884-94E1-5D093DA5A1B6}" type="datetime1">
              <a:rPr lang="en-US" smtClean="0"/>
              <a:t>6/30/2016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CB4F3F-55A0-4E20-8C2F-099B6C312F9A}" type="slidenum">
              <a:rPr lang="en-US" smtClean="0"/>
              <a:pPr/>
              <a:t>‹#›</a:t>
            </a:fld>
            <a:endParaRPr lang="en-US"/>
          </a:p>
        </p:txBody>
      </p:sp>
    </p:spTree>
    <p:extLst>
      <p:ext uri="{BB962C8B-B14F-4D97-AF65-F5344CB8AC3E}">
        <p14:creationId xmlns:p14="http://schemas.microsoft.com/office/powerpoint/2010/main" val="2921761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2BA80C-22DC-4A5F-B22C-CB60D07F0863}" type="datetime1">
              <a:rPr lang="en-US" smtClean="0"/>
              <a:t>6/30/2016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CB4F3F-55A0-4E20-8C2F-099B6C312F9A}" type="slidenum">
              <a:rPr lang="en-US" smtClean="0"/>
              <a:pPr/>
              <a:t>‹#›</a:t>
            </a:fld>
            <a:endParaRPr lang="en-US"/>
          </a:p>
        </p:txBody>
      </p:sp>
    </p:spTree>
    <p:extLst>
      <p:ext uri="{BB962C8B-B14F-4D97-AF65-F5344CB8AC3E}">
        <p14:creationId xmlns:p14="http://schemas.microsoft.com/office/powerpoint/2010/main" val="1007186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9B4F9-C9EF-4E00-BE68-82DDFE18A683}" type="datetime1">
              <a:rPr lang="en-US" smtClean="0"/>
              <a:t>6/30/2016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CB4F3F-55A0-4E20-8C2F-099B6C312F9A}" type="slidenum">
              <a:rPr lang="en-US" smtClean="0"/>
              <a:pPr/>
              <a:t>‹#›</a:t>
            </a:fld>
            <a:endParaRPr lang="en-US"/>
          </a:p>
        </p:txBody>
      </p:sp>
    </p:spTree>
    <p:extLst>
      <p:ext uri="{BB962C8B-B14F-4D97-AF65-F5344CB8AC3E}">
        <p14:creationId xmlns:p14="http://schemas.microsoft.com/office/powerpoint/2010/main" val="1389210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617F96-8996-4666-984D-29081A245E1A}" type="datetime1">
              <a:rPr lang="en-US" smtClean="0"/>
              <a:t>6/30/2016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CB4F3F-55A0-4E20-8C2F-099B6C312F9A}" type="slidenum">
              <a:rPr lang="en-US" smtClean="0"/>
              <a:pPr/>
              <a:t>‹#›</a:t>
            </a:fld>
            <a:endParaRPr lang="en-US"/>
          </a:p>
        </p:txBody>
      </p:sp>
    </p:spTree>
    <p:extLst>
      <p:ext uri="{BB962C8B-B14F-4D97-AF65-F5344CB8AC3E}">
        <p14:creationId xmlns:p14="http://schemas.microsoft.com/office/powerpoint/2010/main" val="3486885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7CD7AB-C088-400C-A025-08C9BE7B33AA}" type="datetime1">
              <a:rPr lang="en-US" smtClean="0"/>
              <a:t>6/30/2016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CB4F3F-55A0-4E20-8C2F-099B6C312F9A}" type="slidenum">
              <a:rPr lang="en-US" smtClean="0"/>
              <a:pPr/>
              <a:t>‹#›</a:t>
            </a:fld>
            <a:endParaRPr lang="en-US"/>
          </a:p>
        </p:txBody>
      </p:sp>
    </p:spTree>
    <p:extLst>
      <p:ext uri="{BB962C8B-B14F-4D97-AF65-F5344CB8AC3E}">
        <p14:creationId xmlns:p14="http://schemas.microsoft.com/office/powerpoint/2010/main" val="3856026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923E17-E241-4CA6-A053-47535694FE92}" type="datetime1">
              <a:rPr lang="en-US" smtClean="0"/>
              <a:t>6/30/2016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CB4F3F-55A0-4E20-8C2F-099B6C312F9A}" type="slidenum">
              <a:rPr lang="en-US" smtClean="0"/>
              <a:pPr/>
              <a:t>‹#›</a:t>
            </a:fld>
            <a:endParaRPr lang="en-US"/>
          </a:p>
        </p:txBody>
      </p:sp>
    </p:spTree>
    <p:extLst>
      <p:ext uri="{BB962C8B-B14F-4D97-AF65-F5344CB8AC3E}">
        <p14:creationId xmlns:p14="http://schemas.microsoft.com/office/powerpoint/2010/main" val="225963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4F177E-8DDE-419B-AFA1-AE8F33891363}" type="datetime1">
              <a:rPr lang="en-US" smtClean="0"/>
              <a:t>6/30/2016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CB4F3F-55A0-4E20-8C2F-099B6C312F9A}" type="slidenum">
              <a:rPr lang="en-US" smtClean="0"/>
              <a:pPr/>
              <a:t>‹#›</a:t>
            </a:fld>
            <a:endParaRPr lang="en-US"/>
          </a:p>
        </p:txBody>
      </p:sp>
    </p:spTree>
    <p:extLst>
      <p:ext uri="{BB962C8B-B14F-4D97-AF65-F5344CB8AC3E}">
        <p14:creationId xmlns:p14="http://schemas.microsoft.com/office/powerpoint/2010/main" val="3790794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2C58F-4A40-4072-82D1-BB6E812AC232}" type="datetime1">
              <a:rPr lang="en-US" smtClean="0"/>
              <a:t>6/30/2016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CB4F3F-55A0-4E20-8C2F-099B6C312F9A}" type="slidenum">
              <a:rPr lang="en-US" smtClean="0"/>
              <a:pPr/>
              <a:t>‹#›</a:t>
            </a:fld>
            <a:endParaRPr lang="en-US"/>
          </a:p>
        </p:txBody>
      </p:sp>
    </p:spTree>
    <p:extLst>
      <p:ext uri="{BB962C8B-B14F-4D97-AF65-F5344CB8AC3E}">
        <p14:creationId xmlns:p14="http://schemas.microsoft.com/office/powerpoint/2010/main" val="668221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F6F934-6FB2-44D4-94E4-28ED9A78DB10}" type="datetime1">
              <a:rPr lang="en-US" smtClean="0"/>
              <a:t>6/30/2016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CB4F3F-55A0-4E20-8C2F-099B6C312F9A}" type="slidenum">
              <a:rPr lang="en-US" smtClean="0"/>
              <a:pPr/>
              <a:t>‹#›</a:t>
            </a:fld>
            <a:endParaRPr lang="en-US"/>
          </a:p>
        </p:txBody>
      </p:sp>
    </p:spTree>
    <p:extLst>
      <p:ext uri="{BB962C8B-B14F-4D97-AF65-F5344CB8AC3E}">
        <p14:creationId xmlns:p14="http://schemas.microsoft.com/office/powerpoint/2010/main" val="2561813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D87528-BEC2-494E-9F36-33B574B71198}" type="datetime1">
              <a:rPr lang="en-US" smtClean="0"/>
              <a:t>6/30/2016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CB4F3F-55A0-4E20-8C2F-099B6C312F9A}" type="slidenum">
              <a:rPr lang="en-US" smtClean="0"/>
              <a:pPr/>
              <a:t>‹#›</a:t>
            </a:fld>
            <a:endParaRPr lang="en-US"/>
          </a:p>
        </p:txBody>
      </p:sp>
    </p:spTree>
    <p:extLst>
      <p:ext uri="{BB962C8B-B14F-4D97-AF65-F5344CB8AC3E}">
        <p14:creationId xmlns:p14="http://schemas.microsoft.com/office/powerpoint/2010/main" val="3409677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41932-04CE-4967-9E3B-64F499D89A6A}" type="datetime1">
              <a:rPr lang="en-US" smtClean="0"/>
              <a:t>6/30/2016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B4F3F-55A0-4E20-8C2F-099B6C312F9A}" type="slidenum">
              <a:rPr lang="en-US" smtClean="0"/>
              <a:pPr/>
              <a:t>‹#›</a:t>
            </a:fld>
            <a:endParaRPr lang="en-US"/>
          </a:p>
        </p:txBody>
      </p:sp>
    </p:spTree>
    <p:extLst>
      <p:ext uri="{BB962C8B-B14F-4D97-AF65-F5344CB8AC3E}">
        <p14:creationId xmlns:p14="http://schemas.microsoft.com/office/powerpoint/2010/main" val="390248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4.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609600" y="0"/>
            <a:ext cx="7772400" cy="1470025"/>
          </a:xfrm>
        </p:spPr>
        <p:txBody>
          <a:bodyPr>
            <a:normAutofit/>
          </a:bodyPr>
          <a:lstStyle/>
          <a:p>
            <a:r>
              <a:rPr lang="en-US" sz="2400" b="1" dirty="0" smtClean="0">
                <a:latin typeface="Cambria" panose="02040503050406030204" pitchFamily="18" charset="0"/>
              </a:rPr>
              <a:t>Teaching Weather to Schoolteachers</a:t>
            </a:r>
            <a:endParaRPr lang="en-US" sz="2400" b="1" dirty="0">
              <a:latin typeface="Cambria" panose="02040503050406030204" pitchFamily="18" charset="0"/>
            </a:endParaRPr>
          </a:p>
        </p:txBody>
      </p:sp>
      <p:sp>
        <p:nvSpPr>
          <p:cNvPr id="7" name="Rectangle 6"/>
          <p:cNvSpPr/>
          <p:nvPr/>
        </p:nvSpPr>
        <p:spPr>
          <a:xfrm>
            <a:off x="5029200" y="2514600"/>
            <a:ext cx="4114800" cy="1631216"/>
          </a:xfrm>
          <a:prstGeom prst="rect">
            <a:avLst/>
          </a:prstGeom>
        </p:spPr>
        <p:txBody>
          <a:bodyPr wrap="square">
            <a:spAutoFit/>
          </a:bodyPr>
          <a:lstStyle/>
          <a:p>
            <a:pPr algn="ctr" fontAlgn="base">
              <a:spcBef>
                <a:spcPct val="0"/>
              </a:spcBef>
              <a:spcAft>
                <a:spcPct val="0"/>
              </a:spcAft>
            </a:pPr>
            <a:r>
              <a:rPr lang="en-US" sz="2000" b="1" dirty="0" smtClean="0">
                <a:solidFill>
                  <a:prstClr val="black"/>
                </a:solidFill>
                <a:latin typeface="Cambria" panose="02040503050406030204" pitchFamily="18" charset="0"/>
                <a:ea typeface="ＭＳ Ｐゴシック" charset="0"/>
              </a:rPr>
              <a:t>Andrew Woodcock</a:t>
            </a:r>
          </a:p>
          <a:p>
            <a:pPr algn="ctr" fontAlgn="base">
              <a:spcBef>
                <a:spcPct val="0"/>
              </a:spcBef>
              <a:spcAft>
                <a:spcPct val="0"/>
              </a:spcAft>
            </a:pPr>
            <a:r>
              <a:rPr lang="en-US" sz="2000" b="1" dirty="0" smtClean="0">
                <a:solidFill>
                  <a:prstClr val="black"/>
                </a:solidFill>
                <a:latin typeface="Cambria" panose="02040503050406030204" pitchFamily="18" charset="0"/>
                <a:ea typeface="ＭＳ Ｐゴシック" charset="0"/>
              </a:rPr>
              <a:t>Lead Forecaster</a:t>
            </a:r>
          </a:p>
          <a:p>
            <a:pPr algn="ctr" fontAlgn="base">
              <a:spcBef>
                <a:spcPct val="0"/>
              </a:spcBef>
              <a:spcAft>
                <a:spcPct val="0"/>
              </a:spcAft>
            </a:pPr>
            <a:r>
              <a:rPr lang="en-US" sz="2000" b="1" dirty="0" smtClean="0">
                <a:solidFill>
                  <a:prstClr val="black"/>
                </a:solidFill>
                <a:latin typeface="Cambria" panose="02040503050406030204" pitchFamily="18" charset="0"/>
                <a:ea typeface="ＭＳ Ｐゴシック" charset="0"/>
              </a:rPr>
              <a:t>National Weather Service</a:t>
            </a:r>
          </a:p>
          <a:p>
            <a:pPr algn="ctr" fontAlgn="base">
              <a:spcBef>
                <a:spcPct val="0"/>
              </a:spcBef>
              <a:spcAft>
                <a:spcPct val="0"/>
              </a:spcAft>
            </a:pPr>
            <a:r>
              <a:rPr lang="en-US" sz="2000" b="1" dirty="0" smtClean="0">
                <a:solidFill>
                  <a:prstClr val="black"/>
                </a:solidFill>
                <a:latin typeface="Cambria" panose="02040503050406030204" pitchFamily="18" charset="0"/>
                <a:ea typeface="ＭＳ Ｐゴシック" charset="0"/>
              </a:rPr>
              <a:t>Baltimore/Washington DC</a:t>
            </a:r>
          </a:p>
          <a:p>
            <a:pPr algn="ctr" fontAlgn="base">
              <a:spcBef>
                <a:spcPct val="0"/>
              </a:spcBef>
              <a:spcAft>
                <a:spcPct val="0"/>
              </a:spcAft>
            </a:pPr>
            <a:r>
              <a:rPr lang="en-US" sz="2000" b="1" dirty="0" smtClean="0">
                <a:solidFill>
                  <a:prstClr val="black"/>
                </a:solidFill>
                <a:latin typeface="Cambria" panose="02040503050406030204" pitchFamily="18" charset="0"/>
                <a:ea typeface="ＭＳ Ｐゴシック" charset="0"/>
              </a:rPr>
              <a:t>Forecast Office</a:t>
            </a:r>
            <a:endParaRPr lang="en-US" sz="2000" b="1" dirty="0">
              <a:solidFill>
                <a:prstClr val="black"/>
              </a:solidFill>
              <a:latin typeface="Cambria" panose="02040503050406030204" pitchFamily="18" charset="0"/>
              <a:ea typeface="ＭＳ Ｐゴシック" charset="0"/>
            </a:endParaRPr>
          </a:p>
        </p:txBody>
      </p:sp>
      <p:pic>
        <p:nvPicPr>
          <p:cNvPr id="6" name="Picture 2"/>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152400" y="1360204"/>
            <a:ext cx="5105400" cy="3440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4992624"/>
            <a:ext cx="182403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455" y="4992255"/>
            <a:ext cx="215354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DDCB4F3F-55A0-4E20-8C2F-099B6C312F9A}" type="slidenum">
              <a:rPr lang="en-US" smtClean="0"/>
              <a:pPr/>
              <a:t>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3737121"/>
      </p:ext>
    </p:extLst>
  </p:cSld>
  <p:clrMapOvr>
    <a:masterClrMapping/>
  </p:clrMapOvr>
  <mc:AlternateContent xmlns:mc="http://schemas.openxmlformats.org/markup-compatibility/2006" xmlns:p14="http://schemas.microsoft.com/office/powerpoint/2010/main">
    <mc:Choice Requires="p14">
      <p:transition p14:dur="10" advTm="24319"/>
    </mc:Choice>
    <mc:Fallback xmlns="">
      <p:transition advTm="24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normAutofit/>
          </a:bodyPr>
          <a:lstStyle/>
          <a:p>
            <a:r>
              <a:rPr lang="en-US" sz="1800" dirty="0" smtClean="0"/>
              <a:t>Dew point. What is it? </a:t>
            </a:r>
            <a:endParaRPr lang="en-US" sz="1800" dirty="0"/>
          </a:p>
        </p:txBody>
      </p:sp>
      <p:sp>
        <p:nvSpPr>
          <p:cNvPr id="4" name="TextBox 3"/>
          <p:cNvSpPr txBox="1"/>
          <p:nvPr/>
        </p:nvSpPr>
        <p:spPr>
          <a:xfrm>
            <a:off x="2318647" y="835890"/>
            <a:ext cx="4152408" cy="1015663"/>
          </a:xfrm>
          <a:prstGeom prst="rect">
            <a:avLst/>
          </a:prstGeom>
          <a:solidFill>
            <a:srgbClr val="FFFF00"/>
          </a:solidFill>
        </p:spPr>
        <p:txBody>
          <a:bodyPr wrap="square" rtlCol="0">
            <a:spAutoFit/>
          </a:bodyPr>
          <a:lstStyle/>
          <a:p>
            <a:r>
              <a:rPr lang="en-US" sz="1200" dirty="0" smtClean="0"/>
              <a:t>The dew point value is a measure of the amount of moisture in the air at a particular site. If the temperature and dew point are the same this means the air is 100% saturated. When this happens it is probably foggy, precipitating, or both. The bigger the difference between the two numbers, the drier the air is.</a:t>
            </a:r>
            <a:endParaRPr lang="en-US" sz="1200" dirty="0"/>
          </a:p>
        </p:txBody>
      </p:sp>
      <p:sp>
        <p:nvSpPr>
          <p:cNvPr id="5" name="Rectangle 4"/>
          <p:cNvSpPr/>
          <p:nvPr/>
        </p:nvSpPr>
        <p:spPr>
          <a:xfrm>
            <a:off x="2286000" y="2215813"/>
            <a:ext cx="2362200" cy="11430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61788" y="2204845"/>
            <a:ext cx="1515212" cy="116493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9428" y="2343150"/>
            <a:ext cx="1411572" cy="86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9228" y="2343150"/>
            <a:ext cx="1411572" cy="86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133600" y="3861137"/>
            <a:ext cx="4447949" cy="1015663"/>
          </a:xfrm>
          <a:prstGeom prst="rect">
            <a:avLst/>
          </a:prstGeom>
          <a:solidFill>
            <a:srgbClr val="FFFF00"/>
          </a:solidFill>
        </p:spPr>
        <p:txBody>
          <a:bodyPr wrap="none" rtlCol="0">
            <a:spAutoFit/>
          </a:bodyPr>
          <a:lstStyle/>
          <a:p>
            <a:r>
              <a:rPr lang="en-US" sz="1200" dirty="0" smtClean="0"/>
              <a:t>In this example, the boxes represent the air temperature, the drops</a:t>
            </a:r>
          </a:p>
          <a:p>
            <a:r>
              <a:rPr lang="en-US" sz="1200" dirty="0"/>
              <a:t>a</a:t>
            </a:r>
            <a:r>
              <a:rPr lang="en-US" sz="1200" dirty="0" smtClean="0"/>
              <a:t>re the amount of moisture in the atmosphere – the dew point.  In</a:t>
            </a:r>
          </a:p>
          <a:p>
            <a:r>
              <a:rPr lang="en-US" sz="1200" dirty="0"/>
              <a:t>b</a:t>
            </a:r>
            <a:r>
              <a:rPr lang="en-US" sz="1200" dirty="0" smtClean="0"/>
              <a:t>oth examples the dew point is the same. But the left box  is larger, </a:t>
            </a:r>
          </a:p>
          <a:p>
            <a:r>
              <a:rPr lang="en-US" sz="1200" dirty="0"/>
              <a:t>i</a:t>
            </a:r>
            <a:r>
              <a:rPr lang="en-US" sz="1200" dirty="0" smtClean="0"/>
              <a:t>mplying the air temperature is higher. The air is closer to saturation,</a:t>
            </a:r>
          </a:p>
          <a:p>
            <a:r>
              <a:rPr lang="en-US" sz="1200" dirty="0"/>
              <a:t>a</a:t>
            </a:r>
            <a:r>
              <a:rPr lang="en-US" sz="1200" dirty="0" smtClean="0"/>
              <a:t>nd the temperature closer to the dew point, in the right box.</a:t>
            </a:r>
            <a:endParaRPr lang="en-US" sz="1200" dirty="0"/>
          </a:p>
        </p:txBody>
      </p:sp>
      <p:sp>
        <p:nvSpPr>
          <p:cNvPr id="3" name="Rectangle 2"/>
          <p:cNvSpPr/>
          <p:nvPr/>
        </p:nvSpPr>
        <p:spPr>
          <a:xfrm>
            <a:off x="2309411" y="835891"/>
            <a:ext cx="4152408" cy="1015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05251" y="3845946"/>
            <a:ext cx="4447949" cy="10308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DDCB4F3F-55A0-4E20-8C2F-099B6C312F9A}" type="slidenum">
              <a:rPr lang="en-US" smtClean="0"/>
              <a:pPr/>
              <a:t>10</a:t>
            </a:fld>
            <a:endParaRPr lang="en-US"/>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2025993"/>
      </p:ext>
    </p:extLst>
  </p:cSld>
  <p:clrMapOvr>
    <a:masterClrMapping/>
  </p:clrMapOvr>
  <mc:AlternateContent xmlns:mc="http://schemas.openxmlformats.org/markup-compatibility/2006" xmlns:p14="http://schemas.microsoft.com/office/powerpoint/2010/main">
    <mc:Choice Requires="p14">
      <p:transition spd="slow" p14:dur="2000" advTm="27386"/>
    </mc:Choice>
    <mc:Fallback xmlns="">
      <p:transition spd="slow" advTm="27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normAutofit/>
          </a:bodyPr>
          <a:lstStyle/>
          <a:p>
            <a:r>
              <a:rPr lang="en-US" sz="1800" dirty="0" smtClean="0"/>
              <a:t>Dew point. What is it? </a:t>
            </a:r>
            <a:endParaRPr lang="en-US" sz="1800" dirty="0"/>
          </a:p>
        </p:txBody>
      </p:sp>
      <p:sp>
        <p:nvSpPr>
          <p:cNvPr id="4" name="TextBox 3"/>
          <p:cNvSpPr txBox="1"/>
          <p:nvPr/>
        </p:nvSpPr>
        <p:spPr>
          <a:xfrm>
            <a:off x="2318647" y="835890"/>
            <a:ext cx="4152408" cy="1015663"/>
          </a:xfrm>
          <a:prstGeom prst="rect">
            <a:avLst/>
          </a:prstGeom>
          <a:solidFill>
            <a:srgbClr val="FFFF00"/>
          </a:solidFill>
        </p:spPr>
        <p:txBody>
          <a:bodyPr wrap="square" rtlCol="0">
            <a:spAutoFit/>
          </a:bodyPr>
          <a:lstStyle/>
          <a:p>
            <a:r>
              <a:rPr lang="en-US" sz="1200" dirty="0" smtClean="0"/>
              <a:t>The dew point value is a measure of the amount of moisture in the air at a particular site. If the temperature and dew point are the same this means the air is 100% saturated. When this happens it is probably foggy, precipitating, or both. The bigger the difference between the two numbers, the drier the air is.</a:t>
            </a:r>
            <a:endParaRPr lang="en-US" sz="1200" dirty="0"/>
          </a:p>
        </p:txBody>
      </p:sp>
      <p:sp>
        <p:nvSpPr>
          <p:cNvPr id="5" name="Rectangle 4"/>
          <p:cNvSpPr/>
          <p:nvPr/>
        </p:nvSpPr>
        <p:spPr>
          <a:xfrm>
            <a:off x="76200" y="2215813"/>
            <a:ext cx="2362200" cy="11430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73972" y="2204845"/>
            <a:ext cx="1515212" cy="116493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836" y="2343150"/>
            <a:ext cx="1411572" cy="86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5792" y="2356307"/>
            <a:ext cx="1411572" cy="86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4673" y="3464946"/>
            <a:ext cx="4447949" cy="1015663"/>
          </a:xfrm>
          <a:prstGeom prst="rect">
            <a:avLst/>
          </a:prstGeom>
          <a:solidFill>
            <a:srgbClr val="FFFF00"/>
          </a:solidFill>
        </p:spPr>
        <p:txBody>
          <a:bodyPr wrap="none" rtlCol="0">
            <a:spAutoFit/>
          </a:bodyPr>
          <a:lstStyle/>
          <a:p>
            <a:r>
              <a:rPr lang="en-US" sz="1200" dirty="0" smtClean="0"/>
              <a:t>In this example, the boxes represent the air temperature, the drops</a:t>
            </a:r>
          </a:p>
          <a:p>
            <a:r>
              <a:rPr lang="en-US" sz="1200" dirty="0"/>
              <a:t>a</a:t>
            </a:r>
            <a:r>
              <a:rPr lang="en-US" sz="1200" dirty="0" smtClean="0"/>
              <a:t>re the amount of moisture in the atmosphere – the dew point.  In</a:t>
            </a:r>
          </a:p>
          <a:p>
            <a:r>
              <a:rPr lang="en-US" sz="1200" dirty="0"/>
              <a:t>b</a:t>
            </a:r>
            <a:r>
              <a:rPr lang="en-US" sz="1200" dirty="0" smtClean="0"/>
              <a:t>oth examples the dew point is the same. But the left box  is larger, </a:t>
            </a:r>
          </a:p>
          <a:p>
            <a:r>
              <a:rPr lang="en-US" sz="1200" dirty="0"/>
              <a:t>i</a:t>
            </a:r>
            <a:r>
              <a:rPr lang="en-US" sz="1200" dirty="0" smtClean="0"/>
              <a:t>mplying the air temperature is higher. The air is closer to saturation,</a:t>
            </a:r>
          </a:p>
          <a:p>
            <a:r>
              <a:rPr lang="en-US" sz="1200" dirty="0"/>
              <a:t>a</a:t>
            </a:r>
            <a:r>
              <a:rPr lang="en-US" sz="1200" dirty="0" smtClean="0"/>
              <a:t>nd the temperature closer to the dew point, in the right box.</a:t>
            </a:r>
            <a:endParaRPr lang="en-US" sz="1200" dirty="0"/>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9609" y="2236595"/>
            <a:ext cx="196215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571758" y="2236595"/>
            <a:ext cx="2572242" cy="2677656"/>
          </a:xfrm>
          <a:prstGeom prst="rect">
            <a:avLst/>
          </a:prstGeom>
          <a:solidFill>
            <a:srgbClr val="FFFF00"/>
          </a:solidFill>
        </p:spPr>
        <p:txBody>
          <a:bodyPr wrap="square" rtlCol="0">
            <a:spAutoFit/>
          </a:bodyPr>
          <a:lstStyle/>
          <a:p>
            <a:r>
              <a:rPr lang="en-US" sz="1200" dirty="0"/>
              <a:t>A good way to demonstrate </a:t>
            </a:r>
            <a:r>
              <a:rPr lang="en-US" sz="1200" dirty="0" smtClean="0"/>
              <a:t>dew point, and </a:t>
            </a:r>
            <a:r>
              <a:rPr lang="en-US" sz="1200" dirty="0"/>
              <a:t>the moisture in the air, is to </a:t>
            </a:r>
            <a:r>
              <a:rPr lang="en-US" sz="1200" dirty="0" smtClean="0"/>
              <a:t>think of </a:t>
            </a:r>
            <a:r>
              <a:rPr lang="en-US" sz="1200" dirty="0"/>
              <a:t>a glass of ice water on a summer day</a:t>
            </a:r>
            <a:r>
              <a:rPr lang="en-US" sz="1200" dirty="0" smtClean="0"/>
              <a:t>.</a:t>
            </a:r>
          </a:p>
          <a:p>
            <a:endParaRPr lang="en-US" sz="1200" dirty="0"/>
          </a:p>
          <a:p>
            <a:r>
              <a:rPr lang="en-US" sz="1200" dirty="0"/>
              <a:t>What is happening? – the ice water is</a:t>
            </a:r>
          </a:p>
          <a:p>
            <a:r>
              <a:rPr lang="en-US" sz="1200" dirty="0"/>
              <a:t>cooling the air on the outside of the </a:t>
            </a:r>
            <a:endParaRPr lang="en-US" sz="1200" dirty="0" smtClean="0"/>
          </a:p>
          <a:p>
            <a:r>
              <a:rPr lang="en-US" sz="1200" dirty="0"/>
              <a:t>g</a:t>
            </a:r>
            <a:r>
              <a:rPr lang="en-US" sz="1200" dirty="0" smtClean="0"/>
              <a:t>lass to </a:t>
            </a:r>
            <a:r>
              <a:rPr lang="en-US" sz="1200" dirty="0"/>
              <a:t>the </a:t>
            </a:r>
            <a:r>
              <a:rPr lang="en-US" sz="1200" dirty="0" smtClean="0"/>
              <a:t>dew point</a:t>
            </a:r>
            <a:r>
              <a:rPr lang="en-US" sz="1200" dirty="0"/>
              <a:t>, which in turn </a:t>
            </a:r>
            <a:endParaRPr lang="en-US" sz="1200" dirty="0" smtClean="0"/>
          </a:p>
          <a:p>
            <a:r>
              <a:rPr lang="en-US" sz="1200" dirty="0" smtClean="0"/>
              <a:t>is causing the </a:t>
            </a:r>
            <a:r>
              <a:rPr lang="en-US" sz="1200" dirty="0"/>
              <a:t>moisture to condense </a:t>
            </a:r>
            <a:endParaRPr lang="en-US" sz="1200" dirty="0" smtClean="0"/>
          </a:p>
          <a:p>
            <a:r>
              <a:rPr lang="en-US" sz="1200" dirty="0" smtClean="0"/>
              <a:t>into </a:t>
            </a:r>
            <a:r>
              <a:rPr lang="en-US" sz="1200" dirty="0"/>
              <a:t>droplets</a:t>
            </a:r>
            <a:r>
              <a:rPr lang="en-US" sz="1200" dirty="0" smtClean="0"/>
              <a:t>.</a:t>
            </a:r>
          </a:p>
          <a:p>
            <a:endParaRPr lang="en-US" sz="1200" dirty="0"/>
          </a:p>
          <a:p>
            <a:r>
              <a:rPr lang="en-US" sz="1200" dirty="0"/>
              <a:t>Would this be as likely to occur in the</a:t>
            </a:r>
          </a:p>
          <a:p>
            <a:r>
              <a:rPr lang="en-US" sz="1200" dirty="0"/>
              <a:t>winter?</a:t>
            </a:r>
          </a:p>
          <a:p>
            <a:endParaRPr lang="en-US" sz="1200" dirty="0"/>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200" y="5097452"/>
            <a:ext cx="2811763" cy="161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94673" y="5097451"/>
            <a:ext cx="1501886" cy="1200329"/>
          </a:xfrm>
          <a:prstGeom prst="rect">
            <a:avLst/>
          </a:prstGeom>
          <a:solidFill>
            <a:srgbClr val="FFFF00"/>
          </a:solidFill>
        </p:spPr>
        <p:txBody>
          <a:bodyPr wrap="none" rtlCol="0">
            <a:spAutoFit/>
          </a:bodyPr>
          <a:lstStyle/>
          <a:p>
            <a:r>
              <a:rPr lang="en-US" sz="1200" dirty="0" smtClean="0"/>
              <a:t>When the air</a:t>
            </a:r>
          </a:p>
          <a:p>
            <a:r>
              <a:rPr lang="en-US" sz="1200" dirty="0" smtClean="0"/>
              <a:t>temperature </a:t>
            </a:r>
          </a:p>
          <a:p>
            <a:r>
              <a:rPr lang="en-US" sz="1200" dirty="0"/>
              <a:t>a</a:t>
            </a:r>
            <a:r>
              <a:rPr lang="en-US" sz="1200" dirty="0" smtClean="0"/>
              <a:t>pproaches the dew</a:t>
            </a:r>
          </a:p>
          <a:p>
            <a:r>
              <a:rPr lang="en-US" sz="1200" dirty="0"/>
              <a:t>p</a:t>
            </a:r>
            <a:r>
              <a:rPr lang="en-US" sz="1200" dirty="0" smtClean="0"/>
              <a:t>oint, dew forms on</a:t>
            </a:r>
          </a:p>
          <a:p>
            <a:r>
              <a:rPr lang="en-US" sz="1200" dirty="0"/>
              <a:t>g</a:t>
            </a:r>
            <a:r>
              <a:rPr lang="en-US" sz="1200" dirty="0" smtClean="0"/>
              <a:t>rass. When it’s cold,</a:t>
            </a:r>
          </a:p>
          <a:p>
            <a:r>
              <a:rPr lang="en-US" sz="1200" dirty="0"/>
              <a:t>f</a:t>
            </a:r>
            <a:r>
              <a:rPr lang="en-US" sz="1200" dirty="0" smtClean="0"/>
              <a:t>rost forms.</a:t>
            </a:r>
            <a:endParaRPr lang="en-US" sz="1200" dirty="0"/>
          </a:p>
        </p:txBody>
      </p:sp>
      <p:sp>
        <p:nvSpPr>
          <p:cNvPr id="3" name="Rectangle 2"/>
          <p:cNvSpPr/>
          <p:nvPr/>
        </p:nvSpPr>
        <p:spPr>
          <a:xfrm>
            <a:off x="2309411" y="835891"/>
            <a:ext cx="4152408" cy="1015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4673" y="3464946"/>
            <a:ext cx="4447949" cy="10308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4673" y="5097452"/>
            <a:ext cx="1501886" cy="12003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71758" y="2204845"/>
            <a:ext cx="2572242" cy="27094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DDCB4F3F-55A0-4E20-8C2F-099B6C312F9A}" type="slidenum">
              <a:rPr lang="en-US" smtClean="0"/>
              <a:pPr/>
              <a:t>11</a:t>
            </a:fld>
            <a:endParaRPr lang="en-US"/>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9914875"/>
      </p:ext>
    </p:extLst>
  </p:cSld>
  <p:clrMapOvr>
    <a:masterClrMapping/>
  </p:clrMapOvr>
  <mc:AlternateContent xmlns:mc="http://schemas.openxmlformats.org/markup-compatibility/2006" xmlns:p14="http://schemas.microsoft.com/office/powerpoint/2010/main">
    <mc:Choice Requires="p14">
      <p:transition spd="slow" p14:dur="2000" advTm="51603"/>
    </mc:Choice>
    <mc:Fallback xmlns="">
      <p:transition spd="slow" advTm="51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4593" y="3767440"/>
            <a:ext cx="4155007" cy="9233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64593" y="944267"/>
            <a:ext cx="4721870" cy="11131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4593" y="944267"/>
            <a:ext cx="4721870" cy="1200329"/>
          </a:xfrm>
          <a:prstGeom prst="rect">
            <a:avLst/>
          </a:prstGeom>
          <a:noFill/>
        </p:spPr>
        <p:txBody>
          <a:bodyPr wrap="none" rtlCol="0">
            <a:spAutoFit/>
          </a:bodyPr>
          <a:lstStyle/>
          <a:p>
            <a:r>
              <a:rPr lang="en-US" sz="1200" dirty="0"/>
              <a:t>Relative humidity is also a measure of the moisture in the air, but it is</a:t>
            </a:r>
          </a:p>
          <a:p>
            <a:r>
              <a:rPr lang="en-US" sz="1200" dirty="0"/>
              <a:t>dependent on temperature, as warmer air can hold more moisture. So in</a:t>
            </a:r>
          </a:p>
          <a:p>
            <a:r>
              <a:rPr lang="en-US" sz="1200" dirty="0"/>
              <a:t>the above case even though both have the same amount of moisture, in </a:t>
            </a:r>
          </a:p>
          <a:p>
            <a:r>
              <a:rPr lang="en-US" sz="1200" dirty="0"/>
              <a:t>the example on the left the relative humidity would be lower. The only </a:t>
            </a:r>
          </a:p>
          <a:p>
            <a:r>
              <a:rPr lang="en-US" sz="1200" dirty="0"/>
              <a:t>way to raise it would be to add more moisture.</a:t>
            </a:r>
          </a:p>
          <a:p>
            <a:endParaRPr lang="en-US" sz="1200" dirty="0"/>
          </a:p>
        </p:txBody>
      </p:sp>
      <p:sp>
        <p:nvSpPr>
          <p:cNvPr id="6" name="TextBox 5"/>
          <p:cNvSpPr txBox="1"/>
          <p:nvPr/>
        </p:nvSpPr>
        <p:spPr>
          <a:xfrm>
            <a:off x="2514600" y="346425"/>
            <a:ext cx="4943726" cy="369332"/>
          </a:xfrm>
          <a:prstGeom prst="rect">
            <a:avLst/>
          </a:prstGeom>
          <a:noFill/>
        </p:spPr>
        <p:txBody>
          <a:bodyPr wrap="none" rtlCol="0">
            <a:spAutoFit/>
          </a:bodyPr>
          <a:lstStyle/>
          <a:p>
            <a:r>
              <a:rPr lang="en-US" dirty="0"/>
              <a:t>How does </a:t>
            </a:r>
            <a:r>
              <a:rPr lang="en-US" dirty="0" smtClean="0"/>
              <a:t>dew point </a:t>
            </a:r>
            <a:r>
              <a:rPr lang="en-US" dirty="0"/>
              <a:t>differ from </a:t>
            </a:r>
            <a:r>
              <a:rPr lang="en-US" dirty="0" smtClean="0"/>
              <a:t>relative </a:t>
            </a:r>
            <a:r>
              <a:rPr lang="en-US" dirty="0"/>
              <a:t>h</a:t>
            </a:r>
            <a:r>
              <a:rPr lang="en-US" dirty="0" smtClean="0"/>
              <a:t>umidity</a:t>
            </a:r>
            <a:r>
              <a:rPr lang="en-US" dirty="0"/>
              <a:t>?</a:t>
            </a:r>
          </a:p>
        </p:txBody>
      </p:sp>
      <p:sp>
        <p:nvSpPr>
          <p:cNvPr id="7" name="TextBox 6"/>
          <p:cNvSpPr txBox="1"/>
          <p:nvPr/>
        </p:nvSpPr>
        <p:spPr>
          <a:xfrm>
            <a:off x="5715000" y="3628940"/>
            <a:ext cx="3325398" cy="1015663"/>
          </a:xfrm>
          <a:prstGeom prst="rect">
            <a:avLst/>
          </a:prstGeom>
          <a:solidFill>
            <a:srgbClr val="FFFF00"/>
          </a:solidFill>
        </p:spPr>
        <p:txBody>
          <a:bodyPr wrap="none" rtlCol="0">
            <a:spAutoFit/>
          </a:bodyPr>
          <a:lstStyle/>
          <a:p>
            <a:r>
              <a:rPr lang="en-US" sz="1200" dirty="0"/>
              <a:t>In the summer,  because warmer air can hold</a:t>
            </a:r>
          </a:p>
          <a:p>
            <a:r>
              <a:rPr lang="en-US" sz="1200" dirty="0"/>
              <a:t>more moisture, the </a:t>
            </a:r>
            <a:r>
              <a:rPr lang="en-US" sz="1200" dirty="0" err="1"/>
              <a:t>dewpoints</a:t>
            </a:r>
            <a:r>
              <a:rPr lang="en-US" sz="1200" dirty="0"/>
              <a:t> are typically higher.</a:t>
            </a:r>
          </a:p>
          <a:p>
            <a:r>
              <a:rPr lang="en-US" sz="1200" dirty="0"/>
              <a:t>When the </a:t>
            </a:r>
            <a:r>
              <a:rPr lang="en-US" sz="1200" dirty="0" err="1"/>
              <a:t>dewpoints</a:t>
            </a:r>
            <a:r>
              <a:rPr lang="en-US" sz="1200" dirty="0"/>
              <a:t> reach the 60s it begins to</a:t>
            </a:r>
          </a:p>
          <a:p>
            <a:r>
              <a:rPr lang="en-US" sz="1200" dirty="0"/>
              <a:t>feels sticky from the humidity. When these reach</a:t>
            </a:r>
          </a:p>
          <a:p>
            <a:r>
              <a:rPr lang="en-US" sz="1200" dirty="0"/>
              <a:t>the 70s it feels </a:t>
            </a:r>
            <a:r>
              <a:rPr lang="en-US" sz="1200" dirty="0" smtClean="0"/>
              <a:t>oppressive.</a:t>
            </a:r>
            <a:endParaRPr lang="en-US" sz="1200"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036" y="1712431"/>
            <a:ext cx="212407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6200" y="2215813"/>
            <a:ext cx="2362200" cy="11430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673972" y="2204845"/>
            <a:ext cx="1515212" cy="116493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836" y="2343150"/>
            <a:ext cx="1411572" cy="86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8562" y="2356307"/>
            <a:ext cx="1411572" cy="86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81000" y="3767440"/>
            <a:ext cx="3875676" cy="923330"/>
          </a:xfrm>
          <a:prstGeom prst="rect">
            <a:avLst/>
          </a:prstGeom>
          <a:noFill/>
        </p:spPr>
        <p:txBody>
          <a:bodyPr wrap="none" rtlCol="0">
            <a:spAutoFit/>
          </a:bodyPr>
          <a:lstStyle/>
          <a:p>
            <a:r>
              <a:rPr lang="en-US" sz="1200" dirty="0" smtClean="0"/>
              <a:t>If the amount of moisture in the air stayed the same during</a:t>
            </a:r>
          </a:p>
          <a:p>
            <a:r>
              <a:rPr lang="en-US" sz="1200" dirty="0"/>
              <a:t>t</a:t>
            </a:r>
            <a:r>
              <a:rPr lang="en-US" sz="1200" dirty="0" smtClean="0"/>
              <a:t>he day, as the temperature goes up the relative humidity</a:t>
            </a:r>
          </a:p>
          <a:p>
            <a:r>
              <a:rPr lang="en-US" sz="1200" dirty="0"/>
              <a:t>w</a:t>
            </a:r>
            <a:r>
              <a:rPr lang="en-US" sz="1200" dirty="0" smtClean="0"/>
              <a:t>ill drop. This is why </a:t>
            </a:r>
            <a:r>
              <a:rPr lang="en-US" sz="1200" dirty="0" err="1" smtClean="0"/>
              <a:t>dewpoint</a:t>
            </a:r>
            <a:r>
              <a:rPr lang="en-US" sz="1200" dirty="0" smtClean="0"/>
              <a:t> is a better measure of the</a:t>
            </a:r>
          </a:p>
          <a:p>
            <a:r>
              <a:rPr lang="en-US" sz="1200" dirty="0"/>
              <a:t>a</a:t>
            </a:r>
            <a:r>
              <a:rPr lang="en-US" sz="1200" dirty="0" smtClean="0"/>
              <a:t>mount of moisture in the air. </a:t>
            </a:r>
            <a:r>
              <a:rPr lang="en-US" dirty="0" smtClean="0"/>
              <a:t> </a:t>
            </a:r>
            <a:endParaRPr lang="en-US" dirty="0"/>
          </a:p>
        </p:txBody>
      </p:sp>
      <p:sp>
        <p:nvSpPr>
          <p:cNvPr id="14" name="TextBox 13"/>
          <p:cNvSpPr txBox="1"/>
          <p:nvPr/>
        </p:nvSpPr>
        <p:spPr>
          <a:xfrm>
            <a:off x="5410200" y="1143000"/>
            <a:ext cx="3631122" cy="461665"/>
          </a:xfrm>
          <a:prstGeom prst="rect">
            <a:avLst/>
          </a:prstGeom>
          <a:solidFill>
            <a:srgbClr val="FFFF00"/>
          </a:solidFill>
        </p:spPr>
        <p:txBody>
          <a:bodyPr wrap="none" rtlCol="0">
            <a:spAutoFit/>
          </a:bodyPr>
          <a:lstStyle/>
          <a:p>
            <a:r>
              <a:rPr lang="en-US" sz="1200" dirty="0"/>
              <a:t>Below temperature on the station plot Is the </a:t>
            </a:r>
            <a:r>
              <a:rPr lang="en-US" sz="1200" dirty="0" err="1"/>
              <a:t>dewpoint</a:t>
            </a:r>
            <a:r>
              <a:rPr lang="en-US" sz="1200" dirty="0" smtClean="0"/>
              <a:t>.</a:t>
            </a:r>
          </a:p>
          <a:p>
            <a:endParaRPr lang="en-US" sz="1200" dirty="0"/>
          </a:p>
        </p:txBody>
      </p:sp>
      <p:sp>
        <p:nvSpPr>
          <p:cNvPr id="4" name="Rectangle 3"/>
          <p:cNvSpPr/>
          <p:nvPr/>
        </p:nvSpPr>
        <p:spPr>
          <a:xfrm>
            <a:off x="5715000" y="3628940"/>
            <a:ext cx="3326322" cy="10618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410200" y="1143000"/>
            <a:ext cx="3630198" cy="461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5"/>
          <p:cNvSpPr>
            <a:spLocks noGrp="1"/>
          </p:cNvSpPr>
          <p:nvPr>
            <p:ph type="sldNum" sz="quarter" idx="12"/>
          </p:nvPr>
        </p:nvSpPr>
        <p:spPr/>
        <p:txBody>
          <a:bodyPr/>
          <a:lstStyle/>
          <a:p>
            <a:fld id="{DDCB4F3F-55A0-4E20-8C2F-099B6C312F9A}" type="slidenum">
              <a:rPr lang="en-US" smtClean="0"/>
              <a:pPr/>
              <a:t>12</a:t>
            </a:fld>
            <a:endParaRPr lang="en-US"/>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00878117"/>
      </p:ext>
    </p:extLst>
  </p:cSld>
  <p:clrMapOvr>
    <a:masterClrMapping/>
  </p:clrMapOvr>
  <mc:AlternateContent xmlns:mc="http://schemas.openxmlformats.org/markup-compatibility/2006" xmlns:p14="http://schemas.microsoft.com/office/powerpoint/2010/main">
    <mc:Choice Requires="p14">
      <p:transition spd="slow" p14:dur="2000" advTm="77646"/>
    </mc:Choice>
    <mc:Fallback xmlns="">
      <p:transition spd="slow" advTm="7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p:cNvSpPr/>
          <p:nvPr/>
        </p:nvSpPr>
        <p:spPr>
          <a:xfrm>
            <a:off x="3924300" y="1752600"/>
            <a:ext cx="457200" cy="4572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1"/>
          </p:cNvCxnSpPr>
          <p:nvPr/>
        </p:nvCxnSpPr>
        <p:spPr>
          <a:xfrm flipH="1" flipV="1">
            <a:off x="3695700" y="1447800"/>
            <a:ext cx="295555" cy="3717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95700" y="1175266"/>
            <a:ext cx="295555" cy="304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810000" y="1387127"/>
            <a:ext cx="181255" cy="18587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24200" y="1002268"/>
            <a:ext cx="418704" cy="369332"/>
          </a:xfrm>
          <a:prstGeom prst="rect">
            <a:avLst/>
          </a:prstGeom>
          <a:noFill/>
        </p:spPr>
        <p:txBody>
          <a:bodyPr wrap="none" rtlCol="0">
            <a:spAutoFit/>
          </a:bodyPr>
          <a:lstStyle/>
          <a:p>
            <a:r>
              <a:rPr lang="en-US" dirty="0" smtClean="0"/>
              <a:t>46</a:t>
            </a:r>
            <a:endParaRPr lang="en-US" dirty="0"/>
          </a:p>
        </p:txBody>
      </p:sp>
      <p:sp>
        <p:nvSpPr>
          <p:cNvPr id="13" name="TextBox 12"/>
          <p:cNvSpPr txBox="1"/>
          <p:nvPr/>
        </p:nvSpPr>
        <p:spPr>
          <a:xfrm>
            <a:off x="3089563" y="2145268"/>
            <a:ext cx="418704" cy="369332"/>
          </a:xfrm>
          <a:prstGeom prst="rect">
            <a:avLst/>
          </a:prstGeom>
          <a:noFill/>
        </p:spPr>
        <p:txBody>
          <a:bodyPr wrap="none" rtlCol="0">
            <a:spAutoFit/>
          </a:bodyPr>
          <a:lstStyle/>
          <a:p>
            <a:r>
              <a:rPr lang="en-US" dirty="0" smtClean="0"/>
              <a:t>28</a:t>
            </a:r>
            <a:endParaRPr lang="en-US" dirty="0"/>
          </a:p>
        </p:txBody>
      </p:sp>
      <p:sp>
        <p:nvSpPr>
          <p:cNvPr id="14" name="TextBox 13"/>
          <p:cNvSpPr txBox="1"/>
          <p:nvPr/>
        </p:nvSpPr>
        <p:spPr>
          <a:xfrm>
            <a:off x="4495800" y="1295400"/>
            <a:ext cx="535724" cy="369332"/>
          </a:xfrm>
          <a:prstGeom prst="rect">
            <a:avLst/>
          </a:prstGeom>
          <a:noFill/>
        </p:spPr>
        <p:txBody>
          <a:bodyPr wrap="none" rtlCol="0">
            <a:spAutoFit/>
          </a:bodyPr>
          <a:lstStyle/>
          <a:p>
            <a:r>
              <a:rPr lang="en-US" dirty="0" smtClean="0"/>
              <a:t>251</a:t>
            </a:r>
            <a:endParaRPr lang="en-US" dirty="0"/>
          </a:p>
        </p:txBody>
      </p:sp>
      <p:sp>
        <p:nvSpPr>
          <p:cNvPr id="15" name="TextBox 14"/>
          <p:cNvSpPr txBox="1"/>
          <p:nvPr/>
        </p:nvSpPr>
        <p:spPr>
          <a:xfrm>
            <a:off x="2335835" y="757535"/>
            <a:ext cx="1186287" cy="461665"/>
          </a:xfrm>
          <a:prstGeom prst="rect">
            <a:avLst/>
          </a:prstGeom>
          <a:noFill/>
        </p:spPr>
        <p:txBody>
          <a:bodyPr wrap="none" rtlCol="0">
            <a:spAutoFit/>
          </a:bodyPr>
          <a:lstStyle/>
          <a:p>
            <a:r>
              <a:rPr lang="en-US" sz="1200" dirty="0" smtClean="0"/>
              <a:t>Air temperature</a:t>
            </a:r>
          </a:p>
          <a:p>
            <a:r>
              <a:rPr lang="en-US" sz="1200" dirty="0" smtClean="0"/>
              <a:t>= 46</a:t>
            </a:r>
            <a:endParaRPr lang="en-US" sz="1200" dirty="0"/>
          </a:p>
        </p:txBody>
      </p:sp>
      <p:sp>
        <p:nvSpPr>
          <p:cNvPr id="16" name="TextBox 15"/>
          <p:cNvSpPr txBox="1"/>
          <p:nvPr/>
        </p:nvSpPr>
        <p:spPr>
          <a:xfrm>
            <a:off x="2295116" y="2542401"/>
            <a:ext cx="1097801" cy="276999"/>
          </a:xfrm>
          <a:prstGeom prst="rect">
            <a:avLst/>
          </a:prstGeom>
          <a:noFill/>
        </p:spPr>
        <p:txBody>
          <a:bodyPr wrap="none" rtlCol="0">
            <a:spAutoFit/>
          </a:bodyPr>
          <a:lstStyle/>
          <a:p>
            <a:r>
              <a:rPr lang="en-US" sz="1200" dirty="0" err="1" smtClean="0"/>
              <a:t>Dewpoint</a:t>
            </a:r>
            <a:r>
              <a:rPr lang="en-US" sz="1200" dirty="0" smtClean="0"/>
              <a:t> = 28</a:t>
            </a:r>
            <a:endParaRPr lang="en-US" sz="1200" dirty="0"/>
          </a:p>
        </p:txBody>
      </p:sp>
      <p:sp>
        <p:nvSpPr>
          <p:cNvPr id="17" name="TextBox 16"/>
          <p:cNvSpPr txBox="1"/>
          <p:nvPr/>
        </p:nvSpPr>
        <p:spPr>
          <a:xfrm>
            <a:off x="5265042" y="1131332"/>
            <a:ext cx="2446182" cy="276999"/>
          </a:xfrm>
          <a:prstGeom prst="rect">
            <a:avLst/>
          </a:prstGeom>
          <a:noFill/>
        </p:spPr>
        <p:txBody>
          <a:bodyPr wrap="none" rtlCol="0">
            <a:spAutoFit/>
          </a:bodyPr>
          <a:lstStyle/>
          <a:p>
            <a:r>
              <a:rPr lang="en-US" sz="1200" dirty="0" smtClean="0"/>
              <a:t>Air pressure =  1025.1 </a:t>
            </a:r>
            <a:r>
              <a:rPr lang="en-US" sz="1200" dirty="0" err="1" smtClean="0"/>
              <a:t>millibars</a:t>
            </a:r>
            <a:r>
              <a:rPr lang="en-US" sz="1200" dirty="0" smtClean="0"/>
              <a:t> (</a:t>
            </a:r>
            <a:r>
              <a:rPr lang="en-US" sz="1200" dirty="0" err="1" smtClean="0"/>
              <a:t>mb</a:t>
            </a:r>
            <a:r>
              <a:rPr lang="en-US" sz="1200" dirty="0" smtClean="0"/>
              <a:t>)</a:t>
            </a:r>
            <a:endParaRPr lang="en-US" sz="1200" dirty="0"/>
          </a:p>
        </p:txBody>
      </p:sp>
      <p:sp>
        <p:nvSpPr>
          <p:cNvPr id="18" name="TextBox 17"/>
          <p:cNvSpPr txBox="1"/>
          <p:nvPr/>
        </p:nvSpPr>
        <p:spPr>
          <a:xfrm>
            <a:off x="2601143" y="50800"/>
            <a:ext cx="4578626" cy="369332"/>
          </a:xfrm>
          <a:prstGeom prst="rect">
            <a:avLst/>
          </a:prstGeom>
          <a:noFill/>
        </p:spPr>
        <p:txBody>
          <a:bodyPr wrap="none" rtlCol="0">
            <a:spAutoFit/>
          </a:bodyPr>
          <a:lstStyle/>
          <a:p>
            <a:r>
              <a:rPr lang="en-US" dirty="0"/>
              <a:t>What can be told from a Weather </a:t>
            </a:r>
            <a:r>
              <a:rPr lang="en-US" dirty="0" smtClean="0"/>
              <a:t>Station plot?</a:t>
            </a:r>
            <a:endParaRPr lang="en-US" dirty="0"/>
          </a:p>
        </p:txBody>
      </p:sp>
      <p:cxnSp>
        <p:nvCxnSpPr>
          <p:cNvPr id="20" name="Straight Arrow Connector 19"/>
          <p:cNvCxnSpPr/>
          <p:nvPr/>
        </p:nvCxnSpPr>
        <p:spPr>
          <a:xfrm flipH="1">
            <a:off x="5035938" y="1480066"/>
            <a:ext cx="182380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724400" y="2160177"/>
            <a:ext cx="2397708" cy="1754326"/>
          </a:xfrm>
          <a:prstGeom prst="rect">
            <a:avLst/>
          </a:prstGeom>
          <a:noFill/>
        </p:spPr>
        <p:txBody>
          <a:bodyPr wrap="none" rtlCol="0">
            <a:spAutoFit/>
          </a:bodyPr>
          <a:lstStyle/>
          <a:p>
            <a:r>
              <a:rPr lang="en-US" sz="1200" dirty="0" smtClean="0"/>
              <a:t>Winds – the flag points to</a:t>
            </a:r>
          </a:p>
          <a:p>
            <a:r>
              <a:rPr lang="en-US" sz="1200" dirty="0"/>
              <a:t>t</a:t>
            </a:r>
            <a:r>
              <a:rPr lang="en-US" sz="1200" dirty="0" smtClean="0"/>
              <a:t>he direction the wind </a:t>
            </a:r>
          </a:p>
          <a:p>
            <a:r>
              <a:rPr lang="en-US" sz="1200" dirty="0"/>
              <a:t>i</a:t>
            </a:r>
            <a:r>
              <a:rPr lang="en-US" sz="1200" dirty="0" smtClean="0"/>
              <a:t>s coming </a:t>
            </a:r>
            <a:r>
              <a:rPr lang="en-US" sz="1200" i="1" dirty="0" smtClean="0"/>
              <a:t>from</a:t>
            </a:r>
            <a:r>
              <a:rPr lang="en-US" sz="1200" dirty="0" smtClean="0"/>
              <a:t>. A long</a:t>
            </a:r>
          </a:p>
          <a:p>
            <a:r>
              <a:rPr lang="en-US" sz="1200" dirty="0"/>
              <a:t>s</a:t>
            </a:r>
            <a:r>
              <a:rPr lang="en-US" sz="1200" dirty="0" smtClean="0"/>
              <a:t>tick coming from the top is</a:t>
            </a:r>
          </a:p>
          <a:p>
            <a:r>
              <a:rPr lang="en-US" sz="1200" dirty="0"/>
              <a:t>e</a:t>
            </a:r>
            <a:r>
              <a:rPr lang="en-US" sz="1200" dirty="0" smtClean="0"/>
              <a:t>qual to 10 knots (12 mph). A</a:t>
            </a:r>
          </a:p>
          <a:p>
            <a:r>
              <a:rPr lang="en-US" sz="1200" dirty="0"/>
              <a:t>s</a:t>
            </a:r>
            <a:r>
              <a:rPr lang="en-US" sz="1200" dirty="0" smtClean="0"/>
              <a:t>hort one is worth 5 knots. Add</a:t>
            </a:r>
          </a:p>
          <a:p>
            <a:r>
              <a:rPr lang="en-US" sz="1200" dirty="0"/>
              <a:t>t</a:t>
            </a:r>
            <a:r>
              <a:rPr lang="en-US" sz="1200" dirty="0" smtClean="0"/>
              <a:t>hem to get the speed. In this case</a:t>
            </a:r>
          </a:p>
          <a:p>
            <a:r>
              <a:rPr lang="en-US" sz="1200" dirty="0"/>
              <a:t>t</a:t>
            </a:r>
            <a:r>
              <a:rPr lang="en-US" sz="1200" dirty="0" smtClean="0"/>
              <a:t>he winds are coming from the </a:t>
            </a:r>
          </a:p>
          <a:p>
            <a:r>
              <a:rPr lang="en-US" sz="1200" dirty="0"/>
              <a:t>n</a:t>
            </a:r>
            <a:r>
              <a:rPr lang="en-US" sz="1200" dirty="0" smtClean="0"/>
              <a:t>orthwest at 15 knots (18 mph)</a:t>
            </a:r>
            <a:endParaRPr lang="en-US" sz="1200" dirty="0"/>
          </a:p>
        </p:txBody>
      </p:sp>
      <p:cxnSp>
        <p:nvCxnSpPr>
          <p:cNvPr id="23" name="Straight Arrow Connector 22"/>
          <p:cNvCxnSpPr/>
          <p:nvPr/>
        </p:nvCxnSpPr>
        <p:spPr>
          <a:xfrm flipV="1">
            <a:off x="3591562" y="2155567"/>
            <a:ext cx="390245" cy="676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597359" y="2865934"/>
            <a:ext cx="2104550" cy="646331"/>
          </a:xfrm>
          <a:prstGeom prst="rect">
            <a:avLst/>
          </a:prstGeom>
          <a:noFill/>
        </p:spPr>
        <p:txBody>
          <a:bodyPr wrap="none" rtlCol="0">
            <a:spAutoFit/>
          </a:bodyPr>
          <a:lstStyle/>
          <a:p>
            <a:r>
              <a:rPr lang="en-US" sz="1200" dirty="0" smtClean="0"/>
              <a:t>If the circle is hollow</a:t>
            </a:r>
          </a:p>
          <a:p>
            <a:r>
              <a:rPr lang="en-US" sz="1200" dirty="0"/>
              <a:t>t</a:t>
            </a:r>
            <a:r>
              <a:rPr lang="en-US" sz="1200" dirty="0" smtClean="0"/>
              <a:t>hat means the sky is clear.</a:t>
            </a:r>
          </a:p>
          <a:p>
            <a:r>
              <a:rPr lang="en-US" sz="1200" dirty="0" smtClean="0"/>
              <a:t>If it is filled in the sky is cloudy.</a:t>
            </a:r>
            <a:endParaRPr lang="en-US" sz="1200" dirty="0"/>
          </a:p>
        </p:txBody>
      </p:sp>
      <p:sp>
        <p:nvSpPr>
          <p:cNvPr id="28" name="Rectangle 27"/>
          <p:cNvSpPr/>
          <p:nvPr/>
        </p:nvSpPr>
        <p:spPr>
          <a:xfrm>
            <a:off x="228600" y="43934"/>
            <a:ext cx="8610600" cy="42232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DDCB4F3F-55A0-4E20-8C2F-099B6C312F9A}" type="slidenum">
              <a:rPr lang="en-US" smtClean="0"/>
              <a:pPr/>
              <a:t>13</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7653522"/>
      </p:ext>
    </p:extLst>
  </p:cSld>
  <p:clrMapOvr>
    <a:masterClrMapping/>
  </p:clrMapOvr>
  <mc:AlternateContent xmlns:mc="http://schemas.openxmlformats.org/markup-compatibility/2006">
    <mc:Choice xmlns:p14="http://schemas.microsoft.com/office/powerpoint/2010/main" Requires="p14">
      <p:transition spd="slow" p14:dur="2000" advTm="134625"/>
    </mc:Choice>
    <mc:Fallback>
      <p:transition spd="slow" advTm="134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5999" y="5026006"/>
            <a:ext cx="3962401" cy="16629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1385" y="-31727"/>
            <a:ext cx="8229600" cy="715962"/>
          </a:xfrm>
        </p:spPr>
        <p:txBody>
          <a:bodyPr>
            <a:normAutofit/>
          </a:bodyPr>
          <a:lstStyle/>
          <a:p>
            <a:r>
              <a:rPr lang="en-US" sz="1800" dirty="0" smtClean="0"/>
              <a:t>How do we use station plots to analyze a weather map?</a:t>
            </a:r>
            <a:endParaRPr lang="en-US" sz="1800" dirty="0"/>
          </a:p>
        </p:txBody>
      </p:sp>
      <p:sp>
        <p:nvSpPr>
          <p:cNvPr id="4" name="Rectangle 3"/>
          <p:cNvSpPr/>
          <p:nvPr/>
        </p:nvSpPr>
        <p:spPr>
          <a:xfrm>
            <a:off x="2253673" y="5088522"/>
            <a:ext cx="4070927" cy="1600438"/>
          </a:xfrm>
          <a:prstGeom prst="rect">
            <a:avLst/>
          </a:prstGeom>
        </p:spPr>
        <p:txBody>
          <a:bodyPr wrap="square">
            <a:spAutoFit/>
          </a:bodyPr>
          <a:lstStyle/>
          <a:p>
            <a:pPr algn="ctr"/>
            <a:r>
              <a:rPr lang="en-US" sz="1400" b="1" dirty="0"/>
              <a:t>The black penciled lines are isobars.</a:t>
            </a:r>
          </a:p>
          <a:p>
            <a:r>
              <a:rPr lang="en-US" sz="1200" b="1" dirty="0">
                <a:solidFill>
                  <a:srgbClr val="0070C0"/>
                </a:solidFill>
              </a:rPr>
              <a:t>Isobars = “lines of equal pressure.”  </a:t>
            </a:r>
            <a:r>
              <a:rPr lang="en-US" sz="1200" dirty="0"/>
              <a:t>This is like playing connect the dots</a:t>
            </a:r>
            <a:r>
              <a:rPr lang="en-US" sz="1200" dirty="0" smtClean="0"/>
              <a:t>. Start </a:t>
            </a:r>
            <a:r>
              <a:rPr lang="en-US" sz="1200" dirty="0"/>
              <a:t>from a pre-determined value in the upper right , usually in increments of </a:t>
            </a:r>
            <a:r>
              <a:rPr lang="en-US" sz="1200" dirty="0" smtClean="0"/>
              <a:t> 2 </a:t>
            </a:r>
            <a:r>
              <a:rPr lang="en-US" sz="1200" dirty="0"/>
              <a:t>or 4 </a:t>
            </a:r>
            <a:r>
              <a:rPr lang="en-US" sz="1200" dirty="0" err="1"/>
              <a:t>mb</a:t>
            </a:r>
            <a:r>
              <a:rPr lang="en-US" sz="1200" dirty="0"/>
              <a:t>. For example, to draw the </a:t>
            </a:r>
            <a:r>
              <a:rPr lang="en-US" sz="1200" dirty="0" smtClean="0"/>
              <a:t>1004 </a:t>
            </a:r>
            <a:r>
              <a:rPr lang="en-US" sz="1200" dirty="0" err="1"/>
              <a:t>mb</a:t>
            </a:r>
            <a:r>
              <a:rPr lang="en-US" sz="1200" dirty="0"/>
              <a:t> line look for all places on the map </a:t>
            </a:r>
            <a:r>
              <a:rPr lang="en-US" sz="1200" dirty="0" smtClean="0"/>
              <a:t>where the </a:t>
            </a:r>
            <a:r>
              <a:rPr lang="en-US" sz="1200" dirty="0"/>
              <a:t>station air pressure is greater than </a:t>
            </a:r>
            <a:r>
              <a:rPr lang="en-US" sz="1200" dirty="0" smtClean="0"/>
              <a:t>1001 </a:t>
            </a:r>
            <a:r>
              <a:rPr lang="en-US" sz="1200" dirty="0" err="1"/>
              <a:t>mb</a:t>
            </a:r>
            <a:r>
              <a:rPr lang="en-US" sz="1200" dirty="0"/>
              <a:t> but less than </a:t>
            </a:r>
            <a:r>
              <a:rPr lang="en-US" sz="1200" dirty="0" smtClean="0"/>
              <a:t>1007 </a:t>
            </a:r>
            <a:r>
              <a:rPr lang="en-US" sz="1200" dirty="0" err="1" smtClean="0"/>
              <a:t>mb</a:t>
            </a:r>
            <a:r>
              <a:rPr lang="en-US" sz="1200" dirty="0"/>
              <a:t>. </a:t>
            </a:r>
            <a:r>
              <a:rPr lang="en-US" sz="1200" dirty="0" smtClean="0"/>
              <a:t>Once you </a:t>
            </a:r>
            <a:r>
              <a:rPr lang="en-US" sz="1200" dirty="0"/>
              <a:t>complete one line the others often are shaped the same way.</a:t>
            </a:r>
          </a:p>
        </p:txBody>
      </p:sp>
      <p:sp>
        <p:nvSpPr>
          <p:cNvPr id="8" name="Flowchart: Connector 7"/>
          <p:cNvSpPr/>
          <p:nvPr/>
        </p:nvSpPr>
        <p:spPr>
          <a:xfrm>
            <a:off x="2903946" y="41148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3885046" y="34290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5622636" y="15240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2493240" y="27432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3208799" y="1928152"/>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a:off x="3935269" y="1014358"/>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a:off x="4572000" y="24384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372940" y="1152082"/>
            <a:ext cx="367408" cy="307777"/>
          </a:xfrm>
          <a:prstGeom prst="rect">
            <a:avLst/>
          </a:prstGeom>
          <a:noFill/>
        </p:spPr>
        <p:txBody>
          <a:bodyPr wrap="none" rtlCol="0">
            <a:spAutoFit/>
          </a:bodyPr>
          <a:lstStyle/>
          <a:p>
            <a:r>
              <a:rPr lang="en-US" sz="1400" dirty="0" smtClean="0"/>
              <a:t>41</a:t>
            </a:r>
            <a:endParaRPr lang="en-US" sz="1400" dirty="0"/>
          </a:p>
        </p:txBody>
      </p:sp>
      <p:sp>
        <p:nvSpPr>
          <p:cNvPr id="16" name="TextBox 15"/>
          <p:cNvSpPr txBox="1"/>
          <p:nvPr/>
        </p:nvSpPr>
        <p:spPr>
          <a:xfrm>
            <a:off x="4208714" y="2177534"/>
            <a:ext cx="367408" cy="307777"/>
          </a:xfrm>
          <a:prstGeom prst="rect">
            <a:avLst/>
          </a:prstGeom>
          <a:noFill/>
        </p:spPr>
        <p:txBody>
          <a:bodyPr wrap="none" rtlCol="0">
            <a:spAutoFit/>
          </a:bodyPr>
          <a:lstStyle/>
          <a:p>
            <a:r>
              <a:rPr lang="en-US" sz="1400" dirty="0" smtClean="0"/>
              <a:t>65</a:t>
            </a:r>
            <a:endParaRPr lang="en-US" sz="1400" dirty="0"/>
          </a:p>
        </p:txBody>
      </p:sp>
      <p:sp>
        <p:nvSpPr>
          <p:cNvPr id="17" name="TextBox 16"/>
          <p:cNvSpPr txBox="1"/>
          <p:nvPr/>
        </p:nvSpPr>
        <p:spPr>
          <a:xfrm>
            <a:off x="3657600" y="3200400"/>
            <a:ext cx="367408" cy="307777"/>
          </a:xfrm>
          <a:prstGeom prst="rect">
            <a:avLst/>
          </a:prstGeom>
          <a:noFill/>
        </p:spPr>
        <p:txBody>
          <a:bodyPr wrap="none" rtlCol="0">
            <a:spAutoFit/>
          </a:bodyPr>
          <a:lstStyle/>
          <a:p>
            <a:r>
              <a:rPr lang="en-US" sz="1400" dirty="0" smtClean="0"/>
              <a:t>69</a:t>
            </a:r>
            <a:endParaRPr lang="en-US" sz="1400" dirty="0"/>
          </a:p>
        </p:txBody>
      </p:sp>
      <p:sp>
        <p:nvSpPr>
          <p:cNvPr id="18" name="TextBox 17"/>
          <p:cNvSpPr txBox="1"/>
          <p:nvPr/>
        </p:nvSpPr>
        <p:spPr>
          <a:xfrm>
            <a:off x="3567861" y="608111"/>
            <a:ext cx="367408" cy="307777"/>
          </a:xfrm>
          <a:prstGeom prst="rect">
            <a:avLst/>
          </a:prstGeom>
          <a:noFill/>
        </p:spPr>
        <p:txBody>
          <a:bodyPr wrap="none" rtlCol="0">
            <a:spAutoFit/>
          </a:bodyPr>
          <a:lstStyle/>
          <a:p>
            <a:r>
              <a:rPr lang="en-US" sz="1400" dirty="0" smtClean="0"/>
              <a:t>33</a:t>
            </a:r>
            <a:endParaRPr lang="en-US" sz="1400" dirty="0"/>
          </a:p>
        </p:txBody>
      </p:sp>
      <p:sp>
        <p:nvSpPr>
          <p:cNvPr id="19" name="TextBox 18"/>
          <p:cNvSpPr txBox="1"/>
          <p:nvPr/>
        </p:nvSpPr>
        <p:spPr>
          <a:xfrm>
            <a:off x="2895600" y="1676400"/>
            <a:ext cx="367408" cy="307777"/>
          </a:xfrm>
          <a:prstGeom prst="rect">
            <a:avLst/>
          </a:prstGeom>
          <a:noFill/>
        </p:spPr>
        <p:txBody>
          <a:bodyPr wrap="none" rtlCol="0">
            <a:spAutoFit/>
          </a:bodyPr>
          <a:lstStyle/>
          <a:p>
            <a:r>
              <a:rPr lang="en-US" sz="1400" dirty="0" smtClean="0"/>
              <a:t>40</a:t>
            </a:r>
            <a:endParaRPr lang="en-US" sz="1400" dirty="0"/>
          </a:p>
        </p:txBody>
      </p:sp>
      <p:sp>
        <p:nvSpPr>
          <p:cNvPr id="20" name="TextBox 19"/>
          <p:cNvSpPr txBox="1"/>
          <p:nvPr/>
        </p:nvSpPr>
        <p:spPr>
          <a:xfrm>
            <a:off x="2309536" y="2390786"/>
            <a:ext cx="367408" cy="307777"/>
          </a:xfrm>
          <a:prstGeom prst="rect">
            <a:avLst/>
          </a:prstGeom>
          <a:noFill/>
        </p:spPr>
        <p:txBody>
          <a:bodyPr wrap="none" rtlCol="0">
            <a:spAutoFit/>
          </a:bodyPr>
          <a:lstStyle/>
          <a:p>
            <a:r>
              <a:rPr lang="en-US" sz="1400" dirty="0" smtClean="0"/>
              <a:t>45</a:t>
            </a:r>
            <a:endParaRPr lang="en-US" sz="1400" dirty="0"/>
          </a:p>
        </p:txBody>
      </p:sp>
      <p:sp>
        <p:nvSpPr>
          <p:cNvPr id="21" name="TextBox 20"/>
          <p:cNvSpPr txBox="1"/>
          <p:nvPr/>
        </p:nvSpPr>
        <p:spPr>
          <a:xfrm>
            <a:off x="2611578" y="3808511"/>
            <a:ext cx="367408" cy="307777"/>
          </a:xfrm>
          <a:prstGeom prst="rect">
            <a:avLst/>
          </a:prstGeom>
          <a:noFill/>
        </p:spPr>
        <p:txBody>
          <a:bodyPr wrap="none" rtlCol="0">
            <a:spAutoFit/>
          </a:bodyPr>
          <a:lstStyle/>
          <a:p>
            <a:r>
              <a:rPr lang="en-US" sz="1400" dirty="0" smtClean="0"/>
              <a:t>75</a:t>
            </a:r>
            <a:endParaRPr lang="en-US" sz="1400" dirty="0"/>
          </a:p>
        </p:txBody>
      </p:sp>
      <p:cxnSp>
        <p:nvCxnSpPr>
          <p:cNvPr id="23" name="Straight Connector 22"/>
          <p:cNvCxnSpPr/>
          <p:nvPr/>
        </p:nvCxnSpPr>
        <p:spPr>
          <a:xfrm flipV="1">
            <a:off x="5928299" y="1081322"/>
            <a:ext cx="370033" cy="457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4" idx="5"/>
          </p:cNvCxnSpPr>
          <p:nvPr/>
        </p:nvCxnSpPr>
        <p:spPr>
          <a:xfrm>
            <a:off x="4878479" y="2698563"/>
            <a:ext cx="312950" cy="4006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9" idx="4"/>
          </p:cNvCxnSpPr>
          <p:nvPr/>
        </p:nvCxnSpPr>
        <p:spPr>
          <a:xfrm>
            <a:off x="4064577" y="3733800"/>
            <a:ext cx="72068" cy="533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8" idx="4"/>
          </p:cNvCxnSpPr>
          <p:nvPr/>
        </p:nvCxnSpPr>
        <p:spPr>
          <a:xfrm flipH="1">
            <a:off x="3079304" y="4419600"/>
            <a:ext cx="4173" cy="533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3" idx="0"/>
          </p:cNvCxnSpPr>
          <p:nvPr/>
        </p:nvCxnSpPr>
        <p:spPr>
          <a:xfrm flipH="1" flipV="1">
            <a:off x="4025009" y="608112"/>
            <a:ext cx="89791" cy="40624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456259" y="1498661"/>
            <a:ext cx="185016" cy="457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1" idx="1"/>
          </p:cNvCxnSpPr>
          <p:nvPr/>
        </p:nvCxnSpPr>
        <p:spPr>
          <a:xfrm flipH="1" flipV="1">
            <a:off x="2133599" y="2438400"/>
            <a:ext cx="412224" cy="34943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409905" y="1002145"/>
            <a:ext cx="458780" cy="307777"/>
          </a:xfrm>
          <a:prstGeom prst="rect">
            <a:avLst/>
          </a:prstGeom>
          <a:noFill/>
        </p:spPr>
        <p:txBody>
          <a:bodyPr wrap="none" rtlCol="0">
            <a:spAutoFit/>
          </a:bodyPr>
          <a:lstStyle/>
          <a:p>
            <a:r>
              <a:rPr lang="en-US" sz="1400" dirty="0" smtClean="0"/>
              <a:t>025</a:t>
            </a:r>
            <a:endParaRPr lang="en-US" sz="1400" dirty="0"/>
          </a:p>
        </p:txBody>
      </p:sp>
      <p:sp>
        <p:nvSpPr>
          <p:cNvPr id="48" name="TextBox 47"/>
          <p:cNvSpPr txBox="1"/>
          <p:nvPr/>
        </p:nvSpPr>
        <p:spPr>
          <a:xfrm>
            <a:off x="5057879" y="2177533"/>
            <a:ext cx="458780" cy="307777"/>
          </a:xfrm>
          <a:prstGeom prst="rect">
            <a:avLst/>
          </a:prstGeom>
          <a:noFill/>
        </p:spPr>
        <p:txBody>
          <a:bodyPr wrap="none" rtlCol="0">
            <a:spAutoFit/>
          </a:bodyPr>
          <a:lstStyle/>
          <a:p>
            <a:r>
              <a:rPr lang="en-US" sz="1400" dirty="0" smtClean="0"/>
              <a:t>982</a:t>
            </a:r>
            <a:endParaRPr lang="en-US" sz="1400" dirty="0"/>
          </a:p>
        </p:txBody>
      </p:sp>
      <p:sp>
        <p:nvSpPr>
          <p:cNvPr id="49" name="TextBox 48"/>
          <p:cNvSpPr txBox="1"/>
          <p:nvPr/>
        </p:nvSpPr>
        <p:spPr>
          <a:xfrm>
            <a:off x="4346795" y="3211124"/>
            <a:ext cx="458780" cy="307777"/>
          </a:xfrm>
          <a:prstGeom prst="rect">
            <a:avLst/>
          </a:prstGeom>
          <a:noFill/>
        </p:spPr>
        <p:txBody>
          <a:bodyPr wrap="none" rtlCol="0">
            <a:spAutoFit/>
          </a:bodyPr>
          <a:lstStyle/>
          <a:p>
            <a:r>
              <a:rPr lang="en-US" sz="1400" dirty="0" smtClean="0"/>
              <a:t>012</a:t>
            </a:r>
            <a:endParaRPr lang="en-US" sz="1400" dirty="0"/>
          </a:p>
        </p:txBody>
      </p:sp>
      <p:sp>
        <p:nvSpPr>
          <p:cNvPr id="50" name="TextBox 49"/>
          <p:cNvSpPr txBox="1"/>
          <p:nvPr/>
        </p:nvSpPr>
        <p:spPr>
          <a:xfrm>
            <a:off x="3292785" y="3807023"/>
            <a:ext cx="458780" cy="307777"/>
          </a:xfrm>
          <a:prstGeom prst="rect">
            <a:avLst/>
          </a:prstGeom>
          <a:noFill/>
        </p:spPr>
        <p:txBody>
          <a:bodyPr wrap="none" rtlCol="0">
            <a:spAutoFit/>
          </a:bodyPr>
          <a:lstStyle/>
          <a:p>
            <a:r>
              <a:rPr lang="en-US" sz="1400" dirty="0" smtClean="0"/>
              <a:t>026</a:t>
            </a:r>
            <a:endParaRPr lang="en-US" sz="1400" dirty="0"/>
          </a:p>
        </p:txBody>
      </p:sp>
      <p:sp>
        <p:nvSpPr>
          <p:cNvPr id="51" name="TextBox 50"/>
          <p:cNvSpPr txBox="1"/>
          <p:nvPr/>
        </p:nvSpPr>
        <p:spPr>
          <a:xfrm>
            <a:off x="4305758" y="608110"/>
            <a:ext cx="458780" cy="307777"/>
          </a:xfrm>
          <a:prstGeom prst="rect">
            <a:avLst/>
          </a:prstGeom>
          <a:noFill/>
        </p:spPr>
        <p:txBody>
          <a:bodyPr wrap="none" rtlCol="0">
            <a:spAutoFit/>
          </a:bodyPr>
          <a:lstStyle/>
          <a:p>
            <a:r>
              <a:rPr lang="en-US" sz="1400" dirty="0" smtClean="0"/>
              <a:t>073</a:t>
            </a:r>
            <a:endParaRPr lang="en-US" sz="1400" dirty="0"/>
          </a:p>
        </p:txBody>
      </p:sp>
      <p:sp>
        <p:nvSpPr>
          <p:cNvPr id="52" name="TextBox 51"/>
          <p:cNvSpPr txBox="1"/>
          <p:nvPr/>
        </p:nvSpPr>
        <p:spPr>
          <a:xfrm>
            <a:off x="3657600" y="1685636"/>
            <a:ext cx="458780" cy="307777"/>
          </a:xfrm>
          <a:prstGeom prst="rect">
            <a:avLst/>
          </a:prstGeom>
          <a:noFill/>
        </p:spPr>
        <p:txBody>
          <a:bodyPr wrap="none" rtlCol="0">
            <a:spAutoFit/>
          </a:bodyPr>
          <a:lstStyle/>
          <a:p>
            <a:r>
              <a:rPr lang="en-US" sz="1400" dirty="0" smtClean="0"/>
              <a:t>983</a:t>
            </a:r>
            <a:endParaRPr lang="en-US" sz="1400" dirty="0"/>
          </a:p>
        </p:txBody>
      </p:sp>
      <p:sp>
        <p:nvSpPr>
          <p:cNvPr id="53" name="TextBox 52"/>
          <p:cNvSpPr txBox="1"/>
          <p:nvPr/>
        </p:nvSpPr>
        <p:spPr>
          <a:xfrm>
            <a:off x="2855049" y="2399249"/>
            <a:ext cx="458780" cy="307777"/>
          </a:xfrm>
          <a:prstGeom prst="rect">
            <a:avLst/>
          </a:prstGeom>
          <a:noFill/>
        </p:spPr>
        <p:txBody>
          <a:bodyPr wrap="none" rtlCol="0">
            <a:spAutoFit/>
          </a:bodyPr>
          <a:lstStyle/>
          <a:p>
            <a:r>
              <a:rPr lang="en-US" sz="1400" dirty="0" smtClean="0"/>
              <a:t>017</a:t>
            </a:r>
            <a:endParaRPr lang="en-US" sz="1400" dirty="0"/>
          </a:p>
        </p:txBody>
      </p:sp>
      <p:sp>
        <p:nvSpPr>
          <p:cNvPr id="54" name="TextBox 53"/>
          <p:cNvSpPr txBox="1"/>
          <p:nvPr/>
        </p:nvSpPr>
        <p:spPr>
          <a:xfrm>
            <a:off x="5337757" y="1828799"/>
            <a:ext cx="367408" cy="307777"/>
          </a:xfrm>
          <a:prstGeom prst="rect">
            <a:avLst/>
          </a:prstGeom>
          <a:noFill/>
        </p:spPr>
        <p:txBody>
          <a:bodyPr wrap="none" rtlCol="0">
            <a:spAutoFit/>
          </a:bodyPr>
          <a:lstStyle/>
          <a:p>
            <a:r>
              <a:rPr lang="en-US" sz="1400" dirty="0" smtClean="0"/>
              <a:t>41</a:t>
            </a:r>
            <a:endParaRPr lang="en-US" sz="1400" dirty="0"/>
          </a:p>
        </p:txBody>
      </p:sp>
      <p:sp>
        <p:nvSpPr>
          <p:cNvPr id="55" name="TextBox 54"/>
          <p:cNvSpPr txBox="1"/>
          <p:nvPr/>
        </p:nvSpPr>
        <p:spPr>
          <a:xfrm>
            <a:off x="4163091" y="2796097"/>
            <a:ext cx="367408" cy="307777"/>
          </a:xfrm>
          <a:prstGeom prst="rect">
            <a:avLst/>
          </a:prstGeom>
          <a:noFill/>
        </p:spPr>
        <p:txBody>
          <a:bodyPr wrap="none" rtlCol="0">
            <a:spAutoFit/>
          </a:bodyPr>
          <a:lstStyle/>
          <a:p>
            <a:r>
              <a:rPr lang="en-US" sz="1400" dirty="0" smtClean="0"/>
              <a:t>58</a:t>
            </a:r>
            <a:endParaRPr lang="en-US" sz="1400" dirty="0"/>
          </a:p>
        </p:txBody>
      </p:sp>
      <p:sp>
        <p:nvSpPr>
          <p:cNvPr id="56" name="TextBox 55"/>
          <p:cNvSpPr txBox="1"/>
          <p:nvPr/>
        </p:nvSpPr>
        <p:spPr>
          <a:xfrm>
            <a:off x="3657600" y="3808511"/>
            <a:ext cx="367408" cy="307777"/>
          </a:xfrm>
          <a:prstGeom prst="rect">
            <a:avLst/>
          </a:prstGeom>
          <a:noFill/>
        </p:spPr>
        <p:txBody>
          <a:bodyPr wrap="none" rtlCol="0">
            <a:spAutoFit/>
          </a:bodyPr>
          <a:lstStyle/>
          <a:p>
            <a:r>
              <a:rPr lang="en-US" sz="1400" dirty="0" smtClean="0"/>
              <a:t>61</a:t>
            </a:r>
            <a:endParaRPr lang="en-US" sz="1400" dirty="0"/>
          </a:p>
        </p:txBody>
      </p:sp>
      <p:sp>
        <p:nvSpPr>
          <p:cNvPr id="57" name="TextBox 56"/>
          <p:cNvSpPr txBox="1"/>
          <p:nvPr/>
        </p:nvSpPr>
        <p:spPr>
          <a:xfrm>
            <a:off x="3593509" y="1261523"/>
            <a:ext cx="341760" cy="276999"/>
          </a:xfrm>
          <a:prstGeom prst="rect">
            <a:avLst/>
          </a:prstGeom>
          <a:noFill/>
        </p:spPr>
        <p:txBody>
          <a:bodyPr wrap="none" rtlCol="0">
            <a:spAutoFit/>
          </a:bodyPr>
          <a:lstStyle/>
          <a:p>
            <a:r>
              <a:rPr lang="en-US" sz="1200" dirty="0" smtClean="0"/>
              <a:t>31</a:t>
            </a:r>
            <a:endParaRPr lang="en-US" sz="1200" dirty="0"/>
          </a:p>
        </p:txBody>
      </p:sp>
      <p:sp>
        <p:nvSpPr>
          <p:cNvPr id="58" name="TextBox 57"/>
          <p:cNvSpPr txBox="1"/>
          <p:nvPr/>
        </p:nvSpPr>
        <p:spPr>
          <a:xfrm>
            <a:off x="2841391" y="2139069"/>
            <a:ext cx="367408" cy="307777"/>
          </a:xfrm>
          <a:prstGeom prst="rect">
            <a:avLst/>
          </a:prstGeom>
          <a:noFill/>
        </p:spPr>
        <p:txBody>
          <a:bodyPr wrap="none" rtlCol="0">
            <a:spAutoFit/>
          </a:bodyPr>
          <a:lstStyle/>
          <a:p>
            <a:r>
              <a:rPr lang="en-US" sz="1400" dirty="0" smtClean="0"/>
              <a:t>40</a:t>
            </a:r>
            <a:endParaRPr lang="en-US" sz="1400" dirty="0"/>
          </a:p>
        </p:txBody>
      </p:sp>
      <p:sp>
        <p:nvSpPr>
          <p:cNvPr id="59" name="TextBox 58"/>
          <p:cNvSpPr txBox="1"/>
          <p:nvPr/>
        </p:nvSpPr>
        <p:spPr>
          <a:xfrm>
            <a:off x="2244170" y="3099256"/>
            <a:ext cx="367408" cy="307777"/>
          </a:xfrm>
          <a:prstGeom prst="rect">
            <a:avLst/>
          </a:prstGeom>
          <a:noFill/>
        </p:spPr>
        <p:txBody>
          <a:bodyPr wrap="none" rtlCol="0">
            <a:spAutoFit/>
          </a:bodyPr>
          <a:lstStyle/>
          <a:p>
            <a:r>
              <a:rPr lang="en-US" sz="1400" dirty="0" smtClean="0"/>
              <a:t>42</a:t>
            </a:r>
            <a:endParaRPr lang="en-US" sz="1400" dirty="0"/>
          </a:p>
        </p:txBody>
      </p:sp>
      <p:cxnSp>
        <p:nvCxnSpPr>
          <p:cNvPr id="61" name="Straight Connector 60"/>
          <p:cNvCxnSpPr/>
          <p:nvPr/>
        </p:nvCxnSpPr>
        <p:spPr>
          <a:xfrm>
            <a:off x="3456259" y="1091226"/>
            <a:ext cx="2692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464530" y="1166758"/>
            <a:ext cx="2692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4963124" y="2973365"/>
            <a:ext cx="143660" cy="1492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4931062" y="3099256"/>
            <a:ext cx="262046" cy="2550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6205915" y="1166758"/>
            <a:ext cx="229390" cy="1524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841304" y="4256627"/>
            <a:ext cx="294435" cy="1275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4064580" y="646956"/>
            <a:ext cx="282215" cy="776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025009" y="501894"/>
            <a:ext cx="389869" cy="1062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4064578" y="646956"/>
            <a:ext cx="282217" cy="776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3641275" y="1524000"/>
            <a:ext cx="280668" cy="1452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2133600" y="2139069"/>
            <a:ext cx="228084" cy="29556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2672771" y="4946969"/>
            <a:ext cx="40611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2677366" y="4876800"/>
            <a:ext cx="40611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228600" y="4320385"/>
            <a:ext cx="2276201" cy="523220"/>
          </a:xfrm>
          <a:prstGeom prst="rect">
            <a:avLst/>
          </a:prstGeom>
          <a:noFill/>
        </p:spPr>
        <p:txBody>
          <a:bodyPr wrap="none" rtlCol="0">
            <a:spAutoFit/>
          </a:bodyPr>
          <a:lstStyle/>
          <a:p>
            <a:r>
              <a:rPr lang="en-US" sz="1400" dirty="0" smtClean="0"/>
              <a:t>Actual weather observations</a:t>
            </a:r>
          </a:p>
          <a:p>
            <a:r>
              <a:rPr lang="en-US" sz="1400" dirty="0" smtClean="0"/>
              <a:t>Dec 22, 2013 11 PM EST</a:t>
            </a:r>
            <a:endParaRPr lang="en-US" sz="1400" dirty="0"/>
          </a:p>
        </p:txBody>
      </p:sp>
      <p:sp>
        <p:nvSpPr>
          <p:cNvPr id="115" name="TextBox 114"/>
          <p:cNvSpPr txBox="1"/>
          <p:nvPr/>
        </p:nvSpPr>
        <p:spPr>
          <a:xfrm>
            <a:off x="3218950" y="781138"/>
            <a:ext cx="245580" cy="646331"/>
          </a:xfrm>
          <a:prstGeom prst="rect">
            <a:avLst/>
          </a:prstGeom>
          <a:noFill/>
        </p:spPr>
        <p:txBody>
          <a:bodyPr wrap="none" rtlCol="0">
            <a:spAutoFit/>
          </a:bodyPr>
          <a:lstStyle/>
          <a:p>
            <a:r>
              <a:rPr lang="en-US" b="1" dirty="0" smtClean="0">
                <a:solidFill>
                  <a:srgbClr val="0070C0"/>
                </a:solidFill>
              </a:rPr>
              <a:t>.</a:t>
            </a:r>
          </a:p>
          <a:p>
            <a:r>
              <a:rPr lang="en-US" b="1" dirty="0">
                <a:solidFill>
                  <a:srgbClr val="0070C0"/>
                </a:solidFill>
              </a:rPr>
              <a:t>.</a:t>
            </a:r>
          </a:p>
        </p:txBody>
      </p:sp>
      <p:sp>
        <p:nvSpPr>
          <p:cNvPr id="116" name="Freeform 115"/>
          <p:cNvSpPr/>
          <p:nvPr/>
        </p:nvSpPr>
        <p:spPr>
          <a:xfrm>
            <a:off x="2807855" y="1459345"/>
            <a:ext cx="3001818" cy="2022764"/>
          </a:xfrm>
          <a:custGeom>
            <a:avLst/>
            <a:gdLst>
              <a:gd name="connsiteX0" fmla="*/ 2937163 w 3001818"/>
              <a:gd name="connsiteY0" fmla="*/ 988291 h 2022764"/>
              <a:gd name="connsiteX1" fmla="*/ 2927927 w 3001818"/>
              <a:gd name="connsiteY1" fmla="*/ 942110 h 2022764"/>
              <a:gd name="connsiteX2" fmla="*/ 2890981 w 3001818"/>
              <a:gd name="connsiteY2" fmla="*/ 886691 h 2022764"/>
              <a:gd name="connsiteX3" fmla="*/ 2844800 w 3001818"/>
              <a:gd name="connsiteY3" fmla="*/ 840510 h 2022764"/>
              <a:gd name="connsiteX4" fmla="*/ 2807854 w 3001818"/>
              <a:gd name="connsiteY4" fmla="*/ 794328 h 2022764"/>
              <a:gd name="connsiteX5" fmla="*/ 2780145 w 3001818"/>
              <a:gd name="connsiteY5" fmla="*/ 766619 h 2022764"/>
              <a:gd name="connsiteX6" fmla="*/ 2724727 w 3001818"/>
              <a:gd name="connsiteY6" fmla="*/ 738910 h 2022764"/>
              <a:gd name="connsiteX7" fmla="*/ 2669309 w 3001818"/>
              <a:gd name="connsiteY7" fmla="*/ 701964 h 2022764"/>
              <a:gd name="connsiteX8" fmla="*/ 2623127 w 3001818"/>
              <a:gd name="connsiteY8" fmla="*/ 665019 h 2022764"/>
              <a:gd name="connsiteX9" fmla="*/ 2567709 w 3001818"/>
              <a:gd name="connsiteY9" fmla="*/ 628073 h 2022764"/>
              <a:gd name="connsiteX10" fmla="*/ 2484581 w 3001818"/>
              <a:gd name="connsiteY10" fmla="*/ 572655 h 2022764"/>
              <a:gd name="connsiteX11" fmla="*/ 2456872 w 3001818"/>
              <a:gd name="connsiteY11" fmla="*/ 554182 h 2022764"/>
              <a:gd name="connsiteX12" fmla="*/ 2429163 w 3001818"/>
              <a:gd name="connsiteY12" fmla="*/ 544946 h 2022764"/>
              <a:gd name="connsiteX13" fmla="*/ 2410690 w 3001818"/>
              <a:gd name="connsiteY13" fmla="*/ 517237 h 2022764"/>
              <a:gd name="connsiteX14" fmla="*/ 2355272 w 3001818"/>
              <a:gd name="connsiteY14" fmla="*/ 489528 h 2022764"/>
              <a:gd name="connsiteX15" fmla="*/ 2299854 w 3001818"/>
              <a:gd name="connsiteY15" fmla="*/ 452582 h 2022764"/>
              <a:gd name="connsiteX16" fmla="*/ 2272145 w 3001818"/>
              <a:gd name="connsiteY16" fmla="*/ 434110 h 2022764"/>
              <a:gd name="connsiteX17" fmla="*/ 2244436 w 3001818"/>
              <a:gd name="connsiteY17" fmla="*/ 424873 h 2022764"/>
              <a:gd name="connsiteX18" fmla="*/ 2216727 w 3001818"/>
              <a:gd name="connsiteY18" fmla="*/ 406400 h 2022764"/>
              <a:gd name="connsiteX19" fmla="*/ 2161309 w 3001818"/>
              <a:gd name="connsiteY19" fmla="*/ 387928 h 2022764"/>
              <a:gd name="connsiteX20" fmla="*/ 2133600 w 3001818"/>
              <a:gd name="connsiteY20" fmla="*/ 378691 h 2022764"/>
              <a:gd name="connsiteX21" fmla="*/ 2105890 w 3001818"/>
              <a:gd name="connsiteY21" fmla="*/ 369455 h 2022764"/>
              <a:gd name="connsiteX22" fmla="*/ 2050472 w 3001818"/>
              <a:gd name="connsiteY22" fmla="*/ 332510 h 2022764"/>
              <a:gd name="connsiteX23" fmla="*/ 1995054 w 3001818"/>
              <a:gd name="connsiteY23" fmla="*/ 314037 h 2022764"/>
              <a:gd name="connsiteX24" fmla="*/ 1967345 w 3001818"/>
              <a:gd name="connsiteY24" fmla="*/ 304800 h 2022764"/>
              <a:gd name="connsiteX25" fmla="*/ 1911927 w 3001818"/>
              <a:gd name="connsiteY25" fmla="*/ 277091 h 2022764"/>
              <a:gd name="connsiteX26" fmla="*/ 1884218 w 3001818"/>
              <a:gd name="connsiteY26" fmla="*/ 258619 h 2022764"/>
              <a:gd name="connsiteX27" fmla="*/ 1856509 w 3001818"/>
              <a:gd name="connsiteY27" fmla="*/ 249382 h 2022764"/>
              <a:gd name="connsiteX28" fmla="*/ 1828800 w 3001818"/>
              <a:gd name="connsiteY28" fmla="*/ 230910 h 2022764"/>
              <a:gd name="connsiteX29" fmla="*/ 1801090 w 3001818"/>
              <a:gd name="connsiteY29" fmla="*/ 221673 h 2022764"/>
              <a:gd name="connsiteX30" fmla="*/ 1773381 w 3001818"/>
              <a:gd name="connsiteY30" fmla="*/ 203200 h 2022764"/>
              <a:gd name="connsiteX31" fmla="*/ 1717963 w 3001818"/>
              <a:gd name="connsiteY31" fmla="*/ 184728 h 2022764"/>
              <a:gd name="connsiteX32" fmla="*/ 1690254 w 3001818"/>
              <a:gd name="connsiteY32" fmla="*/ 175491 h 2022764"/>
              <a:gd name="connsiteX33" fmla="*/ 1634836 w 3001818"/>
              <a:gd name="connsiteY33" fmla="*/ 147782 h 2022764"/>
              <a:gd name="connsiteX34" fmla="*/ 1607127 w 3001818"/>
              <a:gd name="connsiteY34" fmla="*/ 129310 h 2022764"/>
              <a:gd name="connsiteX35" fmla="*/ 1579418 w 3001818"/>
              <a:gd name="connsiteY35" fmla="*/ 120073 h 2022764"/>
              <a:gd name="connsiteX36" fmla="*/ 1524000 w 3001818"/>
              <a:gd name="connsiteY36" fmla="*/ 92364 h 2022764"/>
              <a:gd name="connsiteX37" fmla="*/ 1496290 w 3001818"/>
              <a:gd name="connsiteY37" fmla="*/ 73891 h 2022764"/>
              <a:gd name="connsiteX38" fmla="*/ 1440872 w 3001818"/>
              <a:gd name="connsiteY38" fmla="*/ 55419 h 2022764"/>
              <a:gd name="connsiteX39" fmla="*/ 1385454 w 3001818"/>
              <a:gd name="connsiteY39" fmla="*/ 36946 h 2022764"/>
              <a:gd name="connsiteX40" fmla="*/ 1357745 w 3001818"/>
              <a:gd name="connsiteY40" fmla="*/ 27710 h 2022764"/>
              <a:gd name="connsiteX41" fmla="*/ 1330036 w 3001818"/>
              <a:gd name="connsiteY41" fmla="*/ 18473 h 2022764"/>
              <a:gd name="connsiteX42" fmla="*/ 1293090 w 3001818"/>
              <a:gd name="connsiteY42" fmla="*/ 9237 h 2022764"/>
              <a:gd name="connsiteX43" fmla="*/ 1062181 w 3001818"/>
              <a:gd name="connsiteY43" fmla="*/ 0 h 2022764"/>
              <a:gd name="connsiteX44" fmla="*/ 480290 w 3001818"/>
              <a:gd name="connsiteY44" fmla="*/ 9237 h 2022764"/>
              <a:gd name="connsiteX45" fmla="*/ 378690 w 3001818"/>
              <a:gd name="connsiteY45" fmla="*/ 18473 h 2022764"/>
              <a:gd name="connsiteX46" fmla="*/ 314036 w 3001818"/>
              <a:gd name="connsiteY46" fmla="*/ 36946 h 2022764"/>
              <a:gd name="connsiteX47" fmla="*/ 277090 w 3001818"/>
              <a:gd name="connsiteY47" fmla="*/ 46182 h 2022764"/>
              <a:gd name="connsiteX48" fmla="*/ 221672 w 3001818"/>
              <a:gd name="connsiteY48" fmla="*/ 64655 h 2022764"/>
              <a:gd name="connsiteX49" fmla="*/ 193963 w 3001818"/>
              <a:gd name="connsiteY49" fmla="*/ 73891 h 2022764"/>
              <a:gd name="connsiteX50" fmla="*/ 138545 w 3001818"/>
              <a:gd name="connsiteY50" fmla="*/ 101600 h 2022764"/>
              <a:gd name="connsiteX51" fmla="*/ 83127 w 3001818"/>
              <a:gd name="connsiteY51" fmla="*/ 147782 h 2022764"/>
              <a:gd name="connsiteX52" fmla="*/ 46181 w 3001818"/>
              <a:gd name="connsiteY52" fmla="*/ 203200 h 2022764"/>
              <a:gd name="connsiteX53" fmla="*/ 18472 w 3001818"/>
              <a:gd name="connsiteY53" fmla="*/ 286328 h 2022764"/>
              <a:gd name="connsiteX54" fmla="*/ 9236 w 3001818"/>
              <a:gd name="connsiteY54" fmla="*/ 314037 h 2022764"/>
              <a:gd name="connsiteX55" fmla="*/ 0 w 3001818"/>
              <a:gd name="connsiteY55" fmla="*/ 434110 h 2022764"/>
              <a:gd name="connsiteX56" fmla="*/ 9236 w 3001818"/>
              <a:gd name="connsiteY56" fmla="*/ 554182 h 2022764"/>
              <a:gd name="connsiteX57" fmla="*/ 27709 w 3001818"/>
              <a:gd name="connsiteY57" fmla="*/ 646546 h 2022764"/>
              <a:gd name="connsiteX58" fmla="*/ 46181 w 3001818"/>
              <a:gd name="connsiteY58" fmla="*/ 701964 h 2022764"/>
              <a:gd name="connsiteX59" fmla="*/ 64654 w 3001818"/>
              <a:gd name="connsiteY59" fmla="*/ 757382 h 2022764"/>
              <a:gd name="connsiteX60" fmla="*/ 73890 w 3001818"/>
              <a:gd name="connsiteY60" fmla="*/ 785091 h 2022764"/>
              <a:gd name="connsiteX61" fmla="*/ 110836 w 3001818"/>
              <a:gd name="connsiteY61" fmla="*/ 840510 h 2022764"/>
              <a:gd name="connsiteX62" fmla="*/ 129309 w 3001818"/>
              <a:gd name="connsiteY62" fmla="*/ 868219 h 2022764"/>
              <a:gd name="connsiteX63" fmla="*/ 157018 w 3001818"/>
              <a:gd name="connsiteY63" fmla="*/ 886691 h 2022764"/>
              <a:gd name="connsiteX64" fmla="*/ 221672 w 3001818"/>
              <a:gd name="connsiteY64" fmla="*/ 960582 h 2022764"/>
              <a:gd name="connsiteX65" fmla="*/ 240145 w 3001818"/>
              <a:gd name="connsiteY65" fmla="*/ 988291 h 2022764"/>
              <a:gd name="connsiteX66" fmla="*/ 277090 w 3001818"/>
              <a:gd name="connsiteY66" fmla="*/ 1006764 h 2022764"/>
              <a:gd name="connsiteX67" fmla="*/ 304800 w 3001818"/>
              <a:gd name="connsiteY67" fmla="*/ 1025237 h 2022764"/>
              <a:gd name="connsiteX68" fmla="*/ 332509 w 3001818"/>
              <a:gd name="connsiteY68" fmla="*/ 1052946 h 2022764"/>
              <a:gd name="connsiteX69" fmla="*/ 387927 w 3001818"/>
              <a:gd name="connsiteY69" fmla="*/ 1089891 h 2022764"/>
              <a:gd name="connsiteX70" fmla="*/ 415636 w 3001818"/>
              <a:gd name="connsiteY70" fmla="*/ 1108364 h 2022764"/>
              <a:gd name="connsiteX71" fmla="*/ 443345 w 3001818"/>
              <a:gd name="connsiteY71" fmla="*/ 1136073 h 2022764"/>
              <a:gd name="connsiteX72" fmla="*/ 471054 w 3001818"/>
              <a:gd name="connsiteY72" fmla="*/ 1145310 h 2022764"/>
              <a:gd name="connsiteX73" fmla="*/ 572654 w 3001818"/>
              <a:gd name="connsiteY73" fmla="*/ 1191491 h 2022764"/>
              <a:gd name="connsiteX74" fmla="*/ 655781 w 3001818"/>
              <a:gd name="connsiteY74" fmla="*/ 1246910 h 2022764"/>
              <a:gd name="connsiteX75" fmla="*/ 683490 w 3001818"/>
              <a:gd name="connsiteY75" fmla="*/ 1265382 h 2022764"/>
              <a:gd name="connsiteX76" fmla="*/ 738909 w 3001818"/>
              <a:gd name="connsiteY76" fmla="*/ 1311564 h 2022764"/>
              <a:gd name="connsiteX77" fmla="*/ 766618 w 3001818"/>
              <a:gd name="connsiteY77" fmla="*/ 1320800 h 2022764"/>
              <a:gd name="connsiteX78" fmla="*/ 812800 w 3001818"/>
              <a:gd name="connsiteY78" fmla="*/ 1357746 h 2022764"/>
              <a:gd name="connsiteX79" fmla="*/ 858981 w 3001818"/>
              <a:gd name="connsiteY79" fmla="*/ 1394691 h 2022764"/>
              <a:gd name="connsiteX80" fmla="*/ 886690 w 3001818"/>
              <a:gd name="connsiteY80" fmla="*/ 1413164 h 2022764"/>
              <a:gd name="connsiteX81" fmla="*/ 914400 w 3001818"/>
              <a:gd name="connsiteY81" fmla="*/ 1440873 h 2022764"/>
              <a:gd name="connsiteX82" fmla="*/ 951345 w 3001818"/>
              <a:gd name="connsiteY82" fmla="*/ 1459346 h 2022764"/>
              <a:gd name="connsiteX83" fmla="*/ 979054 w 3001818"/>
              <a:gd name="connsiteY83" fmla="*/ 1487055 h 2022764"/>
              <a:gd name="connsiteX84" fmla="*/ 1034472 w 3001818"/>
              <a:gd name="connsiteY84" fmla="*/ 1514764 h 2022764"/>
              <a:gd name="connsiteX85" fmla="*/ 1099127 w 3001818"/>
              <a:gd name="connsiteY85" fmla="*/ 1551710 h 2022764"/>
              <a:gd name="connsiteX86" fmla="*/ 1136072 w 3001818"/>
              <a:gd name="connsiteY86" fmla="*/ 1560946 h 2022764"/>
              <a:gd name="connsiteX87" fmla="*/ 1200727 w 3001818"/>
              <a:gd name="connsiteY87" fmla="*/ 1588655 h 2022764"/>
              <a:gd name="connsiteX88" fmla="*/ 1228436 w 3001818"/>
              <a:gd name="connsiteY88" fmla="*/ 1607128 h 2022764"/>
              <a:gd name="connsiteX89" fmla="*/ 1256145 w 3001818"/>
              <a:gd name="connsiteY89" fmla="*/ 1616364 h 2022764"/>
              <a:gd name="connsiteX90" fmla="*/ 1283854 w 3001818"/>
              <a:gd name="connsiteY90" fmla="*/ 1644073 h 2022764"/>
              <a:gd name="connsiteX91" fmla="*/ 1311563 w 3001818"/>
              <a:gd name="connsiteY91" fmla="*/ 1653310 h 2022764"/>
              <a:gd name="connsiteX92" fmla="*/ 1339272 w 3001818"/>
              <a:gd name="connsiteY92" fmla="*/ 1671782 h 2022764"/>
              <a:gd name="connsiteX93" fmla="*/ 1366981 w 3001818"/>
              <a:gd name="connsiteY93" fmla="*/ 1681019 h 2022764"/>
              <a:gd name="connsiteX94" fmla="*/ 1422400 w 3001818"/>
              <a:gd name="connsiteY94" fmla="*/ 1717964 h 2022764"/>
              <a:gd name="connsiteX95" fmla="*/ 1477818 w 3001818"/>
              <a:gd name="connsiteY95" fmla="*/ 1736437 h 2022764"/>
              <a:gd name="connsiteX96" fmla="*/ 1505527 w 3001818"/>
              <a:gd name="connsiteY96" fmla="*/ 1745673 h 2022764"/>
              <a:gd name="connsiteX97" fmla="*/ 1533236 w 3001818"/>
              <a:gd name="connsiteY97" fmla="*/ 1764146 h 2022764"/>
              <a:gd name="connsiteX98" fmla="*/ 1588654 w 3001818"/>
              <a:gd name="connsiteY98" fmla="*/ 1782619 h 2022764"/>
              <a:gd name="connsiteX99" fmla="*/ 1653309 w 3001818"/>
              <a:gd name="connsiteY99" fmla="*/ 1810328 h 2022764"/>
              <a:gd name="connsiteX100" fmla="*/ 1681018 w 3001818"/>
              <a:gd name="connsiteY100" fmla="*/ 1828800 h 2022764"/>
              <a:gd name="connsiteX101" fmla="*/ 1736436 w 3001818"/>
              <a:gd name="connsiteY101" fmla="*/ 1847273 h 2022764"/>
              <a:gd name="connsiteX102" fmla="*/ 1764145 w 3001818"/>
              <a:gd name="connsiteY102" fmla="*/ 1865746 h 2022764"/>
              <a:gd name="connsiteX103" fmla="*/ 1819563 w 3001818"/>
              <a:gd name="connsiteY103" fmla="*/ 1884219 h 2022764"/>
              <a:gd name="connsiteX104" fmla="*/ 1847272 w 3001818"/>
              <a:gd name="connsiteY104" fmla="*/ 1893455 h 2022764"/>
              <a:gd name="connsiteX105" fmla="*/ 1884218 w 3001818"/>
              <a:gd name="connsiteY105" fmla="*/ 1902691 h 2022764"/>
              <a:gd name="connsiteX106" fmla="*/ 1939636 w 3001818"/>
              <a:gd name="connsiteY106" fmla="*/ 1921164 h 2022764"/>
              <a:gd name="connsiteX107" fmla="*/ 2004290 w 3001818"/>
              <a:gd name="connsiteY107" fmla="*/ 1958110 h 2022764"/>
              <a:gd name="connsiteX108" fmla="*/ 2096654 w 3001818"/>
              <a:gd name="connsiteY108" fmla="*/ 1985819 h 2022764"/>
              <a:gd name="connsiteX109" fmla="*/ 2124363 w 3001818"/>
              <a:gd name="connsiteY109" fmla="*/ 1995055 h 2022764"/>
              <a:gd name="connsiteX110" fmla="*/ 2161309 w 3001818"/>
              <a:gd name="connsiteY110" fmla="*/ 2004291 h 2022764"/>
              <a:gd name="connsiteX111" fmla="*/ 2216727 w 3001818"/>
              <a:gd name="connsiteY111" fmla="*/ 2022764 h 2022764"/>
              <a:gd name="connsiteX112" fmla="*/ 2392218 w 3001818"/>
              <a:gd name="connsiteY112" fmla="*/ 2013528 h 2022764"/>
              <a:gd name="connsiteX113" fmla="*/ 2419927 w 3001818"/>
              <a:gd name="connsiteY113" fmla="*/ 2004291 h 2022764"/>
              <a:gd name="connsiteX114" fmla="*/ 2493818 w 3001818"/>
              <a:gd name="connsiteY114" fmla="*/ 1985819 h 2022764"/>
              <a:gd name="connsiteX115" fmla="*/ 2521527 w 3001818"/>
              <a:gd name="connsiteY115" fmla="*/ 1976582 h 2022764"/>
              <a:gd name="connsiteX116" fmla="*/ 2549236 w 3001818"/>
              <a:gd name="connsiteY116" fmla="*/ 1958110 h 2022764"/>
              <a:gd name="connsiteX117" fmla="*/ 2576945 w 3001818"/>
              <a:gd name="connsiteY117" fmla="*/ 1948873 h 2022764"/>
              <a:gd name="connsiteX118" fmla="*/ 2632363 w 3001818"/>
              <a:gd name="connsiteY118" fmla="*/ 1921164 h 2022764"/>
              <a:gd name="connsiteX119" fmla="*/ 2650836 w 3001818"/>
              <a:gd name="connsiteY119" fmla="*/ 1893455 h 2022764"/>
              <a:gd name="connsiteX120" fmla="*/ 2706254 w 3001818"/>
              <a:gd name="connsiteY120" fmla="*/ 1874982 h 2022764"/>
              <a:gd name="connsiteX121" fmla="*/ 2733963 w 3001818"/>
              <a:gd name="connsiteY121" fmla="*/ 1856510 h 2022764"/>
              <a:gd name="connsiteX122" fmla="*/ 2789381 w 3001818"/>
              <a:gd name="connsiteY122" fmla="*/ 1828800 h 2022764"/>
              <a:gd name="connsiteX123" fmla="*/ 2826327 w 3001818"/>
              <a:gd name="connsiteY123" fmla="*/ 1801091 h 2022764"/>
              <a:gd name="connsiteX124" fmla="*/ 2881745 w 3001818"/>
              <a:gd name="connsiteY124" fmla="*/ 1764146 h 2022764"/>
              <a:gd name="connsiteX125" fmla="*/ 2918690 w 3001818"/>
              <a:gd name="connsiteY125" fmla="*/ 1708728 h 2022764"/>
              <a:gd name="connsiteX126" fmla="*/ 2937163 w 3001818"/>
              <a:gd name="connsiteY126" fmla="*/ 1681019 h 2022764"/>
              <a:gd name="connsiteX127" fmla="*/ 2964872 w 3001818"/>
              <a:gd name="connsiteY127" fmla="*/ 1625600 h 2022764"/>
              <a:gd name="connsiteX128" fmla="*/ 2974109 w 3001818"/>
              <a:gd name="connsiteY128" fmla="*/ 1579419 h 2022764"/>
              <a:gd name="connsiteX129" fmla="*/ 2983345 w 3001818"/>
              <a:gd name="connsiteY129" fmla="*/ 1551710 h 2022764"/>
              <a:gd name="connsiteX130" fmla="*/ 3001818 w 3001818"/>
              <a:gd name="connsiteY130" fmla="*/ 1394691 h 2022764"/>
              <a:gd name="connsiteX131" fmla="*/ 2992581 w 3001818"/>
              <a:gd name="connsiteY131" fmla="*/ 1154546 h 2022764"/>
              <a:gd name="connsiteX132" fmla="*/ 2974109 w 3001818"/>
              <a:gd name="connsiteY132" fmla="*/ 1099128 h 2022764"/>
              <a:gd name="connsiteX133" fmla="*/ 2964872 w 3001818"/>
              <a:gd name="connsiteY133" fmla="*/ 1016000 h 2022764"/>
              <a:gd name="connsiteX134" fmla="*/ 2937163 w 3001818"/>
              <a:gd name="connsiteY134" fmla="*/ 988291 h 202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01818" h="2022764">
                <a:moveTo>
                  <a:pt x="2937163" y="988291"/>
                </a:moveTo>
                <a:cubicBezTo>
                  <a:pt x="2931005" y="975976"/>
                  <a:pt x="2934423" y="956401"/>
                  <a:pt x="2927927" y="942110"/>
                </a:cubicBezTo>
                <a:cubicBezTo>
                  <a:pt x="2918740" y="921898"/>
                  <a:pt x="2903296" y="905164"/>
                  <a:pt x="2890981" y="886691"/>
                </a:cubicBezTo>
                <a:cubicBezTo>
                  <a:pt x="2866351" y="849745"/>
                  <a:pt x="2881746" y="865140"/>
                  <a:pt x="2844800" y="840510"/>
                </a:cubicBezTo>
                <a:cubicBezTo>
                  <a:pt x="2829636" y="795020"/>
                  <a:pt x="2846419" y="826465"/>
                  <a:pt x="2807854" y="794328"/>
                </a:cubicBezTo>
                <a:cubicBezTo>
                  <a:pt x="2797819" y="785966"/>
                  <a:pt x="2790180" y="774981"/>
                  <a:pt x="2780145" y="766619"/>
                </a:cubicBezTo>
                <a:cubicBezTo>
                  <a:pt x="2756271" y="746724"/>
                  <a:pt x="2752499" y="748167"/>
                  <a:pt x="2724727" y="738910"/>
                </a:cubicBezTo>
                <a:cubicBezTo>
                  <a:pt x="2706254" y="726595"/>
                  <a:pt x="2681624" y="720437"/>
                  <a:pt x="2669309" y="701964"/>
                </a:cubicBezTo>
                <a:cubicBezTo>
                  <a:pt x="2645435" y="666154"/>
                  <a:pt x="2661367" y="677765"/>
                  <a:pt x="2623127" y="665019"/>
                </a:cubicBezTo>
                <a:cubicBezTo>
                  <a:pt x="2561637" y="603529"/>
                  <a:pt x="2627858" y="661489"/>
                  <a:pt x="2567709" y="628073"/>
                </a:cubicBezTo>
                <a:cubicBezTo>
                  <a:pt x="2567692" y="628063"/>
                  <a:pt x="2498444" y="581897"/>
                  <a:pt x="2484581" y="572655"/>
                </a:cubicBezTo>
                <a:cubicBezTo>
                  <a:pt x="2475345" y="566497"/>
                  <a:pt x="2467403" y="557692"/>
                  <a:pt x="2456872" y="554182"/>
                </a:cubicBezTo>
                <a:lnTo>
                  <a:pt x="2429163" y="544946"/>
                </a:lnTo>
                <a:cubicBezTo>
                  <a:pt x="2423005" y="535710"/>
                  <a:pt x="2418539" y="525086"/>
                  <a:pt x="2410690" y="517237"/>
                </a:cubicBezTo>
                <a:cubicBezTo>
                  <a:pt x="2392784" y="499331"/>
                  <a:pt x="2377810" y="497040"/>
                  <a:pt x="2355272" y="489528"/>
                </a:cubicBezTo>
                <a:lnTo>
                  <a:pt x="2299854" y="452582"/>
                </a:lnTo>
                <a:cubicBezTo>
                  <a:pt x="2290618" y="446425"/>
                  <a:pt x="2282676" y="437621"/>
                  <a:pt x="2272145" y="434110"/>
                </a:cubicBezTo>
                <a:cubicBezTo>
                  <a:pt x="2262909" y="431031"/>
                  <a:pt x="2253144" y="429227"/>
                  <a:pt x="2244436" y="424873"/>
                </a:cubicBezTo>
                <a:cubicBezTo>
                  <a:pt x="2234507" y="419908"/>
                  <a:pt x="2226871" y="410908"/>
                  <a:pt x="2216727" y="406400"/>
                </a:cubicBezTo>
                <a:cubicBezTo>
                  <a:pt x="2198933" y="398492"/>
                  <a:pt x="2179782" y="394086"/>
                  <a:pt x="2161309" y="387928"/>
                </a:cubicBezTo>
                <a:lnTo>
                  <a:pt x="2133600" y="378691"/>
                </a:lnTo>
                <a:lnTo>
                  <a:pt x="2105890" y="369455"/>
                </a:lnTo>
                <a:cubicBezTo>
                  <a:pt x="2087417" y="357140"/>
                  <a:pt x="2071534" y="339531"/>
                  <a:pt x="2050472" y="332510"/>
                </a:cubicBezTo>
                <a:lnTo>
                  <a:pt x="1995054" y="314037"/>
                </a:lnTo>
                <a:cubicBezTo>
                  <a:pt x="1985818" y="310958"/>
                  <a:pt x="1975446" y="310200"/>
                  <a:pt x="1967345" y="304800"/>
                </a:cubicBezTo>
                <a:cubicBezTo>
                  <a:pt x="1887936" y="251862"/>
                  <a:pt x="1988407" y="315331"/>
                  <a:pt x="1911927" y="277091"/>
                </a:cubicBezTo>
                <a:cubicBezTo>
                  <a:pt x="1901998" y="272127"/>
                  <a:pt x="1894147" y="263583"/>
                  <a:pt x="1884218" y="258619"/>
                </a:cubicBezTo>
                <a:cubicBezTo>
                  <a:pt x="1875510" y="254265"/>
                  <a:pt x="1865217" y="253736"/>
                  <a:pt x="1856509" y="249382"/>
                </a:cubicBezTo>
                <a:cubicBezTo>
                  <a:pt x="1846580" y="244418"/>
                  <a:pt x="1838729" y="235874"/>
                  <a:pt x="1828800" y="230910"/>
                </a:cubicBezTo>
                <a:cubicBezTo>
                  <a:pt x="1820092" y="226556"/>
                  <a:pt x="1809798" y="226027"/>
                  <a:pt x="1801090" y="221673"/>
                </a:cubicBezTo>
                <a:cubicBezTo>
                  <a:pt x="1791161" y="216709"/>
                  <a:pt x="1783525" y="207708"/>
                  <a:pt x="1773381" y="203200"/>
                </a:cubicBezTo>
                <a:cubicBezTo>
                  <a:pt x="1755587" y="195292"/>
                  <a:pt x="1736436" y="190886"/>
                  <a:pt x="1717963" y="184728"/>
                </a:cubicBezTo>
                <a:cubicBezTo>
                  <a:pt x="1708727" y="181649"/>
                  <a:pt x="1698355" y="180891"/>
                  <a:pt x="1690254" y="175491"/>
                </a:cubicBezTo>
                <a:cubicBezTo>
                  <a:pt x="1610845" y="122553"/>
                  <a:pt x="1711316" y="186022"/>
                  <a:pt x="1634836" y="147782"/>
                </a:cubicBezTo>
                <a:cubicBezTo>
                  <a:pt x="1624907" y="142818"/>
                  <a:pt x="1617056" y="134274"/>
                  <a:pt x="1607127" y="129310"/>
                </a:cubicBezTo>
                <a:cubicBezTo>
                  <a:pt x="1598419" y="124956"/>
                  <a:pt x="1588126" y="124427"/>
                  <a:pt x="1579418" y="120073"/>
                </a:cubicBezTo>
                <a:cubicBezTo>
                  <a:pt x="1507806" y="84266"/>
                  <a:pt x="1593640" y="115577"/>
                  <a:pt x="1524000" y="92364"/>
                </a:cubicBezTo>
                <a:cubicBezTo>
                  <a:pt x="1514763" y="86206"/>
                  <a:pt x="1506434" y="78399"/>
                  <a:pt x="1496290" y="73891"/>
                </a:cubicBezTo>
                <a:cubicBezTo>
                  <a:pt x="1478496" y="65983"/>
                  <a:pt x="1459345" y="61577"/>
                  <a:pt x="1440872" y="55419"/>
                </a:cubicBezTo>
                <a:lnTo>
                  <a:pt x="1385454" y="36946"/>
                </a:lnTo>
                <a:lnTo>
                  <a:pt x="1357745" y="27710"/>
                </a:lnTo>
                <a:cubicBezTo>
                  <a:pt x="1348509" y="24631"/>
                  <a:pt x="1339481" y="20834"/>
                  <a:pt x="1330036" y="18473"/>
                </a:cubicBezTo>
                <a:cubicBezTo>
                  <a:pt x="1317721" y="15394"/>
                  <a:pt x="1305754" y="10110"/>
                  <a:pt x="1293090" y="9237"/>
                </a:cubicBezTo>
                <a:cubicBezTo>
                  <a:pt x="1216241" y="3937"/>
                  <a:pt x="1139151" y="3079"/>
                  <a:pt x="1062181" y="0"/>
                </a:cubicBezTo>
                <a:lnTo>
                  <a:pt x="480290" y="9237"/>
                </a:lnTo>
                <a:cubicBezTo>
                  <a:pt x="446296" y="10156"/>
                  <a:pt x="412398" y="13979"/>
                  <a:pt x="378690" y="18473"/>
                </a:cubicBezTo>
                <a:cubicBezTo>
                  <a:pt x="351627" y="22081"/>
                  <a:pt x="338964" y="29824"/>
                  <a:pt x="314036" y="36946"/>
                </a:cubicBezTo>
                <a:cubicBezTo>
                  <a:pt x="301830" y="40433"/>
                  <a:pt x="289249" y="42534"/>
                  <a:pt x="277090" y="46182"/>
                </a:cubicBezTo>
                <a:cubicBezTo>
                  <a:pt x="258439" y="51777"/>
                  <a:pt x="240145" y="58497"/>
                  <a:pt x="221672" y="64655"/>
                </a:cubicBezTo>
                <a:lnTo>
                  <a:pt x="193963" y="73891"/>
                </a:lnTo>
                <a:cubicBezTo>
                  <a:pt x="114552" y="126832"/>
                  <a:pt x="215025" y="63360"/>
                  <a:pt x="138545" y="101600"/>
                </a:cubicBezTo>
                <a:cubicBezTo>
                  <a:pt x="119140" y="111303"/>
                  <a:pt x="96126" y="131070"/>
                  <a:pt x="83127" y="147782"/>
                </a:cubicBezTo>
                <a:cubicBezTo>
                  <a:pt x="69497" y="165307"/>
                  <a:pt x="46181" y="203200"/>
                  <a:pt x="46181" y="203200"/>
                </a:cubicBezTo>
                <a:lnTo>
                  <a:pt x="18472" y="286328"/>
                </a:lnTo>
                <a:lnTo>
                  <a:pt x="9236" y="314037"/>
                </a:lnTo>
                <a:cubicBezTo>
                  <a:pt x="6157" y="354061"/>
                  <a:pt x="0" y="393967"/>
                  <a:pt x="0" y="434110"/>
                </a:cubicBezTo>
                <a:cubicBezTo>
                  <a:pt x="0" y="474252"/>
                  <a:pt x="5034" y="514260"/>
                  <a:pt x="9236" y="554182"/>
                </a:cubicBezTo>
                <a:cubicBezTo>
                  <a:pt x="11936" y="579831"/>
                  <a:pt x="19775" y="620099"/>
                  <a:pt x="27709" y="646546"/>
                </a:cubicBezTo>
                <a:cubicBezTo>
                  <a:pt x="33304" y="665197"/>
                  <a:pt x="40023" y="683491"/>
                  <a:pt x="46181" y="701964"/>
                </a:cubicBezTo>
                <a:lnTo>
                  <a:pt x="64654" y="757382"/>
                </a:lnTo>
                <a:cubicBezTo>
                  <a:pt x="67733" y="766618"/>
                  <a:pt x="68489" y="776990"/>
                  <a:pt x="73890" y="785091"/>
                </a:cubicBezTo>
                <a:lnTo>
                  <a:pt x="110836" y="840510"/>
                </a:lnTo>
                <a:cubicBezTo>
                  <a:pt x="116994" y="849746"/>
                  <a:pt x="120073" y="862062"/>
                  <a:pt x="129309" y="868219"/>
                </a:cubicBezTo>
                <a:lnTo>
                  <a:pt x="157018" y="886691"/>
                </a:lnTo>
                <a:cubicBezTo>
                  <a:pt x="200120" y="951346"/>
                  <a:pt x="175490" y="929795"/>
                  <a:pt x="221672" y="960582"/>
                </a:cubicBezTo>
                <a:cubicBezTo>
                  <a:pt x="227830" y="969818"/>
                  <a:pt x="231617" y="981184"/>
                  <a:pt x="240145" y="988291"/>
                </a:cubicBezTo>
                <a:cubicBezTo>
                  <a:pt x="250722" y="997106"/>
                  <a:pt x="265135" y="999933"/>
                  <a:pt x="277090" y="1006764"/>
                </a:cubicBezTo>
                <a:cubicBezTo>
                  <a:pt x="286728" y="1012272"/>
                  <a:pt x="296272" y="1018130"/>
                  <a:pt x="304800" y="1025237"/>
                </a:cubicBezTo>
                <a:cubicBezTo>
                  <a:pt x="314835" y="1033599"/>
                  <a:pt x="322198" y="1044927"/>
                  <a:pt x="332509" y="1052946"/>
                </a:cubicBezTo>
                <a:cubicBezTo>
                  <a:pt x="350034" y="1066576"/>
                  <a:pt x="369454" y="1077576"/>
                  <a:pt x="387927" y="1089891"/>
                </a:cubicBezTo>
                <a:cubicBezTo>
                  <a:pt x="397163" y="1096049"/>
                  <a:pt x="407787" y="1100515"/>
                  <a:pt x="415636" y="1108364"/>
                </a:cubicBezTo>
                <a:cubicBezTo>
                  <a:pt x="424872" y="1117600"/>
                  <a:pt x="432477" y="1128827"/>
                  <a:pt x="443345" y="1136073"/>
                </a:cubicBezTo>
                <a:cubicBezTo>
                  <a:pt x="451446" y="1141474"/>
                  <a:pt x="462191" y="1141281"/>
                  <a:pt x="471054" y="1145310"/>
                </a:cubicBezTo>
                <a:cubicBezTo>
                  <a:pt x="584618" y="1196930"/>
                  <a:pt x="507873" y="1169898"/>
                  <a:pt x="572654" y="1191491"/>
                </a:cubicBezTo>
                <a:lnTo>
                  <a:pt x="655781" y="1246910"/>
                </a:lnTo>
                <a:cubicBezTo>
                  <a:pt x="665017" y="1253067"/>
                  <a:pt x="675641" y="1257533"/>
                  <a:pt x="683490" y="1265382"/>
                </a:cubicBezTo>
                <a:cubicBezTo>
                  <a:pt x="703916" y="1285807"/>
                  <a:pt x="713193" y="1298706"/>
                  <a:pt x="738909" y="1311564"/>
                </a:cubicBezTo>
                <a:cubicBezTo>
                  <a:pt x="747617" y="1315918"/>
                  <a:pt x="757382" y="1317721"/>
                  <a:pt x="766618" y="1320800"/>
                </a:cubicBezTo>
                <a:cubicBezTo>
                  <a:pt x="819553" y="1400209"/>
                  <a:pt x="749068" y="1306762"/>
                  <a:pt x="812800" y="1357746"/>
                </a:cubicBezTo>
                <a:cubicBezTo>
                  <a:pt x="872484" y="1405493"/>
                  <a:pt x="789332" y="1371475"/>
                  <a:pt x="858981" y="1394691"/>
                </a:cubicBezTo>
                <a:cubicBezTo>
                  <a:pt x="868217" y="1400849"/>
                  <a:pt x="878162" y="1406058"/>
                  <a:pt x="886690" y="1413164"/>
                </a:cubicBezTo>
                <a:cubicBezTo>
                  <a:pt x="896725" y="1421526"/>
                  <a:pt x="903771" y="1433281"/>
                  <a:pt x="914400" y="1440873"/>
                </a:cubicBezTo>
                <a:cubicBezTo>
                  <a:pt x="925604" y="1448876"/>
                  <a:pt x="940141" y="1451343"/>
                  <a:pt x="951345" y="1459346"/>
                </a:cubicBezTo>
                <a:cubicBezTo>
                  <a:pt x="961974" y="1466938"/>
                  <a:pt x="969019" y="1478693"/>
                  <a:pt x="979054" y="1487055"/>
                </a:cubicBezTo>
                <a:cubicBezTo>
                  <a:pt x="1002928" y="1506950"/>
                  <a:pt x="1006700" y="1505507"/>
                  <a:pt x="1034472" y="1514764"/>
                </a:cubicBezTo>
                <a:cubicBezTo>
                  <a:pt x="1057442" y="1530077"/>
                  <a:pt x="1072341" y="1541665"/>
                  <a:pt x="1099127" y="1551710"/>
                </a:cubicBezTo>
                <a:cubicBezTo>
                  <a:pt x="1111013" y="1556167"/>
                  <a:pt x="1123757" y="1557867"/>
                  <a:pt x="1136072" y="1560946"/>
                </a:cubicBezTo>
                <a:cubicBezTo>
                  <a:pt x="1205637" y="1607323"/>
                  <a:pt x="1117226" y="1552869"/>
                  <a:pt x="1200727" y="1588655"/>
                </a:cubicBezTo>
                <a:cubicBezTo>
                  <a:pt x="1210930" y="1593028"/>
                  <a:pt x="1218507" y="1602164"/>
                  <a:pt x="1228436" y="1607128"/>
                </a:cubicBezTo>
                <a:cubicBezTo>
                  <a:pt x="1237144" y="1611482"/>
                  <a:pt x="1246909" y="1613285"/>
                  <a:pt x="1256145" y="1616364"/>
                </a:cubicBezTo>
                <a:cubicBezTo>
                  <a:pt x="1265381" y="1625600"/>
                  <a:pt x="1272986" y="1636827"/>
                  <a:pt x="1283854" y="1644073"/>
                </a:cubicBezTo>
                <a:cubicBezTo>
                  <a:pt x="1291955" y="1649474"/>
                  <a:pt x="1302855" y="1648956"/>
                  <a:pt x="1311563" y="1653310"/>
                </a:cubicBezTo>
                <a:cubicBezTo>
                  <a:pt x="1321492" y="1658274"/>
                  <a:pt x="1329343" y="1666818"/>
                  <a:pt x="1339272" y="1671782"/>
                </a:cubicBezTo>
                <a:cubicBezTo>
                  <a:pt x="1347980" y="1676136"/>
                  <a:pt x="1358470" y="1676291"/>
                  <a:pt x="1366981" y="1681019"/>
                </a:cubicBezTo>
                <a:cubicBezTo>
                  <a:pt x="1386389" y="1691801"/>
                  <a:pt x="1401338" y="1710943"/>
                  <a:pt x="1422400" y="1717964"/>
                </a:cubicBezTo>
                <a:lnTo>
                  <a:pt x="1477818" y="1736437"/>
                </a:lnTo>
                <a:lnTo>
                  <a:pt x="1505527" y="1745673"/>
                </a:lnTo>
                <a:cubicBezTo>
                  <a:pt x="1514763" y="1751831"/>
                  <a:pt x="1523092" y="1759637"/>
                  <a:pt x="1533236" y="1764146"/>
                </a:cubicBezTo>
                <a:cubicBezTo>
                  <a:pt x="1551030" y="1772054"/>
                  <a:pt x="1572452" y="1771818"/>
                  <a:pt x="1588654" y="1782619"/>
                </a:cubicBezTo>
                <a:cubicBezTo>
                  <a:pt x="1626925" y="1808132"/>
                  <a:pt x="1605594" y="1798399"/>
                  <a:pt x="1653309" y="1810328"/>
                </a:cubicBezTo>
                <a:cubicBezTo>
                  <a:pt x="1662545" y="1816485"/>
                  <a:pt x="1670874" y="1824292"/>
                  <a:pt x="1681018" y="1828800"/>
                </a:cubicBezTo>
                <a:cubicBezTo>
                  <a:pt x="1698812" y="1836708"/>
                  <a:pt x="1736436" y="1847273"/>
                  <a:pt x="1736436" y="1847273"/>
                </a:cubicBezTo>
                <a:cubicBezTo>
                  <a:pt x="1745672" y="1853431"/>
                  <a:pt x="1754001" y="1861237"/>
                  <a:pt x="1764145" y="1865746"/>
                </a:cubicBezTo>
                <a:cubicBezTo>
                  <a:pt x="1781939" y="1873654"/>
                  <a:pt x="1801090" y="1878061"/>
                  <a:pt x="1819563" y="1884219"/>
                </a:cubicBezTo>
                <a:cubicBezTo>
                  <a:pt x="1828799" y="1887298"/>
                  <a:pt x="1837827" y="1891094"/>
                  <a:pt x="1847272" y="1893455"/>
                </a:cubicBezTo>
                <a:cubicBezTo>
                  <a:pt x="1859587" y="1896534"/>
                  <a:pt x="1872059" y="1899043"/>
                  <a:pt x="1884218" y="1902691"/>
                </a:cubicBezTo>
                <a:cubicBezTo>
                  <a:pt x="1902869" y="1908286"/>
                  <a:pt x="1939636" y="1921164"/>
                  <a:pt x="1939636" y="1921164"/>
                </a:cubicBezTo>
                <a:cubicBezTo>
                  <a:pt x="1964628" y="1937825"/>
                  <a:pt x="1974996" y="1946393"/>
                  <a:pt x="2004290" y="1958110"/>
                </a:cubicBezTo>
                <a:cubicBezTo>
                  <a:pt x="2059146" y="1980052"/>
                  <a:pt x="2049036" y="1972214"/>
                  <a:pt x="2096654" y="1985819"/>
                </a:cubicBezTo>
                <a:cubicBezTo>
                  <a:pt x="2106015" y="1988494"/>
                  <a:pt x="2115002" y="1992380"/>
                  <a:pt x="2124363" y="1995055"/>
                </a:cubicBezTo>
                <a:cubicBezTo>
                  <a:pt x="2136569" y="1998542"/>
                  <a:pt x="2149150" y="2000643"/>
                  <a:pt x="2161309" y="2004291"/>
                </a:cubicBezTo>
                <a:cubicBezTo>
                  <a:pt x="2179960" y="2009886"/>
                  <a:pt x="2216727" y="2022764"/>
                  <a:pt x="2216727" y="2022764"/>
                </a:cubicBezTo>
                <a:cubicBezTo>
                  <a:pt x="2275224" y="2019685"/>
                  <a:pt x="2333881" y="2018831"/>
                  <a:pt x="2392218" y="2013528"/>
                </a:cubicBezTo>
                <a:cubicBezTo>
                  <a:pt x="2401914" y="2012647"/>
                  <a:pt x="2410534" y="2006853"/>
                  <a:pt x="2419927" y="2004291"/>
                </a:cubicBezTo>
                <a:cubicBezTo>
                  <a:pt x="2444421" y="1997611"/>
                  <a:pt x="2469733" y="1993848"/>
                  <a:pt x="2493818" y="1985819"/>
                </a:cubicBezTo>
                <a:cubicBezTo>
                  <a:pt x="2503054" y="1982740"/>
                  <a:pt x="2512819" y="1980936"/>
                  <a:pt x="2521527" y="1976582"/>
                </a:cubicBezTo>
                <a:cubicBezTo>
                  <a:pt x="2531456" y="1971618"/>
                  <a:pt x="2539307" y="1963074"/>
                  <a:pt x="2549236" y="1958110"/>
                </a:cubicBezTo>
                <a:cubicBezTo>
                  <a:pt x="2557944" y="1953756"/>
                  <a:pt x="2568237" y="1953227"/>
                  <a:pt x="2576945" y="1948873"/>
                </a:cubicBezTo>
                <a:cubicBezTo>
                  <a:pt x="2648557" y="1913066"/>
                  <a:pt x="2562723" y="1944377"/>
                  <a:pt x="2632363" y="1921164"/>
                </a:cubicBezTo>
                <a:cubicBezTo>
                  <a:pt x="2638521" y="1911928"/>
                  <a:pt x="2641423" y="1899338"/>
                  <a:pt x="2650836" y="1893455"/>
                </a:cubicBezTo>
                <a:cubicBezTo>
                  <a:pt x="2667348" y="1883135"/>
                  <a:pt x="2690052" y="1885783"/>
                  <a:pt x="2706254" y="1874982"/>
                </a:cubicBezTo>
                <a:cubicBezTo>
                  <a:pt x="2715490" y="1868825"/>
                  <a:pt x="2724034" y="1861474"/>
                  <a:pt x="2733963" y="1856510"/>
                </a:cubicBezTo>
                <a:cubicBezTo>
                  <a:pt x="2794964" y="1826010"/>
                  <a:pt x="2727620" y="1872915"/>
                  <a:pt x="2789381" y="1828800"/>
                </a:cubicBezTo>
                <a:cubicBezTo>
                  <a:pt x="2801908" y="1819852"/>
                  <a:pt x="2813716" y="1809919"/>
                  <a:pt x="2826327" y="1801091"/>
                </a:cubicBezTo>
                <a:cubicBezTo>
                  <a:pt x="2844515" y="1788359"/>
                  <a:pt x="2881745" y="1764146"/>
                  <a:pt x="2881745" y="1764146"/>
                </a:cubicBezTo>
                <a:lnTo>
                  <a:pt x="2918690" y="1708728"/>
                </a:lnTo>
                <a:cubicBezTo>
                  <a:pt x="2924848" y="1699492"/>
                  <a:pt x="2933652" y="1691550"/>
                  <a:pt x="2937163" y="1681019"/>
                </a:cubicBezTo>
                <a:cubicBezTo>
                  <a:pt x="2949911" y="1642779"/>
                  <a:pt x="2941000" y="1661411"/>
                  <a:pt x="2964872" y="1625600"/>
                </a:cubicBezTo>
                <a:cubicBezTo>
                  <a:pt x="2967951" y="1610206"/>
                  <a:pt x="2970301" y="1594649"/>
                  <a:pt x="2974109" y="1579419"/>
                </a:cubicBezTo>
                <a:cubicBezTo>
                  <a:pt x="2976470" y="1569974"/>
                  <a:pt x="2981436" y="1561257"/>
                  <a:pt x="2983345" y="1551710"/>
                </a:cubicBezTo>
                <a:cubicBezTo>
                  <a:pt x="2991511" y="1510880"/>
                  <a:pt x="2998155" y="1431322"/>
                  <a:pt x="3001818" y="1394691"/>
                </a:cubicBezTo>
                <a:cubicBezTo>
                  <a:pt x="2998739" y="1314643"/>
                  <a:pt x="3000058" y="1234304"/>
                  <a:pt x="2992581" y="1154546"/>
                </a:cubicBezTo>
                <a:cubicBezTo>
                  <a:pt x="2990763" y="1135159"/>
                  <a:pt x="2974109" y="1099128"/>
                  <a:pt x="2974109" y="1099128"/>
                </a:cubicBezTo>
                <a:cubicBezTo>
                  <a:pt x="2971030" y="1071419"/>
                  <a:pt x="2971634" y="1043047"/>
                  <a:pt x="2964872" y="1016000"/>
                </a:cubicBezTo>
                <a:cubicBezTo>
                  <a:pt x="2942985" y="928450"/>
                  <a:pt x="2943321" y="1000606"/>
                  <a:pt x="2937163" y="98829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1449153" y="711200"/>
            <a:ext cx="5182556" cy="3925455"/>
          </a:xfrm>
          <a:custGeom>
            <a:avLst/>
            <a:gdLst>
              <a:gd name="connsiteX0" fmla="*/ 5182556 w 5182556"/>
              <a:gd name="connsiteY0" fmla="*/ 0 h 3925455"/>
              <a:gd name="connsiteX1" fmla="*/ 5136374 w 5182556"/>
              <a:gd name="connsiteY1" fmla="*/ 18473 h 3925455"/>
              <a:gd name="connsiteX2" fmla="*/ 5108665 w 5182556"/>
              <a:gd name="connsiteY2" fmla="*/ 27709 h 3925455"/>
              <a:gd name="connsiteX3" fmla="*/ 5080956 w 5182556"/>
              <a:gd name="connsiteY3" fmla="*/ 46182 h 3925455"/>
              <a:gd name="connsiteX4" fmla="*/ 5007065 w 5182556"/>
              <a:gd name="connsiteY4" fmla="*/ 64655 h 3925455"/>
              <a:gd name="connsiteX5" fmla="*/ 4951647 w 5182556"/>
              <a:gd name="connsiteY5" fmla="*/ 83127 h 3925455"/>
              <a:gd name="connsiteX6" fmla="*/ 4896229 w 5182556"/>
              <a:gd name="connsiteY6" fmla="*/ 110836 h 3925455"/>
              <a:gd name="connsiteX7" fmla="*/ 4840811 w 5182556"/>
              <a:gd name="connsiteY7" fmla="*/ 129309 h 3925455"/>
              <a:gd name="connsiteX8" fmla="*/ 4757683 w 5182556"/>
              <a:gd name="connsiteY8" fmla="*/ 166255 h 3925455"/>
              <a:gd name="connsiteX9" fmla="*/ 4729974 w 5182556"/>
              <a:gd name="connsiteY9" fmla="*/ 175491 h 3925455"/>
              <a:gd name="connsiteX10" fmla="*/ 4702265 w 5182556"/>
              <a:gd name="connsiteY10" fmla="*/ 184727 h 3925455"/>
              <a:gd name="connsiteX11" fmla="*/ 4628374 w 5182556"/>
              <a:gd name="connsiteY11" fmla="*/ 212436 h 3925455"/>
              <a:gd name="connsiteX12" fmla="*/ 4572956 w 5182556"/>
              <a:gd name="connsiteY12" fmla="*/ 230909 h 3925455"/>
              <a:gd name="connsiteX13" fmla="*/ 4545247 w 5182556"/>
              <a:gd name="connsiteY13" fmla="*/ 240145 h 3925455"/>
              <a:gd name="connsiteX14" fmla="*/ 4480592 w 5182556"/>
              <a:gd name="connsiteY14" fmla="*/ 267855 h 3925455"/>
              <a:gd name="connsiteX15" fmla="*/ 4378992 w 5182556"/>
              <a:gd name="connsiteY15" fmla="*/ 295564 h 3925455"/>
              <a:gd name="connsiteX16" fmla="*/ 4286629 w 5182556"/>
              <a:gd name="connsiteY16" fmla="*/ 323273 h 3925455"/>
              <a:gd name="connsiteX17" fmla="*/ 4221974 w 5182556"/>
              <a:gd name="connsiteY17" fmla="*/ 332509 h 3925455"/>
              <a:gd name="connsiteX18" fmla="*/ 4138847 w 5182556"/>
              <a:gd name="connsiteY18" fmla="*/ 350982 h 3925455"/>
              <a:gd name="connsiteX19" fmla="*/ 4111138 w 5182556"/>
              <a:gd name="connsiteY19" fmla="*/ 360218 h 3925455"/>
              <a:gd name="connsiteX20" fmla="*/ 4046483 w 5182556"/>
              <a:gd name="connsiteY20" fmla="*/ 369455 h 3925455"/>
              <a:gd name="connsiteX21" fmla="*/ 3972592 w 5182556"/>
              <a:gd name="connsiteY21" fmla="*/ 387927 h 3925455"/>
              <a:gd name="connsiteX22" fmla="*/ 3898702 w 5182556"/>
              <a:gd name="connsiteY22" fmla="*/ 406400 h 3925455"/>
              <a:gd name="connsiteX23" fmla="*/ 3824811 w 5182556"/>
              <a:gd name="connsiteY23" fmla="*/ 424873 h 3925455"/>
              <a:gd name="connsiteX24" fmla="*/ 3760156 w 5182556"/>
              <a:gd name="connsiteY24" fmla="*/ 443345 h 3925455"/>
              <a:gd name="connsiteX25" fmla="*/ 3658556 w 5182556"/>
              <a:gd name="connsiteY25" fmla="*/ 461818 h 3925455"/>
              <a:gd name="connsiteX26" fmla="*/ 3492302 w 5182556"/>
              <a:gd name="connsiteY26" fmla="*/ 480291 h 3925455"/>
              <a:gd name="connsiteX27" fmla="*/ 3372229 w 5182556"/>
              <a:gd name="connsiteY27" fmla="*/ 489527 h 3925455"/>
              <a:gd name="connsiteX28" fmla="*/ 3205974 w 5182556"/>
              <a:gd name="connsiteY28" fmla="*/ 498764 h 3925455"/>
              <a:gd name="connsiteX29" fmla="*/ 3076665 w 5182556"/>
              <a:gd name="connsiteY29" fmla="*/ 517236 h 3925455"/>
              <a:gd name="connsiteX30" fmla="*/ 3002774 w 5182556"/>
              <a:gd name="connsiteY30" fmla="*/ 535709 h 3925455"/>
              <a:gd name="connsiteX31" fmla="*/ 2938120 w 5182556"/>
              <a:gd name="connsiteY31" fmla="*/ 544945 h 3925455"/>
              <a:gd name="connsiteX32" fmla="*/ 2910411 w 5182556"/>
              <a:gd name="connsiteY32" fmla="*/ 554182 h 3925455"/>
              <a:gd name="connsiteX33" fmla="*/ 2550192 w 5182556"/>
              <a:gd name="connsiteY33" fmla="*/ 554182 h 3925455"/>
              <a:gd name="connsiteX34" fmla="*/ 2153029 w 5182556"/>
              <a:gd name="connsiteY34" fmla="*/ 535709 h 3925455"/>
              <a:gd name="connsiteX35" fmla="*/ 1912883 w 5182556"/>
              <a:gd name="connsiteY35" fmla="*/ 526473 h 3925455"/>
              <a:gd name="connsiteX36" fmla="*/ 1589611 w 5182556"/>
              <a:gd name="connsiteY36" fmla="*/ 535709 h 3925455"/>
              <a:gd name="connsiteX37" fmla="*/ 1524956 w 5182556"/>
              <a:gd name="connsiteY37" fmla="*/ 544945 h 3925455"/>
              <a:gd name="connsiteX38" fmla="*/ 1423356 w 5182556"/>
              <a:gd name="connsiteY38" fmla="*/ 563418 h 3925455"/>
              <a:gd name="connsiteX39" fmla="*/ 1395647 w 5182556"/>
              <a:gd name="connsiteY39" fmla="*/ 572655 h 3925455"/>
              <a:gd name="connsiteX40" fmla="*/ 1358702 w 5182556"/>
              <a:gd name="connsiteY40" fmla="*/ 581891 h 3925455"/>
              <a:gd name="connsiteX41" fmla="*/ 1303283 w 5182556"/>
              <a:gd name="connsiteY41" fmla="*/ 600364 h 3925455"/>
              <a:gd name="connsiteX42" fmla="*/ 1275574 w 5182556"/>
              <a:gd name="connsiteY42" fmla="*/ 609600 h 3925455"/>
              <a:gd name="connsiteX43" fmla="*/ 1210920 w 5182556"/>
              <a:gd name="connsiteY43" fmla="*/ 628073 h 3925455"/>
              <a:gd name="connsiteX44" fmla="*/ 1155502 w 5182556"/>
              <a:gd name="connsiteY44" fmla="*/ 665018 h 3925455"/>
              <a:gd name="connsiteX45" fmla="*/ 1100083 w 5182556"/>
              <a:gd name="connsiteY45" fmla="*/ 683491 h 3925455"/>
              <a:gd name="connsiteX46" fmla="*/ 1044665 w 5182556"/>
              <a:gd name="connsiteY46" fmla="*/ 711200 h 3925455"/>
              <a:gd name="connsiteX47" fmla="*/ 952302 w 5182556"/>
              <a:gd name="connsiteY47" fmla="*/ 748145 h 3925455"/>
              <a:gd name="connsiteX48" fmla="*/ 924592 w 5182556"/>
              <a:gd name="connsiteY48" fmla="*/ 757382 h 3925455"/>
              <a:gd name="connsiteX49" fmla="*/ 896883 w 5182556"/>
              <a:gd name="connsiteY49" fmla="*/ 766618 h 3925455"/>
              <a:gd name="connsiteX50" fmla="*/ 869174 w 5182556"/>
              <a:gd name="connsiteY50" fmla="*/ 785091 h 3925455"/>
              <a:gd name="connsiteX51" fmla="*/ 804520 w 5182556"/>
              <a:gd name="connsiteY51" fmla="*/ 812800 h 3925455"/>
              <a:gd name="connsiteX52" fmla="*/ 749102 w 5182556"/>
              <a:gd name="connsiteY52" fmla="*/ 849745 h 3925455"/>
              <a:gd name="connsiteX53" fmla="*/ 693683 w 5182556"/>
              <a:gd name="connsiteY53" fmla="*/ 877455 h 3925455"/>
              <a:gd name="connsiteX54" fmla="*/ 665974 w 5182556"/>
              <a:gd name="connsiteY54" fmla="*/ 905164 h 3925455"/>
              <a:gd name="connsiteX55" fmla="*/ 610556 w 5182556"/>
              <a:gd name="connsiteY55" fmla="*/ 942109 h 3925455"/>
              <a:gd name="connsiteX56" fmla="*/ 527429 w 5182556"/>
              <a:gd name="connsiteY56" fmla="*/ 1016000 h 3925455"/>
              <a:gd name="connsiteX57" fmla="*/ 481247 w 5182556"/>
              <a:gd name="connsiteY57" fmla="*/ 1062182 h 3925455"/>
              <a:gd name="connsiteX58" fmla="*/ 435065 w 5182556"/>
              <a:gd name="connsiteY58" fmla="*/ 1099127 h 3925455"/>
              <a:gd name="connsiteX59" fmla="*/ 398120 w 5182556"/>
              <a:gd name="connsiteY59" fmla="*/ 1154545 h 3925455"/>
              <a:gd name="connsiteX60" fmla="*/ 333465 w 5182556"/>
              <a:gd name="connsiteY60" fmla="*/ 1228436 h 3925455"/>
              <a:gd name="connsiteX61" fmla="*/ 296520 w 5182556"/>
              <a:gd name="connsiteY61" fmla="*/ 1274618 h 3925455"/>
              <a:gd name="connsiteX62" fmla="*/ 287283 w 5182556"/>
              <a:gd name="connsiteY62" fmla="*/ 1302327 h 3925455"/>
              <a:gd name="connsiteX63" fmla="*/ 250338 w 5182556"/>
              <a:gd name="connsiteY63" fmla="*/ 1357745 h 3925455"/>
              <a:gd name="connsiteX64" fmla="*/ 231865 w 5182556"/>
              <a:gd name="connsiteY64" fmla="*/ 1385455 h 3925455"/>
              <a:gd name="connsiteX65" fmla="*/ 213392 w 5182556"/>
              <a:gd name="connsiteY65" fmla="*/ 1413164 h 3925455"/>
              <a:gd name="connsiteX66" fmla="*/ 185683 w 5182556"/>
              <a:gd name="connsiteY66" fmla="*/ 1468582 h 3925455"/>
              <a:gd name="connsiteX67" fmla="*/ 167211 w 5182556"/>
              <a:gd name="connsiteY67" fmla="*/ 1524000 h 3925455"/>
              <a:gd name="connsiteX68" fmla="*/ 148738 w 5182556"/>
              <a:gd name="connsiteY68" fmla="*/ 1579418 h 3925455"/>
              <a:gd name="connsiteX69" fmla="*/ 139502 w 5182556"/>
              <a:gd name="connsiteY69" fmla="*/ 1607127 h 3925455"/>
              <a:gd name="connsiteX70" fmla="*/ 121029 w 5182556"/>
              <a:gd name="connsiteY70" fmla="*/ 1634836 h 3925455"/>
              <a:gd name="connsiteX71" fmla="*/ 102556 w 5182556"/>
              <a:gd name="connsiteY71" fmla="*/ 1690255 h 3925455"/>
              <a:gd name="connsiteX72" fmla="*/ 84083 w 5182556"/>
              <a:gd name="connsiteY72" fmla="*/ 1754909 h 3925455"/>
              <a:gd name="connsiteX73" fmla="*/ 56374 w 5182556"/>
              <a:gd name="connsiteY73" fmla="*/ 1828800 h 3925455"/>
              <a:gd name="connsiteX74" fmla="*/ 37902 w 5182556"/>
              <a:gd name="connsiteY74" fmla="*/ 1884218 h 3925455"/>
              <a:gd name="connsiteX75" fmla="*/ 28665 w 5182556"/>
              <a:gd name="connsiteY75" fmla="*/ 1911927 h 3925455"/>
              <a:gd name="connsiteX76" fmla="*/ 956 w 5182556"/>
              <a:gd name="connsiteY76" fmla="*/ 2087418 h 3925455"/>
              <a:gd name="connsiteX77" fmla="*/ 19429 w 5182556"/>
              <a:gd name="connsiteY77" fmla="*/ 2604655 h 3925455"/>
              <a:gd name="connsiteX78" fmla="*/ 28665 w 5182556"/>
              <a:gd name="connsiteY78" fmla="*/ 2632364 h 3925455"/>
              <a:gd name="connsiteX79" fmla="*/ 37902 w 5182556"/>
              <a:gd name="connsiteY79" fmla="*/ 2678545 h 3925455"/>
              <a:gd name="connsiteX80" fmla="*/ 65611 w 5182556"/>
              <a:gd name="connsiteY80" fmla="*/ 2761673 h 3925455"/>
              <a:gd name="connsiteX81" fmla="*/ 93320 w 5182556"/>
              <a:gd name="connsiteY81" fmla="*/ 2826327 h 3925455"/>
              <a:gd name="connsiteX82" fmla="*/ 121029 w 5182556"/>
              <a:gd name="connsiteY82" fmla="*/ 2863273 h 3925455"/>
              <a:gd name="connsiteX83" fmla="*/ 167211 w 5182556"/>
              <a:gd name="connsiteY83" fmla="*/ 2946400 h 3925455"/>
              <a:gd name="connsiteX84" fmla="*/ 222629 w 5182556"/>
              <a:gd name="connsiteY84" fmla="*/ 3038764 h 3925455"/>
              <a:gd name="connsiteX85" fmla="*/ 250338 w 5182556"/>
              <a:gd name="connsiteY85" fmla="*/ 3057236 h 3925455"/>
              <a:gd name="connsiteX86" fmla="*/ 259574 w 5182556"/>
              <a:gd name="connsiteY86" fmla="*/ 3094182 h 3925455"/>
              <a:gd name="connsiteX87" fmla="*/ 305756 w 5182556"/>
              <a:gd name="connsiteY87" fmla="*/ 3149600 h 3925455"/>
              <a:gd name="connsiteX88" fmla="*/ 342702 w 5182556"/>
              <a:gd name="connsiteY88" fmla="*/ 3205018 h 3925455"/>
              <a:gd name="connsiteX89" fmla="*/ 351938 w 5182556"/>
              <a:gd name="connsiteY89" fmla="*/ 3232727 h 3925455"/>
              <a:gd name="connsiteX90" fmla="*/ 379647 w 5182556"/>
              <a:gd name="connsiteY90" fmla="*/ 3260436 h 3925455"/>
              <a:gd name="connsiteX91" fmla="*/ 425829 w 5182556"/>
              <a:gd name="connsiteY91" fmla="*/ 3315855 h 3925455"/>
              <a:gd name="connsiteX92" fmla="*/ 481247 w 5182556"/>
              <a:gd name="connsiteY92" fmla="*/ 3352800 h 3925455"/>
              <a:gd name="connsiteX93" fmla="*/ 555138 w 5182556"/>
              <a:gd name="connsiteY93" fmla="*/ 3417455 h 3925455"/>
              <a:gd name="connsiteX94" fmla="*/ 582847 w 5182556"/>
              <a:gd name="connsiteY94" fmla="*/ 3435927 h 3925455"/>
              <a:gd name="connsiteX95" fmla="*/ 610556 w 5182556"/>
              <a:gd name="connsiteY95" fmla="*/ 3445164 h 3925455"/>
              <a:gd name="connsiteX96" fmla="*/ 665974 w 5182556"/>
              <a:gd name="connsiteY96" fmla="*/ 3482109 h 3925455"/>
              <a:gd name="connsiteX97" fmla="*/ 776811 w 5182556"/>
              <a:gd name="connsiteY97" fmla="*/ 3537527 h 3925455"/>
              <a:gd name="connsiteX98" fmla="*/ 804520 w 5182556"/>
              <a:gd name="connsiteY98" fmla="*/ 3556000 h 3925455"/>
              <a:gd name="connsiteX99" fmla="*/ 859938 w 5182556"/>
              <a:gd name="connsiteY99" fmla="*/ 3574473 h 3925455"/>
              <a:gd name="connsiteX100" fmla="*/ 887647 w 5182556"/>
              <a:gd name="connsiteY100" fmla="*/ 3592945 h 3925455"/>
              <a:gd name="connsiteX101" fmla="*/ 952302 w 5182556"/>
              <a:gd name="connsiteY101" fmla="*/ 3611418 h 3925455"/>
              <a:gd name="connsiteX102" fmla="*/ 1007720 w 5182556"/>
              <a:gd name="connsiteY102" fmla="*/ 3629891 h 3925455"/>
              <a:gd name="connsiteX103" fmla="*/ 1035429 w 5182556"/>
              <a:gd name="connsiteY103" fmla="*/ 3639127 h 3925455"/>
              <a:gd name="connsiteX104" fmla="*/ 1100083 w 5182556"/>
              <a:gd name="connsiteY104" fmla="*/ 3676073 h 3925455"/>
              <a:gd name="connsiteX105" fmla="*/ 1127792 w 5182556"/>
              <a:gd name="connsiteY105" fmla="*/ 3694545 h 3925455"/>
              <a:gd name="connsiteX106" fmla="*/ 1183211 w 5182556"/>
              <a:gd name="connsiteY106" fmla="*/ 3713018 h 3925455"/>
              <a:gd name="connsiteX107" fmla="*/ 1266338 w 5182556"/>
              <a:gd name="connsiteY107" fmla="*/ 3768436 h 3925455"/>
              <a:gd name="connsiteX108" fmla="*/ 1294047 w 5182556"/>
              <a:gd name="connsiteY108" fmla="*/ 3786909 h 3925455"/>
              <a:gd name="connsiteX109" fmla="*/ 1330992 w 5182556"/>
              <a:gd name="connsiteY109" fmla="*/ 3814618 h 3925455"/>
              <a:gd name="connsiteX110" fmla="*/ 1358702 w 5182556"/>
              <a:gd name="connsiteY110" fmla="*/ 3823855 h 3925455"/>
              <a:gd name="connsiteX111" fmla="*/ 1414120 w 5182556"/>
              <a:gd name="connsiteY111" fmla="*/ 3860800 h 3925455"/>
              <a:gd name="connsiteX112" fmla="*/ 1441829 w 5182556"/>
              <a:gd name="connsiteY112" fmla="*/ 3888509 h 3925455"/>
              <a:gd name="connsiteX113" fmla="*/ 1497247 w 5182556"/>
              <a:gd name="connsiteY113" fmla="*/ 3906982 h 3925455"/>
              <a:gd name="connsiteX114" fmla="*/ 1561902 w 5182556"/>
              <a:gd name="connsiteY114" fmla="*/ 3925455 h 3925455"/>
              <a:gd name="connsiteX115" fmla="*/ 2116083 w 5182556"/>
              <a:gd name="connsiteY115" fmla="*/ 3916218 h 3925455"/>
              <a:gd name="connsiteX116" fmla="*/ 2143792 w 5182556"/>
              <a:gd name="connsiteY116" fmla="*/ 3906982 h 3925455"/>
              <a:gd name="connsiteX117" fmla="*/ 2217683 w 5182556"/>
              <a:gd name="connsiteY117" fmla="*/ 3888509 h 3925455"/>
              <a:gd name="connsiteX118" fmla="*/ 2300811 w 5182556"/>
              <a:gd name="connsiteY118" fmla="*/ 3860800 h 3925455"/>
              <a:gd name="connsiteX119" fmla="*/ 2365465 w 5182556"/>
              <a:gd name="connsiteY119" fmla="*/ 3842327 h 3925455"/>
              <a:gd name="connsiteX120" fmla="*/ 2420883 w 5182556"/>
              <a:gd name="connsiteY120" fmla="*/ 3833091 h 3925455"/>
              <a:gd name="connsiteX121" fmla="*/ 2485538 w 5182556"/>
              <a:gd name="connsiteY121" fmla="*/ 3823855 h 3925455"/>
              <a:gd name="connsiteX122" fmla="*/ 2559429 w 5182556"/>
              <a:gd name="connsiteY122" fmla="*/ 3805382 h 3925455"/>
              <a:gd name="connsiteX123" fmla="*/ 2614847 w 5182556"/>
              <a:gd name="connsiteY123" fmla="*/ 3796145 h 3925455"/>
              <a:gd name="connsiteX124" fmla="*/ 2670265 w 5182556"/>
              <a:gd name="connsiteY124" fmla="*/ 3777673 h 3925455"/>
              <a:gd name="connsiteX125" fmla="*/ 2734920 w 5182556"/>
              <a:gd name="connsiteY125" fmla="*/ 3749964 h 3925455"/>
              <a:gd name="connsiteX126" fmla="*/ 2790338 w 5182556"/>
              <a:gd name="connsiteY126" fmla="*/ 3731491 h 3925455"/>
              <a:gd name="connsiteX127" fmla="*/ 2873465 w 5182556"/>
              <a:gd name="connsiteY127" fmla="*/ 3685309 h 3925455"/>
              <a:gd name="connsiteX128" fmla="*/ 2910411 w 5182556"/>
              <a:gd name="connsiteY128" fmla="*/ 3676073 h 3925455"/>
              <a:gd name="connsiteX129" fmla="*/ 2965829 w 5182556"/>
              <a:gd name="connsiteY129" fmla="*/ 3648364 h 3925455"/>
              <a:gd name="connsiteX130" fmla="*/ 2993538 w 5182556"/>
              <a:gd name="connsiteY130" fmla="*/ 3629891 h 3925455"/>
              <a:gd name="connsiteX131" fmla="*/ 3012011 w 5182556"/>
              <a:gd name="connsiteY131" fmla="*/ 3620655 h 39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182556" h="3925455">
                <a:moveTo>
                  <a:pt x="5182556" y="0"/>
                </a:moveTo>
                <a:cubicBezTo>
                  <a:pt x="5167162" y="6158"/>
                  <a:pt x="5151898" y="12651"/>
                  <a:pt x="5136374" y="18473"/>
                </a:cubicBezTo>
                <a:cubicBezTo>
                  <a:pt x="5127258" y="21891"/>
                  <a:pt x="5117373" y="23355"/>
                  <a:pt x="5108665" y="27709"/>
                </a:cubicBezTo>
                <a:cubicBezTo>
                  <a:pt x="5098736" y="32673"/>
                  <a:pt x="5091388" y="42388"/>
                  <a:pt x="5080956" y="46182"/>
                </a:cubicBezTo>
                <a:cubicBezTo>
                  <a:pt x="5057096" y="54858"/>
                  <a:pt x="5031151" y="56627"/>
                  <a:pt x="5007065" y="64655"/>
                </a:cubicBezTo>
                <a:lnTo>
                  <a:pt x="4951647" y="83127"/>
                </a:lnTo>
                <a:cubicBezTo>
                  <a:pt x="4850603" y="116808"/>
                  <a:pt x="5003646" y="63096"/>
                  <a:pt x="4896229" y="110836"/>
                </a:cubicBezTo>
                <a:cubicBezTo>
                  <a:pt x="4878435" y="118744"/>
                  <a:pt x="4840811" y="129309"/>
                  <a:pt x="4840811" y="129309"/>
                </a:cubicBezTo>
                <a:cubicBezTo>
                  <a:pt x="4796901" y="158583"/>
                  <a:pt x="4823632" y="144272"/>
                  <a:pt x="4757683" y="166255"/>
                </a:cubicBezTo>
                <a:lnTo>
                  <a:pt x="4729974" y="175491"/>
                </a:lnTo>
                <a:lnTo>
                  <a:pt x="4702265" y="184727"/>
                </a:lnTo>
                <a:cubicBezTo>
                  <a:pt x="4654044" y="216875"/>
                  <a:pt x="4695977" y="193999"/>
                  <a:pt x="4628374" y="212436"/>
                </a:cubicBezTo>
                <a:cubicBezTo>
                  <a:pt x="4609588" y="217559"/>
                  <a:pt x="4591429" y="224751"/>
                  <a:pt x="4572956" y="230909"/>
                </a:cubicBezTo>
                <a:lnTo>
                  <a:pt x="4545247" y="240145"/>
                </a:lnTo>
                <a:cubicBezTo>
                  <a:pt x="4480268" y="261805"/>
                  <a:pt x="4560482" y="233617"/>
                  <a:pt x="4480592" y="267855"/>
                </a:cubicBezTo>
                <a:cubicBezTo>
                  <a:pt x="4452636" y="279836"/>
                  <a:pt x="4400163" y="288507"/>
                  <a:pt x="4378992" y="295564"/>
                </a:cubicBezTo>
                <a:cubicBezTo>
                  <a:pt x="4350086" y="305199"/>
                  <a:pt x="4317330" y="317691"/>
                  <a:pt x="4286629" y="323273"/>
                </a:cubicBezTo>
                <a:cubicBezTo>
                  <a:pt x="4265210" y="327167"/>
                  <a:pt x="4243526" y="329430"/>
                  <a:pt x="4221974" y="332509"/>
                </a:cubicBezTo>
                <a:cubicBezTo>
                  <a:pt x="4159597" y="353301"/>
                  <a:pt x="4236379" y="329308"/>
                  <a:pt x="4138847" y="350982"/>
                </a:cubicBezTo>
                <a:cubicBezTo>
                  <a:pt x="4129343" y="353094"/>
                  <a:pt x="4120685" y="358309"/>
                  <a:pt x="4111138" y="360218"/>
                </a:cubicBezTo>
                <a:cubicBezTo>
                  <a:pt x="4089790" y="364488"/>
                  <a:pt x="4068035" y="366376"/>
                  <a:pt x="4046483" y="369455"/>
                </a:cubicBezTo>
                <a:cubicBezTo>
                  <a:pt x="3993508" y="387113"/>
                  <a:pt x="4045047" y="371207"/>
                  <a:pt x="3972592" y="387927"/>
                </a:cubicBezTo>
                <a:cubicBezTo>
                  <a:pt x="3947854" y="393636"/>
                  <a:pt x="3923332" y="400242"/>
                  <a:pt x="3898702" y="406400"/>
                </a:cubicBezTo>
                <a:lnTo>
                  <a:pt x="3824811" y="424873"/>
                </a:lnTo>
                <a:cubicBezTo>
                  <a:pt x="3793950" y="435160"/>
                  <a:pt x="3794954" y="435612"/>
                  <a:pt x="3760156" y="443345"/>
                </a:cubicBezTo>
                <a:cubicBezTo>
                  <a:pt x="3731499" y="449713"/>
                  <a:pt x="3686647" y="457805"/>
                  <a:pt x="3658556" y="461818"/>
                </a:cubicBezTo>
                <a:cubicBezTo>
                  <a:pt x="3609270" y="468859"/>
                  <a:pt x="3540422" y="476107"/>
                  <a:pt x="3492302" y="480291"/>
                </a:cubicBezTo>
                <a:cubicBezTo>
                  <a:pt x="3452310" y="483768"/>
                  <a:pt x="3412288" y="486942"/>
                  <a:pt x="3372229" y="489527"/>
                </a:cubicBezTo>
                <a:lnTo>
                  <a:pt x="3205974" y="498764"/>
                </a:lnTo>
                <a:cubicBezTo>
                  <a:pt x="3101556" y="519647"/>
                  <a:pt x="3230266" y="495293"/>
                  <a:pt x="3076665" y="517236"/>
                </a:cubicBezTo>
                <a:cubicBezTo>
                  <a:pt x="2916378" y="540135"/>
                  <a:pt x="3110220" y="514221"/>
                  <a:pt x="3002774" y="535709"/>
                </a:cubicBezTo>
                <a:cubicBezTo>
                  <a:pt x="2981427" y="539978"/>
                  <a:pt x="2959671" y="541866"/>
                  <a:pt x="2938120" y="544945"/>
                </a:cubicBezTo>
                <a:cubicBezTo>
                  <a:pt x="2928884" y="548024"/>
                  <a:pt x="2919915" y="552070"/>
                  <a:pt x="2910411" y="554182"/>
                </a:cubicBezTo>
                <a:cubicBezTo>
                  <a:pt x="2789873" y="580968"/>
                  <a:pt x="2682959" y="559423"/>
                  <a:pt x="2550192" y="554182"/>
                </a:cubicBezTo>
                <a:lnTo>
                  <a:pt x="2153029" y="535709"/>
                </a:lnTo>
                <a:lnTo>
                  <a:pt x="1912883" y="526473"/>
                </a:lnTo>
                <a:lnTo>
                  <a:pt x="1589611" y="535709"/>
                </a:lnTo>
                <a:cubicBezTo>
                  <a:pt x="1567865" y="536744"/>
                  <a:pt x="1546473" y="541635"/>
                  <a:pt x="1524956" y="544945"/>
                </a:cubicBezTo>
                <a:cubicBezTo>
                  <a:pt x="1503562" y="548236"/>
                  <a:pt x="1446399" y="557657"/>
                  <a:pt x="1423356" y="563418"/>
                </a:cubicBezTo>
                <a:cubicBezTo>
                  <a:pt x="1413911" y="565779"/>
                  <a:pt x="1405008" y="569980"/>
                  <a:pt x="1395647" y="572655"/>
                </a:cubicBezTo>
                <a:cubicBezTo>
                  <a:pt x="1383441" y="576142"/>
                  <a:pt x="1370861" y="578243"/>
                  <a:pt x="1358702" y="581891"/>
                </a:cubicBezTo>
                <a:cubicBezTo>
                  <a:pt x="1340051" y="587486"/>
                  <a:pt x="1321756" y="594206"/>
                  <a:pt x="1303283" y="600364"/>
                </a:cubicBezTo>
                <a:cubicBezTo>
                  <a:pt x="1294047" y="603443"/>
                  <a:pt x="1285019" y="607239"/>
                  <a:pt x="1275574" y="609600"/>
                </a:cubicBezTo>
                <a:cubicBezTo>
                  <a:pt x="1266873" y="611775"/>
                  <a:pt x="1221765" y="622048"/>
                  <a:pt x="1210920" y="628073"/>
                </a:cubicBezTo>
                <a:cubicBezTo>
                  <a:pt x="1191513" y="638855"/>
                  <a:pt x="1176564" y="657997"/>
                  <a:pt x="1155502" y="665018"/>
                </a:cubicBezTo>
                <a:lnTo>
                  <a:pt x="1100083" y="683491"/>
                </a:lnTo>
                <a:cubicBezTo>
                  <a:pt x="1046831" y="718993"/>
                  <a:pt x="1098203" y="688255"/>
                  <a:pt x="1044665" y="711200"/>
                </a:cubicBezTo>
                <a:cubicBezTo>
                  <a:pt x="949525" y="751974"/>
                  <a:pt x="1078452" y="706096"/>
                  <a:pt x="952302" y="748145"/>
                </a:cubicBezTo>
                <a:lnTo>
                  <a:pt x="924592" y="757382"/>
                </a:lnTo>
                <a:lnTo>
                  <a:pt x="896883" y="766618"/>
                </a:lnTo>
                <a:cubicBezTo>
                  <a:pt x="887647" y="772776"/>
                  <a:pt x="879103" y="780127"/>
                  <a:pt x="869174" y="785091"/>
                </a:cubicBezTo>
                <a:cubicBezTo>
                  <a:pt x="792725" y="823316"/>
                  <a:pt x="900630" y="755134"/>
                  <a:pt x="804520" y="812800"/>
                </a:cubicBezTo>
                <a:cubicBezTo>
                  <a:pt x="785483" y="824223"/>
                  <a:pt x="770164" y="842724"/>
                  <a:pt x="749102" y="849745"/>
                </a:cubicBezTo>
                <a:cubicBezTo>
                  <a:pt x="721330" y="859003"/>
                  <a:pt x="717557" y="857560"/>
                  <a:pt x="693683" y="877455"/>
                </a:cubicBezTo>
                <a:cubicBezTo>
                  <a:pt x="683648" y="885817"/>
                  <a:pt x="676285" y="897145"/>
                  <a:pt x="665974" y="905164"/>
                </a:cubicBezTo>
                <a:cubicBezTo>
                  <a:pt x="648449" y="918794"/>
                  <a:pt x="626255" y="926410"/>
                  <a:pt x="610556" y="942109"/>
                </a:cubicBezTo>
                <a:cubicBezTo>
                  <a:pt x="547289" y="1005376"/>
                  <a:pt x="576875" y="983036"/>
                  <a:pt x="527429" y="1016000"/>
                </a:cubicBezTo>
                <a:cubicBezTo>
                  <a:pt x="478168" y="1089891"/>
                  <a:pt x="542823" y="1000606"/>
                  <a:pt x="481247" y="1062182"/>
                </a:cubicBezTo>
                <a:cubicBezTo>
                  <a:pt x="439470" y="1103959"/>
                  <a:pt x="489008" y="1081147"/>
                  <a:pt x="435065" y="1099127"/>
                </a:cubicBezTo>
                <a:cubicBezTo>
                  <a:pt x="417401" y="1152120"/>
                  <a:pt x="438479" y="1102655"/>
                  <a:pt x="398120" y="1154545"/>
                </a:cubicBezTo>
                <a:cubicBezTo>
                  <a:pt x="340097" y="1229146"/>
                  <a:pt x="387107" y="1192676"/>
                  <a:pt x="333465" y="1228436"/>
                </a:cubicBezTo>
                <a:cubicBezTo>
                  <a:pt x="310251" y="1298081"/>
                  <a:pt x="344265" y="1214937"/>
                  <a:pt x="296520" y="1274618"/>
                </a:cubicBezTo>
                <a:cubicBezTo>
                  <a:pt x="290438" y="1282221"/>
                  <a:pt x="292011" y="1293816"/>
                  <a:pt x="287283" y="1302327"/>
                </a:cubicBezTo>
                <a:cubicBezTo>
                  <a:pt x="276501" y="1321734"/>
                  <a:pt x="262653" y="1339272"/>
                  <a:pt x="250338" y="1357745"/>
                </a:cubicBezTo>
                <a:lnTo>
                  <a:pt x="231865" y="1385455"/>
                </a:lnTo>
                <a:lnTo>
                  <a:pt x="213392" y="1413164"/>
                </a:lnTo>
                <a:cubicBezTo>
                  <a:pt x="179709" y="1514218"/>
                  <a:pt x="233429" y="1361153"/>
                  <a:pt x="185683" y="1468582"/>
                </a:cubicBezTo>
                <a:cubicBezTo>
                  <a:pt x="177775" y="1486376"/>
                  <a:pt x="173369" y="1505527"/>
                  <a:pt x="167211" y="1524000"/>
                </a:cubicBezTo>
                <a:lnTo>
                  <a:pt x="148738" y="1579418"/>
                </a:lnTo>
                <a:cubicBezTo>
                  <a:pt x="145659" y="1588654"/>
                  <a:pt x="144903" y="1599026"/>
                  <a:pt x="139502" y="1607127"/>
                </a:cubicBezTo>
                <a:cubicBezTo>
                  <a:pt x="133344" y="1616363"/>
                  <a:pt x="125537" y="1624692"/>
                  <a:pt x="121029" y="1634836"/>
                </a:cubicBezTo>
                <a:cubicBezTo>
                  <a:pt x="113121" y="1652630"/>
                  <a:pt x="107279" y="1671364"/>
                  <a:pt x="102556" y="1690255"/>
                </a:cubicBezTo>
                <a:cubicBezTo>
                  <a:pt x="97867" y="1709012"/>
                  <a:pt x="92036" y="1736352"/>
                  <a:pt x="84083" y="1754909"/>
                </a:cubicBezTo>
                <a:cubicBezTo>
                  <a:pt x="42796" y="1851246"/>
                  <a:pt x="84751" y="1734210"/>
                  <a:pt x="56374" y="1828800"/>
                </a:cubicBezTo>
                <a:cubicBezTo>
                  <a:pt x="50779" y="1847451"/>
                  <a:pt x="44060" y="1865745"/>
                  <a:pt x="37902" y="1884218"/>
                </a:cubicBezTo>
                <a:lnTo>
                  <a:pt x="28665" y="1911927"/>
                </a:lnTo>
                <a:cubicBezTo>
                  <a:pt x="6613" y="2044238"/>
                  <a:pt x="15489" y="1985685"/>
                  <a:pt x="956" y="2087418"/>
                </a:cubicBezTo>
                <a:cubicBezTo>
                  <a:pt x="1053" y="2092069"/>
                  <a:pt x="-6522" y="2461928"/>
                  <a:pt x="19429" y="2604655"/>
                </a:cubicBezTo>
                <a:cubicBezTo>
                  <a:pt x="21171" y="2614234"/>
                  <a:pt x="26304" y="2622919"/>
                  <a:pt x="28665" y="2632364"/>
                </a:cubicBezTo>
                <a:cubicBezTo>
                  <a:pt x="32473" y="2647594"/>
                  <a:pt x="33771" y="2663400"/>
                  <a:pt x="37902" y="2678545"/>
                </a:cubicBezTo>
                <a:cubicBezTo>
                  <a:pt x="37916" y="2678598"/>
                  <a:pt x="60984" y="2747792"/>
                  <a:pt x="65611" y="2761673"/>
                </a:cubicBezTo>
                <a:cubicBezTo>
                  <a:pt x="74591" y="2788613"/>
                  <a:pt x="77012" y="2800234"/>
                  <a:pt x="93320" y="2826327"/>
                </a:cubicBezTo>
                <a:cubicBezTo>
                  <a:pt x="101479" y="2839381"/>
                  <a:pt x="111793" y="2850958"/>
                  <a:pt x="121029" y="2863273"/>
                </a:cubicBezTo>
                <a:cubicBezTo>
                  <a:pt x="146572" y="2939903"/>
                  <a:pt x="103689" y="2819352"/>
                  <a:pt x="167211" y="2946400"/>
                </a:cubicBezTo>
                <a:cubicBezTo>
                  <a:pt x="178332" y="2968642"/>
                  <a:pt x="205909" y="3027618"/>
                  <a:pt x="222629" y="3038764"/>
                </a:cubicBezTo>
                <a:lnTo>
                  <a:pt x="250338" y="3057236"/>
                </a:lnTo>
                <a:cubicBezTo>
                  <a:pt x="253417" y="3069551"/>
                  <a:pt x="254574" y="3082514"/>
                  <a:pt x="259574" y="3094182"/>
                </a:cubicBezTo>
                <a:cubicBezTo>
                  <a:pt x="269218" y="3116684"/>
                  <a:pt x="289113" y="3132957"/>
                  <a:pt x="305756" y="3149600"/>
                </a:cubicBezTo>
                <a:cubicBezTo>
                  <a:pt x="327717" y="3215485"/>
                  <a:pt x="296577" y="3135832"/>
                  <a:pt x="342702" y="3205018"/>
                </a:cubicBezTo>
                <a:cubicBezTo>
                  <a:pt x="348103" y="3213119"/>
                  <a:pt x="346538" y="3224626"/>
                  <a:pt x="351938" y="3232727"/>
                </a:cubicBezTo>
                <a:cubicBezTo>
                  <a:pt x="359184" y="3243595"/>
                  <a:pt x="371285" y="3250401"/>
                  <a:pt x="379647" y="3260436"/>
                </a:cubicBezTo>
                <a:cubicBezTo>
                  <a:pt x="407732" y="3294138"/>
                  <a:pt x="387486" y="3286032"/>
                  <a:pt x="425829" y="3315855"/>
                </a:cubicBezTo>
                <a:cubicBezTo>
                  <a:pt x="443354" y="3329485"/>
                  <a:pt x="465548" y="3337101"/>
                  <a:pt x="481247" y="3352800"/>
                </a:cubicBezTo>
                <a:cubicBezTo>
                  <a:pt x="521879" y="3393432"/>
                  <a:pt x="510622" y="3385658"/>
                  <a:pt x="555138" y="3417455"/>
                </a:cubicBezTo>
                <a:cubicBezTo>
                  <a:pt x="564171" y="3423907"/>
                  <a:pt x="572918" y="3430963"/>
                  <a:pt x="582847" y="3435927"/>
                </a:cubicBezTo>
                <a:cubicBezTo>
                  <a:pt x="591555" y="3440281"/>
                  <a:pt x="602045" y="3440436"/>
                  <a:pt x="610556" y="3445164"/>
                </a:cubicBezTo>
                <a:cubicBezTo>
                  <a:pt x="629963" y="3455946"/>
                  <a:pt x="644912" y="3475088"/>
                  <a:pt x="665974" y="3482109"/>
                </a:cubicBezTo>
                <a:cubicBezTo>
                  <a:pt x="742452" y="3507602"/>
                  <a:pt x="705192" y="3489782"/>
                  <a:pt x="776811" y="3537527"/>
                </a:cubicBezTo>
                <a:cubicBezTo>
                  <a:pt x="786047" y="3543685"/>
                  <a:pt x="793989" y="3552490"/>
                  <a:pt x="804520" y="3556000"/>
                </a:cubicBezTo>
                <a:cubicBezTo>
                  <a:pt x="822993" y="3562158"/>
                  <a:pt x="843736" y="3563672"/>
                  <a:pt x="859938" y="3574473"/>
                </a:cubicBezTo>
                <a:cubicBezTo>
                  <a:pt x="869174" y="3580630"/>
                  <a:pt x="877718" y="3587981"/>
                  <a:pt x="887647" y="3592945"/>
                </a:cubicBezTo>
                <a:cubicBezTo>
                  <a:pt x="903174" y="3600709"/>
                  <a:pt x="937496" y="3606976"/>
                  <a:pt x="952302" y="3611418"/>
                </a:cubicBezTo>
                <a:cubicBezTo>
                  <a:pt x="970953" y="3617013"/>
                  <a:pt x="989247" y="3623733"/>
                  <a:pt x="1007720" y="3629891"/>
                </a:cubicBezTo>
                <a:lnTo>
                  <a:pt x="1035429" y="3639127"/>
                </a:lnTo>
                <a:cubicBezTo>
                  <a:pt x="1124756" y="3706123"/>
                  <a:pt x="1029567" y="3640815"/>
                  <a:pt x="1100083" y="3676073"/>
                </a:cubicBezTo>
                <a:cubicBezTo>
                  <a:pt x="1110012" y="3681037"/>
                  <a:pt x="1117648" y="3690037"/>
                  <a:pt x="1127792" y="3694545"/>
                </a:cubicBezTo>
                <a:cubicBezTo>
                  <a:pt x="1145586" y="3702453"/>
                  <a:pt x="1183211" y="3713018"/>
                  <a:pt x="1183211" y="3713018"/>
                </a:cubicBezTo>
                <a:lnTo>
                  <a:pt x="1266338" y="3768436"/>
                </a:lnTo>
                <a:cubicBezTo>
                  <a:pt x="1275574" y="3774594"/>
                  <a:pt x="1285166" y="3780249"/>
                  <a:pt x="1294047" y="3786909"/>
                </a:cubicBezTo>
                <a:cubicBezTo>
                  <a:pt x="1306362" y="3796145"/>
                  <a:pt x="1317626" y="3806980"/>
                  <a:pt x="1330992" y="3814618"/>
                </a:cubicBezTo>
                <a:cubicBezTo>
                  <a:pt x="1339445" y="3819449"/>
                  <a:pt x="1350191" y="3819127"/>
                  <a:pt x="1358702" y="3823855"/>
                </a:cubicBezTo>
                <a:cubicBezTo>
                  <a:pt x="1378109" y="3834637"/>
                  <a:pt x="1398421" y="3845101"/>
                  <a:pt x="1414120" y="3860800"/>
                </a:cubicBezTo>
                <a:cubicBezTo>
                  <a:pt x="1423356" y="3870036"/>
                  <a:pt x="1430411" y="3882165"/>
                  <a:pt x="1441829" y="3888509"/>
                </a:cubicBezTo>
                <a:cubicBezTo>
                  <a:pt x="1458851" y="3897965"/>
                  <a:pt x="1478774" y="3900824"/>
                  <a:pt x="1497247" y="3906982"/>
                </a:cubicBezTo>
                <a:cubicBezTo>
                  <a:pt x="1536993" y="3920231"/>
                  <a:pt x="1515518" y="3913858"/>
                  <a:pt x="1561902" y="3925455"/>
                </a:cubicBezTo>
                <a:lnTo>
                  <a:pt x="2116083" y="3916218"/>
                </a:lnTo>
                <a:cubicBezTo>
                  <a:pt x="2125814" y="3915909"/>
                  <a:pt x="2134399" y="3909544"/>
                  <a:pt x="2143792" y="3906982"/>
                </a:cubicBezTo>
                <a:cubicBezTo>
                  <a:pt x="2168286" y="3900302"/>
                  <a:pt x="2193597" y="3896538"/>
                  <a:pt x="2217683" y="3888509"/>
                </a:cubicBezTo>
                <a:lnTo>
                  <a:pt x="2300811" y="3860800"/>
                </a:lnTo>
                <a:cubicBezTo>
                  <a:pt x="2327214" y="3851999"/>
                  <a:pt x="2336479" y="3848124"/>
                  <a:pt x="2365465" y="3842327"/>
                </a:cubicBezTo>
                <a:cubicBezTo>
                  <a:pt x="2383829" y="3838654"/>
                  <a:pt x="2402373" y="3835939"/>
                  <a:pt x="2420883" y="3833091"/>
                </a:cubicBezTo>
                <a:cubicBezTo>
                  <a:pt x="2442400" y="3829781"/>
                  <a:pt x="2464190" y="3828125"/>
                  <a:pt x="2485538" y="3823855"/>
                </a:cubicBezTo>
                <a:cubicBezTo>
                  <a:pt x="2510433" y="3818876"/>
                  <a:pt x="2534386" y="3809556"/>
                  <a:pt x="2559429" y="3805382"/>
                </a:cubicBezTo>
                <a:cubicBezTo>
                  <a:pt x="2577902" y="3802303"/>
                  <a:pt x="2596679" y="3800687"/>
                  <a:pt x="2614847" y="3796145"/>
                </a:cubicBezTo>
                <a:cubicBezTo>
                  <a:pt x="2633737" y="3791422"/>
                  <a:pt x="2670265" y="3777673"/>
                  <a:pt x="2670265" y="3777673"/>
                </a:cubicBezTo>
                <a:cubicBezTo>
                  <a:pt x="2714227" y="3748364"/>
                  <a:pt x="2680697" y="3766231"/>
                  <a:pt x="2734920" y="3749964"/>
                </a:cubicBezTo>
                <a:cubicBezTo>
                  <a:pt x="2753571" y="3744369"/>
                  <a:pt x="2790338" y="3731491"/>
                  <a:pt x="2790338" y="3731491"/>
                </a:cubicBezTo>
                <a:cubicBezTo>
                  <a:pt x="2839955" y="3698412"/>
                  <a:pt x="2830790" y="3697501"/>
                  <a:pt x="2873465" y="3685309"/>
                </a:cubicBezTo>
                <a:cubicBezTo>
                  <a:pt x="2885671" y="3681822"/>
                  <a:pt x="2898096" y="3679152"/>
                  <a:pt x="2910411" y="3676073"/>
                </a:cubicBezTo>
                <a:cubicBezTo>
                  <a:pt x="2989822" y="3623132"/>
                  <a:pt x="2889349" y="3686604"/>
                  <a:pt x="2965829" y="3648364"/>
                </a:cubicBezTo>
                <a:cubicBezTo>
                  <a:pt x="2975758" y="3643400"/>
                  <a:pt x="2984019" y="3635602"/>
                  <a:pt x="2993538" y="3629891"/>
                </a:cubicBezTo>
                <a:cubicBezTo>
                  <a:pt x="2999441" y="3626349"/>
                  <a:pt x="3005853" y="3623734"/>
                  <a:pt x="3012011" y="3620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5135418" y="618836"/>
            <a:ext cx="2170546" cy="3260437"/>
          </a:xfrm>
          <a:custGeom>
            <a:avLst/>
            <a:gdLst>
              <a:gd name="connsiteX0" fmla="*/ 0 w 2170546"/>
              <a:gd name="connsiteY0" fmla="*/ 3260437 h 3260437"/>
              <a:gd name="connsiteX1" fmla="*/ 46182 w 2170546"/>
              <a:gd name="connsiteY1" fmla="*/ 3241964 h 3260437"/>
              <a:gd name="connsiteX2" fmla="*/ 73891 w 2170546"/>
              <a:gd name="connsiteY2" fmla="*/ 3232728 h 3260437"/>
              <a:gd name="connsiteX3" fmla="*/ 101600 w 2170546"/>
              <a:gd name="connsiteY3" fmla="*/ 3214255 h 3260437"/>
              <a:gd name="connsiteX4" fmla="*/ 184727 w 2170546"/>
              <a:gd name="connsiteY4" fmla="*/ 3186546 h 3260437"/>
              <a:gd name="connsiteX5" fmla="*/ 212437 w 2170546"/>
              <a:gd name="connsiteY5" fmla="*/ 3177309 h 3260437"/>
              <a:gd name="connsiteX6" fmla="*/ 240146 w 2170546"/>
              <a:gd name="connsiteY6" fmla="*/ 3158837 h 3260437"/>
              <a:gd name="connsiteX7" fmla="*/ 295564 w 2170546"/>
              <a:gd name="connsiteY7" fmla="*/ 3140364 h 3260437"/>
              <a:gd name="connsiteX8" fmla="*/ 360218 w 2170546"/>
              <a:gd name="connsiteY8" fmla="*/ 3121891 h 3260437"/>
              <a:gd name="connsiteX9" fmla="*/ 424873 w 2170546"/>
              <a:gd name="connsiteY9" fmla="*/ 3084946 h 3260437"/>
              <a:gd name="connsiteX10" fmla="*/ 480291 w 2170546"/>
              <a:gd name="connsiteY10" fmla="*/ 3066473 h 3260437"/>
              <a:gd name="connsiteX11" fmla="*/ 535709 w 2170546"/>
              <a:gd name="connsiteY11" fmla="*/ 3038764 h 3260437"/>
              <a:gd name="connsiteX12" fmla="*/ 600364 w 2170546"/>
              <a:gd name="connsiteY12" fmla="*/ 2992582 h 3260437"/>
              <a:gd name="connsiteX13" fmla="*/ 628073 w 2170546"/>
              <a:gd name="connsiteY13" fmla="*/ 2974109 h 3260437"/>
              <a:gd name="connsiteX14" fmla="*/ 655782 w 2170546"/>
              <a:gd name="connsiteY14" fmla="*/ 2964873 h 3260437"/>
              <a:gd name="connsiteX15" fmla="*/ 683491 w 2170546"/>
              <a:gd name="connsiteY15" fmla="*/ 2946400 h 3260437"/>
              <a:gd name="connsiteX16" fmla="*/ 711200 w 2170546"/>
              <a:gd name="connsiteY16" fmla="*/ 2937164 h 3260437"/>
              <a:gd name="connsiteX17" fmla="*/ 766618 w 2170546"/>
              <a:gd name="connsiteY17" fmla="*/ 2900219 h 3260437"/>
              <a:gd name="connsiteX18" fmla="*/ 812800 w 2170546"/>
              <a:gd name="connsiteY18" fmla="*/ 2863273 h 3260437"/>
              <a:gd name="connsiteX19" fmla="*/ 868218 w 2170546"/>
              <a:gd name="connsiteY19" fmla="*/ 2826328 h 3260437"/>
              <a:gd name="connsiteX20" fmla="*/ 923637 w 2170546"/>
              <a:gd name="connsiteY20" fmla="*/ 2789382 h 3260437"/>
              <a:gd name="connsiteX21" fmla="*/ 942109 w 2170546"/>
              <a:gd name="connsiteY21" fmla="*/ 2761673 h 3260437"/>
              <a:gd name="connsiteX22" fmla="*/ 969818 w 2170546"/>
              <a:gd name="connsiteY22" fmla="*/ 2743200 h 3260437"/>
              <a:gd name="connsiteX23" fmla="*/ 997527 w 2170546"/>
              <a:gd name="connsiteY23" fmla="*/ 2715491 h 3260437"/>
              <a:gd name="connsiteX24" fmla="*/ 1025237 w 2170546"/>
              <a:gd name="connsiteY24" fmla="*/ 2697019 h 3260437"/>
              <a:gd name="connsiteX25" fmla="*/ 1080655 w 2170546"/>
              <a:gd name="connsiteY25" fmla="*/ 2641600 h 3260437"/>
              <a:gd name="connsiteX26" fmla="*/ 1108364 w 2170546"/>
              <a:gd name="connsiteY26" fmla="*/ 2613891 h 3260437"/>
              <a:gd name="connsiteX27" fmla="*/ 1163782 w 2170546"/>
              <a:gd name="connsiteY27" fmla="*/ 2567709 h 3260437"/>
              <a:gd name="connsiteX28" fmla="*/ 1200727 w 2170546"/>
              <a:gd name="connsiteY28" fmla="*/ 2540000 h 3260437"/>
              <a:gd name="connsiteX29" fmla="*/ 1246909 w 2170546"/>
              <a:gd name="connsiteY29" fmla="*/ 2484582 h 3260437"/>
              <a:gd name="connsiteX30" fmla="*/ 1274618 w 2170546"/>
              <a:gd name="connsiteY30" fmla="*/ 2466109 h 3260437"/>
              <a:gd name="connsiteX31" fmla="*/ 1302327 w 2170546"/>
              <a:gd name="connsiteY31" fmla="*/ 2438400 h 3260437"/>
              <a:gd name="connsiteX32" fmla="*/ 1366982 w 2170546"/>
              <a:gd name="connsiteY32" fmla="*/ 2392219 h 3260437"/>
              <a:gd name="connsiteX33" fmla="*/ 1413164 w 2170546"/>
              <a:gd name="connsiteY33" fmla="*/ 2346037 h 3260437"/>
              <a:gd name="connsiteX34" fmla="*/ 1459346 w 2170546"/>
              <a:gd name="connsiteY34" fmla="*/ 2281382 h 3260437"/>
              <a:gd name="connsiteX35" fmla="*/ 1570182 w 2170546"/>
              <a:gd name="connsiteY35" fmla="*/ 2189019 h 3260437"/>
              <a:gd name="connsiteX36" fmla="*/ 1625600 w 2170546"/>
              <a:gd name="connsiteY36" fmla="*/ 2115128 h 3260437"/>
              <a:gd name="connsiteX37" fmla="*/ 1644073 w 2170546"/>
              <a:gd name="connsiteY37" fmla="*/ 2087419 h 3260437"/>
              <a:gd name="connsiteX38" fmla="*/ 1671782 w 2170546"/>
              <a:gd name="connsiteY38" fmla="*/ 2068946 h 3260437"/>
              <a:gd name="connsiteX39" fmla="*/ 1690255 w 2170546"/>
              <a:gd name="connsiteY39" fmla="*/ 2032000 h 3260437"/>
              <a:gd name="connsiteX40" fmla="*/ 1736437 w 2170546"/>
              <a:gd name="connsiteY40" fmla="*/ 1976582 h 3260437"/>
              <a:gd name="connsiteX41" fmla="*/ 1754909 w 2170546"/>
              <a:gd name="connsiteY41" fmla="*/ 1939637 h 3260437"/>
              <a:gd name="connsiteX42" fmla="*/ 1819564 w 2170546"/>
              <a:gd name="connsiteY42" fmla="*/ 1856509 h 3260437"/>
              <a:gd name="connsiteX43" fmla="*/ 1856509 w 2170546"/>
              <a:gd name="connsiteY43" fmla="*/ 1801091 h 3260437"/>
              <a:gd name="connsiteX44" fmla="*/ 1874982 w 2170546"/>
              <a:gd name="connsiteY44" fmla="*/ 1764146 h 3260437"/>
              <a:gd name="connsiteX45" fmla="*/ 1911927 w 2170546"/>
              <a:gd name="connsiteY45" fmla="*/ 1708728 h 3260437"/>
              <a:gd name="connsiteX46" fmla="*/ 1939637 w 2170546"/>
              <a:gd name="connsiteY46" fmla="*/ 1653309 h 3260437"/>
              <a:gd name="connsiteX47" fmla="*/ 1958109 w 2170546"/>
              <a:gd name="connsiteY47" fmla="*/ 1597891 h 3260437"/>
              <a:gd name="connsiteX48" fmla="*/ 1967346 w 2170546"/>
              <a:gd name="connsiteY48" fmla="*/ 1570182 h 3260437"/>
              <a:gd name="connsiteX49" fmla="*/ 1985818 w 2170546"/>
              <a:gd name="connsiteY49" fmla="*/ 1533237 h 3260437"/>
              <a:gd name="connsiteX50" fmla="*/ 1995055 w 2170546"/>
              <a:gd name="connsiteY50" fmla="*/ 1496291 h 3260437"/>
              <a:gd name="connsiteX51" fmla="*/ 2013527 w 2170546"/>
              <a:gd name="connsiteY51" fmla="*/ 1440873 h 3260437"/>
              <a:gd name="connsiteX52" fmla="*/ 2032000 w 2170546"/>
              <a:gd name="connsiteY52" fmla="*/ 1394691 h 3260437"/>
              <a:gd name="connsiteX53" fmla="*/ 2041237 w 2170546"/>
              <a:gd name="connsiteY53" fmla="*/ 1348509 h 3260437"/>
              <a:gd name="connsiteX54" fmla="*/ 2050473 w 2170546"/>
              <a:gd name="connsiteY54" fmla="*/ 1320800 h 3260437"/>
              <a:gd name="connsiteX55" fmla="*/ 2059709 w 2170546"/>
              <a:gd name="connsiteY55" fmla="*/ 1283855 h 3260437"/>
              <a:gd name="connsiteX56" fmla="*/ 2078182 w 2170546"/>
              <a:gd name="connsiteY56" fmla="*/ 1228437 h 3260437"/>
              <a:gd name="connsiteX57" fmla="*/ 2096655 w 2170546"/>
              <a:gd name="connsiteY57" fmla="*/ 1154546 h 3260437"/>
              <a:gd name="connsiteX58" fmla="*/ 2105891 w 2170546"/>
              <a:gd name="connsiteY58" fmla="*/ 1126837 h 3260437"/>
              <a:gd name="connsiteX59" fmla="*/ 2115127 w 2170546"/>
              <a:gd name="connsiteY59" fmla="*/ 1080655 h 3260437"/>
              <a:gd name="connsiteX60" fmla="*/ 2133600 w 2170546"/>
              <a:gd name="connsiteY60" fmla="*/ 1006764 h 3260437"/>
              <a:gd name="connsiteX61" fmla="*/ 2152073 w 2170546"/>
              <a:gd name="connsiteY61" fmla="*/ 905164 h 3260437"/>
              <a:gd name="connsiteX62" fmla="*/ 2161309 w 2170546"/>
              <a:gd name="connsiteY62" fmla="*/ 775855 h 3260437"/>
              <a:gd name="connsiteX63" fmla="*/ 2170546 w 2170546"/>
              <a:gd name="connsiteY63" fmla="*/ 729673 h 3260437"/>
              <a:gd name="connsiteX64" fmla="*/ 2161309 w 2170546"/>
              <a:gd name="connsiteY64" fmla="*/ 212437 h 3260437"/>
              <a:gd name="connsiteX65" fmla="*/ 2142837 w 2170546"/>
              <a:gd name="connsiteY65" fmla="*/ 157019 h 3260437"/>
              <a:gd name="connsiteX66" fmla="*/ 2133600 w 2170546"/>
              <a:gd name="connsiteY66" fmla="*/ 129309 h 3260437"/>
              <a:gd name="connsiteX67" fmla="*/ 2124364 w 2170546"/>
              <a:gd name="connsiteY67" fmla="*/ 101600 h 3260437"/>
              <a:gd name="connsiteX68" fmla="*/ 2096655 w 2170546"/>
              <a:gd name="connsiteY68" fmla="*/ 83128 h 3260437"/>
              <a:gd name="connsiteX69" fmla="*/ 2022764 w 2170546"/>
              <a:gd name="connsiteY69" fmla="*/ 18473 h 3260437"/>
              <a:gd name="connsiteX70" fmla="*/ 1967346 w 2170546"/>
              <a:gd name="connsiteY70" fmla="*/ 0 h 3260437"/>
              <a:gd name="connsiteX71" fmla="*/ 1745673 w 2170546"/>
              <a:gd name="connsiteY71" fmla="*/ 9237 h 3260437"/>
              <a:gd name="connsiteX72" fmla="*/ 1717964 w 2170546"/>
              <a:gd name="connsiteY72" fmla="*/ 18473 h 3260437"/>
              <a:gd name="connsiteX73" fmla="*/ 1644073 w 2170546"/>
              <a:gd name="connsiteY73" fmla="*/ 36946 h 3260437"/>
              <a:gd name="connsiteX74" fmla="*/ 1616364 w 2170546"/>
              <a:gd name="connsiteY74" fmla="*/ 46182 h 3260437"/>
              <a:gd name="connsiteX75" fmla="*/ 1505527 w 2170546"/>
              <a:gd name="connsiteY75" fmla="*/ 64655 h 3260437"/>
              <a:gd name="connsiteX76" fmla="*/ 1431637 w 2170546"/>
              <a:gd name="connsiteY76" fmla="*/ 101600 h 326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70546" h="3260437">
                <a:moveTo>
                  <a:pt x="0" y="3260437"/>
                </a:moveTo>
                <a:cubicBezTo>
                  <a:pt x="15394" y="3254279"/>
                  <a:pt x="30658" y="3247786"/>
                  <a:pt x="46182" y="3241964"/>
                </a:cubicBezTo>
                <a:cubicBezTo>
                  <a:pt x="55298" y="3238546"/>
                  <a:pt x="65183" y="3237082"/>
                  <a:pt x="73891" y="3232728"/>
                </a:cubicBezTo>
                <a:cubicBezTo>
                  <a:pt x="83820" y="3227764"/>
                  <a:pt x="91456" y="3218764"/>
                  <a:pt x="101600" y="3214255"/>
                </a:cubicBezTo>
                <a:cubicBezTo>
                  <a:pt x="101613" y="3214249"/>
                  <a:pt x="170865" y="3191167"/>
                  <a:pt x="184727" y="3186546"/>
                </a:cubicBezTo>
                <a:cubicBezTo>
                  <a:pt x="193964" y="3183467"/>
                  <a:pt x="204336" y="3182710"/>
                  <a:pt x="212437" y="3177309"/>
                </a:cubicBezTo>
                <a:cubicBezTo>
                  <a:pt x="221673" y="3171152"/>
                  <a:pt x="230002" y="3163345"/>
                  <a:pt x="240146" y="3158837"/>
                </a:cubicBezTo>
                <a:cubicBezTo>
                  <a:pt x="257940" y="3150929"/>
                  <a:pt x="277091" y="3146522"/>
                  <a:pt x="295564" y="3140364"/>
                </a:cubicBezTo>
                <a:cubicBezTo>
                  <a:pt x="335310" y="3127115"/>
                  <a:pt x="313835" y="3133488"/>
                  <a:pt x="360218" y="3121891"/>
                </a:cubicBezTo>
                <a:cubicBezTo>
                  <a:pt x="385211" y="3105229"/>
                  <a:pt x="395577" y="3096664"/>
                  <a:pt x="424873" y="3084946"/>
                </a:cubicBezTo>
                <a:cubicBezTo>
                  <a:pt x="442952" y="3077714"/>
                  <a:pt x="480291" y="3066473"/>
                  <a:pt x="480291" y="3066473"/>
                </a:cubicBezTo>
                <a:cubicBezTo>
                  <a:pt x="559702" y="3013532"/>
                  <a:pt x="459229" y="3077004"/>
                  <a:pt x="535709" y="3038764"/>
                </a:cubicBezTo>
                <a:cubicBezTo>
                  <a:pt x="550216" y="3031510"/>
                  <a:pt x="590607" y="2999551"/>
                  <a:pt x="600364" y="2992582"/>
                </a:cubicBezTo>
                <a:cubicBezTo>
                  <a:pt x="609397" y="2986130"/>
                  <a:pt x="618144" y="2979073"/>
                  <a:pt x="628073" y="2974109"/>
                </a:cubicBezTo>
                <a:cubicBezTo>
                  <a:pt x="636781" y="2969755"/>
                  <a:pt x="646546" y="2967952"/>
                  <a:pt x="655782" y="2964873"/>
                </a:cubicBezTo>
                <a:cubicBezTo>
                  <a:pt x="665018" y="2958715"/>
                  <a:pt x="673562" y="2951364"/>
                  <a:pt x="683491" y="2946400"/>
                </a:cubicBezTo>
                <a:cubicBezTo>
                  <a:pt x="692199" y="2942046"/>
                  <a:pt x="702689" y="2941892"/>
                  <a:pt x="711200" y="2937164"/>
                </a:cubicBezTo>
                <a:cubicBezTo>
                  <a:pt x="730608" y="2926382"/>
                  <a:pt x="766618" y="2900219"/>
                  <a:pt x="766618" y="2900219"/>
                </a:cubicBezTo>
                <a:cubicBezTo>
                  <a:pt x="800751" y="2849019"/>
                  <a:pt x="765562" y="2889516"/>
                  <a:pt x="812800" y="2863273"/>
                </a:cubicBezTo>
                <a:cubicBezTo>
                  <a:pt x="832208" y="2852491"/>
                  <a:pt x="868218" y="2826328"/>
                  <a:pt x="868218" y="2826328"/>
                </a:cubicBezTo>
                <a:cubicBezTo>
                  <a:pt x="914596" y="2756762"/>
                  <a:pt x="852063" y="2837099"/>
                  <a:pt x="923637" y="2789382"/>
                </a:cubicBezTo>
                <a:cubicBezTo>
                  <a:pt x="932873" y="2783224"/>
                  <a:pt x="934260" y="2769522"/>
                  <a:pt x="942109" y="2761673"/>
                </a:cubicBezTo>
                <a:cubicBezTo>
                  <a:pt x="949958" y="2753823"/>
                  <a:pt x="961290" y="2750307"/>
                  <a:pt x="969818" y="2743200"/>
                </a:cubicBezTo>
                <a:cubicBezTo>
                  <a:pt x="979853" y="2734838"/>
                  <a:pt x="987492" y="2723853"/>
                  <a:pt x="997527" y="2715491"/>
                </a:cubicBezTo>
                <a:cubicBezTo>
                  <a:pt x="1006055" y="2708385"/>
                  <a:pt x="1016940" y="2704394"/>
                  <a:pt x="1025237" y="2697019"/>
                </a:cubicBezTo>
                <a:cubicBezTo>
                  <a:pt x="1044763" y="2679663"/>
                  <a:pt x="1062182" y="2660073"/>
                  <a:pt x="1080655" y="2641600"/>
                </a:cubicBezTo>
                <a:cubicBezTo>
                  <a:pt x="1089891" y="2632364"/>
                  <a:pt x="1097496" y="2621136"/>
                  <a:pt x="1108364" y="2613891"/>
                </a:cubicBezTo>
                <a:cubicBezTo>
                  <a:pt x="1169602" y="2573067"/>
                  <a:pt x="1101558" y="2621045"/>
                  <a:pt x="1163782" y="2567709"/>
                </a:cubicBezTo>
                <a:cubicBezTo>
                  <a:pt x="1175470" y="2557691"/>
                  <a:pt x="1189842" y="2550885"/>
                  <a:pt x="1200727" y="2540000"/>
                </a:cubicBezTo>
                <a:cubicBezTo>
                  <a:pt x="1273381" y="2467346"/>
                  <a:pt x="1156122" y="2560238"/>
                  <a:pt x="1246909" y="2484582"/>
                </a:cubicBezTo>
                <a:cubicBezTo>
                  <a:pt x="1255437" y="2477475"/>
                  <a:pt x="1266090" y="2473216"/>
                  <a:pt x="1274618" y="2466109"/>
                </a:cubicBezTo>
                <a:cubicBezTo>
                  <a:pt x="1284653" y="2457747"/>
                  <a:pt x="1292409" y="2446901"/>
                  <a:pt x="1302327" y="2438400"/>
                </a:cubicBezTo>
                <a:cubicBezTo>
                  <a:pt x="1322377" y="2421214"/>
                  <a:pt x="1345051" y="2406839"/>
                  <a:pt x="1366982" y="2392219"/>
                </a:cubicBezTo>
                <a:cubicBezTo>
                  <a:pt x="1416242" y="2318328"/>
                  <a:pt x="1351590" y="2407610"/>
                  <a:pt x="1413164" y="2346037"/>
                </a:cubicBezTo>
                <a:cubicBezTo>
                  <a:pt x="1462595" y="2296607"/>
                  <a:pt x="1393888" y="2339567"/>
                  <a:pt x="1459346" y="2281382"/>
                </a:cubicBezTo>
                <a:cubicBezTo>
                  <a:pt x="1529751" y="2218799"/>
                  <a:pt x="1507008" y="2273252"/>
                  <a:pt x="1570182" y="2189019"/>
                </a:cubicBezTo>
                <a:cubicBezTo>
                  <a:pt x="1588655" y="2164389"/>
                  <a:pt x="1608522" y="2140745"/>
                  <a:pt x="1625600" y="2115128"/>
                </a:cubicBezTo>
                <a:cubicBezTo>
                  <a:pt x="1631758" y="2105892"/>
                  <a:pt x="1636224" y="2095268"/>
                  <a:pt x="1644073" y="2087419"/>
                </a:cubicBezTo>
                <a:cubicBezTo>
                  <a:pt x="1651922" y="2079570"/>
                  <a:pt x="1662546" y="2075104"/>
                  <a:pt x="1671782" y="2068946"/>
                </a:cubicBezTo>
                <a:cubicBezTo>
                  <a:pt x="1677940" y="2056631"/>
                  <a:pt x="1682252" y="2043204"/>
                  <a:pt x="1690255" y="2032000"/>
                </a:cubicBezTo>
                <a:cubicBezTo>
                  <a:pt x="1744833" y="1955591"/>
                  <a:pt x="1694555" y="2049876"/>
                  <a:pt x="1736437" y="1976582"/>
                </a:cubicBezTo>
                <a:cubicBezTo>
                  <a:pt x="1743268" y="1964628"/>
                  <a:pt x="1747825" y="1951443"/>
                  <a:pt x="1754909" y="1939637"/>
                </a:cubicBezTo>
                <a:cubicBezTo>
                  <a:pt x="1788051" y="1884401"/>
                  <a:pt x="1782658" y="1893417"/>
                  <a:pt x="1819564" y="1856509"/>
                </a:cubicBezTo>
                <a:cubicBezTo>
                  <a:pt x="1839376" y="1797072"/>
                  <a:pt x="1813268" y="1861627"/>
                  <a:pt x="1856509" y="1801091"/>
                </a:cubicBezTo>
                <a:cubicBezTo>
                  <a:pt x="1864512" y="1789887"/>
                  <a:pt x="1867898" y="1775953"/>
                  <a:pt x="1874982" y="1764146"/>
                </a:cubicBezTo>
                <a:cubicBezTo>
                  <a:pt x="1886405" y="1745109"/>
                  <a:pt x="1904906" y="1729790"/>
                  <a:pt x="1911927" y="1708728"/>
                </a:cubicBezTo>
                <a:cubicBezTo>
                  <a:pt x="1924675" y="1670488"/>
                  <a:pt x="1915763" y="1689120"/>
                  <a:pt x="1939637" y="1653309"/>
                </a:cubicBezTo>
                <a:lnTo>
                  <a:pt x="1958109" y="1597891"/>
                </a:lnTo>
                <a:cubicBezTo>
                  <a:pt x="1961188" y="1588655"/>
                  <a:pt x="1962992" y="1578890"/>
                  <a:pt x="1967346" y="1570182"/>
                </a:cubicBezTo>
                <a:cubicBezTo>
                  <a:pt x="1973503" y="1557867"/>
                  <a:pt x="1980984" y="1546129"/>
                  <a:pt x="1985818" y="1533237"/>
                </a:cubicBezTo>
                <a:cubicBezTo>
                  <a:pt x="1990275" y="1521351"/>
                  <a:pt x="1991407" y="1508450"/>
                  <a:pt x="1995055" y="1496291"/>
                </a:cubicBezTo>
                <a:cubicBezTo>
                  <a:pt x="2000650" y="1477640"/>
                  <a:pt x="2006295" y="1458952"/>
                  <a:pt x="2013527" y="1440873"/>
                </a:cubicBezTo>
                <a:cubicBezTo>
                  <a:pt x="2019685" y="1425479"/>
                  <a:pt x="2027236" y="1410572"/>
                  <a:pt x="2032000" y="1394691"/>
                </a:cubicBezTo>
                <a:cubicBezTo>
                  <a:pt x="2036511" y="1379654"/>
                  <a:pt x="2037429" y="1363739"/>
                  <a:pt x="2041237" y="1348509"/>
                </a:cubicBezTo>
                <a:cubicBezTo>
                  <a:pt x="2043598" y="1339064"/>
                  <a:pt x="2047798" y="1330161"/>
                  <a:pt x="2050473" y="1320800"/>
                </a:cubicBezTo>
                <a:cubicBezTo>
                  <a:pt x="2053960" y="1308594"/>
                  <a:pt x="2056061" y="1296014"/>
                  <a:pt x="2059709" y="1283855"/>
                </a:cubicBezTo>
                <a:cubicBezTo>
                  <a:pt x="2065304" y="1265204"/>
                  <a:pt x="2073459" y="1247328"/>
                  <a:pt x="2078182" y="1228437"/>
                </a:cubicBezTo>
                <a:cubicBezTo>
                  <a:pt x="2084340" y="1203807"/>
                  <a:pt x="2088627" y="1178632"/>
                  <a:pt x="2096655" y="1154546"/>
                </a:cubicBezTo>
                <a:cubicBezTo>
                  <a:pt x="2099734" y="1145310"/>
                  <a:pt x="2103530" y="1136282"/>
                  <a:pt x="2105891" y="1126837"/>
                </a:cubicBezTo>
                <a:cubicBezTo>
                  <a:pt x="2109698" y="1111607"/>
                  <a:pt x="2111319" y="1095885"/>
                  <a:pt x="2115127" y="1080655"/>
                </a:cubicBezTo>
                <a:cubicBezTo>
                  <a:pt x="2130864" y="1017708"/>
                  <a:pt x="2119979" y="1095298"/>
                  <a:pt x="2133600" y="1006764"/>
                </a:cubicBezTo>
                <a:cubicBezTo>
                  <a:pt x="2148520" y="909786"/>
                  <a:pt x="2133233" y="961687"/>
                  <a:pt x="2152073" y="905164"/>
                </a:cubicBezTo>
                <a:cubicBezTo>
                  <a:pt x="2155152" y="862061"/>
                  <a:pt x="2156785" y="818830"/>
                  <a:pt x="2161309" y="775855"/>
                </a:cubicBezTo>
                <a:cubicBezTo>
                  <a:pt x="2162952" y="760242"/>
                  <a:pt x="2170546" y="745372"/>
                  <a:pt x="2170546" y="729673"/>
                </a:cubicBezTo>
                <a:cubicBezTo>
                  <a:pt x="2170546" y="557234"/>
                  <a:pt x="2169643" y="384675"/>
                  <a:pt x="2161309" y="212437"/>
                </a:cubicBezTo>
                <a:cubicBezTo>
                  <a:pt x="2160368" y="192988"/>
                  <a:pt x="2148994" y="175492"/>
                  <a:pt x="2142837" y="157019"/>
                </a:cubicBezTo>
                <a:lnTo>
                  <a:pt x="2133600" y="129309"/>
                </a:lnTo>
                <a:cubicBezTo>
                  <a:pt x="2130521" y="120073"/>
                  <a:pt x="2132465" y="107000"/>
                  <a:pt x="2124364" y="101600"/>
                </a:cubicBezTo>
                <a:lnTo>
                  <a:pt x="2096655" y="83128"/>
                </a:lnTo>
                <a:cubicBezTo>
                  <a:pt x="2075103" y="50801"/>
                  <a:pt x="2068945" y="33867"/>
                  <a:pt x="2022764" y="18473"/>
                </a:cubicBezTo>
                <a:lnTo>
                  <a:pt x="1967346" y="0"/>
                </a:lnTo>
                <a:cubicBezTo>
                  <a:pt x="1893455" y="3079"/>
                  <a:pt x="1819426" y="3774"/>
                  <a:pt x="1745673" y="9237"/>
                </a:cubicBezTo>
                <a:cubicBezTo>
                  <a:pt x="1735964" y="9956"/>
                  <a:pt x="1727357" y="15911"/>
                  <a:pt x="1717964" y="18473"/>
                </a:cubicBezTo>
                <a:cubicBezTo>
                  <a:pt x="1693470" y="25153"/>
                  <a:pt x="1668159" y="28918"/>
                  <a:pt x="1644073" y="36946"/>
                </a:cubicBezTo>
                <a:cubicBezTo>
                  <a:pt x="1634837" y="40025"/>
                  <a:pt x="1625911" y="44273"/>
                  <a:pt x="1616364" y="46182"/>
                </a:cubicBezTo>
                <a:cubicBezTo>
                  <a:pt x="1579636" y="53528"/>
                  <a:pt x="1505527" y="64655"/>
                  <a:pt x="1505527" y="64655"/>
                </a:cubicBezTo>
                <a:cubicBezTo>
                  <a:pt x="1441848" y="85882"/>
                  <a:pt x="1463878" y="69359"/>
                  <a:pt x="1431637" y="1016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803285" y="508000"/>
            <a:ext cx="4387551" cy="3771918"/>
          </a:xfrm>
          <a:custGeom>
            <a:avLst/>
            <a:gdLst>
              <a:gd name="connsiteX0" fmla="*/ 4387551 w 4387551"/>
              <a:gd name="connsiteY0" fmla="*/ 0 h 3771918"/>
              <a:gd name="connsiteX1" fmla="*/ 4341370 w 4387551"/>
              <a:gd name="connsiteY1" fmla="*/ 9236 h 3771918"/>
              <a:gd name="connsiteX2" fmla="*/ 4285951 w 4387551"/>
              <a:gd name="connsiteY2" fmla="*/ 27709 h 3771918"/>
              <a:gd name="connsiteX3" fmla="*/ 4258242 w 4387551"/>
              <a:gd name="connsiteY3" fmla="*/ 36945 h 3771918"/>
              <a:gd name="connsiteX4" fmla="*/ 4230533 w 4387551"/>
              <a:gd name="connsiteY4" fmla="*/ 46182 h 3771918"/>
              <a:gd name="connsiteX5" fmla="*/ 4165879 w 4387551"/>
              <a:gd name="connsiteY5" fmla="*/ 64655 h 3771918"/>
              <a:gd name="connsiteX6" fmla="*/ 4091988 w 4387551"/>
              <a:gd name="connsiteY6" fmla="*/ 83127 h 3771918"/>
              <a:gd name="connsiteX7" fmla="*/ 4064279 w 4387551"/>
              <a:gd name="connsiteY7" fmla="*/ 92364 h 3771918"/>
              <a:gd name="connsiteX8" fmla="*/ 3833370 w 4387551"/>
              <a:gd name="connsiteY8" fmla="*/ 110836 h 3771918"/>
              <a:gd name="connsiteX9" fmla="*/ 3445442 w 4387551"/>
              <a:gd name="connsiteY9" fmla="*/ 129309 h 3771918"/>
              <a:gd name="connsiteX10" fmla="*/ 3353079 w 4387551"/>
              <a:gd name="connsiteY10" fmla="*/ 147782 h 3771918"/>
              <a:gd name="connsiteX11" fmla="*/ 3279188 w 4387551"/>
              <a:gd name="connsiteY11" fmla="*/ 166255 h 3771918"/>
              <a:gd name="connsiteX12" fmla="*/ 3205297 w 4387551"/>
              <a:gd name="connsiteY12" fmla="*/ 184727 h 3771918"/>
              <a:gd name="connsiteX13" fmla="*/ 3177588 w 4387551"/>
              <a:gd name="connsiteY13" fmla="*/ 193964 h 3771918"/>
              <a:gd name="connsiteX14" fmla="*/ 2651115 w 4387551"/>
              <a:gd name="connsiteY14" fmla="*/ 221673 h 3771918"/>
              <a:gd name="connsiteX15" fmla="*/ 2586460 w 4387551"/>
              <a:gd name="connsiteY15" fmla="*/ 230909 h 3771918"/>
              <a:gd name="connsiteX16" fmla="*/ 2521806 w 4387551"/>
              <a:gd name="connsiteY16" fmla="*/ 249382 h 3771918"/>
              <a:gd name="connsiteX17" fmla="*/ 2494097 w 4387551"/>
              <a:gd name="connsiteY17" fmla="*/ 258618 h 3771918"/>
              <a:gd name="connsiteX18" fmla="*/ 2447915 w 4387551"/>
              <a:gd name="connsiteY18" fmla="*/ 267855 h 3771918"/>
              <a:gd name="connsiteX19" fmla="*/ 2410970 w 4387551"/>
              <a:gd name="connsiteY19" fmla="*/ 277091 h 3771918"/>
              <a:gd name="connsiteX20" fmla="*/ 2337079 w 4387551"/>
              <a:gd name="connsiteY20" fmla="*/ 286327 h 3771918"/>
              <a:gd name="connsiteX21" fmla="*/ 2244715 w 4387551"/>
              <a:gd name="connsiteY21" fmla="*/ 304800 h 3771918"/>
              <a:gd name="connsiteX22" fmla="*/ 2217006 w 4387551"/>
              <a:gd name="connsiteY22" fmla="*/ 314036 h 3771918"/>
              <a:gd name="connsiteX23" fmla="*/ 2180060 w 4387551"/>
              <a:gd name="connsiteY23" fmla="*/ 323273 h 3771918"/>
              <a:gd name="connsiteX24" fmla="*/ 2096933 w 4387551"/>
              <a:gd name="connsiteY24" fmla="*/ 350982 h 3771918"/>
              <a:gd name="connsiteX25" fmla="*/ 2069224 w 4387551"/>
              <a:gd name="connsiteY25" fmla="*/ 360218 h 3771918"/>
              <a:gd name="connsiteX26" fmla="*/ 2032279 w 4387551"/>
              <a:gd name="connsiteY26" fmla="*/ 378691 h 3771918"/>
              <a:gd name="connsiteX27" fmla="*/ 1976860 w 4387551"/>
              <a:gd name="connsiteY27" fmla="*/ 397164 h 3771918"/>
              <a:gd name="connsiteX28" fmla="*/ 1921442 w 4387551"/>
              <a:gd name="connsiteY28" fmla="*/ 415636 h 3771918"/>
              <a:gd name="connsiteX29" fmla="*/ 1893733 w 4387551"/>
              <a:gd name="connsiteY29" fmla="*/ 424873 h 3771918"/>
              <a:gd name="connsiteX30" fmla="*/ 1856788 w 4387551"/>
              <a:gd name="connsiteY30" fmla="*/ 434109 h 3771918"/>
              <a:gd name="connsiteX31" fmla="*/ 1801370 w 4387551"/>
              <a:gd name="connsiteY31" fmla="*/ 461818 h 3771918"/>
              <a:gd name="connsiteX32" fmla="*/ 1736715 w 4387551"/>
              <a:gd name="connsiteY32" fmla="*/ 489527 h 3771918"/>
              <a:gd name="connsiteX33" fmla="*/ 1709006 w 4387551"/>
              <a:gd name="connsiteY33" fmla="*/ 508000 h 3771918"/>
              <a:gd name="connsiteX34" fmla="*/ 1653588 w 4387551"/>
              <a:gd name="connsiteY34" fmla="*/ 526473 h 3771918"/>
              <a:gd name="connsiteX35" fmla="*/ 1625879 w 4387551"/>
              <a:gd name="connsiteY35" fmla="*/ 544945 h 3771918"/>
              <a:gd name="connsiteX36" fmla="*/ 1570460 w 4387551"/>
              <a:gd name="connsiteY36" fmla="*/ 563418 h 3771918"/>
              <a:gd name="connsiteX37" fmla="*/ 1515042 w 4387551"/>
              <a:gd name="connsiteY37" fmla="*/ 591127 h 3771918"/>
              <a:gd name="connsiteX38" fmla="*/ 1459624 w 4387551"/>
              <a:gd name="connsiteY38" fmla="*/ 618836 h 3771918"/>
              <a:gd name="connsiteX39" fmla="*/ 1431915 w 4387551"/>
              <a:gd name="connsiteY39" fmla="*/ 637309 h 3771918"/>
              <a:gd name="connsiteX40" fmla="*/ 1404206 w 4387551"/>
              <a:gd name="connsiteY40" fmla="*/ 646545 h 3771918"/>
              <a:gd name="connsiteX41" fmla="*/ 1348788 w 4387551"/>
              <a:gd name="connsiteY41" fmla="*/ 683491 h 3771918"/>
              <a:gd name="connsiteX42" fmla="*/ 1321079 w 4387551"/>
              <a:gd name="connsiteY42" fmla="*/ 701964 h 3771918"/>
              <a:gd name="connsiteX43" fmla="*/ 1265660 w 4387551"/>
              <a:gd name="connsiteY43" fmla="*/ 720436 h 3771918"/>
              <a:gd name="connsiteX44" fmla="*/ 1182533 w 4387551"/>
              <a:gd name="connsiteY44" fmla="*/ 775855 h 3771918"/>
              <a:gd name="connsiteX45" fmla="*/ 1154824 w 4387551"/>
              <a:gd name="connsiteY45" fmla="*/ 794327 h 3771918"/>
              <a:gd name="connsiteX46" fmla="*/ 1099406 w 4387551"/>
              <a:gd name="connsiteY46" fmla="*/ 812800 h 3771918"/>
              <a:gd name="connsiteX47" fmla="*/ 1043988 w 4387551"/>
              <a:gd name="connsiteY47" fmla="*/ 849745 h 3771918"/>
              <a:gd name="connsiteX48" fmla="*/ 1016279 w 4387551"/>
              <a:gd name="connsiteY48" fmla="*/ 868218 h 3771918"/>
              <a:gd name="connsiteX49" fmla="*/ 979333 w 4387551"/>
              <a:gd name="connsiteY49" fmla="*/ 886691 h 3771918"/>
              <a:gd name="connsiteX50" fmla="*/ 951624 w 4387551"/>
              <a:gd name="connsiteY50" fmla="*/ 905164 h 3771918"/>
              <a:gd name="connsiteX51" fmla="*/ 914679 w 4387551"/>
              <a:gd name="connsiteY51" fmla="*/ 923636 h 3771918"/>
              <a:gd name="connsiteX52" fmla="*/ 886970 w 4387551"/>
              <a:gd name="connsiteY52" fmla="*/ 942109 h 3771918"/>
              <a:gd name="connsiteX53" fmla="*/ 831551 w 4387551"/>
              <a:gd name="connsiteY53" fmla="*/ 960582 h 3771918"/>
              <a:gd name="connsiteX54" fmla="*/ 766897 w 4387551"/>
              <a:gd name="connsiteY54" fmla="*/ 1016000 h 3771918"/>
              <a:gd name="connsiteX55" fmla="*/ 739188 w 4387551"/>
              <a:gd name="connsiteY55" fmla="*/ 1025236 h 3771918"/>
              <a:gd name="connsiteX56" fmla="*/ 711479 w 4387551"/>
              <a:gd name="connsiteY56" fmla="*/ 1043709 h 3771918"/>
              <a:gd name="connsiteX57" fmla="*/ 674533 w 4387551"/>
              <a:gd name="connsiteY57" fmla="*/ 1099127 h 3771918"/>
              <a:gd name="connsiteX58" fmla="*/ 619115 w 4387551"/>
              <a:gd name="connsiteY58" fmla="*/ 1145309 h 3771918"/>
              <a:gd name="connsiteX59" fmla="*/ 600642 w 4387551"/>
              <a:gd name="connsiteY59" fmla="*/ 1173018 h 3771918"/>
              <a:gd name="connsiteX60" fmla="*/ 572933 w 4387551"/>
              <a:gd name="connsiteY60" fmla="*/ 1200727 h 3771918"/>
              <a:gd name="connsiteX61" fmla="*/ 535988 w 4387551"/>
              <a:gd name="connsiteY61" fmla="*/ 1256145 h 3771918"/>
              <a:gd name="connsiteX62" fmla="*/ 499042 w 4387551"/>
              <a:gd name="connsiteY62" fmla="*/ 1293091 h 3771918"/>
              <a:gd name="connsiteX63" fmla="*/ 452860 w 4387551"/>
              <a:gd name="connsiteY63" fmla="*/ 1357745 h 3771918"/>
              <a:gd name="connsiteX64" fmla="*/ 425151 w 4387551"/>
              <a:gd name="connsiteY64" fmla="*/ 1394691 h 3771918"/>
              <a:gd name="connsiteX65" fmla="*/ 397442 w 4387551"/>
              <a:gd name="connsiteY65" fmla="*/ 1413164 h 3771918"/>
              <a:gd name="connsiteX66" fmla="*/ 360497 w 4387551"/>
              <a:gd name="connsiteY66" fmla="*/ 1468582 h 3771918"/>
              <a:gd name="connsiteX67" fmla="*/ 351260 w 4387551"/>
              <a:gd name="connsiteY67" fmla="*/ 1496291 h 3771918"/>
              <a:gd name="connsiteX68" fmla="*/ 332788 w 4387551"/>
              <a:gd name="connsiteY68" fmla="*/ 1524000 h 3771918"/>
              <a:gd name="connsiteX69" fmla="*/ 323551 w 4387551"/>
              <a:gd name="connsiteY69" fmla="*/ 1551709 h 3771918"/>
              <a:gd name="connsiteX70" fmla="*/ 305079 w 4387551"/>
              <a:gd name="connsiteY70" fmla="*/ 1579418 h 3771918"/>
              <a:gd name="connsiteX71" fmla="*/ 286606 w 4387551"/>
              <a:gd name="connsiteY71" fmla="*/ 1616364 h 3771918"/>
              <a:gd name="connsiteX72" fmla="*/ 249660 w 4387551"/>
              <a:gd name="connsiteY72" fmla="*/ 1671782 h 3771918"/>
              <a:gd name="connsiteX73" fmla="*/ 231188 w 4387551"/>
              <a:gd name="connsiteY73" fmla="*/ 1699491 h 3771918"/>
              <a:gd name="connsiteX74" fmla="*/ 212715 w 4387551"/>
              <a:gd name="connsiteY74" fmla="*/ 1727200 h 3771918"/>
              <a:gd name="connsiteX75" fmla="*/ 194242 w 4387551"/>
              <a:gd name="connsiteY75" fmla="*/ 1764145 h 3771918"/>
              <a:gd name="connsiteX76" fmla="*/ 185006 w 4387551"/>
              <a:gd name="connsiteY76" fmla="*/ 1791855 h 3771918"/>
              <a:gd name="connsiteX77" fmla="*/ 166533 w 4387551"/>
              <a:gd name="connsiteY77" fmla="*/ 1819564 h 3771918"/>
              <a:gd name="connsiteX78" fmla="*/ 157297 w 4387551"/>
              <a:gd name="connsiteY78" fmla="*/ 1847273 h 3771918"/>
              <a:gd name="connsiteX79" fmla="*/ 101879 w 4387551"/>
              <a:gd name="connsiteY79" fmla="*/ 1948873 h 3771918"/>
              <a:gd name="connsiteX80" fmla="*/ 74170 w 4387551"/>
              <a:gd name="connsiteY80" fmla="*/ 2041236 h 3771918"/>
              <a:gd name="connsiteX81" fmla="*/ 55697 w 4387551"/>
              <a:gd name="connsiteY81" fmla="*/ 2078182 h 3771918"/>
              <a:gd name="connsiteX82" fmla="*/ 27988 w 4387551"/>
              <a:gd name="connsiteY82" fmla="*/ 2262909 h 3771918"/>
              <a:gd name="connsiteX83" fmla="*/ 27988 w 4387551"/>
              <a:gd name="connsiteY83" fmla="*/ 2262909 h 3771918"/>
              <a:gd name="connsiteX84" fmla="*/ 9515 w 4387551"/>
              <a:gd name="connsiteY84" fmla="*/ 2401455 h 3771918"/>
              <a:gd name="connsiteX85" fmla="*/ 9515 w 4387551"/>
              <a:gd name="connsiteY85" fmla="*/ 2678545 h 3771918"/>
              <a:gd name="connsiteX86" fmla="*/ 18751 w 4387551"/>
              <a:gd name="connsiteY86" fmla="*/ 2706255 h 3771918"/>
              <a:gd name="connsiteX87" fmla="*/ 37224 w 4387551"/>
              <a:gd name="connsiteY87" fmla="*/ 2798618 h 3771918"/>
              <a:gd name="connsiteX88" fmla="*/ 55697 w 4387551"/>
              <a:gd name="connsiteY88" fmla="*/ 2890982 h 3771918"/>
              <a:gd name="connsiteX89" fmla="*/ 74170 w 4387551"/>
              <a:gd name="connsiteY89" fmla="*/ 3020291 h 3771918"/>
              <a:gd name="connsiteX90" fmla="*/ 92642 w 4387551"/>
              <a:gd name="connsiteY90" fmla="*/ 3315855 h 3771918"/>
              <a:gd name="connsiteX91" fmla="*/ 101879 w 4387551"/>
              <a:gd name="connsiteY91" fmla="*/ 3352800 h 3771918"/>
              <a:gd name="connsiteX92" fmla="*/ 111115 w 4387551"/>
              <a:gd name="connsiteY92" fmla="*/ 3408218 h 3771918"/>
              <a:gd name="connsiteX93" fmla="*/ 120351 w 4387551"/>
              <a:gd name="connsiteY93" fmla="*/ 3435927 h 3771918"/>
              <a:gd name="connsiteX94" fmla="*/ 129588 w 4387551"/>
              <a:gd name="connsiteY94" fmla="*/ 3472873 h 3771918"/>
              <a:gd name="connsiteX95" fmla="*/ 148060 w 4387551"/>
              <a:gd name="connsiteY95" fmla="*/ 3528291 h 3771918"/>
              <a:gd name="connsiteX96" fmla="*/ 185006 w 4387551"/>
              <a:gd name="connsiteY96" fmla="*/ 3583709 h 3771918"/>
              <a:gd name="connsiteX97" fmla="*/ 203479 w 4387551"/>
              <a:gd name="connsiteY97" fmla="*/ 3611418 h 3771918"/>
              <a:gd name="connsiteX98" fmla="*/ 221951 w 4387551"/>
              <a:gd name="connsiteY98" fmla="*/ 3676073 h 3771918"/>
              <a:gd name="connsiteX99" fmla="*/ 249660 w 4387551"/>
              <a:gd name="connsiteY99" fmla="*/ 3685309 h 3771918"/>
              <a:gd name="connsiteX100" fmla="*/ 277370 w 4387551"/>
              <a:gd name="connsiteY100" fmla="*/ 3713018 h 3771918"/>
              <a:gd name="connsiteX101" fmla="*/ 286606 w 4387551"/>
              <a:gd name="connsiteY101" fmla="*/ 3740727 h 3771918"/>
              <a:gd name="connsiteX102" fmla="*/ 314315 w 4387551"/>
              <a:gd name="connsiteY102" fmla="*/ 3749964 h 3771918"/>
              <a:gd name="connsiteX103" fmla="*/ 425151 w 4387551"/>
              <a:gd name="connsiteY103" fmla="*/ 3768436 h 377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387551" h="3771918">
                <a:moveTo>
                  <a:pt x="4387551" y="0"/>
                </a:moveTo>
                <a:cubicBezTo>
                  <a:pt x="4372157" y="3079"/>
                  <a:pt x="4356515" y="5105"/>
                  <a:pt x="4341370" y="9236"/>
                </a:cubicBezTo>
                <a:cubicBezTo>
                  <a:pt x="4322584" y="14359"/>
                  <a:pt x="4304424" y="21551"/>
                  <a:pt x="4285951" y="27709"/>
                </a:cubicBezTo>
                <a:lnTo>
                  <a:pt x="4258242" y="36945"/>
                </a:lnTo>
                <a:cubicBezTo>
                  <a:pt x="4249006" y="40024"/>
                  <a:pt x="4239978" y="43821"/>
                  <a:pt x="4230533" y="46182"/>
                </a:cubicBezTo>
                <a:cubicBezTo>
                  <a:pt x="4045912" y="92336"/>
                  <a:pt x="4311651" y="24899"/>
                  <a:pt x="4165879" y="64655"/>
                </a:cubicBezTo>
                <a:cubicBezTo>
                  <a:pt x="4141385" y="71335"/>
                  <a:pt x="4116073" y="75098"/>
                  <a:pt x="4091988" y="83127"/>
                </a:cubicBezTo>
                <a:cubicBezTo>
                  <a:pt x="4082752" y="86206"/>
                  <a:pt x="4073902" y="90884"/>
                  <a:pt x="4064279" y="92364"/>
                </a:cubicBezTo>
                <a:cubicBezTo>
                  <a:pt x="4016336" y="99740"/>
                  <a:pt x="3867449" y="109213"/>
                  <a:pt x="3833370" y="110836"/>
                </a:cubicBezTo>
                <a:cubicBezTo>
                  <a:pt x="3373490" y="132735"/>
                  <a:pt x="3758376" y="108448"/>
                  <a:pt x="3445442" y="129309"/>
                </a:cubicBezTo>
                <a:cubicBezTo>
                  <a:pt x="3382840" y="150176"/>
                  <a:pt x="3459213" y="126554"/>
                  <a:pt x="3353079" y="147782"/>
                </a:cubicBezTo>
                <a:cubicBezTo>
                  <a:pt x="3328184" y="152761"/>
                  <a:pt x="3303274" y="158227"/>
                  <a:pt x="3279188" y="166255"/>
                </a:cubicBezTo>
                <a:cubicBezTo>
                  <a:pt x="3215840" y="187370"/>
                  <a:pt x="3294477" y="162432"/>
                  <a:pt x="3205297" y="184727"/>
                </a:cubicBezTo>
                <a:cubicBezTo>
                  <a:pt x="3195852" y="187088"/>
                  <a:pt x="3187304" y="193344"/>
                  <a:pt x="3177588" y="193964"/>
                </a:cubicBezTo>
                <a:cubicBezTo>
                  <a:pt x="3054325" y="201832"/>
                  <a:pt x="2810709" y="205713"/>
                  <a:pt x="2651115" y="221673"/>
                </a:cubicBezTo>
                <a:cubicBezTo>
                  <a:pt x="2629453" y="223839"/>
                  <a:pt x="2608012" y="227830"/>
                  <a:pt x="2586460" y="230909"/>
                </a:cubicBezTo>
                <a:cubicBezTo>
                  <a:pt x="2520023" y="253054"/>
                  <a:pt x="2602989" y="226186"/>
                  <a:pt x="2521806" y="249382"/>
                </a:cubicBezTo>
                <a:cubicBezTo>
                  <a:pt x="2512445" y="252057"/>
                  <a:pt x="2503542" y="256257"/>
                  <a:pt x="2494097" y="258618"/>
                </a:cubicBezTo>
                <a:cubicBezTo>
                  <a:pt x="2478867" y="262426"/>
                  <a:pt x="2463240" y="264449"/>
                  <a:pt x="2447915" y="267855"/>
                </a:cubicBezTo>
                <a:cubicBezTo>
                  <a:pt x="2435523" y="270609"/>
                  <a:pt x="2423491" y="275004"/>
                  <a:pt x="2410970" y="277091"/>
                </a:cubicBezTo>
                <a:cubicBezTo>
                  <a:pt x="2386486" y="281172"/>
                  <a:pt x="2361709" y="283248"/>
                  <a:pt x="2337079" y="286327"/>
                </a:cubicBezTo>
                <a:cubicBezTo>
                  <a:pt x="2274482" y="307194"/>
                  <a:pt x="2350839" y="283576"/>
                  <a:pt x="2244715" y="304800"/>
                </a:cubicBezTo>
                <a:cubicBezTo>
                  <a:pt x="2235168" y="306709"/>
                  <a:pt x="2226367" y="311361"/>
                  <a:pt x="2217006" y="314036"/>
                </a:cubicBezTo>
                <a:cubicBezTo>
                  <a:pt x="2204800" y="317523"/>
                  <a:pt x="2192219" y="319625"/>
                  <a:pt x="2180060" y="323273"/>
                </a:cubicBezTo>
                <a:cubicBezTo>
                  <a:pt x="2179975" y="323298"/>
                  <a:pt x="2110829" y="346350"/>
                  <a:pt x="2096933" y="350982"/>
                </a:cubicBezTo>
                <a:cubicBezTo>
                  <a:pt x="2087697" y="354061"/>
                  <a:pt x="2077932" y="355864"/>
                  <a:pt x="2069224" y="360218"/>
                </a:cubicBezTo>
                <a:cubicBezTo>
                  <a:pt x="2056909" y="366376"/>
                  <a:pt x="2045063" y="373577"/>
                  <a:pt x="2032279" y="378691"/>
                </a:cubicBezTo>
                <a:cubicBezTo>
                  <a:pt x="2014199" y="385923"/>
                  <a:pt x="1995333" y="391006"/>
                  <a:pt x="1976860" y="397164"/>
                </a:cubicBezTo>
                <a:lnTo>
                  <a:pt x="1921442" y="415636"/>
                </a:lnTo>
                <a:cubicBezTo>
                  <a:pt x="1912206" y="418715"/>
                  <a:pt x="1903178" y="422512"/>
                  <a:pt x="1893733" y="424873"/>
                </a:cubicBezTo>
                <a:lnTo>
                  <a:pt x="1856788" y="434109"/>
                </a:lnTo>
                <a:cubicBezTo>
                  <a:pt x="1777382" y="487047"/>
                  <a:pt x="1877846" y="423581"/>
                  <a:pt x="1801370" y="461818"/>
                </a:cubicBezTo>
                <a:cubicBezTo>
                  <a:pt x="1737583" y="493711"/>
                  <a:pt x="1813605" y="470305"/>
                  <a:pt x="1736715" y="489527"/>
                </a:cubicBezTo>
                <a:cubicBezTo>
                  <a:pt x="1727479" y="495685"/>
                  <a:pt x="1719150" y="503491"/>
                  <a:pt x="1709006" y="508000"/>
                </a:cubicBezTo>
                <a:cubicBezTo>
                  <a:pt x="1691212" y="515908"/>
                  <a:pt x="1669790" y="515672"/>
                  <a:pt x="1653588" y="526473"/>
                </a:cubicBezTo>
                <a:cubicBezTo>
                  <a:pt x="1644352" y="532630"/>
                  <a:pt x="1636023" y="540437"/>
                  <a:pt x="1625879" y="544945"/>
                </a:cubicBezTo>
                <a:cubicBezTo>
                  <a:pt x="1608085" y="552853"/>
                  <a:pt x="1570460" y="563418"/>
                  <a:pt x="1570460" y="563418"/>
                </a:cubicBezTo>
                <a:cubicBezTo>
                  <a:pt x="1491049" y="616359"/>
                  <a:pt x="1591522" y="552887"/>
                  <a:pt x="1515042" y="591127"/>
                </a:cubicBezTo>
                <a:cubicBezTo>
                  <a:pt x="1443423" y="626937"/>
                  <a:pt x="1529271" y="595621"/>
                  <a:pt x="1459624" y="618836"/>
                </a:cubicBezTo>
                <a:cubicBezTo>
                  <a:pt x="1450388" y="624994"/>
                  <a:pt x="1441844" y="632345"/>
                  <a:pt x="1431915" y="637309"/>
                </a:cubicBezTo>
                <a:cubicBezTo>
                  <a:pt x="1423207" y="641663"/>
                  <a:pt x="1412717" y="641817"/>
                  <a:pt x="1404206" y="646545"/>
                </a:cubicBezTo>
                <a:cubicBezTo>
                  <a:pt x="1384798" y="657327"/>
                  <a:pt x="1367261" y="671176"/>
                  <a:pt x="1348788" y="683491"/>
                </a:cubicBezTo>
                <a:cubicBezTo>
                  <a:pt x="1339552" y="689649"/>
                  <a:pt x="1331610" y="698454"/>
                  <a:pt x="1321079" y="701964"/>
                </a:cubicBezTo>
                <a:lnTo>
                  <a:pt x="1265660" y="720436"/>
                </a:lnTo>
                <a:lnTo>
                  <a:pt x="1182533" y="775855"/>
                </a:lnTo>
                <a:cubicBezTo>
                  <a:pt x="1173297" y="782012"/>
                  <a:pt x="1165355" y="790817"/>
                  <a:pt x="1154824" y="794327"/>
                </a:cubicBezTo>
                <a:lnTo>
                  <a:pt x="1099406" y="812800"/>
                </a:lnTo>
                <a:cubicBezTo>
                  <a:pt x="1046878" y="865328"/>
                  <a:pt x="1097457" y="823011"/>
                  <a:pt x="1043988" y="849745"/>
                </a:cubicBezTo>
                <a:cubicBezTo>
                  <a:pt x="1034059" y="854709"/>
                  <a:pt x="1025917" y="862710"/>
                  <a:pt x="1016279" y="868218"/>
                </a:cubicBezTo>
                <a:cubicBezTo>
                  <a:pt x="1004324" y="875049"/>
                  <a:pt x="991288" y="879860"/>
                  <a:pt x="979333" y="886691"/>
                </a:cubicBezTo>
                <a:cubicBezTo>
                  <a:pt x="969695" y="892199"/>
                  <a:pt x="961262" y="899657"/>
                  <a:pt x="951624" y="905164"/>
                </a:cubicBezTo>
                <a:cubicBezTo>
                  <a:pt x="939670" y="911995"/>
                  <a:pt x="926633" y="916805"/>
                  <a:pt x="914679" y="923636"/>
                </a:cubicBezTo>
                <a:cubicBezTo>
                  <a:pt x="905041" y="929143"/>
                  <a:pt x="897114" y="937601"/>
                  <a:pt x="886970" y="942109"/>
                </a:cubicBezTo>
                <a:cubicBezTo>
                  <a:pt x="869176" y="950017"/>
                  <a:pt x="831551" y="960582"/>
                  <a:pt x="831551" y="960582"/>
                </a:cubicBezTo>
                <a:cubicBezTo>
                  <a:pt x="809714" y="982419"/>
                  <a:pt x="794543" y="1000202"/>
                  <a:pt x="766897" y="1016000"/>
                </a:cubicBezTo>
                <a:cubicBezTo>
                  <a:pt x="758444" y="1020830"/>
                  <a:pt x="748424" y="1022157"/>
                  <a:pt x="739188" y="1025236"/>
                </a:cubicBezTo>
                <a:cubicBezTo>
                  <a:pt x="729952" y="1031394"/>
                  <a:pt x="718789" y="1035355"/>
                  <a:pt x="711479" y="1043709"/>
                </a:cubicBezTo>
                <a:cubicBezTo>
                  <a:pt x="696859" y="1060417"/>
                  <a:pt x="693006" y="1086812"/>
                  <a:pt x="674533" y="1099127"/>
                </a:cubicBezTo>
                <a:cubicBezTo>
                  <a:pt x="647288" y="1117291"/>
                  <a:pt x="641339" y="1118640"/>
                  <a:pt x="619115" y="1145309"/>
                </a:cubicBezTo>
                <a:cubicBezTo>
                  <a:pt x="612008" y="1153837"/>
                  <a:pt x="607749" y="1164490"/>
                  <a:pt x="600642" y="1173018"/>
                </a:cubicBezTo>
                <a:cubicBezTo>
                  <a:pt x="592280" y="1183053"/>
                  <a:pt x="580952" y="1190416"/>
                  <a:pt x="572933" y="1200727"/>
                </a:cubicBezTo>
                <a:cubicBezTo>
                  <a:pt x="559303" y="1218252"/>
                  <a:pt x="551687" y="1240446"/>
                  <a:pt x="535988" y="1256145"/>
                </a:cubicBezTo>
                <a:cubicBezTo>
                  <a:pt x="523673" y="1268460"/>
                  <a:pt x="510511" y="1279984"/>
                  <a:pt x="499042" y="1293091"/>
                </a:cubicBezTo>
                <a:cubicBezTo>
                  <a:pt x="475568" y="1319919"/>
                  <a:pt x="472015" y="1330927"/>
                  <a:pt x="452860" y="1357745"/>
                </a:cubicBezTo>
                <a:cubicBezTo>
                  <a:pt x="443912" y="1370272"/>
                  <a:pt x="436036" y="1383806"/>
                  <a:pt x="425151" y="1394691"/>
                </a:cubicBezTo>
                <a:cubicBezTo>
                  <a:pt x="417302" y="1402540"/>
                  <a:pt x="406678" y="1407006"/>
                  <a:pt x="397442" y="1413164"/>
                </a:cubicBezTo>
                <a:cubicBezTo>
                  <a:pt x="375482" y="1479046"/>
                  <a:pt x="406620" y="1399399"/>
                  <a:pt x="360497" y="1468582"/>
                </a:cubicBezTo>
                <a:cubicBezTo>
                  <a:pt x="355096" y="1476683"/>
                  <a:pt x="355614" y="1487583"/>
                  <a:pt x="351260" y="1496291"/>
                </a:cubicBezTo>
                <a:cubicBezTo>
                  <a:pt x="346296" y="1506220"/>
                  <a:pt x="337752" y="1514071"/>
                  <a:pt x="332788" y="1524000"/>
                </a:cubicBezTo>
                <a:cubicBezTo>
                  <a:pt x="328434" y="1532708"/>
                  <a:pt x="327905" y="1543001"/>
                  <a:pt x="323551" y="1551709"/>
                </a:cubicBezTo>
                <a:cubicBezTo>
                  <a:pt x="318587" y="1561638"/>
                  <a:pt x="310586" y="1569780"/>
                  <a:pt x="305079" y="1579418"/>
                </a:cubicBezTo>
                <a:cubicBezTo>
                  <a:pt x="298248" y="1591373"/>
                  <a:pt x="293690" y="1604557"/>
                  <a:pt x="286606" y="1616364"/>
                </a:cubicBezTo>
                <a:cubicBezTo>
                  <a:pt x="275183" y="1635402"/>
                  <a:pt x="261975" y="1653309"/>
                  <a:pt x="249660" y="1671782"/>
                </a:cubicBezTo>
                <a:lnTo>
                  <a:pt x="231188" y="1699491"/>
                </a:lnTo>
                <a:cubicBezTo>
                  <a:pt x="225030" y="1708727"/>
                  <a:pt x="217680" y="1717271"/>
                  <a:pt x="212715" y="1727200"/>
                </a:cubicBezTo>
                <a:cubicBezTo>
                  <a:pt x="206557" y="1739515"/>
                  <a:pt x="199666" y="1751490"/>
                  <a:pt x="194242" y="1764145"/>
                </a:cubicBezTo>
                <a:cubicBezTo>
                  <a:pt x="190407" y="1773094"/>
                  <a:pt x="189360" y="1783147"/>
                  <a:pt x="185006" y="1791855"/>
                </a:cubicBezTo>
                <a:cubicBezTo>
                  <a:pt x="180042" y="1801784"/>
                  <a:pt x="172691" y="1810328"/>
                  <a:pt x="166533" y="1819564"/>
                </a:cubicBezTo>
                <a:cubicBezTo>
                  <a:pt x="163454" y="1828800"/>
                  <a:pt x="161326" y="1838410"/>
                  <a:pt x="157297" y="1847273"/>
                </a:cubicBezTo>
                <a:cubicBezTo>
                  <a:pt x="127363" y="1913127"/>
                  <a:pt x="130798" y="1905493"/>
                  <a:pt x="101879" y="1948873"/>
                </a:cubicBezTo>
                <a:cubicBezTo>
                  <a:pt x="95251" y="1975385"/>
                  <a:pt x="85410" y="2018756"/>
                  <a:pt x="74170" y="2041236"/>
                </a:cubicBezTo>
                <a:lnTo>
                  <a:pt x="55697" y="2078182"/>
                </a:lnTo>
                <a:cubicBezTo>
                  <a:pt x="43336" y="2201787"/>
                  <a:pt x="52528" y="2140205"/>
                  <a:pt x="27988" y="2262909"/>
                </a:cubicBezTo>
                <a:lnTo>
                  <a:pt x="27988" y="2262909"/>
                </a:lnTo>
                <a:cubicBezTo>
                  <a:pt x="16683" y="2364649"/>
                  <a:pt x="23334" y="2318536"/>
                  <a:pt x="9515" y="2401455"/>
                </a:cubicBezTo>
                <a:cubicBezTo>
                  <a:pt x="-348" y="2539542"/>
                  <a:pt x="-5717" y="2533839"/>
                  <a:pt x="9515" y="2678545"/>
                </a:cubicBezTo>
                <a:cubicBezTo>
                  <a:pt x="10534" y="2688228"/>
                  <a:pt x="16562" y="2696768"/>
                  <a:pt x="18751" y="2706255"/>
                </a:cubicBezTo>
                <a:cubicBezTo>
                  <a:pt x="25811" y="2736848"/>
                  <a:pt x="32784" y="2767536"/>
                  <a:pt x="37224" y="2798618"/>
                </a:cubicBezTo>
                <a:cubicBezTo>
                  <a:pt x="47837" y="2872911"/>
                  <a:pt x="39575" y="2842620"/>
                  <a:pt x="55697" y="2890982"/>
                </a:cubicBezTo>
                <a:cubicBezTo>
                  <a:pt x="61855" y="2934085"/>
                  <a:pt x="71454" y="2976835"/>
                  <a:pt x="74170" y="3020291"/>
                </a:cubicBezTo>
                <a:cubicBezTo>
                  <a:pt x="80327" y="3118812"/>
                  <a:pt x="68699" y="3220089"/>
                  <a:pt x="92642" y="3315855"/>
                </a:cubicBezTo>
                <a:cubicBezTo>
                  <a:pt x="95721" y="3328170"/>
                  <a:pt x="99389" y="3340352"/>
                  <a:pt x="101879" y="3352800"/>
                </a:cubicBezTo>
                <a:cubicBezTo>
                  <a:pt x="105552" y="3371164"/>
                  <a:pt x="107053" y="3389936"/>
                  <a:pt x="111115" y="3408218"/>
                </a:cubicBezTo>
                <a:cubicBezTo>
                  <a:pt x="113227" y="3417722"/>
                  <a:pt x="117676" y="3426566"/>
                  <a:pt x="120351" y="3435927"/>
                </a:cubicBezTo>
                <a:cubicBezTo>
                  <a:pt x="123838" y="3448133"/>
                  <a:pt x="125940" y="3460714"/>
                  <a:pt x="129588" y="3472873"/>
                </a:cubicBezTo>
                <a:cubicBezTo>
                  <a:pt x="135183" y="3491524"/>
                  <a:pt x="137259" y="3512090"/>
                  <a:pt x="148060" y="3528291"/>
                </a:cubicBezTo>
                <a:lnTo>
                  <a:pt x="185006" y="3583709"/>
                </a:lnTo>
                <a:lnTo>
                  <a:pt x="203479" y="3611418"/>
                </a:lnTo>
                <a:cubicBezTo>
                  <a:pt x="203559" y="3611737"/>
                  <a:pt x="217534" y="3671656"/>
                  <a:pt x="221951" y="3676073"/>
                </a:cubicBezTo>
                <a:cubicBezTo>
                  <a:pt x="228835" y="3682957"/>
                  <a:pt x="240424" y="3682230"/>
                  <a:pt x="249660" y="3685309"/>
                </a:cubicBezTo>
                <a:cubicBezTo>
                  <a:pt x="258897" y="3694545"/>
                  <a:pt x="270124" y="3702150"/>
                  <a:pt x="277370" y="3713018"/>
                </a:cubicBezTo>
                <a:cubicBezTo>
                  <a:pt x="282771" y="3721119"/>
                  <a:pt x="279722" y="3733843"/>
                  <a:pt x="286606" y="3740727"/>
                </a:cubicBezTo>
                <a:cubicBezTo>
                  <a:pt x="293490" y="3747611"/>
                  <a:pt x="305607" y="3745610"/>
                  <a:pt x="314315" y="3749964"/>
                </a:cubicBezTo>
                <a:cubicBezTo>
                  <a:pt x="381999" y="3783806"/>
                  <a:pt x="288690" y="3768436"/>
                  <a:pt x="425151" y="376843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5287269" y="2481359"/>
            <a:ext cx="1433406" cy="246221"/>
          </a:xfrm>
          <a:prstGeom prst="rect">
            <a:avLst/>
          </a:prstGeom>
          <a:noFill/>
        </p:spPr>
        <p:txBody>
          <a:bodyPr wrap="none" rtlCol="0">
            <a:spAutoFit/>
          </a:bodyPr>
          <a:lstStyle/>
          <a:p>
            <a:r>
              <a:rPr lang="en-US" sz="1000" dirty="0" smtClean="0"/>
              <a:t>1000 </a:t>
            </a:r>
            <a:r>
              <a:rPr lang="en-US" sz="1000" dirty="0" err="1" smtClean="0"/>
              <a:t>millibar</a:t>
            </a:r>
            <a:r>
              <a:rPr lang="en-US" sz="1000" dirty="0" smtClean="0"/>
              <a:t> isobar line</a:t>
            </a:r>
            <a:endParaRPr lang="en-US" sz="1000" dirty="0"/>
          </a:p>
        </p:txBody>
      </p:sp>
      <p:sp>
        <p:nvSpPr>
          <p:cNvPr id="121" name="Rectangle 120"/>
          <p:cNvSpPr/>
          <p:nvPr/>
        </p:nvSpPr>
        <p:spPr>
          <a:xfrm>
            <a:off x="7288069" y="1593303"/>
            <a:ext cx="1433406" cy="246221"/>
          </a:xfrm>
          <a:prstGeom prst="rect">
            <a:avLst/>
          </a:prstGeom>
        </p:spPr>
        <p:txBody>
          <a:bodyPr wrap="none">
            <a:spAutoFit/>
          </a:bodyPr>
          <a:lstStyle/>
          <a:p>
            <a:r>
              <a:rPr lang="en-US" sz="1000" dirty="0" smtClean="0"/>
              <a:t>1004 </a:t>
            </a:r>
            <a:r>
              <a:rPr lang="en-US" sz="1000" dirty="0" err="1" smtClean="0"/>
              <a:t>millibar</a:t>
            </a:r>
            <a:r>
              <a:rPr lang="en-US" sz="1000" dirty="0" smtClean="0"/>
              <a:t> </a:t>
            </a:r>
            <a:r>
              <a:rPr lang="en-US" sz="1000" dirty="0"/>
              <a:t>isobar line</a:t>
            </a:r>
          </a:p>
        </p:txBody>
      </p:sp>
      <p:sp>
        <p:nvSpPr>
          <p:cNvPr id="122" name="Rectangle 121"/>
          <p:cNvSpPr/>
          <p:nvPr/>
        </p:nvSpPr>
        <p:spPr>
          <a:xfrm>
            <a:off x="994468" y="835101"/>
            <a:ext cx="1433406" cy="246221"/>
          </a:xfrm>
          <a:prstGeom prst="rect">
            <a:avLst/>
          </a:prstGeom>
        </p:spPr>
        <p:txBody>
          <a:bodyPr wrap="none">
            <a:spAutoFit/>
          </a:bodyPr>
          <a:lstStyle/>
          <a:p>
            <a:r>
              <a:rPr lang="en-US" sz="1000" dirty="0" smtClean="0"/>
              <a:t>1008 </a:t>
            </a:r>
            <a:r>
              <a:rPr lang="en-US" sz="1000" dirty="0" err="1"/>
              <a:t>millibar</a:t>
            </a:r>
            <a:r>
              <a:rPr lang="en-US" sz="1000" dirty="0"/>
              <a:t> isobar line</a:t>
            </a:r>
          </a:p>
        </p:txBody>
      </p:sp>
      <p:sp>
        <p:nvSpPr>
          <p:cNvPr id="133" name="TextBox 132"/>
          <p:cNvSpPr txBox="1"/>
          <p:nvPr/>
        </p:nvSpPr>
        <p:spPr>
          <a:xfrm>
            <a:off x="2517499" y="4585459"/>
            <a:ext cx="367408" cy="307777"/>
          </a:xfrm>
          <a:prstGeom prst="rect">
            <a:avLst/>
          </a:prstGeom>
          <a:noFill/>
        </p:spPr>
        <p:txBody>
          <a:bodyPr wrap="none" rtlCol="0">
            <a:spAutoFit/>
          </a:bodyPr>
          <a:lstStyle/>
          <a:p>
            <a:r>
              <a:rPr lang="en-US" sz="1400" dirty="0" smtClean="0"/>
              <a:t>63</a:t>
            </a:r>
            <a:endParaRPr lang="en-US" sz="1400" dirty="0"/>
          </a:p>
        </p:txBody>
      </p:sp>
      <p:sp>
        <p:nvSpPr>
          <p:cNvPr id="3" name="Slide Number Placeholder 2"/>
          <p:cNvSpPr>
            <a:spLocks noGrp="1"/>
          </p:cNvSpPr>
          <p:nvPr>
            <p:ph type="sldNum" sz="quarter" idx="12"/>
          </p:nvPr>
        </p:nvSpPr>
        <p:spPr/>
        <p:txBody>
          <a:bodyPr/>
          <a:lstStyle/>
          <a:p>
            <a:fld id="{DDCB4F3F-55A0-4E20-8C2F-099B6C312F9A}" type="slidenum">
              <a:rPr lang="en-US" smtClean="0"/>
              <a:pPr/>
              <a:t>14</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7487505"/>
      </p:ext>
    </p:extLst>
  </p:cSld>
  <p:clrMapOvr>
    <a:masterClrMapping/>
  </p:clrMapOvr>
  <mc:AlternateContent xmlns:mc="http://schemas.openxmlformats.org/markup-compatibility/2006" xmlns:p14="http://schemas.microsoft.com/office/powerpoint/2010/main">
    <mc:Choice Requires="p14">
      <p:transition spd="slow" p14:dur="2000" advTm="71347"/>
    </mc:Choice>
    <mc:Fallback xmlns="">
      <p:transition spd="slow" advTm="71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23326" y="5026006"/>
            <a:ext cx="4844474" cy="166295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495800" y="3872820"/>
            <a:ext cx="4572000" cy="1015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2399" y="5026006"/>
            <a:ext cx="3962401" cy="16629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1385" y="-31727"/>
            <a:ext cx="8229600" cy="715962"/>
          </a:xfrm>
        </p:spPr>
        <p:txBody>
          <a:bodyPr>
            <a:normAutofit/>
          </a:bodyPr>
          <a:lstStyle/>
          <a:p>
            <a:r>
              <a:rPr lang="en-US" sz="1800" dirty="0" smtClean="0"/>
              <a:t>How do we use station plots to analyze a weather map?</a:t>
            </a:r>
            <a:endParaRPr lang="en-US" sz="1800" dirty="0"/>
          </a:p>
        </p:txBody>
      </p:sp>
      <p:sp>
        <p:nvSpPr>
          <p:cNvPr id="4" name="Rectangle 3"/>
          <p:cNvSpPr/>
          <p:nvPr/>
        </p:nvSpPr>
        <p:spPr>
          <a:xfrm>
            <a:off x="152399" y="5088522"/>
            <a:ext cx="4070927" cy="1600438"/>
          </a:xfrm>
          <a:prstGeom prst="rect">
            <a:avLst/>
          </a:prstGeom>
        </p:spPr>
        <p:txBody>
          <a:bodyPr wrap="square">
            <a:spAutoFit/>
          </a:bodyPr>
          <a:lstStyle/>
          <a:p>
            <a:pPr algn="ctr"/>
            <a:r>
              <a:rPr lang="en-US" sz="1400" b="1" dirty="0"/>
              <a:t>The black penciled lines are isobars.</a:t>
            </a:r>
          </a:p>
          <a:p>
            <a:r>
              <a:rPr lang="en-US" sz="1200" b="1" dirty="0">
                <a:solidFill>
                  <a:srgbClr val="0070C0"/>
                </a:solidFill>
              </a:rPr>
              <a:t>Isobars = “lines of equal pressure.”  </a:t>
            </a:r>
            <a:r>
              <a:rPr lang="en-US" sz="1200" dirty="0"/>
              <a:t>This is like playing connect the dots</a:t>
            </a:r>
            <a:r>
              <a:rPr lang="en-US" sz="1200" dirty="0" smtClean="0"/>
              <a:t>. Start </a:t>
            </a:r>
            <a:r>
              <a:rPr lang="en-US" sz="1200" dirty="0"/>
              <a:t>from a pre-determined value in the upper right , usually in increments of </a:t>
            </a:r>
            <a:r>
              <a:rPr lang="en-US" sz="1200" dirty="0" smtClean="0"/>
              <a:t> 2 </a:t>
            </a:r>
            <a:r>
              <a:rPr lang="en-US" sz="1200" dirty="0"/>
              <a:t>or 4 </a:t>
            </a:r>
            <a:r>
              <a:rPr lang="en-US" sz="1200" dirty="0" err="1"/>
              <a:t>mb</a:t>
            </a:r>
            <a:r>
              <a:rPr lang="en-US" sz="1200" dirty="0"/>
              <a:t>. For example, to draw the </a:t>
            </a:r>
            <a:r>
              <a:rPr lang="en-US" sz="1200" dirty="0" smtClean="0"/>
              <a:t>1004 </a:t>
            </a:r>
            <a:r>
              <a:rPr lang="en-US" sz="1200" dirty="0" err="1"/>
              <a:t>mb</a:t>
            </a:r>
            <a:r>
              <a:rPr lang="en-US" sz="1200" dirty="0"/>
              <a:t> line look for all places on the map </a:t>
            </a:r>
            <a:r>
              <a:rPr lang="en-US" sz="1200" dirty="0" smtClean="0"/>
              <a:t>where the </a:t>
            </a:r>
            <a:r>
              <a:rPr lang="en-US" sz="1200" dirty="0"/>
              <a:t>station air pressure is greater than </a:t>
            </a:r>
            <a:r>
              <a:rPr lang="en-US" sz="1200" dirty="0" smtClean="0"/>
              <a:t>1001 </a:t>
            </a:r>
            <a:r>
              <a:rPr lang="en-US" sz="1200" dirty="0" err="1"/>
              <a:t>mb</a:t>
            </a:r>
            <a:r>
              <a:rPr lang="en-US" sz="1200" dirty="0"/>
              <a:t> but less than </a:t>
            </a:r>
            <a:r>
              <a:rPr lang="en-US" sz="1200" dirty="0" smtClean="0"/>
              <a:t>1007 </a:t>
            </a:r>
            <a:r>
              <a:rPr lang="en-US" sz="1200" dirty="0" err="1" smtClean="0"/>
              <a:t>mb</a:t>
            </a:r>
            <a:r>
              <a:rPr lang="en-US" sz="1200" dirty="0"/>
              <a:t>. </a:t>
            </a:r>
            <a:r>
              <a:rPr lang="en-US" sz="1200" dirty="0" smtClean="0"/>
              <a:t>Once you </a:t>
            </a:r>
            <a:r>
              <a:rPr lang="en-US" sz="1200" dirty="0"/>
              <a:t>complete one line the others often are shaped the same way.</a:t>
            </a:r>
          </a:p>
        </p:txBody>
      </p:sp>
      <p:sp>
        <p:nvSpPr>
          <p:cNvPr id="5" name="Rectangle 4"/>
          <p:cNvSpPr/>
          <p:nvPr/>
        </p:nvSpPr>
        <p:spPr>
          <a:xfrm>
            <a:off x="4223327" y="5130783"/>
            <a:ext cx="4953000" cy="1231106"/>
          </a:xfrm>
          <a:prstGeom prst="rect">
            <a:avLst/>
          </a:prstGeom>
        </p:spPr>
        <p:txBody>
          <a:bodyPr wrap="square">
            <a:spAutoFit/>
          </a:bodyPr>
          <a:lstStyle/>
          <a:p>
            <a:pPr algn="ctr"/>
            <a:r>
              <a:rPr lang="en-US" sz="1400" b="1" dirty="0"/>
              <a:t>The </a:t>
            </a:r>
            <a:r>
              <a:rPr lang="en-US" sz="1400" b="1" dirty="0" smtClean="0"/>
              <a:t>orange lines </a:t>
            </a:r>
            <a:r>
              <a:rPr lang="en-US" sz="1400" b="1" dirty="0"/>
              <a:t>are isotherms</a:t>
            </a:r>
          </a:p>
          <a:p>
            <a:r>
              <a:rPr lang="en-US" sz="1200" b="1" dirty="0">
                <a:solidFill>
                  <a:schemeClr val="accent6">
                    <a:lumMod val="50000"/>
                  </a:schemeClr>
                </a:solidFill>
              </a:rPr>
              <a:t>Isotherm  = “line of equal temperature.” </a:t>
            </a:r>
            <a:r>
              <a:rPr lang="en-US" sz="1200" dirty="0"/>
              <a:t>Look at the numbers in the upper </a:t>
            </a:r>
            <a:r>
              <a:rPr lang="en-US" sz="1200" dirty="0" smtClean="0"/>
              <a:t>left corner</a:t>
            </a:r>
            <a:r>
              <a:rPr lang="en-US" sz="1200" dirty="0"/>
              <a:t>. Again play connect the dots, drawing a line where the temperature is the same</a:t>
            </a:r>
            <a:r>
              <a:rPr lang="en-US" sz="1200" dirty="0" smtClean="0"/>
              <a:t>. Use </a:t>
            </a:r>
            <a:r>
              <a:rPr lang="en-US" sz="1200" dirty="0"/>
              <a:t>increments of ten degrees. Sometimes the lines will be very close together, </a:t>
            </a:r>
            <a:r>
              <a:rPr lang="en-US" sz="1200" dirty="0" smtClean="0"/>
              <a:t>other times </a:t>
            </a:r>
            <a:r>
              <a:rPr lang="en-US" sz="1200" dirty="0"/>
              <a:t>the temperature will be nearly the same over large areas so there won’t be many lines.</a:t>
            </a:r>
          </a:p>
        </p:txBody>
      </p:sp>
      <p:sp>
        <p:nvSpPr>
          <p:cNvPr id="8" name="Flowchart: Connector 7"/>
          <p:cNvSpPr/>
          <p:nvPr/>
        </p:nvSpPr>
        <p:spPr>
          <a:xfrm>
            <a:off x="2903946" y="41148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3885046" y="34290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5622636" y="15240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2493240" y="27432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3208799" y="1928152"/>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a:off x="3935269" y="1014358"/>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a:off x="4572000" y="24384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372940" y="1152082"/>
            <a:ext cx="367408" cy="307777"/>
          </a:xfrm>
          <a:prstGeom prst="rect">
            <a:avLst/>
          </a:prstGeom>
          <a:noFill/>
        </p:spPr>
        <p:txBody>
          <a:bodyPr wrap="none" rtlCol="0">
            <a:spAutoFit/>
          </a:bodyPr>
          <a:lstStyle/>
          <a:p>
            <a:r>
              <a:rPr lang="en-US" sz="1400" dirty="0" smtClean="0"/>
              <a:t>41</a:t>
            </a:r>
            <a:endParaRPr lang="en-US" sz="1400" dirty="0"/>
          </a:p>
        </p:txBody>
      </p:sp>
      <p:sp>
        <p:nvSpPr>
          <p:cNvPr id="16" name="TextBox 15"/>
          <p:cNvSpPr txBox="1"/>
          <p:nvPr/>
        </p:nvSpPr>
        <p:spPr>
          <a:xfrm>
            <a:off x="4208714" y="2177534"/>
            <a:ext cx="367408" cy="307777"/>
          </a:xfrm>
          <a:prstGeom prst="rect">
            <a:avLst/>
          </a:prstGeom>
          <a:noFill/>
        </p:spPr>
        <p:txBody>
          <a:bodyPr wrap="none" rtlCol="0">
            <a:spAutoFit/>
          </a:bodyPr>
          <a:lstStyle/>
          <a:p>
            <a:r>
              <a:rPr lang="en-US" sz="1400" dirty="0" smtClean="0"/>
              <a:t>65</a:t>
            </a:r>
            <a:endParaRPr lang="en-US" sz="1400" dirty="0"/>
          </a:p>
        </p:txBody>
      </p:sp>
      <p:sp>
        <p:nvSpPr>
          <p:cNvPr id="17" name="TextBox 16"/>
          <p:cNvSpPr txBox="1"/>
          <p:nvPr/>
        </p:nvSpPr>
        <p:spPr>
          <a:xfrm>
            <a:off x="3657600" y="3200400"/>
            <a:ext cx="367408" cy="307777"/>
          </a:xfrm>
          <a:prstGeom prst="rect">
            <a:avLst/>
          </a:prstGeom>
          <a:noFill/>
        </p:spPr>
        <p:txBody>
          <a:bodyPr wrap="none" rtlCol="0">
            <a:spAutoFit/>
          </a:bodyPr>
          <a:lstStyle/>
          <a:p>
            <a:r>
              <a:rPr lang="en-US" sz="1400" dirty="0" smtClean="0"/>
              <a:t>69</a:t>
            </a:r>
            <a:endParaRPr lang="en-US" sz="1400" dirty="0"/>
          </a:p>
        </p:txBody>
      </p:sp>
      <p:sp>
        <p:nvSpPr>
          <p:cNvPr id="18" name="TextBox 17"/>
          <p:cNvSpPr txBox="1"/>
          <p:nvPr/>
        </p:nvSpPr>
        <p:spPr>
          <a:xfrm>
            <a:off x="3567861" y="608111"/>
            <a:ext cx="367408" cy="307777"/>
          </a:xfrm>
          <a:prstGeom prst="rect">
            <a:avLst/>
          </a:prstGeom>
          <a:noFill/>
        </p:spPr>
        <p:txBody>
          <a:bodyPr wrap="none" rtlCol="0">
            <a:spAutoFit/>
          </a:bodyPr>
          <a:lstStyle/>
          <a:p>
            <a:r>
              <a:rPr lang="en-US" sz="1400" dirty="0" smtClean="0"/>
              <a:t>33</a:t>
            </a:r>
            <a:endParaRPr lang="en-US" sz="1400" dirty="0"/>
          </a:p>
        </p:txBody>
      </p:sp>
      <p:sp>
        <p:nvSpPr>
          <p:cNvPr id="19" name="TextBox 18"/>
          <p:cNvSpPr txBox="1"/>
          <p:nvPr/>
        </p:nvSpPr>
        <p:spPr>
          <a:xfrm>
            <a:off x="2895600" y="1676400"/>
            <a:ext cx="367408" cy="307777"/>
          </a:xfrm>
          <a:prstGeom prst="rect">
            <a:avLst/>
          </a:prstGeom>
          <a:noFill/>
        </p:spPr>
        <p:txBody>
          <a:bodyPr wrap="none" rtlCol="0">
            <a:spAutoFit/>
          </a:bodyPr>
          <a:lstStyle/>
          <a:p>
            <a:r>
              <a:rPr lang="en-US" sz="1400" dirty="0" smtClean="0"/>
              <a:t>40</a:t>
            </a:r>
            <a:endParaRPr lang="en-US" sz="1400" dirty="0"/>
          </a:p>
        </p:txBody>
      </p:sp>
      <p:sp>
        <p:nvSpPr>
          <p:cNvPr id="20" name="TextBox 19"/>
          <p:cNvSpPr txBox="1"/>
          <p:nvPr/>
        </p:nvSpPr>
        <p:spPr>
          <a:xfrm>
            <a:off x="2309536" y="2390786"/>
            <a:ext cx="367408" cy="307777"/>
          </a:xfrm>
          <a:prstGeom prst="rect">
            <a:avLst/>
          </a:prstGeom>
          <a:noFill/>
        </p:spPr>
        <p:txBody>
          <a:bodyPr wrap="none" rtlCol="0">
            <a:spAutoFit/>
          </a:bodyPr>
          <a:lstStyle/>
          <a:p>
            <a:r>
              <a:rPr lang="en-US" sz="1400" dirty="0" smtClean="0"/>
              <a:t>45</a:t>
            </a:r>
            <a:endParaRPr lang="en-US" sz="1400" dirty="0"/>
          </a:p>
        </p:txBody>
      </p:sp>
      <p:sp>
        <p:nvSpPr>
          <p:cNvPr id="21" name="TextBox 20"/>
          <p:cNvSpPr txBox="1"/>
          <p:nvPr/>
        </p:nvSpPr>
        <p:spPr>
          <a:xfrm>
            <a:off x="2611578" y="3808511"/>
            <a:ext cx="367408" cy="307777"/>
          </a:xfrm>
          <a:prstGeom prst="rect">
            <a:avLst/>
          </a:prstGeom>
          <a:noFill/>
        </p:spPr>
        <p:txBody>
          <a:bodyPr wrap="none" rtlCol="0">
            <a:spAutoFit/>
          </a:bodyPr>
          <a:lstStyle/>
          <a:p>
            <a:r>
              <a:rPr lang="en-US" sz="1400" dirty="0" smtClean="0"/>
              <a:t>75</a:t>
            </a:r>
            <a:endParaRPr lang="en-US" sz="1400" dirty="0"/>
          </a:p>
        </p:txBody>
      </p:sp>
      <p:cxnSp>
        <p:nvCxnSpPr>
          <p:cNvPr id="23" name="Straight Connector 22"/>
          <p:cNvCxnSpPr/>
          <p:nvPr/>
        </p:nvCxnSpPr>
        <p:spPr>
          <a:xfrm flipV="1">
            <a:off x="5928299" y="1081322"/>
            <a:ext cx="370033" cy="457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4" idx="5"/>
          </p:cNvCxnSpPr>
          <p:nvPr/>
        </p:nvCxnSpPr>
        <p:spPr>
          <a:xfrm>
            <a:off x="4878479" y="2698563"/>
            <a:ext cx="312950" cy="4006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9" idx="4"/>
          </p:cNvCxnSpPr>
          <p:nvPr/>
        </p:nvCxnSpPr>
        <p:spPr>
          <a:xfrm>
            <a:off x="4064577" y="3733800"/>
            <a:ext cx="72068" cy="533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8" idx="4"/>
          </p:cNvCxnSpPr>
          <p:nvPr/>
        </p:nvCxnSpPr>
        <p:spPr>
          <a:xfrm flipH="1">
            <a:off x="3079304" y="4419600"/>
            <a:ext cx="4173" cy="533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3" idx="0"/>
          </p:cNvCxnSpPr>
          <p:nvPr/>
        </p:nvCxnSpPr>
        <p:spPr>
          <a:xfrm flipH="1" flipV="1">
            <a:off x="4025009" y="608112"/>
            <a:ext cx="89791" cy="40624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456259" y="1498661"/>
            <a:ext cx="185016" cy="457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1" idx="1"/>
          </p:cNvCxnSpPr>
          <p:nvPr/>
        </p:nvCxnSpPr>
        <p:spPr>
          <a:xfrm flipH="1" flipV="1">
            <a:off x="2133599" y="2438400"/>
            <a:ext cx="412224" cy="34943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409905" y="1002145"/>
            <a:ext cx="458780" cy="307777"/>
          </a:xfrm>
          <a:prstGeom prst="rect">
            <a:avLst/>
          </a:prstGeom>
          <a:noFill/>
        </p:spPr>
        <p:txBody>
          <a:bodyPr wrap="none" rtlCol="0">
            <a:spAutoFit/>
          </a:bodyPr>
          <a:lstStyle/>
          <a:p>
            <a:r>
              <a:rPr lang="en-US" sz="1400" dirty="0" smtClean="0"/>
              <a:t>025</a:t>
            </a:r>
            <a:endParaRPr lang="en-US" sz="1400" dirty="0"/>
          </a:p>
        </p:txBody>
      </p:sp>
      <p:sp>
        <p:nvSpPr>
          <p:cNvPr id="48" name="TextBox 47"/>
          <p:cNvSpPr txBox="1"/>
          <p:nvPr/>
        </p:nvSpPr>
        <p:spPr>
          <a:xfrm>
            <a:off x="5057879" y="2177533"/>
            <a:ext cx="458780" cy="307777"/>
          </a:xfrm>
          <a:prstGeom prst="rect">
            <a:avLst/>
          </a:prstGeom>
          <a:noFill/>
        </p:spPr>
        <p:txBody>
          <a:bodyPr wrap="none" rtlCol="0">
            <a:spAutoFit/>
          </a:bodyPr>
          <a:lstStyle/>
          <a:p>
            <a:r>
              <a:rPr lang="en-US" sz="1400" dirty="0" smtClean="0"/>
              <a:t>982</a:t>
            </a:r>
            <a:endParaRPr lang="en-US" sz="1400" dirty="0"/>
          </a:p>
        </p:txBody>
      </p:sp>
      <p:sp>
        <p:nvSpPr>
          <p:cNvPr id="49" name="TextBox 48"/>
          <p:cNvSpPr txBox="1"/>
          <p:nvPr/>
        </p:nvSpPr>
        <p:spPr>
          <a:xfrm>
            <a:off x="4346795" y="3211124"/>
            <a:ext cx="458780" cy="307777"/>
          </a:xfrm>
          <a:prstGeom prst="rect">
            <a:avLst/>
          </a:prstGeom>
          <a:noFill/>
        </p:spPr>
        <p:txBody>
          <a:bodyPr wrap="none" rtlCol="0">
            <a:spAutoFit/>
          </a:bodyPr>
          <a:lstStyle/>
          <a:p>
            <a:r>
              <a:rPr lang="en-US" sz="1400" dirty="0" smtClean="0"/>
              <a:t>012</a:t>
            </a:r>
            <a:endParaRPr lang="en-US" sz="1400" dirty="0"/>
          </a:p>
        </p:txBody>
      </p:sp>
      <p:sp>
        <p:nvSpPr>
          <p:cNvPr id="50" name="TextBox 49"/>
          <p:cNvSpPr txBox="1"/>
          <p:nvPr/>
        </p:nvSpPr>
        <p:spPr>
          <a:xfrm>
            <a:off x="3292785" y="3807023"/>
            <a:ext cx="458780" cy="307777"/>
          </a:xfrm>
          <a:prstGeom prst="rect">
            <a:avLst/>
          </a:prstGeom>
          <a:noFill/>
        </p:spPr>
        <p:txBody>
          <a:bodyPr wrap="none" rtlCol="0">
            <a:spAutoFit/>
          </a:bodyPr>
          <a:lstStyle/>
          <a:p>
            <a:r>
              <a:rPr lang="en-US" sz="1400" dirty="0" smtClean="0"/>
              <a:t>026</a:t>
            </a:r>
            <a:endParaRPr lang="en-US" sz="1400" dirty="0"/>
          </a:p>
        </p:txBody>
      </p:sp>
      <p:sp>
        <p:nvSpPr>
          <p:cNvPr id="51" name="TextBox 50"/>
          <p:cNvSpPr txBox="1"/>
          <p:nvPr/>
        </p:nvSpPr>
        <p:spPr>
          <a:xfrm>
            <a:off x="4305758" y="608110"/>
            <a:ext cx="458780" cy="307777"/>
          </a:xfrm>
          <a:prstGeom prst="rect">
            <a:avLst/>
          </a:prstGeom>
          <a:noFill/>
        </p:spPr>
        <p:txBody>
          <a:bodyPr wrap="none" rtlCol="0">
            <a:spAutoFit/>
          </a:bodyPr>
          <a:lstStyle/>
          <a:p>
            <a:r>
              <a:rPr lang="en-US" sz="1400" dirty="0" smtClean="0"/>
              <a:t>073</a:t>
            </a:r>
            <a:endParaRPr lang="en-US" sz="1400" dirty="0"/>
          </a:p>
        </p:txBody>
      </p:sp>
      <p:sp>
        <p:nvSpPr>
          <p:cNvPr id="52" name="TextBox 51"/>
          <p:cNvSpPr txBox="1"/>
          <p:nvPr/>
        </p:nvSpPr>
        <p:spPr>
          <a:xfrm>
            <a:off x="3657600" y="1685636"/>
            <a:ext cx="458780" cy="307777"/>
          </a:xfrm>
          <a:prstGeom prst="rect">
            <a:avLst/>
          </a:prstGeom>
          <a:noFill/>
        </p:spPr>
        <p:txBody>
          <a:bodyPr wrap="none" rtlCol="0">
            <a:spAutoFit/>
          </a:bodyPr>
          <a:lstStyle/>
          <a:p>
            <a:r>
              <a:rPr lang="en-US" sz="1400" dirty="0" smtClean="0"/>
              <a:t>983</a:t>
            </a:r>
            <a:endParaRPr lang="en-US" sz="1400" dirty="0"/>
          </a:p>
        </p:txBody>
      </p:sp>
      <p:sp>
        <p:nvSpPr>
          <p:cNvPr id="53" name="TextBox 52"/>
          <p:cNvSpPr txBox="1"/>
          <p:nvPr/>
        </p:nvSpPr>
        <p:spPr>
          <a:xfrm>
            <a:off x="2855049" y="2399249"/>
            <a:ext cx="458780" cy="307777"/>
          </a:xfrm>
          <a:prstGeom prst="rect">
            <a:avLst/>
          </a:prstGeom>
          <a:noFill/>
        </p:spPr>
        <p:txBody>
          <a:bodyPr wrap="none" rtlCol="0">
            <a:spAutoFit/>
          </a:bodyPr>
          <a:lstStyle/>
          <a:p>
            <a:r>
              <a:rPr lang="en-US" sz="1400" dirty="0" smtClean="0"/>
              <a:t>017</a:t>
            </a:r>
            <a:endParaRPr lang="en-US" sz="1400" dirty="0"/>
          </a:p>
        </p:txBody>
      </p:sp>
      <p:sp>
        <p:nvSpPr>
          <p:cNvPr id="54" name="TextBox 53"/>
          <p:cNvSpPr txBox="1"/>
          <p:nvPr/>
        </p:nvSpPr>
        <p:spPr>
          <a:xfrm>
            <a:off x="5337757" y="1828799"/>
            <a:ext cx="367408" cy="307777"/>
          </a:xfrm>
          <a:prstGeom prst="rect">
            <a:avLst/>
          </a:prstGeom>
          <a:noFill/>
        </p:spPr>
        <p:txBody>
          <a:bodyPr wrap="none" rtlCol="0">
            <a:spAutoFit/>
          </a:bodyPr>
          <a:lstStyle/>
          <a:p>
            <a:r>
              <a:rPr lang="en-US" sz="1400" dirty="0" smtClean="0"/>
              <a:t>41</a:t>
            </a:r>
            <a:endParaRPr lang="en-US" sz="1400" dirty="0"/>
          </a:p>
        </p:txBody>
      </p:sp>
      <p:sp>
        <p:nvSpPr>
          <p:cNvPr id="55" name="TextBox 54"/>
          <p:cNvSpPr txBox="1"/>
          <p:nvPr/>
        </p:nvSpPr>
        <p:spPr>
          <a:xfrm>
            <a:off x="4163091" y="2796097"/>
            <a:ext cx="367408" cy="307777"/>
          </a:xfrm>
          <a:prstGeom prst="rect">
            <a:avLst/>
          </a:prstGeom>
          <a:noFill/>
        </p:spPr>
        <p:txBody>
          <a:bodyPr wrap="none" rtlCol="0">
            <a:spAutoFit/>
          </a:bodyPr>
          <a:lstStyle/>
          <a:p>
            <a:r>
              <a:rPr lang="en-US" sz="1400" dirty="0" smtClean="0"/>
              <a:t>58</a:t>
            </a:r>
            <a:endParaRPr lang="en-US" sz="1400" dirty="0"/>
          </a:p>
        </p:txBody>
      </p:sp>
      <p:sp>
        <p:nvSpPr>
          <p:cNvPr id="56" name="TextBox 55"/>
          <p:cNvSpPr txBox="1"/>
          <p:nvPr/>
        </p:nvSpPr>
        <p:spPr>
          <a:xfrm>
            <a:off x="3657600" y="3808511"/>
            <a:ext cx="367408" cy="307777"/>
          </a:xfrm>
          <a:prstGeom prst="rect">
            <a:avLst/>
          </a:prstGeom>
          <a:noFill/>
        </p:spPr>
        <p:txBody>
          <a:bodyPr wrap="none" rtlCol="0">
            <a:spAutoFit/>
          </a:bodyPr>
          <a:lstStyle/>
          <a:p>
            <a:r>
              <a:rPr lang="en-US" sz="1400" dirty="0" smtClean="0"/>
              <a:t>61</a:t>
            </a:r>
            <a:endParaRPr lang="en-US" sz="1400" dirty="0"/>
          </a:p>
        </p:txBody>
      </p:sp>
      <p:sp>
        <p:nvSpPr>
          <p:cNvPr id="57" name="TextBox 56"/>
          <p:cNvSpPr txBox="1"/>
          <p:nvPr/>
        </p:nvSpPr>
        <p:spPr>
          <a:xfrm>
            <a:off x="3593509" y="1261523"/>
            <a:ext cx="341760" cy="276999"/>
          </a:xfrm>
          <a:prstGeom prst="rect">
            <a:avLst/>
          </a:prstGeom>
          <a:noFill/>
        </p:spPr>
        <p:txBody>
          <a:bodyPr wrap="none" rtlCol="0">
            <a:spAutoFit/>
          </a:bodyPr>
          <a:lstStyle/>
          <a:p>
            <a:r>
              <a:rPr lang="en-US" sz="1200" dirty="0" smtClean="0"/>
              <a:t>31</a:t>
            </a:r>
            <a:endParaRPr lang="en-US" sz="1200" dirty="0"/>
          </a:p>
        </p:txBody>
      </p:sp>
      <p:sp>
        <p:nvSpPr>
          <p:cNvPr id="58" name="TextBox 57"/>
          <p:cNvSpPr txBox="1"/>
          <p:nvPr/>
        </p:nvSpPr>
        <p:spPr>
          <a:xfrm>
            <a:off x="2841391" y="2139069"/>
            <a:ext cx="367408" cy="307777"/>
          </a:xfrm>
          <a:prstGeom prst="rect">
            <a:avLst/>
          </a:prstGeom>
          <a:noFill/>
        </p:spPr>
        <p:txBody>
          <a:bodyPr wrap="none" rtlCol="0">
            <a:spAutoFit/>
          </a:bodyPr>
          <a:lstStyle/>
          <a:p>
            <a:r>
              <a:rPr lang="en-US" sz="1400" dirty="0" smtClean="0"/>
              <a:t>40</a:t>
            </a:r>
            <a:endParaRPr lang="en-US" sz="1400" dirty="0"/>
          </a:p>
        </p:txBody>
      </p:sp>
      <p:sp>
        <p:nvSpPr>
          <p:cNvPr id="59" name="TextBox 58"/>
          <p:cNvSpPr txBox="1"/>
          <p:nvPr/>
        </p:nvSpPr>
        <p:spPr>
          <a:xfrm>
            <a:off x="2244170" y="3099256"/>
            <a:ext cx="367408" cy="307777"/>
          </a:xfrm>
          <a:prstGeom prst="rect">
            <a:avLst/>
          </a:prstGeom>
          <a:noFill/>
        </p:spPr>
        <p:txBody>
          <a:bodyPr wrap="none" rtlCol="0">
            <a:spAutoFit/>
          </a:bodyPr>
          <a:lstStyle/>
          <a:p>
            <a:r>
              <a:rPr lang="en-US" sz="1400" dirty="0" smtClean="0"/>
              <a:t>42</a:t>
            </a:r>
            <a:endParaRPr lang="en-US" sz="1400" dirty="0"/>
          </a:p>
        </p:txBody>
      </p:sp>
      <p:cxnSp>
        <p:nvCxnSpPr>
          <p:cNvPr id="61" name="Straight Connector 60"/>
          <p:cNvCxnSpPr/>
          <p:nvPr/>
        </p:nvCxnSpPr>
        <p:spPr>
          <a:xfrm>
            <a:off x="3456259" y="1091226"/>
            <a:ext cx="2692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464530" y="1166758"/>
            <a:ext cx="2692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4963124" y="2973365"/>
            <a:ext cx="143660" cy="1492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4931062" y="3099256"/>
            <a:ext cx="262046" cy="2550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6205915" y="1166758"/>
            <a:ext cx="229390" cy="1524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841304" y="4256627"/>
            <a:ext cx="294435" cy="1275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4064580" y="646956"/>
            <a:ext cx="282215" cy="776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025009" y="501894"/>
            <a:ext cx="389869" cy="1062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4064578" y="646956"/>
            <a:ext cx="282217" cy="776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3641275" y="1524000"/>
            <a:ext cx="280668" cy="1452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2133600" y="2139069"/>
            <a:ext cx="228084" cy="29556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2672771" y="4946969"/>
            <a:ext cx="40611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2677366" y="4876800"/>
            <a:ext cx="40611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228600" y="4320385"/>
            <a:ext cx="2276201" cy="523220"/>
          </a:xfrm>
          <a:prstGeom prst="rect">
            <a:avLst/>
          </a:prstGeom>
          <a:noFill/>
        </p:spPr>
        <p:txBody>
          <a:bodyPr wrap="none" rtlCol="0">
            <a:spAutoFit/>
          </a:bodyPr>
          <a:lstStyle/>
          <a:p>
            <a:r>
              <a:rPr lang="en-US" sz="1400" dirty="0" smtClean="0"/>
              <a:t>Actual weather observations</a:t>
            </a:r>
          </a:p>
          <a:p>
            <a:r>
              <a:rPr lang="en-US" sz="1400" dirty="0" smtClean="0"/>
              <a:t>Dec 22, 2013 11 PM EST</a:t>
            </a:r>
            <a:endParaRPr lang="en-US" sz="1400" dirty="0"/>
          </a:p>
        </p:txBody>
      </p:sp>
      <p:sp>
        <p:nvSpPr>
          <p:cNvPr id="113" name="Rectangle 112"/>
          <p:cNvSpPr/>
          <p:nvPr/>
        </p:nvSpPr>
        <p:spPr>
          <a:xfrm>
            <a:off x="4495800" y="3872820"/>
            <a:ext cx="4572000" cy="1015663"/>
          </a:xfrm>
          <a:prstGeom prst="rect">
            <a:avLst/>
          </a:prstGeom>
        </p:spPr>
        <p:txBody>
          <a:bodyPr>
            <a:spAutoFit/>
          </a:bodyPr>
          <a:lstStyle/>
          <a:p>
            <a:pPr algn="ctr"/>
            <a:r>
              <a:rPr lang="en-US" sz="1200" b="1" dirty="0"/>
              <a:t>Precipitation</a:t>
            </a:r>
          </a:p>
          <a:p>
            <a:r>
              <a:rPr lang="en-US" sz="1200" dirty="0"/>
              <a:t>If there is weather occurring at the </a:t>
            </a:r>
            <a:r>
              <a:rPr lang="en-US" sz="1200" dirty="0" smtClean="0"/>
              <a:t>station it </a:t>
            </a:r>
            <a:r>
              <a:rPr lang="en-US" sz="1200" dirty="0"/>
              <a:t>will appear on the left under the </a:t>
            </a:r>
            <a:r>
              <a:rPr lang="en-US" sz="1200" dirty="0" smtClean="0"/>
              <a:t>temperature</a:t>
            </a:r>
            <a:r>
              <a:rPr lang="en-US" sz="1200" dirty="0"/>
              <a:t>. Dots mean rain, * means snow</a:t>
            </a:r>
            <a:r>
              <a:rPr lang="en-US" sz="1200" dirty="0" smtClean="0"/>
              <a:t>, two </a:t>
            </a:r>
            <a:r>
              <a:rPr lang="en-US" sz="1200" dirty="0"/>
              <a:t>or three horizontal lines would be fog. The more dots/snow symbols the heavier the precipitation.</a:t>
            </a:r>
          </a:p>
        </p:txBody>
      </p:sp>
      <p:sp>
        <p:nvSpPr>
          <p:cNvPr id="115" name="TextBox 114"/>
          <p:cNvSpPr txBox="1"/>
          <p:nvPr/>
        </p:nvSpPr>
        <p:spPr>
          <a:xfrm>
            <a:off x="3218950" y="781138"/>
            <a:ext cx="245580" cy="646331"/>
          </a:xfrm>
          <a:prstGeom prst="rect">
            <a:avLst/>
          </a:prstGeom>
          <a:noFill/>
        </p:spPr>
        <p:txBody>
          <a:bodyPr wrap="none" rtlCol="0">
            <a:spAutoFit/>
          </a:bodyPr>
          <a:lstStyle/>
          <a:p>
            <a:r>
              <a:rPr lang="en-US" b="1" dirty="0" smtClean="0">
                <a:solidFill>
                  <a:srgbClr val="0070C0"/>
                </a:solidFill>
              </a:rPr>
              <a:t>.</a:t>
            </a:r>
          </a:p>
          <a:p>
            <a:r>
              <a:rPr lang="en-US" b="1" dirty="0">
                <a:solidFill>
                  <a:srgbClr val="0070C0"/>
                </a:solidFill>
              </a:rPr>
              <a:t>.</a:t>
            </a:r>
          </a:p>
        </p:txBody>
      </p:sp>
      <p:sp>
        <p:nvSpPr>
          <p:cNvPr id="116" name="Freeform 115"/>
          <p:cNvSpPr/>
          <p:nvPr/>
        </p:nvSpPr>
        <p:spPr>
          <a:xfrm>
            <a:off x="2807855" y="1459345"/>
            <a:ext cx="3001818" cy="2022764"/>
          </a:xfrm>
          <a:custGeom>
            <a:avLst/>
            <a:gdLst>
              <a:gd name="connsiteX0" fmla="*/ 2937163 w 3001818"/>
              <a:gd name="connsiteY0" fmla="*/ 988291 h 2022764"/>
              <a:gd name="connsiteX1" fmla="*/ 2927927 w 3001818"/>
              <a:gd name="connsiteY1" fmla="*/ 942110 h 2022764"/>
              <a:gd name="connsiteX2" fmla="*/ 2890981 w 3001818"/>
              <a:gd name="connsiteY2" fmla="*/ 886691 h 2022764"/>
              <a:gd name="connsiteX3" fmla="*/ 2844800 w 3001818"/>
              <a:gd name="connsiteY3" fmla="*/ 840510 h 2022764"/>
              <a:gd name="connsiteX4" fmla="*/ 2807854 w 3001818"/>
              <a:gd name="connsiteY4" fmla="*/ 794328 h 2022764"/>
              <a:gd name="connsiteX5" fmla="*/ 2780145 w 3001818"/>
              <a:gd name="connsiteY5" fmla="*/ 766619 h 2022764"/>
              <a:gd name="connsiteX6" fmla="*/ 2724727 w 3001818"/>
              <a:gd name="connsiteY6" fmla="*/ 738910 h 2022764"/>
              <a:gd name="connsiteX7" fmla="*/ 2669309 w 3001818"/>
              <a:gd name="connsiteY7" fmla="*/ 701964 h 2022764"/>
              <a:gd name="connsiteX8" fmla="*/ 2623127 w 3001818"/>
              <a:gd name="connsiteY8" fmla="*/ 665019 h 2022764"/>
              <a:gd name="connsiteX9" fmla="*/ 2567709 w 3001818"/>
              <a:gd name="connsiteY9" fmla="*/ 628073 h 2022764"/>
              <a:gd name="connsiteX10" fmla="*/ 2484581 w 3001818"/>
              <a:gd name="connsiteY10" fmla="*/ 572655 h 2022764"/>
              <a:gd name="connsiteX11" fmla="*/ 2456872 w 3001818"/>
              <a:gd name="connsiteY11" fmla="*/ 554182 h 2022764"/>
              <a:gd name="connsiteX12" fmla="*/ 2429163 w 3001818"/>
              <a:gd name="connsiteY12" fmla="*/ 544946 h 2022764"/>
              <a:gd name="connsiteX13" fmla="*/ 2410690 w 3001818"/>
              <a:gd name="connsiteY13" fmla="*/ 517237 h 2022764"/>
              <a:gd name="connsiteX14" fmla="*/ 2355272 w 3001818"/>
              <a:gd name="connsiteY14" fmla="*/ 489528 h 2022764"/>
              <a:gd name="connsiteX15" fmla="*/ 2299854 w 3001818"/>
              <a:gd name="connsiteY15" fmla="*/ 452582 h 2022764"/>
              <a:gd name="connsiteX16" fmla="*/ 2272145 w 3001818"/>
              <a:gd name="connsiteY16" fmla="*/ 434110 h 2022764"/>
              <a:gd name="connsiteX17" fmla="*/ 2244436 w 3001818"/>
              <a:gd name="connsiteY17" fmla="*/ 424873 h 2022764"/>
              <a:gd name="connsiteX18" fmla="*/ 2216727 w 3001818"/>
              <a:gd name="connsiteY18" fmla="*/ 406400 h 2022764"/>
              <a:gd name="connsiteX19" fmla="*/ 2161309 w 3001818"/>
              <a:gd name="connsiteY19" fmla="*/ 387928 h 2022764"/>
              <a:gd name="connsiteX20" fmla="*/ 2133600 w 3001818"/>
              <a:gd name="connsiteY20" fmla="*/ 378691 h 2022764"/>
              <a:gd name="connsiteX21" fmla="*/ 2105890 w 3001818"/>
              <a:gd name="connsiteY21" fmla="*/ 369455 h 2022764"/>
              <a:gd name="connsiteX22" fmla="*/ 2050472 w 3001818"/>
              <a:gd name="connsiteY22" fmla="*/ 332510 h 2022764"/>
              <a:gd name="connsiteX23" fmla="*/ 1995054 w 3001818"/>
              <a:gd name="connsiteY23" fmla="*/ 314037 h 2022764"/>
              <a:gd name="connsiteX24" fmla="*/ 1967345 w 3001818"/>
              <a:gd name="connsiteY24" fmla="*/ 304800 h 2022764"/>
              <a:gd name="connsiteX25" fmla="*/ 1911927 w 3001818"/>
              <a:gd name="connsiteY25" fmla="*/ 277091 h 2022764"/>
              <a:gd name="connsiteX26" fmla="*/ 1884218 w 3001818"/>
              <a:gd name="connsiteY26" fmla="*/ 258619 h 2022764"/>
              <a:gd name="connsiteX27" fmla="*/ 1856509 w 3001818"/>
              <a:gd name="connsiteY27" fmla="*/ 249382 h 2022764"/>
              <a:gd name="connsiteX28" fmla="*/ 1828800 w 3001818"/>
              <a:gd name="connsiteY28" fmla="*/ 230910 h 2022764"/>
              <a:gd name="connsiteX29" fmla="*/ 1801090 w 3001818"/>
              <a:gd name="connsiteY29" fmla="*/ 221673 h 2022764"/>
              <a:gd name="connsiteX30" fmla="*/ 1773381 w 3001818"/>
              <a:gd name="connsiteY30" fmla="*/ 203200 h 2022764"/>
              <a:gd name="connsiteX31" fmla="*/ 1717963 w 3001818"/>
              <a:gd name="connsiteY31" fmla="*/ 184728 h 2022764"/>
              <a:gd name="connsiteX32" fmla="*/ 1690254 w 3001818"/>
              <a:gd name="connsiteY32" fmla="*/ 175491 h 2022764"/>
              <a:gd name="connsiteX33" fmla="*/ 1634836 w 3001818"/>
              <a:gd name="connsiteY33" fmla="*/ 147782 h 2022764"/>
              <a:gd name="connsiteX34" fmla="*/ 1607127 w 3001818"/>
              <a:gd name="connsiteY34" fmla="*/ 129310 h 2022764"/>
              <a:gd name="connsiteX35" fmla="*/ 1579418 w 3001818"/>
              <a:gd name="connsiteY35" fmla="*/ 120073 h 2022764"/>
              <a:gd name="connsiteX36" fmla="*/ 1524000 w 3001818"/>
              <a:gd name="connsiteY36" fmla="*/ 92364 h 2022764"/>
              <a:gd name="connsiteX37" fmla="*/ 1496290 w 3001818"/>
              <a:gd name="connsiteY37" fmla="*/ 73891 h 2022764"/>
              <a:gd name="connsiteX38" fmla="*/ 1440872 w 3001818"/>
              <a:gd name="connsiteY38" fmla="*/ 55419 h 2022764"/>
              <a:gd name="connsiteX39" fmla="*/ 1385454 w 3001818"/>
              <a:gd name="connsiteY39" fmla="*/ 36946 h 2022764"/>
              <a:gd name="connsiteX40" fmla="*/ 1357745 w 3001818"/>
              <a:gd name="connsiteY40" fmla="*/ 27710 h 2022764"/>
              <a:gd name="connsiteX41" fmla="*/ 1330036 w 3001818"/>
              <a:gd name="connsiteY41" fmla="*/ 18473 h 2022764"/>
              <a:gd name="connsiteX42" fmla="*/ 1293090 w 3001818"/>
              <a:gd name="connsiteY42" fmla="*/ 9237 h 2022764"/>
              <a:gd name="connsiteX43" fmla="*/ 1062181 w 3001818"/>
              <a:gd name="connsiteY43" fmla="*/ 0 h 2022764"/>
              <a:gd name="connsiteX44" fmla="*/ 480290 w 3001818"/>
              <a:gd name="connsiteY44" fmla="*/ 9237 h 2022764"/>
              <a:gd name="connsiteX45" fmla="*/ 378690 w 3001818"/>
              <a:gd name="connsiteY45" fmla="*/ 18473 h 2022764"/>
              <a:gd name="connsiteX46" fmla="*/ 314036 w 3001818"/>
              <a:gd name="connsiteY46" fmla="*/ 36946 h 2022764"/>
              <a:gd name="connsiteX47" fmla="*/ 277090 w 3001818"/>
              <a:gd name="connsiteY47" fmla="*/ 46182 h 2022764"/>
              <a:gd name="connsiteX48" fmla="*/ 221672 w 3001818"/>
              <a:gd name="connsiteY48" fmla="*/ 64655 h 2022764"/>
              <a:gd name="connsiteX49" fmla="*/ 193963 w 3001818"/>
              <a:gd name="connsiteY49" fmla="*/ 73891 h 2022764"/>
              <a:gd name="connsiteX50" fmla="*/ 138545 w 3001818"/>
              <a:gd name="connsiteY50" fmla="*/ 101600 h 2022764"/>
              <a:gd name="connsiteX51" fmla="*/ 83127 w 3001818"/>
              <a:gd name="connsiteY51" fmla="*/ 147782 h 2022764"/>
              <a:gd name="connsiteX52" fmla="*/ 46181 w 3001818"/>
              <a:gd name="connsiteY52" fmla="*/ 203200 h 2022764"/>
              <a:gd name="connsiteX53" fmla="*/ 18472 w 3001818"/>
              <a:gd name="connsiteY53" fmla="*/ 286328 h 2022764"/>
              <a:gd name="connsiteX54" fmla="*/ 9236 w 3001818"/>
              <a:gd name="connsiteY54" fmla="*/ 314037 h 2022764"/>
              <a:gd name="connsiteX55" fmla="*/ 0 w 3001818"/>
              <a:gd name="connsiteY55" fmla="*/ 434110 h 2022764"/>
              <a:gd name="connsiteX56" fmla="*/ 9236 w 3001818"/>
              <a:gd name="connsiteY56" fmla="*/ 554182 h 2022764"/>
              <a:gd name="connsiteX57" fmla="*/ 27709 w 3001818"/>
              <a:gd name="connsiteY57" fmla="*/ 646546 h 2022764"/>
              <a:gd name="connsiteX58" fmla="*/ 46181 w 3001818"/>
              <a:gd name="connsiteY58" fmla="*/ 701964 h 2022764"/>
              <a:gd name="connsiteX59" fmla="*/ 64654 w 3001818"/>
              <a:gd name="connsiteY59" fmla="*/ 757382 h 2022764"/>
              <a:gd name="connsiteX60" fmla="*/ 73890 w 3001818"/>
              <a:gd name="connsiteY60" fmla="*/ 785091 h 2022764"/>
              <a:gd name="connsiteX61" fmla="*/ 110836 w 3001818"/>
              <a:gd name="connsiteY61" fmla="*/ 840510 h 2022764"/>
              <a:gd name="connsiteX62" fmla="*/ 129309 w 3001818"/>
              <a:gd name="connsiteY62" fmla="*/ 868219 h 2022764"/>
              <a:gd name="connsiteX63" fmla="*/ 157018 w 3001818"/>
              <a:gd name="connsiteY63" fmla="*/ 886691 h 2022764"/>
              <a:gd name="connsiteX64" fmla="*/ 221672 w 3001818"/>
              <a:gd name="connsiteY64" fmla="*/ 960582 h 2022764"/>
              <a:gd name="connsiteX65" fmla="*/ 240145 w 3001818"/>
              <a:gd name="connsiteY65" fmla="*/ 988291 h 2022764"/>
              <a:gd name="connsiteX66" fmla="*/ 277090 w 3001818"/>
              <a:gd name="connsiteY66" fmla="*/ 1006764 h 2022764"/>
              <a:gd name="connsiteX67" fmla="*/ 304800 w 3001818"/>
              <a:gd name="connsiteY67" fmla="*/ 1025237 h 2022764"/>
              <a:gd name="connsiteX68" fmla="*/ 332509 w 3001818"/>
              <a:gd name="connsiteY68" fmla="*/ 1052946 h 2022764"/>
              <a:gd name="connsiteX69" fmla="*/ 387927 w 3001818"/>
              <a:gd name="connsiteY69" fmla="*/ 1089891 h 2022764"/>
              <a:gd name="connsiteX70" fmla="*/ 415636 w 3001818"/>
              <a:gd name="connsiteY70" fmla="*/ 1108364 h 2022764"/>
              <a:gd name="connsiteX71" fmla="*/ 443345 w 3001818"/>
              <a:gd name="connsiteY71" fmla="*/ 1136073 h 2022764"/>
              <a:gd name="connsiteX72" fmla="*/ 471054 w 3001818"/>
              <a:gd name="connsiteY72" fmla="*/ 1145310 h 2022764"/>
              <a:gd name="connsiteX73" fmla="*/ 572654 w 3001818"/>
              <a:gd name="connsiteY73" fmla="*/ 1191491 h 2022764"/>
              <a:gd name="connsiteX74" fmla="*/ 655781 w 3001818"/>
              <a:gd name="connsiteY74" fmla="*/ 1246910 h 2022764"/>
              <a:gd name="connsiteX75" fmla="*/ 683490 w 3001818"/>
              <a:gd name="connsiteY75" fmla="*/ 1265382 h 2022764"/>
              <a:gd name="connsiteX76" fmla="*/ 738909 w 3001818"/>
              <a:gd name="connsiteY76" fmla="*/ 1311564 h 2022764"/>
              <a:gd name="connsiteX77" fmla="*/ 766618 w 3001818"/>
              <a:gd name="connsiteY77" fmla="*/ 1320800 h 2022764"/>
              <a:gd name="connsiteX78" fmla="*/ 812800 w 3001818"/>
              <a:gd name="connsiteY78" fmla="*/ 1357746 h 2022764"/>
              <a:gd name="connsiteX79" fmla="*/ 858981 w 3001818"/>
              <a:gd name="connsiteY79" fmla="*/ 1394691 h 2022764"/>
              <a:gd name="connsiteX80" fmla="*/ 886690 w 3001818"/>
              <a:gd name="connsiteY80" fmla="*/ 1413164 h 2022764"/>
              <a:gd name="connsiteX81" fmla="*/ 914400 w 3001818"/>
              <a:gd name="connsiteY81" fmla="*/ 1440873 h 2022764"/>
              <a:gd name="connsiteX82" fmla="*/ 951345 w 3001818"/>
              <a:gd name="connsiteY82" fmla="*/ 1459346 h 2022764"/>
              <a:gd name="connsiteX83" fmla="*/ 979054 w 3001818"/>
              <a:gd name="connsiteY83" fmla="*/ 1487055 h 2022764"/>
              <a:gd name="connsiteX84" fmla="*/ 1034472 w 3001818"/>
              <a:gd name="connsiteY84" fmla="*/ 1514764 h 2022764"/>
              <a:gd name="connsiteX85" fmla="*/ 1099127 w 3001818"/>
              <a:gd name="connsiteY85" fmla="*/ 1551710 h 2022764"/>
              <a:gd name="connsiteX86" fmla="*/ 1136072 w 3001818"/>
              <a:gd name="connsiteY86" fmla="*/ 1560946 h 2022764"/>
              <a:gd name="connsiteX87" fmla="*/ 1200727 w 3001818"/>
              <a:gd name="connsiteY87" fmla="*/ 1588655 h 2022764"/>
              <a:gd name="connsiteX88" fmla="*/ 1228436 w 3001818"/>
              <a:gd name="connsiteY88" fmla="*/ 1607128 h 2022764"/>
              <a:gd name="connsiteX89" fmla="*/ 1256145 w 3001818"/>
              <a:gd name="connsiteY89" fmla="*/ 1616364 h 2022764"/>
              <a:gd name="connsiteX90" fmla="*/ 1283854 w 3001818"/>
              <a:gd name="connsiteY90" fmla="*/ 1644073 h 2022764"/>
              <a:gd name="connsiteX91" fmla="*/ 1311563 w 3001818"/>
              <a:gd name="connsiteY91" fmla="*/ 1653310 h 2022764"/>
              <a:gd name="connsiteX92" fmla="*/ 1339272 w 3001818"/>
              <a:gd name="connsiteY92" fmla="*/ 1671782 h 2022764"/>
              <a:gd name="connsiteX93" fmla="*/ 1366981 w 3001818"/>
              <a:gd name="connsiteY93" fmla="*/ 1681019 h 2022764"/>
              <a:gd name="connsiteX94" fmla="*/ 1422400 w 3001818"/>
              <a:gd name="connsiteY94" fmla="*/ 1717964 h 2022764"/>
              <a:gd name="connsiteX95" fmla="*/ 1477818 w 3001818"/>
              <a:gd name="connsiteY95" fmla="*/ 1736437 h 2022764"/>
              <a:gd name="connsiteX96" fmla="*/ 1505527 w 3001818"/>
              <a:gd name="connsiteY96" fmla="*/ 1745673 h 2022764"/>
              <a:gd name="connsiteX97" fmla="*/ 1533236 w 3001818"/>
              <a:gd name="connsiteY97" fmla="*/ 1764146 h 2022764"/>
              <a:gd name="connsiteX98" fmla="*/ 1588654 w 3001818"/>
              <a:gd name="connsiteY98" fmla="*/ 1782619 h 2022764"/>
              <a:gd name="connsiteX99" fmla="*/ 1653309 w 3001818"/>
              <a:gd name="connsiteY99" fmla="*/ 1810328 h 2022764"/>
              <a:gd name="connsiteX100" fmla="*/ 1681018 w 3001818"/>
              <a:gd name="connsiteY100" fmla="*/ 1828800 h 2022764"/>
              <a:gd name="connsiteX101" fmla="*/ 1736436 w 3001818"/>
              <a:gd name="connsiteY101" fmla="*/ 1847273 h 2022764"/>
              <a:gd name="connsiteX102" fmla="*/ 1764145 w 3001818"/>
              <a:gd name="connsiteY102" fmla="*/ 1865746 h 2022764"/>
              <a:gd name="connsiteX103" fmla="*/ 1819563 w 3001818"/>
              <a:gd name="connsiteY103" fmla="*/ 1884219 h 2022764"/>
              <a:gd name="connsiteX104" fmla="*/ 1847272 w 3001818"/>
              <a:gd name="connsiteY104" fmla="*/ 1893455 h 2022764"/>
              <a:gd name="connsiteX105" fmla="*/ 1884218 w 3001818"/>
              <a:gd name="connsiteY105" fmla="*/ 1902691 h 2022764"/>
              <a:gd name="connsiteX106" fmla="*/ 1939636 w 3001818"/>
              <a:gd name="connsiteY106" fmla="*/ 1921164 h 2022764"/>
              <a:gd name="connsiteX107" fmla="*/ 2004290 w 3001818"/>
              <a:gd name="connsiteY107" fmla="*/ 1958110 h 2022764"/>
              <a:gd name="connsiteX108" fmla="*/ 2096654 w 3001818"/>
              <a:gd name="connsiteY108" fmla="*/ 1985819 h 2022764"/>
              <a:gd name="connsiteX109" fmla="*/ 2124363 w 3001818"/>
              <a:gd name="connsiteY109" fmla="*/ 1995055 h 2022764"/>
              <a:gd name="connsiteX110" fmla="*/ 2161309 w 3001818"/>
              <a:gd name="connsiteY110" fmla="*/ 2004291 h 2022764"/>
              <a:gd name="connsiteX111" fmla="*/ 2216727 w 3001818"/>
              <a:gd name="connsiteY111" fmla="*/ 2022764 h 2022764"/>
              <a:gd name="connsiteX112" fmla="*/ 2392218 w 3001818"/>
              <a:gd name="connsiteY112" fmla="*/ 2013528 h 2022764"/>
              <a:gd name="connsiteX113" fmla="*/ 2419927 w 3001818"/>
              <a:gd name="connsiteY113" fmla="*/ 2004291 h 2022764"/>
              <a:gd name="connsiteX114" fmla="*/ 2493818 w 3001818"/>
              <a:gd name="connsiteY114" fmla="*/ 1985819 h 2022764"/>
              <a:gd name="connsiteX115" fmla="*/ 2521527 w 3001818"/>
              <a:gd name="connsiteY115" fmla="*/ 1976582 h 2022764"/>
              <a:gd name="connsiteX116" fmla="*/ 2549236 w 3001818"/>
              <a:gd name="connsiteY116" fmla="*/ 1958110 h 2022764"/>
              <a:gd name="connsiteX117" fmla="*/ 2576945 w 3001818"/>
              <a:gd name="connsiteY117" fmla="*/ 1948873 h 2022764"/>
              <a:gd name="connsiteX118" fmla="*/ 2632363 w 3001818"/>
              <a:gd name="connsiteY118" fmla="*/ 1921164 h 2022764"/>
              <a:gd name="connsiteX119" fmla="*/ 2650836 w 3001818"/>
              <a:gd name="connsiteY119" fmla="*/ 1893455 h 2022764"/>
              <a:gd name="connsiteX120" fmla="*/ 2706254 w 3001818"/>
              <a:gd name="connsiteY120" fmla="*/ 1874982 h 2022764"/>
              <a:gd name="connsiteX121" fmla="*/ 2733963 w 3001818"/>
              <a:gd name="connsiteY121" fmla="*/ 1856510 h 2022764"/>
              <a:gd name="connsiteX122" fmla="*/ 2789381 w 3001818"/>
              <a:gd name="connsiteY122" fmla="*/ 1828800 h 2022764"/>
              <a:gd name="connsiteX123" fmla="*/ 2826327 w 3001818"/>
              <a:gd name="connsiteY123" fmla="*/ 1801091 h 2022764"/>
              <a:gd name="connsiteX124" fmla="*/ 2881745 w 3001818"/>
              <a:gd name="connsiteY124" fmla="*/ 1764146 h 2022764"/>
              <a:gd name="connsiteX125" fmla="*/ 2918690 w 3001818"/>
              <a:gd name="connsiteY125" fmla="*/ 1708728 h 2022764"/>
              <a:gd name="connsiteX126" fmla="*/ 2937163 w 3001818"/>
              <a:gd name="connsiteY126" fmla="*/ 1681019 h 2022764"/>
              <a:gd name="connsiteX127" fmla="*/ 2964872 w 3001818"/>
              <a:gd name="connsiteY127" fmla="*/ 1625600 h 2022764"/>
              <a:gd name="connsiteX128" fmla="*/ 2974109 w 3001818"/>
              <a:gd name="connsiteY128" fmla="*/ 1579419 h 2022764"/>
              <a:gd name="connsiteX129" fmla="*/ 2983345 w 3001818"/>
              <a:gd name="connsiteY129" fmla="*/ 1551710 h 2022764"/>
              <a:gd name="connsiteX130" fmla="*/ 3001818 w 3001818"/>
              <a:gd name="connsiteY130" fmla="*/ 1394691 h 2022764"/>
              <a:gd name="connsiteX131" fmla="*/ 2992581 w 3001818"/>
              <a:gd name="connsiteY131" fmla="*/ 1154546 h 2022764"/>
              <a:gd name="connsiteX132" fmla="*/ 2974109 w 3001818"/>
              <a:gd name="connsiteY132" fmla="*/ 1099128 h 2022764"/>
              <a:gd name="connsiteX133" fmla="*/ 2964872 w 3001818"/>
              <a:gd name="connsiteY133" fmla="*/ 1016000 h 2022764"/>
              <a:gd name="connsiteX134" fmla="*/ 2937163 w 3001818"/>
              <a:gd name="connsiteY134" fmla="*/ 988291 h 202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01818" h="2022764">
                <a:moveTo>
                  <a:pt x="2937163" y="988291"/>
                </a:moveTo>
                <a:cubicBezTo>
                  <a:pt x="2931005" y="975976"/>
                  <a:pt x="2934423" y="956401"/>
                  <a:pt x="2927927" y="942110"/>
                </a:cubicBezTo>
                <a:cubicBezTo>
                  <a:pt x="2918740" y="921898"/>
                  <a:pt x="2903296" y="905164"/>
                  <a:pt x="2890981" y="886691"/>
                </a:cubicBezTo>
                <a:cubicBezTo>
                  <a:pt x="2866351" y="849745"/>
                  <a:pt x="2881746" y="865140"/>
                  <a:pt x="2844800" y="840510"/>
                </a:cubicBezTo>
                <a:cubicBezTo>
                  <a:pt x="2829636" y="795020"/>
                  <a:pt x="2846419" y="826465"/>
                  <a:pt x="2807854" y="794328"/>
                </a:cubicBezTo>
                <a:cubicBezTo>
                  <a:pt x="2797819" y="785966"/>
                  <a:pt x="2790180" y="774981"/>
                  <a:pt x="2780145" y="766619"/>
                </a:cubicBezTo>
                <a:cubicBezTo>
                  <a:pt x="2756271" y="746724"/>
                  <a:pt x="2752499" y="748167"/>
                  <a:pt x="2724727" y="738910"/>
                </a:cubicBezTo>
                <a:cubicBezTo>
                  <a:pt x="2706254" y="726595"/>
                  <a:pt x="2681624" y="720437"/>
                  <a:pt x="2669309" y="701964"/>
                </a:cubicBezTo>
                <a:cubicBezTo>
                  <a:pt x="2645435" y="666154"/>
                  <a:pt x="2661367" y="677765"/>
                  <a:pt x="2623127" y="665019"/>
                </a:cubicBezTo>
                <a:cubicBezTo>
                  <a:pt x="2561637" y="603529"/>
                  <a:pt x="2627858" y="661489"/>
                  <a:pt x="2567709" y="628073"/>
                </a:cubicBezTo>
                <a:cubicBezTo>
                  <a:pt x="2567692" y="628063"/>
                  <a:pt x="2498444" y="581897"/>
                  <a:pt x="2484581" y="572655"/>
                </a:cubicBezTo>
                <a:cubicBezTo>
                  <a:pt x="2475345" y="566497"/>
                  <a:pt x="2467403" y="557692"/>
                  <a:pt x="2456872" y="554182"/>
                </a:cubicBezTo>
                <a:lnTo>
                  <a:pt x="2429163" y="544946"/>
                </a:lnTo>
                <a:cubicBezTo>
                  <a:pt x="2423005" y="535710"/>
                  <a:pt x="2418539" y="525086"/>
                  <a:pt x="2410690" y="517237"/>
                </a:cubicBezTo>
                <a:cubicBezTo>
                  <a:pt x="2392784" y="499331"/>
                  <a:pt x="2377810" y="497040"/>
                  <a:pt x="2355272" y="489528"/>
                </a:cubicBezTo>
                <a:lnTo>
                  <a:pt x="2299854" y="452582"/>
                </a:lnTo>
                <a:cubicBezTo>
                  <a:pt x="2290618" y="446425"/>
                  <a:pt x="2282676" y="437621"/>
                  <a:pt x="2272145" y="434110"/>
                </a:cubicBezTo>
                <a:cubicBezTo>
                  <a:pt x="2262909" y="431031"/>
                  <a:pt x="2253144" y="429227"/>
                  <a:pt x="2244436" y="424873"/>
                </a:cubicBezTo>
                <a:cubicBezTo>
                  <a:pt x="2234507" y="419908"/>
                  <a:pt x="2226871" y="410908"/>
                  <a:pt x="2216727" y="406400"/>
                </a:cubicBezTo>
                <a:cubicBezTo>
                  <a:pt x="2198933" y="398492"/>
                  <a:pt x="2179782" y="394086"/>
                  <a:pt x="2161309" y="387928"/>
                </a:cubicBezTo>
                <a:lnTo>
                  <a:pt x="2133600" y="378691"/>
                </a:lnTo>
                <a:lnTo>
                  <a:pt x="2105890" y="369455"/>
                </a:lnTo>
                <a:cubicBezTo>
                  <a:pt x="2087417" y="357140"/>
                  <a:pt x="2071534" y="339531"/>
                  <a:pt x="2050472" y="332510"/>
                </a:cubicBezTo>
                <a:lnTo>
                  <a:pt x="1995054" y="314037"/>
                </a:lnTo>
                <a:cubicBezTo>
                  <a:pt x="1985818" y="310958"/>
                  <a:pt x="1975446" y="310200"/>
                  <a:pt x="1967345" y="304800"/>
                </a:cubicBezTo>
                <a:cubicBezTo>
                  <a:pt x="1887936" y="251862"/>
                  <a:pt x="1988407" y="315331"/>
                  <a:pt x="1911927" y="277091"/>
                </a:cubicBezTo>
                <a:cubicBezTo>
                  <a:pt x="1901998" y="272127"/>
                  <a:pt x="1894147" y="263583"/>
                  <a:pt x="1884218" y="258619"/>
                </a:cubicBezTo>
                <a:cubicBezTo>
                  <a:pt x="1875510" y="254265"/>
                  <a:pt x="1865217" y="253736"/>
                  <a:pt x="1856509" y="249382"/>
                </a:cubicBezTo>
                <a:cubicBezTo>
                  <a:pt x="1846580" y="244418"/>
                  <a:pt x="1838729" y="235874"/>
                  <a:pt x="1828800" y="230910"/>
                </a:cubicBezTo>
                <a:cubicBezTo>
                  <a:pt x="1820092" y="226556"/>
                  <a:pt x="1809798" y="226027"/>
                  <a:pt x="1801090" y="221673"/>
                </a:cubicBezTo>
                <a:cubicBezTo>
                  <a:pt x="1791161" y="216709"/>
                  <a:pt x="1783525" y="207708"/>
                  <a:pt x="1773381" y="203200"/>
                </a:cubicBezTo>
                <a:cubicBezTo>
                  <a:pt x="1755587" y="195292"/>
                  <a:pt x="1736436" y="190886"/>
                  <a:pt x="1717963" y="184728"/>
                </a:cubicBezTo>
                <a:cubicBezTo>
                  <a:pt x="1708727" y="181649"/>
                  <a:pt x="1698355" y="180891"/>
                  <a:pt x="1690254" y="175491"/>
                </a:cubicBezTo>
                <a:cubicBezTo>
                  <a:pt x="1610845" y="122553"/>
                  <a:pt x="1711316" y="186022"/>
                  <a:pt x="1634836" y="147782"/>
                </a:cubicBezTo>
                <a:cubicBezTo>
                  <a:pt x="1624907" y="142818"/>
                  <a:pt x="1617056" y="134274"/>
                  <a:pt x="1607127" y="129310"/>
                </a:cubicBezTo>
                <a:cubicBezTo>
                  <a:pt x="1598419" y="124956"/>
                  <a:pt x="1588126" y="124427"/>
                  <a:pt x="1579418" y="120073"/>
                </a:cubicBezTo>
                <a:cubicBezTo>
                  <a:pt x="1507806" y="84266"/>
                  <a:pt x="1593640" y="115577"/>
                  <a:pt x="1524000" y="92364"/>
                </a:cubicBezTo>
                <a:cubicBezTo>
                  <a:pt x="1514763" y="86206"/>
                  <a:pt x="1506434" y="78399"/>
                  <a:pt x="1496290" y="73891"/>
                </a:cubicBezTo>
                <a:cubicBezTo>
                  <a:pt x="1478496" y="65983"/>
                  <a:pt x="1459345" y="61577"/>
                  <a:pt x="1440872" y="55419"/>
                </a:cubicBezTo>
                <a:lnTo>
                  <a:pt x="1385454" y="36946"/>
                </a:lnTo>
                <a:lnTo>
                  <a:pt x="1357745" y="27710"/>
                </a:lnTo>
                <a:cubicBezTo>
                  <a:pt x="1348509" y="24631"/>
                  <a:pt x="1339481" y="20834"/>
                  <a:pt x="1330036" y="18473"/>
                </a:cubicBezTo>
                <a:cubicBezTo>
                  <a:pt x="1317721" y="15394"/>
                  <a:pt x="1305754" y="10110"/>
                  <a:pt x="1293090" y="9237"/>
                </a:cubicBezTo>
                <a:cubicBezTo>
                  <a:pt x="1216241" y="3937"/>
                  <a:pt x="1139151" y="3079"/>
                  <a:pt x="1062181" y="0"/>
                </a:cubicBezTo>
                <a:lnTo>
                  <a:pt x="480290" y="9237"/>
                </a:lnTo>
                <a:cubicBezTo>
                  <a:pt x="446296" y="10156"/>
                  <a:pt x="412398" y="13979"/>
                  <a:pt x="378690" y="18473"/>
                </a:cubicBezTo>
                <a:cubicBezTo>
                  <a:pt x="351627" y="22081"/>
                  <a:pt x="338964" y="29824"/>
                  <a:pt x="314036" y="36946"/>
                </a:cubicBezTo>
                <a:cubicBezTo>
                  <a:pt x="301830" y="40433"/>
                  <a:pt x="289249" y="42534"/>
                  <a:pt x="277090" y="46182"/>
                </a:cubicBezTo>
                <a:cubicBezTo>
                  <a:pt x="258439" y="51777"/>
                  <a:pt x="240145" y="58497"/>
                  <a:pt x="221672" y="64655"/>
                </a:cubicBezTo>
                <a:lnTo>
                  <a:pt x="193963" y="73891"/>
                </a:lnTo>
                <a:cubicBezTo>
                  <a:pt x="114552" y="126832"/>
                  <a:pt x="215025" y="63360"/>
                  <a:pt x="138545" y="101600"/>
                </a:cubicBezTo>
                <a:cubicBezTo>
                  <a:pt x="119140" y="111303"/>
                  <a:pt x="96126" y="131070"/>
                  <a:pt x="83127" y="147782"/>
                </a:cubicBezTo>
                <a:cubicBezTo>
                  <a:pt x="69497" y="165307"/>
                  <a:pt x="46181" y="203200"/>
                  <a:pt x="46181" y="203200"/>
                </a:cubicBezTo>
                <a:lnTo>
                  <a:pt x="18472" y="286328"/>
                </a:lnTo>
                <a:lnTo>
                  <a:pt x="9236" y="314037"/>
                </a:lnTo>
                <a:cubicBezTo>
                  <a:pt x="6157" y="354061"/>
                  <a:pt x="0" y="393967"/>
                  <a:pt x="0" y="434110"/>
                </a:cubicBezTo>
                <a:cubicBezTo>
                  <a:pt x="0" y="474252"/>
                  <a:pt x="5034" y="514260"/>
                  <a:pt x="9236" y="554182"/>
                </a:cubicBezTo>
                <a:cubicBezTo>
                  <a:pt x="11936" y="579831"/>
                  <a:pt x="19775" y="620099"/>
                  <a:pt x="27709" y="646546"/>
                </a:cubicBezTo>
                <a:cubicBezTo>
                  <a:pt x="33304" y="665197"/>
                  <a:pt x="40023" y="683491"/>
                  <a:pt x="46181" y="701964"/>
                </a:cubicBezTo>
                <a:lnTo>
                  <a:pt x="64654" y="757382"/>
                </a:lnTo>
                <a:cubicBezTo>
                  <a:pt x="67733" y="766618"/>
                  <a:pt x="68489" y="776990"/>
                  <a:pt x="73890" y="785091"/>
                </a:cubicBezTo>
                <a:lnTo>
                  <a:pt x="110836" y="840510"/>
                </a:lnTo>
                <a:cubicBezTo>
                  <a:pt x="116994" y="849746"/>
                  <a:pt x="120073" y="862062"/>
                  <a:pt x="129309" y="868219"/>
                </a:cubicBezTo>
                <a:lnTo>
                  <a:pt x="157018" y="886691"/>
                </a:lnTo>
                <a:cubicBezTo>
                  <a:pt x="200120" y="951346"/>
                  <a:pt x="175490" y="929795"/>
                  <a:pt x="221672" y="960582"/>
                </a:cubicBezTo>
                <a:cubicBezTo>
                  <a:pt x="227830" y="969818"/>
                  <a:pt x="231617" y="981184"/>
                  <a:pt x="240145" y="988291"/>
                </a:cubicBezTo>
                <a:cubicBezTo>
                  <a:pt x="250722" y="997106"/>
                  <a:pt x="265135" y="999933"/>
                  <a:pt x="277090" y="1006764"/>
                </a:cubicBezTo>
                <a:cubicBezTo>
                  <a:pt x="286728" y="1012272"/>
                  <a:pt x="296272" y="1018130"/>
                  <a:pt x="304800" y="1025237"/>
                </a:cubicBezTo>
                <a:cubicBezTo>
                  <a:pt x="314835" y="1033599"/>
                  <a:pt x="322198" y="1044927"/>
                  <a:pt x="332509" y="1052946"/>
                </a:cubicBezTo>
                <a:cubicBezTo>
                  <a:pt x="350034" y="1066576"/>
                  <a:pt x="369454" y="1077576"/>
                  <a:pt x="387927" y="1089891"/>
                </a:cubicBezTo>
                <a:cubicBezTo>
                  <a:pt x="397163" y="1096049"/>
                  <a:pt x="407787" y="1100515"/>
                  <a:pt x="415636" y="1108364"/>
                </a:cubicBezTo>
                <a:cubicBezTo>
                  <a:pt x="424872" y="1117600"/>
                  <a:pt x="432477" y="1128827"/>
                  <a:pt x="443345" y="1136073"/>
                </a:cubicBezTo>
                <a:cubicBezTo>
                  <a:pt x="451446" y="1141474"/>
                  <a:pt x="462191" y="1141281"/>
                  <a:pt x="471054" y="1145310"/>
                </a:cubicBezTo>
                <a:cubicBezTo>
                  <a:pt x="584618" y="1196930"/>
                  <a:pt x="507873" y="1169898"/>
                  <a:pt x="572654" y="1191491"/>
                </a:cubicBezTo>
                <a:lnTo>
                  <a:pt x="655781" y="1246910"/>
                </a:lnTo>
                <a:cubicBezTo>
                  <a:pt x="665017" y="1253067"/>
                  <a:pt x="675641" y="1257533"/>
                  <a:pt x="683490" y="1265382"/>
                </a:cubicBezTo>
                <a:cubicBezTo>
                  <a:pt x="703916" y="1285807"/>
                  <a:pt x="713193" y="1298706"/>
                  <a:pt x="738909" y="1311564"/>
                </a:cubicBezTo>
                <a:cubicBezTo>
                  <a:pt x="747617" y="1315918"/>
                  <a:pt x="757382" y="1317721"/>
                  <a:pt x="766618" y="1320800"/>
                </a:cubicBezTo>
                <a:cubicBezTo>
                  <a:pt x="819553" y="1400209"/>
                  <a:pt x="749068" y="1306762"/>
                  <a:pt x="812800" y="1357746"/>
                </a:cubicBezTo>
                <a:cubicBezTo>
                  <a:pt x="872484" y="1405493"/>
                  <a:pt x="789332" y="1371475"/>
                  <a:pt x="858981" y="1394691"/>
                </a:cubicBezTo>
                <a:cubicBezTo>
                  <a:pt x="868217" y="1400849"/>
                  <a:pt x="878162" y="1406058"/>
                  <a:pt x="886690" y="1413164"/>
                </a:cubicBezTo>
                <a:cubicBezTo>
                  <a:pt x="896725" y="1421526"/>
                  <a:pt x="903771" y="1433281"/>
                  <a:pt x="914400" y="1440873"/>
                </a:cubicBezTo>
                <a:cubicBezTo>
                  <a:pt x="925604" y="1448876"/>
                  <a:pt x="940141" y="1451343"/>
                  <a:pt x="951345" y="1459346"/>
                </a:cubicBezTo>
                <a:cubicBezTo>
                  <a:pt x="961974" y="1466938"/>
                  <a:pt x="969019" y="1478693"/>
                  <a:pt x="979054" y="1487055"/>
                </a:cubicBezTo>
                <a:cubicBezTo>
                  <a:pt x="1002928" y="1506950"/>
                  <a:pt x="1006700" y="1505507"/>
                  <a:pt x="1034472" y="1514764"/>
                </a:cubicBezTo>
                <a:cubicBezTo>
                  <a:pt x="1057442" y="1530077"/>
                  <a:pt x="1072341" y="1541665"/>
                  <a:pt x="1099127" y="1551710"/>
                </a:cubicBezTo>
                <a:cubicBezTo>
                  <a:pt x="1111013" y="1556167"/>
                  <a:pt x="1123757" y="1557867"/>
                  <a:pt x="1136072" y="1560946"/>
                </a:cubicBezTo>
                <a:cubicBezTo>
                  <a:pt x="1205637" y="1607323"/>
                  <a:pt x="1117226" y="1552869"/>
                  <a:pt x="1200727" y="1588655"/>
                </a:cubicBezTo>
                <a:cubicBezTo>
                  <a:pt x="1210930" y="1593028"/>
                  <a:pt x="1218507" y="1602164"/>
                  <a:pt x="1228436" y="1607128"/>
                </a:cubicBezTo>
                <a:cubicBezTo>
                  <a:pt x="1237144" y="1611482"/>
                  <a:pt x="1246909" y="1613285"/>
                  <a:pt x="1256145" y="1616364"/>
                </a:cubicBezTo>
                <a:cubicBezTo>
                  <a:pt x="1265381" y="1625600"/>
                  <a:pt x="1272986" y="1636827"/>
                  <a:pt x="1283854" y="1644073"/>
                </a:cubicBezTo>
                <a:cubicBezTo>
                  <a:pt x="1291955" y="1649474"/>
                  <a:pt x="1302855" y="1648956"/>
                  <a:pt x="1311563" y="1653310"/>
                </a:cubicBezTo>
                <a:cubicBezTo>
                  <a:pt x="1321492" y="1658274"/>
                  <a:pt x="1329343" y="1666818"/>
                  <a:pt x="1339272" y="1671782"/>
                </a:cubicBezTo>
                <a:cubicBezTo>
                  <a:pt x="1347980" y="1676136"/>
                  <a:pt x="1358470" y="1676291"/>
                  <a:pt x="1366981" y="1681019"/>
                </a:cubicBezTo>
                <a:cubicBezTo>
                  <a:pt x="1386389" y="1691801"/>
                  <a:pt x="1401338" y="1710943"/>
                  <a:pt x="1422400" y="1717964"/>
                </a:cubicBezTo>
                <a:lnTo>
                  <a:pt x="1477818" y="1736437"/>
                </a:lnTo>
                <a:lnTo>
                  <a:pt x="1505527" y="1745673"/>
                </a:lnTo>
                <a:cubicBezTo>
                  <a:pt x="1514763" y="1751831"/>
                  <a:pt x="1523092" y="1759637"/>
                  <a:pt x="1533236" y="1764146"/>
                </a:cubicBezTo>
                <a:cubicBezTo>
                  <a:pt x="1551030" y="1772054"/>
                  <a:pt x="1572452" y="1771818"/>
                  <a:pt x="1588654" y="1782619"/>
                </a:cubicBezTo>
                <a:cubicBezTo>
                  <a:pt x="1626925" y="1808132"/>
                  <a:pt x="1605594" y="1798399"/>
                  <a:pt x="1653309" y="1810328"/>
                </a:cubicBezTo>
                <a:cubicBezTo>
                  <a:pt x="1662545" y="1816485"/>
                  <a:pt x="1670874" y="1824292"/>
                  <a:pt x="1681018" y="1828800"/>
                </a:cubicBezTo>
                <a:cubicBezTo>
                  <a:pt x="1698812" y="1836708"/>
                  <a:pt x="1736436" y="1847273"/>
                  <a:pt x="1736436" y="1847273"/>
                </a:cubicBezTo>
                <a:cubicBezTo>
                  <a:pt x="1745672" y="1853431"/>
                  <a:pt x="1754001" y="1861237"/>
                  <a:pt x="1764145" y="1865746"/>
                </a:cubicBezTo>
                <a:cubicBezTo>
                  <a:pt x="1781939" y="1873654"/>
                  <a:pt x="1801090" y="1878061"/>
                  <a:pt x="1819563" y="1884219"/>
                </a:cubicBezTo>
                <a:cubicBezTo>
                  <a:pt x="1828799" y="1887298"/>
                  <a:pt x="1837827" y="1891094"/>
                  <a:pt x="1847272" y="1893455"/>
                </a:cubicBezTo>
                <a:cubicBezTo>
                  <a:pt x="1859587" y="1896534"/>
                  <a:pt x="1872059" y="1899043"/>
                  <a:pt x="1884218" y="1902691"/>
                </a:cubicBezTo>
                <a:cubicBezTo>
                  <a:pt x="1902869" y="1908286"/>
                  <a:pt x="1939636" y="1921164"/>
                  <a:pt x="1939636" y="1921164"/>
                </a:cubicBezTo>
                <a:cubicBezTo>
                  <a:pt x="1964628" y="1937825"/>
                  <a:pt x="1974996" y="1946393"/>
                  <a:pt x="2004290" y="1958110"/>
                </a:cubicBezTo>
                <a:cubicBezTo>
                  <a:pt x="2059146" y="1980052"/>
                  <a:pt x="2049036" y="1972214"/>
                  <a:pt x="2096654" y="1985819"/>
                </a:cubicBezTo>
                <a:cubicBezTo>
                  <a:pt x="2106015" y="1988494"/>
                  <a:pt x="2115002" y="1992380"/>
                  <a:pt x="2124363" y="1995055"/>
                </a:cubicBezTo>
                <a:cubicBezTo>
                  <a:pt x="2136569" y="1998542"/>
                  <a:pt x="2149150" y="2000643"/>
                  <a:pt x="2161309" y="2004291"/>
                </a:cubicBezTo>
                <a:cubicBezTo>
                  <a:pt x="2179960" y="2009886"/>
                  <a:pt x="2216727" y="2022764"/>
                  <a:pt x="2216727" y="2022764"/>
                </a:cubicBezTo>
                <a:cubicBezTo>
                  <a:pt x="2275224" y="2019685"/>
                  <a:pt x="2333881" y="2018831"/>
                  <a:pt x="2392218" y="2013528"/>
                </a:cubicBezTo>
                <a:cubicBezTo>
                  <a:pt x="2401914" y="2012647"/>
                  <a:pt x="2410534" y="2006853"/>
                  <a:pt x="2419927" y="2004291"/>
                </a:cubicBezTo>
                <a:cubicBezTo>
                  <a:pt x="2444421" y="1997611"/>
                  <a:pt x="2469733" y="1993848"/>
                  <a:pt x="2493818" y="1985819"/>
                </a:cubicBezTo>
                <a:cubicBezTo>
                  <a:pt x="2503054" y="1982740"/>
                  <a:pt x="2512819" y="1980936"/>
                  <a:pt x="2521527" y="1976582"/>
                </a:cubicBezTo>
                <a:cubicBezTo>
                  <a:pt x="2531456" y="1971618"/>
                  <a:pt x="2539307" y="1963074"/>
                  <a:pt x="2549236" y="1958110"/>
                </a:cubicBezTo>
                <a:cubicBezTo>
                  <a:pt x="2557944" y="1953756"/>
                  <a:pt x="2568237" y="1953227"/>
                  <a:pt x="2576945" y="1948873"/>
                </a:cubicBezTo>
                <a:cubicBezTo>
                  <a:pt x="2648557" y="1913066"/>
                  <a:pt x="2562723" y="1944377"/>
                  <a:pt x="2632363" y="1921164"/>
                </a:cubicBezTo>
                <a:cubicBezTo>
                  <a:pt x="2638521" y="1911928"/>
                  <a:pt x="2641423" y="1899338"/>
                  <a:pt x="2650836" y="1893455"/>
                </a:cubicBezTo>
                <a:cubicBezTo>
                  <a:pt x="2667348" y="1883135"/>
                  <a:pt x="2690052" y="1885783"/>
                  <a:pt x="2706254" y="1874982"/>
                </a:cubicBezTo>
                <a:cubicBezTo>
                  <a:pt x="2715490" y="1868825"/>
                  <a:pt x="2724034" y="1861474"/>
                  <a:pt x="2733963" y="1856510"/>
                </a:cubicBezTo>
                <a:cubicBezTo>
                  <a:pt x="2794964" y="1826010"/>
                  <a:pt x="2727620" y="1872915"/>
                  <a:pt x="2789381" y="1828800"/>
                </a:cubicBezTo>
                <a:cubicBezTo>
                  <a:pt x="2801908" y="1819852"/>
                  <a:pt x="2813716" y="1809919"/>
                  <a:pt x="2826327" y="1801091"/>
                </a:cubicBezTo>
                <a:cubicBezTo>
                  <a:pt x="2844515" y="1788359"/>
                  <a:pt x="2881745" y="1764146"/>
                  <a:pt x="2881745" y="1764146"/>
                </a:cubicBezTo>
                <a:lnTo>
                  <a:pt x="2918690" y="1708728"/>
                </a:lnTo>
                <a:cubicBezTo>
                  <a:pt x="2924848" y="1699492"/>
                  <a:pt x="2933652" y="1691550"/>
                  <a:pt x="2937163" y="1681019"/>
                </a:cubicBezTo>
                <a:cubicBezTo>
                  <a:pt x="2949911" y="1642779"/>
                  <a:pt x="2941000" y="1661411"/>
                  <a:pt x="2964872" y="1625600"/>
                </a:cubicBezTo>
                <a:cubicBezTo>
                  <a:pt x="2967951" y="1610206"/>
                  <a:pt x="2970301" y="1594649"/>
                  <a:pt x="2974109" y="1579419"/>
                </a:cubicBezTo>
                <a:cubicBezTo>
                  <a:pt x="2976470" y="1569974"/>
                  <a:pt x="2981436" y="1561257"/>
                  <a:pt x="2983345" y="1551710"/>
                </a:cubicBezTo>
                <a:cubicBezTo>
                  <a:pt x="2991511" y="1510880"/>
                  <a:pt x="2998155" y="1431322"/>
                  <a:pt x="3001818" y="1394691"/>
                </a:cubicBezTo>
                <a:cubicBezTo>
                  <a:pt x="2998739" y="1314643"/>
                  <a:pt x="3000058" y="1234304"/>
                  <a:pt x="2992581" y="1154546"/>
                </a:cubicBezTo>
                <a:cubicBezTo>
                  <a:pt x="2990763" y="1135159"/>
                  <a:pt x="2974109" y="1099128"/>
                  <a:pt x="2974109" y="1099128"/>
                </a:cubicBezTo>
                <a:cubicBezTo>
                  <a:pt x="2971030" y="1071419"/>
                  <a:pt x="2971634" y="1043047"/>
                  <a:pt x="2964872" y="1016000"/>
                </a:cubicBezTo>
                <a:cubicBezTo>
                  <a:pt x="2942985" y="928450"/>
                  <a:pt x="2943321" y="1000606"/>
                  <a:pt x="2937163" y="98829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1449153" y="711200"/>
            <a:ext cx="5182556" cy="3925455"/>
          </a:xfrm>
          <a:custGeom>
            <a:avLst/>
            <a:gdLst>
              <a:gd name="connsiteX0" fmla="*/ 5182556 w 5182556"/>
              <a:gd name="connsiteY0" fmla="*/ 0 h 3925455"/>
              <a:gd name="connsiteX1" fmla="*/ 5136374 w 5182556"/>
              <a:gd name="connsiteY1" fmla="*/ 18473 h 3925455"/>
              <a:gd name="connsiteX2" fmla="*/ 5108665 w 5182556"/>
              <a:gd name="connsiteY2" fmla="*/ 27709 h 3925455"/>
              <a:gd name="connsiteX3" fmla="*/ 5080956 w 5182556"/>
              <a:gd name="connsiteY3" fmla="*/ 46182 h 3925455"/>
              <a:gd name="connsiteX4" fmla="*/ 5007065 w 5182556"/>
              <a:gd name="connsiteY4" fmla="*/ 64655 h 3925455"/>
              <a:gd name="connsiteX5" fmla="*/ 4951647 w 5182556"/>
              <a:gd name="connsiteY5" fmla="*/ 83127 h 3925455"/>
              <a:gd name="connsiteX6" fmla="*/ 4896229 w 5182556"/>
              <a:gd name="connsiteY6" fmla="*/ 110836 h 3925455"/>
              <a:gd name="connsiteX7" fmla="*/ 4840811 w 5182556"/>
              <a:gd name="connsiteY7" fmla="*/ 129309 h 3925455"/>
              <a:gd name="connsiteX8" fmla="*/ 4757683 w 5182556"/>
              <a:gd name="connsiteY8" fmla="*/ 166255 h 3925455"/>
              <a:gd name="connsiteX9" fmla="*/ 4729974 w 5182556"/>
              <a:gd name="connsiteY9" fmla="*/ 175491 h 3925455"/>
              <a:gd name="connsiteX10" fmla="*/ 4702265 w 5182556"/>
              <a:gd name="connsiteY10" fmla="*/ 184727 h 3925455"/>
              <a:gd name="connsiteX11" fmla="*/ 4628374 w 5182556"/>
              <a:gd name="connsiteY11" fmla="*/ 212436 h 3925455"/>
              <a:gd name="connsiteX12" fmla="*/ 4572956 w 5182556"/>
              <a:gd name="connsiteY12" fmla="*/ 230909 h 3925455"/>
              <a:gd name="connsiteX13" fmla="*/ 4545247 w 5182556"/>
              <a:gd name="connsiteY13" fmla="*/ 240145 h 3925455"/>
              <a:gd name="connsiteX14" fmla="*/ 4480592 w 5182556"/>
              <a:gd name="connsiteY14" fmla="*/ 267855 h 3925455"/>
              <a:gd name="connsiteX15" fmla="*/ 4378992 w 5182556"/>
              <a:gd name="connsiteY15" fmla="*/ 295564 h 3925455"/>
              <a:gd name="connsiteX16" fmla="*/ 4286629 w 5182556"/>
              <a:gd name="connsiteY16" fmla="*/ 323273 h 3925455"/>
              <a:gd name="connsiteX17" fmla="*/ 4221974 w 5182556"/>
              <a:gd name="connsiteY17" fmla="*/ 332509 h 3925455"/>
              <a:gd name="connsiteX18" fmla="*/ 4138847 w 5182556"/>
              <a:gd name="connsiteY18" fmla="*/ 350982 h 3925455"/>
              <a:gd name="connsiteX19" fmla="*/ 4111138 w 5182556"/>
              <a:gd name="connsiteY19" fmla="*/ 360218 h 3925455"/>
              <a:gd name="connsiteX20" fmla="*/ 4046483 w 5182556"/>
              <a:gd name="connsiteY20" fmla="*/ 369455 h 3925455"/>
              <a:gd name="connsiteX21" fmla="*/ 3972592 w 5182556"/>
              <a:gd name="connsiteY21" fmla="*/ 387927 h 3925455"/>
              <a:gd name="connsiteX22" fmla="*/ 3898702 w 5182556"/>
              <a:gd name="connsiteY22" fmla="*/ 406400 h 3925455"/>
              <a:gd name="connsiteX23" fmla="*/ 3824811 w 5182556"/>
              <a:gd name="connsiteY23" fmla="*/ 424873 h 3925455"/>
              <a:gd name="connsiteX24" fmla="*/ 3760156 w 5182556"/>
              <a:gd name="connsiteY24" fmla="*/ 443345 h 3925455"/>
              <a:gd name="connsiteX25" fmla="*/ 3658556 w 5182556"/>
              <a:gd name="connsiteY25" fmla="*/ 461818 h 3925455"/>
              <a:gd name="connsiteX26" fmla="*/ 3492302 w 5182556"/>
              <a:gd name="connsiteY26" fmla="*/ 480291 h 3925455"/>
              <a:gd name="connsiteX27" fmla="*/ 3372229 w 5182556"/>
              <a:gd name="connsiteY27" fmla="*/ 489527 h 3925455"/>
              <a:gd name="connsiteX28" fmla="*/ 3205974 w 5182556"/>
              <a:gd name="connsiteY28" fmla="*/ 498764 h 3925455"/>
              <a:gd name="connsiteX29" fmla="*/ 3076665 w 5182556"/>
              <a:gd name="connsiteY29" fmla="*/ 517236 h 3925455"/>
              <a:gd name="connsiteX30" fmla="*/ 3002774 w 5182556"/>
              <a:gd name="connsiteY30" fmla="*/ 535709 h 3925455"/>
              <a:gd name="connsiteX31" fmla="*/ 2938120 w 5182556"/>
              <a:gd name="connsiteY31" fmla="*/ 544945 h 3925455"/>
              <a:gd name="connsiteX32" fmla="*/ 2910411 w 5182556"/>
              <a:gd name="connsiteY32" fmla="*/ 554182 h 3925455"/>
              <a:gd name="connsiteX33" fmla="*/ 2550192 w 5182556"/>
              <a:gd name="connsiteY33" fmla="*/ 554182 h 3925455"/>
              <a:gd name="connsiteX34" fmla="*/ 2153029 w 5182556"/>
              <a:gd name="connsiteY34" fmla="*/ 535709 h 3925455"/>
              <a:gd name="connsiteX35" fmla="*/ 1912883 w 5182556"/>
              <a:gd name="connsiteY35" fmla="*/ 526473 h 3925455"/>
              <a:gd name="connsiteX36" fmla="*/ 1589611 w 5182556"/>
              <a:gd name="connsiteY36" fmla="*/ 535709 h 3925455"/>
              <a:gd name="connsiteX37" fmla="*/ 1524956 w 5182556"/>
              <a:gd name="connsiteY37" fmla="*/ 544945 h 3925455"/>
              <a:gd name="connsiteX38" fmla="*/ 1423356 w 5182556"/>
              <a:gd name="connsiteY38" fmla="*/ 563418 h 3925455"/>
              <a:gd name="connsiteX39" fmla="*/ 1395647 w 5182556"/>
              <a:gd name="connsiteY39" fmla="*/ 572655 h 3925455"/>
              <a:gd name="connsiteX40" fmla="*/ 1358702 w 5182556"/>
              <a:gd name="connsiteY40" fmla="*/ 581891 h 3925455"/>
              <a:gd name="connsiteX41" fmla="*/ 1303283 w 5182556"/>
              <a:gd name="connsiteY41" fmla="*/ 600364 h 3925455"/>
              <a:gd name="connsiteX42" fmla="*/ 1275574 w 5182556"/>
              <a:gd name="connsiteY42" fmla="*/ 609600 h 3925455"/>
              <a:gd name="connsiteX43" fmla="*/ 1210920 w 5182556"/>
              <a:gd name="connsiteY43" fmla="*/ 628073 h 3925455"/>
              <a:gd name="connsiteX44" fmla="*/ 1155502 w 5182556"/>
              <a:gd name="connsiteY44" fmla="*/ 665018 h 3925455"/>
              <a:gd name="connsiteX45" fmla="*/ 1100083 w 5182556"/>
              <a:gd name="connsiteY45" fmla="*/ 683491 h 3925455"/>
              <a:gd name="connsiteX46" fmla="*/ 1044665 w 5182556"/>
              <a:gd name="connsiteY46" fmla="*/ 711200 h 3925455"/>
              <a:gd name="connsiteX47" fmla="*/ 952302 w 5182556"/>
              <a:gd name="connsiteY47" fmla="*/ 748145 h 3925455"/>
              <a:gd name="connsiteX48" fmla="*/ 924592 w 5182556"/>
              <a:gd name="connsiteY48" fmla="*/ 757382 h 3925455"/>
              <a:gd name="connsiteX49" fmla="*/ 896883 w 5182556"/>
              <a:gd name="connsiteY49" fmla="*/ 766618 h 3925455"/>
              <a:gd name="connsiteX50" fmla="*/ 869174 w 5182556"/>
              <a:gd name="connsiteY50" fmla="*/ 785091 h 3925455"/>
              <a:gd name="connsiteX51" fmla="*/ 804520 w 5182556"/>
              <a:gd name="connsiteY51" fmla="*/ 812800 h 3925455"/>
              <a:gd name="connsiteX52" fmla="*/ 749102 w 5182556"/>
              <a:gd name="connsiteY52" fmla="*/ 849745 h 3925455"/>
              <a:gd name="connsiteX53" fmla="*/ 693683 w 5182556"/>
              <a:gd name="connsiteY53" fmla="*/ 877455 h 3925455"/>
              <a:gd name="connsiteX54" fmla="*/ 665974 w 5182556"/>
              <a:gd name="connsiteY54" fmla="*/ 905164 h 3925455"/>
              <a:gd name="connsiteX55" fmla="*/ 610556 w 5182556"/>
              <a:gd name="connsiteY55" fmla="*/ 942109 h 3925455"/>
              <a:gd name="connsiteX56" fmla="*/ 527429 w 5182556"/>
              <a:gd name="connsiteY56" fmla="*/ 1016000 h 3925455"/>
              <a:gd name="connsiteX57" fmla="*/ 481247 w 5182556"/>
              <a:gd name="connsiteY57" fmla="*/ 1062182 h 3925455"/>
              <a:gd name="connsiteX58" fmla="*/ 435065 w 5182556"/>
              <a:gd name="connsiteY58" fmla="*/ 1099127 h 3925455"/>
              <a:gd name="connsiteX59" fmla="*/ 398120 w 5182556"/>
              <a:gd name="connsiteY59" fmla="*/ 1154545 h 3925455"/>
              <a:gd name="connsiteX60" fmla="*/ 333465 w 5182556"/>
              <a:gd name="connsiteY60" fmla="*/ 1228436 h 3925455"/>
              <a:gd name="connsiteX61" fmla="*/ 296520 w 5182556"/>
              <a:gd name="connsiteY61" fmla="*/ 1274618 h 3925455"/>
              <a:gd name="connsiteX62" fmla="*/ 287283 w 5182556"/>
              <a:gd name="connsiteY62" fmla="*/ 1302327 h 3925455"/>
              <a:gd name="connsiteX63" fmla="*/ 250338 w 5182556"/>
              <a:gd name="connsiteY63" fmla="*/ 1357745 h 3925455"/>
              <a:gd name="connsiteX64" fmla="*/ 231865 w 5182556"/>
              <a:gd name="connsiteY64" fmla="*/ 1385455 h 3925455"/>
              <a:gd name="connsiteX65" fmla="*/ 213392 w 5182556"/>
              <a:gd name="connsiteY65" fmla="*/ 1413164 h 3925455"/>
              <a:gd name="connsiteX66" fmla="*/ 185683 w 5182556"/>
              <a:gd name="connsiteY66" fmla="*/ 1468582 h 3925455"/>
              <a:gd name="connsiteX67" fmla="*/ 167211 w 5182556"/>
              <a:gd name="connsiteY67" fmla="*/ 1524000 h 3925455"/>
              <a:gd name="connsiteX68" fmla="*/ 148738 w 5182556"/>
              <a:gd name="connsiteY68" fmla="*/ 1579418 h 3925455"/>
              <a:gd name="connsiteX69" fmla="*/ 139502 w 5182556"/>
              <a:gd name="connsiteY69" fmla="*/ 1607127 h 3925455"/>
              <a:gd name="connsiteX70" fmla="*/ 121029 w 5182556"/>
              <a:gd name="connsiteY70" fmla="*/ 1634836 h 3925455"/>
              <a:gd name="connsiteX71" fmla="*/ 102556 w 5182556"/>
              <a:gd name="connsiteY71" fmla="*/ 1690255 h 3925455"/>
              <a:gd name="connsiteX72" fmla="*/ 84083 w 5182556"/>
              <a:gd name="connsiteY72" fmla="*/ 1754909 h 3925455"/>
              <a:gd name="connsiteX73" fmla="*/ 56374 w 5182556"/>
              <a:gd name="connsiteY73" fmla="*/ 1828800 h 3925455"/>
              <a:gd name="connsiteX74" fmla="*/ 37902 w 5182556"/>
              <a:gd name="connsiteY74" fmla="*/ 1884218 h 3925455"/>
              <a:gd name="connsiteX75" fmla="*/ 28665 w 5182556"/>
              <a:gd name="connsiteY75" fmla="*/ 1911927 h 3925455"/>
              <a:gd name="connsiteX76" fmla="*/ 956 w 5182556"/>
              <a:gd name="connsiteY76" fmla="*/ 2087418 h 3925455"/>
              <a:gd name="connsiteX77" fmla="*/ 19429 w 5182556"/>
              <a:gd name="connsiteY77" fmla="*/ 2604655 h 3925455"/>
              <a:gd name="connsiteX78" fmla="*/ 28665 w 5182556"/>
              <a:gd name="connsiteY78" fmla="*/ 2632364 h 3925455"/>
              <a:gd name="connsiteX79" fmla="*/ 37902 w 5182556"/>
              <a:gd name="connsiteY79" fmla="*/ 2678545 h 3925455"/>
              <a:gd name="connsiteX80" fmla="*/ 65611 w 5182556"/>
              <a:gd name="connsiteY80" fmla="*/ 2761673 h 3925455"/>
              <a:gd name="connsiteX81" fmla="*/ 93320 w 5182556"/>
              <a:gd name="connsiteY81" fmla="*/ 2826327 h 3925455"/>
              <a:gd name="connsiteX82" fmla="*/ 121029 w 5182556"/>
              <a:gd name="connsiteY82" fmla="*/ 2863273 h 3925455"/>
              <a:gd name="connsiteX83" fmla="*/ 167211 w 5182556"/>
              <a:gd name="connsiteY83" fmla="*/ 2946400 h 3925455"/>
              <a:gd name="connsiteX84" fmla="*/ 222629 w 5182556"/>
              <a:gd name="connsiteY84" fmla="*/ 3038764 h 3925455"/>
              <a:gd name="connsiteX85" fmla="*/ 250338 w 5182556"/>
              <a:gd name="connsiteY85" fmla="*/ 3057236 h 3925455"/>
              <a:gd name="connsiteX86" fmla="*/ 259574 w 5182556"/>
              <a:gd name="connsiteY86" fmla="*/ 3094182 h 3925455"/>
              <a:gd name="connsiteX87" fmla="*/ 305756 w 5182556"/>
              <a:gd name="connsiteY87" fmla="*/ 3149600 h 3925455"/>
              <a:gd name="connsiteX88" fmla="*/ 342702 w 5182556"/>
              <a:gd name="connsiteY88" fmla="*/ 3205018 h 3925455"/>
              <a:gd name="connsiteX89" fmla="*/ 351938 w 5182556"/>
              <a:gd name="connsiteY89" fmla="*/ 3232727 h 3925455"/>
              <a:gd name="connsiteX90" fmla="*/ 379647 w 5182556"/>
              <a:gd name="connsiteY90" fmla="*/ 3260436 h 3925455"/>
              <a:gd name="connsiteX91" fmla="*/ 425829 w 5182556"/>
              <a:gd name="connsiteY91" fmla="*/ 3315855 h 3925455"/>
              <a:gd name="connsiteX92" fmla="*/ 481247 w 5182556"/>
              <a:gd name="connsiteY92" fmla="*/ 3352800 h 3925455"/>
              <a:gd name="connsiteX93" fmla="*/ 555138 w 5182556"/>
              <a:gd name="connsiteY93" fmla="*/ 3417455 h 3925455"/>
              <a:gd name="connsiteX94" fmla="*/ 582847 w 5182556"/>
              <a:gd name="connsiteY94" fmla="*/ 3435927 h 3925455"/>
              <a:gd name="connsiteX95" fmla="*/ 610556 w 5182556"/>
              <a:gd name="connsiteY95" fmla="*/ 3445164 h 3925455"/>
              <a:gd name="connsiteX96" fmla="*/ 665974 w 5182556"/>
              <a:gd name="connsiteY96" fmla="*/ 3482109 h 3925455"/>
              <a:gd name="connsiteX97" fmla="*/ 776811 w 5182556"/>
              <a:gd name="connsiteY97" fmla="*/ 3537527 h 3925455"/>
              <a:gd name="connsiteX98" fmla="*/ 804520 w 5182556"/>
              <a:gd name="connsiteY98" fmla="*/ 3556000 h 3925455"/>
              <a:gd name="connsiteX99" fmla="*/ 859938 w 5182556"/>
              <a:gd name="connsiteY99" fmla="*/ 3574473 h 3925455"/>
              <a:gd name="connsiteX100" fmla="*/ 887647 w 5182556"/>
              <a:gd name="connsiteY100" fmla="*/ 3592945 h 3925455"/>
              <a:gd name="connsiteX101" fmla="*/ 952302 w 5182556"/>
              <a:gd name="connsiteY101" fmla="*/ 3611418 h 3925455"/>
              <a:gd name="connsiteX102" fmla="*/ 1007720 w 5182556"/>
              <a:gd name="connsiteY102" fmla="*/ 3629891 h 3925455"/>
              <a:gd name="connsiteX103" fmla="*/ 1035429 w 5182556"/>
              <a:gd name="connsiteY103" fmla="*/ 3639127 h 3925455"/>
              <a:gd name="connsiteX104" fmla="*/ 1100083 w 5182556"/>
              <a:gd name="connsiteY104" fmla="*/ 3676073 h 3925455"/>
              <a:gd name="connsiteX105" fmla="*/ 1127792 w 5182556"/>
              <a:gd name="connsiteY105" fmla="*/ 3694545 h 3925455"/>
              <a:gd name="connsiteX106" fmla="*/ 1183211 w 5182556"/>
              <a:gd name="connsiteY106" fmla="*/ 3713018 h 3925455"/>
              <a:gd name="connsiteX107" fmla="*/ 1266338 w 5182556"/>
              <a:gd name="connsiteY107" fmla="*/ 3768436 h 3925455"/>
              <a:gd name="connsiteX108" fmla="*/ 1294047 w 5182556"/>
              <a:gd name="connsiteY108" fmla="*/ 3786909 h 3925455"/>
              <a:gd name="connsiteX109" fmla="*/ 1330992 w 5182556"/>
              <a:gd name="connsiteY109" fmla="*/ 3814618 h 3925455"/>
              <a:gd name="connsiteX110" fmla="*/ 1358702 w 5182556"/>
              <a:gd name="connsiteY110" fmla="*/ 3823855 h 3925455"/>
              <a:gd name="connsiteX111" fmla="*/ 1414120 w 5182556"/>
              <a:gd name="connsiteY111" fmla="*/ 3860800 h 3925455"/>
              <a:gd name="connsiteX112" fmla="*/ 1441829 w 5182556"/>
              <a:gd name="connsiteY112" fmla="*/ 3888509 h 3925455"/>
              <a:gd name="connsiteX113" fmla="*/ 1497247 w 5182556"/>
              <a:gd name="connsiteY113" fmla="*/ 3906982 h 3925455"/>
              <a:gd name="connsiteX114" fmla="*/ 1561902 w 5182556"/>
              <a:gd name="connsiteY114" fmla="*/ 3925455 h 3925455"/>
              <a:gd name="connsiteX115" fmla="*/ 2116083 w 5182556"/>
              <a:gd name="connsiteY115" fmla="*/ 3916218 h 3925455"/>
              <a:gd name="connsiteX116" fmla="*/ 2143792 w 5182556"/>
              <a:gd name="connsiteY116" fmla="*/ 3906982 h 3925455"/>
              <a:gd name="connsiteX117" fmla="*/ 2217683 w 5182556"/>
              <a:gd name="connsiteY117" fmla="*/ 3888509 h 3925455"/>
              <a:gd name="connsiteX118" fmla="*/ 2300811 w 5182556"/>
              <a:gd name="connsiteY118" fmla="*/ 3860800 h 3925455"/>
              <a:gd name="connsiteX119" fmla="*/ 2365465 w 5182556"/>
              <a:gd name="connsiteY119" fmla="*/ 3842327 h 3925455"/>
              <a:gd name="connsiteX120" fmla="*/ 2420883 w 5182556"/>
              <a:gd name="connsiteY120" fmla="*/ 3833091 h 3925455"/>
              <a:gd name="connsiteX121" fmla="*/ 2485538 w 5182556"/>
              <a:gd name="connsiteY121" fmla="*/ 3823855 h 3925455"/>
              <a:gd name="connsiteX122" fmla="*/ 2559429 w 5182556"/>
              <a:gd name="connsiteY122" fmla="*/ 3805382 h 3925455"/>
              <a:gd name="connsiteX123" fmla="*/ 2614847 w 5182556"/>
              <a:gd name="connsiteY123" fmla="*/ 3796145 h 3925455"/>
              <a:gd name="connsiteX124" fmla="*/ 2670265 w 5182556"/>
              <a:gd name="connsiteY124" fmla="*/ 3777673 h 3925455"/>
              <a:gd name="connsiteX125" fmla="*/ 2734920 w 5182556"/>
              <a:gd name="connsiteY125" fmla="*/ 3749964 h 3925455"/>
              <a:gd name="connsiteX126" fmla="*/ 2790338 w 5182556"/>
              <a:gd name="connsiteY126" fmla="*/ 3731491 h 3925455"/>
              <a:gd name="connsiteX127" fmla="*/ 2873465 w 5182556"/>
              <a:gd name="connsiteY127" fmla="*/ 3685309 h 3925455"/>
              <a:gd name="connsiteX128" fmla="*/ 2910411 w 5182556"/>
              <a:gd name="connsiteY128" fmla="*/ 3676073 h 3925455"/>
              <a:gd name="connsiteX129" fmla="*/ 2965829 w 5182556"/>
              <a:gd name="connsiteY129" fmla="*/ 3648364 h 3925455"/>
              <a:gd name="connsiteX130" fmla="*/ 2993538 w 5182556"/>
              <a:gd name="connsiteY130" fmla="*/ 3629891 h 3925455"/>
              <a:gd name="connsiteX131" fmla="*/ 3012011 w 5182556"/>
              <a:gd name="connsiteY131" fmla="*/ 3620655 h 39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182556" h="3925455">
                <a:moveTo>
                  <a:pt x="5182556" y="0"/>
                </a:moveTo>
                <a:cubicBezTo>
                  <a:pt x="5167162" y="6158"/>
                  <a:pt x="5151898" y="12651"/>
                  <a:pt x="5136374" y="18473"/>
                </a:cubicBezTo>
                <a:cubicBezTo>
                  <a:pt x="5127258" y="21891"/>
                  <a:pt x="5117373" y="23355"/>
                  <a:pt x="5108665" y="27709"/>
                </a:cubicBezTo>
                <a:cubicBezTo>
                  <a:pt x="5098736" y="32673"/>
                  <a:pt x="5091388" y="42388"/>
                  <a:pt x="5080956" y="46182"/>
                </a:cubicBezTo>
                <a:cubicBezTo>
                  <a:pt x="5057096" y="54858"/>
                  <a:pt x="5031151" y="56627"/>
                  <a:pt x="5007065" y="64655"/>
                </a:cubicBezTo>
                <a:lnTo>
                  <a:pt x="4951647" y="83127"/>
                </a:lnTo>
                <a:cubicBezTo>
                  <a:pt x="4850603" y="116808"/>
                  <a:pt x="5003646" y="63096"/>
                  <a:pt x="4896229" y="110836"/>
                </a:cubicBezTo>
                <a:cubicBezTo>
                  <a:pt x="4878435" y="118744"/>
                  <a:pt x="4840811" y="129309"/>
                  <a:pt x="4840811" y="129309"/>
                </a:cubicBezTo>
                <a:cubicBezTo>
                  <a:pt x="4796901" y="158583"/>
                  <a:pt x="4823632" y="144272"/>
                  <a:pt x="4757683" y="166255"/>
                </a:cubicBezTo>
                <a:lnTo>
                  <a:pt x="4729974" y="175491"/>
                </a:lnTo>
                <a:lnTo>
                  <a:pt x="4702265" y="184727"/>
                </a:lnTo>
                <a:cubicBezTo>
                  <a:pt x="4654044" y="216875"/>
                  <a:pt x="4695977" y="193999"/>
                  <a:pt x="4628374" y="212436"/>
                </a:cubicBezTo>
                <a:cubicBezTo>
                  <a:pt x="4609588" y="217559"/>
                  <a:pt x="4591429" y="224751"/>
                  <a:pt x="4572956" y="230909"/>
                </a:cubicBezTo>
                <a:lnTo>
                  <a:pt x="4545247" y="240145"/>
                </a:lnTo>
                <a:cubicBezTo>
                  <a:pt x="4480268" y="261805"/>
                  <a:pt x="4560482" y="233617"/>
                  <a:pt x="4480592" y="267855"/>
                </a:cubicBezTo>
                <a:cubicBezTo>
                  <a:pt x="4452636" y="279836"/>
                  <a:pt x="4400163" y="288507"/>
                  <a:pt x="4378992" y="295564"/>
                </a:cubicBezTo>
                <a:cubicBezTo>
                  <a:pt x="4350086" y="305199"/>
                  <a:pt x="4317330" y="317691"/>
                  <a:pt x="4286629" y="323273"/>
                </a:cubicBezTo>
                <a:cubicBezTo>
                  <a:pt x="4265210" y="327167"/>
                  <a:pt x="4243526" y="329430"/>
                  <a:pt x="4221974" y="332509"/>
                </a:cubicBezTo>
                <a:cubicBezTo>
                  <a:pt x="4159597" y="353301"/>
                  <a:pt x="4236379" y="329308"/>
                  <a:pt x="4138847" y="350982"/>
                </a:cubicBezTo>
                <a:cubicBezTo>
                  <a:pt x="4129343" y="353094"/>
                  <a:pt x="4120685" y="358309"/>
                  <a:pt x="4111138" y="360218"/>
                </a:cubicBezTo>
                <a:cubicBezTo>
                  <a:pt x="4089790" y="364488"/>
                  <a:pt x="4068035" y="366376"/>
                  <a:pt x="4046483" y="369455"/>
                </a:cubicBezTo>
                <a:cubicBezTo>
                  <a:pt x="3993508" y="387113"/>
                  <a:pt x="4045047" y="371207"/>
                  <a:pt x="3972592" y="387927"/>
                </a:cubicBezTo>
                <a:cubicBezTo>
                  <a:pt x="3947854" y="393636"/>
                  <a:pt x="3923332" y="400242"/>
                  <a:pt x="3898702" y="406400"/>
                </a:cubicBezTo>
                <a:lnTo>
                  <a:pt x="3824811" y="424873"/>
                </a:lnTo>
                <a:cubicBezTo>
                  <a:pt x="3793950" y="435160"/>
                  <a:pt x="3794954" y="435612"/>
                  <a:pt x="3760156" y="443345"/>
                </a:cubicBezTo>
                <a:cubicBezTo>
                  <a:pt x="3731499" y="449713"/>
                  <a:pt x="3686647" y="457805"/>
                  <a:pt x="3658556" y="461818"/>
                </a:cubicBezTo>
                <a:cubicBezTo>
                  <a:pt x="3609270" y="468859"/>
                  <a:pt x="3540422" y="476107"/>
                  <a:pt x="3492302" y="480291"/>
                </a:cubicBezTo>
                <a:cubicBezTo>
                  <a:pt x="3452310" y="483768"/>
                  <a:pt x="3412288" y="486942"/>
                  <a:pt x="3372229" y="489527"/>
                </a:cubicBezTo>
                <a:lnTo>
                  <a:pt x="3205974" y="498764"/>
                </a:lnTo>
                <a:cubicBezTo>
                  <a:pt x="3101556" y="519647"/>
                  <a:pt x="3230266" y="495293"/>
                  <a:pt x="3076665" y="517236"/>
                </a:cubicBezTo>
                <a:cubicBezTo>
                  <a:pt x="2916378" y="540135"/>
                  <a:pt x="3110220" y="514221"/>
                  <a:pt x="3002774" y="535709"/>
                </a:cubicBezTo>
                <a:cubicBezTo>
                  <a:pt x="2981427" y="539978"/>
                  <a:pt x="2959671" y="541866"/>
                  <a:pt x="2938120" y="544945"/>
                </a:cubicBezTo>
                <a:cubicBezTo>
                  <a:pt x="2928884" y="548024"/>
                  <a:pt x="2919915" y="552070"/>
                  <a:pt x="2910411" y="554182"/>
                </a:cubicBezTo>
                <a:cubicBezTo>
                  <a:pt x="2789873" y="580968"/>
                  <a:pt x="2682959" y="559423"/>
                  <a:pt x="2550192" y="554182"/>
                </a:cubicBezTo>
                <a:lnTo>
                  <a:pt x="2153029" y="535709"/>
                </a:lnTo>
                <a:lnTo>
                  <a:pt x="1912883" y="526473"/>
                </a:lnTo>
                <a:lnTo>
                  <a:pt x="1589611" y="535709"/>
                </a:lnTo>
                <a:cubicBezTo>
                  <a:pt x="1567865" y="536744"/>
                  <a:pt x="1546473" y="541635"/>
                  <a:pt x="1524956" y="544945"/>
                </a:cubicBezTo>
                <a:cubicBezTo>
                  <a:pt x="1503562" y="548236"/>
                  <a:pt x="1446399" y="557657"/>
                  <a:pt x="1423356" y="563418"/>
                </a:cubicBezTo>
                <a:cubicBezTo>
                  <a:pt x="1413911" y="565779"/>
                  <a:pt x="1405008" y="569980"/>
                  <a:pt x="1395647" y="572655"/>
                </a:cubicBezTo>
                <a:cubicBezTo>
                  <a:pt x="1383441" y="576142"/>
                  <a:pt x="1370861" y="578243"/>
                  <a:pt x="1358702" y="581891"/>
                </a:cubicBezTo>
                <a:cubicBezTo>
                  <a:pt x="1340051" y="587486"/>
                  <a:pt x="1321756" y="594206"/>
                  <a:pt x="1303283" y="600364"/>
                </a:cubicBezTo>
                <a:cubicBezTo>
                  <a:pt x="1294047" y="603443"/>
                  <a:pt x="1285019" y="607239"/>
                  <a:pt x="1275574" y="609600"/>
                </a:cubicBezTo>
                <a:cubicBezTo>
                  <a:pt x="1266873" y="611775"/>
                  <a:pt x="1221765" y="622048"/>
                  <a:pt x="1210920" y="628073"/>
                </a:cubicBezTo>
                <a:cubicBezTo>
                  <a:pt x="1191513" y="638855"/>
                  <a:pt x="1176564" y="657997"/>
                  <a:pt x="1155502" y="665018"/>
                </a:cubicBezTo>
                <a:lnTo>
                  <a:pt x="1100083" y="683491"/>
                </a:lnTo>
                <a:cubicBezTo>
                  <a:pt x="1046831" y="718993"/>
                  <a:pt x="1098203" y="688255"/>
                  <a:pt x="1044665" y="711200"/>
                </a:cubicBezTo>
                <a:cubicBezTo>
                  <a:pt x="949525" y="751974"/>
                  <a:pt x="1078452" y="706096"/>
                  <a:pt x="952302" y="748145"/>
                </a:cubicBezTo>
                <a:lnTo>
                  <a:pt x="924592" y="757382"/>
                </a:lnTo>
                <a:lnTo>
                  <a:pt x="896883" y="766618"/>
                </a:lnTo>
                <a:cubicBezTo>
                  <a:pt x="887647" y="772776"/>
                  <a:pt x="879103" y="780127"/>
                  <a:pt x="869174" y="785091"/>
                </a:cubicBezTo>
                <a:cubicBezTo>
                  <a:pt x="792725" y="823316"/>
                  <a:pt x="900630" y="755134"/>
                  <a:pt x="804520" y="812800"/>
                </a:cubicBezTo>
                <a:cubicBezTo>
                  <a:pt x="785483" y="824223"/>
                  <a:pt x="770164" y="842724"/>
                  <a:pt x="749102" y="849745"/>
                </a:cubicBezTo>
                <a:cubicBezTo>
                  <a:pt x="721330" y="859003"/>
                  <a:pt x="717557" y="857560"/>
                  <a:pt x="693683" y="877455"/>
                </a:cubicBezTo>
                <a:cubicBezTo>
                  <a:pt x="683648" y="885817"/>
                  <a:pt x="676285" y="897145"/>
                  <a:pt x="665974" y="905164"/>
                </a:cubicBezTo>
                <a:cubicBezTo>
                  <a:pt x="648449" y="918794"/>
                  <a:pt x="626255" y="926410"/>
                  <a:pt x="610556" y="942109"/>
                </a:cubicBezTo>
                <a:cubicBezTo>
                  <a:pt x="547289" y="1005376"/>
                  <a:pt x="576875" y="983036"/>
                  <a:pt x="527429" y="1016000"/>
                </a:cubicBezTo>
                <a:cubicBezTo>
                  <a:pt x="478168" y="1089891"/>
                  <a:pt x="542823" y="1000606"/>
                  <a:pt x="481247" y="1062182"/>
                </a:cubicBezTo>
                <a:cubicBezTo>
                  <a:pt x="439470" y="1103959"/>
                  <a:pt x="489008" y="1081147"/>
                  <a:pt x="435065" y="1099127"/>
                </a:cubicBezTo>
                <a:cubicBezTo>
                  <a:pt x="417401" y="1152120"/>
                  <a:pt x="438479" y="1102655"/>
                  <a:pt x="398120" y="1154545"/>
                </a:cubicBezTo>
                <a:cubicBezTo>
                  <a:pt x="340097" y="1229146"/>
                  <a:pt x="387107" y="1192676"/>
                  <a:pt x="333465" y="1228436"/>
                </a:cubicBezTo>
                <a:cubicBezTo>
                  <a:pt x="310251" y="1298081"/>
                  <a:pt x="344265" y="1214937"/>
                  <a:pt x="296520" y="1274618"/>
                </a:cubicBezTo>
                <a:cubicBezTo>
                  <a:pt x="290438" y="1282221"/>
                  <a:pt x="292011" y="1293816"/>
                  <a:pt x="287283" y="1302327"/>
                </a:cubicBezTo>
                <a:cubicBezTo>
                  <a:pt x="276501" y="1321734"/>
                  <a:pt x="262653" y="1339272"/>
                  <a:pt x="250338" y="1357745"/>
                </a:cubicBezTo>
                <a:lnTo>
                  <a:pt x="231865" y="1385455"/>
                </a:lnTo>
                <a:lnTo>
                  <a:pt x="213392" y="1413164"/>
                </a:lnTo>
                <a:cubicBezTo>
                  <a:pt x="179709" y="1514218"/>
                  <a:pt x="233429" y="1361153"/>
                  <a:pt x="185683" y="1468582"/>
                </a:cubicBezTo>
                <a:cubicBezTo>
                  <a:pt x="177775" y="1486376"/>
                  <a:pt x="173369" y="1505527"/>
                  <a:pt x="167211" y="1524000"/>
                </a:cubicBezTo>
                <a:lnTo>
                  <a:pt x="148738" y="1579418"/>
                </a:lnTo>
                <a:cubicBezTo>
                  <a:pt x="145659" y="1588654"/>
                  <a:pt x="144903" y="1599026"/>
                  <a:pt x="139502" y="1607127"/>
                </a:cubicBezTo>
                <a:cubicBezTo>
                  <a:pt x="133344" y="1616363"/>
                  <a:pt x="125537" y="1624692"/>
                  <a:pt x="121029" y="1634836"/>
                </a:cubicBezTo>
                <a:cubicBezTo>
                  <a:pt x="113121" y="1652630"/>
                  <a:pt x="107279" y="1671364"/>
                  <a:pt x="102556" y="1690255"/>
                </a:cubicBezTo>
                <a:cubicBezTo>
                  <a:pt x="97867" y="1709012"/>
                  <a:pt x="92036" y="1736352"/>
                  <a:pt x="84083" y="1754909"/>
                </a:cubicBezTo>
                <a:cubicBezTo>
                  <a:pt x="42796" y="1851246"/>
                  <a:pt x="84751" y="1734210"/>
                  <a:pt x="56374" y="1828800"/>
                </a:cubicBezTo>
                <a:cubicBezTo>
                  <a:pt x="50779" y="1847451"/>
                  <a:pt x="44060" y="1865745"/>
                  <a:pt x="37902" y="1884218"/>
                </a:cubicBezTo>
                <a:lnTo>
                  <a:pt x="28665" y="1911927"/>
                </a:lnTo>
                <a:cubicBezTo>
                  <a:pt x="6613" y="2044238"/>
                  <a:pt x="15489" y="1985685"/>
                  <a:pt x="956" y="2087418"/>
                </a:cubicBezTo>
                <a:cubicBezTo>
                  <a:pt x="1053" y="2092069"/>
                  <a:pt x="-6522" y="2461928"/>
                  <a:pt x="19429" y="2604655"/>
                </a:cubicBezTo>
                <a:cubicBezTo>
                  <a:pt x="21171" y="2614234"/>
                  <a:pt x="26304" y="2622919"/>
                  <a:pt x="28665" y="2632364"/>
                </a:cubicBezTo>
                <a:cubicBezTo>
                  <a:pt x="32473" y="2647594"/>
                  <a:pt x="33771" y="2663400"/>
                  <a:pt x="37902" y="2678545"/>
                </a:cubicBezTo>
                <a:cubicBezTo>
                  <a:pt x="37916" y="2678598"/>
                  <a:pt x="60984" y="2747792"/>
                  <a:pt x="65611" y="2761673"/>
                </a:cubicBezTo>
                <a:cubicBezTo>
                  <a:pt x="74591" y="2788613"/>
                  <a:pt x="77012" y="2800234"/>
                  <a:pt x="93320" y="2826327"/>
                </a:cubicBezTo>
                <a:cubicBezTo>
                  <a:pt x="101479" y="2839381"/>
                  <a:pt x="111793" y="2850958"/>
                  <a:pt x="121029" y="2863273"/>
                </a:cubicBezTo>
                <a:cubicBezTo>
                  <a:pt x="146572" y="2939903"/>
                  <a:pt x="103689" y="2819352"/>
                  <a:pt x="167211" y="2946400"/>
                </a:cubicBezTo>
                <a:cubicBezTo>
                  <a:pt x="178332" y="2968642"/>
                  <a:pt x="205909" y="3027618"/>
                  <a:pt x="222629" y="3038764"/>
                </a:cubicBezTo>
                <a:lnTo>
                  <a:pt x="250338" y="3057236"/>
                </a:lnTo>
                <a:cubicBezTo>
                  <a:pt x="253417" y="3069551"/>
                  <a:pt x="254574" y="3082514"/>
                  <a:pt x="259574" y="3094182"/>
                </a:cubicBezTo>
                <a:cubicBezTo>
                  <a:pt x="269218" y="3116684"/>
                  <a:pt x="289113" y="3132957"/>
                  <a:pt x="305756" y="3149600"/>
                </a:cubicBezTo>
                <a:cubicBezTo>
                  <a:pt x="327717" y="3215485"/>
                  <a:pt x="296577" y="3135832"/>
                  <a:pt x="342702" y="3205018"/>
                </a:cubicBezTo>
                <a:cubicBezTo>
                  <a:pt x="348103" y="3213119"/>
                  <a:pt x="346538" y="3224626"/>
                  <a:pt x="351938" y="3232727"/>
                </a:cubicBezTo>
                <a:cubicBezTo>
                  <a:pt x="359184" y="3243595"/>
                  <a:pt x="371285" y="3250401"/>
                  <a:pt x="379647" y="3260436"/>
                </a:cubicBezTo>
                <a:cubicBezTo>
                  <a:pt x="407732" y="3294138"/>
                  <a:pt x="387486" y="3286032"/>
                  <a:pt x="425829" y="3315855"/>
                </a:cubicBezTo>
                <a:cubicBezTo>
                  <a:pt x="443354" y="3329485"/>
                  <a:pt x="465548" y="3337101"/>
                  <a:pt x="481247" y="3352800"/>
                </a:cubicBezTo>
                <a:cubicBezTo>
                  <a:pt x="521879" y="3393432"/>
                  <a:pt x="510622" y="3385658"/>
                  <a:pt x="555138" y="3417455"/>
                </a:cubicBezTo>
                <a:cubicBezTo>
                  <a:pt x="564171" y="3423907"/>
                  <a:pt x="572918" y="3430963"/>
                  <a:pt x="582847" y="3435927"/>
                </a:cubicBezTo>
                <a:cubicBezTo>
                  <a:pt x="591555" y="3440281"/>
                  <a:pt x="602045" y="3440436"/>
                  <a:pt x="610556" y="3445164"/>
                </a:cubicBezTo>
                <a:cubicBezTo>
                  <a:pt x="629963" y="3455946"/>
                  <a:pt x="644912" y="3475088"/>
                  <a:pt x="665974" y="3482109"/>
                </a:cubicBezTo>
                <a:cubicBezTo>
                  <a:pt x="742452" y="3507602"/>
                  <a:pt x="705192" y="3489782"/>
                  <a:pt x="776811" y="3537527"/>
                </a:cubicBezTo>
                <a:cubicBezTo>
                  <a:pt x="786047" y="3543685"/>
                  <a:pt x="793989" y="3552490"/>
                  <a:pt x="804520" y="3556000"/>
                </a:cubicBezTo>
                <a:cubicBezTo>
                  <a:pt x="822993" y="3562158"/>
                  <a:pt x="843736" y="3563672"/>
                  <a:pt x="859938" y="3574473"/>
                </a:cubicBezTo>
                <a:cubicBezTo>
                  <a:pt x="869174" y="3580630"/>
                  <a:pt x="877718" y="3587981"/>
                  <a:pt x="887647" y="3592945"/>
                </a:cubicBezTo>
                <a:cubicBezTo>
                  <a:pt x="903174" y="3600709"/>
                  <a:pt x="937496" y="3606976"/>
                  <a:pt x="952302" y="3611418"/>
                </a:cubicBezTo>
                <a:cubicBezTo>
                  <a:pt x="970953" y="3617013"/>
                  <a:pt x="989247" y="3623733"/>
                  <a:pt x="1007720" y="3629891"/>
                </a:cubicBezTo>
                <a:lnTo>
                  <a:pt x="1035429" y="3639127"/>
                </a:lnTo>
                <a:cubicBezTo>
                  <a:pt x="1124756" y="3706123"/>
                  <a:pt x="1029567" y="3640815"/>
                  <a:pt x="1100083" y="3676073"/>
                </a:cubicBezTo>
                <a:cubicBezTo>
                  <a:pt x="1110012" y="3681037"/>
                  <a:pt x="1117648" y="3690037"/>
                  <a:pt x="1127792" y="3694545"/>
                </a:cubicBezTo>
                <a:cubicBezTo>
                  <a:pt x="1145586" y="3702453"/>
                  <a:pt x="1183211" y="3713018"/>
                  <a:pt x="1183211" y="3713018"/>
                </a:cubicBezTo>
                <a:lnTo>
                  <a:pt x="1266338" y="3768436"/>
                </a:lnTo>
                <a:cubicBezTo>
                  <a:pt x="1275574" y="3774594"/>
                  <a:pt x="1285166" y="3780249"/>
                  <a:pt x="1294047" y="3786909"/>
                </a:cubicBezTo>
                <a:cubicBezTo>
                  <a:pt x="1306362" y="3796145"/>
                  <a:pt x="1317626" y="3806980"/>
                  <a:pt x="1330992" y="3814618"/>
                </a:cubicBezTo>
                <a:cubicBezTo>
                  <a:pt x="1339445" y="3819449"/>
                  <a:pt x="1350191" y="3819127"/>
                  <a:pt x="1358702" y="3823855"/>
                </a:cubicBezTo>
                <a:cubicBezTo>
                  <a:pt x="1378109" y="3834637"/>
                  <a:pt x="1398421" y="3845101"/>
                  <a:pt x="1414120" y="3860800"/>
                </a:cubicBezTo>
                <a:cubicBezTo>
                  <a:pt x="1423356" y="3870036"/>
                  <a:pt x="1430411" y="3882165"/>
                  <a:pt x="1441829" y="3888509"/>
                </a:cubicBezTo>
                <a:cubicBezTo>
                  <a:pt x="1458851" y="3897965"/>
                  <a:pt x="1478774" y="3900824"/>
                  <a:pt x="1497247" y="3906982"/>
                </a:cubicBezTo>
                <a:cubicBezTo>
                  <a:pt x="1536993" y="3920231"/>
                  <a:pt x="1515518" y="3913858"/>
                  <a:pt x="1561902" y="3925455"/>
                </a:cubicBezTo>
                <a:lnTo>
                  <a:pt x="2116083" y="3916218"/>
                </a:lnTo>
                <a:cubicBezTo>
                  <a:pt x="2125814" y="3915909"/>
                  <a:pt x="2134399" y="3909544"/>
                  <a:pt x="2143792" y="3906982"/>
                </a:cubicBezTo>
                <a:cubicBezTo>
                  <a:pt x="2168286" y="3900302"/>
                  <a:pt x="2193597" y="3896538"/>
                  <a:pt x="2217683" y="3888509"/>
                </a:cubicBezTo>
                <a:lnTo>
                  <a:pt x="2300811" y="3860800"/>
                </a:lnTo>
                <a:cubicBezTo>
                  <a:pt x="2327214" y="3851999"/>
                  <a:pt x="2336479" y="3848124"/>
                  <a:pt x="2365465" y="3842327"/>
                </a:cubicBezTo>
                <a:cubicBezTo>
                  <a:pt x="2383829" y="3838654"/>
                  <a:pt x="2402373" y="3835939"/>
                  <a:pt x="2420883" y="3833091"/>
                </a:cubicBezTo>
                <a:cubicBezTo>
                  <a:pt x="2442400" y="3829781"/>
                  <a:pt x="2464190" y="3828125"/>
                  <a:pt x="2485538" y="3823855"/>
                </a:cubicBezTo>
                <a:cubicBezTo>
                  <a:pt x="2510433" y="3818876"/>
                  <a:pt x="2534386" y="3809556"/>
                  <a:pt x="2559429" y="3805382"/>
                </a:cubicBezTo>
                <a:cubicBezTo>
                  <a:pt x="2577902" y="3802303"/>
                  <a:pt x="2596679" y="3800687"/>
                  <a:pt x="2614847" y="3796145"/>
                </a:cubicBezTo>
                <a:cubicBezTo>
                  <a:pt x="2633737" y="3791422"/>
                  <a:pt x="2670265" y="3777673"/>
                  <a:pt x="2670265" y="3777673"/>
                </a:cubicBezTo>
                <a:cubicBezTo>
                  <a:pt x="2714227" y="3748364"/>
                  <a:pt x="2680697" y="3766231"/>
                  <a:pt x="2734920" y="3749964"/>
                </a:cubicBezTo>
                <a:cubicBezTo>
                  <a:pt x="2753571" y="3744369"/>
                  <a:pt x="2790338" y="3731491"/>
                  <a:pt x="2790338" y="3731491"/>
                </a:cubicBezTo>
                <a:cubicBezTo>
                  <a:pt x="2839955" y="3698412"/>
                  <a:pt x="2830790" y="3697501"/>
                  <a:pt x="2873465" y="3685309"/>
                </a:cubicBezTo>
                <a:cubicBezTo>
                  <a:pt x="2885671" y="3681822"/>
                  <a:pt x="2898096" y="3679152"/>
                  <a:pt x="2910411" y="3676073"/>
                </a:cubicBezTo>
                <a:cubicBezTo>
                  <a:pt x="2989822" y="3623132"/>
                  <a:pt x="2889349" y="3686604"/>
                  <a:pt x="2965829" y="3648364"/>
                </a:cubicBezTo>
                <a:cubicBezTo>
                  <a:pt x="2975758" y="3643400"/>
                  <a:pt x="2984019" y="3635602"/>
                  <a:pt x="2993538" y="3629891"/>
                </a:cubicBezTo>
                <a:cubicBezTo>
                  <a:pt x="2999441" y="3626349"/>
                  <a:pt x="3005853" y="3623734"/>
                  <a:pt x="3012011" y="3620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5135418" y="618836"/>
            <a:ext cx="2170546" cy="3260437"/>
          </a:xfrm>
          <a:custGeom>
            <a:avLst/>
            <a:gdLst>
              <a:gd name="connsiteX0" fmla="*/ 0 w 2170546"/>
              <a:gd name="connsiteY0" fmla="*/ 3260437 h 3260437"/>
              <a:gd name="connsiteX1" fmla="*/ 46182 w 2170546"/>
              <a:gd name="connsiteY1" fmla="*/ 3241964 h 3260437"/>
              <a:gd name="connsiteX2" fmla="*/ 73891 w 2170546"/>
              <a:gd name="connsiteY2" fmla="*/ 3232728 h 3260437"/>
              <a:gd name="connsiteX3" fmla="*/ 101600 w 2170546"/>
              <a:gd name="connsiteY3" fmla="*/ 3214255 h 3260437"/>
              <a:gd name="connsiteX4" fmla="*/ 184727 w 2170546"/>
              <a:gd name="connsiteY4" fmla="*/ 3186546 h 3260437"/>
              <a:gd name="connsiteX5" fmla="*/ 212437 w 2170546"/>
              <a:gd name="connsiteY5" fmla="*/ 3177309 h 3260437"/>
              <a:gd name="connsiteX6" fmla="*/ 240146 w 2170546"/>
              <a:gd name="connsiteY6" fmla="*/ 3158837 h 3260437"/>
              <a:gd name="connsiteX7" fmla="*/ 295564 w 2170546"/>
              <a:gd name="connsiteY7" fmla="*/ 3140364 h 3260437"/>
              <a:gd name="connsiteX8" fmla="*/ 360218 w 2170546"/>
              <a:gd name="connsiteY8" fmla="*/ 3121891 h 3260437"/>
              <a:gd name="connsiteX9" fmla="*/ 424873 w 2170546"/>
              <a:gd name="connsiteY9" fmla="*/ 3084946 h 3260437"/>
              <a:gd name="connsiteX10" fmla="*/ 480291 w 2170546"/>
              <a:gd name="connsiteY10" fmla="*/ 3066473 h 3260437"/>
              <a:gd name="connsiteX11" fmla="*/ 535709 w 2170546"/>
              <a:gd name="connsiteY11" fmla="*/ 3038764 h 3260437"/>
              <a:gd name="connsiteX12" fmla="*/ 600364 w 2170546"/>
              <a:gd name="connsiteY12" fmla="*/ 2992582 h 3260437"/>
              <a:gd name="connsiteX13" fmla="*/ 628073 w 2170546"/>
              <a:gd name="connsiteY13" fmla="*/ 2974109 h 3260437"/>
              <a:gd name="connsiteX14" fmla="*/ 655782 w 2170546"/>
              <a:gd name="connsiteY14" fmla="*/ 2964873 h 3260437"/>
              <a:gd name="connsiteX15" fmla="*/ 683491 w 2170546"/>
              <a:gd name="connsiteY15" fmla="*/ 2946400 h 3260437"/>
              <a:gd name="connsiteX16" fmla="*/ 711200 w 2170546"/>
              <a:gd name="connsiteY16" fmla="*/ 2937164 h 3260437"/>
              <a:gd name="connsiteX17" fmla="*/ 766618 w 2170546"/>
              <a:gd name="connsiteY17" fmla="*/ 2900219 h 3260437"/>
              <a:gd name="connsiteX18" fmla="*/ 812800 w 2170546"/>
              <a:gd name="connsiteY18" fmla="*/ 2863273 h 3260437"/>
              <a:gd name="connsiteX19" fmla="*/ 868218 w 2170546"/>
              <a:gd name="connsiteY19" fmla="*/ 2826328 h 3260437"/>
              <a:gd name="connsiteX20" fmla="*/ 923637 w 2170546"/>
              <a:gd name="connsiteY20" fmla="*/ 2789382 h 3260437"/>
              <a:gd name="connsiteX21" fmla="*/ 942109 w 2170546"/>
              <a:gd name="connsiteY21" fmla="*/ 2761673 h 3260437"/>
              <a:gd name="connsiteX22" fmla="*/ 969818 w 2170546"/>
              <a:gd name="connsiteY22" fmla="*/ 2743200 h 3260437"/>
              <a:gd name="connsiteX23" fmla="*/ 997527 w 2170546"/>
              <a:gd name="connsiteY23" fmla="*/ 2715491 h 3260437"/>
              <a:gd name="connsiteX24" fmla="*/ 1025237 w 2170546"/>
              <a:gd name="connsiteY24" fmla="*/ 2697019 h 3260437"/>
              <a:gd name="connsiteX25" fmla="*/ 1080655 w 2170546"/>
              <a:gd name="connsiteY25" fmla="*/ 2641600 h 3260437"/>
              <a:gd name="connsiteX26" fmla="*/ 1108364 w 2170546"/>
              <a:gd name="connsiteY26" fmla="*/ 2613891 h 3260437"/>
              <a:gd name="connsiteX27" fmla="*/ 1163782 w 2170546"/>
              <a:gd name="connsiteY27" fmla="*/ 2567709 h 3260437"/>
              <a:gd name="connsiteX28" fmla="*/ 1200727 w 2170546"/>
              <a:gd name="connsiteY28" fmla="*/ 2540000 h 3260437"/>
              <a:gd name="connsiteX29" fmla="*/ 1246909 w 2170546"/>
              <a:gd name="connsiteY29" fmla="*/ 2484582 h 3260437"/>
              <a:gd name="connsiteX30" fmla="*/ 1274618 w 2170546"/>
              <a:gd name="connsiteY30" fmla="*/ 2466109 h 3260437"/>
              <a:gd name="connsiteX31" fmla="*/ 1302327 w 2170546"/>
              <a:gd name="connsiteY31" fmla="*/ 2438400 h 3260437"/>
              <a:gd name="connsiteX32" fmla="*/ 1366982 w 2170546"/>
              <a:gd name="connsiteY32" fmla="*/ 2392219 h 3260437"/>
              <a:gd name="connsiteX33" fmla="*/ 1413164 w 2170546"/>
              <a:gd name="connsiteY33" fmla="*/ 2346037 h 3260437"/>
              <a:gd name="connsiteX34" fmla="*/ 1459346 w 2170546"/>
              <a:gd name="connsiteY34" fmla="*/ 2281382 h 3260437"/>
              <a:gd name="connsiteX35" fmla="*/ 1570182 w 2170546"/>
              <a:gd name="connsiteY35" fmla="*/ 2189019 h 3260437"/>
              <a:gd name="connsiteX36" fmla="*/ 1625600 w 2170546"/>
              <a:gd name="connsiteY36" fmla="*/ 2115128 h 3260437"/>
              <a:gd name="connsiteX37" fmla="*/ 1644073 w 2170546"/>
              <a:gd name="connsiteY37" fmla="*/ 2087419 h 3260437"/>
              <a:gd name="connsiteX38" fmla="*/ 1671782 w 2170546"/>
              <a:gd name="connsiteY38" fmla="*/ 2068946 h 3260437"/>
              <a:gd name="connsiteX39" fmla="*/ 1690255 w 2170546"/>
              <a:gd name="connsiteY39" fmla="*/ 2032000 h 3260437"/>
              <a:gd name="connsiteX40" fmla="*/ 1736437 w 2170546"/>
              <a:gd name="connsiteY40" fmla="*/ 1976582 h 3260437"/>
              <a:gd name="connsiteX41" fmla="*/ 1754909 w 2170546"/>
              <a:gd name="connsiteY41" fmla="*/ 1939637 h 3260437"/>
              <a:gd name="connsiteX42" fmla="*/ 1819564 w 2170546"/>
              <a:gd name="connsiteY42" fmla="*/ 1856509 h 3260437"/>
              <a:gd name="connsiteX43" fmla="*/ 1856509 w 2170546"/>
              <a:gd name="connsiteY43" fmla="*/ 1801091 h 3260437"/>
              <a:gd name="connsiteX44" fmla="*/ 1874982 w 2170546"/>
              <a:gd name="connsiteY44" fmla="*/ 1764146 h 3260437"/>
              <a:gd name="connsiteX45" fmla="*/ 1911927 w 2170546"/>
              <a:gd name="connsiteY45" fmla="*/ 1708728 h 3260437"/>
              <a:gd name="connsiteX46" fmla="*/ 1939637 w 2170546"/>
              <a:gd name="connsiteY46" fmla="*/ 1653309 h 3260437"/>
              <a:gd name="connsiteX47" fmla="*/ 1958109 w 2170546"/>
              <a:gd name="connsiteY47" fmla="*/ 1597891 h 3260437"/>
              <a:gd name="connsiteX48" fmla="*/ 1967346 w 2170546"/>
              <a:gd name="connsiteY48" fmla="*/ 1570182 h 3260437"/>
              <a:gd name="connsiteX49" fmla="*/ 1985818 w 2170546"/>
              <a:gd name="connsiteY49" fmla="*/ 1533237 h 3260437"/>
              <a:gd name="connsiteX50" fmla="*/ 1995055 w 2170546"/>
              <a:gd name="connsiteY50" fmla="*/ 1496291 h 3260437"/>
              <a:gd name="connsiteX51" fmla="*/ 2013527 w 2170546"/>
              <a:gd name="connsiteY51" fmla="*/ 1440873 h 3260437"/>
              <a:gd name="connsiteX52" fmla="*/ 2032000 w 2170546"/>
              <a:gd name="connsiteY52" fmla="*/ 1394691 h 3260437"/>
              <a:gd name="connsiteX53" fmla="*/ 2041237 w 2170546"/>
              <a:gd name="connsiteY53" fmla="*/ 1348509 h 3260437"/>
              <a:gd name="connsiteX54" fmla="*/ 2050473 w 2170546"/>
              <a:gd name="connsiteY54" fmla="*/ 1320800 h 3260437"/>
              <a:gd name="connsiteX55" fmla="*/ 2059709 w 2170546"/>
              <a:gd name="connsiteY55" fmla="*/ 1283855 h 3260437"/>
              <a:gd name="connsiteX56" fmla="*/ 2078182 w 2170546"/>
              <a:gd name="connsiteY56" fmla="*/ 1228437 h 3260437"/>
              <a:gd name="connsiteX57" fmla="*/ 2096655 w 2170546"/>
              <a:gd name="connsiteY57" fmla="*/ 1154546 h 3260437"/>
              <a:gd name="connsiteX58" fmla="*/ 2105891 w 2170546"/>
              <a:gd name="connsiteY58" fmla="*/ 1126837 h 3260437"/>
              <a:gd name="connsiteX59" fmla="*/ 2115127 w 2170546"/>
              <a:gd name="connsiteY59" fmla="*/ 1080655 h 3260437"/>
              <a:gd name="connsiteX60" fmla="*/ 2133600 w 2170546"/>
              <a:gd name="connsiteY60" fmla="*/ 1006764 h 3260437"/>
              <a:gd name="connsiteX61" fmla="*/ 2152073 w 2170546"/>
              <a:gd name="connsiteY61" fmla="*/ 905164 h 3260437"/>
              <a:gd name="connsiteX62" fmla="*/ 2161309 w 2170546"/>
              <a:gd name="connsiteY62" fmla="*/ 775855 h 3260437"/>
              <a:gd name="connsiteX63" fmla="*/ 2170546 w 2170546"/>
              <a:gd name="connsiteY63" fmla="*/ 729673 h 3260437"/>
              <a:gd name="connsiteX64" fmla="*/ 2161309 w 2170546"/>
              <a:gd name="connsiteY64" fmla="*/ 212437 h 3260437"/>
              <a:gd name="connsiteX65" fmla="*/ 2142837 w 2170546"/>
              <a:gd name="connsiteY65" fmla="*/ 157019 h 3260437"/>
              <a:gd name="connsiteX66" fmla="*/ 2133600 w 2170546"/>
              <a:gd name="connsiteY66" fmla="*/ 129309 h 3260437"/>
              <a:gd name="connsiteX67" fmla="*/ 2124364 w 2170546"/>
              <a:gd name="connsiteY67" fmla="*/ 101600 h 3260437"/>
              <a:gd name="connsiteX68" fmla="*/ 2096655 w 2170546"/>
              <a:gd name="connsiteY68" fmla="*/ 83128 h 3260437"/>
              <a:gd name="connsiteX69" fmla="*/ 2022764 w 2170546"/>
              <a:gd name="connsiteY69" fmla="*/ 18473 h 3260437"/>
              <a:gd name="connsiteX70" fmla="*/ 1967346 w 2170546"/>
              <a:gd name="connsiteY70" fmla="*/ 0 h 3260437"/>
              <a:gd name="connsiteX71" fmla="*/ 1745673 w 2170546"/>
              <a:gd name="connsiteY71" fmla="*/ 9237 h 3260437"/>
              <a:gd name="connsiteX72" fmla="*/ 1717964 w 2170546"/>
              <a:gd name="connsiteY72" fmla="*/ 18473 h 3260437"/>
              <a:gd name="connsiteX73" fmla="*/ 1644073 w 2170546"/>
              <a:gd name="connsiteY73" fmla="*/ 36946 h 3260437"/>
              <a:gd name="connsiteX74" fmla="*/ 1616364 w 2170546"/>
              <a:gd name="connsiteY74" fmla="*/ 46182 h 3260437"/>
              <a:gd name="connsiteX75" fmla="*/ 1505527 w 2170546"/>
              <a:gd name="connsiteY75" fmla="*/ 64655 h 3260437"/>
              <a:gd name="connsiteX76" fmla="*/ 1431637 w 2170546"/>
              <a:gd name="connsiteY76" fmla="*/ 101600 h 326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70546" h="3260437">
                <a:moveTo>
                  <a:pt x="0" y="3260437"/>
                </a:moveTo>
                <a:cubicBezTo>
                  <a:pt x="15394" y="3254279"/>
                  <a:pt x="30658" y="3247786"/>
                  <a:pt x="46182" y="3241964"/>
                </a:cubicBezTo>
                <a:cubicBezTo>
                  <a:pt x="55298" y="3238546"/>
                  <a:pt x="65183" y="3237082"/>
                  <a:pt x="73891" y="3232728"/>
                </a:cubicBezTo>
                <a:cubicBezTo>
                  <a:pt x="83820" y="3227764"/>
                  <a:pt x="91456" y="3218764"/>
                  <a:pt x="101600" y="3214255"/>
                </a:cubicBezTo>
                <a:cubicBezTo>
                  <a:pt x="101613" y="3214249"/>
                  <a:pt x="170865" y="3191167"/>
                  <a:pt x="184727" y="3186546"/>
                </a:cubicBezTo>
                <a:cubicBezTo>
                  <a:pt x="193964" y="3183467"/>
                  <a:pt x="204336" y="3182710"/>
                  <a:pt x="212437" y="3177309"/>
                </a:cubicBezTo>
                <a:cubicBezTo>
                  <a:pt x="221673" y="3171152"/>
                  <a:pt x="230002" y="3163345"/>
                  <a:pt x="240146" y="3158837"/>
                </a:cubicBezTo>
                <a:cubicBezTo>
                  <a:pt x="257940" y="3150929"/>
                  <a:pt x="277091" y="3146522"/>
                  <a:pt x="295564" y="3140364"/>
                </a:cubicBezTo>
                <a:cubicBezTo>
                  <a:pt x="335310" y="3127115"/>
                  <a:pt x="313835" y="3133488"/>
                  <a:pt x="360218" y="3121891"/>
                </a:cubicBezTo>
                <a:cubicBezTo>
                  <a:pt x="385211" y="3105229"/>
                  <a:pt x="395577" y="3096664"/>
                  <a:pt x="424873" y="3084946"/>
                </a:cubicBezTo>
                <a:cubicBezTo>
                  <a:pt x="442952" y="3077714"/>
                  <a:pt x="480291" y="3066473"/>
                  <a:pt x="480291" y="3066473"/>
                </a:cubicBezTo>
                <a:cubicBezTo>
                  <a:pt x="559702" y="3013532"/>
                  <a:pt x="459229" y="3077004"/>
                  <a:pt x="535709" y="3038764"/>
                </a:cubicBezTo>
                <a:cubicBezTo>
                  <a:pt x="550216" y="3031510"/>
                  <a:pt x="590607" y="2999551"/>
                  <a:pt x="600364" y="2992582"/>
                </a:cubicBezTo>
                <a:cubicBezTo>
                  <a:pt x="609397" y="2986130"/>
                  <a:pt x="618144" y="2979073"/>
                  <a:pt x="628073" y="2974109"/>
                </a:cubicBezTo>
                <a:cubicBezTo>
                  <a:pt x="636781" y="2969755"/>
                  <a:pt x="646546" y="2967952"/>
                  <a:pt x="655782" y="2964873"/>
                </a:cubicBezTo>
                <a:cubicBezTo>
                  <a:pt x="665018" y="2958715"/>
                  <a:pt x="673562" y="2951364"/>
                  <a:pt x="683491" y="2946400"/>
                </a:cubicBezTo>
                <a:cubicBezTo>
                  <a:pt x="692199" y="2942046"/>
                  <a:pt x="702689" y="2941892"/>
                  <a:pt x="711200" y="2937164"/>
                </a:cubicBezTo>
                <a:cubicBezTo>
                  <a:pt x="730608" y="2926382"/>
                  <a:pt x="766618" y="2900219"/>
                  <a:pt x="766618" y="2900219"/>
                </a:cubicBezTo>
                <a:cubicBezTo>
                  <a:pt x="800751" y="2849019"/>
                  <a:pt x="765562" y="2889516"/>
                  <a:pt x="812800" y="2863273"/>
                </a:cubicBezTo>
                <a:cubicBezTo>
                  <a:pt x="832208" y="2852491"/>
                  <a:pt x="868218" y="2826328"/>
                  <a:pt x="868218" y="2826328"/>
                </a:cubicBezTo>
                <a:cubicBezTo>
                  <a:pt x="914596" y="2756762"/>
                  <a:pt x="852063" y="2837099"/>
                  <a:pt x="923637" y="2789382"/>
                </a:cubicBezTo>
                <a:cubicBezTo>
                  <a:pt x="932873" y="2783224"/>
                  <a:pt x="934260" y="2769522"/>
                  <a:pt x="942109" y="2761673"/>
                </a:cubicBezTo>
                <a:cubicBezTo>
                  <a:pt x="949958" y="2753823"/>
                  <a:pt x="961290" y="2750307"/>
                  <a:pt x="969818" y="2743200"/>
                </a:cubicBezTo>
                <a:cubicBezTo>
                  <a:pt x="979853" y="2734838"/>
                  <a:pt x="987492" y="2723853"/>
                  <a:pt x="997527" y="2715491"/>
                </a:cubicBezTo>
                <a:cubicBezTo>
                  <a:pt x="1006055" y="2708385"/>
                  <a:pt x="1016940" y="2704394"/>
                  <a:pt x="1025237" y="2697019"/>
                </a:cubicBezTo>
                <a:cubicBezTo>
                  <a:pt x="1044763" y="2679663"/>
                  <a:pt x="1062182" y="2660073"/>
                  <a:pt x="1080655" y="2641600"/>
                </a:cubicBezTo>
                <a:cubicBezTo>
                  <a:pt x="1089891" y="2632364"/>
                  <a:pt x="1097496" y="2621136"/>
                  <a:pt x="1108364" y="2613891"/>
                </a:cubicBezTo>
                <a:cubicBezTo>
                  <a:pt x="1169602" y="2573067"/>
                  <a:pt x="1101558" y="2621045"/>
                  <a:pt x="1163782" y="2567709"/>
                </a:cubicBezTo>
                <a:cubicBezTo>
                  <a:pt x="1175470" y="2557691"/>
                  <a:pt x="1189842" y="2550885"/>
                  <a:pt x="1200727" y="2540000"/>
                </a:cubicBezTo>
                <a:cubicBezTo>
                  <a:pt x="1273381" y="2467346"/>
                  <a:pt x="1156122" y="2560238"/>
                  <a:pt x="1246909" y="2484582"/>
                </a:cubicBezTo>
                <a:cubicBezTo>
                  <a:pt x="1255437" y="2477475"/>
                  <a:pt x="1266090" y="2473216"/>
                  <a:pt x="1274618" y="2466109"/>
                </a:cubicBezTo>
                <a:cubicBezTo>
                  <a:pt x="1284653" y="2457747"/>
                  <a:pt x="1292409" y="2446901"/>
                  <a:pt x="1302327" y="2438400"/>
                </a:cubicBezTo>
                <a:cubicBezTo>
                  <a:pt x="1322377" y="2421214"/>
                  <a:pt x="1345051" y="2406839"/>
                  <a:pt x="1366982" y="2392219"/>
                </a:cubicBezTo>
                <a:cubicBezTo>
                  <a:pt x="1416242" y="2318328"/>
                  <a:pt x="1351590" y="2407610"/>
                  <a:pt x="1413164" y="2346037"/>
                </a:cubicBezTo>
                <a:cubicBezTo>
                  <a:pt x="1462595" y="2296607"/>
                  <a:pt x="1393888" y="2339567"/>
                  <a:pt x="1459346" y="2281382"/>
                </a:cubicBezTo>
                <a:cubicBezTo>
                  <a:pt x="1529751" y="2218799"/>
                  <a:pt x="1507008" y="2273252"/>
                  <a:pt x="1570182" y="2189019"/>
                </a:cubicBezTo>
                <a:cubicBezTo>
                  <a:pt x="1588655" y="2164389"/>
                  <a:pt x="1608522" y="2140745"/>
                  <a:pt x="1625600" y="2115128"/>
                </a:cubicBezTo>
                <a:cubicBezTo>
                  <a:pt x="1631758" y="2105892"/>
                  <a:pt x="1636224" y="2095268"/>
                  <a:pt x="1644073" y="2087419"/>
                </a:cubicBezTo>
                <a:cubicBezTo>
                  <a:pt x="1651922" y="2079570"/>
                  <a:pt x="1662546" y="2075104"/>
                  <a:pt x="1671782" y="2068946"/>
                </a:cubicBezTo>
                <a:cubicBezTo>
                  <a:pt x="1677940" y="2056631"/>
                  <a:pt x="1682252" y="2043204"/>
                  <a:pt x="1690255" y="2032000"/>
                </a:cubicBezTo>
                <a:cubicBezTo>
                  <a:pt x="1744833" y="1955591"/>
                  <a:pt x="1694555" y="2049876"/>
                  <a:pt x="1736437" y="1976582"/>
                </a:cubicBezTo>
                <a:cubicBezTo>
                  <a:pt x="1743268" y="1964628"/>
                  <a:pt x="1747825" y="1951443"/>
                  <a:pt x="1754909" y="1939637"/>
                </a:cubicBezTo>
                <a:cubicBezTo>
                  <a:pt x="1788051" y="1884401"/>
                  <a:pt x="1782658" y="1893417"/>
                  <a:pt x="1819564" y="1856509"/>
                </a:cubicBezTo>
                <a:cubicBezTo>
                  <a:pt x="1839376" y="1797072"/>
                  <a:pt x="1813268" y="1861627"/>
                  <a:pt x="1856509" y="1801091"/>
                </a:cubicBezTo>
                <a:cubicBezTo>
                  <a:pt x="1864512" y="1789887"/>
                  <a:pt x="1867898" y="1775953"/>
                  <a:pt x="1874982" y="1764146"/>
                </a:cubicBezTo>
                <a:cubicBezTo>
                  <a:pt x="1886405" y="1745109"/>
                  <a:pt x="1904906" y="1729790"/>
                  <a:pt x="1911927" y="1708728"/>
                </a:cubicBezTo>
                <a:cubicBezTo>
                  <a:pt x="1924675" y="1670488"/>
                  <a:pt x="1915763" y="1689120"/>
                  <a:pt x="1939637" y="1653309"/>
                </a:cubicBezTo>
                <a:lnTo>
                  <a:pt x="1958109" y="1597891"/>
                </a:lnTo>
                <a:cubicBezTo>
                  <a:pt x="1961188" y="1588655"/>
                  <a:pt x="1962992" y="1578890"/>
                  <a:pt x="1967346" y="1570182"/>
                </a:cubicBezTo>
                <a:cubicBezTo>
                  <a:pt x="1973503" y="1557867"/>
                  <a:pt x="1980984" y="1546129"/>
                  <a:pt x="1985818" y="1533237"/>
                </a:cubicBezTo>
                <a:cubicBezTo>
                  <a:pt x="1990275" y="1521351"/>
                  <a:pt x="1991407" y="1508450"/>
                  <a:pt x="1995055" y="1496291"/>
                </a:cubicBezTo>
                <a:cubicBezTo>
                  <a:pt x="2000650" y="1477640"/>
                  <a:pt x="2006295" y="1458952"/>
                  <a:pt x="2013527" y="1440873"/>
                </a:cubicBezTo>
                <a:cubicBezTo>
                  <a:pt x="2019685" y="1425479"/>
                  <a:pt x="2027236" y="1410572"/>
                  <a:pt x="2032000" y="1394691"/>
                </a:cubicBezTo>
                <a:cubicBezTo>
                  <a:pt x="2036511" y="1379654"/>
                  <a:pt x="2037429" y="1363739"/>
                  <a:pt x="2041237" y="1348509"/>
                </a:cubicBezTo>
                <a:cubicBezTo>
                  <a:pt x="2043598" y="1339064"/>
                  <a:pt x="2047798" y="1330161"/>
                  <a:pt x="2050473" y="1320800"/>
                </a:cubicBezTo>
                <a:cubicBezTo>
                  <a:pt x="2053960" y="1308594"/>
                  <a:pt x="2056061" y="1296014"/>
                  <a:pt x="2059709" y="1283855"/>
                </a:cubicBezTo>
                <a:cubicBezTo>
                  <a:pt x="2065304" y="1265204"/>
                  <a:pt x="2073459" y="1247328"/>
                  <a:pt x="2078182" y="1228437"/>
                </a:cubicBezTo>
                <a:cubicBezTo>
                  <a:pt x="2084340" y="1203807"/>
                  <a:pt x="2088627" y="1178632"/>
                  <a:pt x="2096655" y="1154546"/>
                </a:cubicBezTo>
                <a:cubicBezTo>
                  <a:pt x="2099734" y="1145310"/>
                  <a:pt x="2103530" y="1136282"/>
                  <a:pt x="2105891" y="1126837"/>
                </a:cubicBezTo>
                <a:cubicBezTo>
                  <a:pt x="2109698" y="1111607"/>
                  <a:pt x="2111319" y="1095885"/>
                  <a:pt x="2115127" y="1080655"/>
                </a:cubicBezTo>
                <a:cubicBezTo>
                  <a:pt x="2130864" y="1017708"/>
                  <a:pt x="2119979" y="1095298"/>
                  <a:pt x="2133600" y="1006764"/>
                </a:cubicBezTo>
                <a:cubicBezTo>
                  <a:pt x="2148520" y="909786"/>
                  <a:pt x="2133233" y="961687"/>
                  <a:pt x="2152073" y="905164"/>
                </a:cubicBezTo>
                <a:cubicBezTo>
                  <a:pt x="2155152" y="862061"/>
                  <a:pt x="2156785" y="818830"/>
                  <a:pt x="2161309" y="775855"/>
                </a:cubicBezTo>
                <a:cubicBezTo>
                  <a:pt x="2162952" y="760242"/>
                  <a:pt x="2170546" y="745372"/>
                  <a:pt x="2170546" y="729673"/>
                </a:cubicBezTo>
                <a:cubicBezTo>
                  <a:pt x="2170546" y="557234"/>
                  <a:pt x="2169643" y="384675"/>
                  <a:pt x="2161309" y="212437"/>
                </a:cubicBezTo>
                <a:cubicBezTo>
                  <a:pt x="2160368" y="192988"/>
                  <a:pt x="2148994" y="175492"/>
                  <a:pt x="2142837" y="157019"/>
                </a:cubicBezTo>
                <a:lnTo>
                  <a:pt x="2133600" y="129309"/>
                </a:lnTo>
                <a:cubicBezTo>
                  <a:pt x="2130521" y="120073"/>
                  <a:pt x="2132465" y="107000"/>
                  <a:pt x="2124364" y="101600"/>
                </a:cubicBezTo>
                <a:lnTo>
                  <a:pt x="2096655" y="83128"/>
                </a:lnTo>
                <a:cubicBezTo>
                  <a:pt x="2075103" y="50801"/>
                  <a:pt x="2068945" y="33867"/>
                  <a:pt x="2022764" y="18473"/>
                </a:cubicBezTo>
                <a:lnTo>
                  <a:pt x="1967346" y="0"/>
                </a:lnTo>
                <a:cubicBezTo>
                  <a:pt x="1893455" y="3079"/>
                  <a:pt x="1819426" y="3774"/>
                  <a:pt x="1745673" y="9237"/>
                </a:cubicBezTo>
                <a:cubicBezTo>
                  <a:pt x="1735964" y="9956"/>
                  <a:pt x="1727357" y="15911"/>
                  <a:pt x="1717964" y="18473"/>
                </a:cubicBezTo>
                <a:cubicBezTo>
                  <a:pt x="1693470" y="25153"/>
                  <a:pt x="1668159" y="28918"/>
                  <a:pt x="1644073" y="36946"/>
                </a:cubicBezTo>
                <a:cubicBezTo>
                  <a:pt x="1634837" y="40025"/>
                  <a:pt x="1625911" y="44273"/>
                  <a:pt x="1616364" y="46182"/>
                </a:cubicBezTo>
                <a:cubicBezTo>
                  <a:pt x="1579636" y="53528"/>
                  <a:pt x="1505527" y="64655"/>
                  <a:pt x="1505527" y="64655"/>
                </a:cubicBezTo>
                <a:cubicBezTo>
                  <a:pt x="1441848" y="85882"/>
                  <a:pt x="1463878" y="69359"/>
                  <a:pt x="1431637" y="1016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803285" y="508000"/>
            <a:ext cx="4387551" cy="3771918"/>
          </a:xfrm>
          <a:custGeom>
            <a:avLst/>
            <a:gdLst>
              <a:gd name="connsiteX0" fmla="*/ 4387551 w 4387551"/>
              <a:gd name="connsiteY0" fmla="*/ 0 h 3771918"/>
              <a:gd name="connsiteX1" fmla="*/ 4341370 w 4387551"/>
              <a:gd name="connsiteY1" fmla="*/ 9236 h 3771918"/>
              <a:gd name="connsiteX2" fmla="*/ 4285951 w 4387551"/>
              <a:gd name="connsiteY2" fmla="*/ 27709 h 3771918"/>
              <a:gd name="connsiteX3" fmla="*/ 4258242 w 4387551"/>
              <a:gd name="connsiteY3" fmla="*/ 36945 h 3771918"/>
              <a:gd name="connsiteX4" fmla="*/ 4230533 w 4387551"/>
              <a:gd name="connsiteY4" fmla="*/ 46182 h 3771918"/>
              <a:gd name="connsiteX5" fmla="*/ 4165879 w 4387551"/>
              <a:gd name="connsiteY5" fmla="*/ 64655 h 3771918"/>
              <a:gd name="connsiteX6" fmla="*/ 4091988 w 4387551"/>
              <a:gd name="connsiteY6" fmla="*/ 83127 h 3771918"/>
              <a:gd name="connsiteX7" fmla="*/ 4064279 w 4387551"/>
              <a:gd name="connsiteY7" fmla="*/ 92364 h 3771918"/>
              <a:gd name="connsiteX8" fmla="*/ 3833370 w 4387551"/>
              <a:gd name="connsiteY8" fmla="*/ 110836 h 3771918"/>
              <a:gd name="connsiteX9" fmla="*/ 3445442 w 4387551"/>
              <a:gd name="connsiteY9" fmla="*/ 129309 h 3771918"/>
              <a:gd name="connsiteX10" fmla="*/ 3353079 w 4387551"/>
              <a:gd name="connsiteY10" fmla="*/ 147782 h 3771918"/>
              <a:gd name="connsiteX11" fmla="*/ 3279188 w 4387551"/>
              <a:gd name="connsiteY11" fmla="*/ 166255 h 3771918"/>
              <a:gd name="connsiteX12" fmla="*/ 3205297 w 4387551"/>
              <a:gd name="connsiteY12" fmla="*/ 184727 h 3771918"/>
              <a:gd name="connsiteX13" fmla="*/ 3177588 w 4387551"/>
              <a:gd name="connsiteY13" fmla="*/ 193964 h 3771918"/>
              <a:gd name="connsiteX14" fmla="*/ 2651115 w 4387551"/>
              <a:gd name="connsiteY14" fmla="*/ 221673 h 3771918"/>
              <a:gd name="connsiteX15" fmla="*/ 2586460 w 4387551"/>
              <a:gd name="connsiteY15" fmla="*/ 230909 h 3771918"/>
              <a:gd name="connsiteX16" fmla="*/ 2521806 w 4387551"/>
              <a:gd name="connsiteY16" fmla="*/ 249382 h 3771918"/>
              <a:gd name="connsiteX17" fmla="*/ 2494097 w 4387551"/>
              <a:gd name="connsiteY17" fmla="*/ 258618 h 3771918"/>
              <a:gd name="connsiteX18" fmla="*/ 2447915 w 4387551"/>
              <a:gd name="connsiteY18" fmla="*/ 267855 h 3771918"/>
              <a:gd name="connsiteX19" fmla="*/ 2410970 w 4387551"/>
              <a:gd name="connsiteY19" fmla="*/ 277091 h 3771918"/>
              <a:gd name="connsiteX20" fmla="*/ 2337079 w 4387551"/>
              <a:gd name="connsiteY20" fmla="*/ 286327 h 3771918"/>
              <a:gd name="connsiteX21" fmla="*/ 2244715 w 4387551"/>
              <a:gd name="connsiteY21" fmla="*/ 304800 h 3771918"/>
              <a:gd name="connsiteX22" fmla="*/ 2217006 w 4387551"/>
              <a:gd name="connsiteY22" fmla="*/ 314036 h 3771918"/>
              <a:gd name="connsiteX23" fmla="*/ 2180060 w 4387551"/>
              <a:gd name="connsiteY23" fmla="*/ 323273 h 3771918"/>
              <a:gd name="connsiteX24" fmla="*/ 2096933 w 4387551"/>
              <a:gd name="connsiteY24" fmla="*/ 350982 h 3771918"/>
              <a:gd name="connsiteX25" fmla="*/ 2069224 w 4387551"/>
              <a:gd name="connsiteY25" fmla="*/ 360218 h 3771918"/>
              <a:gd name="connsiteX26" fmla="*/ 2032279 w 4387551"/>
              <a:gd name="connsiteY26" fmla="*/ 378691 h 3771918"/>
              <a:gd name="connsiteX27" fmla="*/ 1976860 w 4387551"/>
              <a:gd name="connsiteY27" fmla="*/ 397164 h 3771918"/>
              <a:gd name="connsiteX28" fmla="*/ 1921442 w 4387551"/>
              <a:gd name="connsiteY28" fmla="*/ 415636 h 3771918"/>
              <a:gd name="connsiteX29" fmla="*/ 1893733 w 4387551"/>
              <a:gd name="connsiteY29" fmla="*/ 424873 h 3771918"/>
              <a:gd name="connsiteX30" fmla="*/ 1856788 w 4387551"/>
              <a:gd name="connsiteY30" fmla="*/ 434109 h 3771918"/>
              <a:gd name="connsiteX31" fmla="*/ 1801370 w 4387551"/>
              <a:gd name="connsiteY31" fmla="*/ 461818 h 3771918"/>
              <a:gd name="connsiteX32" fmla="*/ 1736715 w 4387551"/>
              <a:gd name="connsiteY32" fmla="*/ 489527 h 3771918"/>
              <a:gd name="connsiteX33" fmla="*/ 1709006 w 4387551"/>
              <a:gd name="connsiteY33" fmla="*/ 508000 h 3771918"/>
              <a:gd name="connsiteX34" fmla="*/ 1653588 w 4387551"/>
              <a:gd name="connsiteY34" fmla="*/ 526473 h 3771918"/>
              <a:gd name="connsiteX35" fmla="*/ 1625879 w 4387551"/>
              <a:gd name="connsiteY35" fmla="*/ 544945 h 3771918"/>
              <a:gd name="connsiteX36" fmla="*/ 1570460 w 4387551"/>
              <a:gd name="connsiteY36" fmla="*/ 563418 h 3771918"/>
              <a:gd name="connsiteX37" fmla="*/ 1515042 w 4387551"/>
              <a:gd name="connsiteY37" fmla="*/ 591127 h 3771918"/>
              <a:gd name="connsiteX38" fmla="*/ 1459624 w 4387551"/>
              <a:gd name="connsiteY38" fmla="*/ 618836 h 3771918"/>
              <a:gd name="connsiteX39" fmla="*/ 1431915 w 4387551"/>
              <a:gd name="connsiteY39" fmla="*/ 637309 h 3771918"/>
              <a:gd name="connsiteX40" fmla="*/ 1404206 w 4387551"/>
              <a:gd name="connsiteY40" fmla="*/ 646545 h 3771918"/>
              <a:gd name="connsiteX41" fmla="*/ 1348788 w 4387551"/>
              <a:gd name="connsiteY41" fmla="*/ 683491 h 3771918"/>
              <a:gd name="connsiteX42" fmla="*/ 1321079 w 4387551"/>
              <a:gd name="connsiteY42" fmla="*/ 701964 h 3771918"/>
              <a:gd name="connsiteX43" fmla="*/ 1265660 w 4387551"/>
              <a:gd name="connsiteY43" fmla="*/ 720436 h 3771918"/>
              <a:gd name="connsiteX44" fmla="*/ 1182533 w 4387551"/>
              <a:gd name="connsiteY44" fmla="*/ 775855 h 3771918"/>
              <a:gd name="connsiteX45" fmla="*/ 1154824 w 4387551"/>
              <a:gd name="connsiteY45" fmla="*/ 794327 h 3771918"/>
              <a:gd name="connsiteX46" fmla="*/ 1099406 w 4387551"/>
              <a:gd name="connsiteY46" fmla="*/ 812800 h 3771918"/>
              <a:gd name="connsiteX47" fmla="*/ 1043988 w 4387551"/>
              <a:gd name="connsiteY47" fmla="*/ 849745 h 3771918"/>
              <a:gd name="connsiteX48" fmla="*/ 1016279 w 4387551"/>
              <a:gd name="connsiteY48" fmla="*/ 868218 h 3771918"/>
              <a:gd name="connsiteX49" fmla="*/ 979333 w 4387551"/>
              <a:gd name="connsiteY49" fmla="*/ 886691 h 3771918"/>
              <a:gd name="connsiteX50" fmla="*/ 951624 w 4387551"/>
              <a:gd name="connsiteY50" fmla="*/ 905164 h 3771918"/>
              <a:gd name="connsiteX51" fmla="*/ 914679 w 4387551"/>
              <a:gd name="connsiteY51" fmla="*/ 923636 h 3771918"/>
              <a:gd name="connsiteX52" fmla="*/ 886970 w 4387551"/>
              <a:gd name="connsiteY52" fmla="*/ 942109 h 3771918"/>
              <a:gd name="connsiteX53" fmla="*/ 831551 w 4387551"/>
              <a:gd name="connsiteY53" fmla="*/ 960582 h 3771918"/>
              <a:gd name="connsiteX54" fmla="*/ 766897 w 4387551"/>
              <a:gd name="connsiteY54" fmla="*/ 1016000 h 3771918"/>
              <a:gd name="connsiteX55" fmla="*/ 739188 w 4387551"/>
              <a:gd name="connsiteY55" fmla="*/ 1025236 h 3771918"/>
              <a:gd name="connsiteX56" fmla="*/ 711479 w 4387551"/>
              <a:gd name="connsiteY56" fmla="*/ 1043709 h 3771918"/>
              <a:gd name="connsiteX57" fmla="*/ 674533 w 4387551"/>
              <a:gd name="connsiteY57" fmla="*/ 1099127 h 3771918"/>
              <a:gd name="connsiteX58" fmla="*/ 619115 w 4387551"/>
              <a:gd name="connsiteY58" fmla="*/ 1145309 h 3771918"/>
              <a:gd name="connsiteX59" fmla="*/ 600642 w 4387551"/>
              <a:gd name="connsiteY59" fmla="*/ 1173018 h 3771918"/>
              <a:gd name="connsiteX60" fmla="*/ 572933 w 4387551"/>
              <a:gd name="connsiteY60" fmla="*/ 1200727 h 3771918"/>
              <a:gd name="connsiteX61" fmla="*/ 535988 w 4387551"/>
              <a:gd name="connsiteY61" fmla="*/ 1256145 h 3771918"/>
              <a:gd name="connsiteX62" fmla="*/ 499042 w 4387551"/>
              <a:gd name="connsiteY62" fmla="*/ 1293091 h 3771918"/>
              <a:gd name="connsiteX63" fmla="*/ 452860 w 4387551"/>
              <a:gd name="connsiteY63" fmla="*/ 1357745 h 3771918"/>
              <a:gd name="connsiteX64" fmla="*/ 425151 w 4387551"/>
              <a:gd name="connsiteY64" fmla="*/ 1394691 h 3771918"/>
              <a:gd name="connsiteX65" fmla="*/ 397442 w 4387551"/>
              <a:gd name="connsiteY65" fmla="*/ 1413164 h 3771918"/>
              <a:gd name="connsiteX66" fmla="*/ 360497 w 4387551"/>
              <a:gd name="connsiteY66" fmla="*/ 1468582 h 3771918"/>
              <a:gd name="connsiteX67" fmla="*/ 351260 w 4387551"/>
              <a:gd name="connsiteY67" fmla="*/ 1496291 h 3771918"/>
              <a:gd name="connsiteX68" fmla="*/ 332788 w 4387551"/>
              <a:gd name="connsiteY68" fmla="*/ 1524000 h 3771918"/>
              <a:gd name="connsiteX69" fmla="*/ 323551 w 4387551"/>
              <a:gd name="connsiteY69" fmla="*/ 1551709 h 3771918"/>
              <a:gd name="connsiteX70" fmla="*/ 305079 w 4387551"/>
              <a:gd name="connsiteY70" fmla="*/ 1579418 h 3771918"/>
              <a:gd name="connsiteX71" fmla="*/ 286606 w 4387551"/>
              <a:gd name="connsiteY71" fmla="*/ 1616364 h 3771918"/>
              <a:gd name="connsiteX72" fmla="*/ 249660 w 4387551"/>
              <a:gd name="connsiteY72" fmla="*/ 1671782 h 3771918"/>
              <a:gd name="connsiteX73" fmla="*/ 231188 w 4387551"/>
              <a:gd name="connsiteY73" fmla="*/ 1699491 h 3771918"/>
              <a:gd name="connsiteX74" fmla="*/ 212715 w 4387551"/>
              <a:gd name="connsiteY74" fmla="*/ 1727200 h 3771918"/>
              <a:gd name="connsiteX75" fmla="*/ 194242 w 4387551"/>
              <a:gd name="connsiteY75" fmla="*/ 1764145 h 3771918"/>
              <a:gd name="connsiteX76" fmla="*/ 185006 w 4387551"/>
              <a:gd name="connsiteY76" fmla="*/ 1791855 h 3771918"/>
              <a:gd name="connsiteX77" fmla="*/ 166533 w 4387551"/>
              <a:gd name="connsiteY77" fmla="*/ 1819564 h 3771918"/>
              <a:gd name="connsiteX78" fmla="*/ 157297 w 4387551"/>
              <a:gd name="connsiteY78" fmla="*/ 1847273 h 3771918"/>
              <a:gd name="connsiteX79" fmla="*/ 101879 w 4387551"/>
              <a:gd name="connsiteY79" fmla="*/ 1948873 h 3771918"/>
              <a:gd name="connsiteX80" fmla="*/ 74170 w 4387551"/>
              <a:gd name="connsiteY80" fmla="*/ 2041236 h 3771918"/>
              <a:gd name="connsiteX81" fmla="*/ 55697 w 4387551"/>
              <a:gd name="connsiteY81" fmla="*/ 2078182 h 3771918"/>
              <a:gd name="connsiteX82" fmla="*/ 27988 w 4387551"/>
              <a:gd name="connsiteY82" fmla="*/ 2262909 h 3771918"/>
              <a:gd name="connsiteX83" fmla="*/ 27988 w 4387551"/>
              <a:gd name="connsiteY83" fmla="*/ 2262909 h 3771918"/>
              <a:gd name="connsiteX84" fmla="*/ 9515 w 4387551"/>
              <a:gd name="connsiteY84" fmla="*/ 2401455 h 3771918"/>
              <a:gd name="connsiteX85" fmla="*/ 9515 w 4387551"/>
              <a:gd name="connsiteY85" fmla="*/ 2678545 h 3771918"/>
              <a:gd name="connsiteX86" fmla="*/ 18751 w 4387551"/>
              <a:gd name="connsiteY86" fmla="*/ 2706255 h 3771918"/>
              <a:gd name="connsiteX87" fmla="*/ 37224 w 4387551"/>
              <a:gd name="connsiteY87" fmla="*/ 2798618 h 3771918"/>
              <a:gd name="connsiteX88" fmla="*/ 55697 w 4387551"/>
              <a:gd name="connsiteY88" fmla="*/ 2890982 h 3771918"/>
              <a:gd name="connsiteX89" fmla="*/ 74170 w 4387551"/>
              <a:gd name="connsiteY89" fmla="*/ 3020291 h 3771918"/>
              <a:gd name="connsiteX90" fmla="*/ 92642 w 4387551"/>
              <a:gd name="connsiteY90" fmla="*/ 3315855 h 3771918"/>
              <a:gd name="connsiteX91" fmla="*/ 101879 w 4387551"/>
              <a:gd name="connsiteY91" fmla="*/ 3352800 h 3771918"/>
              <a:gd name="connsiteX92" fmla="*/ 111115 w 4387551"/>
              <a:gd name="connsiteY92" fmla="*/ 3408218 h 3771918"/>
              <a:gd name="connsiteX93" fmla="*/ 120351 w 4387551"/>
              <a:gd name="connsiteY93" fmla="*/ 3435927 h 3771918"/>
              <a:gd name="connsiteX94" fmla="*/ 129588 w 4387551"/>
              <a:gd name="connsiteY94" fmla="*/ 3472873 h 3771918"/>
              <a:gd name="connsiteX95" fmla="*/ 148060 w 4387551"/>
              <a:gd name="connsiteY95" fmla="*/ 3528291 h 3771918"/>
              <a:gd name="connsiteX96" fmla="*/ 185006 w 4387551"/>
              <a:gd name="connsiteY96" fmla="*/ 3583709 h 3771918"/>
              <a:gd name="connsiteX97" fmla="*/ 203479 w 4387551"/>
              <a:gd name="connsiteY97" fmla="*/ 3611418 h 3771918"/>
              <a:gd name="connsiteX98" fmla="*/ 221951 w 4387551"/>
              <a:gd name="connsiteY98" fmla="*/ 3676073 h 3771918"/>
              <a:gd name="connsiteX99" fmla="*/ 249660 w 4387551"/>
              <a:gd name="connsiteY99" fmla="*/ 3685309 h 3771918"/>
              <a:gd name="connsiteX100" fmla="*/ 277370 w 4387551"/>
              <a:gd name="connsiteY100" fmla="*/ 3713018 h 3771918"/>
              <a:gd name="connsiteX101" fmla="*/ 286606 w 4387551"/>
              <a:gd name="connsiteY101" fmla="*/ 3740727 h 3771918"/>
              <a:gd name="connsiteX102" fmla="*/ 314315 w 4387551"/>
              <a:gd name="connsiteY102" fmla="*/ 3749964 h 3771918"/>
              <a:gd name="connsiteX103" fmla="*/ 425151 w 4387551"/>
              <a:gd name="connsiteY103" fmla="*/ 3768436 h 377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387551" h="3771918">
                <a:moveTo>
                  <a:pt x="4387551" y="0"/>
                </a:moveTo>
                <a:cubicBezTo>
                  <a:pt x="4372157" y="3079"/>
                  <a:pt x="4356515" y="5105"/>
                  <a:pt x="4341370" y="9236"/>
                </a:cubicBezTo>
                <a:cubicBezTo>
                  <a:pt x="4322584" y="14359"/>
                  <a:pt x="4304424" y="21551"/>
                  <a:pt x="4285951" y="27709"/>
                </a:cubicBezTo>
                <a:lnTo>
                  <a:pt x="4258242" y="36945"/>
                </a:lnTo>
                <a:cubicBezTo>
                  <a:pt x="4249006" y="40024"/>
                  <a:pt x="4239978" y="43821"/>
                  <a:pt x="4230533" y="46182"/>
                </a:cubicBezTo>
                <a:cubicBezTo>
                  <a:pt x="4045912" y="92336"/>
                  <a:pt x="4311651" y="24899"/>
                  <a:pt x="4165879" y="64655"/>
                </a:cubicBezTo>
                <a:cubicBezTo>
                  <a:pt x="4141385" y="71335"/>
                  <a:pt x="4116073" y="75098"/>
                  <a:pt x="4091988" y="83127"/>
                </a:cubicBezTo>
                <a:cubicBezTo>
                  <a:pt x="4082752" y="86206"/>
                  <a:pt x="4073902" y="90884"/>
                  <a:pt x="4064279" y="92364"/>
                </a:cubicBezTo>
                <a:cubicBezTo>
                  <a:pt x="4016336" y="99740"/>
                  <a:pt x="3867449" y="109213"/>
                  <a:pt x="3833370" y="110836"/>
                </a:cubicBezTo>
                <a:cubicBezTo>
                  <a:pt x="3373490" y="132735"/>
                  <a:pt x="3758376" y="108448"/>
                  <a:pt x="3445442" y="129309"/>
                </a:cubicBezTo>
                <a:cubicBezTo>
                  <a:pt x="3382840" y="150176"/>
                  <a:pt x="3459213" y="126554"/>
                  <a:pt x="3353079" y="147782"/>
                </a:cubicBezTo>
                <a:cubicBezTo>
                  <a:pt x="3328184" y="152761"/>
                  <a:pt x="3303274" y="158227"/>
                  <a:pt x="3279188" y="166255"/>
                </a:cubicBezTo>
                <a:cubicBezTo>
                  <a:pt x="3215840" y="187370"/>
                  <a:pt x="3294477" y="162432"/>
                  <a:pt x="3205297" y="184727"/>
                </a:cubicBezTo>
                <a:cubicBezTo>
                  <a:pt x="3195852" y="187088"/>
                  <a:pt x="3187304" y="193344"/>
                  <a:pt x="3177588" y="193964"/>
                </a:cubicBezTo>
                <a:cubicBezTo>
                  <a:pt x="3054325" y="201832"/>
                  <a:pt x="2810709" y="205713"/>
                  <a:pt x="2651115" y="221673"/>
                </a:cubicBezTo>
                <a:cubicBezTo>
                  <a:pt x="2629453" y="223839"/>
                  <a:pt x="2608012" y="227830"/>
                  <a:pt x="2586460" y="230909"/>
                </a:cubicBezTo>
                <a:cubicBezTo>
                  <a:pt x="2520023" y="253054"/>
                  <a:pt x="2602989" y="226186"/>
                  <a:pt x="2521806" y="249382"/>
                </a:cubicBezTo>
                <a:cubicBezTo>
                  <a:pt x="2512445" y="252057"/>
                  <a:pt x="2503542" y="256257"/>
                  <a:pt x="2494097" y="258618"/>
                </a:cubicBezTo>
                <a:cubicBezTo>
                  <a:pt x="2478867" y="262426"/>
                  <a:pt x="2463240" y="264449"/>
                  <a:pt x="2447915" y="267855"/>
                </a:cubicBezTo>
                <a:cubicBezTo>
                  <a:pt x="2435523" y="270609"/>
                  <a:pt x="2423491" y="275004"/>
                  <a:pt x="2410970" y="277091"/>
                </a:cubicBezTo>
                <a:cubicBezTo>
                  <a:pt x="2386486" y="281172"/>
                  <a:pt x="2361709" y="283248"/>
                  <a:pt x="2337079" y="286327"/>
                </a:cubicBezTo>
                <a:cubicBezTo>
                  <a:pt x="2274482" y="307194"/>
                  <a:pt x="2350839" y="283576"/>
                  <a:pt x="2244715" y="304800"/>
                </a:cubicBezTo>
                <a:cubicBezTo>
                  <a:pt x="2235168" y="306709"/>
                  <a:pt x="2226367" y="311361"/>
                  <a:pt x="2217006" y="314036"/>
                </a:cubicBezTo>
                <a:cubicBezTo>
                  <a:pt x="2204800" y="317523"/>
                  <a:pt x="2192219" y="319625"/>
                  <a:pt x="2180060" y="323273"/>
                </a:cubicBezTo>
                <a:cubicBezTo>
                  <a:pt x="2179975" y="323298"/>
                  <a:pt x="2110829" y="346350"/>
                  <a:pt x="2096933" y="350982"/>
                </a:cubicBezTo>
                <a:cubicBezTo>
                  <a:pt x="2087697" y="354061"/>
                  <a:pt x="2077932" y="355864"/>
                  <a:pt x="2069224" y="360218"/>
                </a:cubicBezTo>
                <a:cubicBezTo>
                  <a:pt x="2056909" y="366376"/>
                  <a:pt x="2045063" y="373577"/>
                  <a:pt x="2032279" y="378691"/>
                </a:cubicBezTo>
                <a:cubicBezTo>
                  <a:pt x="2014199" y="385923"/>
                  <a:pt x="1995333" y="391006"/>
                  <a:pt x="1976860" y="397164"/>
                </a:cubicBezTo>
                <a:lnTo>
                  <a:pt x="1921442" y="415636"/>
                </a:lnTo>
                <a:cubicBezTo>
                  <a:pt x="1912206" y="418715"/>
                  <a:pt x="1903178" y="422512"/>
                  <a:pt x="1893733" y="424873"/>
                </a:cubicBezTo>
                <a:lnTo>
                  <a:pt x="1856788" y="434109"/>
                </a:lnTo>
                <a:cubicBezTo>
                  <a:pt x="1777382" y="487047"/>
                  <a:pt x="1877846" y="423581"/>
                  <a:pt x="1801370" y="461818"/>
                </a:cubicBezTo>
                <a:cubicBezTo>
                  <a:pt x="1737583" y="493711"/>
                  <a:pt x="1813605" y="470305"/>
                  <a:pt x="1736715" y="489527"/>
                </a:cubicBezTo>
                <a:cubicBezTo>
                  <a:pt x="1727479" y="495685"/>
                  <a:pt x="1719150" y="503491"/>
                  <a:pt x="1709006" y="508000"/>
                </a:cubicBezTo>
                <a:cubicBezTo>
                  <a:pt x="1691212" y="515908"/>
                  <a:pt x="1669790" y="515672"/>
                  <a:pt x="1653588" y="526473"/>
                </a:cubicBezTo>
                <a:cubicBezTo>
                  <a:pt x="1644352" y="532630"/>
                  <a:pt x="1636023" y="540437"/>
                  <a:pt x="1625879" y="544945"/>
                </a:cubicBezTo>
                <a:cubicBezTo>
                  <a:pt x="1608085" y="552853"/>
                  <a:pt x="1570460" y="563418"/>
                  <a:pt x="1570460" y="563418"/>
                </a:cubicBezTo>
                <a:cubicBezTo>
                  <a:pt x="1491049" y="616359"/>
                  <a:pt x="1591522" y="552887"/>
                  <a:pt x="1515042" y="591127"/>
                </a:cubicBezTo>
                <a:cubicBezTo>
                  <a:pt x="1443423" y="626937"/>
                  <a:pt x="1529271" y="595621"/>
                  <a:pt x="1459624" y="618836"/>
                </a:cubicBezTo>
                <a:cubicBezTo>
                  <a:pt x="1450388" y="624994"/>
                  <a:pt x="1441844" y="632345"/>
                  <a:pt x="1431915" y="637309"/>
                </a:cubicBezTo>
                <a:cubicBezTo>
                  <a:pt x="1423207" y="641663"/>
                  <a:pt x="1412717" y="641817"/>
                  <a:pt x="1404206" y="646545"/>
                </a:cubicBezTo>
                <a:cubicBezTo>
                  <a:pt x="1384798" y="657327"/>
                  <a:pt x="1367261" y="671176"/>
                  <a:pt x="1348788" y="683491"/>
                </a:cubicBezTo>
                <a:cubicBezTo>
                  <a:pt x="1339552" y="689649"/>
                  <a:pt x="1331610" y="698454"/>
                  <a:pt x="1321079" y="701964"/>
                </a:cubicBezTo>
                <a:lnTo>
                  <a:pt x="1265660" y="720436"/>
                </a:lnTo>
                <a:lnTo>
                  <a:pt x="1182533" y="775855"/>
                </a:lnTo>
                <a:cubicBezTo>
                  <a:pt x="1173297" y="782012"/>
                  <a:pt x="1165355" y="790817"/>
                  <a:pt x="1154824" y="794327"/>
                </a:cubicBezTo>
                <a:lnTo>
                  <a:pt x="1099406" y="812800"/>
                </a:lnTo>
                <a:cubicBezTo>
                  <a:pt x="1046878" y="865328"/>
                  <a:pt x="1097457" y="823011"/>
                  <a:pt x="1043988" y="849745"/>
                </a:cubicBezTo>
                <a:cubicBezTo>
                  <a:pt x="1034059" y="854709"/>
                  <a:pt x="1025917" y="862710"/>
                  <a:pt x="1016279" y="868218"/>
                </a:cubicBezTo>
                <a:cubicBezTo>
                  <a:pt x="1004324" y="875049"/>
                  <a:pt x="991288" y="879860"/>
                  <a:pt x="979333" y="886691"/>
                </a:cubicBezTo>
                <a:cubicBezTo>
                  <a:pt x="969695" y="892199"/>
                  <a:pt x="961262" y="899657"/>
                  <a:pt x="951624" y="905164"/>
                </a:cubicBezTo>
                <a:cubicBezTo>
                  <a:pt x="939670" y="911995"/>
                  <a:pt x="926633" y="916805"/>
                  <a:pt x="914679" y="923636"/>
                </a:cubicBezTo>
                <a:cubicBezTo>
                  <a:pt x="905041" y="929143"/>
                  <a:pt x="897114" y="937601"/>
                  <a:pt x="886970" y="942109"/>
                </a:cubicBezTo>
                <a:cubicBezTo>
                  <a:pt x="869176" y="950017"/>
                  <a:pt x="831551" y="960582"/>
                  <a:pt x="831551" y="960582"/>
                </a:cubicBezTo>
                <a:cubicBezTo>
                  <a:pt x="809714" y="982419"/>
                  <a:pt x="794543" y="1000202"/>
                  <a:pt x="766897" y="1016000"/>
                </a:cubicBezTo>
                <a:cubicBezTo>
                  <a:pt x="758444" y="1020830"/>
                  <a:pt x="748424" y="1022157"/>
                  <a:pt x="739188" y="1025236"/>
                </a:cubicBezTo>
                <a:cubicBezTo>
                  <a:pt x="729952" y="1031394"/>
                  <a:pt x="718789" y="1035355"/>
                  <a:pt x="711479" y="1043709"/>
                </a:cubicBezTo>
                <a:cubicBezTo>
                  <a:pt x="696859" y="1060417"/>
                  <a:pt x="693006" y="1086812"/>
                  <a:pt x="674533" y="1099127"/>
                </a:cubicBezTo>
                <a:cubicBezTo>
                  <a:pt x="647288" y="1117291"/>
                  <a:pt x="641339" y="1118640"/>
                  <a:pt x="619115" y="1145309"/>
                </a:cubicBezTo>
                <a:cubicBezTo>
                  <a:pt x="612008" y="1153837"/>
                  <a:pt x="607749" y="1164490"/>
                  <a:pt x="600642" y="1173018"/>
                </a:cubicBezTo>
                <a:cubicBezTo>
                  <a:pt x="592280" y="1183053"/>
                  <a:pt x="580952" y="1190416"/>
                  <a:pt x="572933" y="1200727"/>
                </a:cubicBezTo>
                <a:cubicBezTo>
                  <a:pt x="559303" y="1218252"/>
                  <a:pt x="551687" y="1240446"/>
                  <a:pt x="535988" y="1256145"/>
                </a:cubicBezTo>
                <a:cubicBezTo>
                  <a:pt x="523673" y="1268460"/>
                  <a:pt x="510511" y="1279984"/>
                  <a:pt x="499042" y="1293091"/>
                </a:cubicBezTo>
                <a:cubicBezTo>
                  <a:pt x="475568" y="1319919"/>
                  <a:pt x="472015" y="1330927"/>
                  <a:pt x="452860" y="1357745"/>
                </a:cubicBezTo>
                <a:cubicBezTo>
                  <a:pt x="443912" y="1370272"/>
                  <a:pt x="436036" y="1383806"/>
                  <a:pt x="425151" y="1394691"/>
                </a:cubicBezTo>
                <a:cubicBezTo>
                  <a:pt x="417302" y="1402540"/>
                  <a:pt x="406678" y="1407006"/>
                  <a:pt x="397442" y="1413164"/>
                </a:cubicBezTo>
                <a:cubicBezTo>
                  <a:pt x="375482" y="1479046"/>
                  <a:pt x="406620" y="1399399"/>
                  <a:pt x="360497" y="1468582"/>
                </a:cubicBezTo>
                <a:cubicBezTo>
                  <a:pt x="355096" y="1476683"/>
                  <a:pt x="355614" y="1487583"/>
                  <a:pt x="351260" y="1496291"/>
                </a:cubicBezTo>
                <a:cubicBezTo>
                  <a:pt x="346296" y="1506220"/>
                  <a:pt x="337752" y="1514071"/>
                  <a:pt x="332788" y="1524000"/>
                </a:cubicBezTo>
                <a:cubicBezTo>
                  <a:pt x="328434" y="1532708"/>
                  <a:pt x="327905" y="1543001"/>
                  <a:pt x="323551" y="1551709"/>
                </a:cubicBezTo>
                <a:cubicBezTo>
                  <a:pt x="318587" y="1561638"/>
                  <a:pt x="310586" y="1569780"/>
                  <a:pt x="305079" y="1579418"/>
                </a:cubicBezTo>
                <a:cubicBezTo>
                  <a:pt x="298248" y="1591373"/>
                  <a:pt x="293690" y="1604557"/>
                  <a:pt x="286606" y="1616364"/>
                </a:cubicBezTo>
                <a:cubicBezTo>
                  <a:pt x="275183" y="1635402"/>
                  <a:pt x="261975" y="1653309"/>
                  <a:pt x="249660" y="1671782"/>
                </a:cubicBezTo>
                <a:lnTo>
                  <a:pt x="231188" y="1699491"/>
                </a:lnTo>
                <a:cubicBezTo>
                  <a:pt x="225030" y="1708727"/>
                  <a:pt x="217680" y="1717271"/>
                  <a:pt x="212715" y="1727200"/>
                </a:cubicBezTo>
                <a:cubicBezTo>
                  <a:pt x="206557" y="1739515"/>
                  <a:pt x="199666" y="1751490"/>
                  <a:pt x="194242" y="1764145"/>
                </a:cubicBezTo>
                <a:cubicBezTo>
                  <a:pt x="190407" y="1773094"/>
                  <a:pt x="189360" y="1783147"/>
                  <a:pt x="185006" y="1791855"/>
                </a:cubicBezTo>
                <a:cubicBezTo>
                  <a:pt x="180042" y="1801784"/>
                  <a:pt x="172691" y="1810328"/>
                  <a:pt x="166533" y="1819564"/>
                </a:cubicBezTo>
                <a:cubicBezTo>
                  <a:pt x="163454" y="1828800"/>
                  <a:pt x="161326" y="1838410"/>
                  <a:pt x="157297" y="1847273"/>
                </a:cubicBezTo>
                <a:cubicBezTo>
                  <a:pt x="127363" y="1913127"/>
                  <a:pt x="130798" y="1905493"/>
                  <a:pt x="101879" y="1948873"/>
                </a:cubicBezTo>
                <a:cubicBezTo>
                  <a:pt x="95251" y="1975385"/>
                  <a:pt x="85410" y="2018756"/>
                  <a:pt x="74170" y="2041236"/>
                </a:cubicBezTo>
                <a:lnTo>
                  <a:pt x="55697" y="2078182"/>
                </a:lnTo>
                <a:cubicBezTo>
                  <a:pt x="43336" y="2201787"/>
                  <a:pt x="52528" y="2140205"/>
                  <a:pt x="27988" y="2262909"/>
                </a:cubicBezTo>
                <a:lnTo>
                  <a:pt x="27988" y="2262909"/>
                </a:lnTo>
                <a:cubicBezTo>
                  <a:pt x="16683" y="2364649"/>
                  <a:pt x="23334" y="2318536"/>
                  <a:pt x="9515" y="2401455"/>
                </a:cubicBezTo>
                <a:cubicBezTo>
                  <a:pt x="-348" y="2539542"/>
                  <a:pt x="-5717" y="2533839"/>
                  <a:pt x="9515" y="2678545"/>
                </a:cubicBezTo>
                <a:cubicBezTo>
                  <a:pt x="10534" y="2688228"/>
                  <a:pt x="16562" y="2696768"/>
                  <a:pt x="18751" y="2706255"/>
                </a:cubicBezTo>
                <a:cubicBezTo>
                  <a:pt x="25811" y="2736848"/>
                  <a:pt x="32784" y="2767536"/>
                  <a:pt x="37224" y="2798618"/>
                </a:cubicBezTo>
                <a:cubicBezTo>
                  <a:pt x="47837" y="2872911"/>
                  <a:pt x="39575" y="2842620"/>
                  <a:pt x="55697" y="2890982"/>
                </a:cubicBezTo>
                <a:cubicBezTo>
                  <a:pt x="61855" y="2934085"/>
                  <a:pt x="71454" y="2976835"/>
                  <a:pt x="74170" y="3020291"/>
                </a:cubicBezTo>
                <a:cubicBezTo>
                  <a:pt x="80327" y="3118812"/>
                  <a:pt x="68699" y="3220089"/>
                  <a:pt x="92642" y="3315855"/>
                </a:cubicBezTo>
                <a:cubicBezTo>
                  <a:pt x="95721" y="3328170"/>
                  <a:pt x="99389" y="3340352"/>
                  <a:pt x="101879" y="3352800"/>
                </a:cubicBezTo>
                <a:cubicBezTo>
                  <a:pt x="105552" y="3371164"/>
                  <a:pt x="107053" y="3389936"/>
                  <a:pt x="111115" y="3408218"/>
                </a:cubicBezTo>
                <a:cubicBezTo>
                  <a:pt x="113227" y="3417722"/>
                  <a:pt x="117676" y="3426566"/>
                  <a:pt x="120351" y="3435927"/>
                </a:cubicBezTo>
                <a:cubicBezTo>
                  <a:pt x="123838" y="3448133"/>
                  <a:pt x="125940" y="3460714"/>
                  <a:pt x="129588" y="3472873"/>
                </a:cubicBezTo>
                <a:cubicBezTo>
                  <a:pt x="135183" y="3491524"/>
                  <a:pt x="137259" y="3512090"/>
                  <a:pt x="148060" y="3528291"/>
                </a:cubicBezTo>
                <a:lnTo>
                  <a:pt x="185006" y="3583709"/>
                </a:lnTo>
                <a:lnTo>
                  <a:pt x="203479" y="3611418"/>
                </a:lnTo>
                <a:cubicBezTo>
                  <a:pt x="203559" y="3611737"/>
                  <a:pt x="217534" y="3671656"/>
                  <a:pt x="221951" y="3676073"/>
                </a:cubicBezTo>
                <a:cubicBezTo>
                  <a:pt x="228835" y="3682957"/>
                  <a:pt x="240424" y="3682230"/>
                  <a:pt x="249660" y="3685309"/>
                </a:cubicBezTo>
                <a:cubicBezTo>
                  <a:pt x="258897" y="3694545"/>
                  <a:pt x="270124" y="3702150"/>
                  <a:pt x="277370" y="3713018"/>
                </a:cubicBezTo>
                <a:cubicBezTo>
                  <a:pt x="282771" y="3721119"/>
                  <a:pt x="279722" y="3733843"/>
                  <a:pt x="286606" y="3740727"/>
                </a:cubicBezTo>
                <a:cubicBezTo>
                  <a:pt x="293490" y="3747611"/>
                  <a:pt x="305607" y="3745610"/>
                  <a:pt x="314315" y="3749964"/>
                </a:cubicBezTo>
                <a:cubicBezTo>
                  <a:pt x="381999" y="3783806"/>
                  <a:pt x="288690" y="3768436"/>
                  <a:pt x="425151" y="376843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5287269" y="2481359"/>
            <a:ext cx="1433406" cy="246221"/>
          </a:xfrm>
          <a:prstGeom prst="rect">
            <a:avLst/>
          </a:prstGeom>
          <a:noFill/>
        </p:spPr>
        <p:txBody>
          <a:bodyPr wrap="none" rtlCol="0">
            <a:spAutoFit/>
          </a:bodyPr>
          <a:lstStyle/>
          <a:p>
            <a:r>
              <a:rPr lang="en-US" sz="1000" dirty="0" smtClean="0"/>
              <a:t>1000 </a:t>
            </a:r>
            <a:r>
              <a:rPr lang="en-US" sz="1000" dirty="0" err="1" smtClean="0"/>
              <a:t>millibar</a:t>
            </a:r>
            <a:r>
              <a:rPr lang="en-US" sz="1000" dirty="0" smtClean="0"/>
              <a:t> isobar line</a:t>
            </a:r>
            <a:endParaRPr lang="en-US" sz="1000" dirty="0"/>
          </a:p>
        </p:txBody>
      </p:sp>
      <p:sp>
        <p:nvSpPr>
          <p:cNvPr id="121" name="Rectangle 120"/>
          <p:cNvSpPr/>
          <p:nvPr/>
        </p:nvSpPr>
        <p:spPr>
          <a:xfrm>
            <a:off x="7288069" y="1593303"/>
            <a:ext cx="1433406" cy="246221"/>
          </a:xfrm>
          <a:prstGeom prst="rect">
            <a:avLst/>
          </a:prstGeom>
        </p:spPr>
        <p:txBody>
          <a:bodyPr wrap="none">
            <a:spAutoFit/>
          </a:bodyPr>
          <a:lstStyle/>
          <a:p>
            <a:r>
              <a:rPr lang="en-US" sz="1000" dirty="0" smtClean="0"/>
              <a:t>1004 </a:t>
            </a:r>
            <a:r>
              <a:rPr lang="en-US" sz="1000" dirty="0" err="1" smtClean="0"/>
              <a:t>millibar</a:t>
            </a:r>
            <a:r>
              <a:rPr lang="en-US" sz="1000" dirty="0" smtClean="0"/>
              <a:t> </a:t>
            </a:r>
            <a:r>
              <a:rPr lang="en-US" sz="1000" dirty="0"/>
              <a:t>isobar line</a:t>
            </a:r>
          </a:p>
        </p:txBody>
      </p:sp>
      <p:sp>
        <p:nvSpPr>
          <p:cNvPr id="122" name="Rectangle 121"/>
          <p:cNvSpPr/>
          <p:nvPr/>
        </p:nvSpPr>
        <p:spPr>
          <a:xfrm>
            <a:off x="994468" y="835101"/>
            <a:ext cx="1433406" cy="246221"/>
          </a:xfrm>
          <a:prstGeom prst="rect">
            <a:avLst/>
          </a:prstGeom>
        </p:spPr>
        <p:txBody>
          <a:bodyPr wrap="none">
            <a:spAutoFit/>
          </a:bodyPr>
          <a:lstStyle/>
          <a:p>
            <a:r>
              <a:rPr lang="en-US" sz="1000" dirty="0" smtClean="0"/>
              <a:t>1008 </a:t>
            </a:r>
            <a:r>
              <a:rPr lang="en-US" sz="1000" dirty="0" err="1"/>
              <a:t>millibar</a:t>
            </a:r>
            <a:r>
              <a:rPr lang="en-US" sz="1000" dirty="0"/>
              <a:t> isobar line</a:t>
            </a:r>
          </a:p>
        </p:txBody>
      </p:sp>
      <p:sp>
        <p:nvSpPr>
          <p:cNvPr id="125" name="Freeform 124"/>
          <p:cNvSpPr/>
          <p:nvPr/>
        </p:nvSpPr>
        <p:spPr>
          <a:xfrm>
            <a:off x="193964" y="2058883"/>
            <a:ext cx="7222836" cy="1996420"/>
          </a:xfrm>
          <a:custGeom>
            <a:avLst/>
            <a:gdLst>
              <a:gd name="connsiteX0" fmla="*/ 7222836 w 7222836"/>
              <a:gd name="connsiteY0" fmla="*/ 93190 h 1996420"/>
              <a:gd name="connsiteX1" fmla="*/ 7167418 w 7222836"/>
              <a:gd name="connsiteY1" fmla="*/ 83953 h 1996420"/>
              <a:gd name="connsiteX2" fmla="*/ 7112000 w 7222836"/>
              <a:gd name="connsiteY2" fmla="*/ 65481 h 1996420"/>
              <a:gd name="connsiteX3" fmla="*/ 7084291 w 7222836"/>
              <a:gd name="connsiteY3" fmla="*/ 56244 h 1996420"/>
              <a:gd name="connsiteX4" fmla="*/ 6797963 w 7222836"/>
              <a:gd name="connsiteY4" fmla="*/ 47008 h 1996420"/>
              <a:gd name="connsiteX5" fmla="*/ 6650181 w 7222836"/>
              <a:gd name="connsiteY5" fmla="*/ 37772 h 1996420"/>
              <a:gd name="connsiteX6" fmla="*/ 6308436 w 7222836"/>
              <a:gd name="connsiteY6" fmla="*/ 28535 h 1996420"/>
              <a:gd name="connsiteX7" fmla="*/ 6068291 w 7222836"/>
              <a:gd name="connsiteY7" fmla="*/ 19299 h 1996420"/>
              <a:gd name="connsiteX8" fmla="*/ 5043054 w 7222836"/>
              <a:gd name="connsiteY8" fmla="*/ 10062 h 1996420"/>
              <a:gd name="connsiteX9" fmla="*/ 4479636 w 7222836"/>
              <a:gd name="connsiteY9" fmla="*/ 10062 h 1996420"/>
              <a:gd name="connsiteX10" fmla="*/ 4414981 w 7222836"/>
              <a:gd name="connsiteY10" fmla="*/ 28535 h 1996420"/>
              <a:gd name="connsiteX11" fmla="*/ 4378036 w 7222836"/>
              <a:gd name="connsiteY11" fmla="*/ 37772 h 1996420"/>
              <a:gd name="connsiteX12" fmla="*/ 4322618 w 7222836"/>
              <a:gd name="connsiteY12" fmla="*/ 56244 h 1996420"/>
              <a:gd name="connsiteX13" fmla="*/ 4294909 w 7222836"/>
              <a:gd name="connsiteY13" fmla="*/ 65481 h 1996420"/>
              <a:gd name="connsiteX14" fmla="*/ 4257963 w 7222836"/>
              <a:gd name="connsiteY14" fmla="*/ 74717 h 1996420"/>
              <a:gd name="connsiteX15" fmla="*/ 4165600 w 7222836"/>
              <a:gd name="connsiteY15" fmla="*/ 102426 h 1996420"/>
              <a:gd name="connsiteX16" fmla="*/ 4110181 w 7222836"/>
              <a:gd name="connsiteY16" fmla="*/ 139372 h 1996420"/>
              <a:gd name="connsiteX17" fmla="*/ 4017818 w 7222836"/>
              <a:gd name="connsiteY17" fmla="*/ 167081 h 1996420"/>
              <a:gd name="connsiteX18" fmla="*/ 3934691 w 7222836"/>
              <a:gd name="connsiteY18" fmla="*/ 213262 h 1996420"/>
              <a:gd name="connsiteX19" fmla="*/ 3879272 w 7222836"/>
              <a:gd name="connsiteY19" fmla="*/ 240972 h 1996420"/>
              <a:gd name="connsiteX20" fmla="*/ 3823854 w 7222836"/>
              <a:gd name="connsiteY20" fmla="*/ 268681 h 1996420"/>
              <a:gd name="connsiteX21" fmla="*/ 3768436 w 7222836"/>
              <a:gd name="connsiteY21" fmla="*/ 305626 h 1996420"/>
              <a:gd name="connsiteX22" fmla="*/ 3713018 w 7222836"/>
              <a:gd name="connsiteY22" fmla="*/ 342572 h 1996420"/>
              <a:gd name="connsiteX23" fmla="*/ 3685309 w 7222836"/>
              <a:gd name="connsiteY23" fmla="*/ 361044 h 1996420"/>
              <a:gd name="connsiteX24" fmla="*/ 3629891 w 7222836"/>
              <a:gd name="connsiteY24" fmla="*/ 388753 h 1996420"/>
              <a:gd name="connsiteX25" fmla="*/ 3602181 w 7222836"/>
              <a:gd name="connsiteY25" fmla="*/ 416462 h 1996420"/>
              <a:gd name="connsiteX26" fmla="*/ 3574472 w 7222836"/>
              <a:gd name="connsiteY26" fmla="*/ 434935 h 1996420"/>
              <a:gd name="connsiteX27" fmla="*/ 3546763 w 7222836"/>
              <a:gd name="connsiteY27" fmla="*/ 462644 h 1996420"/>
              <a:gd name="connsiteX28" fmla="*/ 3491345 w 7222836"/>
              <a:gd name="connsiteY28" fmla="*/ 490353 h 1996420"/>
              <a:gd name="connsiteX29" fmla="*/ 3445163 w 7222836"/>
              <a:gd name="connsiteY29" fmla="*/ 527299 h 1996420"/>
              <a:gd name="connsiteX30" fmla="*/ 3408218 w 7222836"/>
              <a:gd name="connsiteY30" fmla="*/ 555008 h 1996420"/>
              <a:gd name="connsiteX31" fmla="*/ 3380509 w 7222836"/>
              <a:gd name="connsiteY31" fmla="*/ 573481 h 1996420"/>
              <a:gd name="connsiteX32" fmla="*/ 3334327 w 7222836"/>
              <a:gd name="connsiteY32" fmla="*/ 619662 h 1996420"/>
              <a:gd name="connsiteX33" fmla="*/ 3269672 w 7222836"/>
              <a:gd name="connsiteY33" fmla="*/ 675081 h 1996420"/>
              <a:gd name="connsiteX34" fmla="*/ 3251200 w 7222836"/>
              <a:gd name="connsiteY34" fmla="*/ 702790 h 1996420"/>
              <a:gd name="connsiteX35" fmla="*/ 3168072 w 7222836"/>
              <a:gd name="connsiteY35" fmla="*/ 776681 h 1996420"/>
              <a:gd name="connsiteX36" fmla="*/ 3131127 w 7222836"/>
              <a:gd name="connsiteY36" fmla="*/ 822862 h 1996420"/>
              <a:gd name="connsiteX37" fmla="*/ 3121891 w 7222836"/>
              <a:gd name="connsiteY37" fmla="*/ 850572 h 1996420"/>
              <a:gd name="connsiteX38" fmla="*/ 3066472 w 7222836"/>
              <a:gd name="connsiteY38" fmla="*/ 887517 h 1996420"/>
              <a:gd name="connsiteX39" fmla="*/ 3057236 w 7222836"/>
              <a:gd name="connsiteY39" fmla="*/ 915226 h 1996420"/>
              <a:gd name="connsiteX40" fmla="*/ 3029527 w 7222836"/>
              <a:gd name="connsiteY40" fmla="*/ 933699 h 1996420"/>
              <a:gd name="connsiteX41" fmla="*/ 2974109 w 7222836"/>
              <a:gd name="connsiteY41" fmla="*/ 970644 h 1996420"/>
              <a:gd name="connsiteX42" fmla="*/ 2918691 w 7222836"/>
              <a:gd name="connsiteY42" fmla="*/ 1016826 h 1996420"/>
              <a:gd name="connsiteX43" fmla="*/ 2890981 w 7222836"/>
              <a:gd name="connsiteY43" fmla="*/ 1044535 h 1996420"/>
              <a:gd name="connsiteX44" fmla="*/ 2854036 w 7222836"/>
              <a:gd name="connsiteY44" fmla="*/ 1063008 h 1996420"/>
              <a:gd name="connsiteX45" fmla="*/ 2826327 w 7222836"/>
              <a:gd name="connsiteY45" fmla="*/ 1090717 h 1996420"/>
              <a:gd name="connsiteX46" fmla="*/ 2770909 w 7222836"/>
              <a:gd name="connsiteY46" fmla="*/ 1118426 h 1996420"/>
              <a:gd name="connsiteX47" fmla="*/ 2743200 w 7222836"/>
              <a:gd name="connsiteY47" fmla="*/ 1146135 h 1996420"/>
              <a:gd name="connsiteX48" fmla="*/ 2650836 w 7222836"/>
              <a:gd name="connsiteY48" fmla="*/ 1201553 h 1996420"/>
              <a:gd name="connsiteX49" fmla="*/ 2595418 w 7222836"/>
              <a:gd name="connsiteY49" fmla="*/ 1247735 h 1996420"/>
              <a:gd name="connsiteX50" fmla="*/ 2567709 w 7222836"/>
              <a:gd name="connsiteY50" fmla="*/ 1266208 h 1996420"/>
              <a:gd name="connsiteX51" fmla="*/ 2549236 w 7222836"/>
              <a:gd name="connsiteY51" fmla="*/ 1293917 h 1996420"/>
              <a:gd name="connsiteX52" fmla="*/ 2521527 w 7222836"/>
              <a:gd name="connsiteY52" fmla="*/ 1303153 h 1996420"/>
              <a:gd name="connsiteX53" fmla="*/ 2466109 w 7222836"/>
              <a:gd name="connsiteY53" fmla="*/ 1340099 h 1996420"/>
              <a:gd name="connsiteX54" fmla="*/ 2466109 w 7222836"/>
              <a:gd name="connsiteY54" fmla="*/ 1340099 h 1996420"/>
              <a:gd name="connsiteX55" fmla="*/ 2382981 w 7222836"/>
              <a:gd name="connsiteY55" fmla="*/ 1404753 h 1996420"/>
              <a:gd name="connsiteX56" fmla="*/ 2346036 w 7222836"/>
              <a:gd name="connsiteY56" fmla="*/ 1423226 h 1996420"/>
              <a:gd name="connsiteX57" fmla="*/ 2290618 w 7222836"/>
              <a:gd name="connsiteY57" fmla="*/ 1469408 h 1996420"/>
              <a:gd name="connsiteX58" fmla="*/ 2253672 w 7222836"/>
              <a:gd name="connsiteY58" fmla="*/ 1478644 h 1996420"/>
              <a:gd name="connsiteX59" fmla="*/ 2216727 w 7222836"/>
              <a:gd name="connsiteY59" fmla="*/ 1497117 h 1996420"/>
              <a:gd name="connsiteX60" fmla="*/ 2161309 w 7222836"/>
              <a:gd name="connsiteY60" fmla="*/ 1534062 h 1996420"/>
              <a:gd name="connsiteX61" fmla="*/ 2133600 w 7222836"/>
              <a:gd name="connsiteY61" fmla="*/ 1543299 h 1996420"/>
              <a:gd name="connsiteX62" fmla="*/ 2078181 w 7222836"/>
              <a:gd name="connsiteY62" fmla="*/ 1571008 h 1996420"/>
              <a:gd name="connsiteX63" fmla="*/ 2022763 w 7222836"/>
              <a:gd name="connsiteY63" fmla="*/ 1598717 h 1996420"/>
              <a:gd name="connsiteX64" fmla="*/ 1995054 w 7222836"/>
              <a:gd name="connsiteY64" fmla="*/ 1617190 h 1996420"/>
              <a:gd name="connsiteX65" fmla="*/ 1939636 w 7222836"/>
              <a:gd name="connsiteY65" fmla="*/ 1635662 h 1996420"/>
              <a:gd name="connsiteX66" fmla="*/ 1856509 w 7222836"/>
              <a:gd name="connsiteY66" fmla="*/ 1672608 h 1996420"/>
              <a:gd name="connsiteX67" fmla="*/ 1801091 w 7222836"/>
              <a:gd name="connsiteY67" fmla="*/ 1691081 h 1996420"/>
              <a:gd name="connsiteX68" fmla="*/ 1745672 w 7222836"/>
              <a:gd name="connsiteY68" fmla="*/ 1718790 h 1996420"/>
              <a:gd name="connsiteX69" fmla="*/ 1653309 w 7222836"/>
              <a:gd name="connsiteY69" fmla="*/ 1746499 h 1996420"/>
              <a:gd name="connsiteX70" fmla="*/ 1625600 w 7222836"/>
              <a:gd name="connsiteY70" fmla="*/ 1764972 h 1996420"/>
              <a:gd name="connsiteX71" fmla="*/ 1533236 w 7222836"/>
              <a:gd name="connsiteY71" fmla="*/ 1792681 h 1996420"/>
              <a:gd name="connsiteX72" fmla="*/ 1468581 w 7222836"/>
              <a:gd name="connsiteY72" fmla="*/ 1811153 h 1996420"/>
              <a:gd name="connsiteX73" fmla="*/ 1431636 w 7222836"/>
              <a:gd name="connsiteY73" fmla="*/ 1829626 h 1996420"/>
              <a:gd name="connsiteX74" fmla="*/ 1403927 w 7222836"/>
              <a:gd name="connsiteY74" fmla="*/ 1848099 h 1996420"/>
              <a:gd name="connsiteX75" fmla="*/ 1348509 w 7222836"/>
              <a:gd name="connsiteY75" fmla="*/ 1857335 h 1996420"/>
              <a:gd name="connsiteX76" fmla="*/ 1320800 w 7222836"/>
              <a:gd name="connsiteY76" fmla="*/ 1875808 h 1996420"/>
              <a:gd name="connsiteX77" fmla="*/ 1200727 w 7222836"/>
              <a:gd name="connsiteY77" fmla="*/ 1894281 h 1996420"/>
              <a:gd name="connsiteX78" fmla="*/ 1099127 w 7222836"/>
              <a:gd name="connsiteY78" fmla="*/ 1912753 h 1996420"/>
              <a:gd name="connsiteX79" fmla="*/ 785091 w 7222836"/>
              <a:gd name="connsiteY79" fmla="*/ 1921990 h 1996420"/>
              <a:gd name="connsiteX80" fmla="*/ 748145 w 7222836"/>
              <a:gd name="connsiteY80" fmla="*/ 1940462 h 1996420"/>
              <a:gd name="connsiteX81" fmla="*/ 720436 w 7222836"/>
              <a:gd name="connsiteY81" fmla="*/ 1949699 h 1996420"/>
              <a:gd name="connsiteX82" fmla="*/ 378691 w 7222836"/>
              <a:gd name="connsiteY82" fmla="*/ 1958935 h 1996420"/>
              <a:gd name="connsiteX83" fmla="*/ 221672 w 7222836"/>
              <a:gd name="connsiteY83" fmla="*/ 1968172 h 1996420"/>
              <a:gd name="connsiteX84" fmla="*/ 64654 w 7222836"/>
              <a:gd name="connsiteY84" fmla="*/ 1986644 h 1996420"/>
              <a:gd name="connsiteX85" fmla="*/ 0 w 7222836"/>
              <a:gd name="connsiteY85" fmla="*/ 1995881 h 19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222836" h="1996420">
                <a:moveTo>
                  <a:pt x="7222836" y="93190"/>
                </a:moveTo>
                <a:cubicBezTo>
                  <a:pt x="7204363" y="90111"/>
                  <a:pt x="7185586" y="88495"/>
                  <a:pt x="7167418" y="83953"/>
                </a:cubicBezTo>
                <a:cubicBezTo>
                  <a:pt x="7148528" y="79230"/>
                  <a:pt x="7130473" y="71639"/>
                  <a:pt x="7112000" y="65481"/>
                </a:cubicBezTo>
                <a:cubicBezTo>
                  <a:pt x="7102764" y="62402"/>
                  <a:pt x="7094022" y="56558"/>
                  <a:pt x="7084291" y="56244"/>
                </a:cubicBezTo>
                <a:lnTo>
                  <a:pt x="6797963" y="47008"/>
                </a:lnTo>
                <a:cubicBezTo>
                  <a:pt x="6748651" y="44910"/>
                  <a:pt x="6699503" y="39633"/>
                  <a:pt x="6650181" y="37772"/>
                </a:cubicBezTo>
                <a:cubicBezTo>
                  <a:pt x="6536305" y="33475"/>
                  <a:pt x="6422335" y="32151"/>
                  <a:pt x="6308436" y="28535"/>
                </a:cubicBezTo>
                <a:cubicBezTo>
                  <a:pt x="6228369" y="25993"/>
                  <a:pt x="6148390" y="20468"/>
                  <a:pt x="6068291" y="19299"/>
                </a:cubicBezTo>
                <a:lnTo>
                  <a:pt x="5043054" y="10062"/>
                </a:lnTo>
                <a:cubicBezTo>
                  <a:pt x="4772410" y="-1214"/>
                  <a:pt x="4795326" y="-5338"/>
                  <a:pt x="4479636" y="10062"/>
                </a:cubicBezTo>
                <a:cubicBezTo>
                  <a:pt x="4462236" y="10911"/>
                  <a:pt x="4432498" y="23530"/>
                  <a:pt x="4414981" y="28535"/>
                </a:cubicBezTo>
                <a:cubicBezTo>
                  <a:pt x="4402775" y="32022"/>
                  <a:pt x="4390195" y="34124"/>
                  <a:pt x="4378036" y="37772"/>
                </a:cubicBezTo>
                <a:cubicBezTo>
                  <a:pt x="4359385" y="43367"/>
                  <a:pt x="4341091" y="50086"/>
                  <a:pt x="4322618" y="56244"/>
                </a:cubicBezTo>
                <a:cubicBezTo>
                  <a:pt x="4313382" y="59323"/>
                  <a:pt x="4304354" y="63120"/>
                  <a:pt x="4294909" y="65481"/>
                </a:cubicBezTo>
                <a:cubicBezTo>
                  <a:pt x="4282594" y="68560"/>
                  <a:pt x="4270122" y="71069"/>
                  <a:pt x="4257963" y="74717"/>
                </a:cubicBezTo>
                <a:cubicBezTo>
                  <a:pt x="4145522" y="108449"/>
                  <a:pt x="4250759" y="81137"/>
                  <a:pt x="4165600" y="102426"/>
                </a:cubicBezTo>
                <a:cubicBezTo>
                  <a:pt x="4147127" y="114741"/>
                  <a:pt x="4131720" y="133987"/>
                  <a:pt x="4110181" y="139372"/>
                </a:cubicBezTo>
                <a:cubicBezTo>
                  <a:pt x="4089527" y="144535"/>
                  <a:pt x="4031312" y="158085"/>
                  <a:pt x="4017818" y="167081"/>
                </a:cubicBezTo>
                <a:cubicBezTo>
                  <a:pt x="3954299" y="209426"/>
                  <a:pt x="3983462" y="197006"/>
                  <a:pt x="3934691" y="213262"/>
                </a:cubicBezTo>
                <a:cubicBezTo>
                  <a:pt x="3855282" y="266201"/>
                  <a:pt x="3955750" y="202733"/>
                  <a:pt x="3879272" y="240972"/>
                </a:cubicBezTo>
                <a:cubicBezTo>
                  <a:pt x="3807652" y="276782"/>
                  <a:pt x="3893502" y="245463"/>
                  <a:pt x="3823854" y="268681"/>
                </a:cubicBezTo>
                <a:cubicBezTo>
                  <a:pt x="3762358" y="330177"/>
                  <a:pt x="3828589" y="272207"/>
                  <a:pt x="3768436" y="305626"/>
                </a:cubicBezTo>
                <a:cubicBezTo>
                  <a:pt x="3749028" y="316408"/>
                  <a:pt x="3731491" y="330257"/>
                  <a:pt x="3713018" y="342572"/>
                </a:cubicBezTo>
                <a:cubicBezTo>
                  <a:pt x="3703782" y="348729"/>
                  <a:pt x="3695840" y="357533"/>
                  <a:pt x="3685309" y="361044"/>
                </a:cubicBezTo>
                <a:cubicBezTo>
                  <a:pt x="3657539" y="370301"/>
                  <a:pt x="3653763" y="368860"/>
                  <a:pt x="3629891" y="388753"/>
                </a:cubicBezTo>
                <a:cubicBezTo>
                  <a:pt x="3619856" y="397115"/>
                  <a:pt x="3612216" y="408100"/>
                  <a:pt x="3602181" y="416462"/>
                </a:cubicBezTo>
                <a:cubicBezTo>
                  <a:pt x="3593653" y="423568"/>
                  <a:pt x="3583000" y="427828"/>
                  <a:pt x="3574472" y="434935"/>
                </a:cubicBezTo>
                <a:cubicBezTo>
                  <a:pt x="3564437" y="443297"/>
                  <a:pt x="3556798" y="454282"/>
                  <a:pt x="3546763" y="462644"/>
                </a:cubicBezTo>
                <a:cubicBezTo>
                  <a:pt x="3522889" y="482539"/>
                  <a:pt x="3519117" y="481096"/>
                  <a:pt x="3491345" y="490353"/>
                </a:cubicBezTo>
                <a:cubicBezTo>
                  <a:pt x="3456292" y="542932"/>
                  <a:pt x="3493208" y="499844"/>
                  <a:pt x="3445163" y="527299"/>
                </a:cubicBezTo>
                <a:cubicBezTo>
                  <a:pt x="3431798" y="534937"/>
                  <a:pt x="3420744" y="546060"/>
                  <a:pt x="3408218" y="555008"/>
                </a:cubicBezTo>
                <a:cubicBezTo>
                  <a:pt x="3399185" y="561460"/>
                  <a:pt x="3389745" y="567323"/>
                  <a:pt x="3380509" y="573481"/>
                </a:cubicBezTo>
                <a:cubicBezTo>
                  <a:pt x="3344930" y="626848"/>
                  <a:pt x="3382220" y="578611"/>
                  <a:pt x="3334327" y="619662"/>
                </a:cubicBezTo>
                <a:cubicBezTo>
                  <a:pt x="3255929" y="686859"/>
                  <a:pt x="3333289" y="632669"/>
                  <a:pt x="3269672" y="675081"/>
                </a:cubicBezTo>
                <a:cubicBezTo>
                  <a:pt x="3263515" y="684317"/>
                  <a:pt x="3258575" y="694493"/>
                  <a:pt x="3251200" y="702790"/>
                </a:cubicBezTo>
                <a:cubicBezTo>
                  <a:pt x="3205189" y="754552"/>
                  <a:pt x="3210185" y="748605"/>
                  <a:pt x="3168072" y="776681"/>
                </a:cubicBezTo>
                <a:cubicBezTo>
                  <a:pt x="3144856" y="846330"/>
                  <a:pt x="3178874" y="763178"/>
                  <a:pt x="3131127" y="822862"/>
                </a:cubicBezTo>
                <a:cubicBezTo>
                  <a:pt x="3125045" y="830465"/>
                  <a:pt x="3128776" y="843687"/>
                  <a:pt x="3121891" y="850572"/>
                </a:cubicBezTo>
                <a:cubicBezTo>
                  <a:pt x="3106192" y="866271"/>
                  <a:pt x="3066472" y="887517"/>
                  <a:pt x="3066472" y="887517"/>
                </a:cubicBezTo>
                <a:cubicBezTo>
                  <a:pt x="3063393" y="896753"/>
                  <a:pt x="3063318" y="907623"/>
                  <a:pt x="3057236" y="915226"/>
                </a:cubicBezTo>
                <a:cubicBezTo>
                  <a:pt x="3050301" y="923894"/>
                  <a:pt x="3038055" y="926592"/>
                  <a:pt x="3029527" y="933699"/>
                </a:cubicBezTo>
                <a:cubicBezTo>
                  <a:pt x="2983403" y="972136"/>
                  <a:pt x="3022804" y="954413"/>
                  <a:pt x="2974109" y="970644"/>
                </a:cubicBezTo>
                <a:cubicBezTo>
                  <a:pt x="2893165" y="1051588"/>
                  <a:pt x="2995839" y="952537"/>
                  <a:pt x="2918691" y="1016826"/>
                </a:cubicBezTo>
                <a:cubicBezTo>
                  <a:pt x="2908656" y="1025188"/>
                  <a:pt x="2901610" y="1036943"/>
                  <a:pt x="2890981" y="1044535"/>
                </a:cubicBezTo>
                <a:cubicBezTo>
                  <a:pt x="2879777" y="1052538"/>
                  <a:pt x="2865240" y="1055005"/>
                  <a:pt x="2854036" y="1063008"/>
                </a:cubicBezTo>
                <a:cubicBezTo>
                  <a:pt x="2843407" y="1070600"/>
                  <a:pt x="2836362" y="1082355"/>
                  <a:pt x="2826327" y="1090717"/>
                </a:cubicBezTo>
                <a:cubicBezTo>
                  <a:pt x="2802453" y="1110612"/>
                  <a:pt x="2798681" y="1109169"/>
                  <a:pt x="2770909" y="1118426"/>
                </a:cubicBezTo>
                <a:cubicBezTo>
                  <a:pt x="2761673" y="1127662"/>
                  <a:pt x="2753511" y="1138116"/>
                  <a:pt x="2743200" y="1146135"/>
                </a:cubicBezTo>
                <a:cubicBezTo>
                  <a:pt x="2680623" y="1194806"/>
                  <a:pt x="2704973" y="1170617"/>
                  <a:pt x="2650836" y="1201553"/>
                </a:cubicBezTo>
                <a:cubicBezTo>
                  <a:pt x="2607059" y="1226568"/>
                  <a:pt x="2637094" y="1213005"/>
                  <a:pt x="2595418" y="1247735"/>
                </a:cubicBezTo>
                <a:cubicBezTo>
                  <a:pt x="2586890" y="1254842"/>
                  <a:pt x="2576945" y="1260050"/>
                  <a:pt x="2567709" y="1266208"/>
                </a:cubicBezTo>
                <a:cubicBezTo>
                  <a:pt x="2561551" y="1275444"/>
                  <a:pt x="2557904" y="1286982"/>
                  <a:pt x="2549236" y="1293917"/>
                </a:cubicBezTo>
                <a:cubicBezTo>
                  <a:pt x="2541633" y="1299999"/>
                  <a:pt x="2530038" y="1298425"/>
                  <a:pt x="2521527" y="1303153"/>
                </a:cubicBezTo>
                <a:cubicBezTo>
                  <a:pt x="2502119" y="1313935"/>
                  <a:pt x="2484582" y="1327784"/>
                  <a:pt x="2466109" y="1340099"/>
                </a:cubicBezTo>
                <a:lnTo>
                  <a:pt x="2466109" y="1340099"/>
                </a:lnTo>
                <a:cubicBezTo>
                  <a:pt x="2435699" y="1370509"/>
                  <a:pt x="2427176" y="1382655"/>
                  <a:pt x="2382981" y="1404753"/>
                </a:cubicBezTo>
                <a:cubicBezTo>
                  <a:pt x="2370666" y="1410911"/>
                  <a:pt x="2357240" y="1415223"/>
                  <a:pt x="2346036" y="1423226"/>
                </a:cubicBezTo>
                <a:cubicBezTo>
                  <a:pt x="2312751" y="1447001"/>
                  <a:pt x="2327263" y="1453703"/>
                  <a:pt x="2290618" y="1469408"/>
                </a:cubicBezTo>
                <a:cubicBezTo>
                  <a:pt x="2278950" y="1474408"/>
                  <a:pt x="2265987" y="1475565"/>
                  <a:pt x="2253672" y="1478644"/>
                </a:cubicBezTo>
                <a:cubicBezTo>
                  <a:pt x="2241357" y="1484802"/>
                  <a:pt x="2228534" y="1490033"/>
                  <a:pt x="2216727" y="1497117"/>
                </a:cubicBezTo>
                <a:cubicBezTo>
                  <a:pt x="2197690" y="1508540"/>
                  <a:pt x="2182371" y="1527041"/>
                  <a:pt x="2161309" y="1534062"/>
                </a:cubicBezTo>
                <a:cubicBezTo>
                  <a:pt x="2152073" y="1537141"/>
                  <a:pt x="2142308" y="1538945"/>
                  <a:pt x="2133600" y="1543299"/>
                </a:cubicBezTo>
                <a:cubicBezTo>
                  <a:pt x="2061990" y="1579105"/>
                  <a:pt x="2147821" y="1547796"/>
                  <a:pt x="2078181" y="1571008"/>
                </a:cubicBezTo>
                <a:cubicBezTo>
                  <a:pt x="1998770" y="1623949"/>
                  <a:pt x="2099243" y="1560477"/>
                  <a:pt x="2022763" y="1598717"/>
                </a:cubicBezTo>
                <a:cubicBezTo>
                  <a:pt x="2012834" y="1603681"/>
                  <a:pt x="2005198" y="1612682"/>
                  <a:pt x="1995054" y="1617190"/>
                </a:cubicBezTo>
                <a:cubicBezTo>
                  <a:pt x="1977260" y="1625098"/>
                  <a:pt x="1939636" y="1635662"/>
                  <a:pt x="1939636" y="1635662"/>
                </a:cubicBezTo>
                <a:cubicBezTo>
                  <a:pt x="1895726" y="1664936"/>
                  <a:pt x="1922457" y="1650625"/>
                  <a:pt x="1856509" y="1672608"/>
                </a:cubicBezTo>
                <a:cubicBezTo>
                  <a:pt x="1856504" y="1672610"/>
                  <a:pt x="1801095" y="1691078"/>
                  <a:pt x="1801091" y="1691081"/>
                </a:cubicBezTo>
                <a:cubicBezTo>
                  <a:pt x="1770733" y="1711318"/>
                  <a:pt x="1779130" y="1709230"/>
                  <a:pt x="1745672" y="1718790"/>
                </a:cubicBezTo>
                <a:cubicBezTo>
                  <a:pt x="1723081" y="1725245"/>
                  <a:pt x="1669774" y="1735522"/>
                  <a:pt x="1653309" y="1746499"/>
                </a:cubicBezTo>
                <a:cubicBezTo>
                  <a:pt x="1644073" y="1752657"/>
                  <a:pt x="1635744" y="1760464"/>
                  <a:pt x="1625600" y="1764972"/>
                </a:cubicBezTo>
                <a:cubicBezTo>
                  <a:pt x="1586104" y="1782525"/>
                  <a:pt x="1570840" y="1781937"/>
                  <a:pt x="1533236" y="1792681"/>
                </a:cubicBezTo>
                <a:cubicBezTo>
                  <a:pt x="1440532" y="1819168"/>
                  <a:pt x="1584014" y="1782296"/>
                  <a:pt x="1468581" y="1811153"/>
                </a:cubicBezTo>
                <a:cubicBezTo>
                  <a:pt x="1456266" y="1817311"/>
                  <a:pt x="1443590" y="1822795"/>
                  <a:pt x="1431636" y="1829626"/>
                </a:cubicBezTo>
                <a:cubicBezTo>
                  <a:pt x="1421998" y="1835134"/>
                  <a:pt x="1414458" y="1844589"/>
                  <a:pt x="1403927" y="1848099"/>
                </a:cubicBezTo>
                <a:cubicBezTo>
                  <a:pt x="1386161" y="1854021"/>
                  <a:pt x="1366982" y="1854256"/>
                  <a:pt x="1348509" y="1857335"/>
                </a:cubicBezTo>
                <a:cubicBezTo>
                  <a:pt x="1339273" y="1863493"/>
                  <a:pt x="1331331" y="1872298"/>
                  <a:pt x="1320800" y="1875808"/>
                </a:cubicBezTo>
                <a:cubicBezTo>
                  <a:pt x="1311196" y="1879009"/>
                  <a:pt x="1205701" y="1893570"/>
                  <a:pt x="1200727" y="1894281"/>
                </a:cubicBezTo>
                <a:cubicBezTo>
                  <a:pt x="1158345" y="1908408"/>
                  <a:pt x="1160051" y="1909852"/>
                  <a:pt x="1099127" y="1912753"/>
                </a:cubicBezTo>
                <a:cubicBezTo>
                  <a:pt x="994522" y="1917734"/>
                  <a:pt x="889770" y="1918911"/>
                  <a:pt x="785091" y="1921990"/>
                </a:cubicBezTo>
                <a:cubicBezTo>
                  <a:pt x="772776" y="1928147"/>
                  <a:pt x="760801" y="1935038"/>
                  <a:pt x="748145" y="1940462"/>
                </a:cubicBezTo>
                <a:cubicBezTo>
                  <a:pt x="739196" y="1944297"/>
                  <a:pt x="730160" y="1949213"/>
                  <a:pt x="720436" y="1949699"/>
                </a:cubicBezTo>
                <a:cubicBezTo>
                  <a:pt x="606622" y="1955390"/>
                  <a:pt x="492606" y="1955856"/>
                  <a:pt x="378691" y="1958935"/>
                </a:cubicBezTo>
                <a:lnTo>
                  <a:pt x="221672" y="1968172"/>
                </a:lnTo>
                <a:cubicBezTo>
                  <a:pt x="150623" y="1973435"/>
                  <a:pt x="129701" y="1977352"/>
                  <a:pt x="64654" y="1986644"/>
                </a:cubicBezTo>
                <a:cubicBezTo>
                  <a:pt x="25262" y="1999776"/>
                  <a:pt x="46681" y="1995881"/>
                  <a:pt x="0" y="1995881"/>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7416800" y="2097413"/>
            <a:ext cx="1207382" cy="246221"/>
          </a:xfrm>
          <a:prstGeom prst="rect">
            <a:avLst/>
          </a:prstGeom>
          <a:noFill/>
        </p:spPr>
        <p:txBody>
          <a:bodyPr wrap="none" rtlCol="0">
            <a:spAutoFit/>
          </a:bodyPr>
          <a:lstStyle/>
          <a:p>
            <a:r>
              <a:rPr lang="en-US" sz="1000" dirty="0" smtClean="0">
                <a:solidFill>
                  <a:srgbClr val="C00000"/>
                </a:solidFill>
              </a:rPr>
              <a:t>50 degree isotherm</a:t>
            </a:r>
            <a:endParaRPr lang="en-US" sz="1000" dirty="0">
              <a:solidFill>
                <a:srgbClr val="C00000"/>
              </a:solidFill>
            </a:endParaRPr>
          </a:p>
        </p:txBody>
      </p:sp>
      <p:sp>
        <p:nvSpPr>
          <p:cNvPr id="127" name="Freeform 126"/>
          <p:cNvSpPr/>
          <p:nvPr/>
        </p:nvSpPr>
        <p:spPr>
          <a:xfrm>
            <a:off x="544945" y="480291"/>
            <a:ext cx="7213600" cy="2410691"/>
          </a:xfrm>
          <a:custGeom>
            <a:avLst/>
            <a:gdLst>
              <a:gd name="connsiteX0" fmla="*/ 7213600 w 7213600"/>
              <a:gd name="connsiteY0" fmla="*/ 36945 h 2410691"/>
              <a:gd name="connsiteX1" fmla="*/ 7130473 w 7213600"/>
              <a:gd name="connsiteY1" fmla="*/ 18473 h 2410691"/>
              <a:gd name="connsiteX2" fmla="*/ 7102764 w 7213600"/>
              <a:gd name="connsiteY2" fmla="*/ 9236 h 2410691"/>
              <a:gd name="connsiteX3" fmla="*/ 6918037 w 7213600"/>
              <a:gd name="connsiteY3" fmla="*/ 0 h 2410691"/>
              <a:gd name="connsiteX4" fmla="*/ 6613237 w 7213600"/>
              <a:gd name="connsiteY4" fmla="*/ 9236 h 2410691"/>
              <a:gd name="connsiteX5" fmla="*/ 6576291 w 7213600"/>
              <a:gd name="connsiteY5" fmla="*/ 18473 h 2410691"/>
              <a:gd name="connsiteX6" fmla="*/ 6437746 w 7213600"/>
              <a:gd name="connsiteY6" fmla="*/ 27709 h 2410691"/>
              <a:gd name="connsiteX7" fmla="*/ 6363855 w 7213600"/>
              <a:gd name="connsiteY7" fmla="*/ 36945 h 2410691"/>
              <a:gd name="connsiteX8" fmla="*/ 6336146 w 7213600"/>
              <a:gd name="connsiteY8" fmla="*/ 46182 h 2410691"/>
              <a:gd name="connsiteX9" fmla="*/ 6179128 w 7213600"/>
              <a:gd name="connsiteY9" fmla="*/ 64654 h 2410691"/>
              <a:gd name="connsiteX10" fmla="*/ 6114473 w 7213600"/>
              <a:gd name="connsiteY10" fmla="*/ 83127 h 2410691"/>
              <a:gd name="connsiteX11" fmla="*/ 6086764 w 7213600"/>
              <a:gd name="connsiteY11" fmla="*/ 92364 h 2410691"/>
              <a:gd name="connsiteX12" fmla="*/ 6022110 w 7213600"/>
              <a:gd name="connsiteY12" fmla="*/ 101600 h 2410691"/>
              <a:gd name="connsiteX13" fmla="*/ 5957455 w 7213600"/>
              <a:gd name="connsiteY13" fmla="*/ 120073 h 2410691"/>
              <a:gd name="connsiteX14" fmla="*/ 5874328 w 7213600"/>
              <a:gd name="connsiteY14" fmla="*/ 147782 h 2410691"/>
              <a:gd name="connsiteX15" fmla="*/ 5818910 w 7213600"/>
              <a:gd name="connsiteY15" fmla="*/ 166254 h 2410691"/>
              <a:gd name="connsiteX16" fmla="*/ 5763491 w 7213600"/>
              <a:gd name="connsiteY16" fmla="*/ 193964 h 2410691"/>
              <a:gd name="connsiteX17" fmla="*/ 5735782 w 7213600"/>
              <a:gd name="connsiteY17" fmla="*/ 212436 h 2410691"/>
              <a:gd name="connsiteX18" fmla="*/ 5680364 w 7213600"/>
              <a:gd name="connsiteY18" fmla="*/ 230909 h 2410691"/>
              <a:gd name="connsiteX19" fmla="*/ 5652655 w 7213600"/>
              <a:gd name="connsiteY19" fmla="*/ 240145 h 2410691"/>
              <a:gd name="connsiteX20" fmla="*/ 5615710 w 7213600"/>
              <a:gd name="connsiteY20" fmla="*/ 258618 h 2410691"/>
              <a:gd name="connsiteX21" fmla="*/ 5588000 w 7213600"/>
              <a:gd name="connsiteY21" fmla="*/ 286327 h 2410691"/>
              <a:gd name="connsiteX22" fmla="*/ 5560291 w 7213600"/>
              <a:gd name="connsiteY22" fmla="*/ 295564 h 2410691"/>
              <a:gd name="connsiteX23" fmla="*/ 5486400 w 7213600"/>
              <a:gd name="connsiteY23" fmla="*/ 323273 h 2410691"/>
              <a:gd name="connsiteX24" fmla="*/ 5458691 w 7213600"/>
              <a:gd name="connsiteY24" fmla="*/ 341745 h 2410691"/>
              <a:gd name="connsiteX25" fmla="*/ 5421746 w 7213600"/>
              <a:gd name="connsiteY25" fmla="*/ 369454 h 2410691"/>
              <a:gd name="connsiteX26" fmla="*/ 5394037 w 7213600"/>
              <a:gd name="connsiteY26" fmla="*/ 378691 h 2410691"/>
              <a:gd name="connsiteX27" fmla="*/ 5338619 w 7213600"/>
              <a:gd name="connsiteY27" fmla="*/ 415636 h 2410691"/>
              <a:gd name="connsiteX28" fmla="*/ 5246255 w 7213600"/>
              <a:gd name="connsiteY28" fmla="*/ 452582 h 2410691"/>
              <a:gd name="connsiteX29" fmla="*/ 5218546 w 7213600"/>
              <a:gd name="connsiteY29" fmla="*/ 471054 h 2410691"/>
              <a:gd name="connsiteX30" fmla="*/ 5190837 w 7213600"/>
              <a:gd name="connsiteY30" fmla="*/ 480291 h 2410691"/>
              <a:gd name="connsiteX31" fmla="*/ 5163128 w 7213600"/>
              <a:gd name="connsiteY31" fmla="*/ 498764 h 2410691"/>
              <a:gd name="connsiteX32" fmla="*/ 5126182 w 7213600"/>
              <a:gd name="connsiteY32" fmla="*/ 517236 h 2410691"/>
              <a:gd name="connsiteX33" fmla="*/ 5089237 w 7213600"/>
              <a:gd name="connsiteY33" fmla="*/ 544945 h 2410691"/>
              <a:gd name="connsiteX34" fmla="*/ 5061528 w 7213600"/>
              <a:gd name="connsiteY34" fmla="*/ 563418 h 2410691"/>
              <a:gd name="connsiteX35" fmla="*/ 5024582 w 7213600"/>
              <a:gd name="connsiteY35" fmla="*/ 591127 h 2410691"/>
              <a:gd name="connsiteX36" fmla="*/ 4959928 w 7213600"/>
              <a:gd name="connsiteY36" fmla="*/ 618836 h 2410691"/>
              <a:gd name="connsiteX37" fmla="*/ 4876800 w 7213600"/>
              <a:gd name="connsiteY37" fmla="*/ 665018 h 2410691"/>
              <a:gd name="connsiteX38" fmla="*/ 4821382 w 7213600"/>
              <a:gd name="connsiteY38" fmla="*/ 701964 h 2410691"/>
              <a:gd name="connsiteX39" fmla="*/ 4784437 w 7213600"/>
              <a:gd name="connsiteY39" fmla="*/ 729673 h 2410691"/>
              <a:gd name="connsiteX40" fmla="*/ 4756728 w 7213600"/>
              <a:gd name="connsiteY40" fmla="*/ 738909 h 2410691"/>
              <a:gd name="connsiteX41" fmla="*/ 4673600 w 7213600"/>
              <a:gd name="connsiteY41" fmla="*/ 785091 h 2410691"/>
              <a:gd name="connsiteX42" fmla="*/ 4636655 w 7213600"/>
              <a:gd name="connsiteY42" fmla="*/ 812800 h 2410691"/>
              <a:gd name="connsiteX43" fmla="*/ 4599710 w 7213600"/>
              <a:gd name="connsiteY43" fmla="*/ 822036 h 2410691"/>
              <a:gd name="connsiteX44" fmla="*/ 4572000 w 7213600"/>
              <a:gd name="connsiteY44" fmla="*/ 831273 h 2410691"/>
              <a:gd name="connsiteX45" fmla="*/ 4498110 w 7213600"/>
              <a:gd name="connsiteY45" fmla="*/ 858982 h 2410691"/>
              <a:gd name="connsiteX46" fmla="*/ 4442691 w 7213600"/>
              <a:gd name="connsiteY46" fmla="*/ 895927 h 2410691"/>
              <a:gd name="connsiteX47" fmla="*/ 4414982 w 7213600"/>
              <a:gd name="connsiteY47" fmla="*/ 905164 h 2410691"/>
              <a:gd name="connsiteX48" fmla="*/ 4350328 w 7213600"/>
              <a:gd name="connsiteY48" fmla="*/ 923636 h 2410691"/>
              <a:gd name="connsiteX49" fmla="*/ 4322619 w 7213600"/>
              <a:gd name="connsiteY49" fmla="*/ 942109 h 2410691"/>
              <a:gd name="connsiteX50" fmla="*/ 4239491 w 7213600"/>
              <a:gd name="connsiteY50" fmla="*/ 969818 h 2410691"/>
              <a:gd name="connsiteX51" fmla="*/ 4211782 w 7213600"/>
              <a:gd name="connsiteY51" fmla="*/ 979054 h 2410691"/>
              <a:gd name="connsiteX52" fmla="*/ 4174837 w 7213600"/>
              <a:gd name="connsiteY52" fmla="*/ 997527 h 2410691"/>
              <a:gd name="connsiteX53" fmla="*/ 4147128 w 7213600"/>
              <a:gd name="connsiteY53" fmla="*/ 1006764 h 2410691"/>
              <a:gd name="connsiteX54" fmla="*/ 4119419 w 7213600"/>
              <a:gd name="connsiteY54" fmla="*/ 1025236 h 2410691"/>
              <a:gd name="connsiteX55" fmla="*/ 4091710 w 7213600"/>
              <a:gd name="connsiteY55" fmla="*/ 1034473 h 2410691"/>
              <a:gd name="connsiteX56" fmla="*/ 4064000 w 7213600"/>
              <a:gd name="connsiteY56" fmla="*/ 1052945 h 2410691"/>
              <a:gd name="connsiteX57" fmla="*/ 4027055 w 7213600"/>
              <a:gd name="connsiteY57" fmla="*/ 1062182 h 2410691"/>
              <a:gd name="connsiteX58" fmla="*/ 3943928 w 7213600"/>
              <a:gd name="connsiteY58" fmla="*/ 1089891 h 2410691"/>
              <a:gd name="connsiteX59" fmla="*/ 3916219 w 7213600"/>
              <a:gd name="connsiteY59" fmla="*/ 1099127 h 2410691"/>
              <a:gd name="connsiteX60" fmla="*/ 3879273 w 7213600"/>
              <a:gd name="connsiteY60" fmla="*/ 1117600 h 2410691"/>
              <a:gd name="connsiteX61" fmla="*/ 3851564 w 7213600"/>
              <a:gd name="connsiteY61" fmla="*/ 1126836 h 2410691"/>
              <a:gd name="connsiteX62" fmla="*/ 3759200 w 7213600"/>
              <a:gd name="connsiteY62" fmla="*/ 1163782 h 2410691"/>
              <a:gd name="connsiteX63" fmla="*/ 3713019 w 7213600"/>
              <a:gd name="connsiteY63" fmla="*/ 1182254 h 2410691"/>
              <a:gd name="connsiteX64" fmla="*/ 3666837 w 7213600"/>
              <a:gd name="connsiteY64" fmla="*/ 1200727 h 2410691"/>
              <a:gd name="connsiteX65" fmla="*/ 3602182 w 7213600"/>
              <a:gd name="connsiteY65" fmla="*/ 1219200 h 2410691"/>
              <a:gd name="connsiteX66" fmla="*/ 3574473 w 7213600"/>
              <a:gd name="connsiteY66" fmla="*/ 1237673 h 2410691"/>
              <a:gd name="connsiteX67" fmla="*/ 3546764 w 7213600"/>
              <a:gd name="connsiteY67" fmla="*/ 1246909 h 2410691"/>
              <a:gd name="connsiteX68" fmla="*/ 3454400 w 7213600"/>
              <a:gd name="connsiteY68" fmla="*/ 1293091 h 2410691"/>
              <a:gd name="connsiteX69" fmla="*/ 3417455 w 7213600"/>
              <a:gd name="connsiteY69" fmla="*/ 1320800 h 2410691"/>
              <a:gd name="connsiteX70" fmla="*/ 3362037 w 7213600"/>
              <a:gd name="connsiteY70" fmla="*/ 1339273 h 2410691"/>
              <a:gd name="connsiteX71" fmla="*/ 3278910 w 7213600"/>
              <a:gd name="connsiteY71" fmla="*/ 1385454 h 2410691"/>
              <a:gd name="connsiteX72" fmla="*/ 3223491 w 7213600"/>
              <a:gd name="connsiteY72" fmla="*/ 1422400 h 2410691"/>
              <a:gd name="connsiteX73" fmla="*/ 3168073 w 7213600"/>
              <a:gd name="connsiteY73" fmla="*/ 1440873 h 2410691"/>
              <a:gd name="connsiteX74" fmla="*/ 3084946 w 7213600"/>
              <a:gd name="connsiteY74" fmla="*/ 1487054 h 2410691"/>
              <a:gd name="connsiteX75" fmla="*/ 3038764 w 7213600"/>
              <a:gd name="connsiteY75" fmla="*/ 1524000 h 2410691"/>
              <a:gd name="connsiteX76" fmla="*/ 3020291 w 7213600"/>
              <a:gd name="connsiteY76" fmla="*/ 1551709 h 2410691"/>
              <a:gd name="connsiteX77" fmla="*/ 2964873 w 7213600"/>
              <a:gd name="connsiteY77" fmla="*/ 1579418 h 2410691"/>
              <a:gd name="connsiteX78" fmla="*/ 2863273 w 7213600"/>
              <a:gd name="connsiteY78" fmla="*/ 1616364 h 2410691"/>
              <a:gd name="connsiteX79" fmla="*/ 2807855 w 7213600"/>
              <a:gd name="connsiteY79" fmla="*/ 1634836 h 2410691"/>
              <a:gd name="connsiteX80" fmla="*/ 2780146 w 7213600"/>
              <a:gd name="connsiteY80" fmla="*/ 1653309 h 2410691"/>
              <a:gd name="connsiteX81" fmla="*/ 2733964 w 7213600"/>
              <a:gd name="connsiteY81" fmla="*/ 1662545 h 2410691"/>
              <a:gd name="connsiteX82" fmla="*/ 2678546 w 7213600"/>
              <a:gd name="connsiteY82" fmla="*/ 1681018 h 2410691"/>
              <a:gd name="connsiteX83" fmla="*/ 2613891 w 7213600"/>
              <a:gd name="connsiteY83" fmla="*/ 1699491 h 2410691"/>
              <a:gd name="connsiteX84" fmla="*/ 2586182 w 7213600"/>
              <a:gd name="connsiteY84" fmla="*/ 1708727 h 2410691"/>
              <a:gd name="connsiteX85" fmla="*/ 2540000 w 7213600"/>
              <a:gd name="connsiteY85" fmla="*/ 1717964 h 2410691"/>
              <a:gd name="connsiteX86" fmla="*/ 2512291 w 7213600"/>
              <a:gd name="connsiteY86" fmla="*/ 1727200 h 2410691"/>
              <a:gd name="connsiteX87" fmla="*/ 2318328 w 7213600"/>
              <a:gd name="connsiteY87" fmla="*/ 1745673 h 2410691"/>
              <a:gd name="connsiteX88" fmla="*/ 2235200 w 7213600"/>
              <a:gd name="connsiteY88" fmla="*/ 1754909 h 2410691"/>
              <a:gd name="connsiteX89" fmla="*/ 2105891 w 7213600"/>
              <a:gd name="connsiteY89" fmla="*/ 1782618 h 2410691"/>
              <a:gd name="connsiteX90" fmla="*/ 2068946 w 7213600"/>
              <a:gd name="connsiteY90" fmla="*/ 1791854 h 2410691"/>
              <a:gd name="connsiteX91" fmla="*/ 2041237 w 7213600"/>
              <a:gd name="connsiteY91" fmla="*/ 1801091 h 2410691"/>
              <a:gd name="connsiteX92" fmla="*/ 1976582 w 7213600"/>
              <a:gd name="connsiteY92" fmla="*/ 1810327 h 2410691"/>
              <a:gd name="connsiteX93" fmla="*/ 1893455 w 7213600"/>
              <a:gd name="connsiteY93" fmla="*/ 1838036 h 2410691"/>
              <a:gd name="connsiteX94" fmla="*/ 1865746 w 7213600"/>
              <a:gd name="connsiteY94" fmla="*/ 1847273 h 2410691"/>
              <a:gd name="connsiteX95" fmla="*/ 1782619 w 7213600"/>
              <a:gd name="connsiteY95" fmla="*/ 1856509 h 2410691"/>
              <a:gd name="connsiteX96" fmla="*/ 1681019 w 7213600"/>
              <a:gd name="connsiteY96" fmla="*/ 1884218 h 2410691"/>
              <a:gd name="connsiteX97" fmla="*/ 1625600 w 7213600"/>
              <a:gd name="connsiteY97" fmla="*/ 1902691 h 2410691"/>
              <a:gd name="connsiteX98" fmla="*/ 1560946 w 7213600"/>
              <a:gd name="connsiteY98" fmla="*/ 1921164 h 2410691"/>
              <a:gd name="connsiteX99" fmla="*/ 1450110 w 7213600"/>
              <a:gd name="connsiteY99" fmla="*/ 1939636 h 2410691"/>
              <a:gd name="connsiteX100" fmla="*/ 1357746 w 7213600"/>
              <a:gd name="connsiteY100" fmla="*/ 1967345 h 2410691"/>
              <a:gd name="connsiteX101" fmla="*/ 1302328 w 7213600"/>
              <a:gd name="connsiteY101" fmla="*/ 1985818 h 2410691"/>
              <a:gd name="connsiteX102" fmla="*/ 1265382 w 7213600"/>
              <a:gd name="connsiteY102" fmla="*/ 1995054 h 2410691"/>
              <a:gd name="connsiteX103" fmla="*/ 1209964 w 7213600"/>
              <a:gd name="connsiteY103" fmla="*/ 2013527 h 2410691"/>
              <a:gd name="connsiteX104" fmla="*/ 1163782 w 7213600"/>
              <a:gd name="connsiteY104" fmla="*/ 2022764 h 2410691"/>
              <a:gd name="connsiteX105" fmla="*/ 1108364 w 7213600"/>
              <a:gd name="connsiteY105" fmla="*/ 2041236 h 2410691"/>
              <a:gd name="connsiteX106" fmla="*/ 1080655 w 7213600"/>
              <a:gd name="connsiteY106" fmla="*/ 2050473 h 2410691"/>
              <a:gd name="connsiteX107" fmla="*/ 1052946 w 7213600"/>
              <a:gd name="connsiteY107" fmla="*/ 2068945 h 2410691"/>
              <a:gd name="connsiteX108" fmla="*/ 997528 w 7213600"/>
              <a:gd name="connsiteY108" fmla="*/ 2087418 h 2410691"/>
              <a:gd name="connsiteX109" fmla="*/ 932873 w 7213600"/>
              <a:gd name="connsiteY109" fmla="*/ 2105891 h 2410691"/>
              <a:gd name="connsiteX110" fmla="*/ 905164 w 7213600"/>
              <a:gd name="connsiteY110" fmla="*/ 2115127 h 2410691"/>
              <a:gd name="connsiteX111" fmla="*/ 831273 w 7213600"/>
              <a:gd name="connsiteY111" fmla="*/ 2133600 h 2410691"/>
              <a:gd name="connsiteX112" fmla="*/ 775855 w 7213600"/>
              <a:gd name="connsiteY112" fmla="*/ 2152073 h 2410691"/>
              <a:gd name="connsiteX113" fmla="*/ 748146 w 7213600"/>
              <a:gd name="connsiteY113" fmla="*/ 2161309 h 2410691"/>
              <a:gd name="connsiteX114" fmla="*/ 711200 w 7213600"/>
              <a:gd name="connsiteY114" fmla="*/ 2170545 h 2410691"/>
              <a:gd name="connsiteX115" fmla="*/ 591128 w 7213600"/>
              <a:gd name="connsiteY115" fmla="*/ 2198254 h 2410691"/>
              <a:gd name="connsiteX116" fmla="*/ 461819 w 7213600"/>
              <a:gd name="connsiteY116" fmla="*/ 2207491 h 2410691"/>
              <a:gd name="connsiteX117" fmla="*/ 360219 w 7213600"/>
              <a:gd name="connsiteY117" fmla="*/ 2253673 h 2410691"/>
              <a:gd name="connsiteX118" fmla="*/ 304800 w 7213600"/>
              <a:gd name="connsiteY118" fmla="*/ 2262909 h 2410691"/>
              <a:gd name="connsiteX119" fmla="*/ 277091 w 7213600"/>
              <a:gd name="connsiteY119" fmla="*/ 2272145 h 2410691"/>
              <a:gd name="connsiteX120" fmla="*/ 240146 w 7213600"/>
              <a:gd name="connsiteY120" fmla="*/ 2290618 h 2410691"/>
              <a:gd name="connsiteX121" fmla="*/ 203200 w 7213600"/>
              <a:gd name="connsiteY121" fmla="*/ 2299854 h 2410691"/>
              <a:gd name="connsiteX122" fmla="*/ 175491 w 7213600"/>
              <a:gd name="connsiteY122" fmla="*/ 2318327 h 2410691"/>
              <a:gd name="connsiteX123" fmla="*/ 83128 w 7213600"/>
              <a:gd name="connsiteY123" fmla="*/ 2355273 h 2410691"/>
              <a:gd name="connsiteX124" fmla="*/ 27710 w 7213600"/>
              <a:gd name="connsiteY124" fmla="*/ 2392218 h 2410691"/>
              <a:gd name="connsiteX125" fmla="*/ 0 w 7213600"/>
              <a:gd name="connsiteY125" fmla="*/ 2410691 h 24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7213600" h="2410691">
                <a:moveTo>
                  <a:pt x="7213600" y="36945"/>
                </a:moveTo>
                <a:cubicBezTo>
                  <a:pt x="7181866" y="30598"/>
                  <a:pt x="7160901" y="27167"/>
                  <a:pt x="7130473" y="18473"/>
                </a:cubicBezTo>
                <a:cubicBezTo>
                  <a:pt x="7121112" y="15798"/>
                  <a:pt x="7112463" y="10079"/>
                  <a:pt x="7102764" y="9236"/>
                </a:cubicBezTo>
                <a:cubicBezTo>
                  <a:pt x="7041343" y="3895"/>
                  <a:pt x="6979613" y="3079"/>
                  <a:pt x="6918037" y="0"/>
                </a:cubicBezTo>
                <a:cubicBezTo>
                  <a:pt x="6816437" y="3079"/>
                  <a:pt x="6714735" y="3750"/>
                  <a:pt x="6613237" y="9236"/>
                </a:cubicBezTo>
                <a:cubicBezTo>
                  <a:pt x="6600561" y="9921"/>
                  <a:pt x="6588916" y="17144"/>
                  <a:pt x="6576291" y="18473"/>
                </a:cubicBezTo>
                <a:cubicBezTo>
                  <a:pt x="6530261" y="23318"/>
                  <a:pt x="6483856" y="23700"/>
                  <a:pt x="6437746" y="27709"/>
                </a:cubicBezTo>
                <a:cubicBezTo>
                  <a:pt x="6413017" y="29859"/>
                  <a:pt x="6388485" y="33866"/>
                  <a:pt x="6363855" y="36945"/>
                </a:cubicBezTo>
                <a:cubicBezTo>
                  <a:pt x="6354619" y="40024"/>
                  <a:pt x="6345591" y="43821"/>
                  <a:pt x="6336146" y="46182"/>
                </a:cubicBezTo>
                <a:cubicBezTo>
                  <a:pt x="6278376" y="60625"/>
                  <a:pt x="6247124" y="58988"/>
                  <a:pt x="6179128" y="64654"/>
                </a:cubicBezTo>
                <a:cubicBezTo>
                  <a:pt x="6112691" y="86801"/>
                  <a:pt x="6195657" y="59931"/>
                  <a:pt x="6114473" y="83127"/>
                </a:cubicBezTo>
                <a:cubicBezTo>
                  <a:pt x="6105112" y="85802"/>
                  <a:pt x="6096311" y="90455"/>
                  <a:pt x="6086764" y="92364"/>
                </a:cubicBezTo>
                <a:cubicBezTo>
                  <a:pt x="6065417" y="96634"/>
                  <a:pt x="6043529" y="97706"/>
                  <a:pt x="6022110" y="101600"/>
                </a:cubicBezTo>
                <a:cubicBezTo>
                  <a:pt x="6008535" y="104068"/>
                  <a:pt x="5972038" y="113823"/>
                  <a:pt x="5957455" y="120073"/>
                </a:cubicBezTo>
                <a:cubicBezTo>
                  <a:pt x="5858683" y="162404"/>
                  <a:pt x="5988496" y="116645"/>
                  <a:pt x="5874328" y="147782"/>
                </a:cubicBezTo>
                <a:cubicBezTo>
                  <a:pt x="5855542" y="152905"/>
                  <a:pt x="5818910" y="166254"/>
                  <a:pt x="5818910" y="166254"/>
                </a:cubicBezTo>
                <a:cubicBezTo>
                  <a:pt x="5739501" y="219193"/>
                  <a:pt x="5839969" y="155725"/>
                  <a:pt x="5763491" y="193964"/>
                </a:cubicBezTo>
                <a:cubicBezTo>
                  <a:pt x="5753562" y="198928"/>
                  <a:pt x="5745926" y="207928"/>
                  <a:pt x="5735782" y="212436"/>
                </a:cubicBezTo>
                <a:cubicBezTo>
                  <a:pt x="5717988" y="220344"/>
                  <a:pt x="5698837" y="224751"/>
                  <a:pt x="5680364" y="230909"/>
                </a:cubicBezTo>
                <a:cubicBezTo>
                  <a:pt x="5671128" y="233988"/>
                  <a:pt x="5661363" y="235791"/>
                  <a:pt x="5652655" y="240145"/>
                </a:cubicBezTo>
                <a:cubicBezTo>
                  <a:pt x="5640340" y="246303"/>
                  <a:pt x="5626914" y="250615"/>
                  <a:pt x="5615710" y="258618"/>
                </a:cubicBezTo>
                <a:cubicBezTo>
                  <a:pt x="5605081" y="266210"/>
                  <a:pt x="5598869" y="279081"/>
                  <a:pt x="5588000" y="286327"/>
                </a:cubicBezTo>
                <a:cubicBezTo>
                  <a:pt x="5579899" y="291728"/>
                  <a:pt x="5568999" y="291210"/>
                  <a:pt x="5560291" y="295564"/>
                </a:cubicBezTo>
                <a:cubicBezTo>
                  <a:pt x="5496871" y="327274"/>
                  <a:pt x="5575497" y="305452"/>
                  <a:pt x="5486400" y="323273"/>
                </a:cubicBezTo>
                <a:cubicBezTo>
                  <a:pt x="5477164" y="329430"/>
                  <a:pt x="5467724" y="335293"/>
                  <a:pt x="5458691" y="341745"/>
                </a:cubicBezTo>
                <a:cubicBezTo>
                  <a:pt x="5446165" y="350692"/>
                  <a:pt x="5435111" y="361816"/>
                  <a:pt x="5421746" y="369454"/>
                </a:cubicBezTo>
                <a:cubicBezTo>
                  <a:pt x="5413293" y="374285"/>
                  <a:pt x="5402548" y="373963"/>
                  <a:pt x="5394037" y="378691"/>
                </a:cubicBezTo>
                <a:cubicBezTo>
                  <a:pt x="5374630" y="389473"/>
                  <a:pt x="5359681" y="408615"/>
                  <a:pt x="5338619" y="415636"/>
                </a:cubicBezTo>
                <a:cubicBezTo>
                  <a:pt x="5293197" y="430777"/>
                  <a:pt x="5284311" y="430836"/>
                  <a:pt x="5246255" y="452582"/>
                </a:cubicBezTo>
                <a:cubicBezTo>
                  <a:pt x="5236617" y="458089"/>
                  <a:pt x="5228475" y="466090"/>
                  <a:pt x="5218546" y="471054"/>
                </a:cubicBezTo>
                <a:cubicBezTo>
                  <a:pt x="5209838" y="475408"/>
                  <a:pt x="5199545" y="475937"/>
                  <a:pt x="5190837" y="480291"/>
                </a:cubicBezTo>
                <a:cubicBezTo>
                  <a:pt x="5180908" y="485256"/>
                  <a:pt x="5172766" y="493257"/>
                  <a:pt x="5163128" y="498764"/>
                </a:cubicBezTo>
                <a:cubicBezTo>
                  <a:pt x="5151173" y="505595"/>
                  <a:pt x="5137858" y="509939"/>
                  <a:pt x="5126182" y="517236"/>
                </a:cubicBezTo>
                <a:cubicBezTo>
                  <a:pt x="5113128" y="525395"/>
                  <a:pt x="5101763" y="535997"/>
                  <a:pt x="5089237" y="544945"/>
                </a:cubicBezTo>
                <a:cubicBezTo>
                  <a:pt x="5080204" y="551397"/>
                  <a:pt x="5070561" y="556966"/>
                  <a:pt x="5061528" y="563418"/>
                </a:cubicBezTo>
                <a:cubicBezTo>
                  <a:pt x="5049001" y="572366"/>
                  <a:pt x="5037636" y="582968"/>
                  <a:pt x="5024582" y="591127"/>
                </a:cubicBezTo>
                <a:cubicBezTo>
                  <a:pt x="4998492" y="607433"/>
                  <a:pt x="4986866" y="609857"/>
                  <a:pt x="4959928" y="618836"/>
                </a:cubicBezTo>
                <a:cubicBezTo>
                  <a:pt x="4896409" y="661183"/>
                  <a:pt x="4925572" y="648762"/>
                  <a:pt x="4876800" y="665018"/>
                </a:cubicBezTo>
                <a:cubicBezTo>
                  <a:pt x="4858327" y="677333"/>
                  <a:pt x="4839143" y="688643"/>
                  <a:pt x="4821382" y="701964"/>
                </a:cubicBezTo>
                <a:cubicBezTo>
                  <a:pt x="4809067" y="711200"/>
                  <a:pt x="4797803" y="722036"/>
                  <a:pt x="4784437" y="729673"/>
                </a:cubicBezTo>
                <a:cubicBezTo>
                  <a:pt x="4775984" y="734503"/>
                  <a:pt x="4765964" y="735830"/>
                  <a:pt x="4756728" y="738909"/>
                </a:cubicBezTo>
                <a:cubicBezTo>
                  <a:pt x="4693209" y="781255"/>
                  <a:pt x="4722372" y="768833"/>
                  <a:pt x="4673600" y="785091"/>
                </a:cubicBezTo>
                <a:cubicBezTo>
                  <a:pt x="4661285" y="794327"/>
                  <a:pt x="4650424" y="805916"/>
                  <a:pt x="4636655" y="812800"/>
                </a:cubicBezTo>
                <a:cubicBezTo>
                  <a:pt x="4625301" y="818477"/>
                  <a:pt x="4611916" y="818549"/>
                  <a:pt x="4599710" y="822036"/>
                </a:cubicBezTo>
                <a:cubicBezTo>
                  <a:pt x="4590348" y="824711"/>
                  <a:pt x="4580708" y="826919"/>
                  <a:pt x="4572000" y="831273"/>
                </a:cubicBezTo>
                <a:cubicBezTo>
                  <a:pt x="4508578" y="862983"/>
                  <a:pt x="4587209" y="841161"/>
                  <a:pt x="4498110" y="858982"/>
                </a:cubicBezTo>
                <a:cubicBezTo>
                  <a:pt x="4479637" y="871297"/>
                  <a:pt x="4463753" y="888906"/>
                  <a:pt x="4442691" y="895927"/>
                </a:cubicBezTo>
                <a:cubicBezTo>
                  <a:pt x="4433455" y="899006"/>
                  <a:pt x="4424343" y="902489"/>
                  <a:pt x="4414982" y="905164"/>
                </a:cubicBezTo>
                <a:cubicBezTo>
                  <a:pt x="4333772" y="928367"/>
                  <a:pt x="4416785" y="901484"/>
                  <a:pt x="4350328" y="923636"/>
                </a:cubicBezTo>
                <a:cubicBezTo>
                  <a:pt x="4341092" y="929794"/>
                  <a:pt x="4332763" y="937601"/>
                  <a:pt x="4322619" y="942109"/>
                </a:cubicBezTo>
                <a:cubicBezTo>
                  <a:pt x="4322612" y="942112"/>
                  <a:pt x="4253350" y="965199"/>
                  <a:pt x="4239491" y="969818"/>
                </a:cubicBezTo>
                <a:cubicBezTo>
                  <a:pt x="4230255" y="972897"/>
                  <a:pt x="4220490" y="974700"/>
                  <a:pt x="4211782" y="979054"/>
                </a:cubicBezTo>
                <a:cubicBezTo>
                  <a:pt x="4199467" y="985212"/>
                  <a:pt x="4187492" y="992103"/>
                  <a:pt x="4174837" y="997527"/>
                </a:cubicBezTo>
                <a:cubicBezTo>
                  <a:pt x="4165888" y="1001362"/>
                  <a:pt x="4155836" y="1002410"/>
                  <a:pt x="4147128" y="1006764"/>
                </a:cubicBezTo>
                <a:cubicBezTo>
                  <a:pt x="4137199" y="1011728"/>
                  <a:pt x="4129348" y="1020272"/>
                  <a:pt x="4119419" y="1025236"/>
                </a:cubicBezTo>
                <a:cubicBezTo>
                  <a:pt x="4110711" y="1029590"/>
                  <a:pt x="4100418" y="1030119"/>
                  <a:pt x="4091710" y="1034473"/>
                </a:cubicBezTo>
                <a:cubicBezTo>
                  <a:pt x="4081781" y="1039437"/>
                  <a:pt x="4074203" y="1048572"/>
                  <a:pt x="4064000" y="1052945"/>
                </a:cubicBezTo>
                <a:cubicBezTo>
                  <a:pt x="4052332" y="1057945"/>
                  <a:pt x="4039214" y="1058534"/>
                  <a:pt x="4027055" y="1062182"/>
                </a:cubicBezTo>
                <a:cubicBezTo>
                  <a:pt x="4026970" y="1062207"/>
                  <a:pt x="3957824" y="1085259"/>
                  <a:pt x="3943928" y="1089891"/>
                </a:cubicBezTo>
                <a:cubicBezTo>
                  <a:pt x="3934692" y="1092970"/>
                  <a:pt x="3924927" y="1094773"/>
                  <a:pt x="3916219" y="1099127"/>
                </a:cubicBezTo>
                <a:cubicBezTo>
                  <a:pt x="3903904" y="1105285"/>
                  <a:pt x="3891929" y="1112176"/>
                  <a:pt x="3879273" y="1117600"/>
                </a:cubicBezTo>
                <a:cubicBezTo>
                  <a:pt x="3870324" y="1121435"/>
                  <a:pt x="3860651" y="1123341"/>
                  <a:pt x="3851564" y="1126836"/>
                </a:cubicBezTo>
                <a:cubicBezTo>
                  <a:pt x="3820615" y="1138740"/>
                  <a:pt x="3789988" y="1151467"/>
                  <a:pt x="3759200" y="1163782"/>
                </a:cubicBezTo>
                <a:lnTo>
                  <a:pt x="3713019" y="1182254"/>
                </a:lnTo>
                <a:cubicBezTo>
                  <a:pt x="3697625" y="1188412"/>
                  <a:pt x="3682922" y="1196706"/>
                  <a:pt x="3666837" y="1200727"/>
                </a:cubicBezTo>
                <a:cubicBezTo>
                  <a:pt x="3620446" y="1212325"/>
                  <a:pt x="3641934" y="1205950"/>
                  <a:pt x="3602182" y="1219200"/>
                </a:cubicBezTo>
                <a:cubicBezTo>
                  <a:pt x="3592946" y="1225358"/>
                  <a:pt x="3584402" y="1232709"/>
                  <a:pt x="3574473" y="1237673"/>
                </a:cubicBezTo>
                <a:cubicBezTo>
                  <a:pt x="3565765" y="1242027"/>
                  <a:pt x="3555275" y="1242181"/>
                  <a:pt x="3546764" y="1246909"/>
                </a:cubicBezTo>
                <a:cubicBezTo>
                  <a:pt x="3456789" y="1296895"/>
                  <a:pt x="3526604" y="1275039"/>
                  <a:pt x="3454400" y="1293091"/>
                </a:cubicBezTo>
                <a:cubicBezTo>
                  <a:pt x="3442085" y="1302327"/>
                  <a:pt x="3431224" y="1313916"/>
                  <a:pt x="3417455" y="1320800"/>
                </a:cubicBezTo>
                <a:cubicBezTo>
                  <a:pt x="3400039" y="1329508"/>
                  <a:pt x="3378239" y="1328472"/>
                  <a:pt x="3362037" y="1339273"/>
                </a:cubicBezTo>
                <a:cubicBezTo>
                  <a:pt x="3298518" y="1381618"/>
                  <a:pt x="3327681" y="1369198"/>
                  <a:pt x="3278910" y="1385454"/>
                </a:cubicBezTo>
                <a:cubicBezTo>
                  <a:pt x="3260437" y="1397769"/>
                  <a:pt x="3244553" y="1415379"/>
                  <a:pt x="3223491" y="1422400"/>
                </a:cubicBezTo>
                <a:cubicBezTo>
                  <a:pt x="3205018" y="1428558"/>
                  <a:pt x="3184275" y="1430072"/>
                  <a:pt x="3168073" y="1440873"/>
                </a:cubicBezTo>
                <a:cubicBezTo>
                  <a:pt x="3104554" y="1483218"/>
                  <a:pt x="3133717" y="1470798"/>
                  <a:pt x="3084946" y="1487054"/>
                </a:cubicBezTo>
                <a:cubicBezTo>
                  <a:pt x="3032006" y="1566465"/>
                  <a:pt x="3102496" y="1473015"/>
                  <a:pt x="3038764" y="1524000"/>
                </a:cubicBezTo>
                <a:cubicBezTo>
                  <a:pt x="3030096" y="1530935"/>
                  <a:pt x="3028140" y="1543860"/>
                  <a:pt x="3020291" y="1551709"/>
                </a:cubicBezTo>
                <a:cubicBezTo>
                  <a:pt x="3002385" y="1569615"/>
                  <a:pt x="2987411" y="1571906"/>
                  <a:pt x="2964873" y="1579418"/>
                </a:cubicBezTo>
                <a:cubicBezTo>
                  <a:pt x="2906788" y="1618142"/>
                  <a:pt x="2969093" y="1581092"/>
                  <a:pt x="2863273" y="1616364"/>
                </a:cubicBezTo>
                <a:lnTo>
                  <a:pt x="2807855" y="1634836"/>
                </a:lnTo>
                <a:cubicBezTo>
                  <a:pt x="2798619" y="1640994"/>
                  <a:pt x="2790540" y="1649411"/>
                  <a:pt x="2780146" y="1653309"/>
                </a:cubicBezTo>
                <a:cubicBezTo>
                  <a:pt x="2765447" y="1658821"/>
                  <a:pt x="2749110" y="1658414"/>
                  <a:pt x="2733964" y="1662545"/>
                </a:cubicBezTo>
                <a:cubicBezTo>
                  <a:pt x="2715178" y="1667668"/>
                  <a:pt x="2697019" y="1674860"/>
                  <a:pt x="2678546" y="1681018"/>
                </a:cubicBezTo>
                <a:cubicBezTo>
                  <a:pt x="2612127" y="1703158"/>
                  <a:pt x="2695053" y="1676302"/>
                  <a:pt x="2613891" y="1699491"/>
                </a:cubicBezTo>
                <a:cubicBezTo>
                  <a:pt x="2604530" y="1702166"/>
                  <a:pt x="2595627" y="1706366"/>
                  <a:pt x="2586182" y="1708727"/>
                </a:cubicBezTo>
                <a:cubicBezTo>
                  <a:pt x="2570952" y="1712535"/>
                  <a:pt x="2555230" y="1714156"/>
                  <a:pt x="2540000" y="1717964"/>
                </a:cubicBezTo>
                <a:cubicBezTo>
                  <a:pt x="2530555" y="1720325"/>
                  <a:pt x="2521952" y="1725992"/>
                  <a:pt x="2512291" y="1727200"/>
                </a:cubicBezTo>
                <a:cubicBezTo>
                  <a:pt x="2447846" y="1735256"/>
                  <a:pt x="2382878" y="1738501"/>
                  <a:pt x="2318328" y="1745673"/>
                </a:cubicBezTo>
                <a:lnTo>
                  <a:pt x="2235200" y="1754909"/>
                </a:lnTo>
                <a:cubicBezTo>
                  <a:pt x="2070445" y="1796099"/>
                  <a:pt x="2239978" y="1755802"/>
                  <a:pt x="2105891" y="1782618"/>
                </a:cubicBezTo>
                <a:cubicBezTo>
                  <a:pt x="2093443" y="1785107"/>
                  <a:pt x="2081152" y="1788367"/>
                  <a:pt x="2068946" y="1791854"/>
                </a:cubicBezTo>
                <a:cubicBezTo>
                  <a:pt x="2059585" y="1794529"/>
                  <a:pt x="2050784" y="1799182"/>
                  <a:pt x="2041237" y="1801091"/>
                </a:cubicBezTo>
                <a:cubicBezTo>
                  <a:pt x="2019889" y="1805361"/>
                  <a:pt x="1998134" y="1807248"/>
                  <a:pt x="1976582" y="1810327"/>
                </a:cubicBezTo>
                <a:lnTo>
                  <a:pt x="1893455" y="1838036"/>
                </a:lnTo>
                <a:cubicBezTo>
                  <a:pt x="1884219" y="1841115"/>
                  <a:pt x="1875422" y="1846198"/>
                  <a:pt x="1865746" y="1847273"/>
                </a:cubicBezTo>
                <a:lnTo>
                  <a:pt x="1782619" y="1856509"/>
                </a:lnTo>
                <a:cubicBezTo>
                  <a:pt x="1615144" y="1912334"/>
                  <a:pt x="1824627" y="1845052"/>
                  <a:pt x="1681019" y="1884218"/>
                </a:cubicBezTo>
                <a:cubicBezTo>
                  <a:pt x="1662233" y="1889341"/>
                  <a:pt x="1644073" y="1896533"/>
                  <a:pt x="1625600" y="1902691"/>
                </a:cubicBezTo>
                <a:cubicBezTo>
                  <a:pt x="1601104" y="1910856"/>
                  <a:pt x="1587445" y="1916195"/>
                  <a:pt x="1560946" y="1921164"/>
                </a:cubicBezTo>
                <a:cubicBezTo>
                  <a:pt x="1524133" y="1928067"/>
                  <a:pt x="1450110" y="1939636"/>
                  <a:pt x="1450110" y="1939636"/>
                </a:cubicBezTo>
                <a:cubicBezTo>
                  <a:pt x="1396506" y="1975371"/>
                  <a:pt x="1448647" y="1946368"/>
                  <a:pt x="1357746" y="1967345"/>
                </a:cubicBezTo>
                <a:cubicBezTo>
                  <a:pt x="1338773" y="1971723"/>
                  <a:pt x="1321219" y="1981096"/>
                  <a:pt x="1302328" y="1985818"/>
                </a:cubicBezTo>
                <a:cubicBezTo>
                  <a:pt x="1290013" y="1988897"/>
                  <a:pt x="1277541" y="1991406"/>
                  <a:pt x="1265382" y="1995054"/>
                </a:cubicBezTo>
                <a:cubicBezTo>
                  <a:pt x="1246731" y="2000649"/>
                  <a:pt x="1229058" y="2009708"/>
                  <a:pt x="1209964" y="2013527"/>
                </a:cubicBezTo>
                <a:cubicBezTo>
                  <a:pt x="1194570" y="2016606"/>
                  <a:pt x="1178928" y="2018633"/>
                  <a:pt x="1163782" y="2022764"/>
                </a:cubicBezTo>
                <a:cubicBezTo>
                  <a:pt x="1144996" y="2027887"/>
                  <a:pt x="1126837" y="2035078"/>
                  <a:pt x="1108364" y="2041236"/>
                </a:cubicBezTo>
                <a:cubicBezTo>
                  <a:pt x="1099128" y="2044315"/>
                  <a:pt x="1088756" y="2045073"/>
                  <a:pt x="1080655" y="2050473"/>
                </a:cubicBezTo>
                <a:cubicBezTo>
                  <a:pt x="1071419" y="2056630"/>
                  <a:pt x="1063090" y="2064437"/>
                  <a:pt x="1052946" y="2068945"/>
                </a:cubicBezTo>
                <a:cubicBezTo>
                  <a:pt x="1035152" y="2076853"/>
                  <a:pt x="1016001" y="2081260"/>
                  <a:pt x="997528" y="2087418"/>
                </a:cubicBezTo>
                <a:cubicBezTo>
                  <a:pt x="931109" y="2109558"/>
                  <a:pt x="1014035" y="2082702"/>
                  <a:pt x="932873" y="2105891"/>
                </a:cubicBezTo>
                <a:cubicBezTo>
                  <a:pt x="923512" y="2108566"/>
                  <a:pt x="914557" y="2112565"/>
                  <a:pt x="905164" y="2115127"/>
                </a:cubicBezTo>
                <a:cubicBezTo>
                  <a:pt x="880670" y="2121807"/>
                  <a:pt x="855358" y="2125571"/>
                  <a:pt x="831273" y="2133600"/>
                </a:cubicBezTo>
                <a:lnTo>
                  <a:pt x="775855" y="2152073"/>
                </a:lnTo>
                <a:cubicBezTo>
                  <a:pt x="766619" y="2155152"/>
                  <a:pt x="757591" y="2158948"/>
                  <a:pt x="748146" y="2161309"/>
                </a:cubicBezTo>
                <a:cubicBezTo>
                  <a:pt x="735831" y="2164388"/>
                  <a:pt x="723406" y="2167058"/>
                  <a:pt x="711200" y="2170545"/>
                </a:cubicBezTo>
                <a:cubicBezTo>
                  <a:pt x="659882" y="2185207"/>
                  <a:pt x="673119" y="2192397"/>
                  <a:pt x="591128" y="2198254"/>
                </a:cubicBezTo>
                <a:lnTo>
                  <a:pt x="461819" y="2207491"/>
                </a:lnTo>
                <a:cubicBezTo>
                  <a:pt x="440139" y="2218331"/>
                  <a:pt x="392514" y="2246496"/>
                  <a:pt x="360219" y="2253673"/>
                </a:cubicBezTo>
                <a:cubicBezTo>
                  <a:pt x="341937" y="2257736"/>
                  <a:pt x="323273" y="2259830"/>
                  <a:pt x="304800" y="2262909"/>
                </a:cubicBezTo>
                <a:cubicBezTo>
                  <a:pt x="295564" y="2265988"/>
                  <a:pt x="286040" y="2268310"/>
                  <a:pt x="277091" y="2272145"/>
                </a:cubicBezTo>
                <a:cubicBezTo>
                  <a:pt x="264436" y="2277569"/>
                  <a:pt x="253038" y="2285784"/>
                  <a:pt x="240146" y="2290618"/>
                </a:cubicBezTo>
                <a:cubicBezTo>
                  <a:pt x="228260" y="2295075"/>
                  <a:pt x="215515" y="2296775"/>
                  <a:pt x="203200" y="2299854"/>
                </a:cubicBezTo>
                <a:cubicBezTo>
                  <a:pt x="193964" y="2306012"/>
                  <a:pt x="185635" y="2313818"/>
                  <a:pt x="175491" y="2318327"/>
                </a:cubicBezTo>
                <a:cubicBezTo>
                  <a:pt x="107512" y="2348540"/>
                  <a:pt x="137135" y="2322869"/>
                  <a:pt x="83128" y="2355273"/>
                </a:cubicBezTo>
                <a:cubicBezTo>
                  <a:pt x="64091" y="2366696"/>
                  <a:pt x="46183" y="2379903"/>
                  <a:pt x="27710" y="2392218"/>
                </a:cubicBezTo>
                <a:lnTo>
                  <a:pt x="0" y="2410691"/>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7758545" y="400735"/>
            <a:ext cx="1207382" cy="246221"/>
          </a:xfrm>
          <a:prstGeom prst="rect">
            <a:avLst/>
          </a:prstGeom>
          <a:noFill/>
        </p:spPr>
        <p:txBody>
          <a:bodyPr wrap="none" rtlCol="0">
            <a:spAutoFit/>
          </a:bodyPr>
          <a:lstStyle/>
          <a:p>
            <a:r>
              <a:rPr lang="en-US" sz="1000" dirty="0" smtClean="0">
                <a:solidFill>
                  <a:srgbClr val="C00000"/>
                </a:solidFill>
              </a:rPr>
              <a:t>40 degree isotherm</a:t>
            </a:r>
            <a:endParaRPr lang="en-US" sz="1000" dirty="0">
              <a:solidFill>
                <a:srgbClr val="C00000"/>
              </a:solidFill>
            </a:endParaRPr>
          </a:p>
        </p:txBody>
      </p:sp>
      <p:sp>
        <p:nvSpPr>
          <p:cNvPr id="129" name="Freeform 128"/>
          <p:cNvSpPr/>
          <p:nvPr/>
        </p:nvSpPr>
        <p:spPr>
          <a:xfrm>
            <a:off x="1265382" y="2262909"/>
            <a:ext cx="6410036" cy="2105950"/>
          </a:xfrm>
          <a:custGeom>
            <a:avLst/>
            <a:gdLst>
              <a:gd name="connsiteX0" fmla="*/ 6410036 w 6410036"/>
              <a:gd name="connsiteY0" fmla="*/ 184727 h 2105950"/>
              <a:gd name="connsiteX1" fmla="*/ 5588000 w 6410036"/>
              <a:gd name="connsiteY1" fmla="*/ 184727 h 2105950"/>
              <a:gd name="connsiteX2" fmla="*/ 5514109 w 6410036"/>
              <a:gd name="connsiteY2" fmla="*/ 175491 h 2105950"/>
              <a:gd name="connsiteX3" fmla="*/ 5430982 w 6410036"/>
              <a:gd name="connsiteY3" fmla="*/ 166255 h 2105950"/>
              <a:gd name="connsiteX4" fmla="*/ 5329382 w 6410036"/>
              <a:gd name="connsiteY4" fmla="*/ 147782 h 2105950"/>
              <a:gd name="connsiteX5" fmla="*/ 5200073 w 6410036"/>
              <a:gd name="connsiteY5" fmla="*/ 138546 h 2105950"/>
              <a:gd name="connsiteX6" fmla="*/ 5126182 w 6410036"/>
              <a:gd name="connsiteY6" fmla="*/ 120073 h 2105950"/>
              <a:gd name="connsiteX7" fmla="*/ 4710545 w 6410036"/>
              <a:gd name="connsiteY7" fmla="*/ 101600 h 2105950"/>
              <a:gd name="connsiteX8" fmla="*/ 4525818 w 6410036"/>
              <a:gd name="connsiteY8" fmla="*/ 83127 h 2105950"/>
              <a:gd name="connsiteX9" fmla="*/ 4488873 w 6410036"/>
              <a:gd name="connsiteY9" fmla="*/ 73891 h 2105950"/>
              <a:gd name="connsiteX10" fmla="*/ 4359563 w 6410036"/>
              <a:gd name="connsiteY10" fmla="*/ 55418 h 2105950"/>
              <a:gd name="connsiteX11" fmla="*/ 4119418 w 6410036"/>
              <a:gd name="connsiteY11" fmla="*/ 27709 h 2105950"/>
              <a:gd name="connsiteX12" fmla="*/ 4017818 w 6410036"/>
              <a:gd name="connsiteY12" fmla="*/ 9236 h 2105950"/>
              <a:gd name="connsiteX13" fmla="*/ 3962400 w 6410036"/>
              <a:gd name="connsiteY13" fmla="*/ 0 h 2105950"/>
              <a:gd name="connsiteX14" fmla="*/ 3713018 w 6410036"/>
              <a:gd name="connsiteY14" fmla="*/ 9236 h 2105950"/>
              <a:gd name="connsiteX15" fmla="*/ 3565236 w 6410036"/>
              <a:gd name="connsiteY15" fmla="*/ 27709 h 2105950"/>
              <a:gd name="connsiteX16" fmla="*/ 3463636 w 6410036"/>
              <a:gd name="connsiteY16" fmla="*/ 46182 h 2105950"/>
              <a:gd name="connsiteX17" fmla="*/ 3398982 w 6410036"/>
              <a:gd name="connsiteY17" fmla="*/ 64655 h 2105950"/>
              <a:gd name="connsiteX18" fmla="*/ 3306618 w 6410036"/>
              <a:gd name="connsiteY18" fmla="*/ 92364 h 2105950"/>
              <a:gd name="connsiteX19" fmla="*/ 3223491 w 6410036"/>
              <a:gd name="connsiteY19" fmla="*/ 120073 h 2105950"/>
              <a:gd name="connsiteX20" fmla="*/ 3195782 w 6410036"/>
              <a:gd name="connsiteY20" fmla="*/ 129309 h 2105950"/>
              <a:gd name="connsiteX21" fmla="*/ 3168073 w 6410036"/>
              <a:gd name="connsiteY21" fmla="*/ 138546 h 2105950"/>
              <a:gd name="connsiteX22" fmla="*/ 3112654 w 6410036"/>
              <a:gd name="connsiteY22" fmla="*/ 184727 h 2105950"/>
              <a:gd name="connsiteX23" fmla="*/ 3075709 w 6410036"/>
              <a:gd name="connsiteY23" fmla="*/ 193964 h 2105950"/>
              <a:gd name="connsiteX24" fmla="*/ 2992582 w 6410036"/>
              <a:gd name="connsiteY24" fmla="*/ 249382 h 2105950"/>
              <a:gd name="connsiteX25" fmla="*/ 2964873 w 6410036"/>
              <a:gd name="connsiteY25" fmla="*/ 267855 h 2105950"/>
              <a:gd name="connsiteX26" fmla="*/ 2927927 w 6410036"/>
              <a:gd name="connsiteY26" fmla="*/ 286327 h 2105950"/>
              <a:gd name="connsiteX27" fmla="*/ 2863273 w 6410036"/>
              <a:gd name="connsiteY27" fmla="*/ 314036 h 2105950"/>
              <a:gd name="connsiteX28" fmla="*/ 2807854 w 6410036"/>
              <a:gd name="connsiteY28" fmla="*/ 350982 h 2105950"/>
              <a:gd name="connsiteX29" fmla="*/ 2780145 w 6410036"/>
              <a:gd name="connsiteY29" fmla="*/ 369455 h 2105950"/>
              <a:gd name="connsiteX30" fmla="*/ 2724727 w 6410036"/>
              <a:gd name="connsiteY30" fmla="*/ 415636 h 2105950"/>
              <a:gd name="connsiteX31" fmla="*/ 2697018 w 6410036"/>
              <a:gd name="connsiteY31" fmla="*/ 424873 h 2105950"/>
              <a:gd name="connsiteX32" fmla="*/ 2650836 w 6410036"/>
              <a:gd name="connsiteY32" fmla="*/ 461818 h 2105950"/>
              <a:gd name="connsiteX33" fmla="*/ 2632363 w 6410036"/>
              <a:gd name="connsiteY33" fmla="*/ 489527 h 2105950"/>
              <a:gd name="connsiteX34" fmla="*/ 2604654 w 6410036"/>
              <a:gd name="connsiteY34" fmla="*/ 498764 h 2105950"/>
              <a:gd name="connsiteX35" fmla="*/ 2567709 w 6410036"/>
              <a:gd name="connsiteY35" fmla="*/ 517236 h 2105950"/>
              <a:gd name="connsiteX36" fmla="*/ 2475345 w 6410036"/>
              <a:gd name="connsiteY36" fmla="*/ 591127 h 2105950"/>
              <a:gd name="connsiteX37" fmla="*/ 2456873 w 6410036"/>
              <a:gd name="connsiteY37" fmla="*/ 618836 h 2105950"/>
              <a:gd name="connsiteX38" fmla="*/ 2401454 w 6410036"/>
              <a:gd name="connsiteY38" fmla="*/ 655782 h 2105950"/>
              <a:gd name="connsiteX39" fmla="*/ 2364509 w 6410036"/>
              <a:gd name="connsiteY39" fmla="*/ 683491 h 2105950"/>
              <a:gd name="connsiteX40" fmla="*/ 2336800 w 6410036"/>
              <a:gd name="connsiteY40" fmla="*/ 701964 h 2105950"/>
              <a:gd name="connsiteX41" fmla="*/ 2281382 w 6410036"/>
              <a:gd name="connsiteY41" fmla="*/ 738909 h 2105950"/>
              <a:gd name="connsiteX42" fmla="*/ 2253673 w 6410036"/>
              <a:gd name="connsiteY42" fmla="*/ 766618 h 2105950"/>
              <a:gd name="connsiteX43" fmla="*/ 2189018 w 6410036"/>
              <a:gd name="connsiteY43" fmla="*/ 803564 h 2105950"/>
              <a:gd name="connsiteX44" fmla="*/ 2170545 w 6410036"/>
              <a:gd name="connsiteY44" fmla="*/ 831273 h 2105950"/>
              <a:gd name="connsiteX45" fmla="*/ 2115127 w 6410036"/>
              <a:gd name="connsiteY45" fmla="*/ 858982 h 2105950"/>
              <a:gd name="connsiteX46" fmla="*/ 2087418 w 6410036"/>
              <a:gd name="connsiteY46" fmla="*/ 886691 h 2105950"/>
              <a:gd name="connsiteX47" fmla="*/ 2059709 w 6410036"/>
              <a:gd name="connsiteY47" fmla="*/ 905164 h 2105950"/>
              <a:gd name="connsiteX48" fmla="*/ 1995054 w 6410036"/>
              <a:gd name="connsiteY48" fmla="*/ 979055 h 2105950"/>
              <a:gd name="connsiteX49" fmla="*/ 1948873 w 6410036"/>
              <a:gd name="connsiteY49" fmla="*/ 1034473 h 2105950"/>
              <a:gd name="connsiteX50" fmla="*/ 1921163 w 6410036"/>
              <a:gd name="connsiteY50" fmla="*/ 1052946 h 2105950"/>
              <a:gd name="connsiteX51" fmla="*/ 1874982 w 6410036"/>
              <a:gd name="connsiteY51" fmla="*/ 1108364 h 2105950"/>
              <a:gd name="connsiteX52" fmla="*/ 1847273 w 6410036"/>
              <a:gd name="connsiteY52" fmla="*/ 1126836 h 2105950"/>
              <a:gd name="connsiteX53" fmla="*/ 1801091 w 6410036"/>
              <a:gd name="connsiteY53" fmla="*/ 1173018 h 2105950"/>
              <a:gd name="connsiteX54" fmla="*/ 1745673 w 6410036"/>
              <a:gd name="connsiteY54" fmla="*/ 1219200 h 2105950"/>
              <a:gd name="connsiteX55" fmla="*/ 1671782 w 6410036"/>
              <a:gd name="connsiteY55" fmla="*/ 1283855 h 2105950"/>
              <a:gd name="connsiteX56" fmla="*/ 1597891 w 6410036"/>
              <a:gd name="connsiteY56" fmla="*/ 1348509 h 2105950"/>
              <a:gd name="connsiteX57" fmla="*/ 1542473 w 6410036"/>
              <a:gd name="connsiteY57" fmla="*/ 1385455 h 2105950"/>
              <a:gd name="connsiteX58" fmla="*/ 1487054 w 6410036"/>
              <a:gd name="connsiteY58" fmla="*/ 1431636 h 2105950"/>
              <a:gd name="connsiteX59" fmla="*/ 1431636 w 6410036"/>
              <a:gd name="connsiteY59" fmla="*/ 1468582 h 2105950"/>
              <a:gd name="connsiteX60" fmla="*/ 1413163 w 6410036"/>
              <a:gd name="connsiteY60" fmla="*/ 1496291 h 2105950"/>
              <a:gd name="connsiteX61" fmla="*/ 1376218 w 6410036"/>
              <a:gd name="connsiteY61" fmla="*/ 1514764 h 2105950"/>
              <a:gd name="connsiteX62" fmla="*/ 1320800 w 6410036"/>
              <a:gd name="connsiteY62" fmla="*/ 1560946 h 2105950"/>
              <a:gd name="connsiteX63" fmla="*/ 1283854 w 6410036"/>
              <a:gd name="connsiteY63" fmla="*/ 1579418 h 2105950"/>
              <a:gd name="connsiteX64" fmla="*/ 1256145 w 6410036"/>
              <a:gd name="connsiteY64" fmla="*/ 1597891 h 2105950"/>
              <a:gd name="connsiteX65" fmla="*/ 1200727 w 6410036"/>
              <a:gd name="connsiteY65" fmla="*/ 1634836 h 2105950"/>
              <a:gd name="connsiteX66" fmla="*/ 1117600 w 6410036"/>
              <a:gd name="connsiteY66" fmla="*/ 1699491 h 2105950"/>
              <a:gd name="connsiteX67" fmla="*/ 1062182 w 6410036"/>
              <a:gd name="connsiteY67" fmla="*/ 1736436 h 2105950"/>
              <a:gd name="connsiteX68" fmla="*/ 997527 w 6410036"/>
              <a:gd name="connsiteY68" fmla="*/ 1782618 h 2105950"/>
              <a:gd name="connsiteX69" fmla="*/ 951345 w 6410036"/>
              <a:gd name="connsiteY69" fmla="*/ 1801091 h 2105950"/>
              <a:gd name="connsiteX70" fmla="*/ 914400 w 6410036"/>
              <a:gd name="connsiteY70" fmla="*/ 1819564 h 2105950"/>
              <a:gd name="connsiteX71" fmla="*/ 886691 w 6410036"/>
              <a:gd name="connsiteY71" fmla="*/ 1838036 h 2105950"/>
              <a:gd name="connsiteX72" fmla="*/ 858982 w 6410036"/>
              <a:gd name="connsiteY72" fmla="*/ 1847273 h 2105950"/>
              <a:gd name="connsiteX73" fmla="*/ 794327 w 6410036"/>
              <a:gd name="connsiteY73" fmla="*/ 1884218 h 2105950"/>
              <a:gd name="connsiteX74" fmla="*/ 766618 w 6410036"/>
              <a:gd name="connsiteY74" fmla="*/ 1893455 h 2105950"/>
              <a:gd name="connsiteX75" fmla="*/ 646545 w 6410036"/>
              <a:gd name="connsiteY75" fmla="*/ 1967346 h 2105950"/>
              <a:gd name="connsiteX76" fmla="*/ 609600 w 6410036"/>
              <a:gd name="connsiteY76" fmla="*/ 1976582 h 2105950"/>
              <a:gd name="connsiteX77" fmla="*/ 581891 w 6410036"/>
              <a:gd name="connsiteY77" fmla="*/ 1995055 h 2105950"/>
              <a:gd name="connsiteX78" fmla="*/ 526473 w 6410036"/>
              <a:gd name="connsiteY78" fmla="*/ 2013527 h 2105950"/>
              <a:gd name="connsiteX79" fmla="*/ 471054 w 6410036"/>
              <a:gd name="connsiteY79" fmla="*/ 2032000 h 2105950"/>
              <a:gd name="connsiteX80" fmla="*/ 415636 w 6410036"/>
              <a:gd name="connsiteY80" fmla="*/ 2050473 h 2105950"/>
              <a:gd name="connsiteX81" fmla="*/ 387927 w 6410036"/>
              <a:gd name="connsiteY81" fmla="*/ 2068946 h 2105950"/>
              <a:gd name="connsiteX82" fmla="*/ 267854 w 6410036"/>
              <a:gd name="connsiteY82" fmla="*/ 2096655 h 2105950"/>
              <a:gd name="connsiteX83" fmla="*/ 0 w 6410036"/>
              <a:gd name="connsiteY83" fmla="*/ 2105891 h 210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410036" h="2105950">
                <a:moveTo>
                  <a:pt x="6410036" y="184727"/>
                </a:moveTo>
                <a:cubicBezTo>
                  <a:pt x="6065899" y="209310"/>
                  <a:pt x="6241025" y="200463"/>
                  <a:pt x="5588000" y="184727"/>
                </a:cubicBezTo>
                <a:cubicBezTo>
                  <a:pt x="5563185" y="184129"/>
                  <a:pt x="5538761" y="178391"/>
                  <a:pt x="5514109" y="175491"/>
                </a:cubicBezTo>
                <a:cubicBezTo>
                  <a:pt x="5486420" y="172234"/>
                  <a:pt x="5458581" y="170198"/>
                  <a:pt x="5430982" y="166255"/>
                </a:cubicBezTo>
                <a:cubicBezTo>
                  <a:pt x="5372813" y="157945"/>
                  <a:pt x="5392679" y="154111"/>
                  <a:pt x="5329382" y="147782"/>
                </a:cubicBezTo>
                <a:cubicBezTo>
                  <a:pt x="5286384" y="143482"/>
                  <a:pt x="5243176" y="141625"/>
                  <a:pt x="5200073" y="138546"/>
                </a:cubicBezTo>
                <a:cubicBezTo>
                  <a:pt x="5175443" y="132388"/>
                  <a:pt x="5151415" y="122877"/>
                  <a:pt x="5126182" y="120073"/>
                </a:cubicBezTo>
                <a:cubicBezTo>
                  <a:pt x="4932853" y="98591"/>
                  <a:pt x="5070923" y="111610"/>
                  <a:pt x="4710545" y="101600"/>
                </a:cubicBezTo>
                <a:cubicBezTo>
                  <a:pt x="4566688" y="77625"/>
                  <a:pt x="4779521" y="111317"/>
                  <a:pt x="4525818" y="83127"/>
                </a:cubicBezTo>
                <a:cubicBezTo>
                  <a:pt x="4513202" y="81725"/>
                  <a:pt x="4501394" y="75978"/>
                  <a:pt x="4488873" y="73891"/>
                </a:cubicBezTo>
                <a:cubicBezTo>
                  <a:pt x="4445924" y="66733"/>
                  <a:pt x="4402768" y="60818"/>
                  <a:pt x="4359563" y="55418"/>
                </a:cubicBezTo>
                <a:cubicBezTo>
                  <a:pt x="4181079" y="33108"/>
                  <a:pt x="4261179" y="41886"/>
                  <a:pt x="4119418" y="27709"/>
                </a:cubicBezTo>
                <a:cubicBezTo>
                  <a:pt x="4065089" y="9600"/>
                  <a:pt x="4109201" y="22291"/>
                  <a:pt x="4017818" y="9236"/>
                </a:cubicBezTo>
                <a:cubicBezTo>
                  <a:pt x="3999279" y="6587"/>
                  <a:pt x="3980873" y="3079"/>
                  <a:pt x="3962400" y="0"/>
                </a:cubicBezTo>
                <a:lnTo>
                  <a:pt x="3713018" y="9236"/>
                </a:lnTo>
                <a:cubicBezTo>
                  <a:pt x="3647315" y="12788"/>
                  <a:pt x="3623759" y="17955"/>
                  <a:pt x="3565236" y="27709"/>
                </a:cubicBezTo>
                <a:cubicBezTo>
                  <a:pt x="3505788" y="47527"/>
                  <a:pt x="3568072" y="28777"/>
                  <a:pt x="3463636" y="46182"/>
                </a:cubicBezTo>
                <a:cubicBezTo>
                  <a:pt x="3428977" y="51958"/>
                  <a:pt x="3429736" y="55868"/>
                  <a:pt x="3398982" y="64655"/>
                </a:cubicBezTo>
                <a:cubicBezTo>
                  <a:pt x="3301242" y="92581"/>
                  <a:pt x="3438355" y="48452"/>
                  <a:pt x="3306618" y="92364"/>
                </a:cubicBezTo>
                <a:lnTo>
                  <a:pt x="3223491" y="120073"/>
                </a:lnTo>
                <a:lnTo>
                  <a:pt x="3195782" y="129309"/>
                </a:lnTo>
                <a:lnTo>
                  <a:pt x="3168073" y="138546"/>
                </a:lnTo>
                <a:cubicBezTo>
                  <a:pt x="3151428" y="155191"/>
                  <a:pt x="3135158" y="175082"/>
                  <a:pt x="3112654" y="184727"/>
                </a:cubicBezTo>
                <a:cubicBezTo>
                  <a:pt x="3100986" y="189727"/>
                  <a:pt x="3088024" y="190885"/>
                  <a:pt x="3075709" y="193964"/>
                </a:cubicBezTo>
                <a:lnTo>
                  <a:pt x="2992582" y="249382"/>
                </a:lnTo>
                <a:cubicBezTo>
                  <a:pt x="2983346" y="255540"/>
                  <a:pt x="2974802" y="262891"/>
                  <a:pt x="2964873" y="267855"/>
                </a:cubicBezTo>
                <a:cubicBezTo>
                  <a:pt x="2952558" y="274012"/>
                  <a:pt x="2940583" y="280903"/>
                  <a:pt x="2927927" y="286327"/>
                </a:cubicBezTo>
                <a:cubicBezTo>
                  <a:pt x="2883346" y="305433"/>
                  <a:pt x="2914315" y="283411"/>
                  <a:pt x="2863273" y="314036"/>
                </a:cubicBezTo>
                <a:cubicBezTo>
                  <a:pt x="2844235" y="325459"/>
                  <a:pt x="2826327" y="338667"/>
                  <a:pt x="2807854" y="350982"/>
                </a:cubicBezTo>
                <a:cubicBezTo>
                  <a:pt x="2798618" y="357140"/>
                  <a:pt x="2787994" y="361606"/>
                  <a:pt x="2780145" y="369455"/>
                </a:cubicBezTo>
                <a:cubicBezTo>
                  <a:pt x="2759716" y="389884"/>
                  <a:pt x="2750447" y="402776"/>
                  <a:pt x="2724727" y="415636"/>
                </a:cubicBezTo>
                <a:cubicBezTo>
                  <a:pt x="2716019" y="419990"/>
                  <a:pt x="2706254" y="421794"/>
                  <a:pt x="2697018" y="424873"/>
                </a:cubicBezTo>
                <a:cubicBezTo>
                  <a:pt x="2644077" y="504284"/>
                  <a:pt x="2714570" y="410832"/>
                  <a:pt x="2650836" y="461818"/>
                </a:cubicBezTo>
                <a:cubicBezTo>
                  <a:pt x="2642168" y="468753"/>
                  <a:pt x="2641031" y="482592"/>
                  <a:pt x="2632363" y="489527"/>
                </a:cubicBezTo>
                <a:cubicBezTo>
                  <a:pt x="2624760" y="495609"/>
                  <a:pt x="2613603" y="494929"/>
                  <a:pt x="2604654" y="498764"/>
                </a:cubicBezTo>
                <a:cubicBezTo>
                  <a:pt x="2591999" y="504188"/>
                  <a:pt x="2580024" y="511079"/>
                  <a:pt x="2567709" y="517236"/>
                </a:cubicBezTo>
                <a:cubicBezTo>
                  <a:pt x="2502555" y="582391"/>
                  <a:pt x="2535658" y="560972"/>
                  <a:pt x="2475345" y="591127"/>
                </a:cubicBezTo>
                <a:cubicBezTo>
                  <a:pt x="2469188" y="600363"/>
                  <a:pt x="2465227" y="611526"/>
                  <a:pt x="2456873" y="618836"/>
                </a:cubicBezTo>
                <a:cubicBezTo>
                  <a:pt x="2440164" y="633456"/>
                  <a:pt x="2419215" y="642461"/>
                  <a:pt x="2401454" y="655782"/>
                </a:cubicBezTo>
                <a:cubicBezTo>
                  <a:pt x="2389139" y="665018"/>
                  <a:pt x="2377035" y="674543"/>
                  <a:pt x="2364509" y="683491"/>
                </a:cubicBezTo>
                <a:cubicBezTo>
                  <a:pt x="2355476" y="689943"/>
                  <a:pt x="2345328" y="694857"/>
                  <a:pt x="2336800" y="701964"/>
                </a:cubicBezTo>
                <a:cubicBezTo>
                  <a:pt x="2290676" y="740401"/>
                  <a:pt x="2330077" y="722678"/>
                  <a:pt x="2281382" y="738909"/>
                </a:cubicBezTo>
                <a:cubicBezTo>
                  <a:pt x="2272146" y="748145"/>
                  <a:pt x="2263708" y="758256"/>
                  <a:pt x="2253673" y="766618"/>
                </a:cubicBezTo>
                <a:cubicBezTo>
                  <a:pt x="2234092" y="782936"/>
                  <a:pt x="2211601" y="792272"/>
                  <a:pt x="2189018" y="803564"/>
                </a:cubicBezTo>
                <a:cubicBezTo>
                  <a:pt x="2182860" y="812800"/>
                  <a:pt x="2178394" y="823424"/>
                  <a:pt x="2170545" y="831273"/>
                </a:cubicBezTo>
                <a:cubicBezTo>
                  <a:pt x="2152639" y="849179"/>
                  <a:pt x="2137665" y="851470"/>
                  <a:pt x="2115127" y="858982"/>
                </a:cubicBezTo>
                <a:cubicBezTo>
                  <a:pt x="2105891" y="868218"/>
                  <a:pt x="2097453" y="878329"/>
                  <a:pt x="2087418" y="886691"/>
                </a:cubicBezTo>
                <a:cubicBezTo>
                  <a:pt x="2078890" y="893798"/>
                  <a:pt x="2067019" y="896810"/>
                  <a:pt x="2059709" y="905164"/>
                </a:cubicBezTo>
                <a:cubicBezTo>
                  <a:pt x="1984278" y="991370"/>
                  <a:pt x="2057399" y="937491"/>
                  <a:pt x="1995054" y="979055"/>
                </a:cubicBezTo>
                <a:cubicBezTo>
                  <a:pt x="1976891" y="1006301"/>
                  <a:pt x="1975542" y="1012249"/>
                  <a:pt x="1948873" y="1034473"/>
                </a:cubicBezTo>
                <a:cubicBezTo>
                  <a:pt x="1940345" y="1041580"/>
                  <a:pt x="1929691" y="1045839"/>
                  <a:pt x="1921163" y="1052946"/>
                </a:cubicBezTo>
                <a:cubicBezTo>
                  <a:pt x="1830372" y="1128604"/>
                  <a:pt x="1947637" y="1035709"/>
                  <a:pt x="1874982" y="1108364"/>
                </a:cubicBezTo>
                <a:cubicBezTo>
                  <a:pt x="1867133" y="1116213"/>
                  <a:pt x="1856509" y="1120679"/>
                  <a:pt x="1847273" y="1126836"/>
                </a:cubicBezTo>
                <a:cubicBezTo>
                  <a:pt x="1813406" y="1177638"/>
                  <a:pt x="1847273" y="1134533"/>
                  <a:pt x="1801091" y="1173018"/>
                </a:cubicBezTo>
                <a:cubicBezTo>
                  <a:pt x="1729966" y="1232288"/>
                  <a:pt x="1814476" y="1173331"/>
                  <a:pt x="1745673" y="1219200"/>
                </a:cubicBezTo>
                <a:cubicBezTo>
                  <a:pt x="1693336" y="1297704"/>
                  <a:pt x="1779534" y="1176106"/>
                  <a:pt x="1671782" y="1283855"/>
                </a:cubicBezTo>
                <a:cubicBezTo>
                  <a:pt x="1633545" y="1322091"/>
                  <a:pt x="1640289" y="1318830"/>
                  <a:pt x="1597891" y="1348509"/>
                </a:cubicBezTo>
                <a:cubicBezTo>
                  <a:pt x="1579703" y="1361241"/>
                  <a:pt x="1558172" y="1369756"/>
                  <a:pt x="1542473" y="1385455"/>
                </a:cubicBezTo>
                <a:cubicBezTo>
                  <a:pt x="1506914" y="1421013"/>
                  <a:pt x="1525632" y="1405918"/>
                  <a:pt x="1487054" y="1431636"/>
                </a:cubicBezTo>
                <a:cubicBezTo>
                  <a:pt x="1440681" y="1501200"/>
                  <a:pt x="1503205" y="1420870"/>
                  <a:pt x="1431636" y="1468582"/>
                </a:cubicBezTo>
                <a:cubicBezTo>
                  <a:pt x="1422400" y="1474739"/>
                  <a:pt x="1421691" y="1489184"/>
                  <a:pt x="1413163" y="1496291"/>
                </a:cubicBezTo>
                <a:cubicBezTo>
                  <a:pt x="1402586" y="1505106"/>
                  <a:pt x="1388173" y="1507933"/>
                  <a:pt x="1376218" y="1514764"/>
                </a:cubicBezTo>
                <a:cubicBezTo>
                  <a:pt x="1302909" y="1556655"/>
                  <a:pt x="1397227" y="1506355"/>
                  <a:pt x="1320800" y="1560946"/>
                </a:cubicBezTo>
                <a:cubicBezTo>
                  <a:pt x="1309596" y="1568949"/>
                  <a:pt x="1295809" y="1572587"/>
                  <a:pt x="1283854" y="1579418"/>
                </a:cubicBezTo>
                <a:cubicBezTo>
                  <a:pt x="1274216" y="1584925"/>
                  <a:pt x="1265381" y="1591733"/>
                  <a:pt x="1256145" y="1597891"/>
                </a:cubicBezTo>
                <a:cubicBezTo>
                  <a:pt x="1207162" y="1671368"/>
                  <a:pt x="1275281" y="1582648"/>
                  <a:pt x="1200727" y="1634836"/>
                </a:cubicBezTo>
                <a:cubicBezTo>
                  <a:pt x="1087449" y="1714131"/>
                  <a:pt x="1189090" y="1675662"/>
                  <a:pt x="1117600" y="1699491"/>
                </a:cubicBezTo>
                <a:cubicBezTo>
                  <a:pt x="1099127" y="1711806"/>
                  <a:pt x="1079943" y="1723115"/>
                  <a:pt x="1062182" y="1736436"/>
                </a:cubicBezTo>
                <a:cubicBezTo>
                  <a:pt x="1053809" y="1742716"/>
                  <a:pt x="1011038" y="1775863"/>
                  <a:pt x="997527" y="1782618"/>
                </a:cubicBezTo>
                <a:cubicBezTo>
                  <a:pt x="982697" y="1790033"/>
                  <a:pt x="966496" y="1794357"/>
                  <a:pt x="951345" y="1801091"/>
                </a:cubicBezTo>
                <a:cubicBezTo>
                  <a:pt x="938763" y="1806683"/>
                  <a:pt x="926355" y="1812733"/>
                  <a:pt x="914400" y="1819564"/>
                </a:cubicBezTo>
                <a:cubicBezTo>
                  <a:pt x="904762" y="1825071"/>
                  <a:pt x="896620" y="1833072"/>
                  <a:pt x="886691" y="1838036"/>
                </a:cubicBezTo>
                <a:cubicBezTo>
                  <a:pt x="877983" y="1842390"/>
                  <a:pt x="867931" y="1843438"/>
                  <a:pt x="858982" y="1847273"/>
                </a:cubicBezTo>
                <a:cubicBezTo>
                  <a:pt x="745627" y="1895855"/>
                  <a:pt x="887089" y="1837837"/>
                  <a:pt x="794327" y="1884218"/>
                </a:cubicBezTo>
                <a:cubicBezTo>
                  <a:pt x="785619" y="1888572"/>
                  <a:pt x="775129" y="1888727"/>
                  <a:pt x="766618" y="1893455"/>
                </a:cubicBezTo>
                <a:cubicBezTo>
                  <a:pt x="725532" y="1916281"/>
                  <a:pt x="691164" y="1950614"/>
                  <a:pt x="646545" y="1967346"/>
                </a:cubicBezTo>
                <a:cubicBezTo>
                  <a:pt x="634659" y="1971803"/>
                  <a:pt x="621915" y="1973503"/>
                  <a:pt x="609600" y="1976582"/>
                </a:cubicBezTo>
                <a:cubicBezTo>
                  <a:pt x="600364" y="1982740"/>
                  <a:pt x="592035" y="1990547"/>
                  <a:pt x="581891" y="1995055"/>
                </a:cubicBezTo>
                <a:cubicBezTo>
                  <a:pt x="564097" y="2002963"/>
                  <a:pt x="544946" y="2007370"/>
                  <a:pt x="526473" y="2013527"/>
                </a:cubicBezTo>
                <a:lnTo>
                  <a:pt x="471054" y="2032000"/>
                </a:lnTo>
                <a:cubicBezTo>
                  <a:pt x="471049" y="2032002"/>
                  <a:pt x="415640" y="2050470"/>
                  <a:pt x="415636" y="2050473"/>
                </a:cubicBezTo>
                <a:cubicBezTo>
                  <a:pt x="406400" y="2056631"/>
                  <a:pt x="398359" y="2065152"/>
                  <a:pt x="387927" y="2068946"/>
                </a:cubicBezTo>
                <a:cubicBezTo>
                  <a:pt x="383151" y="2070683"/>
                  <a:pt x="286776" y="2095141"/>
                  <a:pt x="267854" y="2096655"/>
                </a:cubicBezTo>
                <a:cubicBezTo>
                  <a:pt x="135110" y="2107275"/>
                  <a:pt x="108978" y="2105891"/>
                  <a:pt x="0" y="2105891"/>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7758545" y="2399249"/>
            <a:ext cx="1207382" cy="246221"/>
          </a:xfrm>
          <a:prstGeom prst="rect">
            <a:avLst/>
          </a:prstGeom>
          <a:noFill/>
        </p:spPr>
        <p:txBody>
          <a:bodyPr wrap="none" rtlCol="0">
            <a:spAutoFit/>
          </a:bodyPr>
          <a:lstStyle/>
          <a:p>
            <a:r>
              <a:rPr lang="en-US" sz="1000" dirty="0" smtClean="0">
                <a:solidFill>
                  <a:srgbClr val="C00000"/>
                </a:solidFill>
              </a:rPr>
              <a:t>60 degree isotherm</a:t>
            </a:r>
            <a:endParaRPr lang="en-US" sz="1000" dirty="0">
              <a:solidFill>
                <a:srgbClr val="C00000"/>
              </a:solidFill>
            </a:endParaRPr>
          </a:p>
        </p:txBody>
      </p:sp>
      <p:sp>
        <p:nvSpPr>
          <p:cNvPr id="131" name="Freeform 130"/>
          <p:cNvSpPr/>
          <p:nvPr/>
        </p:nvSpPr>
        <p:spPr>
          <a:xfrm>
            <a:off x="2438400" y="3435927"/>
            <a:ext cx="3888509" cy="960582"/>
          </a:xfrm>
          <a:custGeom>
            <a:avLst/>
            <a:gdLst>
              <a:gd name="connsiteX0" fmla="*/ 3888509 w 3888509"/>
              <a:gd name="connsiteY0" fmla="*/ 27709 h 960582"/>
              <a:gd name="connsiteX1" fmla="*/ 3629891 w 3888509"/>
              <a:gd name="connsiteY1" fmla="*/ 18473 h 960582"/>
              <a:gd name="connsiteX2" fmla="*/ 3556000 w 3888509"/>
              <a:gd name="connsiteY2" fmla="*/ 9237 h 960582"/>
              <a:gd name="connsiteX3" fmla="*/ 3463636 w 3888509"/>
              <a:gd name="connsiteY3" fmla="*/ 0 h 960582"/>
              <a:gd name="connsiteX4" fmla="*/ 2900218 w 3888509"/>
              <a:gd name="connsiteY4" fmla="*/ 18473 h 960582"/>
              <a:gd name="connsiteX5" fmla="*/ 2854036 w 3888509"/>
              <a:gd name="connsiteY5" fmla="*/ 27709 h 960582"/>
              <a:gd name="connsiteX6" fmla="*/ 2826327 w 3888509"/>
              <a:gd name="connsiteY6" fmla="*/ 36946 h 960582"/>
              <a:gd name="connsiteX7" fmla="*/ 2613891 w 3888509"/>
              <a:gd name="connsiteY7" fmla="*/ 55418 h 960582"/>
              <a:gd name="connsiteX8" fmla="*/ 2503055 w 3888509"/>
              <a:gd name="connsiteY8" fmla="*/ 73891 h 960582"/>
              <a:gd name="connsiteX9" fmla="*/ 2466109 w 3888509"/>
              <a:gd name="connsiteY9" fmla="*/ 83128 h 960582"/>
              <a:gd name="connsiteX10" fmla="*/ 2309091 w 3888509"/>
              <a:gd name="connsiteY10" fmla="*/ 92364 h 960582"/>
              <a:gd name="connsiteX11" fmla="*/ 2216727 w 3888509"/>
              <a:gd name="connsiteY11" fmla="*/ 101600 h 960582"/>
              <a:gd name="connsiteX12" fmla="*/ 2142836 w 3888509"/>
              <a:gd name="connsiteY12" fmla="*/ 110837 h 960582"/>
              <a:gd name="connsiteX13" fmla="*/ 1985818 w 3888509"/>
              <a:gd name="connsiteY13" fmla="*/ 120073 h 960582"/>
              <a:gd name="connsiteX14" fmla="*/ 1930400 w 3888509"/>
              <a:gd name="connsiteY14" fmla="*/ 129309 h 960582"/>
              <a:gd name="connsiteX15" fmla="*/ 1791855 w 3888509"/>
              <a:gd name="connsiteY15" fmla="*/ 147782 h 960582"/>
              <a:gd name="connsiteX16" fmla="*/ 1708727 w 3888509"/>
              <a:gd name="connsiteY16" fmla="*/ 166255 h 960582"/>
              <a:gd name="connsiteX17" fmla="*/ 1496291 w 3888509"/>
              <a:gd name="connsiteY17" fmla="*/ 193964 h 960582"/>
              <a:gd name="connsiteX18" fmla="*/ 1376218 w 3888509"/>
              <a:gd name="connsiteY18" fmla="*/ 203200 h 960582"/>
              <a:gd name="connsiteX19" fmla="*/ 1126836 w 3888509"/>
              <a:gd name="connsiteY19" fmla="*/ 221673 h 960582"/>
              <a:gd name="connsiteX20" fmla="*/ 1089891 w 3888509"/>
              <a:gd name="connsiteY20" fmla="*/ 230909 h 960582"/>
              <a:gd name="connsiteX21" fmla="*/ 1043709 w 3888509"/>
              <a:gd name="connsiteY21" fmla="*/ 240146 h 960582"/>
              <a:gd name="connsiteX22" fmla="*/ 988291 w 3888509"/>
              <a:gd name="connsiteY22" fmla="*/ 258618 h 960582"/>
              <a:gd name="connsiteX23" fmla="*/ 960582 w 3888509"/>
              <a:gd name="connsiteY23" fmla="*/ 277091 h 960582"/>
              <a:gd name="connsiteX24" fmla="*/ 877455 w 3888509"/>
              <a:gd name="connsiteY24" fmla="*/ 304800 h 960582"/>
              <a:gd name="connsiteX25" fmla="*/ 849745 w 3888509"/>
              <a:gd name="connsiteY25" fmla="*/ 314037 h 960582"/>
              <a:gd name="connsiteX26" fmla="*/ 822036 w 3888509"/>
              <a:gd name="connsiteY26" fmla="*/ 323273 h 960582"/>
              <a:gd name="connsiteX27" fmla="*/ 757382 w 3888509"/>
              <a:gd name="connsiteY27" fmla="*/ 350982 h 960582"/>
              <a:gd name="connsiteX28" fmla="*/ 720436 w 3888509"/>
              <a:gd name="connsiteY28" fmla="*/ 369455 h 960582"/>
              <a:gd name="connsiteX29" fmla="*/ 683491 w 3888509"/>
              <a:gd name="connsiteY29" fmla="*/ 378691 h 960582"/>
              <a:gd name="connsiteX30" fmla="*/ 618836 w 3888509"/>
              <a:gd name="connsiteY30" fmla="*/ 406400 h 960582"/>
              <a:gd name="connsiteX31" fmla="*/ 563418 w 3888509"/>
              <a:gd name="connsiteY31" fmla="*/ 452582 h 960582"/>
              <a:gd name="connsiteX32" fmla="*/ 535709 w 3888509"/>
              <a:gd name="connsiteY32" fmla="*/ 471055 h 960582"/>
              <a:gd name="connsiteX33" fmla="*/ 452582 w 3888509"/>
              <a:gd name="connsiteY33" fmla="*/ 544946 h 960582"/>
              <a:gd name="connsiteX34" fmla="*/ 378691 w 3888509"/>
              <a:gd name="connsiteY34" fmla="*/ 628073 h 960582"/>
              <a:gd name="connsiteX35" fmla="*/ 350982 w 3888509"/>
              <a:gd name="connsiteY35" fmla="*/ 646546 h 960582"/>
              <a:gd name="connsiteX36" fmla="*/ 304800 w 3888509"/>
              <a:gd name="connsiteY36" fmla="*/ 701964 h 960582"/>
              <a:gd name="connsiteX37" fmla="*/ 277091 w 3888509"/>
              <a:gd name="connsiteY37" fmla="*/ 720437 h 960582"/>
              <a:gd name="connsiteX38" fmla="*/ 258618 w 3888509"/>
              <a:gd name="connsiteY38" fmla="*/ 748146 h 960582"/>
              <a:gd name="connsiteX39" fmla="*/ 230909 w 3888509"/>
              <a:gd name="connsiteY39" fmla="*/ 757382 h 960582"/>
              <a:gd name="connsiteX40" fmla="*/ 193964 w 3888509"/>
              <a:gd name="connsiteY40" fmla="*/ 812800 h 960582"/>
              <a:gd name="connsiteX41" fmla="*/ 138545 w 3888509"/>
              <a:gd name="connsiteY41" fmla="*/ 849746 h 960582"/>
              <a:gd name="connsiteX42" fmla="*/ 110836 w 3888509"/>
              <a:gd name="connsiteY42" fmla="*/ 868218 h 960582"/>
              <a:gd name="connsiteX43" fmla="*/ 73891 w 3888509"/>
              <a:gd name="connsiteY43" fmla="*/ 895928 h 960582"/>
              <a:gd name="connsiteX44" fmla="*/ 46182 w 3888509"/>
              <a:gd name="connsiteY44" fmla="*/ 932873 h 960582"/>
              <a:gd name="connsiteX45" fmla="*/ 0 w 3888509"/>
              <a:gd name="connsiteY45" fmla="*/ 960582 h 96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509" h="960582">
                <a:moveTo>
                  <a:pt x="3888509" y="27709"/>
                </a:moveTo>
                <a:lnTo>
                  <a:pt x="3629891" y="18473"/>
                </a:lnTo>
                <a:cubicBezTo>
                  <a:pt x="3605107" y="17096"/>
                  <a:pt x="3580670" y="11978"/>
                  <a:pt x="3556000" y="9237"/>
                </a:cubicBezTo>
                <a:cubicBezTo>
                  <a:pt x="3525248" y="5820"/>
                  <a:pt x="3494424" y="3079"/>
                  <a:pt x="3463636" y="0"/>
                </a:cubicBezTo>
                <a:cubicBezTo>
                  <a:pt x="3349156" y="2337"/>
                  <a:pt x="3069248" y="-1412"/>
                  <a:pt x="2900218" y="18473"/>
                </a:cubicBezTo>
                <a:cubicBezTo>
                  <a:pt x="2884627" y="20307"/>
                  <a:pt x="2869266" y="23901"/>
                  <a:pt x="2854036" y="27709"/>
                </a:cubicBezTo>
                <a:cubicBezTo>
                  <a:pt x="2844591" y="30070"/>
                  <a:pt x="2835999" y="35830"/>
                  <a:pt x="2826327" y="36946"/>
                </a:cubicBezTo>
                <a:cubicBezTo>
                  <a:pt x="2755716" y="45093"/>
                  <a:pt x="2613891" y="55418"/>
                  <a:pt x="2613891" y="55418"/>
                </a:cubicBezTo>
                <a:cubicBezTo>
                  <a:pt x="2530748" y="76205"/>
                  <a:pt x="2632786" y="52269"/>
                  <a:pt x="2503055" y="73891"/>
                </a:cubicBezTo>
                <a:cubicBezTo>
                  <a:pt x="2490533" y="75978"/>
                  <a:pt x="2478746" y="81924"/>
                  <a:pt x="2466109" y="83128"/>
                </a:cubicBezTo>
                <a:cubicBezTo>
                  <a:pt x="2413915" y="88099"/>
                  <a:pt x="2361378" y="88491"/>
                  <a:pt x="2309091" y="92364"/>
                </a:cubicBezTo>
                <a:cubicBezTo>
                  <a:pt x="2278234" y="94650"/>
                  <a:pt x="2247479" y="98183"/>
                  <a:pt x="2216727" y="101600"/>
                </a:cubicBezTo>
                <a:cubicBezTo>
                  <a:pt x="2192057" y="104341"/>
                  <a:pt x="2167579" y="108858"/>
                  <a:pt x="2142836" y="110837"/>
                </a:cubicBezTo>
                <a:cubicBezTo>
                  <a:pt x="2090573" y="115018"/>
                  <a:pt x="2038157" y="116994"/>
                  <a:pt x="1985818" y="120073"/>
                </a:cubicBezTo>
                <a:lnTo>
                  <a:pt x="1930400" y="129309"/>
                </a:lnTo>
                <a:cubicBezTo>
                  <a:pt x="1875136" y="137811"/>
                  <a:pt x="1848624" y="140686"/>
                  <a:pt x="1791855" y="147782"/>
                </a:cubicBezTo>
                <a:cubicBezTo>
                  <a:pt x="1749453" y="161915"/>
                  <a:pt x="1767834" y="157389"/>
                  <a:pt x="1708727" y="166255"/>
                </a:cubicBezTo>
                <a:cubicBezTo>
                  <a:pt x="1638269" y="176824"/>
                  <a:pt x="1567338" y="187505"/>
                  <a:pt x="1496291" y="193964"/>
                </a:cubicBezTo>
                <a:cubicBezTo>
                  <a:pt x="1456313" y="197598"/>
                  <a:pt x="1416242" y="200121"/>
                  <a:pt x="1376218" y="203200"/>
                </a:cubicBezTo>
                <a:cubicBezTo>
                  <a:pt x="1233968" y="226910"/>
                  <a:pt x="1418949" y="198305"/>
                  <a:pt x="1126836" y="221673"/>
                </a:cubicBezTo>
                <a:cubicBezTo>
                  <a:pt x="1114182" y="222685"/>
                  <a:pt x="1102283" y="228155"/>
                  <a:pt x="1089891" y="230909"/>
                </a:cubicBezTo>
                <a:cubicBezTo>
                  <a:pt x="1074566" y="234315"/>
                  <a:pt x="1058855" y="236015"/>
                  <a:pt x="1043709" y="240146"/>
                </a:cubicBezTo>
                <a:cubicBezTo>
                  <a:pt x="1024923" y="245269"/>
                  <a:pt x="988291" y="258618"/>
                  <a:pt x="988291" y="258618"/>
                </a:cubicBezTo>
                <a:cubicBezTo>
                  <a:pt x="979055" y="264776"/>
                  <a:pt x="970726" y="272582"/>
                  <a:pt x="960582" y="277091"/>
                </a:cubicBezTo>
                <a:cubicBezTo>
                  <a:pt x="960569" y="277097"/>
                  <a:pt x="891317" y="300179"/>
                  <a:pt x="877455" y="304800"/>
                </a:cubicBezTo>
                <a:lnTo>
                  <a:pt x="849745" y="314037"/>
                </a:lnTo>
                <a:lnTo>
                  <a:pt x="822036" y="323273"/>
                </a:lnTo>
                <a:cubicBezTo>
                  <a:pt x="765883" y="360709"/>
                  <a:pt x="825545" y="325421"/>
                  <a:pt x="757382" y="350982"/>
                </a:cubicBezTo>
                <a:cubicBezTo>
                  <a:pt x="744490" y="355817"/>
                  <a:pt x="733328" y="364620"/>
                  <a:pt x="720436" y="369455"/>
                </a:cubicBezTo>
                <a:cubicBezTo>
                  <a:pt x="708550" y="373912"/>
                  <a:pt x="695697" y="375204"/>
                  <a:pt x="683491" y="378691"/>
                </a:cubicBezTo>
                <a:cubicBezTo>
                  <a:pt x="657591" y="386091"/>
                  <a:pt x="643459" y="392330"/>
                  <a:pt x="618836" y="406400"/>
                </a:cubicBezTo>
                <a:cubicBezTo>
                  <a:pt x="575061" y="431414"/>
                  <a:pt x="605093" y="417853"/>
                  <a:pt x="563418" y="452582"/>
                </a:cubicBezTo>
                <a:cubicBezTo>
                  <a:pt x="554890" y="459689"/>
                  <a:pt x="544006" y="463680"/>
                  <a:pt x="535709" y="471055"/>
                </a:cubicBezTo>
                <a:cubicBezTo>
                  <a:pt x="440808" y="555412"/>
                  <a:pt x="515469" y="503020"/>
                  <a:pt x="452582" y="544946"/>
                </a:cubicBezTo>
                <a:cubicBezTo>
                  <a:pt x="430371" y="578262"/>
                  <a:pt x="416651" y="602766"/>
                  <a:pt x="378691" y="628073"/>
                </a:cubicBezTo>
                <a:cubicBezTo>
                  <a:pt x="369455" y="634231"/>
                  <a:pt x="359510" y="639439"/>
                  <a:pt x="350982" y="646546"/>
                </a:cubicBezTo>
                <a:cubicBezTo>
                  <a:pt x="260195" y="722202"/>
                  <a:pt x="377454" y="629310"/>
                  <a:pt x="304800" y="701964"/>
                </a:cubicBezTo>
                <a:cubicBezTo>
                  <a:pt x="296951" y="709813"/>
                  <a:pt x="286327" y="714279"/>
                  <a:pt x="277091" y="720437"/>
                </a:cubicBezTo>
                <a:cubicBezTo>
                  <a:pt x="270933" y="729673"/>
                  <a:pt x="267286" y="741211"/>
                  <a:pt x="258618" y="748146"/>
                </a:cubicBezTo>
                <a:cubicBezTo>
                  <a:pt x="251015" y="754228"/>
                  <a:pt x="237793" y="750498"/>
                  <a:pt x="230909" y="757382"/>
                </a:cubicBezTo>
                <a:cubicBezTo>
                  <a:pt x="215210" y="773081"/>
                  <a:pt x="212437" y="800485"/>
                  <a:pt x="193964" y="812800"/>
                </a:cubicBezTo>
                <a:lnTo>
                  <a:pt x="138545" y="849746"/>
                </a:lnTo>
                <a:cubicBezTo>
                  <a:pt x="129309" y="855903"/>
                  <a:pt x="119716" y="861557"/>
                  <a:pt x="110836" y="868218"/>
                </a:cubicBezTo>
                <a:cubicBezTo>
                  <a:pt x="98521" y="877455"/>
                  <a:pt x="84776" y="885043"/>
                  <a:pt x="73891" y="895928"/>
                </a:cubicBezTo>
                <a:cubicBezTo>
                  <a:pt x="63006" y="906813"/>
                  <a:pt x="57067" y="921988"/>
                  <a:pt x="46182" y="932873"/>
                </a:cubicBezTo>
                <a:cubicBezTo>
                  <a:pt x="35034" y="944021"/>
                  <a:pt x="14579" y="953293"/>
                  <a:pt x="0" y="960582"/>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a:off x="6326909" y="3305889"/>
            <a:ext cx="1207382" cy="246221"/>
          </a:xfrm>
          <a:prstGeom prst="rect">
            <a:avLst/>
          </a:prstGeom>
          <a:noFill/>
        </p:spPr>
        <p:txBody>
          <a:bodyPr wrap="none" rtlCol="0">
            <a:spAutoFit/>
          </a:bodyPr>
          <a:lstStyle/>
          <a:p>
            <a:r>
              <a:rPr lang="en-US" sz="1000" dirty="0" smtClean="0">
                <a:solidFill>
                  <a:srgbClr val="C00000"/>
                </a:solidFill>
              </a:rPr>
              <a:t>70 degree isotherm</a:t>
            </a:r>
            <a:endParaRPr lang="en-US" sz="1000" dirty="0">
              <a:solidFill>
                <a:srgbClr val="C00000"/>
              </a:solidFill>
            </a:endParaRPr>
          </a:p>
        </p:txBody>
      </p:sp>
      <p:sp>
        <p:nvSpPr>
          <p:cNvPr id="133" name="TextBox 132"/>
          <p:cNvSpPr txBox="1"/>
          <p:nvPr/>
        </p:nvSpPr>
        <p:spPr>
          <a:xfrm>
            <a:off x="2517499" y="4585459"/>
            <a:ext cx="367408" cy="307777"/>
          </a:xfrm>
          <a:prstGeom prst="rect">
            <a:avLst/>
          </a:prstGeom>
          <a:noFill/>
        </p:spPr>
        <p:txBody>
          <a:bodyPr wrap="none" rtlCol="0">
            <a:spAutoFit/>
          </a:bodyPr>
          <a:lstStyle/>
          <a:p>
            <a:r>
              <a:rPr lang="en-US" sz="1400" dirty="0" smtClean="0"/>
              <a:t>63</a:t>
            </a:r>
            <a:endParaRPr lang="en-US" sz="1400" dirty="0"/>
          </a:p>
        </p:txBody>
      </p:sp>
      <p:sp>
        <p:nvSpPr>
          <p:cNvPr id="3" name="Slide Number Placeholder 2"/>
          <p:cNvSpPr>
            <a:spLocks noGrp="1"/>
          </p:cNvSpPr>
          <p:nvPr>
            <p:ph type="sldNum" sz="quarter" idx="12"/>
          </p:nvPr>
        </p:nvSpPr>
        <p:spPr/>
        <p:txBody>
          <a:bodyPr/>
          <a:lstStyle/>
          <a:p>
            <a:fld id="{DDCB4F3F-55A0-4E20-8C2F-099B6C312F9A}" type="slidenum">
              <a:rPr lang="en-US" smtClean="0"/>
              <a:pPr/>
              <a:t>15</a:t>
            </a:fld>
            <a:endParaRPr lang="en-US"/>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73920587"/>
      </p:ext>
    </p:extLst>
  </p:cSld>
  <p:clrMapOvr>
    <a:masterClrMapping/>
  </p:clrMapOvr>
  <mc:AlternateContent xmlns:mc="http://schemas.openxmlformats.org/markup-compatibility/2006" xmlns:p14="http://schemas.microsoft.com/office/powerpoint/2010/main">
    <mc:Choice Requires="p14">
      <p:transition spd="slow" p14:dur="2000" advTm="64950"/>
    </mc:Choice>
    <mc:Fallback xmlns="">
      <p:transition spd="slow" advTm="6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3186545" y="958211"/>
            <a:ext cx="335630" cy="396631"/>
          </a:xfrm>
          <a:prstGeom prst="ellipse">
            <a:avLst/>
          </a:prstGeom>
          <a:solidFill>
            <a:srgbClr val="92D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836" y="-9791"/>
            <a:ext cx="8229600" cy="715962"/>
          </a:xfrm>
        </p:spPr>
        <p:txBody>
          <a:bodyPr>
            <a:normAutofit/>
          </a:bodyPr>
          <a:lstStyle/>
          <a:p>
            <a:r>
              <a:rPr lang="en-US" sz="1800" dirty="0" smtClean="0"/>
              <a:t>Now – let’s put pressure centers and fronts on the map</a:t>
            </a:r>
            <a:endParaRPr lang="en-US" sz="1800" dirty="0"/>
          </a:p>
        </p:txBody>
      </p:sp>
      <p:sp>
        <p:nvSpPr>
          <p:cNvPr id="8" name="Flowchart: Connector 7"/>
          <p:cNvSpPr/>
          <p:nvPr/>
        </p:nvSpPr>
        <p:spPr>
          <a:xfrm>
            <a:off x="2903946" y="41148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3885046" y="34290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5622636" y="15240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2493240" y="27432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3208799" y="1928152"/>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a:off x="3935269" y="1014358"/>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a:off x="4572000" y="2438400"/>
            <a:ext cx="359062" cy="3048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372940" y="1152082"/>
            <a:ext cx="367408" cy="307777"/>
          </a:xfrm>
          <a:prstGeom prst="rect">
            <a:avLst/>
          </a:prstGeom>
          <a:noFill/>
        </p:spPr>
        <p:txBody>
          <a:bodyPr wrap="none" rtlCol="0">
            <a:spAutoFit/>
          </a:bodyPr>
          <a:lstStyle/>
          <a:p>
            <a:r>
              <a:rPr lang="en-US" sz="1400" dirty="0" smtClean="0"/>
              <a:t>41</a:t>
            </a:r>
            <a:endParaRPr lang="en-US" sz="1400" dirty="0"/>
          </a:p>
        </p:txBody>
      </p:sp>
      <p:sp>
        <p:nvSpPr>
          <p:cNvPr id="16" name="TextBox 15"/>
          <p:cNvSpPr txBox="1"/>
          <p:nvPr/>
        </p:nvSpPr>
        <p:spPr>
          <a:xfrm>
            <a:off x="4208714" y="2177534"/>
            <a:ext cx="367408" cy="307777"/>
          </a:xfrm>
          <a:prstGeom prst="rect">
            <a:avLst/>
          </a:prstGeom>
          <a:noFill/>
        </p:spPr>
        <p:txBody>
          <a:bodyPr wrap="none" rtlCol="0">
            <a:spAutoFit/>
          </a:bodyPr>
          <a:lstStyle/>
          <a:p>
            <a:r>
              <a:rPr lang="en-US" sz="1400" dirty="0" smtClean="0"/>
              <a:t>65</a:t>
            </a:r>
            <a:endParaRPr lang="en-US" sz="1400" dirty="0"/>
          </a:p>
        </p:txBody>
      </p:sp>
      <p:sp>
        <p:nvSpPr>
          <p:cNvPr id="17" name="TextBox 16"/>
          <p:cNvSpPr txBox="1"/>
          <p:nvPr/>
        </p:nvSpPr>
        <p:spPr>
          <a:xfrm>
            <a:off x="3657600" y="3200400"/>
            <a:ext cx="367408" cy="307777"/>
          </a:xfrm>
          <a:prstGeom prst="rect">
            <a:avLst/>
          </a:prstGeom>
          <a:noFill/>
        </p:spPr>
        <p:txBody>
          <a:bodyPr wrap="none" rtlCol="0">
            <a:spAutoFit/>
          </a:bodyPr>
          <a:lstStyle/>
          <a:p>
            <a:r>
              <a:rPr lang="en-US" sz="1400" dirty="0" smtClean="0"/>
              <a:t>69</a:t>
            </a:r>
            <a:endParaRPr lang="en-US" sz="1400" dirty="0"/>
          </a:p>
        </p:txBody>
      </p:sp>
      <p:sp>
        <p:nvSpPr>
          <p:cNvPr id="18" name="TextBox 17"/>
          <p:cNvSpPr txBox="1"/>
          <p:nvPr/>
        </p:nvSpPr>
        <p:spPr>
          <a:xfrm>
            <a:off x="3567861" y="608111"/>
            <a:ext cx="367408" cy="307777"/>
          </a:xfrm>
          <a:prstGeom prst="rect">
            <a:avLst/>
          </a:prstGeom>
          <a:noFill/>
        </p:spPr>
        <p:txBody>
          <a:bodyPr wrap="none" rtlCol="0">
            <a:spAutoFit/>
          </a:bodyPr>
          <a:lstStyle/>
          <a:p>
            <a:r>
              <a:rPr lang="en-US" sz="1400" dirty="0" smtClean="0"/>
              <a:t>33</a:t>
            </a:r>
            <a:endParaRPr lang="en-US" sz="1400" dirty="0"/>
          </a:p>
        </p:txBody>
      </p:sp>
      <p:sp>
        <p:nvSpPr>
          <p:cNvPr id="19" name="TextBox 18"/>
          <p:cNvSpPr txBox="1"/>
          <p:nvPr/>
        </p:nvSpPr>
        <p:spPr>
          <a:xfrm>
            <a:off x="2895600" y="1676400"/>
            <a:ext cx="367408" cy="307777"/>
          </a:xfrm>
          <a:prstGeom prst="rect">
            <a:avLst/>
          </a:prstGeom>
          <a:noFill/>
        </p:spPr>
        <p:txBody>
          <a:bodyPr wrap="none" rtlCol="0">
            <a:spAutoFit/>
          </a:bodyPr>
          <a:lstStyle/>
          <a:p>
            <a:r>
              <a:rPr lang="en-US" sz="1400" dirty="0" smtClean="0"/>
              <a:t>40</a:t>
            </a:r>
            <a:endParaRPr lang="en-US" sz="1400" dirty="0"/>
          </a:p>
        </p:txBody>
      </p:sp>
      <p:sp>
        <p:nvSpPr>
          <p:cNvPr id="20" name="TextBox 19"/>
          <p:cNvSpPr txBox="1"/>
          <p:nvPr/>
        </p:nvSpPr>
        <p:spPr>
          <a:xfrm>
            <a:off x="2309536" y="2390786"/>
            <a:ext cx="367408" cy="307777"/>
          </a:xfrm>
          <a:prstGeom prst="rect">
            <a:avLst/>
          </a:prstGeom>
          <a:noFill/>
        </p:spPr>
        <p:txBody>
          <a:bodyPr wrap="none" rtlCol="0">
            <a:spAutoFit/>
          </a:bodyPr>
          <a:lstStyle/>
          <a:p>
            <a:r>
              <a:rPr lang="en-US" sz="1400" dirty="0" smtClean="0"/>
              <a:t>45</a:t>
            </a:r>
            <a:endParaRPr lang="en-US" sz="1400" dirty="0"/>
          </a:p>
        </p:txBody>
      </p:sp>
      <p:sp>
        <p:nvSpPr>
          <p:cNvPr id="21" name="TextBox 20"/>
          <p:cNvSpPr txBox="1"/>
          <p:nvPr/>
        </p:nvSpPr>
        <p:spPr>
          <a:xfrm>
            <a:off x="2611578" y="3808511"/>
            <a:ext cx="367408" cy="307777"/>
          </a:xfrm>
          <a:prstGeom prst="rect">
            <a:avLst/>
          </a:prstGeom>
          <a:noFill/>
        </p:spPr>
        <p:txBody>
          <a:bodyPr wrap="none" rtlCol="0">
            <a:spAutoFit/>
          </a:bodyPr>
          <a:lstStyle/>
          <a:p>
            <a:r>
              <a:rPr lang="en-US" sz="1400" dirty="0" smtClean="0"/>
              <a:t>75</a:t>
            </a:r>
            <a:endParaRPr lang="en-US" sz="1400" dirty="0"/>
          </a:p>
        </p:txBody>
      </p:sp>
      <p:cxnSp>
        <p:nvCxnSpPr>
          <p:cNvPr id="23" name="Straight Connector 22"/>
          <p:cNvCxnSpPr/>
          <p:nvPr/>
        </p:nvCxnSpPr>
        <p:spPr>
          <a:xfrm flipV="1">
            <a:off x="5928299" y="1081322"/>
            <a:ext cx="370033" cy="457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4" idx="5"/>
          </p:cNvCxnSpPr>
          <p:nvPr/>
        </p:nvCxnSpPr>
        <p:spPr>
          <a:xfrm>
            <a:off x="4878479" y="2698563"/>
            <a:ext cx="312950" cy="4006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9" idx="4"/>
          </p:cNvCxnSpPr>
          <p:nvPr/>
        </p:nvCxnSpPr>
        <p:spPr>
          <a:xfrm>
            <a:off x="4064577" y="3733800"/>
            <a:ext cx="72068" cy="533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8" idx="4"/>
          </p:cNvCxnSpPr>
          <p:nvPr/>
        </p:nvCxnSpPr>
        <p:spPr>
          <a:xfrm flipH="1">
            <a:off x="3079304" y="4419600"/>
            <a:ext cx="4173" cy="533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3" idx="0"/>
          </p:cNvCxnSpPr>
          <p:nvPr/>
        </p:nvCxnSpPr>
        <p:spPr>
          <a:xfrm flipH="1" flipV="1">
            <a:off x="4025009" y="608112"/>
            <a:ext cx="89791" cy="40624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456259" y="1498661"/>
            <a:ext cx="185016" cy="457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1" idx="1"/>
          </p:cNvCxnSpPr>
          <p:nvPr/>
        </p:nvCxnSpPr>
        <p:spPr>
          <a:xfrm flipH="1" flipV="1">
            <a:off x="2133599" y="2438400"/>
            <a:ext cx="412224" cy="34943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409905" y="1002145"/>
            <a:ext cx="458780" cy="307777"/>
          </a:xfrm>
          <a:prstGeom prst="rect">
            <a:avLst/>
          </a:prstGeom>
          <a:noFill/>
        </p:spPr>
        <p:txBody>
          <a:bodyPr wrap="none" rtlCol="0">
            <a:spAutoFit/>
          </a:bodyPr>
          <a:lstStyle/>
          <a:p>
            <a:r>
              <a:rPr lang="en-US" sz="1400" dirty="0" smtClean="0"/>
              <a:t>025</a:t>
            </a:r>
            <a:endParaRPr lang="en-US" sz="1400" dirty="0"/>
          </a:p>
        </p:txBody>
      </p:sp>
      <p:sp>
        <p:nvSpPr>
          <p:cNvPr id="48" name="TextBox 47"/>
          <p:cNvSpPr txBox="1"/>
          <p:nvPr/>
        </p:nvSpPr>
        <p:spPr>
          <a:xfrm>
            <a:off x="5057879" y="2177533"/>
            <a:ext cx="458780" cy="307777"/>
          </a:xfrm>
          <a:prstGeom prst="rect">
            <a:avLst/>
          </a:prstGeom>
          <a:noFill/>
        </p:spPr>
        <p:txBody>
          <a:bodyPr wrap="none" rtlCol="0">
            <a:spAutoFit/>
          </a:bodyPr>
          <a:lstStyle/>
          <a:p>
            <a:r>
              <a:rPr lang="en-US" sz="1400" dirty="0" smtClean="0"/>
              <a:t>982</a:t>
            </a:r>
            <a:endParaRPr lang="en-US" sz="1400" dirty="0"/>
          </a:p>
        </p:txBody>
      </p:sp>
      <p:sp>
        <p:nvSpPr>
          <p:cNvPr id="49" name="TextBox 48"/>
          <p:cNvSpPr txBox="1"/>
          <p:nvPr/>
        </p:nvSpPr>
        <p:spPr>
          <a:xfrm>
            <a:off x="4346795" y="3211124"/>
            <a:ext cx="458780" cy="307777"/>
          </a:xfrm>
          <a:prstGeom prst="rect">
            <a:avLst/>
          </a:prstGeom>
          <a:noFill/>
        </p:spPr>
        <p:txBody>
          <a:bodyPr wrap="none" rtlCol="0">
            <a:spAutoFit/>
          </a:bodyPr>
          <a:lstStyle/>
          <a:p>
            <a:r>
              <a:rPr lang="en-US" sz="1400" dirty="0" smtClean="0"/>
              <a:t>012</a:t>
            </a:r>
            <a:endParaRPr lang="en-US" sz="1400" dirty="0"/>
          </a:p>
        </p:txBody>
      </p:sp>
      <p:sp>
        <p:nvSpPr>
          <p:cNvPr id="50" name="TextBox 49"/>
          <p:cNvSpPr txBox="1"/>
          <p:nvPr/>
        </p:nvSpPr>
        <p:spPr>
          <a:xfrm>
            <a:off x="3292785" y="3807023"/>
            <a:ext cx="458780" cy="307777"/>
          </a:xfrm>
          <a:prstGeom prst="rect">
            <a:avLst/>
          </a:prstGeom>
          <a:noFill/>
        </p:spPr>
        <p:txBody>
          <a:bodyPr wrap="none" rtlCol="0">
            <a:spAutoFit/>
          </a:bodyPr>
          <a:lstStyle/>
          <a:p>
            <a:r>
              <a:rPr lang="en-US" sz="1400" dirty="0" smtClean="0"/>
              <a:t>026</a:t>
            </a:r>
            <a:endParaRPr lang="en-US" sz="1400" dirty="0"/>
          </a:p>
        </p:txBody>
      </p:sp>
      <p:sp>
        <p:nvSpPr>
          <p:cNvPr id="51" name="TextBox 50"/>
          <p:cNvSpPr txBox="1"/>
          <p:nvPr/>
        </p:nvSpPr>
        <p:spPr>
          <a:xfrm>
            <a:off x="4305758" y="608110"/>
            <a:ext cx="458780" cy="307777"/>
          </a:xfrm>
          <a:prstGeom prst="rect">
            <a:avLst/>
          </a:prstGeom>
          <a:noFill/>
        </p:spPr>
        <p:txBody>
          <a:bodyPr wrap="none" rtlCol="0">
            <a:spAutoFit/>
          </a:bodyPr>
          <a:lstStyle/>
          <a:p>
            <a:r>
              <a:rPr lang="en-US" sz="1400" dirty="0" smtClean="0"/>
              <a:t>073</a:t>
            </a:r>
            <a:endParaRPr lang="en-US" sz="1400" dirty="0"/>
          </a:p>
        </p:txBody>
      </p:sp>
      <p:sp>
        <p:nvSpPr>
          <p:cNvPr id="52" name="TextBox 51"/>
          <p:cNvSpPr txBox="1"/>
          <p:nvPr/>
        </p:nvSpPr>
        <p:spPr>
          <a:xfrm>
            <a:off x="3657600" y="1685636"/>
            <a:ext cx="458780" cy="307777"/>
          </a:xfrm>
          <a:prstGeom prst="rect">
            <a:avLst/>
          </a:prstGeom>
          <a:noFill/>
        </p:spPr>
        <p:txBody>
          <a:bodyPr wrap="none" rtlCol="0">
            <a:spAutoFit/>
          </a:bodyPr>
          <a:lstStyle/>
          <a:p>
            <a:r>
              <a:rPr lang="en-US" sz="1400" dirty="0" smtClean="0"/>
              <a:t>983</a:t>
            </a:r>
            <a:endParaRPr lang="en-US" sz="1400" dirty="0"/>
          </a:p>
        </p:txBody>
      </p:sp>
      <p:sp>
        <p:nvSpPr>
          <p:cNvPr id="53" name="TextBox 52"/>
          <p:cNvSpPr txBox="1"/>
          <p:nvPr/>
        </p:nvSpPr>
        <p:spPr>
          <a:xfrm>
            <a:off x="2855049" y="2399249"/>
            <a:ext cx="458780" cy="307777"/>
          </a:xfrm>
          <a:prstGeom prst="rect">
            <a:avLst/>
          </a:prstGeom>
          <a:noFill/>
        </p:spPr>
        <p:txBody>
          <a:bodyPr wrap="none" rtlCol="0">
            <a:spAutoFit/>
          </a:bodyPr>
          <a:lstStyle/>
          <a:p>
            <a:r>
              <a:rPr lang="en-US" sz="1400" dirty="0" smtClean="0"/>
              <a:t>017</a:t>
            </a:r>
            <a:endParaRPr lang="en-US" sz="1400" dirty="0"/>
          </a:p>
        </p:txBody>
      </p:sp>
      <p:sp>
        <p:nvSpPr>
          <p:cNvPr id="54" name="TextBox 53"/>
          <p:cNvSpPr txBox="1"/>
          <p:nvPr/>
        </p:nvSpPr>
        <p:spPr>
          <a:xfrm>
            <a:off x="5337757" y="1828799"/>
            <a:ext cx="367408" cy="307777"/>
          </a:xfrm>
          <a:prstGeom prst="rect">
            <a:avLst/>
          </a:prstGeom>
          <a:noFill/>
        </p:spPr>
        <p:txBody>
          <a:bodyPr wrap="none" rtlCol="0">
            <a:spAutoFit/>
          </a:bodyPr>
          <a:lstStyle/>
          <a:p>
            <a:r>
              <a:rPr lang="en-US" sz="1400" dirty="0" smtClean="0"/>
              <a:t>41</a:t>
            </a:r>
            <a:endParaRPr lang="en-US" sz="1400" dirty="0"/>
          </a:p>
        </p:txBody>
      </p:sp>
      <p:sp>
        <p:nvSpPr>
          <p:cNvPr id="55" name="TextBox 54"/>
          <p:cNvSpPr txBox="1"/>
          <p:nvPr/>
        </p:nvSpPr>
        <p:spPr>
          <a:xfrm>
            <a:off x="4163091" y="2796097"/>
            <a:ext cx="367408" cy="307777"/>
          </a:xfrm>
          <a:prstGeom prst="rect">
            <a:avLst/>
          </a:prstGeom>
          <a:noFill/>
        </p:spPr>
        <p:txBody>
          <a:bodyPr wrap="none" rtlCol="0">
            <a:spAutoFit/>
          </a:bodyPr>
          <a:lstStyle/>
          <a:p>
            <a:r>
              <a:rPr lang="en-US" sz="1400" dirty="0" smtClean="0"/>
              <a:t>58</a:t>
            </a:r>
            <a:endParaRPr lang="en-US" sz="1400" dirty="0"/>
          </a:p>
        </p:txBody>
      </p:sp>
      <p:sp>
        <p:nvSpPr>
          <p:cNvPr id="56" name="TextBox 55"/>
          <p:cNvSpPr txBox="1"/>
          <p:nvPr/>
        </p:nvSpPr>
        <p:spPr>
          <a:xfrm>
            <a:off x="3657600" y="3808511"/>
            <a:ext cx="367408" cy="307777"/>
          </a:xfrm>
          <a:prstGeom prst="rect">
            <a:avLst/>
          </a:prstGeom>
          <a:noFill/>
        </p:spPr>
        <p:txBody>
          <a:bodyPr wrap="none" rtlCol="0">
            <a:spAutoFit/>
          </a:bodyPr>
          <a:lstStyle/>
          <a:p>
            <a:r>
              <a:rPr lang="en-US" sz="1400" dirty="0" smtClean="0"/>
              <a:t>61</a:t>
            </a:r>
            <a:endParaRPr lang="en-US" sz="1400" dirty="0"/>
          </a:p>
        </p:txBody>
      </p:sp>
      <p:sp>
        <p:nvSpPr>
          <p:cNvPr id="57" name="TextBox 56"/>
          <p:cNvSpPr txBox="1"/>
          <p:nvPr/>
        </p:nvSpPr>
        <p:spPr>
          <a:xfrm>
            <a:off x="3593509" y="1261523"/>
            <a:ext cx="341760" cy="276999"/>
          </a:xfrm>
          <a:prstGeom prst="rect">
            <a:avLst/>
          </a:prstGeom>
          <a:noFill/>
        </p:spPr>
        <p:txBody>
          <a:bodyPr wrap="none" rtlCol="0">
            <a:spAutoFit/>
          </a:bodyPr>
          <a:lstStyle/>
          <a:p>
            <a:r>
              <a:rPr lang="en-US" sz="1200" dirty="0" smtClean="0"/>
              <a:t>31</a:t>
            </a:r>
            <a:endParaRPr lang="en-US" sz="1200" dirty="0"/>
          </a:p>
        </p:txBody>
      </p:sp>
      <p:sp>
        <p:nvSpPr>
          <p:cNvPr id="58" name="TextBox 57"/>
          <p:cNvSpPr txBox="1"/>
          <p:nvPr/>
        </p:nvSpPr>
        <p:spPr>
          <a:xfrm>
            <a:off x="2841391" y="2139069"/>
            <a:ext cx="367408" cy="307777"/>
          </a:xfrm>
          <a:prstGeom prst="rect">
            <a:avLst/>
          </a:prstGeom>
          <a:noFill/>
        </p:spPr>
        <p:txBody>
          <a:bodyPr wrap="none" rtlCol="0">
            <a:spAutoFit/>
          </a:bodyPr>
          <a:lstStyle/>
          <a:p>
            <a:r>
              <a:rPr lang="en-US" sz="1400" dirty="0" smtClean="0"/>
              <a:t>40</a:t>
            </a:r>
            <a:endParaRPr lang="en-US" sz="1400" dirty="0"/>
          </a:p>
        </p:txBody>
      </p:sp>
      <p:sp>
        <p:nvSpPr>
          <p:cNvPr id="59" name="TextBox 58"/>
          <p:cNvSpPr txBox="1"/>
          <p:nvPr/>
        </p:nvSpPr>
        <p:spPr>
          <a:xfrm>
            <a:off x="2244170" y="3099256"/>
            <a:ext cx="367408" cy="307777"/>
          </a:xfrm>
          <a:prstGeom prst="rect">
            <a:avLst/>
          </a:prstGeom>
          <a:noFill/>
        </p:spPr>
        <p:txBody>
          <a:bodyPr wrap="none" rtlCol="0">
            <a:spAutoFit/>
          </a:bodyPr>
          <a:lstStyle/>
          <a:p>
            <a:r>
              <a:rPr lang="en-US" sz="1400" dirty="0" smtClean="0"/>
              <a:t>42</a:t>
            </a:r>
            <a:endParaRPr lang="en-US" sz="1400" dirty="0"/>
          </a:p>
        </p:txBody>
      </p:sp>
      <p:cxnSp>
        <p:nvCxnSpPr>
          <p:cNvPr id="61" name="Straight Connector 60"/>
          <p:cNvCxnSpPr/>
          <p:nvPr/>
        </p:nvCxnSpPr>
        <p:spPr>
          <a:xfrm>
            <a:off x="3456259" y="1091226"/>
            <a:ext cx="2692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464530" y="1166758"/>
            <a:ext cx="2692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4963124" y="2973365"/>
            <a:ext cx="143660" cy="1492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4931062" y="3099256"/>
            <a:ext cx="262046" cy="2550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6205915" y="1166758"/>
            <a:ext cx="229390" cy="1524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841304" y="4256627"/>
            <a:ext cx="294435" cy="1275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4064580" y="646956"/>
            <a:ext cx="282215" cy="776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025009" y="501894"/>
            <a:ext cx="389869" cy="1062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4064578" y="646956"/>
            <a:ext cx="282217" cy="776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3641275" y="1524000"/>
            <a:ext cx="280668" cy="1452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2133600" y="2139069"/>
            <a:ext cx="228084" cy="29556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2672771" y="4946969"/>
            <a:ext cx="40611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2677366" y="4876800"/>
            <a:ext cx="40611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240145" y="4482766"/>
            <a:ext cx="1938608" cy="307777"/>
          </a:xfrm>
          <a:prstGeom prst="rect">
            <a:avLst/>
          </a:prstGeom>
          <a:noFill/>
        </p:spPr>
        <p:txBody>
          <a:bodyPr wrap="none" rtlCol="0">
            <a:spAutoFit/>
          </a:bodyPr>
          <a:lstStyle/>
          <a:p>
            <a:r>
              <a:rPr lang="en-US" sz="1400" dirty="0" smtClean="0"/>
              <a:t>Dec 22, 2013 11 PM EST</a:t>
            </a:r>
            <a:endParaRPr lang="en-US" sz="1400" dirty="0"/>
          </a:p>
        </p:txBody>
      </p:sp>
      <p:sp>
        <p:nvSpPr>
          <p:cNvPr id="115" name="TextBox 114"/>
          <p:cNvSpPr txBox="1"/>
          <p:nvPr/>
        </p:nvSpPr>
        <p:spPr>
          <a:xfrm>
            <a:off x="3218950" y="781138"/>
            <a:ext cx="245580" cy="646331"/>
          </a:xfrm>
          <a:prstGeom prst="rect">
            <a:avLst/>
          </a:prstGeom>
          <a:noFill/>
        </p:spPr>
        <p:txBody>
          <a:bodyPr wrap="none" rtlCol="0">
            <a:spAutoFit/>
          </a:bodyPr>
          <a:lstStyle/>
          <a:p>
            <a:r>
              <a:rPr lang="en-US" b="1" dirty="0" smtClean="0">
                <a:solidFill>
                  <a:srgbClr val="0070C0"/>
                </a:solidFill>
              </a:rPr>
              <a:t>.</a:t>
            </a:r>
          </a:p>
          <a:p>
            <a:r>
              <a:rPr lang="en-US" b="1" dirty="0">
                <a:solidFill>
                  <a:srgbClr val="0070C0"/>
                </a:solidFill>
              </a:rPr>
              <a:t>.</a:t>
            </a:r>
          </a:p>
        </p:txBody>
      </p:sp>
      <p:sp>
        <p:nvSpPr>
          <p:cNvPr id="116" name="Freeform 115"/>
          <p:cNvSpPr/>
          <p:nvPr/>
        </p:nvSpPr>
        <p:spPr>
          <a:xfrm>
            <a:off x="2807855" y="1459345"/>
            <a:ext cx="3001818" cy="2022764"/>
          </a:xfrm>
          <a:custGeom>
            <a:avLst/>
            <a:gdLst>
              <a:gd name="connsiteX0" fmla="*/ 2937163 w 3001818"/>
              <a:gd name="connsiteY0" fmla="*/ 988291 h 2022764"/>
              <a:gd name="connsiteX1" fmla="*/ 2927927 w 3001818"/>
              <a:gd name="connsiteY1" fmla="*/ 942110 h 2022764"/>
              <a:gd name="connsiteX2" fmla="*/ 2890981 w 3001818"/>
              <a:gd name="connsiteY2" fmla="*/ 886691 h 2022764"/>
              <a:gd name="connsiteX3" fmla="*/ 2844800 w 3001818"/>
              <a:gd name="connsiteY3" fmla="*/ 840510 h 2022764"/>
              <a:gd name="connsiteX4" fmla="*/ 2807854 w 3001818"/>
              <a:gd name="connsiteY4" fmla="*/ 794328 h 2022764"/>
              <a:gd name="connsiteX5" fmla="*/ 2780145 w 3001818"/>
              <a:gd name="connsiteY5" fmla="*/ 766619 h 2022764"/>
              <a:gd name="connsiteX6" fmla="*/ 2724727 w 3001818"/>
              <a:gd name="connsiteY6" fmla="*/ 738910 h 2022764"/>
              <a:gd name="connsiteX7" fmla="*/ 2669309 w 3001818"/>
              <a:gd name="connsiteY7" fmla="*/ 701964 h 2022764"/>
              <a:gd name="connsiteX8" fmla="*/ 2623127 w 3001818"/>
              <a:gd name="connsiteY8" fmla="*/ 665019 h 2022764"/>
              <a:gd name="connsiteX9" fmla="*/ 2567709 w 3001818"/>
              <a:gd name="connsiteY9" fmla="*/ 628073 h 2022764"/>
              <a:gd name="connsiteX10" fmla="*/ 2484581 w 3001818"/>
              <a:gd name="connsiteY10" fmla="*/ 572655 h 2022764"/>
              <a:gd name="connsiteX11" fmla="*/ 2456872 w 3001818"/>
              <a:gd name="connsiteY11" fmla="*/ 554182 h 2022764"/>
              <a:gd name="connsiteX12" fmla="*/ 2429163 w 3001818"/>
              <a:gd name="connsiteY12" fmla="*/ 544946 h 2022764"/>
              <a:gd name="connsiteX13" fmla="*/ 2410690 w 3001818"/>
              <a:gd name="connsiteY13" fmla="*/ 517237 h 2022764"/>
              <a:gd name="connsiteX14" fmla="*/ 2355272 w 3001818"/>
              <a:gd name="connsiteY14" fmla="*/ 489528 h 2022764"/>
              <a:gd name="connsiteX15" fmla="*/ 2299854 w 3001818"/>
              <a:gd name="connsiteY15" fmla="*/ 452582 h 2022764"/>
              <a:gd name="connsiteX16" fmla="*/ 2272145 w 3001818"/>
              <a:gd name="connsiteY16" fmla="*/ 434110 h 2022764"/>
              <a:gd name="connsiteX17" fmla="*/ 2244436 w 3001818"/>
              <a:gd name="connsiteY17" fmla="*/ 424873 h 2022764"/>
              <a:gd name="connsiteX18" fmla="*/ 2216727 w 3001818"/>
              <a:gd name="connsiteY18" fmla="*/ 406400 h 2022764"/>
              <a:gd name="connsiteX19" fmla="*/ 2161309 w 3001818"/>
              <a:gd name="connsiteY19" fmla="*/ 387928 h 2022764"/>
              <a:gd name="connsiteX20" fmla="*/ 2133600 w 3001818"/>
              <a:gd name="connsiteY20" fmla="*/ 378691 h 2022764"/>
              <a:gd name="connsiteX21" fmla="*/ 2105890 w 3001818"/>
              <a:gd name="connsiteY21" fmla="*/ 369455 h 2022764"/>
              <a:gd name="connsiteX22" fmla="*/ 2050472 w 3001818"/>
              <a:gd name="connsiteY22" fmla="*/ 332510 h 2022764"/>
              <a:gd name="connsiteX23" fmla="*/ 1995054 w 3001818"/>
              <a:gd name="connsiteY23" fmla="*/ 314037 h 2022764"/>
              <a:gd name="connsiteX24" fmla="*/ 1967345 w 3001818"/>
              <a:gd name="connsiteY24" fmla="*/ 304800 h 2022764"/>
              <a:gd name="connsiteX25" fmla="*/ 1911927 w 3001818"/>
              <a:gd name="connsiteY25" fmla="*/ 277091 h 2022764"/>
              <a:gd name="connsiteX26" fmla="*/ 1884218 w 3001818"/>
              <a:gd name="connsiteY26" fmla="*/ 258619 h 2022764"/>
              <a:gd name="connsiteX27" fmla="*/ 1856509 w 3001818"/>
              <a:gd name="connsiteY27" fmla="*/ 249382 h 2022764"/>
              <a:gd name="connsiteX28" fmla="*/ 1828800 w 3001818"/>
              <a:gd name="connsiteY28" fmla="*/ 230910 h 2022764"/>
              <a:gd name="connsiteX29" fmla="*/ 1801090 w 3001818"/>
              <a:gd name="connsiteY29" fmla="*/ 221673 h 2022764"/>
              <a:gd name="connsiteX30" fmla="*/ 1773381 w 3001818"/>
              <a:gd name="connsiteY30" fmla="*/ 203200 h 2022764"/>
              <a:gd name="connsiteX31" fmla="*/ 1717963 w 3001818"/>
              <a:gd name="connsiteY31" fmla="*/ 184728 h 2022764"/>
              <a:gd name="connsiteX32" fmla="*/ 1690254 w 3001818"/>
              <a:gd name="connsiteY32" fmla="*/ 175491 h 2022764"/>
              <a:gd name="connsiteX33" fmla="*/ 1634836 w 3001818"/>
              <a:gd name="connsiteY33" fmla="*/ 147782 h 2022764"/>
              <a:gd name="connsiteX34" fmla="*/ 1607127 w 3001818"/>
              <a:gd name="connsiteY34" fmla="*/ 129310 h 2022764"/>
              <a:gd name="connsiteX35" fmla="*/ 1579418 w 3001818"/>
              <a:gd name="connsiteY35" fmla="*/ 120073 h 2022764"/>
              <a:gd name="connsiteX36" fmla="*/ 1524000 w 3001818"/>
              <a:gd name="connsiteY36" fmla="*/ 92364 h 2022764"/>
              <a:gd name="connsiteX37" fmla="*/ 1496290 w 3001818"/>
              <a:gd name="connsiteY37" fmla="*/ 73891 h 2022764"/>
              <a:gd name="connsiteX38" fmla="*/ 1440872 w 3001818"/>
              <a:gd name="connsiteY38" fmla="*/ 55419 h 2022764"/>
              <a:gd name="connsiteX39" fmla="*/ 1385454 w 3001818"/>
              <a:gd name="connsiteY39" fmla="*/ 36946 h 2022764"/>
              <a:gd name="connsiteX40" fmla="*/ 1357745 w 3001818"/>
              <a:gd name="connsiteY40" fmla="*/ 27710 h 2022764"/>
              <a:gd name="connsiteX41" fmla="*/ 1330036 w 3001818"/>
              <a:gd name="connsiteY41" fmla="*/ 18473 h 2022764"/>
              <a:gd name="connsiteX42" fmla="*/ 1293090 w 3001818"/>
              <a:gd name="connsiteY42" fmla="*/ 9237 h 2022764"/>
              <a:gd name="connsiteX43" fmla="*/ 1062181 w 3001818"/>
              <a:gd name="connsiteY43" fmla="*/ 0 h 2022764"/>
              <a:gd name="connsiteX44" fmla="*/ 480290 w 3001818"/>
              <a:gd name="connsiteY44" fmla="*/ 9237 h 2022764"/>
              <a:gd name="connsiteX45" fmla="*/ 378690 w 3001818"/>
              <a:gd name="connsiteY45" fmla="*/ 18473 h 2022764"/>
              <a:gd name="connsiteX46" fmla="*/ 314036 w 3001818"/>
              <a:gd name="connsiteY46" fmla="*/ 36946 h 2022764"/>
              <a:gd name="connsiteX47" fmla="*/ 277090 w 3001818"/>
              <a:gd name="connsiteY47" fmla="*/ 46182 h 2022764"/>
              <a:gd name="connsiteX48" fmla="*/ 221672 w 3001818"/>
              <a:gd name="connsiteY48" fmla="*/ 64655 h 2022764"/>
              <a:gd name="connsiteX49" fmla="*/ 193963 w 3001818"/>
              <a:gd name="connsiteY49" fmla="*/ 73891 h 2022764"/>
              <a:gd name="connsiteX50" fmla="*/ 138545 w 3001818"/>
              <a:gd name="connsiteY50" fmla="*/ 101600 h 2022764"/>
              <a:gd name="connsiteX51" fmla="*/ 83127 w 3001818"/>
              <a:gd name="connsiteY51" fmla="*/ 147782 h 2022764"/>
              <a:gd name="connsiteX52" fmla="*/ 46181 w 3001818"/>
              <a:gd name="connsiteY52" fmla="*/ 203200 h 2022764"/>
              <a:gd name="connsiteX53" fmla="*/ 18472 w 3001818"/>
              <a:gd name="connsiteY53" fmla="*/ 286328 h 2022764"/>
              <a:gd name="connsiteX54" fmla="*/ 9236 w 3001818"/>
              <a:gd name="connsiteY54" fmla="*/ 314037 h 2022764"/>
              <a:gd name="connsiteX55" fmla="*/ 0 w 3001818"/>
              <a:gd name="connsiteY55" fmla="*/ 434110 h 2022764"/>
              <a:gd name="connsiteX56" fmla="*/ 9236 w 3001818"/>
              <a:gd name="connsiteY56" fmla="*/ 554182 h 2022764"/>
              <a:gd name="connsiteX57" fmla="*/ 27709 w 3001818"/>
              <a:gd name="connsiteY57" fmla="*/ 646546 h 2022764"/>
              <a:gd name="connsiteX58" fmla="*/ 46181 w 3001818"/>
              <a:gd name="connsiteY58" fmla="*/ 701964 h 2022764"/>
              <a:gd name="connsiteX59" fmla="*/ 64654 w 3001818"/>
              <a:gd name="connsiteY59" fmla="*/ 757382 h 2022764"/>
              <a:gd name="connsiteX60" fmla="*/ 73890 w 3001818"/>
              <a:gd name="connsiteY60" fmla="*/ 785091 h 2022764"/>
              <a:gd name="connsiteX61" fmla="*/ 110836 w 3001818"/>
              <a:gd name="connsiteY61" fmla="*/ 840510 h 2022764"/>
              <a:gd name="connsiteX62" fmla="*/ 129309 w 3001818"/>
              <a:gd name="connsiteY62" fmla="*/ 868219 h 2022764"/>
              <a:gd name="connsiteX63" fmla="*/ 157018 w 3001818"/>
              <a:gd name="connsiteY63" fmla="*/ 886691 h 2022764"/>
              <a:gd name="connsiteX64" fmla="*/ 221672 w 3001818"/>
              <a:gd name="connsiteY64" fmla="*/ 960582 h 2022764"/>
              <a:gd name="connsiteX65" fmla="*/ 240145 w 3001818"/>
              <a:gd name="connsiteY65" fmla="*/ 988291 h 2022764"/>
              <a:gd name="connsiteX66" fmla="*/ 277090 w 3001818"/>
              <a:gd name="connsiteY66" fmla="*/ 1006764 h 2022764"/>
              <a:gd name="connsiteX67" fmla="*/ 304800 w 3001818"/>
              <a:gd name="connsiteY67" fmla="*/ 1025237 h 2022764"/>
              <a:gd name="connsiteX68" fmla="*/ 332509 w 3001818"/>
              <a:gd name="connsiteY68" fmla="*/ 1052946 h 2022764"/>
              <a:gd name="connsiteX69" fmla="*/ 387927 w 3001818"/>
              <a:gd name="connsiteY69" fmla="*/ 1089891 h 2022764"/>
              <a:gd name="connsiteX70" fmla="*/ 415636 w 3001818"/>
              <a:gd name="connsiteY70" fmla="*/ 1108364 h 2022764"/>
              <a:gd name="connsiteX71" fmla="*/ 443345 w 3001818"/>
              <a:gd name="connsiteY71" fmla="*/ 1136073 h 2022764"/>
              <a:gd name="connsiteX72" fmla="*/ 471054 w 3001818"/>
              <a:gd name="connsiteY72" fmla="*/ 1145310 h 2022764"/>
              <a:gd name="connsiteX73" fmla="*/ 572654 w 3001818"/>
              <a:gd name="connsiteY73" fmla="*/ 1191491 h 2022764"/>
              <a:gd name="connsiteX74" fmla="*/ 655781 w 3001818"/>
              <a:gd name="connsiteY74" fmla="*/ 1246910 h 2022764"/>
              <a:gd name="connsiteX75" fmla="*/ 683490 w 3001818"/>
              <a:gd name="connsiteY75" fmla="*/ 1265382 h 2022764"/>
              <a:gd name="connsiteX76" fmla="*/ 738909 w 3001818"/>
              <a:gd name="connsiteY76" fmla="*/ 1311564 h 2022764"/>
              <a:gd name="connsiteX77" fmla="*/ 766618 w 3001818"/>
              <a:gd name="connsiteY77" fmla="*/ 1320800 h 2022764"/>
              <a:gd name="connsiteX78" fmla="*/ 812800 w 3001818"/>
              <a:gd name="connsiteY78" fmla="*/ 1357746 h 2022764"/>
              <a:gd name="connsiteX79" fmla="*/ 858981 w 3001818"/>
              <a:gd name="connsiteY79" fmla="*/ 1394691 h 2022764"/>
              <a:gd name="connsiteX80" fmla="*/ 886690 w 3001818"/>
              <a:gd name="connsiteY80" fmla="*/ 1413164 h 2022764"/>
              <a:gd name="connsiteX81" fmla="*/ 914400 w 3001818"/>
              <a:gd name="connsiteY81" fmla="*/ 1440873 h 2022764"/>
              <a:gd name="connsiteX82" fmla="*/ 951345 w 3001818"/>
              <a:gd name="connsiteY82" fmla="*/ 1459346 h 2022764"/>
              <a:gd name="connsiteX83" fmla="*/ 979054 w 3001818"/>
              <a:gd name="connsiteY83" fmla="*/ 1487055 h 2022764"/>
              <a:gd name="connsiteX84" fmla="*/ 1034472 w 3001818"/>
              <a:gd name="connsiteY84" fmla="*/ 1514764 h 2022764"/>
              <a:gd name="connsiteX85" fmla="*/ 1099127 w 3001818"/>
              <a:gd name="connsiteY85" fmla="*/ 1551710 h 2022764"/>
              <a:gd name="connsiteX86" fmla="*/ 1136072 w 3001818"/>
              <a:gd name="connsiteY86" fmla="*/ 1560946 h 2022764"/>
              <a:gd name="connsiteX87" fmla="*/ 1200727 w 3001818"/>
              <a:gd name="connsiteY87" fmla="*/ 1588655 h 2022764"/>
              <a:gd name="connsiteX88" fmla="*/ 1228436 w 3001818"/>
              <a:gd name="connsiteY88" fmla="*/ 1607128 h 2022764"/>
              <a:gd name="connsiteX89" fmla="*/ 1256145 w 3001818"/>
              <a:gd name="connsiteY89" fmla="*/ 1616364 h 2022764"/>
              <a:gd name="connsiteX90" fmla="*/ 1283854 w 3001818"/>
              <a:gd name="connsiteY90" fmla="*/ 1644073 h 2022764"/>
              <a:gd name="connsiteX91" fmla="*/ 1311563 w 3001818"/>
              <a:gd name="connsiteY91" fmla="*/ 1653310 h 2022764"/>
              <a:gd name="connsiteX92" fmla="*/ 1339272 w 3001818"/>
              <a:gd name="connsiteY92" fmla="*/ 1671782 h 2022764"/>
              <a:gd name="connsiteX93" fmla="*/ 1366981 w 3001818"/>
              <a:gd name="connsiteY93" fmla="*/ 1681019 h 2022764"/>
              <a:gd name="connsiteX94" fmla="*/ 1422400 w 3001818"/>
              <a:gd name="connsiteY94" fmla="*/ 1717964 h 2022764"/>
              <a:gd name="connsiteX95" fmla="*/ 1477818 w 3001818"/>
              <a:gd name="connsiteY95" fmla="*/ 1736437 h 2022764"/>
              <a:gd name="connsiteX96" fmla="*/ 1505527 w 3001818"/>
              <a:gd name="connsiteY96" fmla="*/ 1745673 h 2022764"/>
              <a:gd name="connsiteX97" fmla="*/ 1533236 w 3001818"/>
              <a:gd name="connsiteY97" fmla="*/ 1764146 h 2022764"/>
              <a:gd name="connsiteX98" fmla="*/ 1588654 w 3001818"/>
              <a:gd name="connsiteY98" fmla="*/ 1782619 h 2022764"/>
              <a:gd name="connsiteX99" fmla="*/ 1653309 w 3001818"/>
              <a:gd name="connsiteY99" fmla="*/ 1810328 h 2022764"/>
              <a:gd name="connsiteX100" fmla="*/ 1681018 w 3001818"/>
              <a:gd name="connsiteY100" fmla="*/ 1828800 h 2022764"/>
              <a:gd name="connsiteX101" fmla="*/ 1736436 w 3001818"/>
              <a:gd name="connsiteY101" fmla="*/ 1847273 h 2022764"/>
              <a:gd name="connsiteX102" fmla="*/ 1764145 w 3001818"/>
              <a:gd name="connsiteY102" fmla="*/ 1865746 h 2022764"/>
              <a:gd name="connsiteX103" fmla="*/ 1819563 w 3001818"/>
              <a:gd name="connsiteY103" fmla="*/ 1884219 h 2022764"/>
              <a:gd name="connsiteX104" fmla="*/ 1847272 w 3001818"/>
              <a:gd name="connsiteY104" fmla="*/ 1893455 h 2022764"/>
              <a:gd name="connsiteX105" fmla="*/ 1884218 w 3001818"/>
              <a:gd name="connsiteY105" fmla="*/ 1902691 h 2022764"/>
              <a:gd name="connsiteX106" fmla="*/ 1939636 w 3001818"/>
              <a:gd name="connsiteY106" fmla="*/ 1921164 h 2022764"/>
              <a:gd name="connsiteX107" fmla="*/ 2004290 w 3001818"/>
              <a:gd name="connsiteY107" fmla="*/ 1958110 h 2022764"/>
              <a:gd name="connsiteX108" fmla="*/ 2096654 w 3001818"/>
              <a:gd name="connsiteY108" fmla="*/ 1985819 h 2022764"/>
              <a:gd name="connsiteX109" fmla="*/ 2124363 w 3001818"/>
              <a:gd name="connsiteY109" fmla="*/ 1995055 h 2022764"/>
              <a:gd name="connsiteX110" fmla="*/ 2161309 w 3001818"/>
              <a:gd name="connsiteY110" fmla="*/ 2004291 h 2022764"/>
              <a:gd name="connsiteX111" fmla="*/ 2216727 w 3001818"/>
              <a:gd name="connsiteY111" fmla="*/ 2022764 h 2022764"/>
              <a:gd name="connsiteX112" fmla="*/ 2392218 w 3001818"/>
              <a:gd name="connsiteY112" fmla="*/ 2013528 h 2022764"/>
              <a:gd name="connsiteX113" fmla="*/ 2419927 w 3001818"/>
              <a:gd name="connsiteY113" fmla="*/ 2004291 h 2022764"/>
              <a:gd name="connsiteX114" fmla="*/ 2493818 w 3001818"/>
              <a:gd name="connsiteY114" fmla="*/ 1985819 h 2022764"/>
              <a:gd name="connsiteX115" fmla="*/ 2521527 w 3001818"/>
              <a:gd name="connsiteY115" fmla="*/ 1976582 h 2022764"/>
              <a:gd name="connsiteX116" fmla="*/ 2549236 w 3001818"/>
              <a:gd name="connsiteY116" fmla="*/ 1958110 h 2022764"/>
              <a:gd name="connsiteX117" fmla="*/ 2576945 w 3001818"/>
              <a:gd name="connsiteY117" fmla="*/ 1948873 h 2022764"/>
              <a:gd name="connsiteX118" fmla="*/ 2632363 w 3001818"/>
              <a:gd name="connsiteY118" fmla="*/ 1921164 h 2022764"/>
              <a:gd name="connsiteX119" fmla="*/ 2650836 w 3001818"/>
              <a:gd name="connsiteY119" fmla="*/ 1893455 h 2022764"/>
              <a:gd name="connsiteX120" fmla="*/ 2706254 w 3001818"/>
              <a:gd name="connsiteY120" fmla="*/ 1874982 h 2022764"/>
              <a:gd name="connsiteX121" fmla="*/ 2733963 w 3001818"/>
              <a:gd name="connsiteY121" fmla="*/ 1856510 h 2022764"/>
              <a:gd name="connsiteX122" fmla="*/ 2789381 w 3001818"/>
              <a:gd name="connsiteY122" fmla="*/ 1828800 h 2022764"/>
              <a:gd name="connsiteX123" fmla="*/ 2826327 w 3001818"/>
              <a:gd name="connsiteY123" fmla="*/ 1801091 h 2022764"/>
              <a:gd name="connsiteX124" fmla="*/ 2881745 w 3001818"/>
              <a:gd name="connsiteY124" fmla="*/ 1764146 h 2022764"/>
              <a:gd name="connsiteX125" fmla="*/ 2918690 w 3001818"/>
              <a:gd name="connsiteY125" fmla="*/ 1708728 h 2022764"/>
              <a:gd name="connsiteX126" fmla="*/ 2937163 w 3001818"/>
              <a:gd name="connsiteY126" fmla="*/ 1681019 h 2022764"/>
              <a:gd name="connsiteX127" fmla="*/ 2964872 w 3001818"/>
              <a:gd name="connsiteY127" fmla="*/ 1625600 h 2022764"/>
              <a:gd name="connsiteX128" fmla="*/ 2974109 w 3001818"/>
              <a:gd name="connsiteY128" fmla="*/ 1579419 h 2022764"/>
              <a:gd name="connsiteX129" fmla="*/ 2983345 w 3001818"/>
              <a:gd name="connsiteY129" fmla="*/ 1551710 h 2022764"/>
              <a:gd name="connsiteX130" fmla="*/ 3001818 w 3001818"/>
              <a:gd name="connsiteY130" fmla="*/ 1394691 h 2022764"/>
              <a:gd name="connsiteX131" fmla="*/ 2992581 w 3001818"/>
              <a:gd name="connsiteY131" fmla="*/ 1154546 h 2022764"/>
              <a:gd name="connsiteX132" fmla="*/ 2974109 w 3001818"/>
              <a:gd name="connsiteY132" fmla="*/ 1099128 h 2022764"/>
              <a:gd name="connsiteX133" fmla="*/ 2964872 w 3001818"/>
              <a:gd name="connsiteY133" fmla="*/ 1016000 h 2022764"/>
              <a:gd name="connsiteX134" fmla="*/ 2937163 w 3001818"/>
              <a:gd name="connsiteY134" fmla="*/ 988291 h 202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01818" h="2022764">
                <a:moveTo>
                  <a:pt x="2937163" y="988291"/>
                </a:moveTo>
                <a:cubicBezTo>
                  <a:pt x="2931005" y="975976"/>
                  <a:pt x="2934423" y="956401"/>
                  <a:pt x="2927927" y="942110"/>
                </a:cubicBezTo>
                <a:cubicBezTo>
                  <a:pt x="2918740" y="921898"/>
                  <a:pt x="2903296" y="905164"/>
                  <a:pt x="2890981" y="886691"/>
                </a:cubicBezTo>
                <a:cubicBezTo>
                  <a:pt x="2866351" y="849745"/>
                  <a:pt x="2881746" y="865140"/>
                  <a:pt x="2844800" y="840510"/>
                </a:cubicBezTo>
                <a:cubicBezTo>
                  <a:pt x="2829636" y="795020"/>
                  <a:pt x="2846419" y="826465"/>
                  <a:pt x="2807854" y="794328"/>
                </a:cubicBezTo>
                <a:cubicBezTo>
                  <a:pt x="2797819" y="785966"/>
                  <a:pt x="2790180" y="774981"/>
                  <a:pt x="2780145" y="766619"/>
                </a:cubicBezTo>
                <a:cubicBezTo>
                  <a:pt x="2756271" y="746724"/>
                  <a:pt x="2752499" y="748167"/>
                  <a:pt x="2724727" y="738910"/>
                </a:cubicBezTo>
                <a:cubicBezTo>
                  <a:pt x="2706254" y="726595"/>
                  <a:pt x="2681624" y="720437"/>
                  <a:pt x="2669309" y="701964"/>
                </a:cubicBezTo>
                <a:cubicBezTo>
                  <a:pt x="2645435" y="666154"/>
                  <a:pt x="2661367" y="677765"/>
                  <a:pt x="2623127" y="665019"/>
                </a:cubicBezTo>
                <a:cubicBezTo>
                  <a:pt x="2561637" y="603529"/>
                  <a:pt x="2627858" y="661489"/>
                  <a:pt x="2567709" y="628073"/>
                </a:cubicBezTo>
                <a:cubicBezTo>
                  <a:pt x="2567692" y="628063"/>
                  <a:pt x="2498444" y="581897"/>
                  <a:pt x="2484581" y="572655"/>
                </a:cubicBezTo>
                <a:cubicBezTo>
                  <a:pt x="2475345" y="566497"/>
                  <a:pt x="2467403" y="557692"/>
                  <a:pt x="2456872" y="554182"/>
                </a:cubicBezTo>
                <a:lnTo>
                  <a:pt x="2429163" y="544946"/>
                </a:lnTo>
                <a:cubicBezTo>
                  <a:pt x="2423005" y="535710"/>
                  <a:pt x="2418539" y="525086"/>
                  <a:pt x="2410690" y="517237"/>
                </a:cubicBezTo>
                <a:cubicBezTo>
                  <a:pt x="2392784" y="499331"/>
                  <a:pt x="2377810" y="497040"/>
                  <a:pt x="2355272" y="489528"/>
                </a:cubicBezTo>
                <a:lnTo>
                  <a:pt x="2299854" y="452582"/>
                </a:lnTo>
                <a:cubicBezTo>
                  <a:pt x="2290618" y="446425"/>
                  <a:pt x="2282676" y="437621"/>
                  <a:pt x="2272145" y="434110"/>
                </a:cubicBezTo>
                <a:cubicBezTo>
                  <a:pt x="2262909" y="431031"/>
                  <a:pt x="2253144" y="429227"/>
                  <a:pt x="2244436" y="424873"/>
                </a:cubicBezTo>
                <a:cubicBezTo>
                  <a:pt x="2234507" y="419908"/>
                  <a:pt x="2226871" y="410908"/>
                  <a:pt x="2216727" y="406400"/>
                </a:cubicBezTo>
                <a:cubicBezTo>
                  <a:pt x="2198933" y="398492"/>
                  <a:pt x="2179782" y="394086"/>
                  <a:pt x="2161309" y="387928"/>
                </a:cubicBezTo>
                <a:lnTo>
                  <a:pt x="2133600" y="378691"/>
                </a:lnTo>
                <a:lnTo>
                  <a:pt x="2105890" y="369455"/>
                </a:lnTo>
                <a:cubicBezTo>
                  <a:pt x="2087417" y="357140"/>
                  <a:pt x="2071534" y="339531"/>
                  <a:pt x="2050472" y="332510"/>
                </a:cubicBezTo>
                <a:lnTo>
                  <a:pt x="1995054" y="314037"/>
                </a:lnTo>
                <a:cubicBezTo>
                  <a:pt x="1985818" y="310958"/>
                  <a:pt x="1975446" y="310200"/>
                  <a:pt x="1967345" y="304800"/>
                </a:cubicBezTo>
                <a:cubicBezTo>
                  <a:pt x="1887936" y="251862"/>
                  <a:pt x="1988407" y="315331"/>
                  <a:pt x="1911927" y="277091"/>
                </a:cubicBezTo>
                <a:cubicBezTo>
                  <a:pt x="1901998" y="272127"/>
                  <a:pt x="1894147" y="263583"/>
                  <a:pt x="1884218" y="258619"/>
                </a:cubicBezTo>
                <a:cubicBezTo>
                  <a:pt x="1875510" y="254265"/>
                  <a:pt x="1865217" y="253736"/>
                  <a:pt x="1856509" y="249382"/>
                </a:cubicBezTo>
                <a:cubicBezTo>
                  <a:pt x="1846580" y="244418"/>
                  <a:pt x="1838729" y="235874"/>
                  <a:pt x="1828800" y="230910"/>
                </a:cubicBezTo>
                <a:cubicBezTo>
                  <a:pt x="1820092" y="226556"/>
                  <a:pt x="1809798" y="226027"/>
                  <a:pt x="1801090" y="221673"/>
                </a:cubicBezTo>
                <a:cubicBezTo>
                  <a:pt x="1791161" y="216709"/>
                  <a:pt x="1783525" y="207708"/>
                  <a:pt x="1773381" y="203200"/>
                </a:cubicBezTo>
                <a:cubicBezTo>
                  <a:pt x="1755587" y="195292"/>
                  <a:pt x="1736436" y="190886"/>
                  <a:pt x="1717963" y="184728"/>
                </a:cubicBezTo>
                <a:cubicBezTo>
                  <a:pt x="1708727" y="181649"/>
                  <a:pt x="1698355" y="180891"/>
                  <a:pt x="1690254" y="175491"/>
                </a:cubicBezTo>
                <a:cubicBezTo>
                  <a:pt x="1610845" y="122553"/>
                  <a:pt x="1711316" y="186022"/>
                  <a:pt x="1634836" y="147782"/>
                </a:cubicBezTo>
                <a:cubicBezTo>
                  <a:pt x="1624907" y="142818"/>
                  <a:pt x="1617056" y="134274"/>
                  <a:pt x="1607127" y="129310"/>
                </a:cubicBezTo>
                <a:cubicBezTo>
                  <a:pt x="1598419" y="124956"/>
                  <a:pt x="1588126" y="124427"/>
                  <a:pt x="1579418" y="120073"/>
                </a:cubicBezTo>
                <a:cubicBezTo>
                  <a:pt x="1507806" y="84266"/>
                  <a:pt x="1593640" y="115577"/>
                  <a:pt x="1524000" y="92364"/>
                </a:cubicBezTo>
                <a:cubicBezTo>
                  <a:pt x="1514763" y="86206"/>
                  <a:pt x="1506434" y="78399"/>
                  <a:pt x="1496290" y="73891"/>
                </a:cubicBezTo>
                <a:cubicBezTo>
                  <a:pt x="1478496" y="65983"/>
                  <a:pt x="1459345" y="61577"/>
                  <a:pt x="1440872" y="55419"/>
                </a:cubicBezTo>
                <a:lnTo>
                  <a:pt x="1385454" y="36946"/>
                </a:lnTo>
                <a:lnTo>
                  <a:pt x="1357745" y="27710"/>
                </a:lnTo>
                <a:cubicBezTo>
                  <a:pt x="1348509" y="24631"/>
                  <a:pt x="1339481" y="20834"/>
                  <a:pt x="1330036" y="18473"/>
                </a:cubicBezTo>
                <a:cubicBezTo>
                  <a:pt x="1317721" y="15394"/>
                  <a:pt x="1305754" y="10110"/>
                  <a:pt x="1293090" y="9237"/>
                </a:cubicBezTo>
                <a:cubicBezTo>
                  <a:pt x="1216241" y="3937"/>
                  <a:pt x="1139151" y="3079"/>
                  <a:pt x="1062181" y="0"/>
                </a:cubicBezTo>
                <a:lnTo>
                  <a:pt x="480290" y="9237"/>
                </a:lnTo>
                <a:cubicBezTo>
                  <a:pt x="446296" y="10156"/>
                  <a:pt x="412398" y="13979"/>
                  <a:pt x="378690" y="18473"/>
                </a:cubicBezTo>
                <a:cubicBezTo>
                  <a:pt x="351627" y="22081"/>
                  <a:pt x="338964" y="29824"/>
                  <a:pt x="314036" y="36946"/>
                </a:cubicBezTo>
                <a:cubicBezTo>
                  <a:pt x="301830" y="40433"/>
                  <a:pt x="289249" y="42534"/>
                  <a:pt x="277090" y="46182"/>
                </a:cubicBezTo>
                <a:cubicBezTo>
                  <a:pt x="258439" y="51777"/>
                  <a:pt x="240145" y="58497"/>
                  <a:pt x="221672" y="64655"/>
                </a:cubicBezTo>
                <a:lnTo>
                  <a:pt x="193963" y="73891"/>
                </a:lnTo>
                <a:cubicBezTo>
                  <a:pt x="114552" y="126832"/>
                  <a:pt x="215025" y="63360"/>
                  <a:pt x="138545" y="101600"/>
                </a:cubicBezTo>
                <a:cubicBezTo>
                  <a:pt x="119140" y="111303"/>
                  <a:pt x="96126" y="131070"/>
                  <a:pt x="83127" y="147782"/>
                </a:cubicBezTo>
                <a:cubicBezTo>
                  <a:pt x="69497" y="165307"/>
                  <a:pt x="46181" y="203200"/>
                  <a:pt x="46181" y="203200"/>
                </a:cubicBezTo>
                <a:lnTo>
                  <a:pt x="18472" y="286328"/>
                </a:lnTo>
                <a:lnTo>
                  <a:pt x="9236" y="314037"/>
                </a:lnTo>
                <a:cubicBezTo>
                  <a:pt x="6157" y="354061"/>
                  <a:pt x="0" y="393967"/>
                  <a:pt x="0" y="434110"/>
                </a:cubicBezTo>
                <a:cubicBezTo>
                  <a:pt x="0" y="474252"/>
                  <a:pt x="5034" y="514260"/>
                  <a:pt x="9236" y="554182"/>
                </a:cubicBezTo>
                <a:cubicBezTo>
                  <a:pt x="11936" y="579831"/>
                  <a:pt x="19775" y="620099"/>
                  <a:pt x="27709" y="646546"/>
                </a:cubicBezTo>
                <a:cubicBezTo>
                  <a:pt x="33304" y="665197"/>
                  <a:pt x="40023" y="683491"/>
                  <a:pt x="46181" y="701964"/>
                </a:cubicBezTo>
                <a:lnTo>
                  <a:pt x="64654" y="757382"/>
                </a:lnTo>
                <a:cubicBezTo>
                  <a:pt x="67733" y="766618"/>
                  <a:pt x="68489" y="776990"/>
                  <a:pt x="73890" y="785091"/>
                </a:cubicBezTo>
                <a:lnTo>
                  <a:pt x="110836" y="840510"/>
                </a:lnTo>
                <a:cubicBezTo>
                  <a:pt x="116994" y="849746"/>
                  <a:pt x="120073" y="862062"/>
                  <a:pt x="129309" y="868219"/>
                </a:cubicBezTo>
                <a:lnTo>
                  <a:pt x="157018" y="886691"/>
                </a:lnTo>
                <a:cubicBezTo>
                  <a:pt x="200120" y="951346"/>
                  <a:pt x="175490" y="929795"/>
                  <a:pt x="221672" y="960582"/>
                </a:cubicBezTo>
                <a:cubicBezTo>
                  <a:pt x="227830" y="969818"/>
                  <a:pt x="231617" y="981184"/>
                  <a:pt x="240145" y="988291"/>
                </a:cubicBezTo>
                <a:cubicBezTo>
                  <a:pt x="250722" y="997106"/>
                  <a:pt x="265135" y="999933"/>
                  <a:pt x="277090" y="1006764"/>
                </a:cubicBezTo>
                <a:cubicBezTo>
                  <a:pt x="286728" y="1012272"/>
                  <a:pt x="296272" y="1018130"/>
                  <a:pt x="304800" y="1025237"/>
                </a:cubicBezTo>
                <a:cubicBezTo>
                  <a:pt x="314835" y="1033599"/>
                  <a:pt x="322198" y="1044927"/>
                  <a:pt x="332509" y="1052946"/>
                </a:cubicBezTo>
                <a:cubicBezTo>
                  <a:pt x="350034" y="1066576"/>
                  <a:pt x="369454" y="1077576"/>
                  <a:pt x="387927" y="1089891"/>
                </a:cubicBezTo>
                <a:cubicBezTo>
                  <a:pt x="397163" y="1096049"/>
                  <a:pt x="407787" y="1100515"/>
                  <a:pt x="415636" y="1108364"/>
                </a:cubicBezTo>
                <a:cubicBezTo>
                  <a:pt x="424872" y="1117600"/>
                  <a:pt x="432477" y="1128827"/>
                  <a:pt x="443345" y="1136073"/>
                </a:cubicBezTo>
                <a:cubicBezTo>
                  <a:pt x="451446" y="1141474"/>
                  <a:pt x="462191" y="1141281"/>
                  <a:pt x="471054" y="1145310"/>
                </a:cubicBezTo>
                <a:cubicBezTo>
                  <a:pt x="584618" y="1196930"/>
                  <a:pt x="507873" y="1169898"/>
                  <a:pt x="572654" y="1191491"/>
                </a:cubicBezTo>
                <a:lnTo>
                  <a:pt x="655781" y="1246910"/>
                </a:lnTo>
                <a:cubicBezTo>
                  <a:pt x="665017" y="1253067"/>
                  <a:pt x="675641" y="1257533"/>
                  <a:pt x="683490" y="1265382"/>
                </a:cubicBezTo>
                <a:cubicBezTo>
                  <a:pt x="703916" y="1285807"/>
                  <a:pt x="713193" y="1298706"/>
                  <a:pt x="738909" y="1311564"/>
                </a:cubicBezTo>
                <a:cubicBezTo>
                  <a:pt x="747617" y="1315918"/>
                  <a:pt x="757382" y="1317721"/>
                  <a:pt x="766618" y="1320800"/>
                </a:cubicBezTo>
                <a:cubicBezTo>
                  <a:pt x="819553" y="1400209"/>
                  <a:pt x="749068" y="1306762"/>
                  <a:pt x="812800" y="1357746"/>
                </a:cubicBezTo>
                <a:cubicBezTo>
                  <a:pt x="872484" y="1405493"/>
                  <a:pt x="789332" y="1371475"/>
                  <a:pt x="858981" y="1394691"/>
                </a:cubicBezTo>
                <a:cubicBezTo>
                  <a:pt x="868217" y="1400849"/>
                  <a:pt x="878162" y="1406058"/>
                  <a:pt x="886690" y="1413164"/>
                </a:cubicBezTo>
                <a:cubicBezTo>
                  <a:pt x="896725" y="1421526"/>
                  <a:pt x="903771" y="1433281"/>
                  <a:pt x="914400" y="1440873"/>
                </a:cubicBezTo>
                <a:cubicBezTo>
                  <a:pt x="925604" y="1448876"/>
                  <a:pt x="940141" y="1451343"/>
                  <a:pt x="951345" y="1459346"/>
                </a:cubicBezTo>
                <a:cubicBezTo>
                  <a:pt x="961974" y="1466938"/>
                  <a:pt x="969019" y="1478693"/>
                  <a:pt x="979054" y="1487055"/>
                </a:cubicBezTo>
                <a:cubicBezTo>
                  <a:pt x="1002928" y="1506950"/>
                  <a:pt x="1006700" y="1505507"/>
                  <a:pt x="1034472" y="1514764"/>
                </a:cubicBezTo>
                <a:cubicBezTo>
                  <a:pt x="1057442" y="1530077"/>
                  <a:pt x="1072341" y="1541665"/>
                  <a:pt x="1099127" y="1551710"/>
                </a:cubicBezTo>
                <a:cubicBezTo>
                  <a:pt x="1111013" y="1556167"/>
                  <a:pt x="1123757" y="1557867"/>
                  <a:pt x="1136072" y="1560946"/>
                </a:cubicBezTo>
                <a:cubicBezTo>
                  <a:pt x="1205637" y="1607323"/>
                  <a:pt x="1117226" y="1552869"/>
                  <a:pt x="1200727" y="1588655"/>
                </a:cubicBezTo>
                <a:cubicBezTo>
                  <a:pt x="1210930" y="1593028"/>
                  <a:pt x="1218507" y="1602164"/>
                  <a:pt x="1228436" y="1607128"/>
                </a:cubicBezTo>
                <a:cubicBezTo>
                  <a:pt x="1237144" y="1611482"/>
                  <a:pt x="1246909" y="1613285"/>
                  <a:pt x="1256145" y="1616364"/>
                </a:cubicBezTo>
                <a:cubicBezTo>
                  <a:pt x="1265381" y="1625600"/>
                  <a:pt x="1272986" y="1636827"/>
                  <a:pt x="1283854" y="1644073"/>
                </a:cubicBezTo>
                <a:cubicBezTo>
                  <a:pt x="1291955" y="1649474"/>
                  <a:pt x="1302855" y="1648956"/>
                  <a:pt x="1311563" y="1653310"/>
                </a:cubicBezTo>
                <a:cubicBezTo>
                  <a:pt x="1321492" y="1658274"/>
                  <a:pt x="1329343" y="1666818"/>
                  <a:pt x="1339272" y="1671782"/>
                </a:cubicBezTo>
                <a:cubicBezTo>
                  <a:pt x="1347980" y="1676136"/>
                  <a:pt x="1358470" y="1676291"/>
                  <a:pt x="1366981" y="1681019"/>
                </a:cubicBezTo>
                <a:cubicBezTo>
                  <a:pt x="1386389" y="1691801"/>
                  <a:pt x="1401338" y="1710943"/>
                  <a:pt x="1422400" y="1717964"/>
                </a:cubicBezTo>
                <a:lnTo>
                  <a:pt x="1477818" y="1736437"/>
                </a:lnTo>
                <a:lnTo>
                  <a:pt x="1505527" y="1745673"/>
                </a:lnTo>
                <a:cubicBezTo>
                  <a:pt x="1514763" y="1751831"/>
                  <a:pt x="1523092" y="1759637"/>
                  <a:pt x="1533236" y="1764146"/>
                </a:cubicBezTo>
                <a:cubicBezTo>
                  <a:pt x="1551030" y="1772054"/>
                  <a:pt x="1572452" y="1771818"/>
                  <a:pt x="1588654" y="1782619"/>
                </a:cubicBezTo>
                <a:cubicBezTo>
                  <a:pt x="1626925" y="1808132"/>
                  <a:pt x="1605594" y="1798399"/>
                  <a:pt x="1653309" y="1810328"/>
                </a:cubicBezTo>
                <a:cubicBezTo>
                  <a:pt x="1662545" y="1816485"/>
                  <a:pt x="1670874" y="1824292"/>
                  <a:pt x="1681018" y="1828800"/>
                </a:cubicBezTo>
                <a:cubicBezTo>
                  <a:pt x="1698812" y="1836708"/>
                  <a:pt x="1736436" y="1847273"/>
                  <a:pt x="1736436" y="1847273"/>
                </a:cubicBezTo>
                <a:cubicBezTo>
                  <a:pt x="1745672" y="1853431"/>
                  <a:pt x="1754001" y="1861237"/>
                  <a:pt x="1764145" y="1865746"/>
                </a:cubicBezTo>
                <a:cubicBezTo>
                  <a:pt x="1781939" y="1873654"/>
                  <a:pt x="1801090" y="1878061"/>
                  <a:pt x="1819563" y="1884219"/>
                </a:cubicBezTo>
                <a:cubicBezTo>
                  <a:pt x="1828799" y="1887298"/>
                  <a:pt x="1837827" y="1891094"/>
                  <a:pt x="1847272" y="1893455"/>
                </a:cubicBezTo>
                <a:cubicBezTo>
                  <a:pt x="1859587" y="1896534"/>
                  <a:pt x="1872059" y="1899043"/>
                  <a:pt x="1884218" y="1902691"/>
                </a:cubicBezTo>
                <a:cubicBezTo>
                  <a:pt x="1902869" y="1908286"/>
                  <a:pt x="1939636" y="1921164"/>
                  <a:pt x="1939636" y="1921164"/>
                </a:cubicBezTo>
                <a:cubicBezTo>
                  <a:pt x="1964628" y="1937825"/>
                  <a:pt x="1974996" y="1946393"/>
                  <a:pt x="2004290" y="1958110"/>
                </a:cubicBezTo>
                <a:cubicBezTo>
                  <a:pt x="2059146" y="1980052"/>
                  <a:pt x="2049036" y="1972214"/>
                  <a:pt x="2096654" y="1985819"/>
                </a:cubicBezTo>
                <a:cubicBezTo>
                  <a:pt x="2106015" y="1988494"/>
                  <a:pt x="2115002" y="1992380"/>
                  <a:pt x="2124363" y="1995055"/>
                </a:cubicBezTo>
                <a:cubicBezTo>
                  <a:pt x="2136569" y="1998542"/>
                  <a:pt x="2149150" y="2000643"/>
                  <a:pt x="2161309" y="2004291"/>
                </a:cubicBezTo>
                <a:cubicBezTo>
                  <a:pt x="2179960" y="2009886"/>
                  <a:pt x="2216727" y="2022764"/>
                  <a:pt x="2216727" y="2022764"/>
                </a:cubicBezTo>
                <a:cubicBezTo>
                  <a:pt x="2275224" y="2019685"/>
                  <a:pt x="2333881" y="2018831"/>
                  <a:pt x="2392218" y="2013528"/>
                </a:cubicBezTo>
                <a:cubicBezTo>
                  <a:pt x="2401914" y="2012647"/>
                  <a:pt x="2410534" y="2006853"/>
                  <a:pt x="2419927" y="2004291"/>
                </a:cubicBezTo>
                <a:cubicBezTo>
                  <a:pt x="2444421" y="1997611"/>
                  <a:pt x="2469733" y="1993848"/>
                  <a:pt x="2493818" y="1985819"/>
                </a:cubicBezTo>
                <a:cubicBezTo>
                  <a:pt x="2503054" y="1982740"/>
                  <a:pt x="2512819" y="1980936"/>
                  <a:pt x="2521527" y="1976582"/>
                </a:cubicBezTo>
                <a:cubicBezTo>
                  <a:pt x="2531456" y="1971618"/>
                  <a:pt x="2539307" y="1963074"/>
                  <a:pt x="2549236" y="1958110"/>
                </a:cubicBezTo>
                <a:cubicBezTo>
                  <a:pt x="2557944" y="1953756"/>
                  <a:pt x="2568237" y="1953227"/>
                  <a:pt x="2576945" y="1948873"/>
                </a:cubicBezTo>
                <a:cubicBezTo>
                  <a:pt x="2648557" y="1913066"/>
                  <a:pt x="2562723" y="1944377"/>
                  <a:pt x="2632363" y="1921164"/>
                </a:cubicBezTo>
                <a:cubicBezTo>
                  <a:pt x="2638521" y="1911928"/>
                  <a:pt x="2641423" y="1899338"/>
                  <a:pt x="2650836" y="1893455"/>
                </a:cubicBezTo>
                <a:cubicBezTo>
                  <a:pt x="2667348" y="1883135"/>
                  <a:pt x="2690052" y="1885783"/>
                  <a:pt x="2706254" y="1874982"/>
                </a:cubicBezTo>
                <a:cubicBezTo>
                  <a:pt x="2715490" y="1868825"/>
                  <a:pt x="2724034" y="1861474"/>
                  <a:pt x="2733963" y="1856510"/>
                </a:cubicBezTo>
                <a:cubicBezTo>
                  <a:pt x="2794964" y="1826010"/>
                  <a:pt x="2727620" y="1872915"/>
                  <a:pt x="2789381" y="1828800"/>
                </a:cubicBezTo>
                <a:cubicBezTo>
                  <a:pt x="2801908" y="1819852"/>
                  <a:pt x="2813716" y="1809919"/>
                  <a:pt x="2826327" y="1801091"/>
                </a:cubicBezTo>
                <a:cubicBezTo>
                  <a:pt x="2844515" y="1788359"/>
                  <a:pt x="2881745" y="1764146"/>
                  <a:pt x="2881745" y="1764146"/>
                </a:cubicBezTo>
                <a:lnTo>
                  <a:pt x="2918690" y="1708728"/>
                </a:lnTo>
                <a:cubicBezTo>
                  <a:pt x="2924848" y="1699492"/>
                  <a:pt x="2933652" y="1691550"/>
                  <a:pt x="2937163" y="1681019"/>
                </a:cubicBezTo>
                <a:cubicBezTo>
                  <a:pt x="2949911" y="1642779"/>
                  <a:pt x="2941000" y="1661411"/>
                  <a:pt x="2964872" y="1625600"/>
                </a:cubicBezTo>
                <a:cubicBezTo>
                  <a:pt x="2967951" y="1610206"/>
                  <a:pt x="2970301" y="1594649"/>
                  <a:pt x="2974109" y="1579419"/>
                </a:cubicBezTo>
                <a:cubicBezTo>
                  <a:pt x="2976470" y="1569974"/>
                  <a:pt x="2981436" y="1561257"/>
                  <a:pt x="2983345" y="1551710"/>
                </a:cubicBezTo>
                <a:cubicBezTo>
                  <a:pt x="2991511" y="1510880"/>
                  <a:pt x="2998155" y="1431322"/>
                  <a:pt x="3001818" y="1394691"/>
                </a:cubicBezTo>
                <a:cubicBezTo>
                  <a:pt x="2998739" y="1314643"/>
                  <a:pt x="3000058" y="1234304"/>
                  <a:pt x="2992581" y="1154546"/>
                </a:cubicBezTo>
                <a:cubicBezTo>
                  <a:pt x="2990763" y="1135159"/>
                  <a:pt x="2974109" y="1099128"/>
                  <a:pt x="2974109" y="1099128"/>
                </a:cubicBezTo>
                <a:cubicBezTo>
                  <a:pt x="2971030" y="1071419"/>
                  <a:pt x="2971634" y="1043047"/>
                  <a:pt x="2964872" y="1016000"/>
                </a:cubicBezTo>
                <a:cubicBezTo>
                  <a:pt x="2942985" y="928450"/>
                  <a:pt x="2943321" y="1000606"/>
                  <a:pt x="2937163" y="98829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1449153" y="711200"/>
            <a:ext cx="5182556" cy="3925455"/>
          </a:xfrm>
          <a:custGeom>
            <a:avLst/>
            <a:gdLst>
              <a:gd name="connsiteX0" fmla="*/ 5182556 w 5182556"/>
              <a:gd name="connsiteY0" fmla="*/ 0 h 3925455"/>
              <a:gd name="connsiteX1" fmla="*/ 5136374 w 5182556"/>
              <a:gd name="connsiteY1" fmla="*/ 18473 h 3925455"/>
              <a:gd name="connsiteX2" fmla="*/ 5108665 w 5182556"/>
              <a:gd name="connsiteY2" fmla="*/ 27709 h 3925455"/>
              <a:gd name="connsiteX3" fmla="*/ 5080956 w 5182556"/>
              <a:gd name="connsiteY3" fmla="*/ 46182 h 3925455"/>
              <a:gd name="connsiteX4" fmla="*/ 5007065 w 5182556"/>
              <a:gd name="connsiteY4" fmla="*/ 64655 h 3925455"/>
              <a:gd name="connsiteX5" fmla="*/ 4951647 w 5182556"/>
              <a:gd name="connsiteY5" fmla="*/ 83127 h 3925455"/>
              <a:gd name="connsiteX6" fmla="*/ 4896229 w 5182556"/>
              <a:gd name="connsiteY6" fmla="*/ 110836 h 3925455"/>
              <a:gd name="connsiteX7" fmla="*/ 4840811 w 5182556"/>
              <a:gd name="connsiteY7" fmla="*/ 129309 h 3925455"/>
              <a:gd name="connsiteX8" fmla="*/ 4757683 w 5182556"/>
              <a:gd name="connsiteY8" fmla="*/ 166255 h 3925455"/>
              <a:gd name="connsiteX9" fmla="*/ 4729974 w 5182556"/>
              <a:gd name="connsiteY9" fmla="*/ 175491 h 3925455"/>
              <a:gd name="connsiteX10" fmla="*/ 4702265 w 5182556"/>
              <a:gd name="connsiteY10" fmla="*/ 184727 h 3925455"/>
              <a:gd name="connsiteX11" fmla="*/ 4628374 w 5182556"/>
              <a:gd name="connsiteY11" fmla="*/ 212436 h 3925455"/>
              <a:gd name="connsiteX12" fmla="*/ 4572956 w 5182556"/>
              <a:gd name="connsiteY12" fmla="*/ 230909 h 3925455"/>
              <a:gd name="connsiteX13" fmla="*/ 4545247 w 5182556"/>
              <a:gd name="connsiteY13" fmla="*/ 240145 h 3925455"/>
              <a:gd name="connsiteX14" fmla="*/ 4480592 w 5182556"/>
              <a:gd name="connsiteY14" fmla="*/ 267855 h 3925455"/>
              <a:gd name="connsiteX15" fmla="*/ 4378992 w 5182556"/>
              <a:gd name="connsiteY15" fmla="*/ 295564 h 3925455"/>
              <a:gd name="connsiteX16" fmla="*/ 4286629 w 5182556"/>
              <a:gd name="connsiteY16" fmla="*/ 323273 h 3925455"/>
              <a:gd name="connsiteX17" fmla="*/ 4221974 w 5182556"/>
              <a:gd name="connsiteY17" fmla="*/ 332509 h 3925455"/>
              <a:gd name="connsiteX18" fmla="*/ 4138847 w 5182556"/>
              <a:gd name="connsiteY18" fmla="*/ 350982 h 3925455"/>
              <a:gd name="connsiteX19" fmla="*/ 4111138 w 5182556"/>
              <a:gd name="connsiteY19" fmla="*/ 360218 h 3925455"/>
              <a:gd name="connsiteX20" fmla="*/ 4046483 w 5182556"/>
              <a:gd name="connsiteY20" fmla="*/ 369455 h 3925455"/>
              <a:gd name="connsiteX21" fmla="*/ 3972592 w 5182556"/>
              <a:gd name="connsiteY21" fmla="*/ 387927 h 3925455"/>
              <a:gd name="connsiteX22" fmla="*/ 3898702 w 5182556"/>
              <a:gd name="connsiteY22" fmla="*/ 406400 h 3925455"/>
              <a:gd name="connsiteX23" fmla="*/ 3824811 w 5182556"/>
              <a:gd name="connsiteY23" fmla="*/ 424873 h 3925455"/>
              <a:gd name="connsiteX24" fmla="*/ 3760156 w 5182556"/>
              <a:gd name="connsiteY24" fmla="*/ 443345 h 3925455"/>
              <a:gd name="connsiteX25" fmla="*/ 3658556 w 5182556"/>
              <a:gd name="connsiteY25" fmla="*/ 461818 h 3925455"/>
              <a:gd name="connsiteX26" fmla="*/ 3492302 w 5182556"/>
              <a:gd name="connsiteY26" fmla="*/ 480291 h 3925455"/>
              <a:gd name="connsiteX27" fmla="*/ 3372229 w 5182556"/>
              <a:gd name="connsiteY27" fmla="*/ 489527 h 3925455"/>
              <a:gd name="connsiteX28" fmla="*/ 3205974 w 5182556"/>
              <a:gd name="connsiteY28" fmla="*/ 498764 h 3925455"/>
              <a:gd name="connsiteX29" fmla="*/ 3076665 w 5182556"/>
              <a:gd name="connsiteY29" fmla="*/ 517236 h 3925455"/>
              <a:gd name="connsiteX30" fmla="*/ 3002774 w 5182556"/>
              <a:gd name="connsiteY30" fmla="*/ 535709 h 3925455"/>
              <a:gd name="connsiteX31" fmla="*/ 2938120 w 5182556"/>
              <a:gd name="connsiteY31" fmla="*/ 544945 h 3925455"/>
              <a:gd name="connsiteX32" fmla="*/ 2910411 w 5182556"/>
              <a:gd name="connsiteY32" fmla="*/ 554182 h 3925455"/>
              <a:gd name="connsiteX33" fmla="*/ 2550192 w 5182556"/>
              <a:gd name="connsiteY33" fmla="*/ 554182 h 3925455"/>
              <a:gd name="connsiteX34" fmla="*/ 2153029 w 5182556"/>
              <a:gd name="connsiteY34" fmla="*/ 535709 h 3925455"/>
              <a:gd name="connsiteX35" fmla="*/ 1912883 w 5182556"/>
              <a:gd name="connsiteY35" fmla="*/ 526473 h 3925455"/>
              <a:gd name="connsiteX36" fmla="*/ 1589611 w 5182556"/>
              <a:gd name="connsiteY36" fmla="*/ 535709 h 3925455"/>
              <a:gd name="connsiteX37" fmla="*/ 1524956 w 5182556"/>
              <a:gd name="connsiteY37" fmla="*/ 544945 h 3925455"/>
              <a:gd name="connsiteX38" fmla="*/ 1423356 w 5182556"/>
              <a:gd name="connsiteY38" fmla="*/ 563418 h 3925455"/>
              <a:gd name="connsiteX39" fmla="*/ 1395647 w 5182556"/>
              <a:gd name="connsiteY39" fmla="*/ 572655 h 3925455"/>
              <a:gd name="connsiteX40" fmla="*/ 1358702 w 5182556"/>
              <a:gd name="connsiteY40" fmla="*/ 581891 h 3925455"/>
              <a:gd name="connsiteX41" fmla="*/ 1303283 w 5182556"/>
              <a:gd name="connsiteY41" fmla="*/ 600364 h 3925455"/>
              <a:gd name="connsiteX42" fmla="*/ 1275574 w 5182556"/>
              <a:gd name="connsiteY42" fmla="*/ 609600 h 3925455"/>
              <a:gd name="connsiteX43" fmla="*/ 1210920 w 5182556"/>
              <a:gd name="connsiteY43" fmla="*/ 628073 h 3925455"/>
              <a:gd name="connsiteX44" fmla="*/ 1155502 w 5182556"/>
              <a:gd name="connsiteY44" fmla="*/ 665018 h 3925455"/>
              <a:gd name="connsiteX45" fmla="*/ 1100083 w 5182556"/>
              <a:gd name="connsiteY45" fmla="*/ 683491 h 3925455"/>
              <a:gd name="connsiteX46" fmla="*/ 1044665 w 5182556"/>
              <a:gd name="connsiteY46" fmla="*/ 711200 h 3925455"/>
              <a:gd name="connsiteX47" fmla="*/ 952302 w 5182556"/>
              <a:gd name="connsiteY47" fmla="*/ 748145 h 3925455"/>
              <a:gd name="connsiteX48" fmla="*/ 924592 w 5182556"/>
              <a:gd name="connsiteY48" fmla="*/ 757382 h 3925455"/>
              <a:gd name="connsiteX49" fmla="*/ 896883 w 5182556"/>
              <a:gd name="connsiteY49" fmla="*/ 766618 h 3925455"/>
              <a:gd name="connsiteX50" fmla="*/ 869174 w 5182556"/>
              <a:gd name="connsiteY50" fmla="*/ 785091 h 3925455"/>
              <a:gd name="connsiteX51" fmla="*/ 804520 w 5182556"/>
              <a:gd name="connsiteY51" fmla="*/ 812800 h 3925455"/>
              <a:gd name="connsiteX52" fmla="*/ 749102 w 5182556"/>
              <a:gd name="connsiteY52" fmla="*/ 849745 h 3925455"/>
              <a:gd name="connsiteX53" fmla="*/ 693683 w 5182556"/>
              <a:gd name="connsiteY53" fmla="*/ 877455 h 3925455"/>
              <a:gd name="connsiteX54" fmla="*/ 665974 w 5182556"/>
              <a:gd name="connsiteY54" fmla="*/ 905164 h 3925455"/>
              <a:gd name="connsiteX55" fmla="*/ 610556 w 5182556"/>
              <a:gd name="connsiteY55" fmla="*/ 942109 h 3925455"/>
              <a:gd name="connsiteX56" fmla="*/ 527429 w 5182556"/>
              <a:gd name="connsiteY56" fmla="*/ 1016000 h 3925455"/>
              <a:gd name="connsiteX57" fmla="*/ 481247 w 5182556"/>
              <a:gd name="connsiteY57" fmla="*/ 1062182 h 3925455"/>
              <a:gd name="connsiteX58" fmla="*/ 435065 w 5182556"/>
              <a:gd name="connsiteY58" fmla="*/ 1099127 h 3925455"/>
              <a:gd name="connsiteX59" fmla="*/ 398120 w 5182556"/>
              <a:gd name="connsiteY59" fmla="*/ 1154545 h 3925455"/>
              <a:gd name="connsiteX60" fmla="*/ 333465 w 5182556"/>
              <a:gd name="connsiteY60" fmla="*/ 1228436 h 3925455"/>
              <a:gd name="connsiteX61" fmla="*/ 296520 w 5182556"/>
              <a:gd name="connsiteY61" fmla="*/ 1274618 h 3925455"/>
              <a:gd name="connsiteX62" fmla="*/ 287283 w 5182556"/>
              <a:gd name="connsiteY62" fmla="*/ 1302327 h 3925455"/>
              <a:gd name="connsiteX63" fmla="*/ 250338 w 5182556"/>
              <a:gd name="connsiteY63" fmla="*/ 1357745 h 3925455"/>
              <a:gd name="connsiteX64" fmla="*/ 231865 w 5182556"/>
              <a:gd name="connsiteY64" fmla="*/ 1385455 h 3925455"/>
              <a:gd name="connsiteX65" fmla="*/ 213392 w 5182556"/>
              <a:gd name="connsiteY65" fmla="*/ 1413164 h 3925455"/>
              <a:gd name="connsiteX66" fmla="*/ 185683 w 5182556"/>
              <a:gd name="connsiteY66" fmla="*/ 1468582 h 3925455"/>
              <a:gd name="connsiteX67" fmla="*/ 167211 w 5182556"/>
              <a:gd name="connsiteY67" fmla="*/ 1524000 h 3925455"/>
              <a:gd name="connsiteX68" fmla="*/ 148738 w 5182556"/>
              <a:gd name="connsiteY68" fmla="*/ 1579418 h 3925455"/>
              <a:gd name="connsiteX69" fmla="*/ 139502 w 5182556"/>
              <a:gd name="connsiteY69" fmla="*/ 1607127 h 3925455"/>
              <a:gd name="connsiteX70" fmla="*/ 121029 w 5182556"/>
              <a:gd name="connsiteY70" fmla="*/ 1634836 h 3925455"/>
              <a:gd name="connsiteX71" fmla="*/ 102556 w 5182556"/>
              <a:gd name="connsiteY71" fmla="*/ 1690255 h 3925455"/>
              <a:gd name="connsiteX72" fmla="*/ 84083 w 5182556"/>
              <a:gd name="connsiteY72" fmla="*/ 1754909 h 3925455"/>
              <a:gd name="connsiteX73" fmla="*/ 56374 w 5182556"/>
              <a:gd name="connsiteY73" fmla="*/ 1828800 h 3925455"/>
              <a:gd name="connsiteX74" fmla="*/ 37902 w 5182556"/>
              <a:gd name="connsiteY74" fmla="*/ 1884218 h 3925455"/>
              <a:gd name="connsiteX75" fmla="*/ 28665 w 5182556"/>
              <a:gd name="connsiteY75" fmla="*/ 1911927 h 3925455"/>
              <a:gd name="connsiteX76" fmla="*/ 956 w 5182556"/>
              <a:gd name="connsiteY76" fmla="*/ 2087418 h 3925455"/>
              <a:gd name="connsiteX77" fmla="*/ 19429 w 5182556"/>
              <a:gd name="connsiteY77" fmla="*/ 2604655 h 3925455"/>
              <a:gd name="connsiteX78" fmla="*/ 28665 w 5182556"/>
              <a:gd name="connsiteY78" fmla="*/ 2632364 h 3925455"/>
              <a:gd name="connsiteX79" fmla="*/ 37902 w 5182556"/>
              <a:gd name="connsiteY79" fmla="*/ 2678545 h 3925455"/>
              <a:gd name="connsiteX80" fmla="*/ 65611 w 5182556"/>
              <a:gd name="connsiteY80" fmla="*/ 2761673 h 3925455"/>
              <a:gd name="connsiteX81" fmla="*/ 93320 w 5182556"/>
              <a:gd name="connsiteY81" fmla="*/ 2826327 h 3925455"/>
              <a:gd name="connsiteX82" fmla="*/ 121029 w 5182556"/>
              <a:gd name="connsiteY82" fmla="*/ 2863273 h 3925455"/>
              <a:gd name="connsiteX83" fmla="*/ 167211 w 5182556"/>
              <a:gd name="connsiteY83" fmla="*/ 2946400 h 3925455"/>
              <a:gd name="connsiteX84" fmla="*/ 222629 w 5182556"/>
              <a:gd name="connsiteY84" fmla="*/ 3038764 h 3925455"/>
              <a:gd name="connsiteX85" fmla="*/ 250338 w 5182556"/>
              <a:gd name="connsiteY85" fmla="*/ 3057236 h 3925455"/>
              <a:gd name="connsiteX86" fmla="*/ 259574 w 5182556"/>
              <a:gd name="connsiteY86" fmla="*/ 3094182 h 3925455"/>
              <a:gd name="connsiteX87" fmla="*/ 305756 w 5182556"/>
              <a:gd name="connsiteY87" fmla="*/ 3149600 h 3925455"/>
              <a:gd name="connsiteX88" fmla="*/ 342702 w 5182556"/>
              <a:gd name="connsiteY88" fmla="*/ 3205018 h 3925455"/>
              <a:gd name="connsiteX89" fmla="*/ 351938 w 5182556"/>
              <a:gd name="connsiteY89" fmla="*/ 3232727 h 3925455"/>
              <a:gd name="connsiteX90" fmla="*/ 379647 w 5182556"/>
              <a:gd name="connsiteY90" fmla="*/ 3260436 h 3925455"/>
              <a:gd name="connsiteX91" fmla="*/ 425829 w 5182556"/>
              <a:gd name="connsiteY91" fmla="*/ 3315855 h 3925455"/>
              <a:gd name="connsiteX92" fmla="*/ 481247 w 5182556"/>
              <a:gd name="connsiteY92" fmla="*/ 3352800 h 3925455"/>
              <a:gd name="connsiteX93" fmla="*/ 555138 w 5182556"/>
              <a:gd name="connsiteY93" fmla="*/ 3417455 h 3925455"/>
              <a:gd name="connsiteX94" fmla="*/ 582847 w 5182556"/>
              <a:gd name="connsiteY94" fmla="*/ 3435927 h 3925455"/>
              <a:gd name="connsiteX95" fmla="*/ 610556 w 5182556"/>
              <a:gd name="connsiteY95" fmla="*/ 3445164 h 3925455"/>
              <a:gd name="connsiteX96" fmla="*/ 665974 w 5182556"/>
              <a:gd name="connsiteY96" fmla="*/ 3482109 h 3925455"/>
              <a:gd name="connsiteX97" fmla="*/ 776811 w 5182556"/>
              <a:gd name="connsiteY97" fmla="*/ 3537527 h 3925455"/>
              <a:gd name="connsiteX98" fmla="*/ 804520 w 5182556"/>
              <a:gd name="connsiteY98" fmla="*/ 3556000 h 3925455"/>
              <a:gd name="connsiteX99" fmla="*/ 859938 w 5182556"/>
              <a:gd name="connsiteY99" fmla="*/ 3574473 h 3925455"/>
              <a:gd name="connsiteX100" fmla="*/ 887647 w 5182556"/>
              <a:gd name="connsiteY100" fmla="*/ 3592945 h 3925455"/>
              <a:gd name="connsiteX101" fmla="*/ 952302 w 5182556"/>
              <a:gd name="connsiteY101" fmla="*/ 3611418 h 3925455"/>
              <a:gd name="connsiteX102" fmla="*/ 1007720 w 5182556"/>
              <a:gd name="connsiteY102" fmla="*/ 3629891 h 3925455"/>
              <a:gd name="connsiteX103" fmla="*/ 1035429 w 5182556"/>
              <a:gd name="connsiteY103" fmla="*/ 3639127 h 3925455"/>
              <a:gd name="connsiteX104" fmla="*/ 1100083 w 5182556"/>
              <a:gd name="connsiteY104" fmla="*/ 3676073 h 3925455"/>
              <a:gd name="connsiteX105" fmla="*/ 1127792 w 5182556"/>
              <a:gd name="connsiteY105" fmla="*/ 3694545 h 3925455"/>
              <a:gd name="connsiteX106" fmla="*/ 1183211 w 5182556"/>
              <a:gd name="connsiteY106" fmla="*/ 3713018 h 3925455"/>
              <a:gd name="connsiteX107" fmla="*/ 1266338 w 5182556"/>
              <a:gd name="connsiteY107" fmla="*/ 3768436 h 3925455"/>
              <a:gd name="connsiteX108" fmla="*/ 1294047 w 5182556"/>
              <a:gd name="connsiteY108" fmla="*/ 3786909 h 3925455"/>
              <a:gd name="connsiteX109" fmla="*/ 1330992 w 5182556"/>
              <a:gd name="connsiteY109" fmla="*/ 3814618 h 3925455"/>
              <a:gd name="connsiteX110" fmla="*/ 1358702 w 5182556"/>
              <a:gd name="connsiteY110" fmla="*/ 3823855 h 3925455"/>
              <a:gd name="connsiteX111" fmla="*/ 1414120 w 5182556"/>
              <a:gd name="connsiteY111" fmla="*/ 3860800 h 3925455"/>
              <a:gd name="connsiteX112" fmla="*/ 1441829 w 5182556"/>
              <a:gd name="connsiteY112" fmla="*/ 3888509 h 3925455"/>
              <a:gd name="connsiteX113" fmla="*/ 1497247 w 5182556"/>
              <a:gd name="connsiteY113" fmla="*/ 3906982 h 3925455"/>
              <a:gd name="connsiteX114" fmla="*/ 1561902 w 5182556"/>
              <a:gd name="connsiteY114" fmla="*/ 3925455 h 3925455"/>
              <a:gd name="connsiteX115" fmla="*/ 2116083 w 5182556"/>
              <a:gd name="connsiteY115" fmla="*/ 3916218 h 3925455"/>
              <a:gd name="connsiteX116" fmla="*/ 2143792 w 5182556"/>
              <a:gd name="connsiteY116" fmla="*/ 3906982 h 3925455"/>
              <a:gd name="connsiteX117" fmla="*/ 2217683 w 5182556"/>
              <a:gd name="connsiteY117" fmla="*/ 3888509 h 3925455"/>
              <a:gd name="connsiteX118" fmla="*/ 2300811 w 5182556"/>
              <a:gd name="connsiteY118" fmla="*/ 3860800 h 3925455"/>
              <a:gd name="connsiteX119" fmla="*/ 2365465 w 5182556"/>
              <a:gd name="connsiteY119" fmla="*/ 3842327 h 3925455"/>
              <a:gd name="connsiteX120" fmla="*/ 2420883 w 5182556"/>
              <a:gd name="connsiteY120" fmla="*/ 3833091 h 3925455"/>
              <a:gd name="connsiteX121" fmla="*/ 2485538 w 5182556"/>
              <a:gd name="connsiteY121" fmla="*/ 3823855 h 3925455"/>
              <a:gd name="connsiteX122" fmla="*/ 2559429 w 5182556"/>
              <a:gd name="connsiteY122" fmla="*/ 3805382 h 3925455"/>
              <a:gd name="connsiteX123" fmla="*/ 2614847 w 5182556"/>
              <a:gd name="connsiteY123" fmla="*/ 3796145 h 3925455"/>
              <a:gd name="connsiteX124" fmla="*/ 2670265 w 5182556"/>
              <a:gd name="connsiteY124" fmla="*/ 3777673 h 3925455"/>
              <a:gd name="connsiteX125" fmla="*/ 2734920 w 5182556"/>
              <a:gd name="connsiteY125" fmla="*/ 3749964 h 3925455"/>
              <a:gd name="connsiteX126" fmla="*/ 2790338 w 5182556"/>
              <a:gd name="connsiteY126" fmla="*/ 3731491 h 3925455"/>
              <a:gd name="connsiteX127" fmla="*/ 2873465 w 5182556"/>
              <a:gd name="connsiteY127" fmla="*/ 3685309 h 3925455"/>
              <a:gd name="connsiteX128" fmla="*/ 2910411 w 5182556"/>
              <a:gd name="connsiteY128" fmla="*/ 3676073 h 3925455"/>
              <a:gd name="connsiteX129" fmla="*/ 2965829 w 5182556"/>
              <a:gd name="connsiteY129" fmla="*/ 3648364 h 3925455"/>
              <a:gd name="connsiteX130" fmla="*/ 2993538 w 5182556"/>
              <a:gd name="connsiteY130" fmla="*/ 3629891 h 3925455"/>
              <a:gd name="connsiteX131" fmla="*/ 3012011 w 5182556"/>
              <a:gd name="connsiteY131" fmla="*/ 3620655 h 39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182556" h="3925455">
                <a:moveTo>
                  <a:pt x="5182556" y="0"/>
                </a:moveTo>
                <a:cubicBezTo>
                  <a:pt x="5167162" y="6158"/>
                  <a:pt x="5151898" y="12651"/>
                  <a:pt x="5136374" y="18473"/>
                </a:cubicBezTo>
                <a:cubicBezTo>
                  <a:pt x="5127258" y="21891"/>
                  <a:pt x="5117373" y="23355"/>
                  <a:pt x="5108665" y="27709"/>
                </a:cubicBezTo>
                <a:cubicBezTo>
                  <a:pt x="5098736" y="32673"/>
                  <a:pt x="5091388" y="42388"/>
                  <a:pt x="5080956" y="46182"/>
                </a:cubicBezTo>
                <a:cubicBezTo>
                  <a:pt x="5057096" y="54858"/>
                  <a:pt x="5031151" y="56627"/>
                  <a:pt x="5007065" y="64655"/>
                </a:cubicBezTo>
                <a:lnTo>
                  <a:pt x="4951647" y="83127"/>
                </a:lnTo>
                <a:cubicBezTo>
                  <a:pt x="4850603" y="116808"/>
                  <a:pt x="5003646" y="63096"/>
                  <a:pt x="4896229" y="110836"/>
                </a:cubicBezTo>
                <a:cubicBezTo>
                  <a:pt x="4878435" y="118744"/>
                  <a:pt x="4840811" y="129309"/>
                  <a:pt x="4840811" y="129309"/>
                </a:cubicBezTo>
                <a:cubicBezTo>
                  <a:pt x="4796901" y="158583"/>
                  <a:pt x="4823632" y="144272"/>
                  <a:pt x="4757683" y="166255"/>
                </a:cubicBezTo>
                <a:lnTo>
                  <a:pt x="4729974" y="175491"/>
                </a:lnTo>
                <a:lnTo>
                  <a:pt x="4702265" y="184727"/>
                </a:lnTo>
                <a:cubicBezTo>
                  <a:pt x="4654044" y="216875"/>
                  <a:pt x="4695977" y="193999"/>
                  <a:pt x="4628374" y="212436"/>
                </a:cubicBezTo>
                <a:cubicBezTo>
                  <a:pt x="4609588" y="217559"/>
                  <a:pt x="4591429" y="224751"/>
                  <a:pt x="4572956" y="230909"/>
                </a:cubicBezTo>
                <a:lnTo>
                  <a:pt x="4545247" y="240145"/>
                </a:lnTo>
                <a:cubicBezTo>
                  <a:pt x="4480268" y="261805"/>
                  <a:pt x="4560482" y="233617"/>
                  <a:pt x="4480592" y="267855"/>
                </a:cubicBezTo>
                <a:cubicBezTo>
                  <a:pt x="4452636" y="279836"/>
                  <a:pt x="4400163" y="288507"/>
                  <a:pt x="4378992" y="295564"/>
                </a:cubicBezTo>
                <a:cubicBezTo>
                  <a:pt x="4350086" y="305199"/>
                  <a:pt x="4317330" y="317691"/>
                  <a:pt x="4286629" y="323273"/>
                </a:cubicBezTo>
                <a:cubicBezTo>
                  <a:pt x="4265210" y="327167"/>
                  <a:pt x="4243526" y="329430"/>
                  <a:pt x="4221974" y="332509"/>
                </a:cubicBezTo>
                <a:cubicBezTo>
                  <a:pt x="4159597" y="353301"/>
                  <a:pt x="4236379" y="329308"/>
                  <a:pt x="4138847" y="350982"/>
                </a:cubicBezTo>
                <a:cubicBezTo>
                  <a:pt x="4129343" y="353094"/>
                  <a:pt x="4120685" y="358309"/>
                  <a:pt x="4111138" y="360218"/>
                </a:cubicBezTo>
                <a:cubicBezTo>
                  <a:pt x="4089790" y="364488"/>
                  <a:pt x="4068035" y="366376"/>
                  <a:pt x="4046483" y="369455"/>
                </a:cubicBezTo>
                <a:cubicBezTo>
                  <a:pt x="3993508" y="387113"/>
                  <a:pt x="4045047" y="371207"/>
                  <a:pt x="3972592" y="387927"/>
                </a:cubicBezTo>
                <a:cubicBezTo>
                  <a:pt x="3947854" y="393636"/>
                  <a:pt x="3923332" y="400242"/>
                  <a:pt x="3898702" y="406400"/>
                </a:cubicBezTo>
                <a:lnTo>
                  <a:pt x="3824811" y="424873"/>
                </a:lnTo>
                <a:cubicBezTo>
                  <a:pt x="3793950" y="435160"/>
                  <a:pt x="3794954" y="435612"/>
                  <a:pt x="3760156" y="443345"/>
                </a:cubicBezTo>
                <a:cubicBezTo>
                  <a:pt x="3731499" y="449713"/>
                  <a:pt x="3686647" y="457805"/>
                  <a:pt x="3658556" y="461818"/>
                </a:cubicBezTo>
                <a:cubicBezTo>
                  <a:pt x="3609270" y="468859"/>
                  <a:pt x="3540422" y="476107"/>
                  <a:pt x="3492302" y="480291"/>
                </a:cubicBezTo>
                <a:cubicBezTo>
                  <a:pt x="3452310" y="483768"/>
                  <a:pt x="3412288" y="486942"/>
                  <a:pt x="3372229" y="489527"/>
                </a:cubicBezTo>
                <a:lnTo>
                  <a:pt x="3205974" y="498764"/>
                </a:lnTo>
                <a:cubicBezTo>
                  <a:pt x="3101556" y="519647"/>
                  <a:pt x="3230266" y="495293"/>
                  <a:pt x="3076665" y="517236"/>
                </a:cubicBezTo>
                <a:cubicBezTo>
                  <a:pt x="2916378" y="540135"/>
                  <a:pt x="3110220" y="514221"/>
                  <a:pt x="3002774" y="535709"/>
                </a:cubicBezTo>
                <a:cubicBezTo>
                  <a:pt x="2981427" y="539978"/>
                  <a:pt x="2959671" y="541866"/>
                  <a:pt x="2938120" y="544945"/>
                </a:cubicBezTo>
                <a:cubicBezTo>
                  <a:pt x="2928884" y="548024"/>
                  <a:pt x="2919915" y="552070"/>
                  <a:pt x="2910411" y="554182"/>
                </a:cubicBezTo>
                <a:cubicBezTo>
                  <a:pt x="2789873" y="580968"/>
                  <a:pt x="2682959" y="559423"/>
                  <a:pt x="2550192" y="554182"/>
                </a:cubicBezTo>
                <a:lnTo>
                  <a:pt x="2153029" y="535709"/>
                </a:lnTo>
                <a:lnTo>
                  <a:pt x="1912883" y="526473"/>
                </a:lnTo>
                <a:lnTo>
                  <a:pt x="1589611" y="535709"/>
                </a:lnTo>
                <a:cubicBezTo>
                  <a:pt x="1567865" y="536744"/>
                  <a:pt x="1546473" y="541635"/>
                  <a:pt x="1524956" y="544945"/>
                </a:cubicBezTo>
                <a:cubicBezTo>
                  <a:pt x="1503562" y="548236"/>
                  <a:pt x="1446399" y="557657"/>
                  <a:pt x="1423356" y="563418"/>
                </a:cubicBezTo>
                <a:cubicBezTo>
                  <a:pt x="1413911" y="565779"/>
                  <a:pt x="1405008" y="569980"/>
                  <a:pt x="1395647" y="572655"/>
                </a:cubicBezTo>
                <a:cubicBezTo>
                  <a:pt x="1383441" y="576142"/>
                  <a:pt x="1370861" y="578243"/>
                  <a:pt x="1358702" y="581891"/>
                </a:cubicBezTo>
                <a:cubicBezTo>
                  <a:pt x="1340051" y="587486"/>
                  <a:pt x="1321756" y="594206"/>
                  <a:pt x="1303283" y="600364"/>
                </a:cubicBezTo>
                <a:cubicBezTo>
                  <a:pt x="1294047" y="603443"/>
                  <a:pt x="1285019" y="607239"/>
                  <a:pt x="1275574" y="609600"/>
                </a:cubicBezTo>
                <a:cubicBezTo>
                  <a:pt x="1266873" y="611775"/>
                  <a:pt x="1221765" y="622048"/>
                  <a:pt x="1210920" y="628073"/>
                </a:cubicBezTo>
                <a:cubicBezTo>
                  <a:pt x="1191513" y="638855"/>
                  <a:pt x="1176564" y="657997"/>
                  <a:pt x="1155502" y="665018"/>
                </a:cubicBezTo>
                <a:lnTo>
                  <a:pt x="1100083" y="683491"/>
                </a:lnTo>
                <a:cubicBezTo>
                  <a:pt x="1046831" y="718993"/>
                  <a:pt x="1098203" y="688255"/>
                  <a:pt x="1044665" y="711200"/>
                </a:cubicBezTo>
                <a:cubicBezTo>
                  <a:pt x="949525" y="751974"/>
                  <a:pt x="1078452" y="706096"/>
                  <a:pt x="952302" y="748145"/>
                </a:cubicBezTo>
                <a:lnTo>
                  <a:pt x="924592" y="757382"/>
                </a:lnTo>
                <a:lnTo>
                  <a:pt x="896883" y="766618"/>
                </a:lnTo>
                <a:cubicBezTo>
                  <a:pt x="887647" y="772776"/>
                  <a:pt x="879103" y="780127"/>
                  <a:pt x="869174" y="785091"/>
                </a:cubicBezTo>
                <a:cubicBezTo>
                  <a:pt x="792725" y="823316"/>
                  <a:pt x="900630" y="755134"/>
                  <a:pt x="804520" y="812800"/>
                </a:cubicBezTo>
                <a:cubicBezTo>
                  <a:pt x="785483" y="824223"/>
                  <a:pt x="770164" y="842724"/>
                  <a:pt x="749102" y="849745"/>
                </a:cubicBezTo>
                <a:cubicBezTo>
                  <a:pt x="721330" y="859003"/>
                  <a:pt x="717557" y="857560"/>
                  <a:pt x="693683" y="877455"/>
                </a:cubicBezTo>
                <a:cubicBezTo>
                  <a:pt x="683648" y="885817"/>
                  <a:pt x="676285" y="897145"/>
                  <a:pt x="665974" y="905164"/>
                </a:cubicBezTo>
                <a:cubicBezTo>
                  <a:pt x="648449" y="918794"/>
                  <a:pt x="626255" y="926410"/>
                  <a:pt x="610556" y="942109"/>
                </a:cubicBezTo>
                <a:cubicBezTo>
                  <a:pt x="547289" y="1005376"/>
                  <a:pt x="576875" y="983036"/>
                  <a:pt x="527429" y="1016000"/>
                </a:cubicBezTo>
                <a:cubicBezTo>
                  <a:pt x="478168" y="1089891"/>
                  <a:pt x="542823" y="1000606"/>
                  <a:pt x="481247" y="1062182"/>
                </a:cubicBezTo>
                <a:cubicBezTo>
                  <a:pt x="439470" y="1103959"/>
                  <a:pt x="489008" y="1081147"/>
                  <a:pt x="435065" y="1099127"/>
                </a:cubicBezTo>
                <a:cubicBezTo>
                  <a:pt x="417401" y="1152120"/>
                  <a:pt x="438479" y="1102655"/>
                  <a:pt x="398120" y="1154545"/>
                </a:cubicBezTo>
                <a:cubicBezTo>
                  <a:pt x="340097" y="1229146"/>
                  <a:pt x="387107" y="1192676"/>
                  <a:pt x="333465" y="1228436"/>
                </a:cubicBezTo>
                <a:cubicBezTo>
                  <a:pt x="310251" y="1298081"/>
                  <a:pt x="344265" y="1214937"/>
                  <a:pt x="296520" y="1274618"/>
                </a:cubicBezTo>
                <a:cubicBezTo>
                  <a:pt x="290438" y="1282221"/>
                  <a:pt x="292011" y="1293816"/>
                  <a:pt x="287283" y="1302327"/>
                </a:cubicBezTo>
                <a:cubicBezTo>
                  <a:pt x="276501" y="1321734"/>
                  <a:pt x="262653" y="1339272"/>
                  <a:pt x="250338" y="1357745"/>
                </a:cubicBezTo>
                <a:lnTo>
                  <a:pt x="231865" y="1385455"/>
                </a:lnTo>
                <a:lnTo>
                  <a:pt x="213392" y="1413164"/>
                </a:lnTo>
                <a:cubicBezTo>
                  <a:pt x="179709" y="1514218"/>
                  <a:pt x="233429" y="1361153"/>
                  <a:pt x="185683" y="1468582"/>
                </a:cubicBezTo>
                <a:cubicBezTo>
                  <a:pt x="177775" y="1486376"/>
                  <a:pt x="173369" y="1505527"/>
                  <a:pt x="167211" y="1524000"/>
                </a:cubicBezTo>
                <a:lnTo>
                  <a:pt x="148738" y="1579418"/>
                </a:lnTo>
                <a:cubicBezTo>
                  <a:pt x="145659" y="1588654"/>
                  <a:pt x="144903" y="1599026"/>
                  <a:pt x="139502" y="1607127"/>
                </a:cubicBezTo>
                <a:cubicBezTo>
                  <a:pt x="133344" y="1616363"/>
                  <a:pt x="125537" y="1624692"/>
                  <a:pt x="121029" y="1634836"/>
                </a:cubicBezTo>
                <a:cubicBezTo>
                  <a:pt x="113121" y="1652630"/>
                  <a:pt x="107279" y="1671364"/>
                  <a:pt x="102556" y="1690255"/>
                </a:cubicBezTo>
                <a:cubicBezTo>
                  <a:pt x="97867" y="1709012"/>
                  <a:pt x="92036" y="1736352"/>
                  <a:pt x="84083" y="1754909"/>
                </a:cubicBezTo>
                <a:cubicBezTo>
                  <a:pt x="42796" y="1851246"/>
                  <a:pt x="84751" y="1734210"/>
                  <a:pt x="56374" y="1828800"/>
                </a:cubicBezTo>
                <a:cubicBezTo>
                  <a:pt x="50779" y="1847451"/>
                  <a:pt x="44060" y="1865745"/>
                  <a:pt x="37902" y="1884218"/>
                </a:cubicBezTo>
                <a:lnTo>
                  <a:pt x="28665" y="1911927"/>
                </a:lnTo>
                <a:cubicBezTo>
                  <a:pt x="6613" y="2044238"/>
                  <a:pt x="15489" y="1985685"/>
                  <a:pt x="956" y="2087418"/>
                </a:cubicBezTo>
                <a:cubicBezTo>
                  <a:pt x="1053" y="2092069"/>
                  <a:pt x="-6522" y="2461928"/>
                  <a:pt x="19429" y="2604655"/>
                </a:cubicBezTo>
                <a:cubicBezTo>
                  <a:pt x="21171" y="2614234"/>
                  <a:pt x="26304" y="2622919"/>
                  <a:pt x="28665" y="2632364"/>
                </a:cubicBezTo>
                <a:cubicBezTo>
                  <a:pt x="32473" y="2647594"/>
                  <a:pt x="33771" y="2663400"/>
                  <a:pt x="37902" y="2678545"/>
                </a:cubicBezTo>
                <a:cubicBezTo>
                  <a:pt x="37916" y="2678598"/>
                  <a:pt x="60984" y="2747792"/>
                  <a:pt x="65611" y="2761673"/>
                </a:cubicBezTo>
                <a:cubicBezTo>
                  <a:pt x="74591" y="2788613"/>
                  <a:pt x="77012" y="2800234"/>
                  <a:pt x="93320" y="2826327"/>
                </a:cubicBezTo>
                <a:cubicBezTo>
                  <a:pt x="101479" y="2839381"/>
                  <a:pt x="111793" y="2850958"/>
                  <a:pt x="121029" y="2863273"/>
                </a:cubicBezTo>
                <a:cubicBezTo>
                  <a:pt x="146572" y="2939903"/>
                  <a:pt x="103689" y="2819352"/>
                  <a:pt x="167211" y="2946400"/>
                </a:cubicBezTo>
                <a:cubicBezTo>
                  <a:pt x="178332" y="2968642"/>
                  <a:pt x="205909" y="3027618"/>
                  <a:pt x="222629" y="3038764"/>
                </a:cubicBezTo>
                <a:lnTo>
                  <a:pt x="250338" y="3057236"/>
                </a:lnTo>
                <a:cubicBezTo>
                  <a:pt x="253417" y="3069551"/>
                  <a:pt x="254574" y="3082514"/>
                  <a:pt x="259574" y="3094182"/>
                </a:cubicBezTo>
                <a:cubicBezTo>
                  <a:pt x="269218" y="3116684"/>
                  <a:pt x="289113" y="3132957"/>
                  <a:pt x="305756" y="3149600"/>
                </a:cubicBezTo>
                <a:cubicBezTo>
                  <a:pt x="327717" y="3215485"/>
                  <a:pt x="296577" y="3135832"/>
                  <a:pt x="342702" y="3205018"/>
                </a:cubicBezTo>
                <a:cubicBezTo>
                  <a:pt x="348103" y="3213119"/>
                  <a:pt x="346538" y="3224626"/>
                  <a:pt x="351938" y="3232727"/>
                </a:cubicBezTo>
                <a:cubicBezTo>
                  <a:pt x="359184" y="3243595"/>
                  <a:pt x="371285" y="3250401"/>
                  <a:pt x="379647" y="3260436"/>
                </a:cubicBezTo>
                <a:cubicBezTo>
                  <a:pt x="407732" y="3294138"/>
                  <a:pt x="387486" y="3286032"/>
                  <a:pt x="425829" y="3315855"/>
                </a:cubicBezTo>
                <a:cubicBezTo>
                  <a:pt x="443354" y="3329485"/>
                  <a:pt x="465548" y="3337101"/>
                  <a:pt x="481247" y="3352800"/>
                </a:cubicBezTo>
                <a:cubicBezTo>
                  <a:pt x="521879" y="3393432"/>
                  <a:pt x="510622" y="3385658"/>
                  <a:pt x="555138" y="3417455"/>
                </a:cubicBezTo>
                <a:cubicBezTo>
                  <a:pt x="564171" y="3423907"/>
                  <a:pt x="572918" y="3430963"/>
                  <a:pt x="582847" y="3435927"/>
                </a:cubicBezTo>
                <a:cubicBezTo>
                  <a:pt x="591555" y="3440281"/>
                  <a:pt x="602045" y="3440436"/>
                  <a:pt x="610556" y="3445164"/>
                </a:cubicBezTo>
                <a:cubicBezTo>
                  <a:pt x="629963" y="3455946"/>
                  <a:pt x="644912" y="3475088"/>
                  <a:pt x="665974" y="3482109"/>
                </a:cubicBezTo>
                <a:cubicBezTo>
                  <a:pt x="742452" y="3507602"/>
                  <a:pt x="705192" y="3489782"/>
                  <a:pt x="776811" y="3537527"/>
                </a:cubicBezTo>
                <a:cubicBezTo>
                  <a:pt x="786047" y="3543685"/>
                  <a:pt x="793989" y="3552490"/>
                  <a:pt x="804520" y="3556000"/>
                </a:cubicBezTo>
                <a:cubicBezTo>
                  <a:pt x="822993" y="3562158"/>
                  <a:pt x="843736" y="3563672"/>
                  <a:pt x="859938" y="3574473"/>
                </a:cubicBezTo>
                <a:cubicBezTo>
                  <a:pt x="869174" y="3580630"/>
                  <a:pt x="877718" y="3587981"/>
                  <a:pt x="887647" y="3592945"/>
                </a:cubicBezTo>
                <a:cubicBezTo>
                  <a:pt x="903174" y="3600709"/>
                  <a:pt x="937496" y="3606976"/>
                  <a:pt x="952302" y="3611418"/>
                </a:cubicBezTo>
                <a:cubicBezTo>
                  <a:pt x="970953" y="3617013"/>
                  <a:pt x="989247" y="3623733"/>
                  <a:pt x="1007720" y="3629891"/>
                </a:cubicBezTo>
                <a:lnTo>
                  <a:pt x="1035429" y="3639127"/>
                </a:lnTo>
                <a:cubicBezTo>
                  <a:pt x="1124756" y="3706123"/>
                  <a:pt x="1029567" y="3640815"/>
                  <a:pt x="1100083" y="3676073"/>
                </a:cubicBezTo>
                <a:cubicBezTo>
                  <a:pt x="1110012" y="3681037"/>
                  <a:pt x="1117648" y="3690037"/>
                  <a:pt x="1127792" y="3694545"/>
                </a:cubicBezTo>
                <a:cubicBezTo>
                  <a:pt x="1145586" y="3702453"/>
                  <a:pt x="1183211" y="3713018"/>
                  <a:pt x="1183211" y="3713018"/>
                </a:cubicBezTo>
                <a:lnTo>
                  <a:pt x="1266338" y="3768436"/>
                </a:lnTo>
                <a:cubicBezTo>
                  <a:pt x="1275574" y="3774594"/>
                  <a:pt x="1285166" y="3780249"/>
                  <a:pt x="1294047" y="3786909"/>
                </a:cubicBezTo>
                <a:cubicBezTo>
                  <a:pt x="1306362" y="3796145"/>
                  <a:pt x="1317626" y="3806980"/>
                  <a:pt x="1330992" y="3814618"/>
                </a:cubicBezTo>
                <a:cubicBezTo>
                  <a:pt x="1339445" y="3819449"/>
                  <a:pt x="1350191" y="3819127"/>
                  <a:pt x="1358702" y="3823855"/>
                </a:cubicBezTo>
                <a:cubicBezTo>
                  <a:pt x="1378109" y="3834637"/>
                  <a:pt x="1398421" y="3845101"/>
                  <a:pt x="1414120" y="3860800"/>
                </a:cubicBezTo>
                <a:cubicBezTo>
                  <a:pt x="1423356" y="3870036"/>
                  <a:pt x="1430411" y="3882165"/>
                  <a:pt x="1441829" y="3888509"/>
                </a:cubicBezTo>
                <a:cubicBezTo>
                  <a:pt x="1458851" y="3897965"/>
                  <a:pt x="1478774" y="3900824"/>
                  <a:pt x="1497247" y="3906982"/>
                </a:cubicBezTo>
                <a:cubicBezTo>
                  <a:pt x="1536993" y="3920231"/>
                  <a:pt x="1515518" y="3913858"/>
                  <a:pt x="1561902" y="3925455"/>
                </a:cubicBezTo>
                <a:lnTo>
                  <a:pt x="2116083" y="3916218"/>
                </a:lnTo>
                <a:cubicBezTo>
                  <a:pt x="2125814" y="3915909"/>
                  <a:pt x="2134399" y="3909544"/>
                  <a:pt x="2143792" y="3906982"/>
                </a:cubicBezTo>
                <a:cubicBezTo>
                  <a:pt x="2168286" y="3900302"/>
                  <a:pt x="2193597" y="3896538"/>
                  <a:pt x="2217683" y="3888509"/>
                </a:cubicBezTo>
                <a:lnTo>
                  <a:pt x="2300811" y="3860800"/>
                </a:lnTo>
                <a:cubicBezTo>
                  <a:pt x="2327214" y="3851999"/>
                  <a:pt x="2336479" y="3848124"/>
                  <a:pt x="2365465" y="3842327"/>
                </a:cubicBezTo>
                <a:cubicBezTo>
                  <a:pt x="2383829" y="3838654"/>
                  <a:pt x="2402373" y="3835939"/>
                  <a:pt x="2420883" y="3833091"/>
                </a:cubicBezTo>
                <a:cubicBezTo>
                  <a:pt x="2442400" y="3829781"/>
                  <a:pt x="2464190" y="3828125"/>
                  <a:pt x="2485538" y="3823855"/>
                </a:cubicBezTo>
                <a:cubicBezTo>
                  <a:pt x="2510433" y="3818876"/>
                  <a:pt x="2534386" y="3809556"/>
                  <a:pt x="2559429" y="3805382"/>
                </a:cubicBezTo>
                <a:cubicBezTo>
                  <a:pt x="2577902" y="3802303"/>
                  <a:pt x="2596679" y="3800687"/>
                  <a:pt x="2614847" y="3796145"/>
                </a:cubicBezTo>
                <a:cubicBezTo>
                  <a:pt x="2633737" y="3791422"/>
                  <a:pt x="2670265" y="3777673"/>
                  <a:pt x="2670265" y="3777673"/>
                </a:cubicBezTo>
                <a:cubicBezTo>
                  <a:pt x="2714227" y="3748364"/>
                  <a:pt x="2680697" y="3766231"/>
                  <a:pt x="2734920" y="3749964"/>
                </a:cubicBezTo>
                <a:cubicBezTo>
                  <a:pt x="2753571" y="3744369"/>
                  <a:pt x="2790338" y="3731491"/>
                  <a:pt x="2790338" y="3731491"/>
                </a:cubicBezTo>
                <a:cubicBezTo>
                  <a:pt x="2839955" y="3698412"/>
                  <a:pt x="2830790" y="3697501"/>
                  <a:pt x="2873465" y="3685309"/>
                </a:cubicBezTo>
                <a:cubicBezTo>
                  <a:pt x="2885671" y="3681822"/>
                  <a:pt x="2898096" y="3679152"/>
                  <a:pt x="2910411" y="3676073"/>
                </a:cubicBezTo>
                <a:cubicBezTo>
                  <a:pt x="2989822" y="3623132"/>
                  <a:pt x="2889349" y="3686604"/>
                  <a:pt x="2965829" y="3648364"/>
                </a:cubicBezTo>
                <a:cubicBezTo>
                  <a:pt x="2975758" y="3643400"/>
                  <a:pt x="2984019" y="3635602"/>
                  <a:pt x="2993538" y="3629891"/>
                </a:cubicBezTo>
                <a:cubicBezTo>
                  <a:pt x="2999441" y="3626349"/>
                  <a:pt x="3005853" y="3623734"/>
                  <a:pt x="3012011" y="3620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5287268" y="618836"/>
            <a:ext cx="2018695" cy="3189675"/>
          </a:xfrm>
          <a:custGeom>
            <a:avLst/>
            <a:gdLst>
              <a:gd name="connsiteX0" fmla="*/ 0 w 2170546"/>
              <a:gd name="connsiteY0" fmla="*/ 3260437 h 3260437"/>
              <a:gd name="connsiteX1" fmla="*/ 46182 w 2170546"/>
              <a:gd name="connsiteY1" fmla="*/ 3241964 h 3260437"/>
              <a:gd name="connsiteX2" fmla="*/ 73891 w 2170546"/>
              <a:gd name="connsiteY2" fmla="*/ 3232728 h 3260437"/>
              <a:gd name="connsiteX3" fmla="*/ 101600 w 2170546"/>
              <a:gd name="connsiteY3" fmla="*/ 3214255 h 3260437"/>
              <a:gd name="connsiteX4" fmla="*/ 184727 w 2170546"/>
              <a:gd name="connsiteY4" fmla="*/ 3186546 h 3260437"/>
              <a:gd name="connsiteX5" fmla="*/ 212437 w 2170546"/>
              <a:gd name="connsiteY5" fmla="*/ 3177309 h 3260437"/>
              <a:gd name="connsiteX6" fmla="*/ 240146 w 2170546"/>
              <a:gd name="connsiteY6" fmla="*/ 3158837 h 3260437"/>
              <a:gd name="connsiteX7" fmla="*/ 295564 w 2170546"/>
              <a:gd name="connsiteY7" fmla="*/ 3140364 h 3260437"/>
              <a:gd name="connsiteX8" fmla="*/ 360218 w 2170546"/>
              <a:gd name="connsiteY8" fmla="*/ 3121891 h 3260437"/>
              <a:gd name="connsiteX9" fmla="*/ 424873 w 2170546"/>
              <a:gd name="connsiteY9" fmla="*/ 3084946 h 3260437"/>
              <a:gd name="connsiteX10" fmla="*/ 480291 w 2170546"/>
              <a:gd name="connsiteY10" fmla="*/ 3066473 h 3260437"/>
              <a:gd name="connsiteX11" fmla="*/ 535709 w 2170546"/>
              <a:gd name="connsiteY11" fmla="*/ 3038764 h 3260437"/>
              <a:gd name="connsiteX12" fmla="*/ 600364 w 2170546"/>
              <a:gd name="connsiteY12" fmla="*/ 2992582 h 3260437"/>
              <a:gd name="connsiteX13" fmla="*/ 628073 w 2170546"/>
              <a:gd name="connsiteY13" fmla="*/ 2974109 h 3260437"/>
              <a:gd name="connsiteX14" fmla="*/ 655782 w 2170546"/>
              <a:gd name="connsiteY14" fmla="*/ 2964873 h 3260437"/>
              <a:gd name="connsiteX15" fmla="*/ 683491 w 2170546"/>
              <a:gd name="connsiteY15" fmla="*/ 2946400 h 3260437"/>
              <a:gd name="connsiteX16" fmla="*/ 711200 w 2170546"/>
              <a:gd name="connsiteY16" fmla="*/ 2937164 h 3260437"/>
              <a:gd name="connsiteX17" fmla="*/ 766618 w 2170546"/>
              <a:gd name="connsiteY17" fmla="*/ 2900219 h 3260437"/>
              <a:gd name="connsiteX18" fmla="*/ 812800 w 2170546"/>
              <a:gd name="connsiteY18" fmla="*/ 2863273 h 3260437"/>
              <a:gd name="connsiteX19" fmla="*/ 868218 w 2170546"/>
              <a:gd name="connsiteY19" fmla="*/ 2826328 h 3260437"/>
              <a:gd name="connsiteX20" fmla="*/ 923637 w 2170546"/>
              <a:gd name="connsiteY20" fmla="*/ 2789382 h 3260437"/>
              <a:gd name="connsiteX21" fmla="*/ 942109 w 2170546"/>
              <a:gd name="connsiteY21" fmla="*/ 2761673 h 3260437"/>
              <a:gd name="connsiteX22" fmla="*/ 969818 w 2170546"/>
              <a:gd name="connsiteY22" fmla="*/ 2743200 h 3260437"/>
              <a:gd name="connsiteX23" fmla="*/ 997527 w 2170546"/>
              <a:gd name="connsiteY23" fmla="*/ 2715491 h 3260437"/>
              <a:gd name="connsiteX24" fmla="*/ 1025237 w 2170546"/>
              <a:gd name="connsiteY24" fmla="*/ 2697019 h 3260437"/>
              <a:gd name="connsiteX25" fmla="*/ 1080655 w 2170546"/>
              <a:gd name="connsiteY25" fmla="*/ 2641600 h 3260437"/>
              <a:gd name="connsiteX26" fmla="*/ 1108364 w 2170546"/>
              <a:gd name="connsiteY26" fmla="*/ 2613891 h 3260437"/>
              <a:gd name="connsiteX27" fmla="*/ 1163782 w 2170546"/>
              <a:gd name="connsiteY27" fmla="*/ 2567709 h 3260437"/>
              <a:gd name="connsiteX28" fmla="*/ 1200727 w 2170546"/>
              <a:gd name="connsiteY28" fmla="*/ 2540000 h 3260437"/>
              <a:gd name="connsiteX29" fmla="*/ 1246909 w 2170546"/>
              <a:gd name="connsiteY29" fmla="*/ 2484582 h 3260437"/>
              <a:gd name="connsiteX30" fmla="*/ 1274618 w 2170546"/>
              <a:gd name="connsiteY30" fmla="*/ 2466109 h 3260437"/>
              <a:gd name="connsiteX31" fmla="*/ 1302327 w 2170546"/>
              <a:gd name="connsiteY31" fmla="*/ 2438400 h 3260437"/>
              <a:gd name="connsiteX32" fmla="*/ 1366982 w 2170546"/>
              <a:gd name="connsiteY32" fmla="*/ 2392219 h 3260437"/>
              <a:gd name="connsiteX33" fmla="*/ 1413164 w 2170546"/>
              <a:gd name="connsiteY33" fmla="*/ 2346037 h 3260437"/>
              <a:gd name="connsiteX34" fmla="*/ 1459346 w 2170546"/>
              <a:gd name="connsiteY34" fmla="*/ 2281382 h 3260437"/>
              <a:gd name="connsiteX35" fmla="*/ 1570182 w 2170546"/>
              <a:gd name="connsiteY35" fmla="*/ 2189019 h 3260437"/>
              <a:gd name="connsiteX36" fmla="*/ 1625600 w 2170546"/>
              <a:gd name="connsiteY36" fmla="*/ 2115128 h 3260437"/>
              <a:gd name="connsiteX37" fmla="*/ 1644073 w 2170546"/>
              <a:gd name="connsiteY37" fmla="*/ 2087419 h 3260437"/>
              <a:gd name="connsiteX38" fmla="*/ 1671782 w 2170546"/>
              <a:gd name="connsiteY38" fmla="*/ 2068946 h 3260437"/>
              <a:gd name="connsiteX39" fmla="*/ 1690255 w 2170546"/>
              <a:gd name="connsiteY39" fmla="*/ 2032000 h 3260437"/>
              <a:gd name="connsiteX40" fmla="*/ 1736437 w 2170546"/>
              <a:gd name="connsiteY40" fmla="*/ 1976582 h 3260437"/>
              <a:gd name="connsiteX41" fmla="*/ 1754909 w 2170546"/>
              <a:gd name="connsiteY41" fmla="*/ 1939637 h 3260437"/>
              <a:gd name="connsiteX42" fmla="*/ 1819564 w 2170546"/>
              <a:gd name="connsiteY42" fmla="*/ 1856509 h 3260437"/>
              <a:gd name="connsiteX43" fmla="*/ 1856509 w 2170546"/>
              <a:gd name="connsiteY43" fmla="*/ 1801091 h 3260437"/>
              <a:gd name="connsiteX44" fmla="*/ 1874982 w 2170546"/>
              <a:gd name="connsiteY44" fmla="*/ 1764146 h 3260437"/>
              <a:gd name="connsiteX45" fmla="*/ 1911927 w 2170546"/>
              <a:gd name="connsiteY45" fmla="*/ 1708728 h 3260437"/>
              <a:gd name="connsiteX46" fmla="*/ 1939637 w 2170546"/>
              <a:gd name="connsiteY46" fmla="*/ 1653309 h 3260437"/>
              <a:gd name="connsiteX47" fmla="*/ 1958109 w 2170546"/>
              <a:gd name="connsiteY47" fmla="*/ 1597891 h 3260437"/>
              <a:gd name="connsiteX48" fmla="*/ 1967346 w 2170546"/>
              <a:gd name="connsiteY48" fmla="*/ 1570182 h 3260437"/>
              <a:gd name="connsiteX49" fmla="*/ 1985818 w 2170546"/>
              <a:gd name="connsiteY49" fmla="*/ 1533237 h 3260437"/>
              <a:gd name="connsiteX50" fmla="*/ 1995055 w 2170546"/>
              <a:gd name="connsiteY50" fmla="*/ 1496291 h 3260437"/>
              <a:gd name="connsiteX51" fmla="*/ 2013527 w 2170546"/>
              <a:gd name="connsiteY51" fmla="*/ 1440873 h 3260437"/>
              <a:gd name="connsiteX52" fmla="*/ 2032000 w 2170546"/>
              <a:gd name="connsiteY52" fmla="*/ 1394691 h 3260437"/>
              <a:gd name="connsiteX53" fmla="*/ 2041237 w 2170546"/>
              <a:gd name="connsiteY53" fmla="*/ 1348509 h 3260437"/>
              <a:gd name="connsiteX54" fmla="*/ 2050473 w 2170546"/>
              <a:gd name="connsiteY54" fmla="*/ 1320800 h 3260437"/>
              <a:gd name="connsiteX55" fmla="*/ 2059709 w 2170546"/>
              <a:gd name="connsiteY55" fmla="*/ 1283855 h 3260437"/>
              <a:gd name="connsiteX56" fmla="*/ 2078182 w 2170546"/>
              <a:gd name="connsiteY56" fmla="*/ 1228437 h 3260437"/>
              <a:gd name="connsiteX57" fmla="*/ 2096655 w 2170546"/>
              <a:gd name="connsiteY57" fmla="*/ 1154546 h 3260437"/>
              <a:gd name="connsiteX58" fmla="*/ 2105891 w 2170546"/>
              <a:gd name="connsiteY58" fmla="*/ 1126837 h 3260437"/>
              <a:gd name="connsiteX59" fmla="*/ 2115127 w 2170546"/>
              <a:gd name="connsiteY59" fmla="*/ 1080655 h 3260437"/>
              <a:gd name="connsiteX60" fmla="*/ 2133600 w 2170546"/>
              <a:gd name="connsiteY60" fmla="*/ 1006764 h 3260437"/>
              <a:gd name="connsiteX61" fmla="*/ 2152073 w 2170546"/>
              <a:gd name="connsiteY61" fmla="*/ 905164 h 3260437"/>
              <a:gd name="connsiteX62" fmla="*/ 2161309 w 2170546"/>
              <a:gd name="connsiteY62" fmla="*/ 775855 h 3260437"/>
              <a:gd name="connsiteX63" fmla="*/ 2170546 w 2170546"/>
              <a:gd name="connsiteY63" fmla="*/ 729673 h 3260437"/>
              <a:gd name="connsiteX64" fmla="*/ 2161309 w 2170546"/>
              <a:gd name="connsiteY64" fmla="*/ 212437 h 3260437"/>
              <a:gd name="connsiteX65" fmla="*/ 2142837 w 2170546"/>
              <a:gd name="connsiteY65" fmla="*/ 157019 h 3260437"/>
              <a:gd name="connsiteX66" fmla="*/ 2133600 w 2170546"/>
              <a:gd name="connsiteY66" fmla="*/ 129309 h 3260437"/>
              <a:gd name="connsiteX67" fmla="*/ 2124364 w 2170546"/>
              <a:gd name="connsiteY67" fmla="*/ 101600 h 3260437"/>
              <a:gd name="connsiteX68" fmla="*/ 2096655 w 2170546"/>
              <a:gd name="connsiteY68" fmla="*/ 83128 h 3260437"/>
              <a:gd name="connsiteX69" fmla="*/ 2022764 w 2170546"/>
              <a:gd name="connsiteY69" fmla="*/ 18473 h 3260437"/>
              <a:gd name="connsiteX70" fmla="*/ 1967346 w 2170546"/>
              <a:gd name="connsiteY70" fmla="*/ 0 h 3260437"/>
              <a:gd name="connsiteX71" fmla="*/ 1745673 w 2170546"/>
              <a:gd name="connsiteY71" fmla="*/ 9237 h 3260437"/>
              <a:gd name="connsiteX72" fmla="*/ 1717964 w 2170546"/>
              <a:gd name="connsiteY72" fmla="*/ 18473 h 3260437"/>
              <a:gd name="connsiteX73" fmla="*/ 1644073 w 2170546"/>
              <a:gd name="connsiteY73" fmla="*/ 36946 h 3260437"/>
              <a:gd name="connsiteX74" fmla="*/ 1616364 w 2170546"/>
              <a:gd name="connsiteY74" fmla="*/ 46182 h 3260437"/>
              <a:gd name="connsiteX75" fmla="*/ 1505527 w 2170546"/>
              <a:gd name="connsiteY75" fmla="*/ 64655 h 3260437"/>
              <a:gd name="connsiteX76" fmla="*/ 1431637 w 2170546"/>
              <a:gd name="connsiteY76" fmla="*/ 101600 h 326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70546" h="3260437">
                <a:moveTo>
                  <a:pt x="0" y="3260437"/>
                </a:moveTo>
                <a:cubicBezTo>
                  <a:pt x="15394" y="3254279"/>
                  <a:pt x="30658" y="3247786"/>
                  <a:pt x="46182" y="3241964"/>
                </a:cubicBezTo>
                <a:cubicBezTo>
                  <a:pt x="55298" y="3238546"/>
                  <a:pt x="65183" y="3237082"/>
                  <a:pt x="73891" y="3232728"/>
                </a:cubicBezTo>
                <a:cubicBezTo>
                  <a:pt x="83820" y="3227764"/>
                  <a:pt x="91456" y="3218764"/>
                  <a:pt x="101600" y="3214255"/>
                </a:cubicBezTo>
                <a:cubicBezTo>
                  <a:pt x="101613" y="3214249"/>
                  <a:pt x="170865" y="3191167"/>
                  <a:pt x="184727" y="3186546"/>
                </a:cubicBezTo>
                <a:cubicBezTo>
                  <a:pt x="193964" y="3183467"/>
                  <a:pt x="204336" y="3182710"/>
                  <a:pt x="212437" y="3177309"/>
                </a:cubicBezTo>
                <a:cubicBezTo>
                  <a:pt x="221673" y="3171152"/>
                  <a:pt x="230002" y="3163345"/>
                  <a:pt x="240146" y="3158837"/>
                </a:cubicBezTo>
                <a:cubicBezTo>
                  <a:pt x="257940" y="3150929"/>
                  <a:pt x="277091" y="3146522"/>
                  <a:pt x="295564" y="3140364"/>
                </a:cubicBezTo>
                <a:cubicBezTo>
                  <a:pt x="335310" y="3127115"/>
                  <a:pt x="313835" y="3133488"/>
                  <a:pt x="360218" y="3121891"/>
                </a:cubicBezTo>
                <a:cubicBezTo>
                  <a:pt x="385211" y="3105229"/>
                  <a:pt x="395577" y="3096664"/>
                  <a:pt x="424873" y="3084946"/>
                </a:cubicBezTo>
                <a:cubicBezTo>
                  <a:pt x="442952" y="3077714"/>
                  <a:pt x="480291" y="3066473"/>
                  <a:pt x="480291" y="3066473"/>
                </a:cubicBezTo>
                <a:cubicBezTo>
                  <a:pt x="559702" y="3013532"/>
                  <a:pt x="459229" y="3077004"/>
                  <a:pt x="535709" y="3038764"/>
                </a:cubicBezTo>
                <a:cubicBezTo>
                  <a:pt x="550216" y="3031510"/>
                  <a:pt x="590607" y="2999551"/>
                  <a:pt x="600364" y="2992582"/>
                </a:cubicBezTo>
                <a:cubicBezTo>
                  <a:pt x="609397" y="2986130"/>
                  <a:pt x="618144" y="2979073"/>
                  <a:pt x="628073" y="2974109"/>
                </a:cubicBezTo>
                <a:cubicBezTo>
                  <a:pt x="636781" y="2969755"/>
                  <a:pt x="646546" y="2967952"/>
                  <a:pt x="655782" y="2964873"/>
                </a:cubicBezTo>
                <a:cubicBezTo>
                  <a:pt x="665018" y="2958715"/>
                  <a:pt x="673562" y="2951364"/>
                  <a:pt x="683491" y="2946400"/>
                </a:cubicBezTo>
                <a:cubicBezTo>
                  <a:pt x="692199" y="2942046"/>
                  <a:pt x="702689" y="2941892"/>
                  <a:pt x="711200" y="2937164"/>
                </a:cubicBezTo>
                <a:cubicBezTo>
                  <a:pt x="730608" y="2926382"/>
                  <a:pt x="766618" y="2900219"/>
                  <a:pt x="766618" y="2900219"/>
                </a:cubicBezTo>
                <a:cubicBezTo>
                  <a:pt x="800751" y="2849019"/>
                  <a:pt x="765562" y="2889516"/>
                  <a:pt x="812800" y="2863273"/>
                </a:cubicBezTo>
                <a:cubicBezTo>
                  <a:pt x="832208" y="2852491"/>
                  <a:pt x="868218" y="2826328"/>
                  <a:pt x="868218" y="2826328"/>
                </a:cubicBezTo>
                <a:cubicBezTo>
                  <a:pt x="914596" y="2756762"/>
                  <a:pt x="852063" y="2837099"/>
                  <a:pt x="923637" y="2789382"/>
                </a:cubicBezTo>
                <a:cubicBezTo>
                  <a:pt x="932873" y="2783224"/>
                  <a:pt x="934260" y="2769522"/>
                  <a:pt x="942109" y="2761673"/>
                </a:cubicBezTo>
                <a:cubicBezTo>
                  <a:pt x="949958" y="2753823"/>
                  <a:pt x="961290" y="2750307"/>
                  <a:pt x="969818" y="2743200"/>
                </a:cubicBezTo>
                <a:cubicBezTo>
                  <a:pt x="979853" y="2734838"/>
                  <a:pt x="987492" y="2723853"/>
                  <a:pt x="997527" y="2715491"/>
                </a:cubicBezTo>
                <a:cubicBezTo>
                  <a:pt x="1006055" y="2708385"/>
                  <a:pt x="1016940" y="2704394"/>
                  <a:pt x="1025237" y="2697019"/>
                </a:cubicBezTo>
                <a:cubicBezTo>
                  <a:pt x="1044763" y="2679663"/>
                  <a:pt x="1062182" y="2660073"/>
                  <a:pt x="1080655" y="2641600"/>
                </a:cubicBezTo>
                <a:cubicBezTo>
                  <a:pt x="1089891" y="2632364"/>
                  <a:pt x="1097496" y="2621136"/>
                  <a:pt x="1108364" y="2613891"/>
                </a:cubicBezTo>
                <a:cubicBezTo>
                  <a:pt x="1169602" y="2573067"/>
                  <a:pt x="1101558" y="2621045"/>
                  <a:pt x="1163782" y="2567709"/>
                </a:cubicBezTo>
                <a:cubicBezTo>
                  <a:pt x="1175470" y="2557691"/>
                  <a:pt x="1189842" y="2550885"/>
                  <a:pt x="1200727" y="2540000"/>
                </a:cubicBezTo>
                <a:cubicBezTo>
                  <a:pt x="1273381" y="2467346"/>
                  <a:pt x="1156122" y="2560238"/>
                  <a:pt x="1246909" y="2484582"/>
                </a:cubicBezTo>
                <a:cubicBezTo>
                  <a:pt x="1255437" y="2477475"/>
                  <a:pt x="1266090" y="2473216"/>
                  <a:pt x="1274618" y="2466109"/>
                </a:cubicBezTo>
                <a:cubicBezTo>
                  <a:pt x="1284653" y="2457747"/>
                  <a:pt x="1292409" y="2446901"/>
                  <a:pt x="1302327" y="2438400"/>
                </a:cubicBezTo>
                <a:cubicBezTo>
                  <a:pt x="1322377" y="2421214"/>
                  <a:pt x="1345051" y="2406839"/>
                  <a:pt x="1366982" y="2392219"/>
                </a:cubicBezTo>
                <a:cubicBezTo>
                  <a:pt x="1416242" y="2318328"/>
                  <a:pt x="1351590" y="2407610"/>
                  <a:pt x="1413164" y="2346037"/>
                </a:cubicBezTo>
                <a:cubicBezTo>
                  <a:pt x="1462595" y="2296607"/>
                  <a:pt x="1393888" y="2339567"/>
                  <a:pt x="1459346" y="2281382"/>
                </a:cubicBezTo>
                <a:cubicBezTo>
                  <a:pt x="1529751" y="2218799"/>
                  <a:pt x="1507008" y="2273252"/>
                  <a:pt x="1570182" y="2189019"/>
                </a:cubicBezTo>
                <a:cubicBezTo>
                  <a:pt x="1588655" y="2164389"/>
                  <a:pt x="1608522" y="2140745"/>
                  <a:pt x="1625600" y="2115128"/>
                </a:cubicBezTo>
                <a:cubicBezTo>
                  <a:pt x="1631758" y="2105892"/>
                  <a:pt x="1636224" y="2095268"/>
                  <a:pt x="1644073" y="2087419"/>
                </a:cubicBezTo>
                <a:cubicBezTo>
                  <a:pt x="1651922" y="2079570"/>
                  <a:pt x="1662546" y="2075104"/>
                  <a:pt x="1671782" y="2068946"/>
                </a:cubicBezTo>
                <a:cubicBezTo>
                  <a:pt x="1677940" y="2056631"/>
                  <a:pt x="1682252" y="2043204"/>
                  <a:pt x="1690255" y="2032000"/>
                </a:cubicBezTo>
                <a:cubicBezTo>
                  <a:pt x="1744833" y="1955591"/>
                  <a:pt x="1694555" y="2049876"/>
                  <a:pt x="1736437" y="1976582"/>
                </a:cubicBezTo>
                <a:cubicBezTo>
                  <a:pt x="1743268" y="1964628"/>
                  <a:pt x="1747825" y="1951443"/>
                  <a:pt x="1754909" y="1939637"/>
                </a:cubicBezTo>
                <a:cubicBezTo>
                  <a:pt x="1788051" y="1884401"/>
                  <a:pt x="1782658" y="1893417"/>
                  <a:pt x="1819564" y="1856509"/>
                </a:cubicBezTo>
                <a:cubicBezTo>
                  <a:pt x="1839376" y="1797072"/>
                  <a:pt x="1813268" y="1861627"/>
                  <a:pt x="1856509" y="1801091"/>
                </a:cubicBezTo>
                <a:cubicBezTo>
                  <a:pt x="1864512" y="1789887"/>
                  <a:pt x="1867898" y="1775953"/>
                  <a:pt x="1874982" y="1764146"/>
                </a:cubicBezTo>
                <a:cubicBezTo>
                  <a:pt x="1886405" y="1745109"/>
                  <a:pt x="1904906" y="1729790"/>
                  <a:pt x="1911927" y="1708728"/>
                </a:cubicBezTo>
                <a:cubicBezTo>
                  <a:pt x="1924675" y="1670488"/>
                  <a:pt x="1915763" y="1689120"/>
                  <a:pt x="1939637" y="1653309"/>
                </a:cubicBezTo>
                <a:lnTo>
                  <a:pt x="1958109" y="1597891"/>
                </a:lnTo>
                <a:cubicBezTo>
                  <a:pt x="1961188" y="1588655"/>
                  <a:pt x="1962992" y="1578890"/>
                  <a:pt x="1967346" y="1570182"/>
                </a:cubicBezTo>
                <a:cubicBezTo>
                  <a:pt x="1973503" y="1557867"/>
                  <a:pt x="1980984" y="1546129"/>
                  <a:pt x="1985818" y="1533237"/>
                </a:cubicBezTo>
                <a:cubicBezTo>
                  <a:pt x="1990275" y="1521351"/>
                  <a:pt x="1991407" y="1508450"/>
                  <a:pt x="1995055" y="1496291"/>
                </a:cubicBezTo>
                <a:cubicBezTo>
                  <a:pt x="2000650" y="1477640"/>
                  <a:pt x="2006295" y="1458952"/>
                  <a:pt x="2013527" y="1440873"/>
                </a:cubicBezTo>
                <a:cubicBezTo>
                  <a:pt x="2019685" y="1425479"/>
                  <a:pt x="2027236" y="1410572"/>
                  <a:pt x="2032000" y="1394691"/>
                </a:cubicBezTo>
                <a:cubicBezTo>
                  <a:pt x="2036511" y="1379654"/>
                  <a:pt x="2037429" y="1363739"/>
                  <a:pt x="2041237" y="1348509"/>
                </a:cubicBezTo>
                <a:cubicBezTo>
                  <a:pt x="2043598" y="1339064"/>
                  <a:pt x="2047798" y="1330161"/>
                  <a:pt x="2050473" y="1320800"/>
                </a:cubicBezTo>
                <a:cubicBezTo>
                  <a:pt x="2053960" y="1308594"/>
                  <a:pt x="2056061" y="1296014"/>
                  <a:pt x="2059709" y="1283855"/>
                </a:cubicBezTo>
                <a:cubicBezTo>
                  <a:pt x="2065304" y="1265204"/>
                  <a:pt x="2073459" y="1247328"/>
                  <a:pt x="2078182" y="1228437"/>
                </a:cubicBezTo>
                <a:cubicBezTo>
                  <a:pt x="2084340" y="1203807"/>
                  <a:pt x="2088627" y="1178632"/>
                  <a:pt x="2096655" y="1154546"/>
                </a:cubicBezTo>
                <a:cubicBezTo>
                  <a:pt x="2099734" y="1145310"/>
                  <a:pt x="2103530" y="1136282"/>
                  <a:pt x="2105891" y="1126837"/>
                </a:cubicBezTo>
                <a:cubicBezTo>
                  <a:pt x="2109698" y="1111607"/>
                  <a:pt x="2111319" y="1095885"/>
                  <a:pt x="2115127" y="1080655"/>
                </a:cubicBezTo>
                <a:cubicBezTo>
                  <a:pt x="2130864" y="1017708"/>
                  <a:pt x="2119979" y="1095298"/>
                  <a:pt x="2133600" y="1006764"/>
                </a:cubicBezTo>
                <a:cubicBezTo>
                  <a:pt x="2148520" y="909786"/>
                  <a:pt x="2133233" y="961687"/>
                  <a:pt x="2152073" y="905164"/>
                </a:cubicBezTo>
                <a:cubicBezTo>
                  <a:pt x="2155152" y="862061"/>
                  <a:pt x="2156785" y="818830"/>
                  <a:pt x="2161309" y="775855"/>
                </a:cubicBezTo>
                <a:cubicBezTo>
                  <a:pt x="2162952" y="760242"/>
                  <a:pt x="2170546" y="745372"/>
                  <a:pt x="2170546" y="729673"/>
                </a:cubicBezTo>
                <a:cubicBezTo>
                  <a:pt x="2170546" y="557234"/>
                  <a:pt x="2169643" y="384675"/>
                  <a:pt x="2161309" y="212437"/>
                </a:cubicBezTo>
                <a:cubicBezTo>
                  <a:pt x="2160368" y="192988"/>
                  <a:pt x="2148994" y="175492"/>
                  <a:pt x="2142837" y="157019"/>
                </a:cubicBezTo>
                <a:lnTo>
                  <a:pt x="2133600" y="129309"/>
                </a:lnTo>
                <a:cubicBezTo>
                  <a:pt x="2130521" y="120073"/>
                  <a:pt x="2132465" y="107000"/>
                  <a:pt x="2124364" y="101600"/>
                </a:cubicBezTo>
                <a:lnTo>
                  <a:pt x="2096655" y="83128"/>
                </a:lnTo>
                <a:cubicBezTo>
                  <a:pt x="2075103" y="50801"/>
                  <a:pt x="2068945" y="33867"/>
                  <a:pt x="2022764" y="18473"/>
                </a:cubicBezTo>
                <a:lnTo>
                  <a:pt x="1967346" y="0"/>
                </a:lnTo>
                <a:cubicBezTo>
                  <a:pt x="1893455" y="3079"/>
                  <a:pt x="1819426" y="3774"/>
                  <a:pt x="1745673" y="9237"/>
                </a:cubicBezTo>
                <a:cubicBezTo>
                  <a:pt x="1735964" y="9956"/>
                  <a:pt x="1727357" y="15911"/>
                  <a:pt x="1717964" y="18473"/>
                </a:cubicBezTo>
                <a:cubicBezTo>
                  <a:pt x="1693470" y="25153"/>
                  <a:pt x="1668159" y="28918"/>
                  <a:pt x="1644073" y="36946"/>
                </a:cubicBezTo>
                <a:cubicBezTo>
                  <a:pt x="1634837" y="40025"/>
                  <a:pt x="1625911" y="44273"/>
                  <a:pt x="1616364" y="46182"/>
                </a:cubicBezTo>
                <a:cubicBezTo>
                  <a:pt x="1579636" y="53528"/>
                  <a:pt x="1505527" y="64655"/>
                  <a:pt x="1505527" y="64655"/>
                </a:cubicBezTo>
                <a:cubicBezTo>
                  <a:pt x="1441848" y="85882"/>
                  <a:pt x="1463878" y="69359"/>
                  <a:pt x="1431637" y="1016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897442" y="480291"/>
            <a:ext cx="4576308" cy="3608288"/>
          </a:xfrm>
          <a:custGeom>
            <a:avLst/>
            <a:gdLst>
              <a:gd name="connsiteX0" fmla="*/ 4387551 w 4387551"/>
              <a:gd name="connsiteY0" fmla="*/ 0 h 3771918"/>
              <a:gd name="connsiteX1" fmla="*/ 4341370 w 4387551"/>
              <a:gd name="connsiteY1" fmla="*/ 9236 h 3771918"/>
              <a:gd name="connsiteX2" fmla="*/ 4285951 w 4387551"/>
              <a:gd name="connsiteY2" fmla="*/ 27709 h 3771918"/>
              <a:gd name="connsiteX3" fmla="*/ 4258242 w 4387551"/>
              <a:gd name="connsiteY3" fmla="*/ 36945 h 3771918"/>
              <a:gd name="connsiteX4" fmla="*/ 4230533 w 4387551"/>
              <a:gd name="connsiteY4" fmla="*/ 46182 h 3771918"/>
              <a:gd name="connsiteX5" fmla="*/ 4165879 w 4387551"/>
              <a:gd name="connsiteY5" fmla="*/ 64655 h 3771918"/>
              <a:gd name="connsiteX6" fmla="*/ 4091988 w 4387551"/>
              <a:gd name="connsiteY6" fmla="*/ 83127 h 3771918"/>
              <a:gd name="connsiteX7" fmla="*/ 4064279 w 4387551"/>
              <a:gd name="connsiteY7" fmla="*/ 92364 h 3771918"/>
              <a:gd name="connsiteX8" fmla="*/ 3833370 w 4387551"/>
              <a:gd name="connsiteY8" fmla="*/ 110836 h 3771918"/>
              <a:gd name="connsiteX9" fmla="*/ 3445442 w 4387551"/>
              <a:gd name="connsiteY9" fmla="*/ 129309 h 3771918"/>
              <a:gd name="connsiteX10" fmla="*/ 3353079 w 4387551"/>
              <a:gd name="connsiteY10" fmla="*/ 147782 h 3771918"/>
              <a:gd name="connsiteX11" fmla="*/ 3279188 w 4387551"/>
              <a:gd name="connsiteY11" fmla="*/ 166255 h 3771918"/>
              <a:gd name="connsiteX12" fmla="*/ 3205297 w 4387551"/>
              <a:gd name="connsiteY12" fmla="*/ 184727 h 3771918"/>
              <a:gd name="connsiteX13" fmla="*/ 3177588 w 4387551"/>
              <a:gd name="connsiteY13" fmla="*/ 193964 h 3771918"/>
              <a:gd name="connsiteX14" fmla="*/ 2651115 w 4387551"/>
              <a:gd name="connsiteY14" fmla="*/ 221673 h 3771918"/>
              <a:gd name="connsiteX15" fmla="*/ 2586460 w 4387551"/>
              <a:gd name="connsiteY15" fmla="*/ 230909 h 3771918"/>
              <a:gd name="connsiteX16" fmla="*/ 2521806 w 4387551"/>
              <a:gd name="connsiteY16" fmla="*/ 249382 h 3771918"/>
              <a:gd name="connsiteX17" fmla="*/ 2494097 w 4387551"/>
              <a:gd name="connsiteY17" fmla="*/ 258618 h 3771918"/>
              <a:gd name="connsiteX18" fmla="*/ 2447915 w 4387551"/>
              <a:gd name="connsiteY18" fmla="*/ 267855 h 3771918"/>
              <a:gd name="connsiteX19" fmla="*/ 2410970 w 4387551"/>
              <a:gd name="connsiteY19" fmla="*/ 277091 h 3771918"/>
              <a:gd name="connsiteX20" fmla="*/ 2337079 w 4387551"/>
              <a:gd name="connsiteY20" fmla="*/ 286327 h 3771918"/>
              <a:gd name="connsiteX21" fmla="*/ 2244715 w 4387551"/>
              <a:gd name="connsiteY21" fmla="*/ 304800 h 3771918"/>
              <a:gd name="connsiteX22" fmla="*/ 2217006 w 4387551"/>
              <a:gd name="connsiteY22" fmla="*/ 314036 h 3771918"/>
              <a:gd name="connsiteX23" fmla="*/ 2180060 w 4387551"/>
              <a:gd name="connsiteY23" fmla="*/ 323273 h 3771918"/>
              <a:gd name="connsiteX24" fmla="*/ 2096933 w 4387551"/>
              <a:gd name="connsiteY24" fmla="*/ 350982 h 3771918"/>
              <a:gd name="connsiteX25" fmla="*/ 2069224 w 4387551"/>
              <a:gd name="connsiteY25" fmla="*/ 360218 h 3771918"/>
              <a:gd name="connsiteX26" fmla="*/ 2032279 w 4387551"/>
              <a:gd name="connsiteY26" fmla="*/ 378691 h 3771918"/>
              <a:gd name="connsiteX27" fmla="*/ 1976860 w 4387551"/>
              <a:gd name="connsiteY27" fmla="*/ 397164 h 3771918"/>
              <a:gd name="connsiteX28" fmla="*/ 1921442 w 4387551"/>
              <a:gd name="connsiteY28" fmla="*/ 415636 h 3771918"/>
              <a:gd name="connsiteX29" fmla="*/ 1893733 w 4387551"/>
              <a:gd name="connsiteY29" fmla="*/ 424873 h 3771918"/>
              <a:gd name="connsiteX30" fmla="*/ 1856788 w 4387551"/>
              <a:gd name="connsiteY30" fmla="*/ 434109 h 3771918"/>
              <a:gd name="connsiteX31" fmla="*/ 1801370 w 4387551"/>
              <a:gd name="connsiteY31" fmla="*/ 461818 h 3771918"/>
              <a:gd name="connsiteX32" fmla="*/ 1736715 w 4387551"/>
              <a:gd name="connsiteY32" fmla="*/ 489527 h 3771918"/>
              <a:gd name="connsiteX33" fmla="*/ 1709006 w 4387551"/>
              <a:gd name="connsiteY33" fmla="*/ 508000 h 3771918"/>
              <a:gd name="connsiteX34" fmla="*/ 1653588 w 4387551"/>
              <a:gd name="connsiteY34" fmla="*/ 526473 h 3771918"/>
              <a:gd name="connsiteX35" fmla="*/ 1625879 w 4387551"/>
              <a:gd name="connsiteY35" fmla="*/ 544945 h 3771918"/>
              <a:gd name="connsiteX36" fmla="*/ 1570460 w 4387551"/>
              <a:gd name="connsiteY36" fmla="*/ 563418 h 3771918"/>
              <a:gd name="connsiteX37" fmla="*/ 1515042 w 4387551"/>
              <a:gd name="connsiteY37" fmla="*/ 591127 h 3771918"/>
              <a:gd name="connsiteX38" fmla="*/ 1459624 w 4387551"/>
              <a:gd name="connsiteY38" fmla="*/ 618836 h 3771918"/>
              <a:gd name="connsiteX39" fmla="*/ 1431915 w 4387551"/>
              <a:gd name="connsiteY39" fmla="*/ 637309 h 3771918"/>
              <a:gd name="connsiteX40" fmla="*/ 1404206 w 4387551"/>
              <a:gd name="connsiteY40" fmla="*/ 646545 h 3771918"/>
              <a:gd name="connsiteX41" fmla="*/ 1348788 w 4387551"/>
              <a:gd name="connsiteY41" fmla="*/ 683491 h 3771918"/>
              <a:gd name="connsiteX42" fmla="*/ 1321079 w 4387551"/>
              <a:gd name="connsiteY42" fmla="*/ 701964 h 3771918"/>
              <a:gd name="connsiteX43" fmla="*/ 1265660 w 4387551"/>
              <a:gd name="connsiteY43" fmla="*/ 720436 h 3771918"/>
              <a:gd name="connsiteX44" fmla="*/ 1182533 w 4387551"/>
              <a:gd name="connsiteY44" fmla="*/ 775855 h 3771918"/>
              <a:gd name="connsiteX45" fmla="*/ 1154824 w 4387551"/>
              <a:gd name="connsiteY45" fmla="*/ 794327 h 3771918"/>
              <a:gd name="connsiteX46" fmla="*/ 1099406 w 4387551"/>
              <a:gd name="connsiteY46" fmla="*/ 812800 h 3771918"/>
              <a:gd name="connsiteX47" fmla="*/ 1043988 w 4387551"/>
              <a:gd name="connsiteY47" fmla="*/ 849745 h 3771918"/>
              <a:gd name="connsiteX48" fmla="*/ 1016279 w 4387551"/>
              <a:gd name="connsiteY48" fmla="*/ 868218 h 3771918"/>
              <a:gd name="connsiteX49" fmla="*/ 979333 w 4387551"/>
              <a:gd name="connsiteY49" fmla="*/ 886691 h 3771918"/>
              <a:gd name="connsiteX50" fmla="*/ 951624 w 4387551"/>
              <a:gd name="connsiteY50" fmla="*/ 905164 h 3771918"/>
              <a:gd name="connsiteX51" fmla="*/ 914679 w 4387551"/>
              <a:gd name="connsiteY51" fmla="*/ 923636 h 3771918"/>
              <a:gd name="connsiteX52" fmla="*/ 886970 w 4387551"/>
              <a:gd name="connsiteY52" fmla="*/ 942109 h 3771918"/>
              <a:gd name="connsiteX53" fmla="*/ 831551 w 4387551"/>
              <a:gd name="connsiteY53" fmla="*/ 960582 h 3771918"/>
              <a:gd name="connsiteX54" fmla="*/ 766897 w 4387551"/>
              <a:gd name="connsiteY54" fmla="*/ 1016000 h 3771918"/>
              <a:gd name="connsiteX55" fmla="*/ 739188 w 4387551"/>
              <a:gd name="connsiteY55" fmla="*/ 1025236 h 3771918"/>
              <a:gd name="connsiteX56" fmla="*/ 711479 w 4387551"/>
              <a:gd name="connsiteY56" fmla="*/ 1043709 h 3771918"/>
              <a:gd name="connsiteX57" fmla="*/ 674533 w 4387551"/>
              <a:gd name="connsiteY57" fmla="*/ 1099127 h 3771918"/>
              <a:gd name="connsiteX58" fmla="*/ 619115 w 4387551"/>
              <a:gd name="connsiteY58" fmla="*/ 1145309 h 3771918"/>
              <a:gd name="connsiteX59" fmla="*/ 600642 w 4387551"/>
              <a:gd name="connsiteY59" fmla="*/ 1173018 h 3771918"/>
              <a:gd name="connsiteX60" fmla="*/ 572933 w 4387551"/>
              <a:gd name="connsiteY60" fmla="*/ 1200727 h 3771918"/>
              <a:gd name="connsiteX61" fmla="*/ 535988 w 4387551"/>
              <a:gd name="connsiteY61" fmla="*/ 1256145 h 3771918"/>
              <a:gd name="connsiteX62" fmla="*/ 499042 w 4387551"/>
              <a:gd name="connsiteY62" fmla="*/ 1293091 h 3771918"/>
              <a:gd name="connsiteX63" fmla="*/ 452860 w 4387551"/>
              <a:gd name="connsiteY63" fmla="*/ 1357745 h 3771918"/>
              <a:gd name="connsiteX64" fmla="*/ 425151 w 4387551"/>
              <a:gd name="connsiteY64" fmla="*/ 1394691 h 3771918"/>
              <a:gd name="connsiteX65" fmla="*/ 397442 w 4387551"/>
              <a:gd name="connsiteY65" fmla="*/ 1413164 h 3771918"/>
              <a:gd name="connsiteX66" fmla="*/ 360497 w 4387551"/>
              <a:gd name="connsiteY66" fmla="*/ 1468582 h 3771918"/>
              <a:gd name="connsiteX67" fmla="*/ 351260 w 4387551"/>
              <a:gd name="connsiteY67" fmla="*/ 1496291 h 3771918"/>
              <a:gd name="connsiteX68" fmla="*/ 332788 w 4387551"/>
              <a:gd name="connsiteY68" fmla="*/ 1524000 h 3771918"/>
              <a:gd name="connsiteX69" fmla="*/ 323551 w 4387551"/>
              <a:gd name="connsiteY69" fmla="*/ 1551709 h 3771918"/>
              <a:gd name="connsiteX70" fmla="*/ 305079 w 4387551"/>
              <a:gd name="connsiteY70" fmla="*/ 1579418 h 3771918"/>
              <a:gd name="connsiteX71" fmla="*/ 286606 w 4387551"/>
              <a:gd name="connsiteY71" fmla="*/ 1616364 h 3771918"/>
              <a:gd name="connsiteX72" fmla="*/ 249660 w 4387551"/>
              <a:gd name="connsiteY72" fmla="*/ 1671782 h 3771918"/>
              <a:gd name="connsiteX73" fmla="*/ 231188 w 4387551"/>
              <a:gd name="connsiteY73" fmla="*/ 1699491 h 3771918"/>
              <a:gd name="connsiteX74" fmla="*/ 212715 w 4387551"/>
              <a:gd name="connsiteY74" fmla="*/ 1727200 h 3771918"/>
              <a:gd name="connsiteX75" fmla="*/ 194242 w 4387551"/>
              <a:gd name="connsiteY75" fmla="*/ 1764145 h 3771918"/>
              <a:gd name="connsiteX76" fmla="*/ 185006 w 4387551"/>
              <a:gd name="connsiteY76" fmla="*/ 1791855 h 3771918"/>
              <a:gd name="connsiteX77" fmla="*/ 166533 w 4387551"/>
              <a:gd name="connsiteY77" fmla="*/ 1819564 h 3771918"/>
              <a:gd name="connsiteX78" fmla="*/ 157297 w 4387551"/>
              <a:gd name="connsiteY78" fmla="*/ 1847273 h 3771918"/>
              <a:gd name="connsiteX79" fmla="*/ 101879 w 4387551"/>
              <a:gd name="connsiteY79" fmla="*/ 1948873 h 3771918"/>
              <a:gd name="connsiteX80" fmla="*/ 74170 w 4387551"/>
              <a:gd name="connsiteY80" fmla="*/ 2041236 h 3771918"/>
              <a:gd name="connsiteX81" fmla="*/ 55697 w 4387551"/>
              <a:gd name="connsiteY81" fmla="*/ 2078182 h 3771918"/>
              <a:gd name="connsiteX82" fmla="*/ 27988 w 4387551"/>
              <a:gd name="connsiteY82" fmla="*/ 2262909 h 3771918"/>
              <a:gd name="connsiteX83" fmla="*/ 27988 w 4387551"/>
              <a:gd name="connsiteY83" fmla="*/ 2262909 h 3771918"/>
              <a:gd name="connsiteX84" fmla="*/ 9515 w 4387551"/>
              <a:gd name="connsiteY84" fmla="*/ 2401455 h 3771918"/>
              <a:gd name="connsiteX85" fmla="*/ 9515 w 4387551"/>
              <a:gd name="connsiteY85" fmla="*/ 2678545 h 3771918"/>
              <a:gd name="connsiteX86" fmla="*/ 18751 w 4387551"/>
              <a:gd name="connsiteY86" fmla="*/ 2706255 h 3771918"/>
              <a:gd name="connsiteX87" fmla="*/ 37224 w 4387551"/>
              <a:gd name="connsiteY87" fmla="*/ 2798618 h 3771918"/>
              <a:gd name="connsiteX88" fmla="*/ 55697 w 4387551"/>
              <a:gd name="connsiteY88" fmla="*/ 2890982 h 3771918"/>
              <a:gd name="connsiteX89" fmla="*/ 74170 w 4387551"/>
              <a:gd name="connsiteY89" fmla="*/ 3020291 h 3771918"/>
              <a:gd name="connsiteX90" fmla="*/ 92642 w 4387551"/>
              <a:gd name="connsiteY90" fmla="*/ 3315855 h 3771918"/>
              <a:gd name="connsiteX91" fmla="*/ 101879 w 4387551"/>
              <a:gd name="connsiteY91" fmla="*/ 3352800 h 3771918"/>
              <a:gd name="connsiteX92" fmla="*/ 111115 w 4387551"/>
              <a:gd name="connsiteY92" fmla="*/ 3408218 h 3771918"/>
              <a:gd name="connsiteX93" fmla="*/ 120351 w 4387551"/>
              <a:gd name="connsiteY93" fmla="*/ 3435927 h 3771918"/>
              <a:gd name="connsiteX94" fmla="*/ 129588 w 4387551"/>
              <a:gd name="connsiteY94" fmla="*/ 3472873 h 3771918"/>
              <a:gd name="connsiteX95" fmla="*/ 148060 w 4387551"/>
              <a:gd name="connsiteY95" fmla="*/ 3528291 h 3771918"/>
              <a:gd name="connsiteX96" fmla="*/ 185006 w 4387551"/>
              <a:gd name="connsiteY96" fmla="*/ 3583709 h 3771918"/>
              <a:gd name="connsiteX97" fmla="*/ 203479 w 4387551"/>
              <a:gd name="connsiteY97" fmla="*/ 3611418 h 3771918"/>
              <a:gd name="connsiteX98" fmla="*/ 221951 w 4387551"/>
              <a:gd name="connsiteY98" fmla="*/ 3676073 h 3771918"/>
              <a:gd name="connsiteX99" fmla="*/ 249660 w 4387551"/>
              <a:gd name="connsiteY99" fmla="*/ 3685309 h 3771918"/>
              <a:gd name="connsiteX100" fmla="*/ 277370 w 4387551"/>
              <a:gd name="connsiteY100" fmla="*/ 3713018 h 3771918"/>
              <a:gd name="connsiteX101" fmla="*/ 286606 w 4387551"/>
              <a:gd name="connsiteY101" fmla="*/ 3740727 h 3771918"/>
              <a:gd name="connsiteX102" fmla="*/ 314315 w 4387551"/>
              <a:gd name="connsiteY102" fmla="*/ 3749964 h 3771918"/>
              <a:gd name="connsiteX103" fmla="*/ 425151 w 4387551"/>
              <a:gd name="connsiteY103" fmla="*/ 3768436 h 377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387551" h="3771918">
                <a:moveTo>
                  <a:pt x="4387551" y="0"/>
                </a:moveTo>
                <a:cubicBezTo>
                  <a:pt x="4372157" y="3079"/>
                  <a:pt x="4356515" y="5105"/>
                  <a:pt x="4341370" y="9236"/>
                </a:cubicBezTo>
                <a:cubicBezTo>
                  <a:pt x="4322584" y="14359"/>
                  <a:pt x="4304424" y="21551"/>
                  <a:pt x="4285951" y="27709"/>
                </a:cubicBezTo>
                <a:lnTo>
                  <a:pt x="4258242" y="36945"/>
                </a:lnTo>
                <a:cubicBezTo>
                  <a:pt x="4249006" y="40024"/>
                  <a:pt x="4239978" y="43821"/>
                  <a:pt x="4230533" y="46182"/>
                </a:cubicBezTo>
                <a:cubicBezTo>
                  <a:pt x="4045912" y="92336"/>
                  <a:pt x="4311651" y="24899"/>
                  <a:pt x="4165879" y="64655"/>
                </a:cubicBezTo>
                <a:cubicBezTo>
                  <a:pt x="4141385" y="71335"/>
                  <a:pt x="4116073" y="75098"/>
                  <a:pt x="4091988" y="83127"/>
                </a:cubicBezTo>
                <a:cubicBezTo>
                  <a:pt x="4082752" y="86206"/>
                  <a:pt x="4073902" y="90884"/>
                  <a:pt x="4064279" y="92364"/>
                </a:cubicBezTo>
                <a:cubicBezTo>
                  <a:pt x="4016336" y="99740"/>
                  <a:pt x="3867449" y="109213"/>
                  <a:pt x="3833370" y="110836"/>
                </a:cubicBezTo>
                <a:cubicBezTo>
                  <a:pt x="3373490" y="132735"/>
                  <a:pt x="3758376" y="108448"/>
                  <a:pt x="3445442" y="129309"/>
                </a:cubicBezTo>
                <a:cubicBezTo>
                  <a:pt x="3382840" y="150176"/>
                  <a:pt x="3459213" y="126554"/>
                  <a:pt x="3353079" y="147782"/>
                </a:cubicBezTo>
                <a:cubicBezTo>
                  <a:pt x="3328184" y="152761"/>
                  <a:pt x="3303274" y="158227"/>
                  <a:pt x="3279188" y="166255"/>
                </a:cubicBezTo>
                <a:cubicBezTo>
                  <a:pt x="3215840" y="187370"/>
                  <a:pt x="3294477" y="162432"/>
                  <a:pt x="3205297" y="184727"/>
                </a:cubicBezTo>
                <a:cubicBezTo>
                  <a:pt x="3195852" y="187088"/>
                  <a:pt x="3187304" y="193344"/>
                  <a:pt x="3177588" y="193964"/>
                </a:cubicBezTo>
                <a:cubicBezTo>
                  <a:pt x="3054325" y="201832"/>
                  <a:pt x="2810709" y="205713"/>
                  <a:pt x="2651115" y="221673"/>
                </a:cubicBezTo>
                <a:cubicBezTo>
                  <a:pt x="2629453" y="223839"/>
                  <a:pt x="2608012" y="227830"/>
                  <a:pt x="2586460" y="230909"/>
                </a:cubicBezTo>
                <a:cubicBezTo>
                  <a:pt x="2520023" y="253054"/>
                  <a:pt x="2602989" y="226186"/>
                  <a:pt x="2521806" y="249382"/>
                </a:cubicBezTo>
                <a:cubicBezTo>
                  <a:pt x="2512445" y="252057"/>
                  <a:pt x="2503542" y="256257"/>
                  <a:pt x="2494097" y="258618"/>
                </a:cubicBezTo>
                <a:cubicBezTo>
                  <a:pt x="2478867" y="262426"/>
                  <a:pt x="2463240" y="264449"/>
                  <a:pt x="2447915" y="267855"/>
                </a:cubicBezTo>
                <a:cubicBezTo>
                  <a:pt x="2435523" y="270609"/>
                  <a:pt x="2423491" y="275004"/>
                  <a:pt x="2410970" y="277091"/>
                </a:cubicBezTo>
                <a:cubicBezTo>
                  <a:pt x="2386486" y="281172"/>
                  <a:pt x="2361709" y="283248"/>
                  <a:pt x="2337079" y="286327"/>
                </a:cubicBezTo>
                <a:cubicBezTo>
                  <a:pt x="2274482" y="307194"/>
                  <a:pt x="2350839" y="283576"/>
                  <a:pt x="2244715" y="304800"/>
                </a:cubicBezTo>
                <a:cubicBezTo>
                  <a:pt x="2235168" y="306709"/>
                  <a:pt x="2226367" y="311361"/>
                  <a:pt x="2217006" y="314036"/>
                </a:cubicBezTo>
                <a:cubicBezTo>
                  <a:pt x="2204800" y="317523"/>
                  <a:pt x="2192219" y="319625"/>
                  <a:pt x="2180060" y="323273"/>
                </a:cubicBezTo>
                <a:cubicBezTo>
                  <a:pt x="2179975" y="323298"/>
                  <a:pt x="2110829" y="346350"/>
                  <a:pt x="2096933" y="350982"/>
                </a:cubicBezTo>
                <a:cubicBezTo>
                  <a:pt x="2087697" y="354061"/>
                  <a:pt x="2077932" y="355864"/>
                  <a:pt x="2069224" y="360218"/>
                </a:cubicBezTo>
                <a:cubicBezTo>
                  <a:pt x="2056909" y="366376"/>
                  <a:pt x="2045063" y="373577"/>
                  <a:pt x="2032279" y="378691"/>
                </a:cubicBezTo>
                <a:cubicBezTo>
                  <a:pt x="2014199" y="385923"/>
                  <a:pt x="1995333" y="391006"/>
                  <a:pt x="1976860" y="397164"/>
                </a:cubicBezTo>
                <a:lnTo>
                  <a:pt x="1921442" y="415636"/>
                </a:lnTo>
                <a:cubicBezTo>
                  <a:pt x="1912206" y="418715"/>
                  <a:pt x="1903178" y="422512"/>
                  <a:pt x="1893733" y="424873"/>
                </a:cubicBezTo>
                <a:lnTo>
                  <a:pt x="1856788" y="434109"/>
                </a:lnTo>
                <a:cubicBezTo>
                  <a:pt x="1777382" y="487047"/>
                  <a:pt x="1877846" y="423581"/>
                  <a:pt x="1801370" y="461818"/>
                </a:cubicBezTo>
                <a:cubicBezTo>
                  <a:pt x="1737583" y="493711"/>
                  <a:pt x="1813605" y="470305"/>
                  <a:pt x="1736715" y="489527"/>
                </a:cubicBezTo>
                <a:cubicBezTo>
                  <a:pt x="1727479" y="495685"/>
                  <a:pt x="1719150" y="503491"/>
                  <a:pt x="1709006" y="508000"/>
                </a:cubicBezTo>
                <a:cubicBezTo>
                  <a:pt x="1691212" y="515908"/>
                  <a:pt x="1669790" y="515672"/>
                  <a:pt x="1653588" y="526473"/>
                </a:cubicBezTo>
                <a:cubicBezTo>
                  <a:pt x="1644352" y="532630"/>
                  <a:pt x="1636023" y="540437"/>
                  <a:pt x="1625879" y="544945"/>
                </a:cubicBezTo>
                <a:cubicBezTo>
                  <a:pt x="1608085" y="552853"/>
                  <a:pt x="1570460" y="563418"/>
                  <a:pt x="1570460" y="563418"/>
                </a:cubicBezTo>
                <a:cubicBezTo>
                  <a:pt x="1491049" y="616359"/>
                  <a:pt x="1591522" y="552887"/>
                  <a:pt x="1515042" y="591127"/>
                </a:cubicBezTo>
                <a:cubicBezTo>
                  <a:pt x="1443423" y="626937"/>
                  <a:pt x="1529271" y="595621"/>
                  <a:pt x="1459624" y="618836"/>
                </a:cubicBezTo>
                <a:cubicBezTo>
                  <a:pt x="1450388" y="624994"/>
                  <a:pt x="1441844" y="632345"/>
                  <a:pt x="1431915" y="637309"/>
                </a:cubicBezTo>
                <a:cubicBezTo>
                  <a:pt x="1423207" y="641663"/>
                  <a:pt x="1412717" y="641817"/>
                  <a:pt x="1404206" y="646545"/>
                </a:cubicBezTo>
                <a:cubicBezTo>
                  <a:pt x="1384798" y="657327"/>
                  <a:pt x="1367261" y="671176"/>
                  <a:pt x="1348788" y="683491"/>
                </a:cubicBezTo>
                <a:cubicBezTo>
                  <a:pt x="1339552" y="689649"/>
                  <a:pt x="1331610" y="698454"/>
                  <a:pt x="1321079" y="701964"/>
                </a:cubicBezTo>
                <a:lnTo>
                  <a:pt x="1265660" y="720436"/>
                </a:lnTo>
                <a:lnTo>
                  <a:pt x="1182533" y="775855"/>
                </a:lnTo>
                <a:cubicBezTo>
                  <a:pt x="1173297" y="782012"/>
                  <a:pt x="1165355" y="790817"/>
                  <a:pt x="1154824" y="794327"/>
                </a:cubicBezTo>
                <a:lnTo>
                  <a:pt x="1099406" y="812800"/>
                </a:lnTo>
                <a:cubicBezTo>
                  <a:pt x="1046878" y="865328"/>
                  <a:pt x="1097457" y="823011"/>
                  <a:pt x="1043988" y="849745"/>
                </a:cubicBezTo>
                <a:cubicBezTo>
                  <a:pt x="1034059" y="854709"/>
                  <a:pt x="1025917" y="862710"/>
                  <a:pt x="1016279" y="868218"/>
                </a:cubicBezTo>
                <a:cubicBezTo>
                  <a:pt x="1004324" y="875049"/>
                  <a:pt x="991288" y="879860"/>
                  <a:pt x="979333" y="886691"/>
                </a:cubicBezTo>
                <a:cubicBezTo>
                  <a:pt x="969695" y="892199"/>
                  <a:pt x="961262" y="899657"/>
                  <a:pt x="951624" y="905164"/>
                </a:cubicBezTo>
                <a:cubicBezTo>
                  <a:pt x="939670" y="911995"/>
                  <a:pt x="926633" y="916805"/>
                  <a:pt x="914679" y="923636"/>
                </a:cubicBezTo>
                <a:cubicBezTo>
                  <a:pt x="905041" y="929143"/>
                  <a:pt x="897114" y="937601"/>
                  <a:pt x="886970" y="942109"/>
                </a:cubicBezTo>
                <a:cubicBezTo>
                  <a:pt x="869176" y="950017"/>
                  <a:pt x="831551" y="960582"/>
                  <a:pt x="831551" y="960582"/>
                </a:cubicBezTo>
                <a:cubicBezTo>
                  <a:pt x="809714" y="982419"/>
                  <a:pt x="794543" y="1000202"/>
                  <a:pt x="766897" y="1016000"/>
                </a:cubicBezTo>
                <a:cubicBezTo>
                  <a:pt x="758444" y="1020830"/>
                  <a:pt x="748424" y="1022157"/>
                  <a:pt x="739188" y="1025236"/>
                </a:cubicBezTo>
                <a:cubicBezTo>
                  <a:pt x="729952" y="1031394"/>
                  <a:pt x="718789" y="1035355"/>
                  <a:pt x="711479" y="1043709"/>
                </a:cubicBezTo>
                <a:cubicBezTo>
                  <a:pt x="696859" y="1060417"/>
                  <a:pt x="693006" y="1086812"/>
                  <a:pt x="674533" y="1099127"/>
                </a:cubicBezTo>
                <a:cubicBezTo>
                  <a:pt x="647288" y="1117291"/>
                  <a:pt x="641339" y="1118640"/>
                  <a:pt x="619115" y="1145309"/>
                </a:cubicBezTo>
                <a:cubicBezTo>
                  <a:pt x="612008" y="1153837"/>
                  <a:pt x="607749" y="1164490"/>
                  <a:pt x="600642" y="1173018"/>
                </a:cubicBezTo>
                <a:cubicBezTo>
                  <a:pt x="592280" y="1183053"/>
                  <a:pt x="580952" y="1190416"/>
                  <a:pt x="572933" y="1200727"/>
                </a:cubicBezTo>
                <a:cubicBezTo>
                  <a:pt x="559303" y="1218252"/>
                  <a:pt x="551687" y="1240446"/>
                  <a:pt x="535988" y="1256145"/>
                </a:cubicBezTo>
                <a:cubicBezTo>
                  <a:pt x="523673" y="1268460"/>
                  <a:pt x="510511" y="1279984"/>
                  <a:pt x="499042" y="1293091"/>
                </a:cubicBezTo>
                <a:cubicBezTo>
                  <a:pt x="475568" y="1319919"/>
                  <a:pt x="472015" y="1330927"/>
                  <a:pt x="452860" y="1357745"/>
                </a:cubicBezTo>
                <a:cubicBezTo>
                  <a:pt x="443912" y="1370272"/>
                  <a:pt x="436036" y="1383806"/>
                  <a:pt x="425151" y="1394691"/>
                </a:cubicBezTo>
                <a:cubicBezTo>
                  <a:pt x="417302" y="1402540"/>
                  <a:pt x="406678" y="1407006"/>
                  <a:pt x="397442" y="1413164"/>
                </a:cubicBezTo>
                <a:cubicBezTo>
                  <a:pt x="375482" y="1479046"/>
                  <a:pt x="406620" y="1399399"/>
                  <a:pt x="360497" y="1468582"/>
                </a:cubicBezTo>
                <a:cubicBezTo>
                  <a:pt x="355096" y="1476683"/>
                  <a:pt x="355614" y="1487583"/>
                  <a:pt x="351260" y="1496291"/>
                </a:cubicBezTo>
                <a:cubicBezTo>
                  <a:pt x="346296" y="1506220"/>
                  <a:pt x="337752" y="1514071"/>
                  <a:pt x="332788" y="1524000"/>
                </a:cubicBezTo>
                <a:cubicBezTo>
                  <a:pt x="328434" y="1532708"/>
                  <a:pt x="327905" y="1543001"/>
                  <a:pt x="323551" y="1551709"/>
                </a:cubicBezTo>
                <a:cubicBezTo>
                  <a:pt x="318587" y="1561638"/>
                  <a:pt x="310586" y="1569780"/>
                  <a:pt x="305079" y="1579418"/>
                </a:cubicBezTo>
                <a:cubicBezTo>
                  <a:pt x="298248" y="1591373"/>
                  <a:pt x="293690" y="1604557"/>
                  <a:pt x="286606" y="1616364"/>
                </a:cubicBezTo>
                <a:cubicBezTo>
                  <a:pt x="275183" y="1635402"/>
                  <a:pt x="261975" y="1653309"/>
                  <a:pt x="249660" y="1671782"/>
                </a:cubicBezTo>
                <a:lnTo>
                  <a:pt x="231188" y="1699491"/>
                </a:lnTo>
                <a:cubicBezTo>
                  <a:pt x="225030" y="1708727"/>
                  <a:pt x="217680" y="1717271"/>
                  <a:pt x="212715" y="1727200"/>
                </a:cubicBezTo>
                <a:cubicBezTo>
                  <a:pt x="206557" y="1739515"/>
                  <a:pt x="199666" y="1751490"/>
                  <a:pt x="194242" y="1764145"/>
                </a:cubicBezTo>
                <a:cubicBezTo>
                  <a:pt x="190407" y="1773094"/>
                  <a:pt x="189360" y="1783147"/>
                  <a:pt x="185006" y="1791855"/>
                </a:cubicBezTo>
                <a:cubicBezTo>
                  <a:pt x="180042" y="1801784"/>
                  <a:pt x="172691" y="1810328"/>
                  <a:pt x="166533" y="1819564"/>
                </a:cubicBezTo>
                <a:cubicBezTo>
                  <a:pt x="163454" y="1828800"/>
                  <a:pt x="161326" y="1838410"/>
                  <a:pt x="157297" y="1847273"/>
                </a:cubicBezTo>
                <a:cubicBezTo>
                  <a:pt x="127363" y="1913127"/>
                  <a:pt x="130798" y="1905493"/>
                  <a:pt x="101879" y="1948873"/>
                </a:cubicBezTo>
                <a:cubicBezTo>
                  <a:pt x="95251" y="1975385"/>
                  <a:pt x="85410" y="2018756"/>
                  <a:pt x="74170" y="2041236"/>
                </a:cubicBezTo>
                <a:lnTo>
                  <a:pt x="55697" y="2078182"/>
                </a:lnTo>
                <a:cubicBezTo>
                  <a:pt x="43336" y="2201787"/>
                  <a:pt x="52528" y="2140205"/>
                  <a:pt x="27988" y="2262909"/>
                </a:cubicBezTo>
                <a:lnTo>
                  <a:pt x="27988" y="2262909"/>
                </a:lnTo>
                <a:cubicBezTo>
                  <a:pt x="16683" y="2364649"/>
                  <a:pt x="23334" y="2318536"/>
                  <a:pt x="9515" y="2401455"/>
                </a:cubicBezTo>
                <a:cubicBezTo>
                  <a:pt x="-348" y="2539542"/>
                  <a:pt x="-5717" y="2533839"/>
                  <a:pt x="9515" y="2678545"/>
                </a:cubicBezTo>
                <a:cubicBezTo>
                  <a:pt x="10534" y="2688228"/>
                  <a:pt x="16562" y="2696768"/>
                  <a:pt x="18751" y="2706255"/>
                </a:cubicBezTo>
                <a:cubicBezTo>
                  <a:pt x="25811" y="2736848"/>
                  <a:pt x="32784" y="2767536"/>
                  <a:pt x="37224" y="2798618"/>
                </a:cubicBezTo>
                <a:cubicBezTo>
                  <a:pt x="47837" y="2872911"/>
                  <a:pt x="39575" y="2842620"/>
                  <a:pt x="55697" y="2890982"/>
                </a:cubicBezTo>
                <a:cubicBezTo>
                  <a:pt x="61855" y="2934085"/>
                  <a:pt x="71454" y="2976835"/>
                  <a:pt x="74170" y="3020291"/>
                </a:cubicBezTo>
                <a:cubicBezTo>
                  <a:pt x="80327" y="3118812"/>
                  <a:pt x="68699" y="3220089"/>
                  <a:pt x="92642" y="3315855"/>
                </a:cubicBezTo>
                <a:cubicBezTo>
                  <a:pt x="95721" y="3328170"/>
                  <a:pt x="99389" y="3340352"/>
                  <a:pt x="101879" y="3352800"/>
                </a:cubicBezTo>
                <a:cubicBezTo>
                  <a:pt x="105552" y="3371164"/>
                  <a:pt x="107053" y="3389936"/>
                  <a:pt x="111115" y="3408218"/>
                </a:cubicBezTo>
                <a:cubicBezTo>
                  <a:pt x="113227" y="3417722"/>
                  <a:pt x="117676" y="3426566"/>
                  <a:pt x="120351" y="3435927"/>
                </a:cubicBezTo>
                <a:cubicBezTo>
                  <a:pt x="123838" y="3448133"/>
                  <a:pt x="125940" y="3460714"/>
                  <a:pt x="129588" y="3472873"/>
                </a:cubicBezTo>
                <a:cubicBezTo>
                  <a:pt x="135183" y="3491524"/>
                  <a:pt x="137259" y="3512090"/>
                  <a:pt x="148060" y="3528291"/>
                </a:cubicBezTo>
                <a:lnTo>
                  <a:pt x="185006" y="3583709"/>
                </a:lnTo>
                <a:lnTo>
                  <a:pt x="203479" y="3611418"/>
                </a:lnTo>
                <a:cubicBezTo>
                  <a:pt x="203559" y="3611737"/>
                  <a:pt x="217534" y="3671656"/>
                  <a:pt x="221951" y="3676073"/>
                </a:cubicBezTo>
                <a:cubicBezTo>
                  <a:pt x="228835" y="3682957"/>
                  <a:pt x="240424" y="3682230"/>
                  <a:pt x="249660" y="3685309"/>
                </a:cubicBezTo>
                <a:cubicBezTo>
                  <a:pt x="258897" y="3694545"/>
                  <a:pt x="270124" y="3702150"/>
                  <a:pt x="277370" y="3713018"/>
                </a:cubicBezTo>
                <a:cubicBezTo>
                  <a:pt x="282771" y="3721119"/>
                  <a:pt x="279722" y="3733843"/>
                  <a:pt x="286606" y="3740727"/>
                </a:cubicBezTo>
                <a:cubicBezTo>
                  <a:pt x="293490" y="3747611"/>
                  <a:pt x="305607" y="3745610"/>
                  <a:pt x="314315" y="3749964"/>
                </a:cubicBezTo>
                <a:cubicBezTo>
                  <a:pt x="381999" y="3783806"/>
                  <a:pt x="288690" y="3768436"/>
                  <a:pt x="425151" y="376843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5287269" y="2481359"/>
            <a:ext cx="1433406" cy="246221"/>
          </a:xfrm>
          <a:prstGeom prst="rect">
            <a:avLst/>
          </a:prstGeom>
          <a:noFill/>
        </p:spPr>
        <p:txBody>
          <a:bodyPr wrap="none" rtlCol="0">
            <a:spAutoFit/>
          </a:bodyPr>
          <a:lstStyle/>
          <a:p>
            <a:r>
              <a:rPr lang="en-US" sz="1000" dirty="0" smtClean="0">
                <a:solidFill>
                  <a:srgbClr val="0070C0"/>
                </a:solidFill>
              </a:rPr>
              <a:t>1000 </a:t>
            </a:r>
            <a:r>
              <a:rPr lang="en-US" sz="1000" dirty="0" err="1" smtClean="0">
                <a:solidFill>
                  <a:srgbClr val="0070C0"/>
                </a:solidFill>
              </a:rPr>
              <a:t>millibar</a:t>
            </a:r>
            <a:r>
              <a:rPr lang="en-US" sz="1000" dirty="0" smtClean="0">
                <a:solidFill>
                  <a:srgbClr val="0070C0"/>
                </a:solidFill>
              </a:rPr>
              <a:t> isobar line</a:t>
            </a:r>
            <a:endParaRPr lang="en-US" sz="1000" dirty="0">
              <a:solidFill>
                <a:srgbClr val="0070C0"/>
              </a:solidFill>
            </a:endParaRPr>
          </a:p>
        </p:txBody>
      </p:sp>
      <p:sp>
        <p:nvSpPr>
          <p:cNvPr id="121" name="Rectangle 120"/>
          <p:cNvSpPr/>
          <p:nvPr/>
        </p:nvSpPr>
        <p:spPr>
          <a:xfrm>
            <a:off x="7288069" y="1593303"/>
            <a:ext cx="1433406" cy="246221"/>
          </a:xfrm>
          <a:prstGeom prst="rect">
            <a:avLst/>
          </a:prstGeom>
        </p:spPr>
        <p:txBody>
          <a:bodyPr wrap="none">
            <a:spAutoFit/>
          </a:bodyPr>
          <a:lstStyle/>
          <a:p>
            <a:r>
              <a:rPr lang="en-US" sz="1000" dirty="0" smtClean="0">
                <a:solidFill>
                  <a:srgbClr val="0070C0"/>
                </a:solidFill>
              </a:rPr>
              <a:t>1004 </a:t>
            </a:r>
            <a:r>
              <a:rPr lang="en-US" sz="1000" dirty="0" err="1" smtClean="0">
                <a:solidFill>
                  <a:srgbClr val="0070C0"/>
                </a:solidFill>
              </a:rPr>
              <a:t>millibar</a:t>
            </a:r>
            <a:r>
              <a:rPr lang="en-US" sz="1000" dirty="0" smtClean="0">
                <a:solidFill>
                  <a:srgbClr val="0070C0"/>
                </a:solidFill>
              </a:rPr>
              <a:t> </a:t>
            </a:r>
            <a:r>
              <a:rPr lang="en-US" sz="1000" dirty="0">
                <a:solidFill>
                  <a:srgbClr val="0070C0"/>
                </a:solidFill>
              </a:rPr>
              <a:t>isobar line</a:t>
            </a:r>
          </a:p>
        </p:txBody>
      </p:sp>
      <p:sp>
        <p:nvSpPr>
          <p:cNvPr id="122" name="Rectangle 121"/>
          <p:cNvSpPr/>
          <p:nvPr/>
        </p:nvSpPr>
        <p:spPr>
          <a:xfrm>
            <a:off x="994468" y="835101"/>
            <a:ext cx="1433406" cy="246221"/>
          </a:xfrm>
          <a:prstGeom prst="rect">
            <a:avLst/>
          </a:prstGeom>
        </p:spPr>
        <p:txBody>
          <a:bodyPr wrap="none">
            <a:spAutoFit/>
          </a:bodyPr>
          <a:lstStyle/>
          <a:p>
            <a:r>
              <a:rPr lang="en-US" sz="1000" dirty="0" smtClean="0">
                <a:solidFill>
                  <a:srgbClr val="0070C0"/>
                </a:solidFill>
              </a:rPr>
              <a:t>1008 </a:t>
            </a:r>
            <a:r>
              <a:rPr lang="en-US" sz="1000" dirty="0" err="1">
                <a:solidFill>
                  <a:srgbClr val="0070C0"/>
                </a:solidFill>
              </a:rPr>
              <a:t>millibar</a:t>
            </a:r>
            <a:r>
              <a:rPr lang="en-US" sz="1000" dirty="0">
                <a:solidFill>
                  <a:srgbClr val="0070C0"/>
                </a:solidFill>
              </a:rPr>
              <a:t> isobar line</a:t>
            </a:r>
          </a:p>
        </p:txBody>
      </p:sp>
      <p:sp>
        <p:nvSpPr>
          <p:cNvPr id="123" name="TextBox 122"/>
          <p:cNvSpPr txBox="1"/>
          <p:nvPr/>
        </p:nvSpPr>
        <p:spPr>
          <a:xfrm>
            <a:off x="3708132" y="2286851"/>
            <a:ext cx="401072" cy="707886"/>
          </a:xfrm>
          <a:prstGeom prst="rect">
            <a:avLst/>
          </a:prstGeom>
          <a:noFill/>
        </p:spPr>
        <p:txBody>
          <a:bodyPr wrap="none" rtlCol="0">
            <a:spAutoFit/>
          </a:bodyPr>
          <a:lstStyle/>
          <a:p>
            <a:r>
              <a:rPr lang="en-US" sz="4000" b="1" dirty="0" smtClean="0">
                <a:solidFill>
                  <a:srgbClr val="C00000"/>
                </a:solidFill>
              </a:rPr>
              <a:t>L</a:t>
            </a:r>
            <a:endParaRPr lang="en-US" sz="4000" b="1" dirty="0">
              <a:solidFill>
                <a:srgbClr val="C00000"/>
              </a:solidFill>
            </a:endParaRPr>
          </a:p>
        </p:txBody>
      </p:sp>
      <p:sp>
        <p:nvSpPr>
          <p:cNvPr id="124" name="TextBox 123"/>
          <p:cNvSpPr txBox="1"/>
          <p:nvPr/>
        </p:nvSpPr>
        <p:spPr>
          <a:xfrm>
            <a:off x="228600" y="646956"/>
            <a:ext cx="508473" cy="707886"/>
          </a:xfrm>
          <a:prstGeom prst="rect">
            <a:avLst/>
          </a:prstGeom>
          <a:noFill/>
          <a:ln>
            <a:noFill/>
          </a:ln>
        </p:spPr>
        <p:txBody>
          <a:bodyPr wrap="none" rtlCol="0">
            <a:spAutoFit/>
          </a:bodyPr>
          <a:lstStyle/>
          <a:p>
            <a:r>
              <a:rPr lang="en-US" sz="4000" b="1" dirty="0" smtClean="0">
                <a:solidFill>
                  <a:srgbClr val="0070C0"/>
                </a:solidFill>
              </a:rPr>
              <a:t>H</a:t>
            </a:r>
            <a:endParaRPr lang="en-US" sz="4000" b="1" dirty="0">
              <a:solidFill>
                <a:srgbClr val="0070C0"/>
              </a:solidFill>
            </a:endParaRPr>
          </a:p>
        </p:txBody>
      </p:sp>
      <p:sp>
        <p:nvSpPr>
          <p:cNvPr id="125" name="Freeform 124"/>
          <p:cNvSpPr/>
          <p:nvPr/>
        </p:nvSpPr>
        <p:spPr>
          <a:xfrm>
            <a:off x="193964" y="2058883"/>
            <a:ext cx="7222836" cy="1996420"/>
          </a:xfrm>
          <a:custGeom>
            <a:avLst/>
            <a:gdLst>
              <a:gd name="connsiteX0" fmla="*/ 7222836 w 7222836"/>
              <a:gd name="connsiteY0" fmla="*/ 93190 h 1996420"/>
              <a:gd name="connsiteX1" fmla="*/ 7167418 w 7222836"/>
              <a:gd name="connsiteY1" fmla="*/ 83953 h 1996420"/>
              <a:gd name="connsiteX2" fmla="*/ 7112000 w 7222836"/>
              <a:gd name="connsiteY2" fmla="*/ 65481 h 1996420"/>
              <a:gd name="connsiteX3" fmla="*/ 7084291 w 7222836"/>
              <a:gd name="connsiteY3" fmla="*/ 56244 h 1996420"/>
              <a:gd name="connsiteX4" fmla="*/ 6797963 w 7222836"/>
              <a:gd name="connsiteY4" fmla="*/ 47008 h 1996420"/>
              <a:gd name="connsiteX5" fmla="*/ 6650181 w 7222836"/>
              <a:gd name="connsiteY5" fmla="*/ 37772 h 1996420"/>
              <a:gd name="connsiteX6" fmla="*/ 6308436 w 7222836"/>
              <a:gd name="connsiteY6" fmla="*/ 28535 h 1996420"/>
              <a:gd name="connsiteX7" fmla="*/ 6068291 w 7222836"/>
              <a:gd name="connsiteY7" fmla="*/ 19299 h 1996420"/>
              <a:gd name="connsiteX8" fmla="*/ 5043054 w 7222836"/>
              <a:gd name="connsiteY8" fmla="*/ 10062 h 1996420"/>
              <a:gd name="connsiteX9" fmla="*/ 4479636 w 7222836"/>
              <a:gd name="connsiteY9" fmla="*/ 10062 h 1996420"/>
              <a:gd name="connsiteX10" fmla="*/ 4414981 w 7222836"/>
              <a:gd name="connsiteY10" fmla="*/ 28535 h 1996420"/>
              <a:gd name="connsiteX11" fmla="*/ 4378036 w 7222836"/>
              <a:gd name="connsiteY11" fmla="*/ 37772 h 1996420"/>
              <a:gd name="connsiteX12" fmla="*/ 4322618 w 7222836"/>
              <a:gd name="connsiteY12" fmla="*/ 56244 h 1996420"/>
              <a:gd name="connsiteX13" fmla="*/ 4294909 w 7222836"/>
              <a:gd name="connsiteY13" fmla="*/ 65481 h 1996420"/>
              <a:gd name="connsiteX14" fmla="*/ 4257963 w 7222836"/>
              <a:gd name="connsiteY14" fmla="*/ 74717 h 1996420"/>
              <a:gd name="connsiteX15" fmla="*/ 4165600 w 7222836"/>
              <a:gd name="connsiteY15" fmla="*/ 102426 h 1996420"/>
              <a:gd name="connsiteX16" fmla="*/ 4110181 w 7222836"/>
              <a:gd name="connsiteY16" fmla="*/ 139372 h 1996420"/>
              <a:gd name="connsiteX17" fmla="*/ 4017818 w 7222836"/>
              <a:gd name="connsiteY17" fmla="*/ 167081 h 1996420"/>
              <a:gd name="connsiteX18" fmla="*/ 3934691 w 7222836"/>
              <a:gd name="connsiteY18" fmla="*/ 213262 h 1996420"/>
              <a:gd name="connsiteX19" fmla="*/ 3879272 w 7222836"/>
              <a:gd name="connsiteY19" fmla="*/ 240972 h 1996420"/>
              <a:gd name="connsiteX20" fmla="*/ 3823854 w 7222836"/>
              <a:gd name="connsiteY20" fmla="*/ 268681 h 1996420"/>
              <a:gd name="connsiteX21" fmla="*/ 3768436 w 7222836"/>
              <a:gd name="connsiteY21" fmla="*/ 305626 h 1996420"/>
              <a:gd name="connsiteX22" fmla="*/ 3713018 w 7222836"/>
              <a:gd name="connsiteY22" fmla="*/ 342572 h 1996420"/>
              <a:gd name="connsiteX23" fmla="*/ 3685309 w 7222836"/>
              <a:gd name="connsiteY23" fmla="*/ 361044 h 1996420"/>
              <a:gd name="connsiteX24" fmla="*/ 3629891 w 7222836"/>
              <a:gd name="connsiteY24" fmla="*/ 388753 h 1996420"/>
              <a:gd name="connsiteX25" fmla="*/ 3602181 w 7222836"/>
              <a:gd name="connsiteY25" fmla="*/ 416462 h 1996420"/>
              <a:gd name="connsiteX26" fmla="*/ 3574472 w 7222836"/>
              <a:gd name="connsiteY26" fmla="*/ 434935 h 1996420"/>
              <a:gd name="connsiteX27" fmla="*/ 3546763 w 7222836"/>
              <a:gd name="connsiteY27" fmla="*/ 462644 h 1996420"/>
              <a:gd name="connsiteX28" fmla="*/ 3491345 w 7222836"/>
              <a:gd name="connsiteY28" fmla="*/ 490353 h 1996420"/>
              <a:gd name="connsiteX29" fmla="*/ 3445163 w 7222836"/>
              <a:gd name="connsiteY29" fmla="*/ 527299 h 1996420"/>
              <a:gd name="connsiteX30" fmla="*/ 3408218 w 7222836"/>
              <a:gd name="connsiteY30" fmla="*/ 555008 h 1996420"/>
              <a:gd name="connsiteX31" fmla="*/ 3380509 w 7222836"/>
              <a:gd name="connsiteY31" fmla="*/ 573481 h 1996420"/>
              <a:gd name="connsiteX32" fmla="*/ 3334327 w 7222836"/>
              <a:gd name="connsiteY32" fmla="*/ 619662 h 1996420"/>
              <a:gd name="connsiteX33" fmla="*/ 3269672 w 7222836"/>
              <a:gd name="connsiteY33" fmla="*/ 675081 h 1996420"/>
              <a:gd name="connsiteX34" fmla="*/ 3251200 w 7222836"/>
              <a:gd name="connsiteY34" fmla="*/ 702790 h 1996420"/>
              <a:gd name="connsiteX35" fmla="*/ 3168072 w 7222836"/>
              <a:gd name="connsiteY35" fmla="*/ 776681 h 1996420"/>
              <a:gd name="connsiteX36" fmla="*/ 3131127 w 7222836"/>
              <a:gd name="connsiteY36" fmla="*/ 822862 h 1996420"/>
              <a:gd name="connsiteX37" fmla="*/ 3121891 w 7222836"/>
              <a:gd name="connsiteY37" fmla="*/ 850572 h 1996420"/>
              <a:gd name="connsiteX38" fmla="*/ 3066472 w 7222836"/>
              <a:gd name="connsiteY38" fmla="*/ 887517 h 1996420"/>
              <a:gd name="connsiteX39" fmla="*/ 3057236 w 7222836"/>
              <a:gd name="connsiteY39" fmla="*/ 915226 h 1996420"/>
              <a:gd name="connsiteX40" fmla="*/ 3029527 w 7222836"/>
              <a:gd name="connsiteY40" fmla="*/ 933699 h 1996420"/>
              <a:gd name="connsiteX41" fmla="*/ 2974109 w 7222836"/>
              <a:gd name="connsiteY41" fmla="*/ 970644 h 1996420"/>
              <a:gd name="connsiteX42" fmla="*/ 2918691 w 7222836"/>
              <a:gd name="connsiteY42" fmla="*/ 1016826 h 1996420"/>
              <a:gd name="connsiteX43" fmla="*/ 2890981 w 7222836"/>
              <a:gd name="connsiteY43" fmla="*/ 1044535 h 1996420"/>
              <a:gd name="connsiteX44" fmla="*/ 2854036 w 7222836"/>
              <a:gd name="connsiteY44" fmla="*/ 1063008 h 1996420"/>
              <a:gd name="connsiteX45" fmla="*/ 2826327 w 7222836"/>
              <a:gd name="connsiteY45" fmla="*/ 1090717 h 1996420"/>
              <a:gd name="connsiteX46" fmla="*/ 2770909 w 7222836"/>
              <a:gd name="connsiteY46" fmla="*/ 1118426 h 1996420"/>
              <a:gd name="connsiteX47" fmla="*/ 2743200 w 7222836"/>
              <a:gd name="connsiteY47" fmla="*/ 1146135 h 1996420"/>
              <a:gd name="connsiteX48" fmla="*/ 2650836 w 7222836"/>
              <a:gd name="connsiteY48" fmla="*/ 1201553 h 1996420"/>
              <a:gd name="connsiteX49" fmla="*/ 2595418 w 7222836"/>
              <a:gd name="connsiteY49" fmla="*/ 1247735 h 1996420"/>
              <a:gd name="connsiteX50" fmla="*/ 2567709 w 7222836"/>
              <a:gd name="connsiteY50" fmla="*/ 1266208 h 1996420"/>
              <a:gd name="connsiteX51" fmla="*/ 2549236 w 7222836"/>
              <a:gd name="connsiteY51" fmla="*/ 1293917 h 1996420"/>
              <a:gd name="connsiteX52" fmla="*/ 2521527 w 7222836"/>
              <a:gd name="connsiteY52" fmla="*/ 1303153 h 1996420"/>
              <a:gd name="connsiteX53" fmla="*/ 2466109 w 7222836"/>
              <a:gd name="connsiteY53" fmla="*/ 1340099 h 1996420"/>
              <a:gd name="connsiteX54" fmla="*/ 2466109 w 7222836"/>
              <a:gd name="connsiteY54" fmla="*/ 1340099 h 1996420"/>
              <a:gd name="connsiteX55" fmla="*/ 2382981 w 7222836"/>
              <a:gd name="connsiteY55" fmla="*/ 1404753 h 1996420"/>
              <a:gd name="connsiteX56" fmla="*/ 2346036 w 7222836"/>
              <a:gd name="connsiteY56" fmla="*/ 1423226 h 1996420"/>
              <a:gd name="connsiteX57" fmla="*/ 2290618 w 7222836"/>
              <a:gd name="connsiteY57" fmla="*/ 1469408 h 1996420"/>
              <a:gd name="connsiteX58" fmla="*/ 2253672 w 7222836"/>
              <a:gd name="connsiteY58" fmla="*/ 1478644 h 1996420"/>
              <a:gd name="connsiteX59" fmla="*/ 2216727 w 7222836"/>
              <a:gd name="connsiteY59" fmla="*/ 1497117 h 1996420"/>
              <a:gd name="connsiteX60" fmla="*/ 2161309 w 7222836"/>
              <a:gd name="connsiteY60" fmla="*/ 1534062 h 1996420"/>
              <a:gd name="connsiteX61" fmla="*/ 2133600 w 7222836"/>
              <a:gd name="connsiteY61" fmla="*/ 1543299 h 1996420"/>
              <a:gd name="connsiteX62" fmla="*/ 2078181 w 7222836"/>
              <a:gd name="connsiteY62" fmla="*/ 1571008 h 1996420"/>
              <a:gd name="connsiteX63" fmla="*/ 2022763 w 7222836"/>
              <a:gd name="connsiteY63" fmla="*/ 1598717 h 1996420"/>
              <a:gd name="connsiteX64" fmla="*/ 1995054 w 7222836"/>
              <a:gd name="connsiteY64" fmla="*/ 1617190 h 1996420"/>
              <a:gd name="connsiteX65" fmla="*/ 1939636 w 7222836"/>
              <a:gd name="connsiteY65" fmla="*/ 1635662 h 1996420"/>
              <a:gd name="connsiteX66" fmla="*/ 1856509 w 7222836"/>
              <a:gd name="connsiteY66" fmla="*/ 1672608 h 1996420"/>
              <a:gd name="connsiteX67" fmla="*/ 1801091 w 7222836"/>
              <a:gd name="connsiteY67" fmla="*/ 1691081 h 1996420"/>
              <a:gd name="connsiteX68" fmla="*/ 1745672 w 7222836"/>
              <a:gd name="connsiteY68" fmla="*/ 1718790 h 1996420"/>
              <a:gd name="connsiteX69" fmla="*/ 1653309 w 7222836"/>
              <a:gd name="connsiteY69" fmla="*/ 1746499 h 1996420"/>
              <a:gd name="connsiteX70" fmla="*/ 1625600 w 7222836"/>
              <a:gd name="connsiteY70" fmla="*/ 1764972 h 1996420"/>
              <a:gd name="connsiteX71" fmla="*/ 1533236 w 7222836"/>
              <a:gd name="connsiteY71" fmla="*/ 1792681 h 1996420"/>
              <a:gd name="connsiteX72" fmla="*/ 1468581 w 7222836"/>
              <a:gd name="connsiteY72" fmla="*/ 1811153 h 1996420"/>
              <a:gd name="connsiteX73" fmla="*/ 1431636 w 7222836"/>
              <a:gd name="connsiteY73" fmla="*/ 1829626 h 1996420"/>
              <a:gd name="connsiteX74" fmla="*/ 1403927 w 7222836"/>
              <a:gd name="connsiteY74" fmla="*/ 1848099 h 1996420"/>
              <a:gd name="connsiteX75" fmla="*/ 1348509 w 7222836"/>
              <a:gd name="connsiteY75" fmla="*/ 1857335 h 1996420"/>
              <a:gd name="connsiteX76" fmla="*/ 1320800 w 7222836"/>
              <a:gd name="connsiteY76" fmla="*/ 1875808 h 1996420"/>
              <a:gd name="connsiteX77" fmla="*/ 1200727 w 7222836"/>
              <a:gd name="connsiteY77" fmla="*/ 1894281 h 1996420"/>
              <a:gd name="connsiteX78" fmla="*/ 1099127 w 7222836"/>
              <a:gd name="connsiteY78" fmla="*/ 1912753 h 1996420"/>
              <a:gd name="connsiteX79" fmla="*/ 785091 w 7222836"/>
              <a:gd name="connsiteY79" fmla="*/ 1921990 h 1996420"/>
              <a:gd name="connsiteX80" fmla="*/ 748145 w 7222836"/>
              <a:gd name="connsiteY80" fmla="*/ 1940462 h 1996420"/>
              <a:gd name="connsiteX81" fmla="*/ 720436 w 7222836"/>
              <a:gd name="connsiteY81" fmla="*/ 1949699 h 1996420"/>
              <a:gd name="connsiteX82" fmla="*/ 378691 w 7222836"/>
              <a:gd name="connsiteY82" fmla="*/ 1958935 h 1996420"/>
              <a:gd name="connsiteX83" fmla="*/ 221672 w 7222836"/>
              <a:gd name="connsiteY83" fmla="*/ 1968172 h 1996420"/>
              <a:gd name="connsiteX84" fmla="*/ 64654 w 7222836"/>
              <a:gd name="connsiteY84" fmla="*/ 1986644 h 1996420"/>
              <a:gd name="connsiteX85" fmla="*/ 0 w 7222836"/>
              <a:gd name="connsiteY85" fmla="*/ 1995881 h 19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222836" h="1996420">
                <a:moveTo>
                  <a:pt x="7222836" y="93190"/>
                </a:moveTo>
                <a:cubicBezTo>
                  <a:pt x="7204363" y="90111"/>
                  <a:pt x="7185586" y="88495"/>
                  <a:pt x="7167418" y="83953"/>
                </a:cubicBezTo>
                <a:cubicBezTo>
                  <a:pt x="7148528" y="79230"/>
                  <a:pt x="7130473" y="71639"/>
                  <a:pt x="7112000" y="65481"/>
                </a:cubicBezTo>
                <a:cubicBezTo>
                  <a:pt x="7102764" y="62402"/>
                  <a:pt x="7094022" y="56558"/>
                  <a:pt x="7084291" y="56244"/>
                </a:cubicBezTo>
                <a:lnTo>
                  <a:pt x="6797963" y="47008"/>
                </a:lnTo>
                <a:cubicBezTo>
                  <a:pt x="6748651" y="44910"/>
                  <a:pt x="6699503" y="39633"/>
                  <a:pt x="6650181" y="37772"/>
                </a:cubicBezTo>
                <a:cubicBezTo>
                  <a:pt x="6536305" y="33475"/>
                  <a:pt x="6422335" y="32151"/>
                  <a:pt x="6308436" y="28535"/>
                </a:cubicBezTo>
                <a:cubicBezTo>
                  <a:pt x="6228369" y="25993"/>
                  <a:pt x="6148390" y="20468"/>
                  <a:pt x="6068291" y="19299"/>
                </a:cubicBezTo>
                <a:lnTo>
                  <a:pt x="5043054" y="10062"/>
                </a:lnTo>
                <a:cubicBezTo>
                  <a:pt x="4772410" y="-1214"/>
                  <a:pt x="4795326" y="-5338"/>
                  <a:pt x="4479636" y="10062"/>
                </a:cubicBezTo>
                <a:cubicBezTo>
                  <a:pt x="4462236" y="10911"/>
                  <a:pt x="4432498" y="23530"/>
                  <a:pt x="4414981" y="28535"/>
                </a:cubicBezTo>
                <a:cubicBezTo>
                  <a:pt x="4402775" y="32022"/>
                  <a:pt x="4390195" y="34124"/>
                  <a:pt x="4378036" y="37772"/>
                </a:cubicBezTo>
                <a:cubicBezTo>
                  <a:pt x="4359385" y="43367"/>
                  <a:pt x="4341091" y="50086"/>
                  <a:pt x="4322618" y="56244"/>
                </a:cubicBezTo>
                <a:cubicBezTo>
                  <a:pt x="4313382" y="59323"/>
                  <a:pt x="4304354" y="63120"/>
                  <a:pt x="4294909" y="65481"/>
                </a:cubicBezTo>
                <a:cubicBezTo>
                  <a:pt x="4282594" y="68560"/>
                  <a:pt x="4270122" y="71069"/>
                  <a:pt x="4257963" y="74717"/>
                </a:cubicBezTo>
                <a:cubicBezTo>
                  <a:pt x="4145522" y="108449"/>
                  <a:pt x="4250759" y="81137"/>
                  <a:pt x="4165600" y="102426"/>
                </a:cubicBezTo>
                <a:cubicBezTo>
                  <a:pt x="4147127" y="114741"/>
                  <a:pt x="4131720" y="133987"/>
                  <a:pt x="4110181" y="139372"/>
                </a:cubicBezTo>
                <a:cubicBezTo>
                  <a:pt x="4089527" y="144535"/>
                  <a:pt x="4031312" y="158085"/>
                  <a:pt x="4017818" y="167081"/>
                </a:cubicBezTo>
                <a:cubicBezTo>
                  <a:pt x="3954299" y="209426"/>
                  <a:pt x="3983462" y="197006"/>
                  <a:pt x="3934691" y="213262"/>
                </a:cubicBezTo>
                <a:cubicBezTo>
                  <a:pt x="3855282" y="266201"/>
                  <a:pt x="3955750" y="202733"/>
                  <a:pt x="3879272" y="240972"/>
                </a:cubicBezTo>
                <a:cubicBezTo>
                  <a:pt x="3807652" y="276782"/>
                  <a:pt x="3893502" y="245463"/>
                  <a:pt x="3823854" y="268681"/>
                </a:cubicBezTo>
                <a:cubicBezTo>
                  <a:pt x="3762358" y="330177"/>
                  <a:pt x="3828589" y="272207"/>
                  <a:pt x="3768436" y="305626"/>
                </a:cubicBezTo>
                <a:cubicBezTo>
                  <a:pt x="3749028" y="316408"/>
                  <a:pt x="3731491" y="330257"/>
                  <a:pt x="3713018" y="342572"/>
                </a:cubicBezTo>
                <a:cubicBezTo>
                  <a:pt x="3703782" y="348729"/>
                  <a:pt x="3695840" y="357533"/>
                  <a:pt x="3685309" y="361044"/>
                </a:cubicBezTo>
                <a:cubicBezTo>
                  <a:pt x="3657539" y="370301"/>
                  <a:pt x="3653763" y="368860"/>
                  <a:pt x="3629891" y="388753"/>
                </a:cubicBezTo>
                <a:cubicBezTo>
                  <a:pt x="3619856" y="397115"/>
                  <a:pt x="3612216" y="408100"/>
                  <a:pt x="3602181" y="416462"/>
                </a:cubicBezTo>
                <a:cubicBezTo>
                  <a:pt x="3593653" y="423568"/>
                  <a:pt x="3583000" y="427828"/>
                  <a:pt x="3574472" y="434935"/>
                </a:cubicBezTo>
                <a:cubicBezTo>
                  <a:pt x="3564437" y="443297"/>
                  <a:pt x="3556798" y="454282"/>
                  <a:pt x="3546763" y="462644"/>
                </a:cubicBezTo>
                <a:cubicBezTo>
                  <a:pt x="3522889" y="482539"/>
                  <a:pt x="3519117" y="481096"/>
                  <a:pt x="3491345" y="490353"/>
                </a:cubicBezTo>
                <a:cubicBezTo>
                  <a:pt x="3456292" y="542932"/>
                  <a:pt x="3493208" y="499844"/>
                  <a:pt x="3445163" y="527299"/>
                </a:cubicBezTo>
                <a:cubicBezTo>
                  <a:pt x="3431798" y="534937"/>
                  <a:pt x="3420744" y="546060"/>
                  <a:pt x="3408218" y="555008"/>
                </a:cubicBezTo>
                <a:cubicBezTo>
                  <a:pt x="3399185" y="561460"/>
                  <a:pt x="3389745" y="567323"/>
                  <a:pt x="3380509" y="573481"/>
                </a:cubicBezTo>
                <a:cubicBezTo>
                  <a:pt x="3344930" y="626848"/>
                  <a:pt x="3382220" y="578611"/>
                  <a:pt x="3334327" y="619662"/>
                </a:cubicBezTo>
                <a:cubicBezTo>
                  <a:pt x="3255929" y="686859"/>
                  <a:pt x="3333289" y="632669"/>
                  <a:pt x="3269672" y="675081"/>
                </a:cubicBezTo>
                <a:cubicBezTo>
                  <a:pt x="3263515" y="684317"/>
                  <a:pt x="3258575" y="694493"/>
                  <a:pt x="3251200" y="702790"/>
                </a:cubicBezTo>
                <a:cubicBezTo>
                  <a:pt x="3205189" y="754552"/>
                  <a:pt x="3210185" y="748605"/>
                  <a:pt x="3168072" y="776681"/>
                </a:cubicBezTo>
                <a:cubicBezTo>
                  <a:pt x="3144856" y="846330"/>
                  <a:pt x="3178874" y="763178"/>
                  <a:pt x="3131127" y="822862"/>
                </a:cubicBezTo>
                <a:cubicBezTo>
                  <a:pt x="3125045" y="830465"/>
                  <a:pt x="3128776" y="843687"/>
                  <a:pt x="3121891" y="850572"/>
                </a:cubicBezTo>
                <a:cubicBezTo>
                  <a:pt x="3106192" y="866271"/>
                  <a:pt x="3066472" y="887517"/>
                  <a:pt x="3066472" y="887517"/>
                </a:cubicBezTo>
                <a:cubicBezTo>
                  <a:pt x="3063393" y="896753"/>
                  <a:pt x="3063318" y="907623"/>
                  <a:pt x="3057236" y="915226"/>
                </a:cubicBezTo>
                <a:cubicBezTo>
                  <a:pt x="3050301" y="923894"/>
                  <a:pt x="3038055" y="926592"/>
                  <a:pt x="3029527" y="933699"/>
                </a:cubicBezTo>
                <a:cubicBezTo>
                  <a:pt x="2983403" y="972136"/>
                  <a:pt x="3022804" y="954413"/>
                  <a:pt x="2974109" y="970644"/>
                </a:cubicBezTo>
                <a:cubicBezTo>
                  <a:pt x="2893165" y="1051588"/>
                  <a:pt x="2995839" y="952537"/>
                  <a:pt x="2918691" y="1016826"/>
                </a:cubicBezTo>
                <a:cubicBezTo>
                  <a:pt x="2908656" y="1025188"/>
                  <a:pt x="2901610" y="1036943"/>
                  <a:pt x="2890981" y="1044535"/>
                </a:cubicBezTo>
                <a:cubicBezTo>
                  <a:pt x="2879777" y="1052538"/>
                  <a:pt x="2865240" y="1055005"/>
                  <a:pt x="2854036" y="1063008"/>
                </a:cubicBezTo>
                <a:cubicBezTo>
                  <a:pt x="2843407" y="1070600"/>
                  <a:pt x="2836362" y="1082355"/>
                  <a:pt x="2826327" y="1090717"/>
                </a:cubicBezTo>
                <a:cubicBezTo>
                  <a:pt x="2802453" y="1110612"/>
                  <a:pt x="2798681" y="1109169"/>
                  <a:pt x="2770909" y="1118426"/>
                </a:cubicBezTo>
                <a:cubicBezTo>
                  <a:pt x="2761673" y="1127662"/>
                  <a:pt x="2753511" y="1138116"/>
                  <a:pt x="2743200" y="1146135"/>
                </a:cubicBezTo>
                <a:cubicBezTo>
                  <a:pt x="2680623" y="1194806"/>
                  <a:pt x="2704973" y="1170617"/>
                  <a:pt x="2650836" y="1201553"/>
                </a:cubicBezTo>
                <a:cubicBezTo>
                  <a:pt x="2607059" y="1226568"/>
                  <a:pt x="2637094" y="1213005"/>
                  <a:pt x="2595418" y="1247735"/>
                </a:cubicBezTo>
                <a:cubicBezTo>
                  <a:pt x="2586890" y="1254842"/>
                  <a:pt x="2576945" y="1260050"/>
                  <a:pt x="2567709" y="1266208"/>
                </a:cubicBezTo>
                <a:cubicBezTo>
                  <a:pt x="2561551" y="1275444"/>
                  <a:pt x="2557904" y="1286982"/>
                  <a:pt x="2549236" y="1293917"/>
                </a:cubicBezTo>
                <a:cubicBezTo>
                  <a:pt x="2541633" y="1299999"/>
                  <a:pt x="2530038" y="1298425"/>
                  <a:pt x="2521527" y="1303153"/>
                </a:cubicBezTo>
                <a:cubicBezTo>
                  <a:pt x="2502119" y="1313935"/>
                  <a:pt x="2484582" y="1327784"/>
                  <a:pt x="2466109" y="1340099"/>
                </a:cubicBezTo>
                <a:lnTo>
                  <a:pt x="2466109" y="1340099"/>
                </a:lnTo>
                <a:cubicBezTo>
                  <a:pt x="2435699" y="1370509"/>
                  <a:pt x="2427176" y="1382655"/>
                  <a:pt x="2382981" y="1404753"/>
                </a:cubicBezTo>
                <a:cubicBezTo>
                  <a:pt x="2370666" y="1410911"/>
                  <a:pt x="2357240" y="1415223"/>
                  <a:pt x="2346036" y="1423226"/>
                </a:cubicBezTo>
                <a:cubicBezTo>
                  <a:pt x="2312751" y="1447001"/>
                  <a:pt x="2327263" y="1453703"/>
                  <a:pt x="2290618" y="1469408"/>
                </a:cubicBezTo>
                <a:cubicBezTo>
                  <a:pt x="2278950" y="1474408"/>
                  <a:pt x="2265987" y="1475565"/>
                  <a:pt x="2253672" y="1478644"/>
                </a:cubicBezTo>
                <a:cubicBezTo>
                  <a:pt x="2241357" y="1484802"/>
                  <a:pt x="2228534" y="1490033"/>
                  <a:pt x="2216727" y="1497117"/>
                </a:cubicBezTo>
                <a:cubicBezTo>
                  <a:pt x="2197690" y="1508540"/>
                  <a:pt x="2182371" y="1527041"/>
                  <a:pt x="2161309" y="1534062"/>
                </a:cubicBezTo>
                <a:cubicBezTo>
                  <a:pt x="2152073" y="1537141"/>
                  <a:pt x="2142308" y="1538945"/>
                  <a:pt x="2133600" y="1543299"/>
                </a:cubicBezTo>
                <a:cubicBezTo>
                  <a:pt x="2061990" y="1579105"/>
                  <a:pt x="2147821" y="1547796"/>
                  <a:pt x="2078181" y="1571008"/>
                </a:cubicBezTo>
                <a:cubicBezTo>
                  <a:pt x="1998770" y="1623949"/>
                  <a:pt x="2099243" y="1560477"/>
                  <a:pt x="2022763" y="1598717"/>
                </a:cubicBezTo>
                <a:cubicBezTo>
                  <a:pt x="2012834" y="1603681"/>
                  <a:pt x="2005198" y="1612682"/>
                  <a:pt x="1995054" y="1617190"/>
                </a:cubicBezTo>
                <a:cubicBezTo>
                  <a:pt x="1977260" y="1625098"/>
                  <a:pt x="1939636" y="1635662"/>
                  <a:pt x="1939636" y="1635662"/>
                </a:cubicBezTo>
                <a:cubicBezTo>
                  <a:pt x="1895726" y="1664936"/>
                  <a:pt x="1922457" y="1650625"/>
                  <a:pt x="1856509" y="1672608"/>
                </a:cubicBezTo>
                <a:cubicBezTo>
                  <a:pt x="1856504" y="1672610"/>
                  <a:pt x="1801095" y="1691078"/>
                  <a:pt x="1801091" y="1691081"/>
                </a:cubicBezTo>
                <a:cubicBezTo>
                  <a:pt x="1770733" y="1711318"/>
                  <a:pt x="1779130" y="1709230"/>
                  <a:pt x="1745672" y="1718790"/>
                </a:cubicBezTo>
                <a:cubicBezTo>
                  <a:pt x="1723081" y="1725245"/>
                  <a:pt x="1669774" y="1735522"/>
                  <a:pt x="1653309" y="1746499"/>
                </a:cubicBezTo>
                <a:cubicBezTo>
                  <a:pt x="1644073" y="1752657"/>
                  <a:pt x="1635744" y="1760464"/>
                  <a:pt x="1625600" y="1764972"/>
                </a:cubicBezTo>
                <a:cubicBezTo>
                  <a:pt x="1586104" y="1782525"/>
                  <a:pt x="1570840" y="1781937"/>
                  <a:pt x="1533236" y="1792681"/>
                </a:cubicBezTo>
                <a:cubicBezTo>
                  <a:pt x="1440532" y="1819168"/>
                  <a:pt x="1584014" y="1782296"/>
                  <a:pt x="1468581" y="1811153"/>
                </a:cubicBezTo>
                <a:cubicBezTo>
                  <a:pt x="1456266" y="1817311"/>
                  <a:pt x="1443590" y="1822795"/>
                  <a:pt x="1431636" y="1829626"/>
                </a:cubicBezTo>
                <a:cubicBezTo>
                  <a:pt x="1421998" y="1835134"/>
                  <a:pt x="1414458" y="1844589"/>
                  <a:pt x="1403927" y="1848099"/>
                </a:cubicBezTo>
                <a:cubicBezTo>
                  <a:pt x="1386161" y="1854021"/>
                  <a:pt x="1366982" y="1854256"/>
                  <a:pt x="1348509" y="1857335"/>
                </a:cubicBezTo>
                <a:cubicBezTo>
                  <a:pt x="1339273" y="1863493"/>
                  <a:pt x="1331331" y="1872298"/>
                  <a:pt x="1320800" y="1875808"/>
                </a:cubicBezTo>
                <a:cubicBezTo>
                  <a:pt x="1311196" y="1879009"/>
                  <a:pt x="1205701" y="1893570"/>
                  <a:pt x="1200727" y="1894281"/>
                </a:cubicBezTo>
                <a:cubicBezTo>
                  <a:pt x="1158345" y="1908408"/>
                  <a:pt x="1160051" y="1909852"/>
                  <a:pt x="1099127" y="1912753"/>
                </a:cubicBezTo>
                <a:cubicBezTo>
                  <a:pt x="994522" y="1917734"/>
                  <a:pt x="889770" y="1918911"/>
                  <a:pt x="785091" y="1921990"/>
                </a:cubicBezTo>
                <a:cubicBezTo>
                  <a:pt x="772776" y="1928147"/>
                  <a:pt x="760801" y="1935038"/>
                  <a:pt x="748145" y="1940462"/>
                </a:cubicBezTo>
                <a:cubicBezTo>
                  <a:pt x="739196" y="1944297"/>
                  <a:pt x="730160" y="1949213"/>
                  <a:pt x="720436" y="1949699"/>
                </a:cubicBezTo>
                <a:cubicBezTo>
                  <a:pt x="606622" y="1955390"/>
                  <a:pt x="492606" y="1955856"/>
                  <a:pt x="378691" y="1958935"/>
                </a:cubicBezTo>
                <a:lnTo>
                  <a:pt x="221672" y="1968172"/>
                </a:lnTo>
                <a:cubicBezTo>
                  <a:pt x="150623" y="1973435"/>
                  <a:pt x="129701" y="1977352"/>
                  <a:pt x="64654" y="1986644"/>
                </a:cubicBezTo>
                <a:cubicBezTo>
                  <a:pt x="25262" y="1999776"/>
                  <a:pt x="46681" y="1995881"/>
                  <a:pt x="0" y="1995881"/>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7416800" y="2097413"/>
            <a:ext cx="1207382" cy="246221"/>
          </a:xfrm>
          <a:prstGeom prst="rect">
            <a:avLst/>
          </a:prstGeom>
          <a:noFill/>
        </p:spPr>
        <p:txBody>
          <a:bodyPr wrap="none" rtlCol="0">
            <a:spAutoFit/>
          </a:bodyPr>
          <a:lstStyle/>
          <a:p>
            <a:r>
              <a:rPr lang="en-US" sz="1000" dirty="0" smtClean="0">
                <a:solidFill>
                  <a:srgbClr val="C00000"/>
                </a:solidFill>
              </a:rPr>
              <a:t>50 degree isotherm</a:t>
            </a:r>
            <a:endParaRPr lang="en-US" sz="1000" dirty="0">
              <a:solidFill>
                <a:srgbClr val="C00000"/>
              </a:solidFill>
            </a:endParaRPr>
          </a:p>
        </p:txBody>
      </p:sp>
      <p:sp>
        <p:nvSpPr>
          <p:cNvPr id="127" name="Freeform 126"/>
          <p:cNvSpPr/>
          <p:nvPr/>
        </p:nvSpPr>
        <p:spPr>
          <a:xfrm>
            <a:off x="544945" y="480291"/>
            <a:ext cx="7213600" cy="2410691"/>
          </a:xfrm>
          <a:custGeom>
            <a:avLst/>
            <a:gdLst>
              <a:gd name="connsiteX0" fmla="*/ 7213600 w 7213600"/>
              <a:gd name="connsiteY0" fmla="*/ 36945 h 2410691"/>
              <a:gd name="connsiteX1" fmla="*/ 7130473 w 7213600"/>
              <a:gd name="connsiteY1" fmla="*/ 18473 h 2410691"/>
              <a:gd name="connsiteX2" fmla="*/ 7102764 w 7213600"/>
              <a:gd name="connsiteY2" fmla="*/ 9236 h 2410691"/>
              <a:gd name="connsiteX3" fmla="*/ 6918037 w 7213600"/>
              <a:gd name="connsiteY3" fmla="*/ 0 h 2410691"/>
              <a:gd name="connsiteX4" fmla="*/ 6613237 w 7213600"/>
              <a:gd name="connsiteY4" fmla="*/ 9236 h 2410691"/>
              <a:gd name="connsiteX5" fmla="*/ 6576291 w 7213600"/>
              <a:gd name="connsiteY5" fmla="*/ 18473 h 2410691"/>
              <a:gd name="connsiteX6" fmla="*/ 6437746 w 7213600"/>
              <a:gd name="connsiteY6" fmla="*/ 27709 h 2410691"/>
              <a:gd name="connsiteX7" fmla="*/ 6363855 w 7213600"/>
              <a:gd name="connsiteY7" fmla="*/ 36945 h 2410691"/>
              <a:gd name="connsiteX8" fmla="*/ 6336146 w 7213600"/>
              <a:gd name="connsiteY8" fmla="*/ 46182 h 2410691"/>
              <a:gd name="connsiteX9" fmla="*/ 6179128 w 7213600"/>
              <a:gd name="connsiteY9" fmla="*/ 64654 h 2410691"/>
              <a:gd name="connsiteX10" fmla="*/ 6114473 w 7213600"/>
              <a:gd name="connsiteY10" fmla="*/ 83127 h 2410691"/>
              <a:gd name="connsiteX11" fmla="*/ 6086764 w 7213600"/>
              <a:gd name="connsiteY11" fmla="*/ 92364 h 2410691"/>
              <a:gd name="connsiteX12" fmla="*/ 6022110 w 7213600"/>
              <a:gd name="connsiteY12" fmla="*/ 101600 h 2410691"/>
              <a:gd name="connsiteX13" fmla="*/ 5957455 w 7213600"/>
              <a:gd name="connsiteY13" fmla="*/ 120073 h 2410691"/>
              <a:gd name="connsiteX14" fmla="*/ 5874328 w 7213600"/>
              <a:gd name="connsiteY14" fmla="*/ 147782 h 2410691"/>
              <a:gd name="connsiteX15" fmla="*/ 5818910 w 7213600"/>
              <a:gd name="connsiteY15" fmla="*/ 166254 h 2410691"/>
              <a:gd name="connsiteX16" fmla="*/ 5763491 w 7213600"/>
              <a:gd name="connsiteY16" fmla="*/ 193964 h 2410691"/>
              <a:gd name="connsiteX17" fmla="*/ 5735782 w 7213600"/>
              <a:gd name="connsiteY17" fmla="*/ 212436 h 2410691"/>
              <a:gd name="connsiteX18" fmla="*/ 5680364 w 7213600"/>
              <a:gd name="connsiteY18" fmla="*/ 230909 h 2410691"/>
              <a:gd name="connsiteX19" fmla="*/ 5652655 w 7213600"/>
              <a:gd name="connsiteY19" fmla="*/ 240145 h 2410691"/>
              <a:gd name="connsiteX20" fmla="*/ 5615710 w 7213600"/>
              <a:gd name="connsiteY20" fmla="*/ 258618 h 2410691"/>
              <a:gd name="connsiteX21" fmla="*/ 5588000 w 7213600"/>
              <a:gd name="connsiteY21" fmla="*/ 286327 h 2410691"/>
              <a:gd name="connsiteX22" fmla="*/ 5560291 w 7213600"/>
              <a:gd name="connsiteY22" fmla="*/ 295564 h 2410691"/>
              <a:gd name="connsiteX23" fmla="*/ 5486400 w 7213600"/>
              <a:gd name="connsiteY23" fmla="*/ 323273 h 2410691"/>
              <a:gd name="connsiteX24" fmla="*/ 5458691 w 7213600"/>
              <a:gd name="connsiteY24" fmla="*/ 341745 h 2410691"/>
              <a:gd name="connsiteX25" fmla="*/ 5421746 w 7213600"/>
              <a:gd name="connsiteY25" fmla="*/ 369454 h 2410691"/>
              <a:gd name="connsiteX26" fmla="*/ 5394037 w 7213600"/>
              <a:gd name="connsiteY26" fmla="*/ 378691 h 2410691"/>
              <a:gd name="connsiteX27" fmla="*/ 5338619 w 7213600"/>
              <a:gd name="connsiteY27" fmla="*/ 415636 h 2410691"/>
              <a:gd name="connsiteX28" fmla="*/ 5246255 w 7213600"/>
              <a:gd name="connsiteY28" fmla="*/ 452582 h 2410691"/>
              <a:gd name="connsiteX29" fmla="*/ 5218546 w 7213600"/>
              <a:gd name="connsiteY29" fmla="*/ 471054 h 2410691"/>
              <a:gd name="connsiteX30" fmla="*/ 5190837 w 7213600"/>
              <a:gd name="connsiteY30" fmla="*/ 480291 h 2410691"/>
              <a:gd name="connsiteX31" fmla="*/ 5163128 w 7213600"/>
              <a:gd name="connsiteY31" fmla="*/ 498764 h 2410691"/>
              <a:gd name="connsiteX32" fmla="*/ 5126182 w 7213600"/>
              <a:gd name="connsiteY32" fmla="*/ 517236 h 2410691"/>
              <a:gd name="connsiteX33" fmla="*/ 5089237 w 7213600"/>
              <a:gd name="connsiteY33" fmla="*/ 544945 h 2410691"/>
              <a:gd name="connsiteX34" fmla="*/ 5061528 w 7213600"/>
              <a:gd name="connsiteY34" fmla="*/ 563418 h 2410691"/>
              <a:gd name="connsiteX35" fmla="*/ 5024582 w 7213600"/>
              <a:gd name="connsiteY35" fmla="*/ 591127 h 2410691"/>
              <a:gd name="connsiteX36" fmla="*/ 4959928 w 7213600"/>
              <a:gd name="connsiteY36" fmla="*/ 618836 h 2410691"/>
              <a:gd name="connsiteX37" fmla="*/ 4876800 w 7213600"/>
              <a:gd name="connsiteY37" fmla="*/ 665018 h 2410691"/>
              <a:gd name="connsiteX38" fmla="*/ 4821382 w 7213600"/>
              <a:gd name="connsiteY38" fmla="*/ 701964 h 2410691"/>
              <a:gd name="connsiteX39" fmla="*/ 4784437 w 7213600"/>
              <a:gd name="connsiteY39" fmla="*/ 729673 h 2410691"/>
              <a:gd name="connsiteX40" fmla="*/ 4756728 w 7213600"/>
              <a:gd name="connsiteY40" fmla="*/ 738909 h 2410691"/>
              <a:gd name="connsiteX41" fmla="*/ 4673600 w 7213600"/>
              <a:gd name="connsiteY41" fmla="*/ 785091 h 2410691"/>
              <a:gd name="connsiteX42" fmla="*/ 4636655 w 7213600"/>
              <a:gd name="connsiteY42" fmla="*/ 812800 h 2410691"/>
              <a:gd name="connsiteX43" fmla="*/ 4599710 w 7213600"/>
              <a:gd name="connsiteY43" fmla="*/ 822036 h 2410691"/>
              <a:gd name="connsiteX44" fmla="*/ 4572000 w 7213600"/>
              <a:gd name="connsiteY44" fmla="*/ 831273 h 2410691"/>
              <a:gd name="connsiteX45" fmla="*/ 4498110 w 7213600"/>
              <a:gd name="connsiteY45" fmla="*/ 858982 h 2410691"/>
              <a:gd name="connsiteX46" fmla="*/ 4442691 w 7213600"/>
              <a:gd name="connsiteY46" fmla="*/ 895927 h 2410691"/>
              <a:gd name="connsiteX47" fmla="*/ 4414982 w 7213600"/>
              <a:gd name="connsiteY47" fmla="*/ 905164 h 2410691"/>
              <a:gd name="connsiteX48" fmla="*/ 4350328 w 7213600"/>
              <a:gd name="connsiteY48" fmla="*/ 923636 h 2410691"/>
              <a:gd name="connsiteX49" fmla="*/ 4322619 w 7213600"/>
              <a:gd name="connsiteY49" fmla="*/ 942109 h 2410691"/>
              <a:gd name="connsiteX50" fmla="*/ 4239491 w 7213600"/>
              <a:gd name="connsiteY50" fmla="*/ 969818 h 2410691"/>
              <a:gd name="connsiteX51" fmla="*/ 4211782 w 7213600"/>
              <a:gd name="connsiteY51" fmla="*/ 979054 h 2410691"/>
              <a:gd name="connsiteX52" fmla="*/ 4174837 w 7213600"/>
              <a:gd name="connsiteY52" fmla="*/ 997527 h 2410691"/>
              <a:gd name="connsiteX53" fmla="*/ 4147128 w 7213600"/>
              <a:gd name="connsiteY53" fmla="*/ 1006764 h 2410691"/>
              <a:gd name="connsiteX54" fmla="*/ 4119419 w 7213600"/>
              <a:gd name="connsiteY54" fmla="*/ 1025236 h 2410691"/>
              <a:gd name="connsiteX55" fmla="*/ 4091710 w 7213600"/>
              <a:gd name="connsiteY55" fmla="*/ 1034473 h 2410691"/>
              <a:gd name="connsiteX56" fmla="*/ 4064000 w 7213600"/>
              <a:gd name="connsiteY56" fmla="*/ 1052945 h 2410691"/>
              <a:gd name="connsiteX57" fmla="*/ 4027055 w 7213600"/>
              <a:gd name="connsiteY57" fmla="*/ 1062182 h 2410691"/>
              <a:gd name="connsiteX58" fmla="*/ 3943928 w 7213600"/>
              <a:gd name="connsiteY58" fmla="*/ 1089891 h 2410691"/>
              <a:gd name="connsiteX59" fmla="*/ 3916219 w 7213600"/>
              <a:gd name="connsiteY59" fmla="*/ 1099127 h 2410691"/>
              <a:gd name="connsiteX60" fmla="*/ 3879273 w 7213600"/>
              <a:gd name="connsiteY60" fmla="*/ 1117600 h 2410691"/>
              <a:gd name="connsiteX61" fmla="*/ 3851564 w 7213600"/>
              <a:gd name="connsiteY61" fmla="*/ 1126836 h 2410691"/>
              <a:gd name="connsiteX62" fmla="*/ 3759200 w 7213600"/>
              <a:gd name="connsiteY62" fmla="*/ 1163782 h 2410691"/>
              <a:gd name="connsiteX63" fmla="*/ 3713019 w 7213600"/>
              <a:gd name="connsiteY63" fmla="*/ 1182254 h 2410691"/>
              <a:gd name="connsiteX64" fmla="*/ 3666837 w 7213600"/>
              <a:gd name="connsiteY64" fmla="*/ 1200727 h 2410691"/>
              <a:gd name="connsiteX65" fmla="*/ 3602182 w 7213600"/>
              <a:gd name="connsiteY65" fmla="*/ 1219200 h 2410691"/>
              <a:gd name="connsiteX66" fmla="*/ 3574473 w 7213600"/>
              <a:gd name="connsiteY66" fmla="*/ 1237673 h 2410691"/>
              <a:gd name="connsiteX67" fmla="*/ 3546764 w 7213600"/>
              <a:gd name="connsiteY67" fmla="*/ 1246909 h 2410691"/>
              <a:gd name="connsiteX68" fmla="*/ 3454400 w 7213600"/>
              <a:gd name="connsiteY68" fmla="*/ 1293091 h 2410691"/>
              <a:gd name="connsiteX69" fmla="*/ 3417455 w 7213600"/>
              <a:gd name="connsiteY69" fmla="*/ 1320800 h 2410691"/>
              <a:gd name="connsiteX70" fmla="*/ 3362037 w 7213600"/>
              <a:gd name="connsiteY70" fmla="*/ 1339273 h 2410691"/>
              <a:gd name="connsiteX71" fmla="*/ 3278910 w 7213600"/>
              <a:gd name="connsiteY71" fmla="*/ 1385454 h 2410691"/>
              <a:gd name="connsiteX72" fmla="*/ 3223491 w 7213600"/>
              <a:gd name="connsiteY72" fmla="*/ 1422400 h 2410691"/>
              <a:gd name="connsiteX73" fmla="*/ 3168073 w 7213600"/>
              <a:gd name="connsiteY73" fmla="*/ 1440873 h 2410691"/>
              <a:gd name="connsiteX74" fmla="*/ 3084946 w 7213600"/>
              <a:gd name="connsiteY74" fmla="*/ 1487054 h 2410691"/>
              <a:gd name="connsiteX75" fmla="*/ 3038764 w 7213600"/>
              <a:gd name="connsiteY75" fmla="*/ 1524000 h 2410691"/>
              <a:gd name="connsiteX76" fmla="*/ 3020291 w 7213600"/>
              <a:gd name="connsiteY76" fmla="*/ 1551709 h 2410691"/>
              <a:gd name="connsiteX77" fmla="*/ 2964873 w 7213600"/>
              <a:gd name="connsiteY77" fmla="*/ 1579418 h 2410691"/>
              <a:gd name="connsiteX78" fmla="*/ 2863273 w 7213600"/>
              <a:gd name="connsiteY78" fmla="*/ 1616364 h 2410691"/>
              <a:gd name="connsiteX79" fmla="*/ 2807855 w 7213600"/>
              <a:gd name="connsiteY79" fmla="*/ 1634836 h 2410691"/>
              <a:gd name="connsiteX80" fmla="*/ 2780146 w 7213600"/>
              <a:gd name="connsiteY80" fmla="*/ 1653309 h 2410691"/>
              <a:gd name="connsiteX81" fmla="*/ 2733964 w 7213600"/>
              <a:gd name="connsiteY81" fmla="*/ 1662545 h 2410691"/>
              <a:gd name="connsiteX82" fmla="*/ 2678546 w 7213600"/>
              <a:gd name="connsiteY82" fmla="*/ 1681018 h 2410691"/>
              <a:gd name="connsiteX83" fmla="*/ 2613891 w 7213600"/>
              <a:gd name="connsiteY83" fmla="*/ 1699491 h 2410691"/>
              <a:gd name="connsiteX84" fmla="*/ 2586182 w 7213600"/>
              <a:gd name="connsiteY84" fmla="*/ 1708727 h 2410691"/>
              <a:gd name="connsiteX85" fmla="*/ 2540000 w 7213600"/>
              <a:gd name="connsiteY85" fmla="*/ 1717964 h 2410691"/>
              <a:gd name="connsiteX86" fmla="*/ 2512291 w 7213600"/>
              <a:gd name="connsiteY86" fmla="*/ 1727200 h 2410691"/>
              <a:gd name="connsiteX87" fmla="*/ 2318328 w 7213600"/>
              <a:gd name="connsiteY87" fmla="*/ 1745673 h 2410691"/>
              <a:gd name="connsiteX88" fmla="*/ 2235200 w 7213600"/>
              <a:gd name="connsiteY88" fmla="*/ 1754909 h 2410691"/>
              <a:gd name="connsiteX89" fmla="*/ 2105891 w 7213600"/>
              <a:gd name="connsiteY89" fmla="*/ 1782618 h 2410691"/>
              <a:gd name="connsiteX90" fmla="*/ 2068946 w 7213600"/>
              <a:gd name="connsiteY90" fmla="*/ 1791854 h 2410691"/>
              <a:gd name="connsiteX91" fmla="*/ 2041237 w 7213600"/>
              <a:gd name="connsiteY91" fmla="*/ 1801091 h 2410691"/>
              <a:gd name="connsiteX92" fmla="*/ 1976582 w 7213600"/>
              <a:gd name="connsiteY92" fmla="*/ 1810327 h 2410691"/>
              <a:gd name="connsiteX93" fmla="*/ 1893455 w 7213600"/>
              <a:gd name="connsiteY93" fmla="*/ 1838036 h 2410691"/>
              <a:gd name="connsiteX94" fmla="*/ 1865746 w 7213600"/>
              <a:gd name="connsiteY94" fmla="*/ 1847273 h 2410691"/>
              <a:gd name="connsiteX95" fmla="*/ 1782619 w 7213600"/>
              <a:gd name="connsiteY95" fmla="*/ 1856509 h 2410691"/>
              <a:gd name="connsiteX96" fmla="*/ 1681019 w 7213600"/>
              <a:gd name="connsiteY96" fmla="*/ 1884218 h 2410691"/>
              <a:gd name="connsiteX97" fmla="*/ 1625600 w 7213600"/>
              <a:gd name="connsiteY97" fmla="*/ 1902691 h 2410691"/>
              <a:gd name="connsiteX98" fmla="*/ 1560946 w 7213600"/>
              <a:gd name="connsiteY98" fmla="*/ 1921164 h 2410691"/>
              <a:gd name="connsiteX99" fmla="*/ 1450110 w 7213600"/>
              <a:gd name="connsiteY99" fmla="*/ 1939636 h 2410691"/>
              <a:gd name="connsiteX100" fmla="*/ 1357746 w 7213600"/>
              <a:gd name="connsiteY100" fmla="*/ 1967345 h 2410691"/>
              <a:gd name="connsiteX101" fmla="*/ 1302328 w 7213600"/>
              <a:gd name="connsiteY101" fmla="*/ 1985818 h 2410691"/>
              <a:gd name="connsiteX102" fmla="*/ 1265382 w 7213600"/>
              <a:gd name="connsiteY102" fmla="*/ 1995054 h 2410691"/>
              <a:gd name="connsiteX103" fmla="*/ 1209964 w 7213600"/>
              <a:gd name="connsiteY103" fmla="*/ 2013527 h 2410691"/>
              <a:gd name="connsiteX104" fmla="*/ 1163782 w 7213600"/>
              <a:gd name="connsiteY104" fmla="*/ 2022764 h 2410691"/>
              <a:gd name="connsiteX105" fmla="*/ 1108364 w 7213600"/>
              <a:gd name="connsiteY105" fmla="*/ 2041236 h 2410691"/>
              <a:gd name="connsiteX106" fmla="*/ 1080655 w 7213600"/>
              <a:gd name="connsiteY106" fmla="*/ 2050473 h 2410691"/>
              <a:gd name="connsiteX107" fmla="*/ 1052946 w 7213600"/>
              <a:gd name="connsiteY107" fmla="*/ 2068945 h 2410691"/>
              <a:gd name="connsiteX108" fmla="*/ 997528 w 7213600"/>
              <a:gd name="connsiteY108" fmla="*/ 2087418 h 2410691"/>
              <a:gd name="connsiteX109" fmla="*/ 932873 w 7213600"/>
              <a:gd name="connsiteY109" fmla="*/ 2105891 h 2410691"/>
              <a:gd name="connsiteX110" fmla="*/ 905164 w 7213600"/>
              <a:gd name="connsiteY110" fmla="*/ 2115127 h 2410691"/>
              <a:gd name="connsiteX111" fmla="*/ 831273 w 7213600"/>
              <a:gd name="connsiteY111" fmla="*/ 2133600 h 2410691"/>
              <a:gd name="connsiteX112" fmla="*/ 775855 w 7213600"/>
              <a:gd name="connsiteY112" fmla="*/ 2152073 h 2410691"/>
              <a:gd name="connsiteX113" fmla="*/ 748146 w 7213600"/>
              <a:gd name="connsiteY113" fmla="*/ 2161309 h 2410691"/>
              <a:gd name="connsiteX114" fmla="*/ 711200 w 7213600"/>
              <a:gd name="connsiteY114" fmla="*/ 2170545 h 2410691"/>
              <a:gd name="connsiteX115" fmla="*/ 591128 w 7213600"/>
              <a:gd name="connsiteY115" fmla="*/ 2198254 h 2410691"/>
              <a:gd name="connsiteX116" fmla="*/ 461819 w 7213600"/>
              <a:gd name="connsiteY116" fmla="*/ 2207491 h 2410691"/>
              <a:gd name="connsiteX117" fmla="*/ 360219 w 7213600"/>
              <a:gd name="connsiteY117" fmla="*/ 2253673 h 2410691"/>
              <a:gd name="connsiteX118" fmla="*/ 304800 w 7213600"/>
              <a:gd name="connsiteY118" fmla="*/ 2262909 h 2410691"/>
              <a:gd name="connsiteX119" fmla="*/ 277091 w 7213600"/>
              <a:gd name="connsiteY119" fmla="*/ 2272145 h 2410691"/>
              <a:gd name="connsiteX120" fmla="*/ 240146 w 7213600"/>
              <a:gd name="connsiteY120" fmla="*/ 2290618 h 2410691"/>
              <a:gd name="connsiteX121" fmla="*/ 203200 w 7213600"/>
              <a:gd name="connsiteY121" fmla="*/ 2299854 h 2410691"/>
              <a:gd name="connsiteX122" fmla="*/ 175491 w 7213600"/>
              <a:gd name="connsiteY122" fmla="*/ 2318327 h 2410691"/>
              <a:gd name="connsiteX123" fmla="*/ 83128 w 7213600"/>
              <a:gd name="connsiteY123" fmla="*/ 2355273 h 2410691"/>
              <a:gd name="connsiteX124" fmla="*/ 27710 w 7213600"/>
              <a:gd name="connsiteY124" fmla="*/ 2392218 h 2410691"/>
              <a:gd name="connsiteX125" fmla="*/ 0 w 7213600"/>
              <a:gd name="connsiteY125" fmla="*/ 2410691 h 24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7213600" h="2410691">
                <a:moveTo>
                  <a:pt x="7213600" y="36945"/>
                </a:moveTo>
                <a:cubicBezTo>
                  <a:pt x="7181866" y="30598"/>
                  <a:pt x="7160901" y="27167"/>
                  <a:pt x="7130473" y="18473"/>
                </a:cubicBezTo>
                <a:cubicBezTo>
                  <a:pt x="7121112" y="15798"/>
                  <a:pt x="7112463" y="10079"/>
                  <a:pt x="7102764" y="9236"/>
                </a:cubicBezTo>
                <a:cubicBezTo>
                  <a:pt x="7041343" y="3895"/>
                  <a:pt x="6979613" y="3079"/>
                  <a:pt x="6918037" y="0"/>
                </a:cubicBezTo>
                <a:cubicBezTo>
                  <a:pt x="6816437" y="3079"/>
                  <a:pt x="6714735" y="3750"/>
                  <a:pt x="6613237" y="9236"/>
                </a:cubicBezTo>
                <a:cubicBezTo>
                  <a:pt x="6600561" y="9921"/>
                  <a:pt x="6588916" y="17144"/>
                  <a:pt x="6576291" y="18473"/>
                </a:cubicBezTo>
                <a:cubicBezTo>
                  <a:pt x="6530261" y="23318"/>
                  <a:pt x="6483856" y="23700"/>
                  <a:pt x="6437746" y="27709"/>
                </a:cubicBezTo>
                <a:cubicBezTo>
                  <a:pt x="6413017" y="29859"/>
                  <a:pt x="6388485" y="33866"/>
                  <a:pt x="6363855" y="36945"/>
                </a:cubicBezTo>
                <a:cubicBezTo>
                  <a:pt x="6354619" y="40024"/>
                  <a:pt x="6345591" y="43821"/>
                  <a:pt x="6336146" y="46182"/>
                </a:cubicBezTo>
                <a:cubicBezTo>
                  <a:pt x="6278376" y="60625"/>
                  <a:pt x="6247124" y="58988"/>
                  <a:pt x="6179128" y="64654"/>
                </a:cubicBezTo>
                <a:cubicBezTo>
                  <a:pt x="6112691" y="86801"/>
                  <a:pt x="6195657" y="59931"/>
                  <a:pt x="6114473" y="83127"/>
                </a:cubicBezTo>
                <a:cubicBezTo>
                  <a:pt x="6105112" y="85802"/>
                  <a:pt x="6096311" y="90455"/>
                  <a:pt x="6086764" y="92364"/>
                </a:cubicBezTo>
                <a:cubicBezTo>
                  <a:pt x="6065417" y="96634"/>
                  <a:pt x="6043529" y="97706"/>
                  <a:pt x="6022110" y="101600"/>
                </a:cubicBezTo>
                <a:cubicBezTo>
                  <a:pt x="6008535" y="104068"/>
                  <a:pt x="5972038" y="113823"/>
                  <a:pt x="5957455" y="120073"/>
                </a:cubicBezTo>
                <a:cubicBezTo>
                  <a:pt x="5858683" y="162404"/>
                  <a:pt x="5988496" y="116645"/>
                  <a:pt x="5874328" y="147782"/>
                </a:cubicBezTo>
                <a:cubicBezTo>
                  <a:pt x="5855542" y="152905"/>
                  <a:pt x="5818910" y="166254"/>
                  <a:pt x="5818910" y="166254"/>
                </a:cubicBezTo>
                <a:cubicBezTo>
                  <a:pt x="5739501" y="219193"/>
                  <a:pt x="5839969" y="155725"/>
                  <a:pt x="5763491" y="193964"/>
                </a:cubicBezTo>
                <a:cubicBezTo>
                  <a:pt x="5753562" y="198928"/>
                  <a:pt x="5745926" y="207928"/>
                  <a:pt x="5735782" y="212436"/>
                </a:cubicBezTo>
                <a:cubicBezTo>
                  <a:pt x="5717988" y="220344"/>
                  <a:pt x="5698837" y="224751"/>
                  <a:pt x="5680364" y="230909"/>
                </a:cubicBezTo>
                <a:cubicBezTo>
                  <a:pt x="5671128" y="233988"/>
                  <a:pt x="5661363" y="235791"/>
                  <a:pt x="5652655" y="240145"/>
                </a:cubicBezTo>
                <a:cubicBezTo>
                  <a:pt x="5640340" y="246303"/>
                  <a:pt x="5626914" y="250615"/>
                  <a:pt x="5615710" y="258618"/>
                </a:cubicBezTo>
                <a:cubicBezTo>
                  <a:pt x="5605081" y="266210"/>
                  <a:pt x="5598869" y="279081"/>
                  <a:pt x="5588000" y="286327"/>
                </a:cubicBezTo>
                <a:cubicBezTo>
                  <a:pt x="5579899" y="291728"/>
                  <a:pt x="5568999" y="291210"/>
                  <a:pt x="5560291" y="295564"/>
                </a:cubicBezTo>
                <a:cubicBezTo>
                  <a:pt x="5496871" y="327274"/>
                  <a:pt x="5575497" y="305452"/>
                  <a:pt x="5486400" y="323273"/>
                </a:cubicBezTo>
                <a:cubicBezTo>
                  <a:pt x="5477164" y="329430"/>
                  <a:pt x="5467724" y="335293"/>
                  <a:pt x="5458691" y="341745"/>
                </a:cubicBezTo>
                <a:cubicBezTo>
                  <a:pt x="5446165" y="350692"/>
                  <a:pt x="5435111" y="361816"/>
                  <a:pt x="5421746" y="369454"/>
                </a:cubicBezTo>
                <a:cubicBezTo>
                  <a:pt x="5413293" y="374285"/>
                  <a:pt x="5402548" y="373963"/>
                  <a:pt x="5394037" y="378691"/>
                </a:cubicBezTo>
                <a:cubicBezTo>
                  <a:pt x="5374630" y="389473"/>
                  <a:pt x="5359681" y="408615"/>
                  <a:pt x="5338619" y="415636"/>
                </a:cubicBezTo>
                <a:cubicBezTo>
                  <a:pt x="5293197" y="430777"/>
                  <a:pt x="5284311" y="430836"/>
                  <a:pt x="5246255" y="452582"/>
                </a:cubicBezTo>
                <a:cubicBezTo>
                  <a:pt x="5236617" y="458089"/>
                  <a:pt x="5228475" y="466090"/>
                  <a:pt x="5218546" y="471054"/>
                </a:cubicBezTo>
                <a:cubicBezTo>
                  <a:pt x="5209838" y="475408"/>
                  <a:pt x="5199545" y="475937"/>
                  <a:pt x="5190837" y="480291"/>
                </a:cubicBezTo>
                <a:cubicBezTo>
                  <a:pt x="5180908" y="485256"/>
                  <a:pt x="5172766" y="493257"/>
                  <a:pt x="5163128" y="498764"/>
                </a:cubicBezTo>
                <a:cubicBezTo>
                  <a:pt x="5151173" y="505595"/>
                  <a:pt x="5137858" y="509939"/>
                  <a:pt x="5126182" y="517236"/>
                </a:cubicBezTo>
                <a:cubicBezTo>
                  <a:pt x="5113128" y="525395"/>
                  <a:pt x="5101763" y="535997"/>
                  <a:pt x="5089237" y="544945"/>
                </a:cubicBezTo>
                <a:cubicBezTo>
                  <a:pt x="5080204" y="551397"/>
                  <a:pt x="5070561" y="556966"/>
                  <a:pt x="5061528" y="563418"/>
                </a:cubicBezTo>
                <a:cubicBezTo>
                  <a:pt x="5049001" y="572366"/>
                  <a:pt x="5037636" y="582968"/>
                  <a:pt x="5024582" y="591127"/>
                </a:cubicBezTo>
                <a:cubicBezTo>
                  <a:pt x="4998492" y="607433"/>
                  <a:pt x="4986866" y="609857"/>
                  <a:pt x="4959928" y="618836"/>
                </a:cubicBezTo>
                <a:cubicBezTo>
                  <a:pt x="4896409" y="661183"/>
                  <a:pt x="4925572" y="648762"/>
                  <a:pt x="4876800" y="665018"/>
                </a:cubicBezTo>
                <a:cubicBezTo>
                  <a:pt x="4858327" y="677333"/>
                  <a:pt x="4839143" y="688643"/>
                  <a:pt x="4821382" y="701964"/>
                </a:cubicBezTo>
                <a:cubicBezTo>
                  <a:pt x="4809067" y="711200"/>
                  <a:pt x="4797803" y="722036"/>
                  <a:pt x="4784437" y="729673"/>
                </a:cubicBezTo>
                <a:cubicBezTo>
                  <a:pt x="4775984" y="734503"/>
                  <a:pt x="4765964" y="735830"/>
                  <a:pt x="4756728" y="738909"/>
                </a:cubicBezTo>
                <a:cubicBezTo>
                  <a:pt x="4693209" y="781255"/>
                  <a:pt x="4722372" y="768833"/>
                  <a:pt x="4673600" y="785091"/>
                </a:cubicBezTo>
                <a:cubicBezTo>
                  <a:pt x="4661285" y="794327"/>
                  <a:pt x="4650424" y="805916"/>
                  <a:pt x="4636655" y="812800"/>
                </a:cubicBezTo>
                <a:cubicBezTo>
                  <a:pt x="4625301" y="818477"/>
                  <a:pt x="4611916" y="818549"/>
                  <a:pt x="4599710" y="822036"/>
                </a:cubicBezTo>
                <a:cubicBezTo>
                  <a:pt x="4590348" y="824711"/>
                  <a:pt x="4580708" y="826919"/>
                  <a:pt x="4572000" y="831273"/>
                </a:cubicBezTo>
                <a:cubicBezTo>
                  <a:pt x="4508578" y="862983"/>
                  <a:pt x="4587209" y="841161"/>
                  <a:pt x="4498110" y="858982"/>
                </a:cubicBezTo>
                <a:cubicBezTo>
                  <a:pt x="4479637" y="871297"/>
                  <a:pt x="4463753" y="888906"/>
                  <a:pt x="4442691" y="895927"/>
                </a:cubicBezTo>
                <a:cubicBezTo>
                  <a:pt x="4433455" y="899006"/>
                  <a:pt x="4424343" y="902489"/>
                  <a:pt x="4414982" y="905164"/>
                </a:cubicBezTo>
                <a:cubicBezTo>
                  <a:pt x="4333772" y="928367"/>
                  <a:pt x="4416785" y="901484"/>
                  <a:pt x="4350328" y="923636"/>
                </a:cubicBezTo>
                <a:cubicBezTo>
                  <a:pt x="4341092" y="929794"/>
                  <a:pt x="4332763" y="937601"/>
                  <a:pt x="4322619" y="942109"/>
                </a:cubicBezTo>
                <a:cubicBezTo>
                  <a:pt x="4322612" y="942112"/>
                  <a:pt x="4253350" y="965199"/>
                  <a:pt x="4239491" y="969818"/>
                </a:cubicBezTo>
                <a:cubicBezTo>
                  <a:pt x="4230255" y="972897"/>
                  <a:pt x="4220490" y="974700"/>
                  <a:pt x="4211782" y="979054"/>
                </a:cubicBezTo>
                <a:cubicBezTo>
                  <a:pt x="4199467" y="985212"/>
                  <a:pt x="4187492" y="992103"/>
                  <a:pt x="4174837" y="997527"/>
                </a:cubicBezTo>
                <a:cubicBezTo>
                  <a:pt x="4165888" y="1001362"/>
                  <a:pt x="4155836" y="1002410"/>
                  <a:pt x="4147128" y="1006764"/>
                </a:cubicBezTo>
                <a:cubicBezTo>
                  <a:pt x="4137199" y="1011728"/>
                  <a:pt x="4129348" y="1020272"/>
                  <a:pt x="4119419" y="1025236"/>
                </a:cubicBezTo>
                <a:cubicBezTo>
                  <a:pt x="4110711" y="1029590"/>
                  <a:pt x="4100418" y="1030119"/>
                  <a:pt x="4091710" y="1034473"/>
                </a:cubicBezTo>
                <a:cubicBezTo>
                  <a:pt x="4081781" y="1039437"/>
                  <a:pt x="4074203" y="1048572"/>
                  <a:pt x="4064000" y="1052945"/>
                </a:cubicBezTo>
                <a:cubicBezTo>
                  <a:pt x="4052332" y="1057945"/>
                  <a:pt x="4039214" y="1058534"/>
                  <a:pt x="4027055" y="1062182"/>
                </a:cubicBezTo>
                <a:cubicBezTo>
                  <a:pt x="4026970" y="1062207"/>
                  <a:pt x="3957824" y="1085259"/>
                  <a:pt x="3943928" y="1089891"/>
                </a:cubicBezTo>
                <a:cubicBezTo>
                  <a:pt x="3934692" y="1092970"/>
                  <a:pt x="3924927" y="1094773"/>
                  <a:pt x="3916219" y="1099127"/>
                </a:cubicBezTo>
                <a:cubicBezTo>
                  <a:pt x="3903904" y="1105285"/>
                  <a:pt x="3891929" y="1112176"/>
                  <a:pt x="3879273" y="1117600"/>
                </a:cubicBezTo>
                <a:cubicBezTo>
                  <a:pt x="3870324" y="1121435"/>
                  <a:pt x="3860651" y="1123341"/>
                  <a:pt x="3851564" y="1126836"/>
                </a:cubicBezTo>
                <a:cubicBezTo>
                  <a:pt x="3820615" y="1138740"/>
                  <a:pt x="3789988" y="1151467"/>
                  <a:pt x="3759200" y="1163782"/>
                </a:cubicBezTo>
                <a:lnTo>
                  <a:pt x="3713019" y="1182254"/>
                </a:lnTo>
                <a:cubicBezTo>
                  <a:pt x="3697625" y="1188412"/>
                  <a:pt x="3682922" y="1196706"/>
                  <a:pt x="3666837" y="1200727"/>
                </a:cubicBezTo>
                <a:cubicBezTo>
                  <a:pt x="3620446" y="1212325"/>
                  <a:pt x="3641934" y="1205950"/>
                  <a:pt x="3602182" y="1219200"/>
                </a:cubicBezTo>
                <a:cubicBezTo>
                  <a:pt x="3592946" y="1225358"/>
                  <a:pt x="3584402" y="1232709"/>
                  <a:pt x="3574473" y="1237673"/>
                </a:cubicBezTo>
                <a:cubicBezTo>
                  <a:pt x="3565765" y="1242027"/>
                  <a:pt x="3555275" y="1242181"/>
                  <a:pt x="3546764" y="1246909"/>
                </a:cubicBezTo>
                <a:cubicBezTo>
                  <a:pt x="3456789" y="1296895"/>
                  <a:pt x="3526604" y="1275039"/>
                  <a:pt x="3454400" y="1293091"/>
                </a:cubicBezTo>
                <a:cubicBezTo>
                  <a:pt x="3442085" y="1302327"/>
                  <a:pt x="3431224" y="1313916"/>
                  <a:pt x="3417455" y="1320800"/>
                </a:cubicBezTo>
                <a:cubicBezTo>
                  <a:pt x="3400039" y="1329508"/>
                  <a:pt x="3378239" y="1328472"/>
                  <a:pt x="3362037" y="1339273"/>
                </a:cubicBezTo>
                <a:cubicBezTo>
                  <a:pt x="3298518" y="1381618"/>
                  <a:pt x="3327681" y="1369198"/>
                  <a:pt x="3278910" y="1385454"/>
                </a:cubicBezTo>
                <a:cubicBezTo>
                  <a:pt x="3260437" y="1397769"/>
                  <a:pt x="3244553" y="1415379"/>
                  <a:pt x="3223491" y="1422400"/>
                </a:cubicBezTo>
                <a:cubicBezTo>
                  <a:pt x="3205018" y="1428558"/>
                  <a:pt x="3184275" y="1430072"/>
                  <a:pt x="3168073" y="1440873"/>
                </a:cubicBezTo>
                <a:cubicBezTo>
                  <a:pt x="3104554" y="1483218"/>
                  <a:pt x="3133717" y="1470798"/>
                  <a:pt x="3084946" y="1487054"/>
                </a:cubicBezTo>
                <a:cubicBezTo>
                  <a:pt x="3032006" y="1566465"/>
                  <a:pt x="3102496" y="1473015"/>
                  <a:pt x="3038764" y="1524000"/>
                </a:cubicBezTo>
                <a:cubicBezTo>
                  <a:pt x="3030096" y="1530935"/>
                  <a:pt x="3028140" y="1543860"/>
                  <a:pt x="3020291" y="1551709"/>
                </a:cubicBezTo>
                <a:cubicBezTo>
                  <a:pt x="3002385" y="1569615"/>
                  <a:pt x="2987411" y="1571906"/>
                  <a:pt x="2964873" y="1579418"/>
                </a:cubicBezTo>
                <a:cubicBezTo>
                  <a:pt x="2906788" y="1618142"/>
                  <a:pt x="2969093" y="1581092"/>
                  <a:pt x="2863273" y="1616364"/>
                </a:cubicBezTo>
                <a:lnTo>
                  <a:pt x="2807855" y="1634836"/>
                </a:lnTo>
                <a:cubicBezTo>
                  <a:pt x="2798619" y="1640994"/>
                  <a:pt x="2790540" y="1649411"/>
                  <a:pt x="2780146" y="1653309"/>
                </a:cubicBezTo>
                <a:cubicBezTo>
                  <a:pt x="2765447" y="1658821"/>
                  <a:pt x="2749110" y="1658414"/>
                  <a:pt x="2733964" y="1662545"/>
                </a:cubicBezTo>
                <a:cubicBezTo>
                  <a:pt x="2715178" y="1667668"/>
                  <a:pt x="2697019" y="1674860"/>
                  <a:pt x="2678546" y="1681018"/>
                </a:cubicBezTo>
                <a:cubicBezTo>
                  <a:pt x="2612127" y="1703158"/>
                  <a:pt x="2695053" y="1676302"/>
                  <a:pt x="2613891" y="1699491"/>
                </a:cubicBezTo>
                <a:cubicBezTo>
                  <a:pt x="2604530" y="1702166"/>
                  <a:pt x="2595627" y="1706366"/>
                  <a:pt x="2586182" y="1708727"/>
                </a:cubicBezTo>
                <a:cubicBezTo>
                  <a:pt x="2570952" y="1712535"/>
                  <a:pt x="2555230" y="1714156"/>
                  <a:pt x="2540000" y="1717964"/>
                </a:cubicBezTo>
                <a:cubicBezTo>
                  <a:pt x="2530555" y="1720325"/>
                  <a:pt x="2521952" y="1725992"/>
                  <a:pt x="2512291" y="1727200"/>
                </a:cubicBezTo>
                <a:cubicBezTo>
                  <a:pt x="2447846" y="1735256"/>
                  <a:pt x="2382878" y="1738501"/>
                  <a:pt x="2318328" y="1745673"/>
                </a:cubicBezTo>
                <a:lnTo>
                  <a:pt x="2235200" y="1754909"/>
                </a:lnTo>
                <a:cubicBezTo>
                  <a:pt x="2070445" y="1796099"/>
                  <a:pt x="2239978" y="1755802"/>
                  <a:pt x="2105891" y="1782618"/>
                </a:cubicBezTo>
                <a:cubicBezTo>
                  <a:pt x="2093443" y="1785107"/>
                  <a:pt x="2081152" y="1788367"/>
                  <a:pt x="2068946" y="1791854"/>
                </a:cubicBezTo>
                <a:cubicBezTo>
                  <a:pt x="2059585" y="1794529"/>
                  <a:pt x="2050784" y="1799182"/>
                  <a:pt x="2041237" y="1801091"/>
                </a:cubicBezTo>
                <a:cubicBezTo>
                  <a:pt x="2019889" y="1805361"/>
                  <a:pt x="1998134" y="1807248"/>
                  <a:pt x="1976582" y="1810327"/>
                </a:cubicBezTo>
                <a:lnTo>
                  <a:pt x="1893455" y="1838036"/>
                </a:lnTo>
                <a:cubicBezTo>
                  <a:pt x="1884219" y="1841115"/>
                  <a:pt x="1875422" y="1846198"/>
                  <a:pt x="1865746" y="1847273"/>
                </a:cubicBezTo>
                <a:lnTo>
                  <a:pt x="1782619" y="1856509"/>
                </a:lnTo>
                <a:cubicBezTo>
                  <a:pt x="1615144" y="1912334"/>
                  <a:pt x="1824627" y="1845052"/>
                  <a:pt x="1681019" y="1884218"/>
                </a:cubicBezTo>
                <a:cubicBezTo>
                  <a:pt x="1662233" y="1889341"/>
                  <a:pt x="1644073" y="1896533"/>
                  <a:pt x="1625600" y="1902691"/>
                </a:cubicBezTo>
                <a:cubicBezTo>
                  <a:pt x="1601104" y="1910856"/>
                  <a:pt x="1587445" y="1916195"/>
                  <a:pt x="1560946" y="1921164"/>
                </a:cubicBezTo>
                <a:cubicBezTo>
                  <a:pt x="1524133" y="1928067"/>
                  <a:pt x="1450110" y="1939636"/>
                  <a:pt x="1450110" y="1939636"/>
                </a:cubicBezTo>
                <a:cubicBezTo>
                  <a:pt x="1396506" y="1975371"/>
                  <a:pt x="1448647" y="1946368"/>
                  <a:pt x="1357746" y="1967345"/>
                </a:cubicBezTo>
                <a:cubicBezTo>
                  <a:pt x="1338773" y="1971723"/>
                  <a:pt x="1321219" y="1981096"/>
                  <a:pt x="1302328" y="1985818"/>
                </a:cubicBezTo>
                <a:cubicBezTo>
                  <a:pt x="1290013" y="1988897"/>
                  <a:pt x="1277541" y="1991406"/>
                  <a:pt x="1265382" y="1995054"/>
                </a:cubicBezTo>
                <a:cubicBezTo>
                  <a:pt x="1246731" y="2000649"/>
                  <a:pt x="1229058" y="2009708"/>
                  <a:pt x="1209964" y="2013527"/>
                </a:cubicBezTo>
                <a:cubicBezTo>
                  <a:pt x="1194570" y="2016606"/>
                  <a:pt x="1178928" y="2018633"/>
                  <a:pt x="1163782" y="2022764"/>
                </a:cubicBezTo>
                <a:cubicBezTo>
                  <a:pt x="1144996" y="2027887"/>
                  <a:pt x="1126837" y="2035078"/>
                  <a:pt x="1108364" y="2041236"/>
                </a:cubicBezTo>
                <a:cubicBezTo>
                  <a:pt x="1099128" y="2044315"/>
                  <a:pt x="1088756" y="2045073"/>
                  <a:pt x="1080655" y="2050473"/>
                </a:cubicBezTo>
                <a:cubicBezTo>
                  <a:pt x="1071419" y="2056630"/>
                  <a:pt x="1063090" y="2064437"/>
                  <a:pt x="1052946" y="2068945"/>
                </a:cubicBezTo>
                <a:cubicBezTo>
                  <a:pt x="1035152" y="2076853"/>
                  <a:pt x="1016001" y="2081260"/>
                  <a:pt x="997528" y="2087418"/>
                </a:cubicBezTo>
                <a:cubicBezTo>
                  <a:pt x="931109" y="2109558"/>
                  <a:pt x="1014035" y="2082702"/>
                  <a:pt x="932873" y="2105891"/>
                </a:cubicBezTo>
                <a:cubicBezTo>
                  <a:pt x="923512" y="2108566"/>
                  <a:pt x="914557" y="2112565"/>
                  <a:pt x="905164" y="2115127"/>
                </a:cubicBezTo>
                <a:cubicBezTo>
                  <a:pt x="880670" y="2121807"/>
                  <a:pt x="855358" y="2125571"/>
                  <a:pt x="831273" y="2133600"/>
                </a:cubicBezTo>
                <a:lnTo>
                  <a:pt x="775855" y="2152073"/>
                </a:lnTo>
                <a:cubicBezTo>
                  <a:pt x="766619" y="2155152"/>
                  <a:pt x="757591" y="2158948"/>
                  <a:pt x="748146" y="2161309"/>
                </a:cubicBezTo>
                <a:cubicBezTo>
                  <a:pt x="735831" y="2164388"/>
                  <a:pt x="723406" y="2167058"/>
                  <a:pt x="711200" y="2170545"/>
                </a:cubicBezTo>
                <a:cubicBezTo>
                  <a:pt x="659882" y="2185207"/>
                  <a:pt x="673119" y="2192397"/>
                  <a:pt x="591128" y="2198254"/>
                </a:cubicBezTo>
                <a:lnTo>
                  <a:pt x="461819" y="2207491"/>
                </a:lnTo>
                <a:cubicBezTo>
                  <a:pt x="440139" y="2218331"/>
                  <a:pt x="392514" y="2246496"/>
                  <a:pt x="360219" y="2253673"/>
                </a:cubicBezTo>
                <a:cubicBezTo>
                  <a:pt x="341937" y="2257736"/>
                  <a:pt x="323273" y="2259830"/>
                  <a:pt x="304800" y="2262909"/>
                </a:cubicBezTo>
                <a:cubicBezTo>
                  <a:pt x="295564" y="2265988"/>
                  <a:pt x="286040" y="2268310"/>
                  <a:pt x="277091" y="2272145"/>
                </a:cubicBezTo>
                <a:cubicBezTo>
                  <a:pt x="264436" y="2277569"/>
                  <a:pt x="253038" y="2285784"/>
                  <a:pt x="240146" y="2290618"/>
                </a:cubicBezTo>
                <a:cubicBezTo>
                  <a:pt x="228260" y="2295075"/>
                  <a:pt x="215515" y="2296775"/>
                  <a:pt x="203200" y="2299854"/>
                </a:cubicBezTo>
                <a:cubicBezTo>
                  <a:pt x="193964" y="2306012"/>
                  <a:pt x="185635" y="2313818"/>
                  <a:pt x="175491" y="2318327"/>
                </a:cubicBezTo>
                <a:cubicBezTo>
                  <a:pt x="107512" y="2348540"/>
                  <a:pt x="137135" y="2322869"/>
                  <a:pt x="83128" y="2355273"/>
                </a:cubicBezTo>
                <a:cubicBezTo>
                  <a:pt x="64091" y="2366696"/>
                  <a:pt x="46183" y="2379903"/>
                  <a:pt x="27710" y="2392218"/>
                </a:cubicBezTo>
                <a:lnTo>
                  <a:pt x="0" y="2410691"/>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7758545" y="400735"/>
            <a:ext cx="1207382" cy="246221"/>
          </a:xfrm>
          <a:prstGeom prst="rect">
            <a:avLst/>
          </a:prstGeom>
          <a:noFill/>
        </p:spPr>
        <p:txBody>
          <a:bodyPr wrap="none" rtlCol="0">
            <a:spAutoFit/>
          </a:bodyPr>
          <a:lstStyle/>
          <a:p>
            <a:r>
              <a:rPr lang="en-US" sz="1000" dirty="0" smtClean="0">
                <a:solidFill>
                  <a:srgbClr val="C00000"/>
                </a:solidFill>
              </a:rPr>
              <a:t>40 degree isotherm</a:t>
            </a:r>
            <a:endParaRPr lang="en-US" sz="1000" dirty="0">
              <a:solidFill>
                <a:srgbClr val="C00000"/>
              </a:solidFill>
            </a:endParaRPr>
          </a:p>
        </p:txBody>
      </p:sp>
      <p:sp>
        <p:nvSpPr>
          <p:cNvPr id="129" name="Freeform 128"/>
          <p:cNvSpPr/>
          <p:nvPr/>
        </p:nvSpPr>
        <p:spPr>
          <a:xfrm>
            <a:off x="1265382" y="2262909"/>
            <a:ext cx="6410036" cy="2105950"/>
          </a:xfrm>
          <a:custGeom>
            <a:avLst/>
            <a:gdLst>
              <a:gd name="connsiteX0" fmla="*/ 6410036 w 6410036"/>
              <a:gd name="connsiteY0" fmla="*/ 184727 h 2105950"/>
              <a:gd name="connsiteX1" fmla="*/ 5588000 w 6410036"/>
              <a:gd name="connsiteY1" fmla="*/ 184727 h 2105950"/>
              <a:gd name="connsiteX2" fmla="*/ 5514109 w 6410036"/>
              <a:gd name="connsiteY2" fmla="*/ 175491 h 2105950"/>
              <a:gd name="connsiteX3" fmla="*/ 5430982 w 6410036"/>
              <a:gd name="connsiteY3" fmla="*/ 166255 h 2105950"/>
              <a:gd name="connsiteX4" fmla="*/ 5329382 w 6410036"/>
              <a:gd name="connsiteY4" fmla="*/ 147782 h 2105950"/>
              <a:gd name="connsiteX5" fmla="*/ 5200073 w 6410036"/>
              <a:gd name="connsiteY5" fmla="*/ 138546 h 2105950"/>
              <a:gd name="connsiteX6" fmla="*/ 5126182 w 6410036"/>
              <a:gd name="connsiteY6" fmla="*/ 120073 h 2105950"/>
              <a:gd name="connsiteX7" fmla="*/ 4710545 w 6410036"/>
              <a:gd name="connsiteY7" fmla="*/ 101600 h 2105950"/>
              <a:gd name="connsiteX8" fmla="*/ 4525818 w 6410036"/>
              <a:gd name="connsiteY8" fmla="*/ 83127 h 2105950"/>
              <a:gd name="connsiteX9" fmla="*/ 4488873 w 6410036"/>
              <a:gd name="connsiteY9" fmla="*/ 73891 h 2105950"/>
              <a:gd name="connsiteX10" fmla="*/ 4359563 w 6410036"/>
              <a:gd name="connsiteY10" fmla="*/ 55418 h 2105950"/>
              <a:gd name="connsiteX11" fmla="*/ 4119418 w 6410036"/>
              <a:gd name="connsiteY11" fmla="*/ 27709 h 2105950"/>
              <a:gd name="connsiteX12" fmla="*/ 4017818 w 6410036"/>
              <a:gd name="connsiteY12" fmla="*/ 9236 h 2105950"/>
              <a:gd name="connsiteX13" fmla="*/ 3962400 w 6410036"/>
              <a:gd name="connsiteY13" fmla="*/ 0 h 2105950"/>
              <a:gd name="connsiteX14" fmla="*/ 3713018 w 6410036"/>
              <a:gd name="connsiteY14" fmla="*/ 9236 h 2105950"/>
              <a:gd name="connsiteX15" fmla="*/ 3565236 w 6410036"/>
              <a:gd name="connsiteY15" fmla="*/ 27709 h 2105950"/>
              <a:gd name="connsiteX16" fmla="*/ 3463636 w 6410036"/>
              <a:gd name="connsiteY16" fmla="*/ 46182 h 2105950"/>
              <a:gd name="connsiteX17" fmla="*/ 3398982 w 6410036"/>
              <a:gd name="connsiteY17" fmla="*/ 64655 h 2105950"/>
              <a:gd name="connsiteX18" fmla="*/ 3306618 w 6410036"/>
              <a:gd name="connsiteY18" fmla="*/ 92364 h 2105950"/>
              <a:gd name="connsiteX19" fmla="*/ 3223491 w 6410036"/>
              <a:gd name="connsiteY19" fmla="*/ 120073 h 2105950"/>
              <a:gd name="connsiteX20" fmla="*/ 3195782 w 6410036"/>
              <a:gd name="connsiteY20" fmla="*/ 129309 h 2105950"/>
              <a:gd name="connsiteX21" fmla="*/ 3168073 w 6410036"/>
              <a:gd name="connsiteY21" fmla="*/ 138546 h 2105950"/>
              <a:gd name="connsiteX22" fmla="*/ 3112654 w 6410036"/>
              <a:gd name="connsiteY22" fmla="*/ 184727 h 2105950"/>
              <a:gd name="connsiteX23" fmla="*/ 3075709 w 6410036"/>
              <a:gd name="connsiteY23" fmla="*/ 193964 h 2105950"/>
              <a:gd name="connsiteX24" fmla="*/ 2992582 w 6410036"/>
              <a:gd name="connsiteY24" fmla="*/ 249382 h 2105950"/>
              <a:gd name="connsiteX25" fmla="*/ 2964873 w 6410036"/>
              <a:gd name="connsiteY25" fmla="*/ 267855 h 2105950"/>
              <a:gd name="connsiteX26" fmla="*/ 2927927 w 6410036"/>
              <a:gd name="connsiteY26" fmla="*/ 286327 h 2105950"/>
              <a:gd name="connsiteX27" fmla="*/ 2863273 w 6410036"/>
              <a:gd name="connsiteY27" fmla="*/ 314036 h 2105950"/>
              <a:gd name="connsiteX28" fmla="*/ 2807854 w 6410036"/>
              <a:gd name="connsiteY28" fmla="*/ 350982 h 2105950"/>
              <a:gd name="connsiteX29" fmla="*/ 2780145 w 6410036"/>
              <a:gd name="connsiteY29" fmla="*/ 369455 h 2105950"/>
              <a:gd name="connsiteX30" fmla="*/ 2724727 w 6410036"/>
              <a:gd name="connsiteY30" fmla="*/ 415636 h 2105950"/>
              <a:gd name="connsiteX31" fmla="*/ 2697018 w 6410036"/>
              <a:gd name="connsiteY31" fmla="*/ 424873 h 2105950"/>
              <a:gd name="connsiteX32" fmla="*/ 2650836 w 6410036"/>
              <a:gd name="connsiteY32" fmla="*/ 461818 h 2105950"/>
              <a:gd name="connsiteX33" fmla="*/ 2632363 w 6410036"/>
              <a:gd name="connsiteY33" fmla="*/ 489527 h 2105950"/>
              <a:gd name="connsiteX34" fmla="*/ 2604654 w 6410036"/>
              <a:gd name="connsiteY34" fmla="*/ 498764 h 2105950"/>
              <a:gd name="connsiteX35" fmla="*/ 2567709 w 6410036"/>
              <a:gd name="connsiteY35" fmla="*/ 517236 h 2105950"/>
              <a:gd name="connsiteX36" fmla="*/ 2475345 w 6410036"/>
              <a:gd name="connsiteY36" fmla="*/ 591127 h 2105950"/>
              <a:gd name="connsiteX37" fmla="*/ 2456873 w 6410036"/>
              <a:gd name="connsiteY37" fmla="*/ 618836 h 2105950"/>
              <a:gd name="connsiteX38" fmla="*/ 2401454 w 6410036"/>
              <a:gd name="connsiteY38" fmla="*/ 655782 h 2105950"/>
              <a:gd name="connsiteX39" fmla="*/ 2364509 w 6410036"/>
              <a:gd name="connsiteY39" fmla="*/ 683491 h 2105950"/>
              <a:gd name="connsiteX40" fmla="*/ 2336800 w 6410036"/>
              <a:gd name="connsiteY40" fmla="*/ 701964 h 2105950"/>
              <a:gd name="connsiteX41" fmla="*/ 2281382 w 6410036"/>
              <a:gd name="connsiteY41" fmla="*/ 738909 h 2105950"/>
              <a:gd name="connsiteX42" fmla="*/ 2253673 w 6410036"/>
              <a:gd name="connsiteY42" fmla="*/ 766618 h 2105950"/>
              <a:gd name="connsiteX43" fmla="*/ 2189018 w 6410036"/>
              <a:gd name="connsiteY43" fmla="*/ 803564 h 2105950"/>
              <a:gd name="connsiteX44" fmla="*/ 2170545 w 6410036"/>
              <a:gd name="connsiteY44" fmla="*/ 831273 h 2105950"/>
              <a:gd name="connsiteX45" fmla="*/ 2115127 w 6410036"/>
              <a:gd name="connsiteY45" fmla="*/ 858982 h 2105950"/>
              <a:gd name="connsiteX46" fmla="*/ 2087418 w 6410036"/>
              <a:gd name="connsiteY46" fmla="*/ 886691 h 2105950"/>
              <a:gd name="connsiteX47" fmla="*/ 2059709 w 6410036"/>
              <a:gd name="connsiteY47" fmla="*/ 905164 h 2105950"/>
              <a:gd name="connsiteX48" fmla="*/ 1995054 w 6410036"/>
              <a:gd name="connsiteY48" fmla="*/ 979055 h 2105950"/>
              <a:gd name="connsiteX49" fmla="*/ 1948873 w 6410036"/>
              <a:gd name="connsiteY49" fmla="*/ 1034473 h 2105950"/>
              <a:gd name="connsiteX50" fmla="*/ 1921163 w 6410036"/>
              <a:gd name="connsiteY50" fmla="*/ 1052946 h 2105950"/>
              <a:gd name="connsiteX51" fmla="*/ 1874982 w 6410036"/>
              <a:gd name="connsiteY51" fmla="*/ 1108364 h 2105950"/>
              <a:gd name="connsiteX52" fmla="*/ 1847273 w 6410036"/>
              <a:gd name="connsiteY52" fmla="*/ 1126836 h 2105950"/>
              <a:gd name="connsiteX53" fmla="*/ 1801091 w 6410036"/>
              <a:gd name="connsiteY53" fmla="*/ 1173018 h 2105950"/>
              <a:gd name="connsiteX54" fmla="*/ 1745673 w 6410036"/>
              <a:gd name="connsiteY54" fmla="*/ 1219200 h 2105950"/>
              <a:gd name="connsiteX55" fmla="*/ 1671782 w 6410036"/>
              <a:gd name="connsiteY55" fmla="*/ 1283855 h 2105950"/>
              <a:gd name="connsiteX56" fmla="*/ 1597891 w 6410036"/>
              <a:gd name="connsiteY56" fmla="*/ 1348509 h 2105950"/>
              <a:gd name="connsiteX57" fmla="*/ 1542473 w 6410036"/>
              <a:gd name="connsiteY57" fmla="*/ 1385455 h 2105950"/>
              <a:gd name="connsiteX58" fmla="*/ 1487054 w 6410036"/>
              <a:gd name="connsiteY58" fmla="*/ 1431636 h 2105950"/>
              <a:gd name="connsiteX59" fmla="*/ 1431636 w 6410036"/>
              <a:gd name="connsiteY59" fmla="*/ 1468582 h 2105950"/>
              <a:gd name="connsiteX60" fmla="*/ 1413163 w 6410036"/>
              <a:gd name="connsiteY60" fmla="*/ 1496291 h 2105950"/>
              <a:gd name="connsiteX61" fmla="*/ 1376218 w 6410036"/>
              <a:gd name="connsiteY61" fmla="*/ 1514764 h 2105950"/>
              <a:gd name="connsiteX62" fmla="*/ 1320800 w 6410036"/>
              <a:gd name="connsiteY62" fmla="*/ 1560946 h 2105950"/>
              <a:gd name="connsiteX63" fmla="*/ 1283854 w 6410036"/>
              <a:gd name="connsiteY63" fmla="*/ 1579418 h 2105950"/>
              <a:gd name="connsiteX64" fmla="*/ 1256145 w 6410036"/>
              <a:gd name="connsiteY64" fmla="*/ 1597891 h 2105950"/>
              <a:gd name="connsiteX65" fmla="*/ 1200727 w 6410036"/>
              <a:gd name="connsiteY65" fmla="*/ 1634836 h 2105950"/>
              <a:gd name="connsiteX66" fmla="*/ 1117600 w 6410036"/>
              <a:gd name="connsiteY66" fmla="*/ 1699491 h 2105950"/>
              <a:gd name="connsiteX67" fmla="*/ 1062182 w 6410036"/>
              <a:gd name="connsiteY67" fmla="*/ 1736436 h 2105950"/>
              <a:gd name="connsiteX68" fmla="*/ 997527 w 6410036"/>
              <a:gd name="connsiteY68" fmla="*/ 1782618 h 2105950"/>
              <a:gd name="connsiteX69" fmla="*/ 951345 w 6410036"/>
              <a:gd name="connsiteY69" fmla="*/ 1801091 h 2105950"/>
              <a:gd name="connsiteX70" fmla="*/ 914400 w 6410036"/>
              <a:gd name="connsiteY70" fmla="*/ 1819564 h 2105950"/>
              <a:gd name="connsiteX71" fmla="*/ 886691 w 6410036"/>
              <a:gd name="connsiteY71" fmla="*/ 1838036 h 2105950"/>
              <a:gd name="connsiteX72" fmla="*/ 858982 w 6410036"/>
              <a:gd name="connsiteY72" fmla="*/ 1847273 h 2105950"/>
              <a:gd name="connsiteX73" fmla="*/ 794327 w 6410036"/>
              <a:gd name="connsiteY73" fmla="*/ 1884218 h 2105950"/>
              <a:gd name="connsiteX74" fmla="*/ 766618 w 6410036"/>
              <a:gd name="connsiteY74" fmla="*/ 1893455 h 2105950"/>
              <a:gd name="connsiteX75" fmla="*/ 646545 w 6410036"/>
              <a:gd name="connsiteY75" fmla="*/ 1967346 h 2105950"/>
              <a:gd name="connsiteX76" fmla="*/ 609600 w 6410036"/>
              <a:gd name="connsiteY76" fmla="*/ 1976582 h 2105950"/>
              <a:gd name="connsiteX77" fmla="*/ 581891 w 6410036"/>
              <a:gd name="connsiteY77" fmla="*/ 1995055 h 2105950"/>
              <a:gd name="connsiteX78" fmla="*/ 526473 w 6410036"/>
              <a:gd name="connsiteY78" fmla="*/ 2013527 h 2105950"/>
              <a:gd name="connsiteX79" fmla="*/ 471054 w 6410036"/>
              <a:gd name="connsiteY79" fmla="*/ 2032000 h 2105950"/>
              <a:gd name="connsiteX80" fmla="*/ 415636 w 6410036"/>
              <a:gd name="connsiteY80" fmla="*/ 2050473 h 2105950"/>
              <a:gd name="connsiteX81" fmla="*/ 387927 w 6410036"/>
              <a:gd name="connsiteY81" fmla="*/ 2068946 h 2105950"/>
              <a:gd name="connsiteX82" fmla="*/ 267854 w 6410036"/>
              <a:gd name="connsiteY82" fmla="*/ 2096655 h 2105950"/>
              <a:gd name="connsiteX83" fmla="*/ 0 w 6410036"/>
              <a:gd name="connsiteY83" fmla="*/ 2105891 h 210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410036" h="2105950">
                <a:moveTo>
                  <a:pt x="6410036" y="184727"/>
                </a:moveTo>
                <a:cubicBezTo>
                  <a:pt x="6065899" y="209310"/>
                  <a:pt x="6241025" y="200463"/>
                  <a:pt x="5588000" y="184727"/>
                </a:cubicBezTo>
                <a:cubicBezTo>
                  <a:pt x="5563185" y="184129"/>
                  <a:pt x="5538761" y="178391"/>
                  <a:pt x="5514109" y="175491"/>
                </a:cubicBezTo>
                <a:cubicBezTo>
                  <a:pt x="5486420" y="172234"/>
                  <a:pt x="5458581" y="170198"/>
                  <a:pt x="5430982" y="166255"/>
                </a:cubicBezTo>
                <a:cubicBezTo>
                  <a:pt x="5372813" y="157945"/>
                  <a:pt x="5392679" y="154111"/>
                  <a:pt x="5329382" y="147782"/>
                </a:cubicBezTo>
                <a:cubicBezTo>
                  <a:pt x="5286384" y="143482"/>
                  <a:pt x="5243176" y="141625"/>
                  <a:pt x="5200073" y="138546"/>
                </a:cubicBezTo>
                <a:cubicBezTo>
                  <a:pt x="5175443" y="132388"/>
                  <a:pt x="5151415" y="122877"/>
                  <a:pt x="5126182" y="120073"/>
                </a:cubicBezTo>
                <a:cubicBezTo>
                  <a:pt x="4932853" y="98591"/>
                  <a:pt x="5070923" y="111610"/>
                  <a:pt x="4710545" y="101600"/>
                </a:cubicBezTo>
                <a:cubicBezTo>
                  <a:pt x="4566688" y="77625"/>
                  <a:pt x="4779521" y="111317"/>
                  <a:pt x="4525818" y="83127"/>
                </a:cubicBezTo>
                <a:cubicBezTo>
                  <a:pt x="4513202" y="81725"/>
                  <a:pt x="4501394" y="75978"/>
                  <a:pt x="4488873" y="73891"/>
                </a:cubicBezTo>
                <a:cubicBezTo>
                  <a:pt x="4445924" y="66733"/>
                  <a:pt x="4402768" y="60818"/>
                  <a:pt x="4359563" y="55418"/>
                </a:cubicBezTo>
                <a:cubicBezTo>
                  <a:pt x="4181079" y="33108"/>
                  <a:pt x="4261179" y="41886"/>
                  <a:pt x="4119418" y="27709"/>
                </a:cubicBezTo>
                <a:cubicBezTo>
                  <a:pt x="4065089" y="9600"/>
                  <a:pt x="4109201" y="22291"/>
                  <a:pt x="4017818" y="9236"/>
                </a:cubicBezTo>
                <a:cubicBezTo>
                  <a:pt x="3999279" y="6587"/>
                  <a:pt x="3980873" y="3079"/>
                  <a:pt x="3962400" y="0"/>
                </a:cubicBezTo>
                <a:lnTo>
                  <a:pt x="3713018" y="9236"/>
                </a:lnTo>
                <a:cubicBezTo>
                  <a:pt x="3647315" y="12788"/>
                  <a:pt x="3623759" y="17955"/>
                  <a:pt x="3565236" y="27709"/>
                </a:cubicBezTo>
                <a:cubicBezTo>
                  <a:pt x="3505788" y="47527"/>
                  <a:pt x="3568072" y="28777"/>
                  <a:pt x="3463636" y="46182"/>
                </a:cubicBezTo>
                <a:cubicBezTo>
                  <a:pt x="3428977" y="51958"/>
                  <a:pt x="3429736" y="55868"/>
                  <a:pt x="3398982" y="64655"/>
                </a:cubicBezTo>
                <a:cubicBezTo>
                  <a:pt x="3301242" y="92581"/>
                  <a:pt x="3438355" y="48452"/>
                  <a:pt x="3306618" y="92364"/>
                </a:cubicBezTo>
                <a:lnTo>
                  <a:pt x="3223491" y="120073"/>
                </a:lnTo>
                <a:lnTo>
                  <a:pt x="3195782" y="129309"/>
                </a:lnTo>
                <a:lnTo>
                  <a:pt x="3168073" y="138546"/>
                </a:lnTo>
                <a:cubicBezTo>
                  <a:pt x="3151428" y="155191"/>
                  <a:pt x="3135158" y="175082"/>
                  <a:pt x="3112654" y="184727"/>
                </a:cubicBezTo>
                <a:cubicBezTo>
                  <a:pt x="3100986" y="189727"/>
                  <a:pt x="3088024" y="190885"/>
                  <a:pt x="3075709" y="193964"/>
                </a:cubicBezTo>
                <a:lnTo>
                  <a:pt x="2992582" y="249382"/>
                </a:lnTo>
                <a:cubicBezTo>
                  <a:pt x="2983346" y="255540"/>
                  <a:pt x="2974802" y="262891"/>
                  <a:pt x="2964873" y="267855"/>
                </a:cubicBezTo>
                <a:cubicBezTo>
                  <a:pt x="2952558" y="274012"/>
                  <a:pt x="2940583" y="280903"/>
                  <a:pt x="2927927" y="286327"/>
                </a:cubicBezTo>
                <a:cubicBezTo>
                  <a:pt x="2883346" y="305433"/>
                  <a:pt x="2914315" y="283411"/>
                  <a:pt x="2863273" y="314036"/>
                </a:cubicBezTo>
                <a:cubicBezTo>
                  <a:pt x="2844235" y="325459"/>
                  <a:pt x="2826327" y="338667"/>
                  <a:pt x="2807854" y="350982"/>
                </a:cubicBezTo>
                <a:cubicBezTo>
                  <a:pt x="2798618" y="357140"/>
                  <a:pt x="2787994" y="361606"/>
                  <a:pt x="2780145" y="369455"/>
                </a:cubicBezTo>
                <a:cubicBezTo>
                  <a:pt x="2759716" y="389884"/>
                  <a:pt x="2750447" y="402776"/>
                  <a:pt x="2724727" y="415636"/>
                </a:cubicBezTo>
                <a:cubicBezTo>
                  <a:pt x="2716019" y="419990"/>
                  <a:pt x="2706254" y="421794"/>
                  <a:pt x="2697018" y="424873"/>
                </a:cubicBezTo>
                <a:cubicBezTo>
                  <a:pt x="2644077" y="504284"/>
                  <a:pt x="2714570" y="410832"/>
                  <a:pt x="2650836" y="461818"/>
                </a:cubicBezTo>
                <a:cubicBezTo>
                  <a:pt x="2642168" y="468753"/>
                  <a:pt x="2641031" y="482592"/>
                  <a:pt x="2632363" y="489527"/>
                </a:cubicBezTo>
                <a:cubicBezTo>
                  <a:pt x="2624760" y="495609"/>
                  <a:pt x="2613603" y="494929"/>
                  <a:pt x="2604654" y="498764"/>
                </a:cubicBezTo>
                <a:cubicBezTo>
                  <a:pt x="2591999" y="504188"/>
                  <a:pt x="2580024" y="511079"/>
                  <a:pt x="2567709" y="517236"/>
                </a:cubicBezTo>
                <a:cubicBezTo>
                  <a:pt x="2502555" y="582391"/>
                  <a:pt x="2535658" y="560972"/>
                  <a:pt x="2475345" y="591127"/>
                </a:cubicBezTo>
                <a:cubicBezTo>
                  <a:pt x="2469188" y="600363"/>
                  <a:pt x="2465227" y="611526"/>
                  <a:pt x="2456873" y="618836"/>
                </a:cubicBezTo>
                <a:cubicBezTo>
                  <a:pt x="2440164" y="633456"/>
                  <a:pt x="2419215" y="642461"/>
                  <a:pt x="2401454" y="655782"/>
                </a:cubicBezTo>
                <a:cubicBezTo>
                  <a:pt x="2389139" y="665018"/>
                  <a:pt x="2377035" y="674543"/>
                  <a:pt x="2364509" y="683491"/>
                </a:cubicBezTo>
                <a:cubicBezTo>
                  <a:pt x="2355476" y="689943"/>
                  <a:pt x="2345328" y="694857"/>
                  <a:pt x="2336800" y="701964"/>
                </a:cubicBezTo>
                <a:cubicBezTo>
                  <a:pt x="2290676" y="740401"/>
                  <a:pt x="2330077" y="722678"/>
                  <a:pt x="2281382" y="738909"/>
                </a:cubicBezTo>
                <a:cubicBezTo>
                  <a:pt x="2272146" y="748145"/>
                  <a:pt x="2263708" y="758256"/>
                  <a:pt x="2253673" y="766618"/>
                </a:cubicBezTo>
                <a:cubicBezTo>
                  <a:pt x="2234092" y="782936"/>
                  <a:pt x="2211601" y="792272"/>
                  <a:pt x="2189018" y="803564"/>
                </a:cubicBezTo>
                <a:cubicBezTo>
                  <a:pt x="2182860" y="812800"/>
                  <a:pt x="2178394" y="823424"/>
                  <a:pt x="2170545" y="831273"/>
                </a:cubicBezTo>
                <a:cubicBezTo>
                  <a:pt x="2152639" y="849179"/>
                  <a:pt x="2137665" y="851470"/>
                  <a:pt x="2115127" y="858982"/>
                </a:cubicBezTo>
                <a:cubicBezTo>
                  <a:pt x="2105891" y="868218"/>
                  <a:pt x="2097453" y="878329"/>
                  <a:pt x="2087418" y="886691"/>
                </a:cubicBezTo>
                <a:cubicBezTo>
                  <a:pt x="2078890" y="893798"/>
                  <a:pt x="2067019" y="896810"/>
                  <a:pt x="2059709" y="905164"/>
                </a:cubicBezTo>
                <a:cubicBezTo>
                  <a:pt x="1984278" y="991370"/>
                  <a:pt x="2057399" y="937491"/>
                  <a:pt x="1995054" y="979055"/>
                </a:cubicBezTo>
                <a:cubicBezTo>
                  <a:pt x="1976891" y="1006301"/>
                  <a:pt x="1975542" y="1012249"/>
                  <a:pt x="1948873" y="1034473"/>
                </a:cubicBezTo>
                <a:cubicBezTo>
                  <a:pt x="1940345" y="1041580"/>
                  <a:pt x="1929691" y="1045839"/>
                  <a:pt x="1921163" y="1052946"/>
                </a:cubicBezTo>
                <a:cubicBezTo>
                  <a:pt x="1830372" y="1128604"/>
                  <a:pt x="1947637" y="1035709"/>
                  <a:pt x="1874982" y="1108364"/>
                </a:cubicBezTo>
                <a:cubicBezTo>
                  <a:pt x="1867133" y="1116213"/>
                  <a:pt x="1856509" y="1120679"/>
                  <a:pt x="1847273" y="1126836"/>
                </a:cubicBezTo>
                <a:cubicBezTo>
                  <a:pt x="1813406" y="1177638"/>
                  <a:pt x="1847273" y="1134533"/>
                  <a:pt x="1801091" y="1173018"/>
                </a:cubicBezTo>
                <a:cubicBezTo>
                  <a:pt x="1729966" y="1232288"/>
                  <a:pt x="1814476" y="1173331"/>
                  <a:pt x="1745673" y="1219200"/>
                </a:cubicBezTo>
                <a:cubicBezTo>
                  <a:pt x="1693336" y="1297704"/>
                  <a:pt x="1779534" y="1176106"/>
                  <a:pt x="1671782" y="1283855"/>
                </a:cubicBezTo>
                <a:cubicBezTo>
                  <a:pt x="1633545" y="1322091"/>
                  <a:pt x="1640289" y="1318830"/>
                  <a:pt x="1597891" y="1348509"/>
                </a:cubicBezTo>
                <a:cubicBezTo>
                  <a:pt x="1579703" y="1361241"/>
                  <a:pt x="1558172" y="1369756"/>
                  <a:pt x="1542473" y="1385455"/>
                </a:cubicBezTo>
                <a:cubicBezTo>
                  <a:pt x="1506914" y="1421013"/>
                  <a:pt x="1525632" y="1405918"/>
                  <a:pt x="1487054" y="1431636"/>
                </a:cubicBezTo>
                <a:cubicBezTo>
                  <a:pt x="1440681" y="1501200"/>
                  <a:pt x="1503205" y="1420870"/>
                  <a:pt x="1431636" y="1468582"/>
                </a:cubicBezTo>
                <a:cubicBezTo>
                  <a:pt x="1422400" y="1474739"/>
                  <a:pt x="1421691" y="1489184"/>
                  <a:pt x="1413163" y="1496291"/>
                </a:cubicBezTo>
                <a:cubicBezTo>
                  <a:pt x="1402586" y="1505106"/>
                  <a:pt x="1388173" y="1507933"/>
                  <a:pt x="1376218" y="1514764"/>
                </a:cubicBezTo>
                <a:cubicBezTo>
                  <a:pt x="1302909" y="1556655"/>
                  <a:pt x="1397227" y="1506355"/>
                  <a:pt x="1320800" y="1560946"/>
                </a:cubicBezTo>
                <a:cubicBezTo>
                  <a:pt x="1309596" y="1568949"/>
                  <a:pt x="1295809" y="1572587"/>
                  <a:pt x="1283854" y="1579418"/>
                </a:cubicBezTo>
                <a:cubicBezTo>
                  <a:pt x="1274216" y="1584925"/>
                  <a:pt x="1265381" y="1591733"/>
                  <a:pt x="1256145" y="1597891"/>
                </a:cubicBezTo>
                <a:cubicBezTo>
                  <a:pt x="1207162" y="1671368"/>
                  <a:pt x="1275281" y="1582648"/>
                  <a:pt x="1200727" y="1634836"/>
                </a:cubicBezTo>
                <a:cubicBezTo>
                  <a:pt x="1087449" y="1714131"/>
                  <a:pt x="1189090" y="1675662"/>
                  <a:pt x="1117600" y="1699491"/>
                </a:cubicBezTo>
                <a:cubicBezTo>
                  <a:pt x="1099127" y="1711806"/>
                  <a:pt x="1079943" y="1723115"/>
                  <a:pt x="1062182" y="1736436"/>
                </a:cubicBezTo>
                <a:cubicBezTo>
                  <a:pt x="1053809" y="1742716"/>
                  <a:pt x="1011038" y="1775863"/>
                  <a:pt x="997527" y="1782618"/>
                </a:cubicBezTo>
                <a:cubicBezTo>
                  <a:pt x="982697" y="1790033"/>
                  <a:pt x="966496" y="1794357"/>
                  <a:pt x="951345" y="1801091"/>
                </a:cubicBezTo>
                <a:cubicBezTo>
                  <a:pt x="938763" y="1806683"/>
                  <a:pt x="926355" y="1812733"/>
                  <a:pt x="914400" y="1819564"/>
                </a:cubicBezTo>
                <a:cubicBezTo>
                  <a:pt x="904762" y="1825071"/>
                  <a:pt x="896620" y="1833072"/>
                  <a:pt x="886691" y="1838036"/>
                </a:cubicBezTo>
                <a:cubicBezTo>
                  <a:pt x="877983" y="1842390"/>
                  <a:pt x="867931" y="1843438"/>
                  <a:pt x="858982" y="1847273"/>
                </a:cubicBezTo>
                <a:cubicBezTo>
                  <a:pt x="745627" y="1895855"/>
                  <a:pt x="887089" y="1837837"/>
                  <a:pt x="794327" y="1884218"/>
                </a:cubicBezTo>
                <a:cubicBezTo>
                  <a:pt x="785619" y="1888572"/>
                  <a:pt x="775129" y="1888727"/>
                  <a:pt x="766618" y="1893455"/>
                </a:cubicBezTo>
                <a:cubicBezTo>
                  <a:pt x="725532" y="1916281"/>
                  <a:pt x="691164" y="1950614"/>
                  <a:pt x="646545" y="1967346"/>
                </a:cubicBezTo>
                <a:cubicBezTo>
                  <a:pt x="634659" y="1971803"/>
                  <a:pt x="621915" y="1973503"/>
                  <a:pt x="609600" y="1976582"/>
                </a:cubicBezTo>
                <a:cubicBezTo>
                  <a:pt x="600364" y="1982740"/>
                  <a:pt x="592035" y="1990547"/>
                  <a:pt x="581891" y="1995055"/>
                </a:cubicBezTo>
                <a:cubicBezTo>
                  <a:pt x="564097" y="2002963"/>
                  <a:pt x="544946" y="2007370"/>
                  <a:pt x="526473" y="2013527"/>
                </a:cubicBezTo>
                <a:lnTo>
                  <a:pt x="471054" y="2032000"/>
                </a:lnTo>
                <a:cubicBezTo>
                  <a:pt x="471049" y="2032002"/>
                  <a:pt x="415640" y="2050470"/>
                  <a:pt x="415636" y="2050473"/>
                </a:cubicBezTo>
                <a:cubicBezTo>
                  <a:pt x="406400" y="2056631"/>
                  <a:pt x="398359" y="2065152"/>
                  <a:pt x="387927" y="2068946"/>
                </a:cubicBezTo>
                <a:cubicBezTo>
                  <a:pt x="383151" y="2070683"/>
                  <a:pt x="286776" y="2095141"/>
                  <a:pt x="267854" y="2096655"/>
                </a:cubicBezTo>
                <a:cubicBezTo>
                  <a:pt x="135110" y="2107275"/>
                  <a:pt x="108978" y="2105891"/>
                  <a:pt x="0" y="2105891"/>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7758545" y="2399249"/>
            <a:ext cx="1207382" cy="246221"/>
          </a:xfrm>
          <a:prstGeom prst="rect">
            <a:avLst/>
          </a:prstGeom>
          <a:noFill/>
        </p:spPr>
        <p:txBody>
          <a:bodyPr wrap="none" rtlCol="0">
            <a:spAutoFit/>
          </a:bodyPr>
          <a:lstStyle/>
          <a:p>
            <a:r>
              <a:rPr lang="en-US" sz="1000" dirty="0" smtClean="0">
                <a:solidFill>
                  <a:srgbClr val="C00000"/>
                </a:solidFill>
              </a:rPr>
              <a:t>60 degree isotherm</a:t>
            </a:r>
            <a:endParaRPr lang="en-US" sz="1000" dirty="0">
              <a:solidFill>
                <a:srgbClr val="C00000"/>
              </a:solidFill>
            </a:endParaRPr>
          </a:p>
        </p:txBody>
      </p:sp>
      <p:sp>
        <p:nvSpPr>
          <p:cNvPr id="131" name="Freeform 130"/>
          <p:cNvSpPr/>
          <p:nvPr/>
        </p:nvSpPr>
        <p:spPr>
          <a:xfrm>
            <a:off x="2438400" y="3435927"/>
            <a:ext cx="3888509" cy="960582"/>
          </a:xfrm>
          <a:custGeom>
            <a:avLst/>
            <a:gdLst>
              <a:gd name="connsiteX0" fmla="*/ 3888509 w 3888509"/>
              <a:gd name="connsiteY0" fmla="*/ 27709 h 960582"/>
              <a:gd name="connsiteX1" fmla="*/ 3629891 w 3888509"/>
              <a:gd name="connsiteY1" fmla="*/ 18473 h 960582"/>
              <a:gd name="connsiteX2" fmla="*/ 3556000 w 3888509"/>
              <a:gd name="connsiteY2" fmla="*/ 9237 h 960582"/>
              <a:gd name="connsiteX3" fmla="*/ 3463636 w 3888509"/>
              <a:gd name="connsiteY3" fmla="*/ 0 h 960582"/>
              <a:gd name="connsiteX4" fmla="*/ 2900218 w 3888509"/>
              <a:gd name="connsiteY4" fmla="*/ 18473 h 960582"/>
              <a:gd name="connsiteX5" fmla="*/ 2854036 w 3888509"/>
              <a:gd name="connsiteY5" fmla="*/ 27709 h 960582"/>
              <a:gd name="connsiteX6" fmla="*/ 2826327 w 3888509"/>
              <a:gd name="connsiteY6" fmla="*/ 36946 h 960582"/>
              <a:gd name="connsiteX7" fmla="*/ 2613891 w 3888509"/>
              <a:gd name="connsiteY7" fmla="*/ 55418 h 960582"/>
              <a:gd name="connsiteX8" fmla="*/ 2503055 w 3888509"/>
              <a:gd name="connsiteY8" fmla="*/ 73891 h 960582"/>
              <a:gd name="connsiteX9" fmla="*/ 2466109 w 3888509"/>
              <a:gd name="connsiteY9" fmla="*/ 83128 h 960582"/>
              <a:gd name="connsiteX10" fmla="*/ 2309091 w 3888509"/>
              <a:gd name="connsiteY10" fmla="*/ 92364 h 960582"/>
              <a:gd name="connsiteX11" fmla="*/ 2216727 w 3888509"/>
              <a:gd name="connsiteY11" fmla="*/ 101600 h 960582"/>
              <a:gd name="connsiteX12" fmla="*/ 2142836 w 3888509"/>
              <a:gd name="connsiteY12" fmla="*/ 110837 h 960582"/>
              <a:gd name="connsiteX13" fmla="*/ 1985818 w 3888509"/>
              <a:gd name="connsiteY13" fmla="*/ 120073 h 960582"/>
              <a:gd name="connsiteX14" fmla="*/ 1930400 w 3888509"/>
              <a:gd name="connsiteY14" fmla="*/ 129309 h 960582"/>
              <a:gd name="connsiteX15" fmla="*/ 1791855 w 3888509"/>
              <a:gd name="connsiteY15" fmla="*/ 147782 h 960582"/>
              <a:gd name="connsiteX16" fmla="*/ 1708727 w 3888509"/>
              <a:gd name="connsiteY16" fmla="*/ 166255 h 960582"/>
              <a:gd name="connsiteX17" fmla="*/ 1496291 w 3888509"/>
              <a:gd name="connsiteY17" fmla="*/ 193964 h 960582"/>
              <a:gd name="connsiteX18" fmla="*/ 1376218 w 3888509"/>
              <a:gd name="connsiteY18" fmla="*/ 203200 h 960582"/>
              <a:gd name="connsiteX19" fmla="*/ 1126836 w 3888509"/>
              <a:gd name="connsiteY19" fmla="*/ 221673 h 960582"/>
              <a:gd name="connsiteX20" fmla="*/ 1089891 w 3888509"/>
              <a:gd name="connsiteY20" fmla="*/ 230909 h 960582"/>
              <a:gd name="connsiteX21" fmla="*/ 1043709 w 3888509"/>
              <a:gd name="connsiteY21" fmla="*/ 240146 h 960582"/>
              <a:gd name="connsiteX22" fmla="*/ 988291 w 3888509"/>
              <a:gd name="connsiteY22" fmla="*/ 258618 h 960582"/>
              <a:gd name="connsiteX23" fmla="*/ 960582 w 3888509"/>
              <a:gd name="connsiteY23" fmla="*/ 277091 h 960582"/>
              <a:gd name="connsiteX24" fmla="*/ 877455 w 3888509"/>
              <a:gd name="connsiteY24" fmla="*/ 304800 h 960582"/>
              <a:gd name="connsiteX25" fmla="*/ 849745 w 3888509"/>
              <a:gd name="connsiteY25" fmla="*/ 314037 h 960582"/>
              <a:gd name="connsiteX26" fmla="*/ 822036 w 3888509"/>
              <a:gd name="connsiteY26" fmla="*/ 323273 h 960582"/>
              <a:gd name="connsiteX27" fmla="*/ 757382 w 3888509"/>
              <a:gd name="connsiteY27" fmla="*/ 350982 h 960582"/>
              <a:gd name="connsiteX28" fmla="*/ 720436 w 3888509"/>
              <a:gd name="connsiteY28" fmla="*/ 369455 h 960582"/>
              <a:gd name="connsiteX29" fmla="*/ 683491 w 3888509"/>
              <a:gd name="connsiteY29" fmla="*/ 378691 h 960582"/>
              <a:gd name="connsiteX30" fmla="*/ 618836 w 3888509"/>
              <a:gd name="connsiteY30" fmla="*/ 406400 h 960582"/>
              <a:gd name="connsiteX31" fmla="*/ 563418 w 3888509"/>
              <a:gd name="connsiteY31" fmla="*/ 452582 h 960582"/>
              <a:gd name="connsiteX32" fmla="*/ 535709 w 3888509"/>
              <a:gd name="connsiteY32" fmla="*/ 471055 h 960582"/>
              <a:gd name="connsiteX33" fmla="*/ 452582 w 3888509"/>
              <a:gd name="connsiteY33" fmla="*/ 544946 h 960582"/>
              <a:gd name="connsiteX34" fmla="*/ 378691 w 3888509"/>
              <a:gd name="connsiteY34" fmla="*/ 628073 h 960582"/>
              <a:gd name="connsiteX35" fmla="*/ 350982 w 3888509"/>
              <a:gd name="connsiteY35" fmla="*/ 646546 h 960582"/>
              <a:gd name="connsiteX36" fmla="*/ 304800 w 3888509"/>
              <a:gd name="connsiteY36" fmla="*/ 701964 h 960582"/>
              <a:gd name="connsiteX37" fmla="*/ 277091 w 3888509"/>
              <a:gd name="connsiteY37" fmla="*/ 720437 h 960582"/>
              <a:gd name="connsiteX38" fmla="*/ 258618 w 3888509"/>
              <a:gd name="connsiteY38" fmla="*/ 748146 h 960582"/>
              <a:gd name="connsiteX39" fmla="*/ 230909 w 3888509"/>
              <a:gd name="connsiteY39" fmla="*/ 757382 h 960582"/>
              <a:gd name="connsiteX40" fmla="*/ 193964 w 3888509"/>
              <a:gd name="connsiteY40" fmla="*/ 812800 h 960582"/>
              <a:gd name="connsiteX41" fmla="*/ 138545 w 3888509"/>
              <a:gd name="connsiteY41" fmla="*/ 849746 h 960582"/>
              <a:gd name="connsiteX42" fmla="*/ 110836 w 3888509"/>
              <a:gd name="connsiteY42" fmla="*/ 868218 h 960582"/>
              <a:gd name="connsiteX43" fmla="*/ 73891 w 3888509"/>
              <a:gd name="connsiteY43" fmla="*/ 895928 h 960582"/>
              <a:gd name="connsiteX44" fmla="*/ 46182 w 3888509"/>
              <a:gd name="connsiteY44" fmla="*/ 932873 h 960582"/>
              <a:gd name="connsiteX45" fmla="*/ 0 w 3888509"/>
              <a:gd name="connsiteY45" fmla="*/ 960582 h 96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509" h="960582">
                <a:moveTo>
                  <a:pt x="3888509" y="27709"/>
                </a:moveTo>
                <a:lnTo>
                  <a:pt x="3629891" y="18473"/>
                </a:lnTo>
                <a:cubicBezTo>
                  <a:pt x="3605107" y="17096"/>
                  <a:pt x="3580670" y="11978"/>
                  <a:pt x="3556000" y="9237"/>
                </a:cubicBezTo>
                <a:cubicBezTo>
                  <a:pt x="3525248" y="5820"/>
                  <a:pt x="3494424" y="3079"/>
                  <a:pt x="3463636" y="0"/>
                </a:cubicBezTo>
                <a:cubicBezTo>
                  <a:pt x="3349156" y="2337"/>
                  <a:pt x="3069248" y="-1412"/>
                  <a:pt x="2900218" y="18473"/>
                </a:cubicBezTo>
                <a:cubicBezTo>
                  <a:pt x="2884627" y="20307"/>
                  <a:pt x="2869266" y="23901"/>
                  <a:pt x="2854036" y="27709"/>
                </a:cubicBezTo>
                <a:cubicBezTo>
                  <a:pt x="2844591" y="30070"/>
                  <a:pt x="2835999" y="35830"/>
                  <a:pt x="2826327" y="36946"/>
                </a:cubicBezTo>
                <a:cubicBezTo>
                  <a:pt x="2755716" y="45093"/>
                  <a:pt x="2613891" y="55418"/>
                  <a:pt x="2613891" y="55418"/>
                </a:cubicBezTo>
                <a:cubicBezTo>
                  <a:pt x="2530748" y="76205"/>
                  <a:pt x="2632786" y="52269"/>
                  <a:pt x="2503055" y="73891"/>
                </a:cubicBezTo>
                <a:cubicBezTo>
                  <a:pt x="2490533" y="75978"/>
                  <a:pt x="2478746" y="81924"/>
                  <a:pt x="2466109" y="83128"/>
                </a:cubicBezTo>
                <a:cubicBezTo>
                  <a:pt x="2413915" y="88099"/>
                  <a:pt x="2361378" y="88491"/>
                  <a:pt x="2309091" y="92364"/>
                </a:cubicBezTo>
                <a:cubicBezTo>
                  <a:pt x="2278234" y="94650"/>
                  <a:pt x="2247479" y="98183"/>
                  <a:pt x="2216727" y="101600"/>
                </a:cubicBezTo>
                <a:cubicBezTo>
                  <a:pt x="2192057" y="104341"/>
                  <a:pt x="2167579" y="108858"/>
                  <a:pt x="2142836" y="110837"/>
                </a:cubicBezTo>
                <a:cubicBezTo>
                  <a:pt x="2090573" y="115018"/>
                  <a:pt x="2038157" y="116994"/>
                  <a:pt x="1985818" y="120073"/>
                </a:cubicBezTo>
                <a:lnTo>
                  <a:pt x="1930400" y="129309"/>
                </a:lnTo>
                <a:cubicBezTo>
                  <a:pt x="1875136" y="137811"/>
                  <a:pt x="1848624" y="140686"/>
                  <a:pt x="1791855" y="147782"/>
                </a:cubicBezTo>
                <a:cubicBezTo>
                  <a:pt x="1749453" y="161915"/>
                  <a:pt x="1767834" y="157389"/>
                  <a:pt x="1708727" y="166255"/>
                </a:cubicBezTo>
                <a:cubicBezTo>
                  <a:pt x="1638269" y="176824"/>
                  <a:pt x="1567338" y="187505"/>
                  <a:pt x="1496291" y="193964"/>
                </a:cubicBezTo>
                <a:cubicBezTo>
                  <a:pt x="1456313" y="197598"/>
                  <a:pt x="1416242" y="200121"/>
                  <a:pt x="1376218" y="203200"/>
                </a:cubicBezTo>
                <a:cubicBezTo>
                  <a:pt x="1233968" y="226910"/>
                  <a:pt x="1418949" y="198305"/>
                  <a:pt x="1126836" y="221673"/>
                </a:cubicBezTo>
                <a:cubicBezTo>
                  <a:pt x="1114182" y="222685"/>
                  <a:pt x="1102283" y="228155"/>
                  <a:pt x="1089891" y="230909"/>
                </a:cubicBezTo>
                <a:cubicBezTo>
                  <a:pt x="1074566" y="234315"/>
                  <a:pt x="1058855" y="236015"/>
                  <a:pt x="1043709" y="240146"/>
                </a:cubicBezTo>
                <a:cubicBezTo>
                  <a:pt x="1024923" y="245269"/>
                  <a:pt x="988291" y="258618"/>
                  <a:pt x="988291" y="258618"/>
                </a:cubicBezTo>
                <a:cubicBezTo>
                  <a:pt x="979055" y="264776"/>
                  <a:pt x="970726" y="272582"/>
                  <a:pt x="960582" y="277091"/>
                </a:cubicBezTo>
                <a:cubicBezTo>
                  <a:pt x="960569" y="277097"/>
                  <a:pt x="891317" y="300179"/>
                  <a:pt x="877455" y="304800"/>
                </a:cubicBezTo>
                <a:lnTo>
                  <a:pt x="849745" y="314037"/>
                </a:lnTo>
                <a:lnTo>
                  <a:pt x="822036" y="323273"/>
                </a:lnTo>
                <a:cubicBezTo>
                  <a:pt x="765883" y="360709"/>
                  <a:pt x="825545" y="325421"/>
                  <a:pt x="757382" y="350982"/>
                </a:cubicBezTo>
                <a:cubicBezTo>
                  <a:pt x="744490" y="355817"/>
                  <a:pt x="733328" y="364620"/>
                  <a:pt x="720436" y="369455"/>
                </a:cubicBezTo>
                <a:cubicBezTo>
                  <a:pt x="708550" y="373912"/>
                  <a:pt x="695697" y="375204"/>
                  <a:pt x="683491" y="378691"/>
                </a:cubicBezTo>
                <a:cubicBezTo>
                  <a:pt x="657591" y="386091"/>
                  <a:pt x="643459" y="392330"/>
                  <a:pt x="618836" y="406400"/>
                </a:cubicBezTo>
                <a:cubicBezTo>
                  <a:pt x="575061" y="431414"/>
                  <a:pt x="605093" y="417853"/>
                  <a:pt x="563418" y="452582"/>
                </a:cubicBezTo>
                <a:cubicBezTo>
                  <a:pt x="554890" y="459689"/>
                  <a:pt x="544006" y="463680"/>
                  <a:pt x="535709" y="471055"/>
                </a:cubicBezTo>
                <a:cubicBezTo>
                  <a:pt x="440808" y="555412"/>
                  <a:pt x="515469" y="503020"/>
                  <a:pt x="452582" y="544946"/>
                </a:cubicBezTo>
                <a:cubicBezTo>
                  <a:pt x="430371" y="578262"/>
                  <a:pt x="416651" y="602766"/>
                  <a:pt x="378691" y="628073"/>
                </a:cubicBezTo>
                <a:cubicBezTo>
                  <a:pt x="369455" y="634231"/>
                  <a:pt x="359510" y="639439"/>
                  <a:pt x="350982" y="646546"/>
                </a:cubicBezTo>
                <a:cubicBezTo>
                  <a:pt x="260195" y="722202"/>
                  <a:pt x="377454" y="629310"/>
                  <a:pt x="304800" y="701964"/>
                </a:cubicBezTo>
                <a:cubicBezTo>
                  <a:pt x="296951" y="709813"/>
                  <a:pt x="286327" y="714279"/>
                  <a:pt x="277091" y="720437"/>
                </a:cubicBezTo>
                <a:cubicBezTo>
                  <a:pt x="270933" y="729673"/>
                  <a:pt x="267286" y="741211"/>
                  <a:pt x="258618" y="748146"/>
                </a:cubicBezTo>
                <a:cubicBezTo>
                  <a:pt x="251015" y="754228"/>
                  <a:pt x="237793" y="750498"/>
                  <a:pt x="230909" y="757382"/>
                </a:cubicBezTo>
                <a:cubicBezTo>
                  <a:pt x="215210" y="773081"/>
                  <a:pt x="212437" y="800485"/>
                  <a:pt x="193964" y="812800"/>
                </a:cubicBezTo>
                <a:lnTo>
                  <a:pt x="138545" y="849746"/>
                </a:lnTo>
                <a:cubicBezTo>
                  <a:pt x="129309" y="855903"/>
                  <a:pt x="119716" y="861557"/>
                  <a:pt x="110836" y="868218"/>
                </a:cubicBezTo>
                <a:cubicBezTo>
                  <a:pt x="98521" y="877455"/>
                  <a:pt x="84776" y="885043"/>
                  <a:pt x="73891" y="895928"/>
                </a:cubicBezTo>
                <a:cubicBezTo>
                  <a:pt x="63006" y="906813"/>
                  <a:pt x="57067" y="921988"/>
                  <a:pt x="46182" y="932873"/>
                </a:cubicBezTo>
                <a:cubicBezTo>
                  <a:pt x="35034" y="944021"/>
                  <a:pt x="14579" y="953293"/>
                  <a:pt x="0" y="960582"/>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a:off x="6326909" y="3305889"/>
            <a:ext cx="1207382" cy="246221"/>
          </a:xfrm>
          <a:prstGeom prst="rect">
            <a:avLst/>
          </a:prstGeom>
          <a:noFill/>
        </p:spPr>
        <p:txBody>
          <a:bodyPr wrap="none" rtlCol="0">
            <a:spAutoFit/>
          </a:bodyPr>
          <a:lstStyle/>
          <a:p>
            <a:r>
              <a:rPr lang="en-US" sz="1000" dirty="0" smtClean="0">
                <a:solidFill>
                  <a:srgbClr val="C00000"/>
                </a:solidFill>
              </a:rPr>
              <a:t>70 degree isotherm</a:t>
            </a:r>
            <a:endParaRPr lang="en-US" sz="1000" dirty="0">
              <a:solidFill>
                <a:srgbClr val="C00000"/>
              </a:solidFill>
            </a:endParaRPr>
          </a:p>
        </p:txBody>
      </p:sp>
      <p:sp>
        <p:nvSpPr>
          <p:cNvPr id="133" name="TextBox 132"/>
          <p:cNvSpPr txBox="1"/>
          <p:nvPr/>
        </p:nvSpPr>
        <p:spPr>
          <a:xfrm>
            <a:off x="2517499" y="4585459"/>
            <a:ext cx="367408" cy="307777"/>
          </a:xfrm>
          <a:prstGeom prst="rect">
            <a:avLst/>
          </a:prstGeom>
          <a:noFill/>
        </p:spPr>
        <p:txBody>
          <a:bodyPr wrap="none" rtlCol="0">
            <a:spAutoFit/>
          </a:bodyPr>
          <a:lstStyle/>
          <a:p>
            <a:r>
              <a:rPr lang="en-US" sz="1400" dirty="0" smtClean="0"/>
              <a:t>63</a:t>
            </a:r>
            <a:endParaRPr lang="en-US" sz="1400" dirty="0"/>
          </a:p>
        </p:txBody>
      </p:sp>
      <p:sp>
        <p:nvSpPr>
          <p:cNvPr id="76" name="Rectangle 75"/>
          <p:cNvSpPr/>
          <p:nvPr/>
        </p:nvSpPr>
        <p:spPr>
          <a:xfrm>
            <a:off x="544944" y="4893236"/>
            <a:ext cx="8079237" cy="18818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14528" y="4938738"/>
            <a:ext cx="7945123" cy="1815882"/>
          </a:xfrm>
          <a:prstGeom prst="rect">
            <a:avLst/>
          </a:prstGeom>
          <a:solidFill>
            <a:srgbClr val="FFFF00"/>
          </a:solidFill>
        </p:spPr>
        <p:txBody>
          <a:bodyPr wrap="square">
            <a:spAutoFit/>
          </a:bodyPr>
          <a:lstStyle/>
          <a:p>
            <a:pPr algn="ctr"/>
            <a:r>
              <a:rPr lang="en-US" sz="1400" b="1" dirty="0"/>
              <a:t>What’s on the weather map?</a:t>
            </a:r>
          </a:p>
          <a:p>
            <a:r>
              <a:rPr lang="en-US" sz="1400" dirty="0"/>
              <a:t>After you have drawn the highest value isobar, place a blue “</a:t>
            </a:r>
            <a:r>
              <a:rPr lang="en-US" sz="1400" b="1" dirty="0">
                <a:solidFill>
                  <a:srgbClr val="0070C0"/>
                </a:solidFill>
              </a:rPr>
              <a:t>H</a:t>
            </a:r>
            <a:r>
              <a:rPr lang="en-US" sz="1400" dirty="0"/>
              <a:t>” inside to signify </a:t>
            </a:r>
            <a:r>
              <a:rPr lang="en-US" sz="1400" b="1" dirty="0"/>
              <a:t>high pressure</a:t>
            </a:r>
            <a:r>
              <a:rPr lang="en-US" sz="1400" dirty="0"/>
              <a:t>. Likewise place a red “</a:t>
            </a:r>
            <a:r>
              <a:rPr lang="en-US" sz="1400" b="1" dirty="0">
                <a:solidFill>
                  <a:srgbClr val="C00000"/>
                </a:solidFill>
              </a:rPr>
              <a:t>L</a:t>
            </a:r>
            <a:r>
              <a:rPr lang="en-US" sz="1400" dirty="0"/>
              <a:t>” inside the lowest value isobar to signify </a:t>
            </a:r>
            <a:r>
              <a:rPr lang="en-US" sz="1400" b="1" dirty="0"/>
              <a:t>low pressure</a:t>
            </a:r>
            <a:r>
              <a:rPr lang="en-US" sz="1400" dirty="0"/>
              <a:t>. </a:t>
            </a:r>
            <a:r>
              <a:rPr lang="en-US" sz="1400" dirty="0" smtClean="0"/>
              <a:t> On </a:t>
            </a:r>
            <a:r>
              <a:rPr lang="en-US" sz="1400" dirty="0"/>
              <a:t>the east side the winds will be from the southwest, on the west side the winds will be from the northwest. You may see the isotherms are close together along with the northwest winds. The transition zone would be a cold front – to the west of this is where colder air and higher pressure are. Eventually cooler temperatures and clearing skies would likely arrive behind the cold front</a:t>
            </a:r>
            <a:r>
              <a:rPr lang="en-US" sz="1400" dirty="0" smtClean="0"/>
              <a:t>. The warm front is the dividing line between a warmer and colder air </a:t>
            </a:r>
          </a:p>
          <a:p>
            <a:r>
              <a:rPr lang="en-US" sz="1400" dirty="0"/>
              <a:t>m</a:t>
            </a:r>
            <a:r>
              <a:rPr lang="en-US" sz="1400" dirty="0" smtClean="0"/>
              <a:t>ass as well. </a:t>
            </a:r>
            <a:endParaRPr lang="en-US" sz="1400" dirty="0"/>
          </a:p>
        </p:txBody>
      </p:sp>
      <p:sp>
        <p:nvSpPr>
          <p:cNvPr id="22" name="Freeform 21"/>
          <p:cNvSpPr/>
          <p:nvPr/>
        </p:nvSpPr>
        <p:spPr>
          <a:xfrm>
            <a:off x="240145" y="2715491"/>
            <a:ext cx="3546764" cy="1562257"/>
          </a:xfrm>
          <a:custGeom>
            <a:avLst/>
            <a:gdLst>
              <a:gd name="connsiteX0" fmla="*/ 3546764 w 3546764"/>
              <a:gd name="connsiteY0" fmla="*/ 0 h 1562257"/>
              <a:gd name="connsiteX1" fmla="*/ 3500582 w 3546764"/>
              <a:gd name="connsiteY1" fmla="*/ 18473 h 1562257"/>
              <a:gd name="connsiteX2" fmla="*/ 3472873 w 3546764"/>
              <a:gd name="connsiteY2" fmla="*/ 27709 h 1562257"/>
              <a:gd name="connsiteX3" fmla="*/ 3417455 w 3546764"/>
              <a:gd name="connsiteY3" fmla="*/ 64654 h 1562257"/>
              <a:gd name="connsiteX4" fmla="*/ 3389746 w 3546764"/>
              <a:gd name="connsiteY4" fmla="*/ 83127 h 1562257"/>
              <a:gd name="connsiteX5" fmla="*/ 3371273 w 3546764"/>
              <a:gd name="connsiteY5" fmla="*/ 110836 h 1562257"/>
              <a:gd name="connsiteX6" fmla="*/ 3343564 w 3546764"/>
              <a:gd name="connsiteY6" fmla="*/ 120073 h 1562257"/>
              <a:gd name="connsiteX7" fmla="*/ 3278910 w 3546764"/>
              <a:gd name="connsiteY7" fmla="*/ 184727 h 1562257"/>
              <a:gd name="connsiteX8" fmla="*/ 3214255 w 3546764"/>
              <a:gd name="connsiteY8" fmla="*/ 249382 h 1562257"/>
              <a:gd name="connsiteX9" fmla="*/ 3158837 w 3546764"/>
              <a:gd name="connsiteY9" fmla="*/ 304800 h 1562257"/>
              <a:gd name="connsiteX10" fmla="*/ 3103419 w 3546764"/>
              <a:gd name="connsiteY10" fmla="*/ 341745 h 1562257"/>
              <a:gd name="connsiteX11" fmla="*/ 3048000 w 3546764"/>
              <a:gd name="connsiteY11" fmla="*/ 387927 h 1562257"/>
              <a:gd name="connsiteX12" fmla="*/ 3020291 w 3546764"/>
              <a:gd name="connsiteY12" fmla="*/ 415636 h 1562257"/>
              <a:gd name="connsiteX13" fmla="*/ 2992582 w 3546764"/>
              <a:gd name="connsiteY13" fmla="*/ 424873 h 1562257"/>
              <a:gd name="connsiteX14" fmla="*/ 2909455 w 3546764"/>
              <a:gd name="connsiteY14" fmla="*/ 480291 h 1562257"/>
              <a:gd name="connsiteX15" fmla="*/ 2881746 w 3546764"/>
              <a:gd name="connsiteY15" fmla="*/ 498764 h 1562257"/>
              <a:gd name="connsiteX16" fmla="*/ 2817091 w 3546764"/>
              <a:gd name="connsiteY16" fmla="*/ 526473 h 1562257"/>
              <a:gd name="connsiteX17" fmla="*/ 2789382 w 3546764"/>
              <a:gd name="connsiteY17" fmla="*/ 544945 h 1562257"/>
              <a:gd name="connsiteX18" fmla="*/ 2715491 w 3546764"/>
              <a:gd name="connsiteY18" fmla="*/ 581891 h 1562257"/>
              <a:gd name="connsiteX19" fmla="*/ 2678546 w 3546764"/>
              <a:gd name="connsiteY19" fmla="*/ 600364 h 1562257"/>
              <a:gd name="connsiteX20" fmla="*/ 2623128 w 3546764"/>
              <a:gd name="connsiteY20" fmla="*/ 646545 h 1562257"/>
              <a:gd name="connsiteX21" fmla="*/ 2595419 w 3546764"/>
              <a:gd name="connsiteY21" fmla="*/ 655782 h 1562257"/>
              <a:gd name="connsiteX22" fmla="*/ 2558473 w 3546764"/>
              <a:gd name="connsiteY22" fmla="*/ 674254 h 1562257"/>
              <a:gd name="connsiteX23" fmla="*/ 2530764 w 3546764"/>
              <a:gd name="connsiteY23" fmla="*/ 692727 h 1562257"/>
              <a:gd name="connsiteX24" fmla="*/ 2503055 w 3546764"/>
              <a:gd name="connsiteY24" fmla="*/ 701964 h 1562257"/>
              <a:gd name="connsiteX25" fmla="*/ 2475346 w 3546764"/>
              <a:gd name="connsiteY25" fmla="*/ 720436 h 1562257"/>
              <a:gd name="connsiteX26" fmla="*/ 2447637 w 3546764"/>
              <a:gd name="connsiteY26" fmla="*/ 729673 h 1562257"/>
              <a:gd name="connsiteX27" fmla="*/ 2392219 w 3546764"/>
              <a:gd name="connsiteY27" fmla="*/ 766618 h 1562257"/>
              <a:gd name="connsiteX28" fmla="*/ 2364510 w 3546764"/>
              <a:gd name="connsiteY28" fmla="*/ 785091 h 1562257"/>
              <a:gd name="connsiteX29" fmla="*/ 2336800 w 3546764"/>
              <a:gd name="connsiteY29" fmla="*/ 794327 h 1562257"/>
              <a:gd name="connsiteX30" fmla="*/ 2253673 w 3546764"/>
              <a:gd name="connsiteY30" fmla="*/ 840509 h 1562257"/>
              <a:gd name="connsiteX31" fmla="*/ 2198255 w 3546764"/>
              <a:gd name="connsiteY31" fmla="*/ 877454 h 1562257"/>
              <a:gd name="connsiteX32" fmla="*/ 2170546 w 3546764"/>
              <a:gd name="connsiteY32" fmla="*/ 886691 h 1562257"/>
              <a:gd name="connsiteX33" fmla="*/ 2115128 w 3546764"/>
              <a:gd name="connsiteY33" fmla="*/ 923636 h 1562257"/>
              <a:gd name="connsiteX34" fmla="*/ 2087419 w 3546764"/>
              <a:gd name="connsiteY34" fmla="*/ 942109 h 1562257"/>
              <a:gd name="connsiteX35" fmla="*/ 2059710 w 3546764"/>
              <a:gd name="connsiteY35" fmla="*/ 951345 h 1562257"/>
              <a:gd name="connsiteX36" fmla="*/ 2004291 w 3546764"/>
              <a:gd name="connsiteY36" fmla="*/ 988291 h 1562257"/>
              <a:gd name="connsiteX37" fmla="*/ 1976582 w 3546764"/>
              <a:gd name="connsiteY37" fmla="*/ 1006764 h 1562257"/>
              <a:gd name="connsiteX38" fmla="*/ 1948873 w 3546764"/>
              <a:gd name="connsiteY38" fmla="*/ 1016000 h 1562257"/>
              <a:gd name="connsiteX39" fmla="*/ 1893455 w 3546764"/>
              <a:gd name="connsiteY39" fmla="*/ 1052945 h 1562257"/>
              <a:gd name="connsiteX40" fmla="*/ 1838037 w 3546764"/>
              <a:gd name="connsiteY40" fmla="*/ 1080654 h 1562257"/>
              <a:gd name="connsiteX41" fmla="*/ 1782619 w 3546764"/>
              <a:gd name="connsiteY41" fmla="*/ 1108364 h 1562257"/>
              <a:gd name="connsiteX42" fmla="*/ 1754910 w 3546764"/>
              <a:gd name="connsiteY42" fmla="*/ 1126836 h 1562257"/>
              <a:gd name="connsiteX43" fmla="*/ 1699491 w 3546764"/>
              <a:gd name="connsiteY43" fmla="*/ 1145309 h 1562257"/>
              <a:gd name="connsiteX44" fmla="*/ 1644073 w 3546764"/>
              <a:gd name="connsiteY44" fmla="*/ 1173018 h 1562257"/>
              <a:gd name="connsiteX45" fmla="*/ 1588655 w 3546764"/>
              <a:gd name="connsiteY45" fmla="*/ 1200727 h 1562257"/>
              <a:gd name="connsiteX46" fmla="*/ 1505528 w 3546764"/>
              <a:gd name="connsiteY46" fmla="*/ 1246909 h 1562257"/>
              <a:gd name="connsiteX47" fmla="*/ 1450110 w 3546764"/>
              <a:gd name="connsiteY47" fmla="*/ 1283854 h 1562257"/>
              <a:gd name="connsiteX48" fmla="*/ 1422400 w 3546764"/>
              <a:gd name="connsiteY48" fmla="*/ 1302327 h 1562257"/>
              <a:gd name="connsiteX49" fmla="*/ 1394691 w 3546764"/>
              <a:gd name="connsiteY49" fmla="*/ 1311564 h 1562257"/>
              <a:gd name="connsiteX50" fmla="*/ 1366982 w 3546764"/>
              <a:gd name="connsiteY50" fmla="*/ 1330036 h 1562257"/>
              <a:gd name="connsiteX51" fmla="*/ 1311564 w 3546764"/>
              <a:gd name="connsiteY51" fmla="*/ 1348509 h 1562257"/>
              <a:gd name="connsiteX52" fmla="*/ 1256146 w 3546764"/>
              <a:gd name="connsiteY52" fmla="*/ 1366982 h 1562257"/>
              <a:gd name="connsiteX53" fmla="*/ 1228437 w 3546764"/>
              <a:gd name="connsiteY53" fmla="*/ 1376218 h 1562257"/>
              <a:gd name="connsiteX54" fmla="*/ 1200728 w 3546764"/>
              <a:gd name="connsiteY54" fmla="*/ 1394691 h 1562257"/>
              <a:gd name="connsiteX55" fmla="*/ 1145310 w 3546764"/>
              <a:gd name="connsiteY55" fmla="*/ 1413164 h 1562257"/>
              <a:gd name="connsiteX56" fmla="*/ 1062182 w 3546764"/>
              <a:gd name="connsiteY56" fmla="*/ 1440873 h 1562257"/>
              <a:gd name="connsiteX57" fmla="*/ 951346 w 3546764"/>
              <a:gd name="connsiteY57" fmla="*/ 1477818 h 1562257"/>
              <a:gd name="connsiteX58" fmla="*/ 923637 w 3546764"/>
              <a:gd name="connsiteY58" fmla="*/ 1487054 h 1562257"/>
              <a:gd name="connsiteX59" fmla="*/ 895928 w 3546764"/>
              <a:gd name="connsiteY59" fmla="*/ 1496291 h 1562257"/>
              <a:gd name="connsiteX60" fmla="*/ 858982 w 3546764"/>
              <a:gd name="connsiteY60" fmla="*/ 1505527 h 1562257"/>
              <a:gd name="connsiteX61" fmla="*/ 748146 w 3546764"/>
              <a:gd name="connsiteY61" fmla="*/ 1533236 h 1562257"/>
              <a:gd name="connsiteX62" fmla="*/ 683491 w 3546764"/>
              <a:gd name="connsiteY62" fmla="*/ 1551709 h 1562257"/>
              <a:gd name="connsiteX63" fmla="*/ 655782 w 3546764"/>
              <a:gd name="connsiteY63" fmla="*/ 1560945 h 1562257"/>
              <a:gd name="connsiteX64" fmla="*/ 0 w 3546764"/>
              <a:gd name="connsiteY64" fmla="*/ 1560945 h 156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546764" h="1562257">
                <a:moveTo>
                  <a:pt x="3546764" y="0"/>
                </a:moveTo>
                <a:cubicBezTo>
                  <a:pt x="3531370" y="6158"/>
                  <a:pt x="3516106" y="12651"/>
                  <a:pt x="3500582" y="18473"/>
                </a:cubicBezTo>
                <a:cubicBezTo>
                  <a:pt x="3491466" y="21891"/>
                  <a:pt x="3481384" y="22981"/>
                  <a:pt x="3472873" y="27709"/>
                </a:cubicBezTo>
                <a:cubicBezTo>
                  <a:pt x="3453465" y="38491"/>
                  <a:pt x="3435928" y="52339"/>
                  <a:pt x="3417455" y="64654"/>
                </a:cubicBezTo>
                <a:lnTo>
                  <a:pt x="3389746" y="83127"/>
                </a:lnTo>
                <a:cubicBezTo>
                  <a:pt x="3383588" y="92363"/>
                  <a:pt x="3379941" y="103901"/>
                  <a:pt x="3371273" y="110836"/>
                </a:cubicBezTo>
                <a:cubicBezTo>
                  <a:pt x="3363670" y="116918"/>
                  <a:pt x="3350448" y="113189"/>
                  <a:pt x="3343564" y="120073"/>
                </a:cubicBezTo>
                <a:cubicBezTo>
                  <a:pt x="3269461" y="194177"/>
                  <a:pt x="3341608" y="163829"/>
                  <a:pt x="3278910" y="184727"/>
                </a:cubicBezTo>
                <a:cubicBezTo>
                  <a:pt x="3258009" y="247425"/>
                  <a:pt x="3288361" y="175276"/>
                  <a:pt x="3214255" y="249382"/>
                </a:cubicBezTo>
                <a:cubicBezTo>
                  <a:pt x="3195782" y="267855"/>
                  <a:pt x="3180574" y="290309"/>
                  <a:pt x="3158837" y="304800"/>
                </a:cubicBezTo>
                <a:cubicBezTo>
                  <a:pt x="3140364" y="317115"/>
                  <a:pt x="3119118" y="326046"/>
                  <a:pt x="3103419" y="341745"/>
                </a:cubicBezTo>
                <a:cubicBezTo>
                  <a:pt x="3022468" y="422696"/>
                  <a:pt x="3125155" y="323631"/>
                  <a:pt x="3048000" y="387927"/>
                </a:cubicBezTo>
                <a:cubicBezTo>
                  <a:pt x="3037965" y="396289"/>
                  <a:pt x="3031159" y="408390"/>
                  <a:pt x="3020291" y="415636"/>
                </a:cubicBezTo>
                <a:cubicBezTo>
                  <a:pt x="3012190" y="421037"/>
                  <a:pt x="3001093" y="420145"/>
                  <a:pt x="2992582" y="424873"/>
                </a:cubicBezTo>
                <a:cubicBezTo>
                  <a:pt x="2992572" y="424879"/>
                  <a:pt x="2923314" y="471051"/>
                  <a:pt x="2909455" y="480291"/>
                </a:cubicBezTo>
                <a:cubicBezTo>
                  <a:pt x="2900219" y="486449"/>
                  <a:pt x="2892277" y="495254"/>
                  <a:pt x="2881746" y="498764"/>
                </a:cubicBezTo>
                <a:cubicBezTo>
                  <a:pt x="2850658" y="509126"/>
                  <a:pt x="2849051" y="508210"/>
                  <a:pt x="2817091" y="526473"/>
                </a:cubicBezTo>
                <a:cubicBezTo>
                  <a:pt x="2807453" y="531980"/>
                  <a:pt x="2799127" y="539629"/>
                  <a:pt x="2789382" y="544945"/>
                </a:cubicBezTo>
                <a:cubicBezTo>
                  <a:pt x="2765207" y="558131"/>
                  <a:pt x="2740121" y="569576"/>
                  <a:pt x="2715491" y="581891"/>
                </a:cubicBezTo>
                <a:cubicBezTo>
                  <a:pt x="2703176" y="588049"/>
                  <a:pt x="2688282" y="590628"/>
                  <a:pt x="2678546" y="600364"/>
                </a:cubicBezTo>
                <a:cubicBezTo>
                  <a:pt x="2658117" y="620793"/>
                  <a:pt x="2648848" y="633685"/>
                  <a:pt x="2623128" y="646545"/>
                </a:cubicBezTo>
                <a:cubicBezTo>
                  <a:pt x="2614420" y="650899"/>
                  <a:pt x="2604368" y="651947"/>
                  <a:pt x="2595419" y="655782"/>
                </a:cubicBezTo>
                <a:cubicBezTo>
                  <a:pt x="2582763" y="661206"/>
                  <a:pt x="2570428" y="667423"/>
                  <a:pt x="2558473" y="674254"/>
                </a:cubicBezTo>
                <a:cubicBezTo>
                  <a:pt x="2548835" y="679761"/>
                  <a:pt x="2540693" y="687762"/>
                  <a:pt x="2530764" y="692727"/>
                </a:cubicBezTo>
                <a:cubicBezTo>
                  <a:pt x="2522056" y="697081"/>
                  <a:pt x="2511763" y="697610"/>
                  <a:pt x="2503055" y="701964"/>
                </a:cubicBezTo>
                <a:cubicBezTo>
                  <a:pt x="2493126" y="706928"/>
                  <a:pt x="2485275" y="715472"/>
                  <a:pt x="2475346" y="720436"/>
                </a:cubicBezTo>
                <a:cubicBezTo>
                  <a:pt x="2466638" y="724790"/>
                  <a:pt x="2456148" y="724945"/>
                  <a:pt x="2447637" y="729673"/>
                </a:cubicBezTo>
                <a:cubicBezTo>
                  <a:pt x="2428230" y="740455"/>
                  <a:pt x="2410692" y="754303"/>
                  <a:pt x="2392219" y="766618"/>
                </a:cubicBezTo>
                <a:cubicBezTo>
                  <a:pt x="2382983" y="772776"/>
                  <a:pt x="2375041" y="781581"/>
                  <a:pt x="2364510" y="785091"/>
                </a:cubicBezTo>
                <a:lnTo>
                  <a:pt x="2336800" y="794327"/>
                </a:lnTo>
                <a:cubicBezTo>
                  <a:pt x="2273281" y="836674"/>
                  <a:pt x="2302444" y="824252"/>
                  <a:pt x="2253673" y="840509"/>
                </a:cubicBezTo>
                <a:cubicBezTo>
                  <a:pt x="2235200" y="852824"/>
                  <a:pt x="2219317" y="870433"/>
                  <a:pt x="2198255" y="877454"/>
                </a:cubicBezTo>
                <a:cubicBezTo>
                  <a:pt x="2189019" y="880533"/>
                  <a:pt x="2179057" y="881963"/>
                  <a:pt x="2170546" y="886691"/>
                </a:cubicBezTo>
                <a:cubicBezTo>
                  <a:pt x="2151139" y="897473"/>
                  <a:pt x="2133601" y="911321"/>
                  <a:pt x="2115128" y="923636"/>
                </a:cubicBezTo>
                <a:cubicBezTo>
                  <a:pt x="2105892" y="929794"/>
                  <a:pt x="2097950" y="938599"/>
                  <a:pt x="2087419" y="942109"/>
                </a:cubicBezTo>
                <a:lnTo>
                  <a:pt x="2059710" y="951345"/>
                </a:lnTo>
                <a:lnTo>
                  <a:pt x="2004291" y="988291"/>
                </a:lnTo>
                <a:cubicBezTo>
                  <a:pt x="1995055" y="994449"/>
                  <a:pt x="1987113" y="1003254"/>
                  <a:pt x="1976582" y="1006764"/>
                </a:cubicBezTo>
                <a:lnTo>
                  <a:pt x="1948873" y="1016000"/>
                </a:lnTo>
                <a:cubicBezTo>
                  <a:pt x="1896345" y="1068528"/>
                  <a:pt x="1946924" y="1026211"/>
                  <a:pt x="1893455" y="1052945"/>
                </a:cubicBezTo>
                <a:cubicBezTo>
                  <a:pt x="1821836" y="1088755"/>
                  <a:pt x="1907684" y="1057439"/>
                  <a:pt x="1838037" y="1080654"/>
                </a:cubicBezTo>
                <a:cubicBezTo>
                  <a:pt x="1758636" y="1133589"/>
                  <a:pt x="1859091" y="1070128"/>
                  <a:pt x="1782619" y="1108364"/>
                </a:cubicBezTo>
                <a:cubicBezTo>
                  <a:pt x="1772690" y="1113328"/>
                  <a:pt x="1765054" y="1122328"/>
                  <a:pt x="1754910" y="1126836"/>
                </a:cubicBezTo>
                <a:cubicBezTo>
                  <a:pt x="1737116" y="1134744"/>
                  <a:pt x="1699491" y="1145309"/>
                  <a:pt x="1699491" y="1145309"/>
                </a:cubicBezTo>
                <a:cubicBezTo>
                  <a:pt x="1620080" y="1198250"/>
                  <a:pt x="1720553" y="1134778"/>
                  <a:pt x="1644073" y="1173018"/>
                </a:cubicBezTo>
                <a:cubicBezTo>
                  <a:pt x="1572454" y="1208828"/>
                  <a:pt x="1658302" y="1177512"/>
                  <a:pt x="1588655" y="1200727"/>
                </a:cubicBezTo>
                <a:cubicBezTo>
                  <a:pt x="1525136" y="1243074"/>
                  <a:pt x="1554299" y="1230652"/>
                  <a:pt x="1505528" y="1246909"/>
                </a:cubicBezTo>
                <a:lnTo>
                  <a:pt x="1450110" y="1283854"/>
                </a:lnTo>
                <a:cubicBezTo>
                  <a:pt x="1440873" y="1290012"/>
                  <a:pt x="1432931" y="1298816"/>
                  <a:pt x="1422400" y="1302327"/>
                </a:cubicBezTo>
                <a:cubicBezTo>
                  <a:pt x="1413164" y="1305406"/>
                  <a:pt x="1403399" y="1307210"/>
                  <a:pt x="1394691" y="1311564"/>
                </a:cubicBezTo>
                <a:cubicBezTo>
                  <a:pt x="1384762" y="1316528"/>
                  <a:pt x="1377126" y="1325528"/>
                  <a:pt x="1366982" y="1330036"/>
                </a:cubicBezTo>
                <a:cubicBezTo>
                  <a:pt x="1349188" y="1337944"/>
                  <a:pt x="1330037" y="1342351"/>
                  <a:pt x="1311564" y="1348509"/>
                </a:cubicBezTo>
                <a:lnTo>
                  <a:pt x="1256146" y="1366982"/>
                </a:lnTo>
                <a:lnTo>
                  <a:pt x="1228437" y="1376218"/>
                </a:lnTo>
                <a:cubicBezTo>
                  <a:pt x="1219201" y="1382376"/>
                  <a:pt x="1210872" y="1390182"/>
                  <a:pt x="1200728" y="1394691"/>
                </a:cubicBezTo>
                <a:cubicBezTo>
                  <a:pt x="1182934" y="1402599"/>
                  <a:pt x="1163783" y="1407006"/>
                  <a:pt x="1145310" y="1413164"/>
                </a:cubicBezTo>
                <a:lnTo>
                  <a:pt x="1062182" y="1440873"/>
                </a:lnTo>
                <a:lnTo>
                  <a:pt x="951346" y="1477818"/>
                </a:lnTo>
                <a:lnTo>
                  <a:pt x="923637" y="1487054"/>
                </a:lnTo>
                <a:cubicBezTo>
                  <a:pt x="914401" y="1490133"/>
                  <a:pt x="905373" y="1493930"/>
                  <a:pt x="895928" y="1496291"/>
                </a:cubicBezTo>
                <a:cubicBezTo>
                  <a:pt x="883613" y="1499370"/>
                  <a:pt x="871141" y="1501879"/>
                  <a:pt x="858982" y="1505527"/>
                </a:cubicBezTo>
                <a:cubicBezTo>
                  <a:pt x="767498" y="1532972"/>
                  <a:pt x="840371" y="1517866"/>
                  <a:pt x="748146" y="1533236"/>
                </a:cubicBezTo>
                <a:cubicBezTo>
                  <a:pt x="681730" y="1555376"/>
                  <a:pt x="764649" y="1528522"/>
                  <a:pt x="683491" y="1551709"/>
                </a:cubicBezTo>
                <a:cubicBezTo>
                  <a:pt x="674130" y="1554384"/>
                  <a:pt x="665517" y="1560813"/>
                  <a:pt x="655782" y="1560945"/>
                </a:cubicBezTo>
                <a:cubicBezTo>
                  <a:pt x="437208" y="1563899"/>
                  <a:pt x="218594" y="1560945"/>
                  <a:pt x="0" y="1560945"/>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382655" y="3581401"/>
            <a:ext cx="1427018" cy="796636"/>
          </a:xfrm>
          <a:custGeom>
            <a:avLst/>
            <a:gdLst>
              <a:gd name="connsiteX0" fmla="*/ 0 w 1182254"/>
              <a:gd name="connsiteY0" fmla="*/ 665147 h 665147"/>
              <a:gd name="connsiteX1" fmla="*/ 73891 w 1182254"/>
              <a:gd name="connsiteY1" fmla="*/ 628202 h 665147"/>
              <a:gd name="connsiteX2" fmla="*/ 120073 w 1182254"/>
              <a:gd name="connsiteY2" fmla="*/ 591256 h 665147"/>
              <a:gd name="connsiteX3" fmla="*/ 184727 w 1182254"/>
              <a:gd name="connsiteY3" fmla="*/ 545075 h 665147"/>
              <a:gd name="connsiteX4" fmla="*/ 267854 w 1182254"/>
              <a:gd name="connsiteY4" fmla="*/ 498893 h 665147"/>
              <a:gd name="connsiteX5" fmla="*/ 314036 w 1182254"/>
              <a:gd name="connsiteY5" fmla="*/ 461947 h 665147"/>
              <a:gd name="connsiteX6" fmla="*/ 369454 w 1182254"/>
              <a:gd name="connsiteY6" fmla="*/ 425002 h 665147"/>
              <a:gd name="connsiteX7" fmla="*/ 397164 w 1182254"/>
              <a:gd name="connsiteY7" fmla="*/ 406529 h 665147"/>
              <a:gd name="connsiteX8" fmla="*/ 424873 w 1182254"/>
              <a:gd name="connsiteY8" fmla="*/ 397293 h 665147"/>
              <a:gd name="connsiteX9" fmla="*/ 489527 w 1182254"/>
              <a:gd name="connsiteY9" fmla="*/ 351111 h 665147"/>
              <a:gd name="connsiteX10" fmla="*/ 517236 w 1182254"/>
              <a:gd name="connsiteY10" fmla="*/ 341875 h 665147"/>
              <a:gd name="connsiteX11" fmla="*/ 535709 w 1182254"/>
              <a:gd name="connsiteY11" fmla="*/ 314166 h 665147"/>
              <a:gd name="connsiteX12" fmla="*/ 563418 w 1182254"/>
              <a:gd name="connsiteY12" fmla="*/ 304929 h 665147"/>
              <a:gd name="connsiteX13" fmla="*/ 600364 w 1182254"/>
              <a:gd name="connsiteY13" fmla="*/ 286456 h 665147"/>
              <a:gd name="connsiteX14" fmla="*/ 683491 w 1182254"/>
              <a:gd name="connsiteY14" fmla="*/ 240275 h 665147"/>
              <a:gd name="connsiteX15" fmla="*/ 711200 w 1182254"/>
              <a:gd name="connsiteY15" fmla="*/ 221802 h 665147"/>
              <a:gd name="connsiteX16" fmla="*/ 748145 w 1182254"/>
              <a:gd name="connsiteY16" fmla="*/ 194093 h 665147"/>
              <a:gd name="connsiteX17" fmla="*/ 775854 w 1182254"/>
              <a:gd name="connsiteY17" fmla="*/ 184856 h 665147"/>
              <a:gd name="connsiteX18" fmla="*/ 803564 w 1182254"/>
              <a:gd name="connsiteY18" fmla="*/ 166384 h 665147"/>
              <a:gd name="connsiteX19" fmla="*/ 831273 w 1182254"/>
              <a:gd name="connsiteY19" fmla="*/ 157147 h 665147"/>
              <a:gd name="connsiteX20" fmla="*/ 858982 w 1182254"/>
              <a:gd name="connsiteY20" fmla="*/ 138675 h 665147"/>
              <a:gd name="connsiteX21" fmla="*/ 886691 w 1182254"/>
              <a:gd name="connsiteY21" fmla="*/ 129438 h 665147"/>
              <a:gd name="connsiteX22" fmla="*/ 914400 w 1182254"/>
              <a:gd name="connsiteY22" fmla="*/ 110966 h 665147"/>
              <a:gd name="connsiteX23" fmla="*/ 942109 w 1182254"/>
              <a:gd name="connsiteY23" fmla="*/ 101729 h 665147"/>
              <a:gd name="connsiteX24" fmla="*/ 997527 w 1182254"/>
              <a:gd name="connsiteY24" fmla="*/ 74020 h 665147"/>
              <a:gd name="connsiteX25" fmla="*/ 1052945 w 1182254"/>
              <a:gd name="connsiteY25" fmla="*/ 46311 h 665147"/>
              <a:gd name="connsiteX26" fmla="*/ 1080654 w 1182254"/>
              <a:gd name="connsiteY26" fmla="*/ 27838 h 665147"/>
              <a:gd name="connsiteX27" fmla="*/ 1136073 w 1182254"/>
              <a:gd name="connsiteY27" fmla="*/ 9366 h 665147"/>
              <a:gd name="connsiteX28" fmla="*/ 1182254 w 1182254"/>
              <a:gd name="connsiteY28" fmla="*/ 129 h 6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82254" h="665147">
                <a:moveTo>
                  <a:pt x="0" y="665147"/>
                </a:moveTo>
                <a:cubicBezTo>
                  <a:pt x="22053" y="656326"/>
                  <a:pt x="55443" y="646650"/>
                  <a:pt x="73891" y="628202"/>
                </a:cubicBezTo>
                <a:cubicBezTo>
                  <a:pt x="115670" y="586423"/>
                  <a:pt x="66129" y="609239"/>
                  <a:pt x="120073" y="591256"/>
                </a:cubicBezTo>
                <a:cubicBezTo>
                  <a:pt x="169053" y="542276"/>
                  <a:pt x="123940" y="581547"/>
                  <a:pt x="184727" y="545075"/>
                </a:cubicBezTo>
                <a:cubicBezTo>
                  <a:pt x="264127" y="497435"/>
                  <a:pt x="212118" y="517471"/>
                  <a:pt x="267854" y="498893"/>
                </a:cubicBezTo>
                <a:cubicBezTo>
                  <a:pt x="301986" y="447696"/>
                  <a:pt x="266799" y="488190"/>
                  <a:pt x="314036" y="461947"/>
                </a:cubicBezTo>
                <a:cubicBezTo>
                  <a:pt x="333443" y="451165"/>
                  <a:pt x="350981" y="437317"/>
                  <a:pt x="369454" y="425002"/>
                </a:cubicBezTo>
                <a:cubicBezTo>
                  <a:pt x="378691" y="418844"/>
                  <a:pt x="386633" y="410039"/>
                  <a:pt x="397164" y="406529"/>
                </a:cubicBezTo>
                <a:lnTo>
                  <a:pt x="424873" y="397293"/>
                </a:lnTo>
                <a:cubicBezTo>
                  <a:pt x="433239" y="391018"/>
                  <a:pt x="476022" y="357863"/>
                  <a:pt x="489527" y="351111"/>
                </a:cubicBezTo>
                <a:cubicBezTo>
                  <a:pt x="498235" y="346757"/>
                  <a:pt x="508000" y="344954"/>
                  <a:pt x="517236" y="341875"/>
                </a:cubicBezTo>
                <a:cubicBezTo>
                  <a:pt x="523394" y="332639"/>
                  <a:pt x="527041" y="321101"/>
                  <a:pt x="535709" y="314166"/>
                </a:cubicBezTo>
                <a:cubicBezTo>
                  <a:pt x="543312" y="308084"/>
                  <a:pt x="554469" y="308764"/>
                  <a:pt x="563418" y="304929"/>
                </a:cubicBezTo>
                <a:cubicBezTo>
                  <a:pt x="576074" y="299505"/>
                  <a:pt x="588557" y="293540"/>
                  <a:pt x="600364" y="286456"/>
                </a:cubicBezTo>
                <a:cubicBezTo>
                  <a:pt x="679762" y="238818"/>
                  <a:pt x="627757" y="258852"/>
                  <a:pt x="683491" y="240275"/>
                </a:cubicBezTo>
                <a:cubicBezTo>
                  <a:pt x="692727" y="234117"/>
                  <a:pt x="702167" y="228254"/>
                  <a:pt x="711200" y="221802"/>
                </a:cubicBezTo>
                <a:cubicBezTo>
                  <a:pt x="723726" y="212854"/>
                  <a:pt x="734780" y="201731"/>
                  <a:pt x="748145" y="194093"/>
                </a:cubicBezTo>
                <a:cubicBezTo>
                  <a:pt x="756598" y="189262"/>
                  <a:pt x="767146" y="189210"/>
                  <a:pt x="775854" y="184856"/>
                </a:cubicBezTo>
                <a:cubicBezTo>
                  <a:pt x="785783" y="179892"/>
                  <a:pt x="793635" y="171348"/>
                  <a:pt x="803564" y="166384"/>
                </a:cubicBezTo>
                <a:cubicBezTo>
                  <a:pt x="812272" y="162030"/>
                  <a:pt x="822565" y="161501"/>
                  <a:pt x="831273" y="157147"/>
                </a:cubicBezTo>
                <a:cubicBezTo>
                  <a:pt x="841202" y="152183"/>
                  <a:pt x="849053" y="143639"/>
                  <a:pt x="858982" y="138675"/>
                </a:cubicBezTo>
                <a:cubicBezTo>
                  <a:pt x="867690" y="134321"/>
                  <a:pt x="877983" y="133792"/>
                  <a:pt x="886691" y="129438"/>
                </a:cubicBezTo>
                <a:cubicBezTo>
                  <a:pt x="896620" y="124474"/>
                  <a:pt x="904471" y="115930"/>
                  <a:pt x="914400" y="110966"/>
                </a:cubicBezTo>
                <a:cubicBezTo>
                  <a:pt x="923108" y="106612"/>
                  <a:pt x="933401" y="106083"/>
                  <a:pt x="942109" y="101729"/>
                </a:cubicBezTo>
                <a:cubicBezTo>
                  <a:pt x="1013721" y="65922"/>
                  <a:pt x="927887" y="97233"/>
                  <a:pt x="997527" y="74020"/>
                </a:cubicBezTo>
                <a:cubicBezTo>
                  <a:pt x="1076938" y="21079"/>
                  <a:pt x="976465" y="84551"/>
                  <a:pt x="1052945" y="46311"/>
                </a:cubicBezTo>
                <a:cubicBezTo>
                  <a:pt x="1062874" y="41347"/>
                  <a:pt x="1070510" y="32346"/>
                  <a:pt x="1080654" y="27838"/>
                </a:cubicBezTo>
                <a:cubicBezTo>
                  <a:pt x="1098448" y="19930"/>
                  <a:pt x="1117600" y="15524"/>
                  <a:pt x="1136073" y="9366"/>
                </a:cubicBezTo>
                <a:cubicBezTo>
                  <a:pt x="1169626" y="-1818"/>
                  <a:pt x="1154044" y="129"/>
                  <a:pt x="1182254" y="12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3999345" y="2124364"/>
            <a:ext cx="3629891" cy="452581"/>
          </a:xfrm>
          <a:custGeom>
            <a:avLst/>
            <a:gdLst>
              <a:gd name="connsiteX0" fmla="*/ 0 w 3629891"/>
              <a:gd name="connsiteY0" fmla="*/ 452581 h 452581"/>
              <a:gd name="connsiteX1" fmla="*/ 101600 w 3629891"/>
              <a:gd name="connsiteY1" fmla="*/ 406400 h 452581"/>
              <a:gd name="connsiteX2" fmla="*/ 129310 w 3629891"/>
              <a:gd name="connsiteY2" fmla="*/ 387927 h 452581"/>
              <a:gd name="connsiteX3" fmla="*/ 175491 w 3629891"/>
              <a:gd name="connsiteY3" fmla="*/ 341745 h 452581"/>
              <a:gd name="connsiteX4" fmla="*/ 221673 w 3629891"/>
              <a:gd name="connsiteY4" fmla="*/ 295563 h 452581"/>
              <a:gd name="connsiteX5" fmla="*/ 267855 w 3629891"/>
              <a:gd name="connsiteY5" fmla="*/ 258618 h 452581"/>
              <a:gd name="connsiteX6" fmla="*/ 286328 w 3629891"/>
              <a:gd name="connsiteY6" fmla="*/ 230909 h 452581"/>
              <a:gd name="connsiteX7" fmla="*/ 341746 w 3629891"/>
              <a:gd name="connsiteY7" fmla="*/ 193963 h 452581"/>
              <a:gd name="connsiteX8" fmla="*/ 397164 w 3629891"/>
              <a:gd name="connsiteY8" fmla="*/ 157018 h 452581"/>
              <a:gd name="connsiteX9" fmla="*/ 424873 w 3629891"/>
              <a:gd name="connsiteY9" fmla="*/ 138545 h 452581"/>
              <a:gd name="connsiteX10" fmla="*/ 452582 w 3629891"/>
              <a:gd name="connsiteY10" fmla="*/ 129309 h 452581"/>
              <a:gd name="connsiteX11" fmla="*/ 508000 w 3629891"/>
              <a:gd name="connsiteY11" fmla="*/ 101600 h 452581"/>
              <a:gd name="connsiteX12" fmla="*/ 535710 w 3629891"/>
              <a:gd name="connsiteY12" fmla="*/ 83127 h 452581"/>
              <a:gd name="connsiteX13" fmla="*/ 637310 w 3629891"/>
              <a:gd name="connsiteY13" fmla="*/ 55418 h 452581"/>
              <a:gd name="connsiteX14" fmla="*/ 665019 w 3629891"/>
              <a:gd name="connsiteY14" fmla="*/ 46181 h 452581"/>
              <a:gd name="connsiteX15" fmla="*/ 738910 w 3629891"/>
              <a:gd name="connsiteY15" fmla="*/ 27709 h 452581"/>
              <a:gd name="connsiteX16" fmla="*/ 785091 w 3629891"/>
              <a:gd name="connsiteY16" fmla="*/ 18472 h 452581"/>
              <a:gd name="connsiteX17" fmla="*/ 812800 w 3629891"/>
              <a:gd name="connsiteY17" fmla="*/ 9236 h 452581"/>
              <a:gd name="connsiteX18" fmla="*/ 905164 w 3629891"/>
              <a:gd name="connsiteY18" fmla="*/ 0 h 452581"/>
              <a:gd name="connsiteX19" fmla="*/ 1403928 w 3629891"/>
              <a:gd name="connsiteY19" fmla="*/ 9236 h 452581"/>
              <a:gd name="connsiteX20" fmla="*/ 1496291 w 3629891"/>
              <a:gd name="connsiteY20" fmla="*/ 27709 h 452581"/>
              <a:gd name="connsiteX21" fmla="*/ 1588655 w 3629891"/>
              <a:gd name="connsiteY21" fmla="*/ 46181 h 452581"/>
              <a:gd name="connsiteX22" fmla="*/ 1625600 w 3629891"/>
              <a:gd name="connsiteY22" fmla="*/ 55418 h 452581"/>
              <a:gd name="connsiteX23" fmla="*/ 1681019 w 3629891"/>
              <a:gd name="connsiteY23" fmla="*/ 64654 h 452581"/>
              <a:gd name="connsiteX24" fmla="*/ 1717964 w 3629891"/>
              <a:gd name="connsiteY24" fmla="*/ 73891 h 452581"/>
              <a:gd name="connsiteX25" fmla="*/ 1819564 w 3629891"/>
              <a:gd name="connsiteY25" fmla="*/ 83127 h 452581"/>
              <a:gd name="connsiteX26" fmla="*/ 1865746 w 3629891"/>
              <a:gd name="connsiteY26" fmla="*/ 92363 h 452581"/>
              <a:gd name="connsiteX27" fmla="*/ 2013528 w 3629891"/>
              <a:gd name="connsiteY27" fmla="*/ 110836 h 452581"/>
              <a:gd name="connsiteX28" fmla="*/ 2050473 w 3629891"/>
              <a:gd name="connsiteY28" fmla="*/ 120072 h 452581"/>
              <a:gd name="connsiteX29" fmla="*/ 2124364 w 3629891"/>
              <a:gd name="connsiteY29" fmla="*/ 129309 h 452581"/>
              <a:gd name="connsiteX30" fmla="*/ 2207491 w 3629891"/>
              <a:gd name="connsiteY30" fmla="*/ 157018 h 452581"/>
              <a:gd name="connsiteX31" fmla="*/ 2299855 w 3629891"/>
              <a:gd name="connsiteY31" fmla="*/ 184727 h 452581"/>
              <a:gd name="connsiteX32" fmla="*/ 2327564 w 3629891"/>
              <a:gd name="connsiteY32" fmla="*/ 193963 h 452581"/>
              <a:gd name="connsiteX33" fmla="*/ 2382982 w 3629891"/>
              <a:gd name="connsiteY33" fmla="*/ 203200 h 452581"/>
              <a:gd name="connsiteX34" fmla="*/ 2419928 w 3629891"/>
              <a:gd name="connsiteY34" fmla="*/ 212436 h 452581"/>
              <a:gd name="connsiteX35" fmla="*/ 2641600 w 3629891"/>
              <a:gd name="connsiteY35" fmla="*/ 230909 h 452581"/>
              <a:gd name="connsiteX36" fmla="*/ 2724728 w 3629891"/>
              <a:gd name="connsiteY36" fmla="*/ 240145 h 452581"/>
              <a:gd name="connsiteX37" fmla="*/ 2964873 w 3629891"/>
              <a:gd name="connsiteY37" fmla="*/ 249381 h 452581"/>
              <a:gd name="connsiteX38" fmla="*/ 3472873 w 3629891"/>
              <a:gd name="connsiteY38" fmla="*/ 240145 h 452581"/>
              <a:gd name="connsiteX39" fmla="*/ 3629891 w 3629891"/>
              <a:gd name="connsiteY39" fmla="*/ 230909 h 45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29891" h="452581">
                <a:moveTo>
                  <a:pt x="0" y="452581"/>
                </a:moveTo>
                <a:cubicBezTo>
                  <a:pt x="67952" y="438991"/>
                  <a:pt x="33119" y="452053"/>
                  <a:pt x="101600" y="406400"/>
                </a:cubicBezTo>
                <a:lnTo>
                  <a:pt x="129310" y="387927"/>
                </a:lnTo>
                <a:cubicBezTo>
                  <a:pt x="178566" y="314041"/>
                  <a:pt x="113919" y="403317"/>
                  <a:pt x="175491" y="341745"/>
                </a:cubicBezTo>
                <a:cubicBezTo>
                  <a:pt x="237067" y="280169"/>
                  <a:pt x="147782" y="344824"/>
                  <a:pt x="221673" y="295563"/>
                </a:cubicBezTo>
                <a:cubicBezTo>
                  <a:pt x="274614" y="216152"/>
                  <a:pt x="204121" y="309604"/>
                  <a:pt x="267855" y="258618"/>
                </a:cubicBezTo>
                <a:cubicBezTo>
                  <a:pt x="276523" y="251683"/>
                  <a:pt x="277974" y="238219"/>
                  <a:pt x="286328" y="230909"/>
                </a:cubicBezTo>
                <a:cubicBezTo>
                  <a:pt x="303036" y="216289"/>
                  <a:pt x="323273" y="206278"/>
                  <a:pt x="341746" y="193963"/>
                </a:cubicBezTo>
                <a:lnTo>
                  <a:pt x="397164" y="157018"/>
                </a:lnTo>
                <a:cubicBezTo>
                  <a:pt x="406400" y="150860"/>
                  <a:pt x="414342" y="142055"/>
                  <a:pt x="424873" y="138545"/>
                </a:cubicBezTo>
                <a:lnTo>
                  <a:pt x="452582" y="129309"/>
                </a:lnTo>
                <a:cubicBezTo>
                  <a:pt x="531988" y="76371"/>
                  <a:pt x="431524" y="139837"/>
                  <a:pt x="508000" y="101600"/>
                </a:cubicBezTo>
                <a:cubicBezTo>
                  <a:pt x="517929" y="96636"/>
                  <a:pt x="525566" y="87636"/>
                  <a:pt x="535710" y="83127"/>
                </a:cubicBezTo>
                <a:cubicBezTo>
                  <a:pt x="586669" y="60478"/>
                  <a:pt x="587637" y="67837"/>
                  <a:pt x="637310" y="55418"/>
                </a:cubicBezTo>
                <a:cubicBezTo>
                  <a:pt x="646755" y="53057"/>
                  <a:pt x="655626" y="48743"/>
                  <a:pt x="665019" y="46181"/>
                </a:cubicBezTo>
                <a:cubicBezTo>
                  <a:pt x="689513" y="39501"/>
                  <a:pt x="714015" y="32688"/>
                  <a:pt x="738910" y="27709"/>
                </a:cubicBezTo>
                <a:cubicBezTo>
                  <a:pt x="754304" y="24630"/>
                  <a:pt x="769861" y="22280"/>
                  <a:pt x="785091" y="18472"/>
                </a:cubicBezTo>
                <a:cubicBezTo>
                  <a:pt x="794536" y="16111"/>
                  <a:pt x="803177" y="10716"/>
                  <a:pt x="812800" y="9236"/>
                </a:cubicBezTo>
                <a:cubicBezTo>
                  <a:pt x="843382" y="4531"/>
                  <a:pt x="874376" y="3079"/>
                  <a:pt x="905164" y="0"/>
                </a:cubicBezTo>
                <a:lnTo>
                  <a:pt x="1403928" y="9236"/>
                </a:lnTo>
                <a:cubicBezTo>
                  <a:pt x="1492953" y="12155"/>
                  <a:pt x="1441341" y="15028"/>
                  <a:pt x="1496291" y="27709"/>
                </a:cubicBezTo>
                <a:cubicBezTo>
                  <a:pt x="1526885" y="34769"/>
                  <a:pt x="1558195" y="38565"/>
                  <a:pt x="1588655" y="46181"/>
                </a:cubicBezTo>
                <a:cubicBezTo>
                  <a:pt x="1600970" y="49260"/>
                  <a:pt x="1613152" y="52928"/>
                  <a:pt x="1625600" y="55418"/>
                </a:cubicBezTo>
                <a:cubicBezTo>
                  <a:pt x="1643964" y="59091"/>
                  <a:pt x="1662655" y="60981"/>
                  <a:pt x="1681019" y="64654"/>
                </a:cubicBezTo>
                <a:cubicBezTo>
                  <a:pt x="1693467" y="67144"/>
                  <a:pt x="1705381" y="72213"/>
                  <a:pt x="1717964" y="73891"/>
                </a:cubicBezTo>
                <a:cubicBezTo>
                  <a:pt x="1751672" y="78385"/>
                  <a:pt x="1785697" y="80048"/>
                  <a:pt x="1819564" y="83127"/>
                </a:cubicBezTo>
                <a:cubicBezTo>
                  <a:pt x="1834958" y="86206"/>
                  <a:pt x="1850205" y="90143"/>
                  <a:pt x="1865746" y="92363"/>
                </a:cubicBezTo>
                <a:cubicBezTo>
                  <a:pt x="1914891" y="99384"/>
                  <a:pt x="2013528" y="110836"/>
                  <a:pt x="2013528" y="110836"/>
                </a:cubicBezTo>
                <a:cubicBezTo>
                  <a:pt x="2025843" y="113915"/>
                  <a:pt x="2037952" y="117985"/>
                  <a:pt x="2050473" y="120072"/>
                </a:cubicBezTo>
                <a:cubicBezTo>
                  <a:pt x="2074957" y="124153"/>
                  <a:pt x="2100093" y="124108"/>
                  <a:pt x="2124364" y="129309"/>
                </a:cubicBezTo>
                <a:cubicBezTo>
                  <a:pt x="2189133" y="143188"/>
                  <a:pt x="2161252" y="145459"/>
                  <a:pt x="2207491" y="157018"/>
                </a:cubicBezTo>
                <a:cubicBezTo>
                  <a:pt x="2263331" y="170977"/>
                  <a:pt x="2232389" y="162238"/>
                  <a:pt x="2299855" y="184727"/>
                </a:cubicBezTo>
                <a:cubicBezTo>
                  <a:pt x="2309091" y="187806"/>
                  <a:pt x="2317961" y="192362"/>
                  <a:pt x="2327564" y="193963"/>
                </a:cubicBezTo>
                <a:cubicBezTo>
                  <a:pt x="2346037" y="197042"/>
                  <a:pt x="2364618" y="199527"/>
                  <a:pt x="2382982" y="203200"/>
                </a:cubicBezTo>
                <a:cubicBezTo>
                  <a:pt x="2395430" y="205690"/>
                  <a:pt x="2407345" y="210758"/>
                  <a:pt x="2419928" y="212436"/>
                </a:cubicBezTo>
                <a:cubicBezTo>
                  <a:pt x="2462908" y="218166"/>
                  <a:pt x="2604010" y="227492"/>
                  <a:pt x="2641600" y="230909"/>
                </a:cubicBezTo>
                <a:cubicBezTo>
                  <a:pt x="2669365" y="233433"/>
                  <a:pt x="2696894" y="238555"/>
                  <a:pt x="2724728" y="240145"/>
                </a:cubicBezTo>
                <a:cubicBezTo>
                  <a:pt x="2804705" y="244715"/>
                  <a:pt x="2884825" y="246302"/>
                  <a:pt x="2964873" y="249381"/>
                </a:cubicBezTo>
                <a:lnTo>
                  <a:pt x="3472873" y="240145"/>
                </a:lnTo>
                <a:cubicBezTo>
                  <a:pt x="3832863" y="229237"/>
                  <a:pt x="3410099" y="230909"/>
                  <a:pt x="3629891" y="23090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511636" y="2179782"/>
            <a:ext cx="665019" cy="193963"/>
          </a:xfrm>
          <a:custGeom>
            <a:avLst/>
            <a:gdLst>
              <a:gd name="connsiteX0" fmla="*/ 665019 w 665019"/>
              <a:gd name="connsiteY0" fmla="*/ 193963 h 193963"/>
              <a:gd name="connsiteX1" fmla="*/ 618837 w 665019"/>
              <a:gd name="connsiteY1" fmla="*/ 166254 h 193963"/>
              <a:gd name="connsiteX2" fmla="*/ 563419 w 665019"/>
              <a:gd name="connsiteY2" fmla="*/ 138545 h 193963"/>
              <a:gd name="connsiteX3" fmla="*/ 498764 w 665019"/>
              <a:gd name="connsiteY3" fmla="*/ 64654 h 193963"/>
              <a:gd name="connsiteX4" fmla="*/ 480291 w 665019"/>
              <a:gd name="connsiteY4" fmla="*/ 36945 h 193963"/>
              <a:gd name="connsiteX5" fmla="*/ 452582 w 665019"/>
              <a:gd name="connsiteY5" fmla="*/ 27709 h 193963"/>
              <a:gd name="connsiteX6" fmla="*/ 397164 w 665019"/>
              <a:gd name="connsiteY6" fmla="*/ 0 h 193963"/>
              <a:gd name="connsiteX7" fmla="*/ 157019 w 665019"/>
              <a:gd name="connsiteY7" fmla="*/ 9236 h 193963"/>
              <a:gd name="connsiteX8" fmla="*/ 129309 w 665019"/>
              <a:gd name="connsiteY8" fmla="*/ 18473 h 193963"/>
              <a:gd name="connsiteX9" fmla="*/ 73891 w 665019"/>
              <a:gd name="connsiteY9" fmla="*/ 55418 h 193963"/>
              <a:gd name="connsiteX10" fmla="*/ 36946 w 665019"/>
              <a:gd name="connsiteY10" fmla="*/ 110836 h 193963"/>
              <a:gd name="connsiteX11" fmla="*/ 18473 w 665019"/>
              <a:gd name="connsiteY11" fmla="*/ 138545 h 193963"/>
              <a:gd name="connsiteX12" fmla="*/ 0 w 665019"/>
              <a:gd name="connsiteY12" fmla="*/ 184727 h 19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019" h="193963">
                <a:moveTo>
                  <a:pt x="665019" y="193963"/>
                </a:moveTo>
                <a:cubicBezTo>
                  <a:pt x="649625" y="184727"/>
                  <a:pt x="634894" y="174282"/>
                  <a:pt x="618837" y="166254"/>
                </a:cubicBezTo>
                <a:cubicBezTo>
                  <a:pt x="542360" y="128016"/>
                  <a:pt x="642826" y="191484"/>
                  <a:pt x="563419" y="138545"/>
                </a:cubicBezTo>
                <a:cubicBezTo>
                  <a:pt x="520315" y="73891"/>
                  <a:pt x="544946" y="95442"/>
                  <a:pt x="498764" y="64654"/>
                </a:cubicBezTo>
                <a:cubicBezTo>
                  <a:pt x="492606" y="55418"/>
                  <a:pt x="488959" y="43880"/>
                  <a:pt x="480291" y="36945"/>
                </a:cubicBezTo>
                <a:cubicBezTo>
                  <a:pt x="472688" y="30863"/>
                  <a:pt x="461290" y="32063"/>
                  <a:pt x="452582" y="27709"/>
                </a:cubicBezTo>
                <a:cubicBezTo>
                  <a:pt x="380963" y="-8101"/>
                  <a:pt x="466811" y="23215"/>
                  <a:pt x="397164" y="0"/>
                </a:cubicBezTo>
                <a:cubicBezTo>
                  <a:pt x="317116" y="3079"/>
                  <a:pt x="236937" y="3724"/>
                  <a:pt x="157019" y="9236"/>
                </a:cubicBezTo>
                <a:cubicBezTo>
                  <a:pt x="147306" y="9906"/>
                  <a:pt x="137820" y="13745"/>
                  <a:pt x="129309" y="18473"/>
                </a:cubicBezTo>
                <a:cubicBezTo>
                  <a:pt x="109902" y="29255"/>
                  <a:pt x="73891" y="55418"/>
                  <a:pt x="73891" y="55418"/>
                </a:cubicBezTo>
                <a:lnTo>
                  <a:pt x="36946" y="110836"/>
                </a:lnTo>
                <a:lnTo>
                  <a:pt x="18473" y="138545"/>
                </a:lnTo>
                <a:cubicBezTo>
                  <a:pt x="7060" y="172785"/>
                  <a:pt x="13591" y="157546"/>
                  <a:pt x="0" y="184727"/>
                </a:cubicBez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886036" y="1948873"/>
            <a:ext cx="609600" cy="203200"/>
          </a:xfrm>
          <a:custGeom>
            <a:avLst/>
            <a:gdLst>
              <a:gd name="connsiteX0" fmla="*/ 609600 w 609600"/>
              <a:gd name="connsiteY0" fmla="*/ 203200 h 203200"/>
              <a:gd name="connsiteX1" fmla="*/ 572655 w 609600"/>
              <a:gd name="connsiteY1" fmla="*/ 101600 h 203200"/>
              <a:gd name="connsiteX2" fmla="*/ 517237 w 609600"/>
              <a:gd name="connsiteY2" fmla="*/ 73891 h 203200"/>
              <a:gd name="connsiteX3" fmla="*/ 434109 w 609600"/>
              <a:gd name="connsiteY3" fmla="*/ 36945 h 203200"/>
              <a:gd name="connsiteX4" fmla="*/ 378691 w 609600"/>
              <a:gd name="connsiteY4" fmla="*/ 18472 h 203200"/>
              <a:gd name="connsiteX5" fmla="*/ 350982 w 609600"/>
              <a:gd name="connsiteY5" fmla="*/ 9236 h 203200"/>
              <a:gd name="connsiteX6" fmla="*/ 314037 w 609600"/>
              <a:gd name="connsiteY6" fmla="*/ 0 h 203200"/>
              <a:gd name="connsiteX7" fmla="*/ 175491 w 609600"/>
              <a:gd name="connsiteY7" fmla="*/ 18472 h 203200"/>
              <a:gd name="connsiteX8" fmla="*/ 120073 w 609600"/>
              <a:gd name="connsiteY8" fmla="*/ 46182 h 203200"/>
              <a:gd name="connsiteX9" fmla="*/ 92364 w 609600"/>
              <a:gd name="connsiteY9" fmla="*/ 55418 h 203200"/>
              <a:gd name="connsiteX10" fmla="*/ 64655 w 609600"/>
              <a:gd name="connsiteY10" fmla="*/ 83127 h 203200"/>
              <a:gd name="connsiteX11" fmla="*/ 27709 w 609600"/>
              <a:gd name="connsiteY11" fmla="*/ 138545 h 203200"/>
              <a:gd name="connsiteX12" fmla="*/ 0 w 609600"/>
              <a:gd name="connsiteY12" fmla="*/ 184727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03200">
                <a:moveTo>
                  <a:pt x="609600" y="203200"/>
                </a:moveTo>
                <a:cubicBezTo>
                  <a:pt x="602822" y="169308"/>
                  <a:pt x="598889" y="127834"/>
                  <a:pt x="572655" y="101600"/>
                </a:cubicBezTo>
                <a:cubicBezTo>
                  <a:pt x="554749" y="83694"/>
                  <a:pt x="539775" y="81403"/>
                  <a:pt x="517237" y="73891"/>
                </a:cubicBezTo>
                <a:cubicBezTo>
                  <a:pt x="473327" y="44617"/>
                  <a:pt x="500058" y="58928"/>
                  <a:pt x="434109" y="36945"/>
                </a:cubicBezTo>
                <a:lnTo>
                  <a:pt x="378691" y="18472"/>
                </a:lnTo>
                <a:cubicBezTo>
                  <a:pt x="369455" y="15393"/>
                  <a:pt x="360427" y="11597"/>
                  <a:pt x="350982" y="9236"/>
                </a:cubicBezTo>
                <a:lnTo>
                  <a:pt x="314037" y="0"/>
                </a:lnTo>
                <a:cubicBezTo>
                  <a:pt x="274023" y="4446"/>
                  <a:pt x="216946" y="9260"/>
                  <a:pt x="175491" y="18472"/>
                </a:cubicBezTo>
                <a:cubicBezTo>
                  <a:pt x="133704" y="27758"/>
                  <a:pt x="159927" y="26255"/>
                  <a:pt x="120073" y="46182"/>
                </a:cubicBezTo>
                <a:cubicBezTo>
                  <a:pt x="111365" y="50536"/>
                  <a:pt x="101600" y="52339"/>
                  <a:pt x="92364" y="55418"/>
                </a:cubicBezTo>
                <a:cubicBezTo>
                  <a:pt x="83128" y="64654"/>
                  <a:pt x="72674" y="72816"/>
                  <a:pt x="64655" y="83127"/>
                </a:cubicBezTo>
                <a:cubicBezTo>
                  <a:pt x="51025" y="100652"/>
                  <a:pt x="40024" y="120072"/>
                  <a:pt x="27709" y="138545"/>
                </a:cubicBezTo>
                <a:cubicBezTo>
                  <a:pt x="5421" y="171978"/>
                  <a:pt x="14200" y="156328"/>
                  <a:pt x="0" y="184727"/>
                </a:cubicBez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2743200" y="3186545"/>
            <a:ext cx="443345" cy="399769"/>
          </a:xfrm>
          <a:custGeom>
            <a:avLst/>
            <a:gdLst>
              <a:gd name="connsiteX0" fmla="*/ 443345 w 443345"/>
              <a:gd name="connsiteY0" fmla="*/ 0 h 399769"/>
              <a:gd name="connsiteX1" fmla="*/ 424873 w 443345"/>
              <a:gd name="connsiteY1" fmla="*/ 73891 h 399769"/>
              <a:gd name="connsiteX2" fmla="*/ 406400 w 443345"/>
              <a:gd name="connsiteY2" fmla="*/ 101600 h 399769"/>
              <a:gd name="connsiteX3" fmla="*/ 397164 w 443345"/>
              <a:gd name="connsiteY3" fmla="*/ 138546 h 399769"/>
              <a:gd name="connsiteX4" fmla="*/ 378691 w 443345"/>
              <a:gd name="connsiteY4" fmla="*/ 193964 h 399769"/>
              <a:gd name="connsiteX5" fmla="*/ 360218 w 443345"/>
              <a:gd name="connsiteY5" fmla="*/ 249382 h 399769"/>
              <a:gd name="connsiteX6" fmla="*/ 341745 w 443345"/>
              <a:gd name="connsiteY6" fmla="*/ 304800 h 399769"/>
              <a:gd name="connsiteX7" fmla="*/ 332509 w 443345"/>
              <a:gd name="connsiteY7" fmla="*/ 332510 h 399769"/>
              <a:gd name="connsiteX8" fmla="*/ 323273 w 443345"/>
              <a:gd name="connsiteY8" fmla="*/ 397164 h 399769"/>
              <a:gd name="connsiteX9" fmla="*/ 295564 w 443345"/>
              <a:gd name="connsiteY9" fmla="*/ 387928 h 399769"/>
              <a:gd name="connsiteX10" fmla="*/ 240145 w 443345"/>
              <a:gd name="connsiteY10" fmla="*/ 360219 h 399769"/>
              <a:gd name="connsiteX11" fmla="*/ 184727 w 443345"/>
              <a:gd name="connsiteY11" fmla="*/ 332510 h 399769"/>
              <a:gd name="connsiteX12" fmla="*/ 157018 w 443345"/>
              <a:gd name="connsiteY12" fmla="*/ 314037 h 399769"/>
              <a:gd name="connsiteX13" fmla="*/ 73891 w 443345"/>
              <a:gd name="connsiteY13" fmla="*/ 286328 h 399769"/>
              <a:gd name="connsiteX14" fmla="*/ 18473 w 443345"/>
              <a:gd name="connsiteY14" fmla="*/ 267855 h 399769"/>
              <a:gd name="connsiteX15" fmla="*/ 0 w 443345"/>
              <a:gd name="connsiteY15" fmla="*/ 267855 h 39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45" h="399769">
                <a:moveTo>
                  <a:pt x="443345" y="0"/>
                </a:moveTo>
                <a:cubicBezTo>
                  <a:pt x="439832" y="17563"/>
                  <a:pt x="434340" y="54958"/>
                  <a:pt x="424873" y="73891"/>
                </a:cubicBezTo>
                <a:cubicBezTo>
                  <a:pt x="419909" y="83820"/>
                  <a:pt x="412558" y="92364"/>
                  <a:pt x="406400" y="101600"/>
                </a:cubicBezTo>
                <a:cubicBezTo>
                  <a:pt x="403321" y="113915"/>
                  <a:pt x="400812" y="126387"/>
                  <a:pt x="397164" y="138546"/>
                </a:cubicBezTo>
                <a:cubicBezTo>
                  <a:pt x="391569" y="157197"/>
                  <a:pt x="384849" y="175491"/>
                  <a:pt x="378691" y="193964"/>
                </a:cubicBezTo>
                <a:lnTo>
                  <a:pt x="360218" y="249382"/>
                </a:lnTo>
                <a:lnTo>
                  <a:pt x="341745" y="304800"/>
                </a:lnTo>
                <a:lnTo>
                  <a:pt x="332509" y="332510"/>
                </a:lnTo>
                <a:cubicBezTo>
                  <a:pt x="329430" y="354061"/>
                  <a:pt x="335349" y="379050"/>
                  <a:pt x="323273" y="397164"/>
                </a:cubicBezTo>
                <a:cubicBezTo>
                  <a:pt x="317873" y="405265"/>
                  <a:pt x="304272" y="392282"/>
                  <a:pt x="295564" y="387928"/>
                </a:cubicBezTo>
                <a:cubicBezTo>
                  <a:pt x="223947" y="352119"/>
                  <a:pt x="309792" y="383433"/>
                  <a:pt x="240145" y="360219"/>
                </a:cubicBezTo>
                <a:cubicBezTo>
                  <a:pt x="160734" y="307278"/>
                  <a:pt x="261207" y="370750"/>
                  <a:pt x="184727" y="332510"/>
                </a:cubicBezTo>
                <a:cubicBezTo>
                  <a:pt x="174798" y="327546"/>
                  <a:pt x="167162" y="318546"/>
                  <a:pt x="157018" y="314037"/>
                </a:cubicBezTo>
                <a:cubicBezTo>
                  <a:pt x="157003" y="314030"/>
                  <a:pt x="87753" y="290949"/>
                  <a:pt x="73891" y="286328"/>
                </a:cubicBezTo>
                <a:lnTo>
                  <a:pt x="18473" y="267855"/>
                </a:lnTo>
                <a:lnTo>
                  <a:pt x="0" y="267855"/>
                </a:lnTo>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366982" y="3888509"/>
            <a:ext cx="563418" cy="369455"/>
          </a:xfrm>
          <a:custGeom>
            <a:avLst/>
            <a:gdLst>
              <a:gd name="connsiteX0" fmla="*/ 563418 w 563418"/>
              <a:gd name="connsiteY0" fmla="*/ 0 h 369455"/>
              <a:gd name="connsiteX1" fmla="*/ 489527 w 563418"/>
              <a:gd name="connsiteY1" fmla="*/ 101600 h 369455"/>
              <a:gd name="connsiteX2" fmla="*/ 471054 w 563418"/>
              <a:gd name="connsiteY2" fmla="*/ 129309 h 369455"/>
              <a:gd name="connsiteX3" fmla="*/ 443345 w 563418"/>
              <a:gd name="connsiteY3" fmla="*/ 184727 h 369455"/>
              <a:gd name="connsiteX4" fmla="*/ 424873 w 563418"/>
              <a:gd name="connsiteY4" fmla="*/ 240146 h 369455"/>
              <a:gd name="connsiteX5" fmla="*/ 406400 w 563418"/>
              <a:gd name="connsiteY5" fmla="*/ 295564 h 369455"/>
              <a:gd name="connsiteX6" fmla="*/ 378691 w 563418"/>
              <a:gd name="connsiteY6" fmla="*/ 350982 h 369455"/>
              <a:gd name="connsiteX7" fmla="*/ 350982 w 563418"/>
              <a:gd name="connsiteY7" fmla="*/ 369455 h 369455"/>
              <a:gd name="connsiteX8" fmla="*/ 314036 w 563418"/>
              <a:gd name="connsiteY8" fmla="*/ 360218 h 369455"/>
              <a:gd name="connsiteX9" fmla="*/ 258618 w 563418"/>
              <a:gd name="connsiteY9" fmla="*/ 341746 h 369455"/>
              <a:gd name="connsiteX10" fmla="*/ 230909 w 563418"/>
              <a:gd name="connsiteY10" fmla="*/ 323273 h 369455"/>
              <a:gd name="connsiteX11" fmla="*/ 175491 w 563418"/>
              <a:gd name="connsiteY11" fmla="*/ 304800 h 369455"/>
              <a:gd name="connsiteX12" fmla="*/ 147782 w 563418"/>
              <a:gd name="connsiteY12" fmla="*/ 286327 h 369455"/>
              <a:gd name="connsiteX13" fmla="*/ 83127 w 563418"/>
              <a:gd name="connsiteY13" fmla="*/ 267855 h 369455"/>
              <a:gd name="connsiteX14" fmla="*/ 0 w 563418"/>
              <a:gd name="connsiteY14" fmla="*/ 258618 h 36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418" h="369455">
                <a:moveTo>
                  <a:pt x="563418" y="0"/>
                </a:moveTo>
                <a:cubicBezTo>
                  <a:pt x="512604" y="63519"/>
                  <a:pt x="537408" y="29779"/>
                  <a:pt x="489527" y="101600"/>
                </a:cubicBezTo>
                <a:lnTo>
                  <a:pt x="471054" y="129309"/>
                </a:lnTo>
                <a:cubicBezTo>
                  <a:pt x="437369" y="230368"/>
                  <a:pt x="491093" y="77293"/>
                  <a:pt x="443345" y="184727"/>
                </a:cubicBezTo>
                <a:cubicBezTo>
                  <a:pt x="435437" y="202521"/>
                  <a:pt x="431031" y="221673"/>
                  <a:pt x="424873" y="240146"/>
                </a:cubicBezTo>
                <a:lnTo>
                  <a:pt x="406400" y="295564"/>
                </a:lnTo>
                <a:cubicBezTo>
                  <a:pt x="398889" y="318098"/>
                  <a:pt x="396594" y="333079"/>
                  <a:pt x="378691" y="350982"/>
                </a:cubicBezTo>
                <a:cubicBezTo>
                  <a:pt x="370842" y="358832"/>
                  <a:pt x="360218" y="363297"/>
                  <a:pt x="350982" y="369455"/>
                </a:cubicBezTo>
                <a:cubicBezTo>
                  <a:pt x="338667" y="366376"/>
                  <a:pt x="326195" y="363866"/>
                  <a:pt x="314036" y="360218"/>
                </a:cubicBezTo>
                <a:cubicBezTo>
                  <a:pt x="295385" y="354623"/>
                  <a:pt x="258618" y="341746"/>
                  <a:pt x="258618" y="341746"/>
                </a:cubicBezTo>
                <a:cubicBezTo>
                  <a:pt x="249382" y="335588"/>
                  <a:pt x="241053" y="327782"/>
                  <a:pt x="230909" y="323273"/>
                </a:cubicBezTo>
                <a:cubicBezTo>
                  <a:pt x="213115" y="315365"/>
                  <a:pt x="175491" y="304800"/>
                  <a:pt x="175491" y="304800"/>
                </a:cubicBezTo>
                <a:cubicBezTo>
                  <a:pt x="166255" y="298642"/>
                  <a:pt x="157711" y="291291"/>
                  <a:pt x="147782" y="286327"/>
                </a:cubicBezTo>
                <a:cubicBezTo>
                  <a:pt x="135439" y="280156"/>
                  <a:pt x="93781" y="270222"/>
                  <a:pt x="83127" y="267855"/>
                </a:cubicBezTo>
                <a:cubicBezTo>
                  <a:pt x="30692" y="256203"/>
                  <a:pt x="48076" y="258618"/>
                  <a:pt x="0" y="258618"/>
                </a:cubicBezTo>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963124" y="4272338"/>
            <a:ext cx="3881832" cy="307777"/>
          </a:xfrm>
          <a:prstGeom prst="rect">
            <a:avLst/>
          </a:prstGeom>
          <a:noFill/>
        </p:spPr>
        <p:txBody>
          <a:bodyPr wrap="none" rtlCol="0">
            <a:spAutoFit/>
          </a:bodyPr>
          <a:lstStyle/>
          <a:p>
            <a:r>
              <a:rPr lang="en-US" sz="1400" dirty="0" smtClean="0"/>
              <a:t>Warm air, southerly winds south of the warm front</a:t>
            </a:r>
            <a:endParaRPr lang="en-US" sz="1400" dirty="0"/>
          </a:p>
        </p:txBody>
      </p:sp>
      <p:sp>
        <p:nvSpPr>
          <p:cNvPr id="34" name="TextBox 33"/>
          <p:cNvSpPr txBox="1"/>
          <p:nvPr/>
        </p:nvSpPr>
        <p:spPr>
          <a:xfrm>
            <a:off x="2743200" y="795939"/>
            <a:ext cx="486223" cy="461665"/>
          </a:xfrm>
          <a:prstGeom prst="rect">
            <a:avLst/>
          </a:prstGeom>
          <a:noFill/>
        </p:spPr>
        <p:txBody>
          <a:bodyPr wrap="none" rtlCol="0">
            <a:spAutoFit/>
          </a:bodyPr>
          <a:lstStyle/>
          <a:p>
            <a:r>
              <a:rPr lang="en-US" sz="1200" dirty="0" smtClean="0"/>
              <a:t>Light</a:t>
            </a:r>
          </a:p>
          <a:p>
            <a:r>
              <a:rPr lang="en-US" sz="1200" dirty="0" smtClean="0"/>
              <a:t>rain</a:t>
            </a:r>
            <a:endParaRPr lang="en-US" sz="1200" dirty="0"/>
          </a:p>
        </p:txBody>
      </p:sp>
      <p:cxnSp>
        <p:nvCxnSpPr>
          <p:cNvPr id="36" name="Straight Arrow Connector 35"/>
          <p:cNvCxnSpPr>
            <a:endCxn id="34" idx="3"/>
          </p:cNvCxnSpPr>
          <p:nvPr/>
        </p:nvCxnSpPr>
        <p:spPr>
          <a:xfrm>
            <a:off x="3078882" y="1026771"/>
            <a:ext cx="150541"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534291" y="2973365"/>
            <a:ext cx="1275286" cy="369332"/>
          </a:xfrm>
          <a:prstGeom prst="rect">
            <a:avLst/>
          </a:prstGeom>
          <a:noFill/>
        </p:spPr>
        <p:txBody>
          <a:bodyPr wrap="none" rtlCol="0">
            <a:spAutoFit/>
          </a:bodyPr>
          <a:lstStyle/>
          <a:p>
            <a:r>
              <a:rPr lang="en-US" dirty="0" smtClean="0"/>
              <a:t>Warm front</a:t>
            </a:r>
            <a:endParaRPr lang="en-US" dirty="0"/>
          </a:p>
        </p:txBody>
      </p:sp>
      <p:cxnSp>
        <p:nvCxnSpPr>
          <p:cNvPr id="42" name="Straight Arrow Connector 41"/>
          <p:cNvCxnSpPr/>
          <p:nvPr/>
        </p:nvCxnSpPr>
        <p:spPr>
          <a:xfrm flipH="1" flipV="1">
            <a:off x="6930600" y="2343634"/>
            <a:ext cx="994200" cy="6511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81000" y="3226772"/>
            <a:ext cx="1123000" cy="369332"/>
          </a:xfrm>
          <a:prstGeom prst="rect">
            <a:avLst/>
          </a:prstGeom>
          <a:noFill/>
        </p:spPr>
        <p:txBody>
          <a:bodyPr wrap="none" rtlCol="0">
            <a:spAutoFit/>
          </a:bodyPr>
          <a:lstStyle/>
          <a:p>
            <a:r>
              <a:rPr lang="en-US" dirty="0" smtClean="0"/>
              <a:t>Cold front</a:t>
            </a:r>
            <a:endParaRPr lang="en-US" dirty="0"/>
          </a:p>
        </p:txBody>
      </p:sp>
      <p:cxnSp>
        <p:nvCxnSpPr>
          <p:cNvPr id="46" name="Straight Arrow Connector 45"/>
          <p:cNvCxnSpPr>
            <a:endCxn id="22" idx="54"/>
          </p:cNvCxnSpPr>
          <p:nvPr/>
        </p:nvCxnSpPr>
        <p:spPr>
          <a:xfrm>
            <a:off x="1066800" y="3596104"/>
            <a:ext cx="374073" cy="5140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40145" y="1538522"/>
            <a:ext cx="1231106" cy="1169551"/>
          </a:xfrm>
          <a:prstGeom prst="rect">
            <a:avLst/>
          </a:prstGeom>
          <a:noFill/>
        </p:spPr>
        <p:txBody>
          <a:bodyPr wrap="none" rtlCol="0">
            <a:spAutoFit/>
          </a:bodyPr>
          <a:lstStyle/>
          <a:p>
            <a:r>
              <a:rPr lang="en-US" sz="1400" dirty="0" smtClean="0"/>
              <a:t>Northwesterly</a:t>
            </a:r>
          </a:p>
          <a:p>
            <a:r>
              <a:rPr lang="en-US" sz="1400" dirty="0" smtClean="0"/>
              <a:t>winds </a:t>
            </a:r>
          </a:p>
          <a:p>
            <a:r>
              <a:rPr lang="en-US" sz="1400" dirty="0"/>
              <a:t>b</a:t>
            </a:r>
            <a:r>
              <a:rPr lang="en-US" sz="1400" dirty="0" smtClean="0"/>
              <a:t>ehind</a:t>
            </a:r>
          </a:p>
          <a:p>
            <a:r>
              <a:rPr lang="en-US" sz="1400" dirty="0"/>
              <a:t>t</a:t>
            </a:r>
            <a:r>
              <a:rPr lang="en-US" sz="1400" dirty="0" smtClean="0"/>
              <a:t>he cold</a:t>
            </a:r>
          </a:p>
          <a:p>
            <a:r>
              <a:rPr lang="en-US" sz="1400" dirty="0" smtClean="0"/>
              <a:t>front </a:t>
            </a:r>
            <a:endParaRPr lang="en-US" sz="1400" dirty="0"/>
          </a:p>
        </p:txBody>
      </p:sp>
      <p:sp>
        <p:nvSpPr>
          <p:cNvPr id="5" name="Slide Number Placeholder 4"/>
          <p:cNvSpPr>
            <a:spLocks noGrp="1"/>
          </p:cNvSpPr>
          <p:nvPr>
            <p:ph type="sldNum" sz="quarter" idx="12"/>
          </p:nvPr>
        </p:nvSpPr>
        <p:spPr/>
        <p:txBody>
          <a:bodyPr/>
          <a:lstStyle/>
          <a:p>
            <a:fld id="{DDCB4F3F-55A0-4E20-8C2F-099B6C312F9A}" type="slidenum">
              <a:rPr lang="en-US" smtClean="0"/>
              <a:pPr/>
              <a:t>16</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1329537"/>
      </p:ext>
    </p:extLst>
  </p:cSld>
  <p:clrMapOvr>
    <a:masterClrMapping/>
  </p:clrMapOvr>
  <mc:AlternateContent xmlns:mc="http://schemas.openxmlformats.org/markup-compatibility/2006" xmlns:p14="http://schemas.microsoft.com/office/powerpoint/2010/main">
    <mc:Choice Requires="p14">
      <p:transition spd="slow" p14:dur="2000" advTm="58981"/>
    </mc:Choice>
    <mc:Fallback xmlns="">
      <p:transition spd="slow" advTm="58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2909" y="838200"/>
            <a:ext cx="7214690" cy="501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374015"/>
            <a:ext cx="4301755" cy="5262979"/>
          </a:xfrm>
          <a:prstGeom prst="rect">
            <a:avLst/>
          </a:prstGeom>
          <a:noFill/>
        </p:spPr>
        <p:txBody>
          <a:bodyPr wrap="none" rtlCol="0">
            <a:spAutoFit/>
          </a:bodyPr>
          <a:lstStyle/>
          <a:p>
            <a:r>
              <a:rPr lang="en-US" sz="1200" dirty="0" smtClean="0"/>
              <a:t>A United States</a:t>
            </a:r>
          </a:p>
          <a:p>
            <a:r>
              <a:rPr lang="en-US" sz="1200" dirty="0"/>
              <a:t>w</a:t>
            </a:r>
            <a:r>
              <a:rPr lang="en-US" sz="1200" dirty="0" smtClean="0"/>
              <a:t>eather map.</a:t>
            </a:r>
          </a:p>
          <a:p>
            <a:r>
              <a:rPr lang="en-US" sz="1200" dirty="0" smtClean="0"/>
              <a:t>A </a:t>
            </a:r>
            <a:r>
              <a:rPr lang="en-US" sz="1200" b="1" dirty="0" smtClean="0">
                <a:solidFill>
                  <a:srgbClr val="0070C0"/>
                </a:solidFill>
              </a:rPr>
              <a:t>cold front </a:t>
            </a:r>
            <a:r>
              <a:rPr lang="en-US" sz="1200" dirty="0" smtClean="0"/>
              <a:t>extends</a:t>
            </a:r>
          </a:p>
          <a:p>
            <a:r>
              <a:rPr lang="en-US" sz="1200" dirty="0"/>
              <a:t>f</a:t>
            </a:r>
            <a:r>
              <a:rPr lang="en-US" sz="1200" dirty="0" smtClean="0"/>
              <a:t>rom Minnesota to</a:t>
            </a:r>
          </a:p>
          <a:p>
            <a:r>
              <a:rPr lang="en-US" sz="1200" dirty="0" smtClean="0"/>
              <a:t>Wyoming. </a:t>
            </a:r>
            <a:r>
              <a:rPr lang="en-US" sz="1200" b="1" dirty="0" smtClean="0">
                <a:solidFill>
                  <a:srgbClr val="0070C0"/>
                </a:solidFill>
              </a:rPr>
              <a:t>High pressure</a:t>
            </a:r>
          </a:p>
          <a:p>
            <a:r>
              <a:rPr lang="en-US" sz="1200" dirty="0" smtClean="0"/>
              <a:t>Is centered over Montana.</a:t>
            </a:r>
          </a:p>
          <a:p>
            <a:endParaRPr lang="en-US" sz="1200" dirty="0"/>
          </a:p>
          <a:p>
            <a:r>
              <a:rPr lang="en-US" sz="1200" dirty="0" smtClean="0"/>
              <a:t>Notice that in Minneapolis</a:t>
            </a:r>
          </a:p>
          <a:p>
            <a:r>
              <a:rPr lang="en-US" sz="1200" dirty="0"/>
              <a:t>t</a:t>
            </a:r>
            <a:r>
              <a:rPr lang="en-US" sz="1200" dirty="0" smtClean="0"/>
              <a:t>he temperature is 70 with</a:t>
            </a:r>
          </a:p>
          <a:p>
            <a:r>
              <a:rPr lang="en-US" sz="1200" dirty="0"/>
              <a:t>w</a:t>
            </a:r>
            <a:r>
              <a:rPr lang="en-US" sz="1200" dirty="0" smtClean="0"/>
              <a:t>inds from the south at</a:t>
            </a:r>
          </a:p>
          <a:p>
            <a:r>
              <a:rPr lang="en-US" sz="1200" dirty="0" smtClean="0"/>
              <a:t>20 knots (24 mph). On the</a:t>
            </a:r>
          </a:p>
          <a:p>
            <a:r>
              <a:rPr lang="en-US" sz="1200" dirty="0"/>
              <a:t>n</a:t>
            </a:r>
            <a:r>
              <a:rPr lang="en-US" sz="1200" dirty="0" smtClean="0"/>
              <a:t>orth side of the cold front</a:t>
            </a:r>
          </a:p>
          <a:p>
            <a:r>
              <a:rPr lang="en-US" sz="1200" dirty="0"/>
              <a:t>i</a:t>
            </a:r>
            <a:r>
              <a:rPr lang="en-US" sz="1200" dirty="0" smtClean="0"/>
              <a:t>n North Dakota the</a:t>
            </a:r>
          </a:p>
          <a:p>
            <a:r>
              <a:rPr lang="en-US" sz="1200" dirty="0"/>
              <a:t>t</a:t>
            </a:r>
            <a:r>
              <a:rPr lang="en-US" sz="1200" dirty="0" smtClean="0"/>
              <a:t>emperatures is 47 with north</a:t>
            </a:r>
          </a:p>
          <a:p>
            <a:r>
              <a:rPr lang="en-US" sz="1200" dirty="0" smtClean="0"/>
              <a:t>winds of 15 knots.</a:t>
            </a:r>
          </a:p>
          <a:p>
            <a:endParaRPr lang="en-US" sz="1200" dirty="0"/>
          </a:p>
          <a:p>
            <a:r>
              <a:rPr lang="en-US" sz="1200" dirty="0" smtClean="0"/>
              <a:t>A </a:t>
            </a:r>
            <a:r>
              <a:rPr lang="en-US" sz="1200" b="1" dirty="0" smtClean="0">
                <a:solidFill>
                  <a:srgbClr val="0070C0"/>
                </a:solidFill>
              </a:rPr>
              <a:t>warm front </a:t>
            </a:r>
            <a:r>
              <a:rPr lang="en-US" sz="1200" dirty="0" smtClean="0"/>
              <a:t>extends across</a:t>
            </a:r>
          </a:p>
          <a:p>
            <a:r>
              <a:rPr lang="en-US" sz="1200" dirty="0" smtClean="0"/>
              <a:t>Missouri. On the south side</a:t>
            </a:r>
          </a:p>
          <a:p>
            <a:r>
              <a:rPr lang="en-US" sz="1200" dirty="0"/>
              <a:t>o</a:t>
            </a:r>
            <a:r>
              <a:rPr lang="en-US" sz="1200" dirty="0" smtClean="0"/>
              <a:t>f the front the temperature</a:t>
            </a:r>
          </a:p>
          <a:p>
            <a:r>
              <a:rPr lang="en-US" sz="1200" dirty="0"/>
              <a:t>i</a:t>
            </a:r>
            <a:r>
              <a:rPr lang="en-US" sz="1200" dirty="0" smtClean="0"/>
              <a:t>s in the 80s. North of the </a:t>
            </a:r>
          </a:p>
          <a:p>
            <a:r>
              <a:rPr lang="en-US" sz="1200" dirty="0"/>
              <a:t>f</a:t>
            </a:r>
            <a:r>
              <a:rPr lang="en-US" sz="1200" dirty="0" smtClean="0"/>
              <a:t>ront it drops into the low 60s </a:t>
            </a:r>
          </a:p>
          <a:p>
            <a:r>
              <a:rPr lang="en-US" sz="1200" dirty="0" smtClean="0"/>
              <a:t>in Chicago and the 50s in </a:t>
            </a:r>
          </a:p>
          <a:p>
            <a:r>
              <a:rPr lang="en-US" sz="1200" dirty="0" smtClean="0"/>
              <a:t>Wisconsin.</a:t>
            </a:r>
          </a:p>
          <a:p>
            <a:endParaRPr lang="en-US" sz="1200" dirty="0"/>
          </a:p>
          <a:p>
            <a:r>
              <a:rPr lang="en-US" sz="1200" dirty="0" smtClean="0"/>
              <a:t>Over the southeast the circles for</a:t>
            </a:r>
          </a:p>
          <a:p>
            <a:r>
              <a:rPr lang="en-US" sz="1200" dirty="0"/>
              <a:t>t</a:t>
            </a:r>
            <a:r>
              <a:rPr lang="en-US" sz="1200" dirty="0" smtClean="0"/>
              <a:t>he </a:t>
            </a:r>
            <a:r>
              <a:rPr lang="en-US" sz="1200" b="1" dirty="0" smtClean="0">
                <a:solidFill>
                  <a:srgbClr val="0070C0"/>
                </a:solidFill>
              </a:rPr>
              <a:t>station plots </a:t>
            </a:r>
            <a:r>
              <a:rPr lang="en-US" sz="1200" dirty="0" smtClean="0"/>
              <a:t>are hollow. This means skies are clear. </a:t>
            </a:r>
          </a:p>
          <a:p>
            <a:r>
              <a:rPr lang="en-US" sz="1200" dirty="0" smtClean="0"/>
              <a:t>In the northeast the closed circle station plots indicate it is cloudy.</a:t>
            </a:r>
          </a:p>
          <a:p>
            <a:endParaRPr lang="en-US" sz="1200" dirty="0"/>
          </a:p>
        </p:txBody>
      </p:sp>
      <p:sp>
        <p:nvSpPr>
          <p:cNvPr id="3" name="TextBox 2"/>
          <p:cNvSpPr txBox="1"/>
          <p:nvPr/>
        </p:nvSpPr>
        <p:spPr>
          <a:xfrm>
            <a:off x="2597891" y="161881"/>
            <a:ext cx="3940502" cy="369332"/>
          </a:xfrm>
          <a:prstGeom prst="rect">
            <a:avLst/>
          </a:prstGeom>
          <a:noFill/>
        </p:spPr>
        <p:txBody>
          <a:bodyPr wrap="none" rtlCol="0">
            <a:spAutoFit/>
          </a:bodyPr>
          <a:lstStyle/>
          <a:p>
            <a:r>
              <a:rPr lang="en-US" dirty="0" smtClean="0"/>
              <a:t>Putting it all together on a weather map</a:t>
            </a:r>
            <a:endParaRPr lang="en-US" dirty="0"/>
          </a:p>
        </p:txBody>
      </p:sp>
      <p:cxnSp>
        <p:nvCxnSpPr>
          <p:cNvPr id="6" name="Straight Arrow Connector 5"/>
          <p:cNvCxnSpPr/>
          <p:nvPr/>
        </p:nvCxnSpPr>
        <p:spPr>
          <a:xfrm>
            <a:off x="4826000" y="1747982"/>
            <a:ext cx="76200" cy="3048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943600" y="2116282"/>
            <a:ext cx="76200" cy="2286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105400" y="3962400"/>
            <a:ext cx="217651" cy="1524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7543800" y="2514600"/>
            <a:ext cx="228600" cy="762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408882" y="1900382"/>
            <a:ext cx="76200" cy="2286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73251" y="6324600"/>
            <a:ext cx="6854697" cy="369332"/>
          </a:xfrm>
          <a:prstGeom prst="rect">
            <a:avLst/>
          </a:prstGeom>
          <a:noFill/>
        </p:spPr>
        <p:txBody>
          <a:bodyPr wrap="none" rtlCol="0">
            <a:spAutoFit/>
          </a:bodyPr>
          <a:lstStyle/>
          <a:p>
            <a:r>
              <a:rPr lang="en-US" sz="1600" dirty="0" smtClean="0"/>
              <a:t>To see </a:t>
            </a:r>
            <a:r>
              <a:rPr lang="en-US" sz="1600" dirty="0"/>
              <a:t>today’s weather map go to: </a:t>
            </a:r>
            <a:r>
              <a:rPr lang="en-US" sz="1600" dirty="0">
                <a:solidFill>
                  <a:srgbClr val="0070C0"/>
                </a:solidFill>
              </a:rPr>
              <a:t>http://</a:t>
            </a:r>
            <a:r>
              <a:rPr lang="en-US" sz="1600" dirty="0" smtClean="0">
                <a:solidFill>
                  <a:srgbClr val="0070C0"/>
                </a:solidFill>
              </a:rPr>
              <a:t>www.wpc.ncep.noaa.gov/dailywxmap</a:t>
            </a:r>
            <a:r>
              <a:rPr lang="en-US" dirty="0">
                <a:solidFill>
                  <a:srgbClr val="0070C0"/>
                </a:solidFill>
              </a:rPr>
              <a:t>/</a:t>
            </a:r>
          </a:p>
        </p:txBody>
      </p:sp>
      <p:sp>
        <p:nvSpPr>
          <p:cNvPr id="5" name="Slide Number Placeholder 4"/>
          <p:cNvSpPr>
            <a:spLocks noGrp="1"/>
          </p:cNvSpPr>
          <p:nvPr>
            <p:ph type="sldNum" sz="quarter" idx="12"/>
          </p:nvPr>
        </p:nvSpPr>
        <p:spPr/>
        <p:txBody>
          <a:bodyPr/>
          <a:lstStyle/>
          <a:p>
            <a:fld id="{DDCB4F3F-55A0-4E20-8C2F-099B6C312F9A}" type="slidenum">
              <a:rPr lang="en-US" smtClean="0"/>
              <a:pPr/>
              <a:t>17</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0950317"/>
      </p:ext>
    </p:extLst>
  </p:cSld>
  <p:clrMapOvr>
    <a:masterClrMapping/>
  </p:clrMapOvr>
  <mc:AlternateContent xmlns:mc="http://schemas.openxmlformats.org/markup-compatibility/2006" xmlns:p14="http://schemas.microsoft.com/office/powerpoint/2010/main">
    <mc:Choice Requires="p14">
      <p:transition spd="slow" p14:dur="2000" advTm="30878"/>
    </mc:Choice>
    <mc:Fallback xmlns="">
      <p:transition spd="slow" advTm="30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1143000"/>
          </a:xfrm>
        </p:spPr>
        <p:txBody>
          <a:bodyPr>
            <a:normAutofit/>
          </a:bodyPr>
          <a:lstStyle/>
          <a:p>
            <a:r>
              <a:rPr lang="en-US" sz="1800" dirty="0" smtClean="0"/>
              <a:t>If you have questions, would like a copy of this narration, or have ideas for other weather topics you’d like us to explain…</a:t>
            </a:r>
            <a:endParaRPr lang="en-US" sz="1800" dirty="0"/>
          </a:p>
        </p:txBody>
      </p:sp>
      <p:sp>
        <p:nvSpPr>
          <p:cNvPr id="4" name="TextBox 3"/>
          <p:cNvSpPr txBox="1"/>
          <p:nvPr/>
        </p:nvSpPr>
        <p:spPr>
          <a:xfrm>
            <a:off x="1600200" y="3396734"/>
            <a:ext cx="5742534" cy="646331"/>
          </a:xfrm>
          <a:prstGeom prst="rect">
            <a:avLst/>
          </a:prstGeom>
          <a:noFill/>
        </p:spPr>
        <p:txBody>
          <a:bodyPr wrap="none" rtlCol="0">
            <a:spAutoFit/>
          </a:bodyPr>
          <a:lstStyle/>
          <a:p>
            <a:pPr algn="ctr"/>
            <a:r>
              <a:rPr lang="en-US" dirty="0" smtClean="0"/>
              <a:t>Please send an email  from your educator email account to </a:t>
            </a:r>
          </a:p>
          <a:p>
            <a:pPr algn="ctr"/>
            <a:r>
              <a:rPr lang="en-US" dirty="0" smtClean="0"/>
              <a:t>andrew.woodcock@noaa.gov</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3762" y="4992624"/>
            <a:ext cx="182403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55" y="4992255"/>
            <a:ext cx="215354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DCB4F3F-55A0-4E20-8C2F-099B6C312F9A}" type="slidenum">
              <a:rPr lang="en-US" smtClean="0"/>
              <a:pPr/>
              <a:t>18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87522930"/>
      </p:ext>
    </p:extLst>
  </p:cSld>
  <p:clrMapOvr>
    <a:masterClrMapping/>
  </p:clrMapOvr>
  <mc:AlternateContent xmlns:mc="http://schemas.openxmlformats.org/markup-compatibility/2006" xmlns:p14="http://schemas.microsoft.com/office/powerpoint/2010/main">
    <mc:Choice Requires="p14">
      <p:transition spd="slow" p14:dur="2000" advClick="0" advTm="22437"/>
    </mc:Choice>
    <mc:Fallback xmlns="">
      <p:transition spd="slow" advClick="0" advTm="2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715962"/>
          </a:xfrm>
        </p:spPr>
        <p:txBody>
          <a:bodyPr>
            <a:normAutofit/>
          </a:bodyPr>
          <a:lstStyle/>
          <a:p>
            <a:r>
              <a:rPr lang="en-US" sz="1800" dirty="0" smtClean="0"/>
              <a:t>How to read a weather map. What’s on it?</a:t>
            </a:r>
            <a:endParaRPr lang="en-US" sz="1800"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914399"/>
            <a:ext cx="7740428"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DCB4F3F-55A0-4E20-8C2F-099B6C312F9A}" type="slidenum">
              <a:rPr lang="en-US" smtClean="0"/>
              <a:pPr/>
              <a:t>2</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6815495"/>
      </p:ext>
    </p:extLst>
  </p:cSld>
  <p:clrMapOvr>
    <a:masterClrMapping/>
  </p:clrMapOvr>
  <mc:AlternateContent xmlns:mc="http://schemas.openxmlformats.org/markup-compatibility/2006" xmlns:p14="http://schemas.microsoft.com/office/powerpoint/2010/main">
    <mc:Choice Requires="p14">
      <p:transition spd="slow" p14:dur="2000" advTm="37113"/>
    </mc:Choice>
    <mc:Fallback xmlns="">
      <p:transition spd="slow" advTm="37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715962"/>
          </a:xfrm>
        </p:spPr>
        <p:txBody>
          <a:bodyPr>
            <a:normAutofit/>
          </a:bodyPr>
          <a:lstStyle/>
          <a:p>
            <a:r>
              <a:rPr lang="en-US" sz="1800" dirty="0" smtClean="0"/>
              <a:t>Terms we’ll be discussing…</a:t>
            </a:r>
            <a:endParaRPr lang="en-US" sz="1800" dirty="0"/>
          </a:p>
        </p:txBody>
      </p:sp>
      <p:sp>
        <p:nvSpPr>
          <p:cNvPr id="4" name="TextBox 3"/>
          <p:cNvSpPr txBox="1"/>
          <p:nvPr/>
        </p:nvSpPr>
        <p:spPr>
          <a:xfrm>
            <a:off x="735807" y="990600"/>
            <a:ext cx="1473993" cy="369332"/>
          </a:xfrm>
          <a:prstGeom prst="rect">
            <a:avLst/>
          </a:prstGeom>
          <a:noFill/>
        </p:spPr>
        <p:txBody>
          <a:bodyPr wrap="none" rtlCol="0">
            <a:spAutoFit/>
          </a:bodyPr>
          <a:lstStyle/>
          <a:p>
            <a:r>
              <a:rPr lang="en-US" dirty="0" err="1" smtClean="0"/>
              <a:t>Iso</a:t>
            </a:r>
            <a:r>
              <a:rPr lang="en-US" dirty="0" smtClean="0"/>
              <a:t> – “equal” </a:t>
            </a:r>
            <a:endParaRPr lang="en-US" dirty="0"/>
          </a:p>
        </p:txBody>
      </p:sp>
      <p:sp>
        <p:nvSpPr>
          <p:cNvPr id="5" name="TextBox 4"/>
          <p:cNvSpPr txBox="1"/>
          <p:nvPr/>
        </p:nvSpPr>
        <p:spPr>
          <a:xfrm>
            <a:off x="685800" y="3079960"/>
            <a:ext cx="5910208" cy="369332"/>
          </a:xfrm>
          <a:prstGeom prst="rect">
            <a:avLst/>
          </a:prstGeom>
          <a:noFill/>
        </p:spPr>
        <p:txBody>
          <a:bodyPr wrap="none" rtlCol="0">
            <a:spAutoFit/>
          </a:bodyPr>
          <a:lstStyle/>
          <a:p>
            <a:r>
              <a:rPr lang="en-US" dirty="0" err="1" smtClean="0"/>
              <a:t>Dewpoint</a:t>
            </a:r>
            <a:r>
              <a:rPr lang="en-US" dirty="0" smtClean="0"/>
              <a:t> – “a measure of the amount of moisture in the air”</a:t>
            </a:r>
            <a:endParaRPr lang="en-US" dirty="0"/>
          </a:p>
        </p:txBody>
      </p:sp>
      <p:sp>
        <p:nvSpPr>
          <p:cNvPr id="6" name="TextBox 5"/>
          <p:cNvSpPr txBox="1"/>
          <p:nvPr/>
        </p:nvSpPr>
        <p:spPr>
          <a:xfrm>
            <a:off x="746930" y="1297587"/>
            <a:ext cx="3291670" cy="369332"/>
          </a:xfrm>
          <a:prstGeom prst="rect">
            <a:avLst/>
          </a:prstGeom>
          <a:noFill/>
        </p:spPr>
        <p:txBody>
          <a:bodyPr wrap="none" rtlCol="0">
            <a:spAutoFit/>
          </a:bodyPr>
          <a:lstStyle/>
          <a:p>
            <a:r>
              <a:rPr lang="en-US" dirty="0" smtClean="0"/>
              <a:t>Isobar – “lines of equal pressure”</a:t>
            </a:r>
            <a:endParaRPr lang="en-US" dirty="0"/>
          </a:p>
        </p:txBody>
      </p:sp>
      <p:sp>
        <p:nvSpPr>
          <p:cNvPr id="7" name="TextBox 6"/>
          <p:cNvSpPr txBox="1"/>
          <p:nvPr/>
        </p:nvSpPr>
        <p:spPr>
          <a:xfrm>
            <a:off x="712058" y="1666919"/>
            <a:ext cx="3936142" cy="369332"/>
          </a:xfrm>
          <a:prstGeom prst="rect">
            <a:avLst/>
          </a:prstGeom>
          <a:noFill/>
        </p:spPr>
        <p:txBody>
          <a:bodyPr wrap="none" rtlCol="0">
            <a:spAutoFit/>
          </a:bodyPr>
          <a:lstStyle/>
          <a:p>
            <a:r>
              <a:rPr lang="en-US" dirty="0" smtClean="0"/>
              <a:t>Isotherm – “lines of equal temperature”</a:t>
            </a:r>
            <a:endParaRPr lang="en-US" dirty="0"/>
          </a:p>
        </p:txBody>
      </p:sp>
      <p:sp>
        <p:nvSpPr>
          <p:cNvPr id="8" name="TextBox 7"/>
          <p:cNvSpPr txBox="1"/>
          <p:nvPr/>
        </p:nvSpPr>
        <p:spPr>
          <a:xfrm>
            <a:off x="729746" y="2040991"/>
            <a:ext cx="5823454" cy="369332"/>
          </a:xfrm>
          <a:prstGeom prst="rect">
            <a:avLst/>
          </a:prstGeom>
          <a:noFill/>
        </p:spPr>
        <p:txBody>
          <a:bodyPr wrap="none" rtlCol="0">
            <a:spAutoFit/>
          </a:bodyPr>
          <a:lstStyle/>
          <a:p>
            <a:r>
              <a:rPr lang="en-US" dirty="0" smtClean="0"/>
              <a:t>Air Pressure – “the weight of the column of air on a surface”</a:t>
            </a:r>
            <a:endParaRPr lang="en-US" dirty="0"/>
          </a:p>
        </p:txBody>
      </p:sp>
      <p:sp>
        <p:nvSpPr>
          <p:cNvPr id="9" name="TextBox 8"/>
          <p:cNvSpPr txBox="1"/>
          <p:nvPr/>
        </p:nvSpPr>
        <p:spPr>
          <a:xfrm>
            <a:off x="645294" y="2710628"/>
            <a:ext cx="7126951" cy="369332"/>
          </a:xfrm>
          <a:prstGeom prst="rect">
            <a:avLst/>
          </a:prstGeom>
          <a:noFill/>
        </p:spPr>
        <p:txBody>
          <a:bodyPr wrap="none" rtlCol="0">
            <a:spAutoFit/>
          </a:bodyPr>
          <a:lstStyle/>
          <a:p>
            <a:r>
              <a:rPr lang="en-US" dirty="0" smtClean="0"/>
              <a:t>Temperature – “the measure of the speed of  movement of air molecules”</a:t>
            </a:r>
            <a:endParaRPr lang="en-US" dirty="0"/>
          </a:p>
        </p:txBody>
      </p:sp>
      <p:sp>
        <p:nvSpPr>
          <p:cNvPr id="10" name="TextBox 9"/>
          <p:cNvSpPr txBox="1"/>
          <p:nvPr/>
        </p:nvSpPr>
        <p:spPr>
          <a:xfrm>
            <a:off x="685800" y="2373868"/>
            <a:ext cx="6195863" cy="369332"/>
          </a:xfrm>
          <a:prstGeom prst="rect">
            <a:avLst/>
          </a:prstGeom>
          <a:noFill/>
        </p:spPr>
        <p:txBody>
          <a:bodyPr wrap="none" rtlCol="0">
            <a:spAutoFit/>
          </a:bodyPr>
          <a:lstStyle/>
          <a:p>
            <a:r>
              <a:rPr lang="en-US" dirty="0" smtClean="0"/>
              <a:t>Pressure Gradient – “the difference in pressure between points”</a:t>
            </a:r>
            <a:endParaRPr lang="en-US" dirty="0"/>
          </a:p>
        </p:txBody>
      </p:sp>
      <p:sp>
        <p:nvSpPr>
          <p:cNvPr id="11" name="TextBox 10"/>
          <p:cNvSpPr txBox="1"/>
          <p:nvPr/>
        </p:nvSpPr>
        <p:spPr>
          <a:xfrm>
            <a:off x="685800" y="3429000"/>
            <a:ext cx="8087407" cy="369332"/>
          </a:xfrm>
          <a:prstGeom prst="rect">
            <a:avLst/>
          </a:prstGeom>
          <a:noFill/>
        </p:spPr>
        <p:txBody>
          <a:bodyPr wrap="none" rtlCol="0">
            <a:spAutoFit/>
          </a:bodyPr>
          <a:lstStyle/>
          <a:p>
            <a:r>
              <a:rPr lang="en-US" dirty="0" smtClean="0"/>
              <a:t>Relative Humidity – “the amount of moisture in the air with respect to temperature”</a:t>
            </a:r>
            <a:endParaRPr lang="en-US" dirty="0"/>
          </a:p>
        </p:txBody>
      </p:sp>
      <p:sp>
        <p:nvSpPr>
          <p:cNvPr id="12" name="TextBox 11"/>
          <p:cNvSpPr txBox="1"/>
          <p:nvPr/>
        </p:nvSpPr>
        <p:spPr>
          <a:xfrm>
            <a:off x="698660" y="3819053"/>
            <a:ext cx="7892161" cy="646331"/>
          </a:xfrm>
          <a:prstGeom prst="rect">
            <a:avLst/>
          </a:prstGeom>
          <a:noFill/>
        </p:spPr>
        <p:txBody>
          <a:bodyPr wrap="none" rtlCol="0">
            <a:spAutoFit/>
          </a:bodyPr>
          <a:lstStyle/>
          <a:p>
            <a:r>
              <a:rPr lang="en-US" dirty="0" smtClean="0"/>
              <a:t>Station Plot/Surface Observation – “a plot showing multiple weather variables at a</a:t>
            </a:r>
          </a:p>
          <a:p>
            <a:r>
              <a:rPr lang="en-US" dirty="0"/>
              <a:t>s</a:t>
            </a:r>
            <a:r>
              <a:rPr lang="en-US" dirty="0" smtClean="0"/>
              <a:t>pecific location, including sky condition, temperature, and winds”</a:t>
            </a:r>
            <a:endParaRPr lang="en-US" dirty="0"/>
          </a:p>
        </p:txBody>
      </p:sp>
      <p:sp>
        <p:nvSpPr>
          <p:cNvPr id="13" name="TextBox 12"/>
          <p:cNvSpPr txBox="1"/>
          <p:nvPr/>
        </p:nvSpPr>
        <p:spPr>
          <a:xfrm>
            <a:off x="682239" y="5257800"/>
            <a:ext cx="5647828" cy="369332"/>
          </a:xfrm>
          <a:prstGeom prst="rect">
            <a:avLst/>
          </a:prstGeom>
          <a:noFill/>
        </p:spPr>
        <p:txBody>
          <a:bodyPr wrap="none" rtlCol="0">
            <a:spAutoFit/>
          </a:bodyPr>
          <a:lstStyle/>
          <a:p>
            <a:r>
              <a:rPr lang="en-US" dirty="0" smtClean="0"/>
              <a:t>Cold front/warm front – “boundaries between air masses”</a:t>
            </a:r>
            <a:endParaRPr lang="en-US" dirty="0"/>
          </a:p>
        </p:txBody>
      </p:sp>
      <p:sp>
        <p:nvSpPr>
          <p:cNvPr id="14" name="TextBox 13"/>
          <p:cNvSpPr txBox="1"/>
          <p:nvPr/>
        </p:nvSpPr>
        <p:spPr>
          <a:xfrm>
            <a:off x="704028" y="4486166"/>
            <a:ext cx="7632346" cy="646331"/>
          </a:xfrm>
          <a:prstGeom prst="rect">
            <a:avLst/>
          </a:prstGeom>
          <a:noFill/>
        </p:spPr>
        <p:txBody>
          <a:bodyPr wrap="none" rtlCol="0">
            <a:spAutoFit/>
          </a:bodyPr>
          <a:lstStyle/>
          <a:p>
            <a:r>
              <a:rPr lang="en-US" dirty="0" smtClean="0"/>
              <a:t>Air mass – “a portion of the atmosphere with similar moisture and temperature</a:t>
            </a:r>
          </a:p>
          <a:p>
            <a:r>
              <a:rPr lang="en-US" dirty="0"/>
              <a:t>c</a:t>
            </a:r>
            <a:r>
              <a:rPr lang="en-US" dirty="0" smtClean="0"/>
              <a:t>haracteristics”</a:t>
            </a:r>
            <a:endParaRPr lang="en-US" dirty="0"/>
          </a:p>
        </p:txBody>
      </p:sp>
      <p:sp>
        <p:nvSpPr>
          <p:cNvPr id="3" name="TextBox 2"/>
          <p:cNvSpPr txBox="1"/>
          <p:nvPr/>
        </p:nvSpPr>
        <p:spPr>
          <a:xfrm>
            <a:off x="746930" y="5867400"/>
            <a:ext cx="5686300" cy="369332"/>
          </a:xfrm>
          <a:prstGeom prst="rect">
            <a:avLst/>
          </a:prstGeom>
          <a:noFill/>
        </p:spPr>
        <p:txBody>
          <a:bodyPr wrap="none" rtlCol="0">
            <a:spAutoFit/>
          </a:bodyPr>
          <a:lstStyle/>
          <a:p>
            <a:r>
              <a:rPr lang="en-US" dirty="0" smtClean="0"/>
              <a:t>We put all of this together to create a surface map analysis</a:t>
            </a:r>
            <a:endParaRPr lang="en-US" dirty="0"/>
          </a:p>
        </p:txBody>
      </p:sp>
      <p:sp>
        <p:nvSpPr>
          <p:cNvPr id="15" name="Slide Number Placeholder 14"/>
          <p:cNvSpPr>
            <a:spLocks noGrp="1"/>
          </p:cNvSpPr>
          <p:nvPr>
            <p:ph type="sldNum" sz="quarter" idx="12"/>
          </p:nvPr>
        </p:nvSpPr>
        <p:spPr/>
        <p:txBody>
          <a:bodyPr/>
          <a:lstStyle/>
          <a:p>
            <a:fld id="{DDCB4F3F-55A0-4E20-8C2F-099B6C312F9A}" type="slidenum">
              <a:rPr lang="en-US" smtClean="0"/>
              <a:pPr/>
              <a:t>3</a:t>
            </a:fld>
            <a:endParaRPr lang="en-US"/>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2686383"/>
      </p:ext>
    </p:extLst>
  </p:cSld>
  <p:clrMapOvr>
    <a:masterClrMapping/>
  </p:clrMapOvr>
  <mc:AlternateContent xmlns:mc="http://schemas.openxmlformats.org/markup-compatibility/2006" xmlns:p14="http://schemas.microsoft.com/office/powerpoint/2010/main">
    <mc:Choice Requires="p14">
      <p:transition spd="slow" p14:dur="2000" advTm="33099"/>
    </mc:Choice>
    <mc:Fallback xmlns="">
      <p:transition spd="slow" advTm="33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57200" y="5120640"/>
            <a:ext cx="1219200" cy="609600"/>
          </a:xfrm>
          <a:prstGeom prst="ellipse">
            <a:avLst/>
          </a:prstGeom>
          <a:noFill/>
          <a:effectLst>
            <a:reflection blurRad="6350" stA="50000" endA="300" endPos="90000" dir="5400000" sy="-100000" algn="bl" rotWithShape="0"/>
          </a:effectLst>
          <a:scene3d>
            <a:camera prst="orthographicFront">
              <a:rot lat="1800000" lon="1800000" rev="0"/>
            </a:camera>
            <a:lightRig rig="threePt" dir="t">
              <a:rot lat="0" lon="0" rev="0"/>
            </a:lightRig>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19545" y="685800"/>
            <a:ext cx="1219200" cy="609600"/>
          </a:xfrm>
          <a:prstGeom prst="ellipse">
            <a:avLst/>
          </a:prstGeom>
          <a:noFill/>
          <a:effectLst>
            <a:reflection blurRad="6350" stA="50000" endA="300" endPos="90000" dir="5400000" sy="-100000" algn="bl" rotWithShape="0"/>
          </a:effectLst>
          <a:scene3d>
            <a:camera prst="orthographicFront">
              <a:rot lat="1800000" lon="1800000" rev="0"/>
            </a:camera>
            <a:lightRig rig="threePt" dir="t">
              <a:rot lat="0" lon="0" rev="0"/>
            </a:lightRig>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35748" y="838200"/>
            <a:ext cx="0" cy="42824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645618" y="1219200"/>
            <a:ext cx="30782" cy="42824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611091" y="313997"/>
            <a:ext cx="3151909" cy="4031873"/>
          </a:xfrm>
          <a:prstGeom prst="rect">
            <a:avLst/>
          </a:prstGeom>
          <a:solidFill>
            <a:srgbClr val="FFFF00"/>
          </a:solidFill>
        </p:spPr>
        <p:txBody>
          <a:bodyPr wrap="square" rtlCol="0">
            <a:spAutoFit/>
          </a:bodyPr>
          <a:lstStyle/>
          <a:p>
            <a:pPr algn="ctr"/>
            <a:r>
              <a:rPr lang="en-US" sz="1600" dirty="0" smtClean="0"/>
              <a:t>What is air pressure?</a:t>
            </a:r>
          </a:p>
          <a:p>
            <a:r>
              <a:rPr lang="en-US" sz="1200" dirty="0" smtClean="0"/>
              <a:t>People on the ground can’t tell, but air has weight to it. Air is a fluid. The weight is from all of the gases in the atmosphere (oxygen and nitrogen are two of the main gases).</a:t>
            </a:r>
          </a:p>
          <a:p>
            <a:endParaRPr lang="en-US" sz="1200" dirty="0" smtClean="0"/>
          </a:p>
          <a:p>
            <a:r>
              <a:rPr lang="en-US" sz="1200" dirty="0" smtClean="0"/>
              <a:t>The top of the atmosphere that has these gases is roughly around 40,000 feet – the height large airplanes fly at.</a:t>
            </a:r>
          </a:p>
          <a:p>
            <a:endParaRPr lang="en-US" sz="1200" dirty="0" smtClean="0"/>
          </a:p>
          <a:p>
            <a:r>
              <a:rPr lang="en-US" sz="1200" dirty="0" smtClean="0"/>
              <a:t>If you’re at the surface, the weight of that column of air up to 40,000 feet is pushing down on you (think about diving in a swimming pool, the deeper you dive the more pressure is on your ears). Likewise, if you climb to 5,000</a:t>
            </a:r>
          </a:p>
          <a:p>
            <a:r>
              <a:rPr lang="en-US" sz="1200" dirty="0"/>
              <a:t>f</a:t>
            </a:r>
            <a:r>
              <a:rPr lang="en-US" sz="1200" dirty="0" smtClean="0"/>
              <a:t>eet you’ll have less air pressure on you.</a:t>
            </a:r>
          </a:p>
          <a:p>
            <a:endParaRPr lang="en-US" sz="1200" dirty="0" smtClean="0"/>
          </a:p>
          <a:p>
            <a:r>
              <a:rPr lang="en-US" sz="1200" dirty="0" smtClean="0"/>
              <a:t>So air pressure is a measure of the weight</a:t>
            </a:r>
          </a:p>
          <a:p>
            <a:r>
              <a:rPr lang="en-US" sz="1200" dirty="0"/>
              <a:t>o</a:t>
            </a:r>
            <a:r>
              <a:rPr lang="en-US" sz="1200" dirty="0" smtClean="0"/>
              <a:t>f a column of air pressing down on any</a:t>
            </a:r>
          </a:p>
          <a:p>
            <a:r>
              <a:rPr lang="en-US" sz="1200" dirty="0"/>
              <a:t>s</a:t>
            </a:r>
            <a:r>
              <a:rPr lang="en-US" sz="1200" dirty="0" smtClean="0"/>
              <a:t>pot on earth.</a:t>
            </a:r>
          </a:p>
          <a:p>
            <a:endParaRPr lang="en-US" sz="1200" dirty="0"/>
          </a:p>
        </p:txBody>
      </p:sp>
      <p:cxnSp>
        <p:nvCxnSpPr>
          <p:cNvPr id="34" name="Straight Connector 33"/>
          <p:cNvCxnSpPr/>
          <p:nvPr/>
        </p:nvCxnSpPr>
        <p:spPr>
          <a:xfrm>
            <a:off x="1676400" y="4572000"/>
            <a:ext cx="5334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86000" y="4387334"/>
            <a:ext cx="781111" cy="276999"/>
          </a:xfrm>
          <a:prstGeom prst="rect">
            <a:avLst/>
          </a:prstGeom>
          <a:noFill/>
        </p:spPr>
        <p:txBody>
          <a:bodyPr wrap="none" rtlCol="0">
            <a:spAutoFit/>
          </a:bodyPr>
          <a:lstStyle/>
          <a:p>
            <a:r>
              <a:rPr lang="en-US" sz="1200" dirty="0" smtClean="0"/>
              <a:t>5000 feet</a:t>
            </a:r>
            <a:endParaRPr lang="en-US" sz="1200" dirty="0"/>
          </a:p>
        </p:txBody>
      </p:sp>
      <p:sp>
        <p:nvSpPr>
          <p:cNvPr id="36" name="TextBox 35"/>
          <p:cNvSpPr txBox="1"/>
          <p:nvPr/>
        </p:nvSpPr>
        <p:spPr>
          <a:xfrm>
            <a:off x="2141271" y="1134308"/>
            <a:ext cx="898131" cy="276999"/>
          </a:xfrm>
          <a:prstGeom prst="rect">
            <a:avLst/>
          </a:prstGeom>
          <a:noFill/>
        </p:spPr>
        <p:txBody>
          <a:bodyPr wrap="none" rtlCol="0">
            <a:spAutoFit/>
          </a:bodyPr>
          <a:lstStyle/>
          <a:p>
            <a:r>
              <a:rPr lang="en-US" sz="1200" dirty="0" smtClean="0"/>
              <a:t>40,000 feet</a:t>
            </a:r>
            <a:endParaRPr lang="en-US" sz="1200" dirty="0"/>
          </a:p>
        </p:txBody>
      </p:sp>
      <p:cxnSp>
        <p:nvCxnSpPr>
          <p:cNvPr id="37" name="Straight Connector 36"/>
          <p:cNvCxnSpPr/>
          <p:nvPr/>
        </p:nvCxnSpPr>
        <p:spPr>
          <a:xfrm>
            <a:off x="1645618" y="12954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76400" y="2956329"/>
            <a:ext cx="53340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27489" y="2818522"/>
            <a:ext cx="898131" cy="276999"/>
          </a:xfrm>
          <a:prstGeom prst="rect">
            <a:avLst/>
          </a:prstGeom>
          <a:noFill/>
        </p:spPr>
        <p:txBody>
          <a:bodyPr wrap="none" rtlCol="0">
            <a:spAutoFit/>
          </a:bodyPr>
          <a:lstStyle/>
          <a:p>
            <a:r>
              <a:rPr lang="en-US" sz="1200" dirty="0" smtClean="0"/>
              <a:t>20,000 feet</a:t>
            </a:r>
            <a:endParaRPr lang="en-US" sz="1200" dirty="0"/>
          </a:p>
        </p:txBody>
      </p:sp>
      <p:cxnSp>
        <p:nvCxnSpPr>
          <p:cNvPr id="41" name="Straight Arrow Connector 40"/>
          <p:cNvCxnSpPr/>
          <p:nvPr/>
        </p:nvCxnSpPr>
        <p:spPr>
          <a:xfrm>
            <a:off x="1129145" y="838200"/>
            <a:ext cx="0" cy="502920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8745" y="294410"/>
            <a:ext cx="1491903" cy="735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rot="-5400000">
            <a:off x="-830771" y="3144572"/>
            <a:ext cx="3518143" cy="276999"/>
          </a:xfrm>
          <a:prstGeom prst="rect">
            <a:avLst/>
          </a:prstGeom>
          <a:noFill/>
        </p:spPr>
        <p:txBody>
          <a:bodyPr wrap="none" rtlCol="0">
            <a:spAutoFit/>
          </a:bodyPr>
          <a:lstStyle/>
          <a:p>
            <a:r>
              <a:rPr lang="en-US" sz="1200" dirty="0" smtClean="0"/>
              <a:t>Weight of air pressing down on surface is </a:t>
            </a:r>
            <a:r>
              <a:rPr lang="en-US" sz="1200" b="1" dirty="0" smtClean="0"/>
              <a:t>air pressure</a:t>
            </a:r>
            <a:endParaRPr lang="en-US" sz="1200" b="1"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971" y="5867400"/>
            <a:ext cx="480348" cy="59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4873" y="4619625"/>
            <a:ext cx="2663321"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540717" y="272534"/>
            <a:ext cx="3249992" cy="411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81400" y="4618"/>
            <a:ext cx="1308756" cy="369332"/>
          </a:xfrm>
          <a:prstGeom prst="rect">
            <a:avLst/>
          </a:prstGeom>
          <a:noFill/>
        </p:spPr>
        <p:txBody>
          <a:bodyPr wrap="none" rtlCol="0">
            <a:spAutoFit/>
          </a:bodyPr>
          <a:lstStyle/>
          <a:p>
            <a:r>
              <a:rPr lang="en-US" dirty="0" smtClean="0"/>
              <a:t>Air Pressure</a:t>
            </a:r>
            <a:endParaRPr lang="en-US" dirty="0"/>
          </a:p>
        </p:txBody>
      </p:sp>
      <p:sp>
        <p:nvSpPr>
          <p:cNvPr id="3" name="Slide Number Placeholder 2"/>
          <p:cNvSpPr>
            <a:spLocks noGrp="1"/>
          </p:cNvSpPr>
          <p:nvPr>
            <p:ph type="sldNum" sz="quarter" idx="12"/>
          </p:nvPr>
        </p:nvSpPr>
        <p:spPr/>
        <p:txBody>
          <a:bodyPr/>
          <a:lstStyle/>
          <a:p>
            <a:fld id="{DDCB4F3F-55A0-4E20-8C2F-099B6C312F9A}" type="slidenum">
              <a:rPr lang="en-US" smtClean="0"/>
              <a:pPr/>
              <a:t>4</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6226169"/>
      </p:ext>
    </p:extLst>
  </p:cSld>
  <p:clrMapOvr>
    <a:masterClrMapping/>
  </p:clrMapOvr>
  <mc:AlternateContent xmlns:mc="http://schemas.openxmlformats.org/markup-compatibility/2006" xmlns:p14="http://schemas.microsoft.com/office/powerpoint/2010/main">
    <mc:Choice Requires="p14">
      <p:transition spd="slow" p14:dur="2000" advTm="79093"/>
    </mc:Choice>
    <mc:Fallback xmlns="">
      <p:transition spd="slow" advTm="79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57200" y="5120640"/>
            <a:ext cx="1219200" cy="609600"/>
          </a:xfrm>
          <a:prstGeom prst="ellipse">
            <a:avLst/>
          </a:prstGeom>
          <a:noFill/>
          <a:effectLst>
            <a:reflection blurRad="6350" stA="50000" endA="300" endPos="90000" dir="5400000" sy="-100000" algn="bl" rotWithShape="0"/>
          </a:effectLst>
          <a:scene3d>
            <a:camera prst="orthographicFront">
              <a:rot lat="1800000" lon="1800000" rev="0"/>
            </a:camera>
            <a:lightRig rig="threePt" dir="t">
              <a:rot lat="0" lon="0" rev="0"/>
            </a:lightRig>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19545" y="685800"/>
            <a:ext cx="1219200" cy="609600"/>
          </a:xfrm>
          <a:prstGeom prst="ellipse">
            <a:avLst/>
          </a:prstGeom>
          <a:noFill/>
          <a:effectLst>
            <a:reflection blurRad="6350" stA="50000" endA="300" endPos="90000" dir="5400000" sy="-100000" algn="bl" rotWithShape="0"/>
          </a:effectLst>
          <a:scene3d>
            <a:camera prst="orthographicFront">
              <a:rot lat="1800000" lon="1800000" rev="0"/>
            </a:camera>
            <a:lightRig rig="threePt" dir="t">
              <a:rot lat="0" lon="0" rev="0"/>
            </a:lightRig>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35748" y="838200"/>
            <a:ext cx="0" cy="42824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645618" y="1219200"/>
            <a:ext cx="30782" cy="42824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562600" y="228600"/>
            <a:ext cx="3151909" cy="4031873"/>
          </a:xfrm>
          <a:prstGeom prst="rect">
            <a:avLst/>
          </a:prstGeom>
          <a:solidFill>
            <a:srgbClr val="FFFF00"/>
          </a:solidFill>
        </p:spPr>
        <p:txBody>
          <a:bodyPr wrap="square" rtlCol="0">
            <a:spAutoFit/>
          </a:bodyPr>
          <a:lstStyle/>
          <a:p>
            <a:pPr algn="ctr"/>
            <a:r>
              <a:rPr lang="en-US" sz="1600" dirty="0" smtClean="0"/>
              <a:t>What is air pressure?</a:t>
            </a:r>
          </a:p>
          <a:p>
            <a:r>
              <a:rPr lang="en-US" sz="1200" dirty="0" smtClean="0"/>
              <a:t>People on the ground can’t tell, but air has weight to it. Air is a fluid. The weight is from all of the gases in the atmosphere (oxygen and nitrogen are two of the main gases).</a:t>
            </a:r>
          </a:p>
          <a:p>
            <a:endParaRPr lang="en-US" sz="1200" dirty="0" smtClean="0"/>
          </a:p>
          <a:p>
            <a:r>
              <a:rPr lang="en-US" sz="1200" dirty="0" smtClean="0"/>
              <a:t>The top of the atmosphere that has these gases is roughly around 40,000 feet – the height large airplanes fly at.</a:t>
            </a:r>
          </a:p>
          <a:p>
            <a:endParaRPr lang="en-US" sz="1200" dirty="0" smtClean="0"/>
          </a:p>
          <a:p>
            <a:r>
              <a:rPr lang="en-US" sz="1200" dirty="0" smtClean="0"/>
              <a:t>If you’re at the surface, the weight of that column of air up to 40,000 feet is pushing down on you (think about diving in a swimming pool, the deeper you dive the more pressure is on your ears). Likewise, if you climb to 5,000</a:t>
            </a:r>
          </a:p>
          <a:p>
            <a:r>
              <a:rPr lang="en-US" sz="1200" dirty="0"/>
              <a:t>f</a:t>
            </a:r>
            <a:r>
              <a:rPr lang="en-US" sz="1200" dirty="0" smtClean="0"/>
              <a:t>eet you’ll have less air pressure on you.</a:t>
            </a:r>
          </a:p>
          <a:p>
            <a:endParaRPr lang="en-US" sz="1200" dirty="0" smtClean="0"/>
          </a:p>
          <a:p>
            <a:r>
              <a:rPr lang="en-US" sz="1200" dirty="0" smtClean="0"/>
              <a:t>So air pressure is a measure of the weight</a:t>
            </a:r>
          </a:p>
          <a:p>
            <a:r>
              <a:rPr lang="en-US" sz="1200" dirty="0"/>
              <a:t>o</a:t>
            </a:r>
            <a:r>
              <a:rPr lang="en-US" sz="1200" dirty="0" smtClean="0"/>
              <a:t>f a column of air pressing down on any</a:t>
            </a:r>
          </a:p>
          <a:p>
            <a:r>
              <a:rPr lang="en-US" sz="1200" dirty="0"/>
              <a:t>s</a:t>
            </a:r>
            <a:r>
              <a:rPr lang="en-US" sz="1200" dirty="0" smtClean="0"/>
              <a:t>pot on earth.</a:t>
            </a:r>
          </a:p>
          <a:p>
            <a:endParaRPr lang="en-US" sz="1200" dirty="0"/>
          </a:p>
        </p:txBody>
      </p:sp>
      <p:cxnSp>
        <p:nvCxnSpPr>
          <p:cNvPr id="34" name="Straight Connector 33"/>
          <p:cNvCxnSpPr/>
          <p:nvPr/>
        </p:nvCxnSpPr>
        <p:spPr>
          <a:xfrm>
            <a:off x="1676400" y="4572000"/>
            <a:ext cx="5334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86000" y="4387334"/>
            <a:ext cx="781111" cy="276999"/>
          </a:xfrm>
          <a:prstGeom prst="rect">
            <a:avLst/>
          </a:prstGeom>
          <a:noFill/>
        </p:spPr>
        <p:txBody>
          <a:bodyPr wrap="none" rtlCol="0">
            <a:spAutoFit/>
          </a:bodyPr>
          <a:lstStyle/>
          <a:p>
            <a:r>
              <a:rPr lang="en-US" sz="1200" dirty="0" smtClean="0"/>
              <a:t>5000 feet</a:t>
            </a:r>
            <a:endParaRPr lang="en-US" sz="1200" dirty="0"/>
          </a:p>
        </p:txBody>
      </p:sp>
      <p:sp>
        <p:nvSpPr>
          <p:cNvPr id="36" name="TextBox 35"/>
          <p:cNvSpPr txBox="1"/>
          <p:nvPr/>
        </p:nvSpPr>
        <p:spPr>
          <a:xfrm>
            <a:off x="2141271" y="1134308"/>
            <a:ext cx="898131" cy="276999"/>
          </a:xfrm>
          <a:prstGeom prst="rect">
            <a:avLst/>
          </a:prstGeom>
          <a:noFill/>
        </p:spPr>
        <p:txBody>
          <a:bodyPr wrap="none" rtlCol="0">
            <a:spAutoFit/>
          </a:bodyPr>
          <a:lstStyle/>
          <a:p>
            <a:r>
              <a:rPr lang="en-US" sz="1200" dirty="0" smtClean="0"/>
              <a:t>40,000 feet</a:t>
            </a:r>
            <a:endParaRPr lang="en-US" sz="1200" dirty="0"/>
          </a:p>
        </p:txBody>
      </p:sp>
      <p:cxnSp>
        <p:nvCxnSpPr>
          <p:cNvPr id="37" name="Straight Connector 36"/>
          <p:cNvCxnSpPr/>
          <p:nvPr/>
        </p:nvCxnSpPr>
        <p:spPr>
          <a:xfrm>
            <a:off x="1645618" y="12954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76400" y="2956329"/>
            <a:ext cx="53340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27489" y="2818522"/>
            <a:ext cx="898131" cy="276999"/>
          </a:xfrm>
          <a:prstGeom prst="rect">
            <a:avLst/>
          </a:prstGeom>
          <a:noFill/>
        </p:spPr>
        <p:txBody>
          <a:bodyPr wrap="none" rtlCol="0">
            <a:spAutoFit/>
          </a:bodyPr>
          <a:lstStyle/>
          <a:p>
            <a:r>
              <a:rPr lang="en-US" sz="1200" dirty="0" smtClean="0"/>
              <a:t>20,000 feet</a:t>
            </a:r>
            <a:endParaRPr lang="en-US" sz="1200" dirty="0"/>
          </a:p>
        </p:txBody>
      </p:sp>
      <p:cxnSp>
        <p:nvCxnSpPr>
          <p:cNvPr id="41" name="Straight Arrow Connector 40"/>
          <p:cNvCxnSpPr/>
          <p:nvPr/>
        </p:nvCxnSpPr>
        <p:spPr>
          <a:xfrm>
            <a:off x="1129145" y="838200"/>
            <a:ext cx="0" cy="502920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8745" y="294410"/>
            <a:ext cx="1491903" cy="735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rot="-5400000">
            <a:off x="-830771" y="3144572"/>
            <a:ext cx="3518143" cy="276999"/>
          </a:xfrm>
          <a:prstGeom prst="rect">
            <a:avLst/>
          </a:prstGeom>
          <a:noFill/>
        </p:spPr>
        <p:txBody>
          <a:bodyPr wrap="none" rtlCol="0">
            <a:spAutoFit/>
          </a:bodyPr>
          <a:lstStyle/>
          <a:p>
            <a:r>
              <a:rPr lang="en-US" sz="1200" dirty="0" smtClean="0"/>
              <a:t>Weight of air pressing down on surface is </a:t>
            </a:r>
            <a:r>
              <a:rPr lang="en-US" sz="1200" b="1" dirty="0" smtClean="0"/>
              <a:t>air pressure</a:t>
            </a:r>
            <a:endParaRPr lang="en-US" sz="1200" b="1"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971" y="5867400"/>
            <a:ext cx="480348" cy="59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2"/>
          <p:cNvSpPr txBox="1"/>
          <p:nvPr/>
        </p:nvSpPr>
        <p:spPr>
          <a:xfrm>
            <a:off x="5540717" y="4648224"/>
            <a:ext cx="3249992" cy="2062103"/>
          </a:xfrm>
          <a:prstGeom prst="rect">
            <a:avLst/>
          </a:prstGeom>
          <a:solidFill>
            <a:srgbClr val="FFFF00"/>
          </a:solidFill>
        </p:spPr>
        <p:txBody>
          <a:bodyPr wrap="none" rtlCol="0">
            <a:spAutoFit/>
          </a:bodyPr>
          <a:lstStyle/>
          <a:p>
            <a:r>
              <a:rPr lang="en-US" sz="1600" dirty="0" smtClean="0"/>
              <a:t>What are the units of measurement</a:t>
            </a:r>
            <a:r>
              <a:rPr lang="en-US" sz="1400" b="1" dirty="0" smtClean="0"/>
              <a:t>?</a:t>
            </a:r>
          </a:p>
          <a:p>
            <a:r>
              <a:rPr lang="en-US" sz="1200" dirty="0" smtClean="0"/>
              <a:t>It depends where you live. In the U.S</a:t>
            </a:r>
            <a:r>
              <a:rPr lang="en-US" sz="1400" dirty="0" smtClean="0"/>
              <a:t>. it is</a:t>
            </a:r>
          </a:p>
          <a:p>
            <a:r>
              <a:rPr lang="en-US" sz="1200" dirty="0"/>
              <a:t>u</a:t>
            </a:r>
            <a:r>
              <a:rPr lang="en-US" sz="1200" dirty="0" smtClean="0"/>
              <a:t>sually measured in terms of inches of </a:t>
            </a:r>
          </a:p>
          <a:p>
            <a:r>
              <a:rPr lang="en-US" sz="1200" dirty="0" smtClean="0"/>
              <a:t>mercury. 29.92 inches is considered</a:t>
            </a:r>
          </a:p>
          <a:p>
            <a:r>
              <a:rPr lang="en-US" sz="1200" dirty="0" smtClean="0"/>
              <a:t>“standard.” Much of the rest of the world</a:t>
            </a:r>
          </a:p>
          <a:p>
            <a:r>
              <a:rPr lang="en-US" sz="1200" dirty="0"/>
              <a:t>u</a:t>
            </a:r>
            <a:r>
              <a:rPr lang="en-US" sz="1200" dirty="0" smtClean="0"/>
              <a:t>ses the metric system, and measures</a:t>
            </a:r>
          </a:p>
          <a:p>
            <a:r>
              <a:rPr lang="en-US" sz="1200" dirty="0" smtClean="0"/>
              <a:t>pressure in </a:t>
            </a:r>
            <a:r>
              <a:rPr lang="en-US" sz="1200" dirty="0" err="1" smtClean="0"/>
              <a:t>millibars</a:t>
            </a:r>
            <a:r>
              <a:rPr lang="en-US" sz="1200" dirty="0" smtClean="0"/>
              <a:t>. 1013 </a:t>
            </a:r>
            <a:r>
              <a:rPr lang="en-US" sz="1200" dirty="0" err="1" smtClean="0"/>
              <a:t>millibars</a:t>
            </a:r>
            <a:r>
              <a:rPr lang="en-US" sz="1200" dirty="0" smtClean="0"/>
              <a:t> is</a:t>
            </a:r>
          </a:p>
          <a:p>
            <a:r>
              <a:rPr lang="en-US" sz="1200" dirty="0"/>
              <a:t>c</a:t>
            </a:r>
            <a:r>
              <a:rPr lang="en-US" sz="1200" dirty="0" smtClean="0"/>
              <a:t>onsidered the pressure of a standard</a:t>
            </a:r>
          </a:p>
          <a:p>
            <a:r>
              <a:rPr lang="en-US" sz="1200" dirty="0"/>
              <a:t>a</a:t>
            </a:r>
            <a:r>
              <a:rPr lang="en-US" sz="1200" dirty="0" smtClean="0"/>
              <a:t>tmosphere.</a:t>
            </a:r>
          </a:p>
          <a:p>
            <a:endParaRPr lang="en-US" sz="1400" dirty="0"/>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4873" y="4619625"/>
            <a:ext cx="2663321"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540717" y="228600"/>
            <a:ext cx="3249992" cy="411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540717" y="4664334"/>
            <a:ext cx="3249992" cy="20459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81400" y="4618"/>
            <a:ext cx="1308756" cy="369332"/>
          </a:xfrm>
          <a:prstGeom prst="rect">
            <a:avLst/>
          </a:prstGeom>
          <a:noFill/>
        </p:spPr>
        <p:txBody>
          <a:bodyPr wrap="none" rtlCol="0">
            <a:spAutoFit/>
          </a:bodyPr>
          <a:lstStyle/>
          <a:p>
            <a:r>
              <a:rPr lang="en-US" dirty="0" smtClean="0"/>
              <a:t>Air Pressure</a:t>
            </a:r>
            <a:endParaRPr lang="en-US" dirty="0"/>
          </a:p>
        </p:txBody>
      </p:sp>
      <p:sp>
        <p:nvSpPr>
          <p:cNvPr id="8" name="Slide Number Placeholder 7"/>
          <p:cNvSpPr>
            <a:spLocks noGrp="1"/>
          </p:cNvSpPr>
          <p:nvPr>
            <p:ph type="sldNum" sz="quarter" idx="12"/>
          </p:nvPr>
        </p:nvSpPr>
        <p:spPr/>
        <p:txBody>
          <a:bodyPr/>
          <a:lstStyle/>
          <a:p>
            <a:fld id="{DDCB4F3F-55A0-4E20-8C2F-099B6C312F9A}" type="slidenum">
              <a:rPr lang="en-US" smtClean="0"/>
              <a:pPr/>
              <a:t>5</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4671537"/>
      </p:ext>
    </p:extLst>
  </p:cSld>
  <p:clrMapOvr>
    <a:masterClrMapping/>
  </p:clrMapOvr>
  <mc:AlternateContent xmlns:mc="http://schemas.openxmlformats.org/markup-compatibility/2006" xmlns:p14="http://schemas.microsoft.com/office/powerpoint/2010/main">
    <mc:Choice Requires="p14">
      <p:transition spd="slow" p14:dur="2000" advTm="18369"/>
    </mc:Choice>
    <mc:Fallback xmlns="">
      <p:transition spd="slow" advTm="18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026"/>
          <p:cNvSpPr/>
          <p:nvPr/>
        </p:nvSpPr>
        <p:spPr>
          <a:xfrm>
            <a:off x="6477000" y="1524000"/>
            <a:ext cx="2598853" cy="1752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563562"/>
          </a:xfrm>
        </p:spPr>
        <p:txBody>
          <a:bodyPr>
            <a:normAutofit/>
          </a:bodyPr>
          <a:lstStyle/>
          <a:p>
            <a:r>
              <a:rPr lang="en-US" sz="1800" dirty="0" smtClean="0"/>
              <a:t>High pressure  – how does it form? what does it do?</a:t>
            </a:r>
            <a:endParaRPr lang="en-US" sz="1800" dirty="0"/>
          </a:p>
        </p:txBody>
      </p:sp>
      <p:sp>
        <p:nvSpPr>
          <p:cNvPr id="4" name="TextBox 3"/>
          <p:cNvSpPr txBox="1"/>
          <p:nvPr/>
        </p:nvSpPr>
        <p:spPr>
          <a:xfrm>
            <a:off x="304800" y="685800"/>
            <a:ext cx="3436775" cy="2123658"/>
          </a:xfrm>
          <a:prstGeom prst="rect">
            <a:avLst/>
          </a:prstGeom>
          <a:solidFill>
            <a:srgbClr val="FFFF00"/>
          </a:solidFill>
        </p:spPr>
        <p:txBody>
          <a:bodyPr wrap="none" rtlCol="0">
            <a:spAutoFit/>
          </a:bodyPr>
          <a:lstStyle/>
          <a:p>
            <a:r>
              <a:rPr lang="en-US" sz="1200" dirty="0" smtClean="0"/>
              <a:t>Colder air is dense, and has more weight, than </a:t>
            </a:r>
          </a:p>
          <a:p>
            <a:r>
              <a:rPr lang="en-US" sz="1200" dirty="0" smtClean="0"/>
              <a:t>warmer air. A direct function of how warm or cold </a:t>
            </a:r>
          </a:p>
          <a:p>
            <a:r>
              <a:rPr lang="en-US" sz="1200" dirty="0" smtClean="0"/>
              <a:t>an air mass (an area of air with uniform </a:t>
            </a:r>
          </a:p>
          <a:p>
            <a:r>
              <a:rPr lang="en-US" sz="1200" dirty="0" smtClean="0"/>
              <a:t>temperature and moisture qualities) gets is from </a:t>
            </a:r>
          </a:p>
          <a:p>
            <a:r>
              <a:rPr lang="en-US" sz="1200" dirty="0" smtClean="0"/>
              <a:t>the amount of incoming solar radiation the earth </a:t>
            </a:r>
          </a:p>
          <a:p>
            <a:r>
              <a:rPr lang="en-US" sz="1200" dirty="0"/>
              <a:t>b</a:t>
            </a:r>
            <a:r>
              <a:rPr lang="en-US" sz="1200" dirty="0" smtClean="0"/>
              <a:t>elow it receives. Because of the angle of the </a:t>
            </a:r>
          </a:p>
          <a:p>
            <a:r>
              <a:rPr lang="en-US" sz="1200" dirty="0" smtClean="0"/>
              <a:t>Earth (23.5 degrees) in winter portions of </a:t>
            </a:r>
          </a:p>
          <a:p>
            <a:r>
              <a:rPr lang="en-US" sz="1200" dirty="0" smtClean="0"/>
              <a:t>the northern hemisphere  receive no sunlight, </a:t>
            </a:r>
          </a:p>
          <a:p>
            <a:r>
              <a:rPr lang="en-US" sz="1200" dirty="0" smtClean="0"/>
              <a:t>hence it becomes very cold. This allows the air mass</a:t>
            </a:r>
          </a:p>
          <a:p>
            <a:r>
              <a:rPr lang="en-US" sz="1200" dirty="0"/>
              <a:t>t</a:t>
            </a:r>
            <a:r>
              <a:rPr lang="en-US" sz="1200" dirty="0" smtClean="0"/>
              <a:t>o become heavy, and the pressure is high.</a:t>
            </a:r>
          </a:p>
          <a:p>
            <a:endParaRPr lang="en-US" sz="12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382" y="2895600"/>
            <a:ext cx="3090200" cy="1609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4724400" y="838200"/>
            <a:ext cx="1219200" cy="609600"/>
          </a:xfrm>
          <a:prstGeom prst="ellipse">
            <a:avLst/>
          </a:prstGeom>
          <a:noFill/>
          <a:effectLst>
            <a:reflection blurRad="6350" stA="50000" endA="300" endPos="90000" dir="5400000" sy="-100000" algn="bl" rotWithShape="0"/>
          </a:effectLst>
          <a:scene3d>
            <a:camera prst="orthographicFront">
              <a:rot lat="1800000" lon="1800000" rev="0"/>
            </a:camera>
            <a:lightRig rig="threePt" dir="t">
              <a:rot lat="0" lon="0" rev="0"/>
            </a:lightRig>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85918" y="5181599"/>
            <a:ext cx="1219200" cy="609600"/>
          </a:xfrm>
          <a:prstGeom prst="ellipse">
            <a:avLst/>
          </a:prstGeom>
          <a:noFill/>
          <a:effectLst>
            <a:reflection blurRad="6350" stA="50000" endA="300" endPos="90000" dir="5400000" sy="-100000" algn="bl" rotWithShape="0"/>
          </a:effectLst>
          <a:scene3d>
            <a:camera prst="orthographicFront">
              <a:rot lat="1800000" lon="1800000" rev="0"/>
            </a:camera>
            <a:lightRig rig="threePt" dir="t">
              <a:rot lat="0" lon="0" rev="0"/>
            </a:lightRig>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5880499" y="1235364"/>
            <a:ext cx="30782" cy="42824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800600" y="990600"/>
            <a:ext cx="30782" cy="42824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504873" y="1235364"/>
            <a:ext cx="0" cy="3870036"/>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rot="-660000">
            <a:off x="5469629" y="4967650"/>
            <a:ext cx="1371157" cy="754945"/>
          </a:xfrm>
          <a:custGeom>
            <a:avLst/>
            <a:gdLst>
              <a:gd name="connsiteX0" fmla="*/ 71101 w 881111"/>
              <a:gd name="connsiteY0" fmla="*/ 0 h 726548"/>
              <a:gd name="connsiteX1" fmla="*/ 71101 w 881111"/>
              <a:gd name="connsiteY1" fmla="*/ 480291 h 726548"/>
              <a:gd name="connsiteX2" fmla="*/ 810010 w 881111"/>
              <a:gd name="connsiteY2" fmla="*/ 701964 h 726548"/>
              <a:gd name="connsiteX3" fmla="*/ 810010 w 881111"/>
              <a:gd name="connsiteY3" fmla="*/ 711200 h 726548"/>
            </a:gdLst>
            <a:ahLst/>
            <a:cxnLst>
              <a:cxn ang="0">
                <a:pos x="connsiteX0" y="connsiteY0"/>
              </a:cxn>
              <a:cxn ang="0">
                <a:pos x="connsiteX1" y="connsiteY1"/>
              </a:cxn>
              <a:cxn ang="0">
                <a:pos x="connsiteX2" y="connsiteY2"/>
              </a:cxn>
              <a:cxn ang="0">
                <a:pos x="connsiteX3" y="connsiteY3"/>
              </a:cxn>
            </a:cxnLst>
            <a:rect l="l" t="t" r="r" b="b"/>
            <a:pathLst>
              <a:path w="881111" h="726548">
                <a:moveTo>
                  <a:pt x="71101" y="0"/>
                </a:moveTo>
                <a:cubicBezTo>
                  <a:pt x="9525" y="181648"/>
                  <a:pt x="-52051" y="363297"/>
                  <a:pt x="71101" y="480291"/>
                </a:cubicBezTo>
                <a:cubicBezTo>
                  <a:pt x="194253" y="597285"/>
                  <a:pt x="686859" y="663479"/>
                  <a:pt x="810010" y="701964"/>
                </a:cubicBezTo>
                <a:cubicBezTo>
                  <a:pt x="933162" y="740449"/>
                  <a:pt x="871586" y="725824"/>
                  <a:pt x="810010" y="7112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5105400" y="1235364"/>
            <a:ext cx="76200" cy="3870036"/>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rot="420000">
            <a:off x="4048776" y="5016094"/>
            <a:ext cx="1137006" cy="397104"/>
          </a:xfrm>
          <a:custGeom>
            <a:avLst/>
            <a:gdLst>
              <a:gd name="connsiteX0" fmla="*/ 1025236 w 1138293"/>
              <a:gd name="connsiteY0" fmla="*/ 0 h 378691"/>
              <a:gd name="connsiteX1" fmla="*/ 1043709 w 1138293"/>
              <a:gd name="connsiteY1" fmla="*/ 304800 h 378691"/>
              <a:gd name="connsiteX2" fmla="*/ 0 w 1138293"/>
              <a:gd name="connsiteY2" fmla="*/ 378691 h 378691"/>
              <a:gd name="connsiteX3" fmla="*/ 0 w 1138293"/>
              <a:gd name="connsiteY3" fmla="*/ 378691 h 378691"/>
            </a:gdLst>
            <a:ahLst/>
            <a:cxnLst>
              <a:cxn ang="0">
                <a:pos x="connsiteX0" y="connsiteY0"/>
              </a:cxn>
              <a:cxn ang="0">
                <a:pos x="connsiteX1" y="connsiteY1"/>
              </a:cxn>
              <a:cxn ang="0">
                <a:pos x="connsiteX2" y="connsiteY2"/>
              </a:cxn>
              <a:cxn ang="0">
                <a:pos x="connsiteX3" y="connsiteY3"/>
              </a:cxn>
            </a:cxnLst>
            <a:rect l="l" t="t" r="r" b="b"/>
            <a:pathLst>
              <a:path w="1138293" h="378691">
                <a:moveTo>
                  <a:pt x="1025236" y="0"/>
                </a:moveTo>
                <a:cubicBezTo>
                  <a:pt x="1119909" y="120842"/>
                  <a:pt x="1214582" y="241685"/>
                  <a:pt x="1043709" y="304800"/>
                </a:cubicBezTo>
                <a:cubicBezTo>
                  <a:pt x="872836" y="367915"/>
                  <a:pt x="0" y="378691"/>
                  <a:pt x="0" y="378691"/>
                </a:cubicBezTo>
                <a:lnTo>
                  <a:pt x="0" y="378691"/>
                </a:ln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19" idx="3"/>
          </p:cNvCxnSpPr>
          <p:nvPr/>
        </p:nvCxnSpPr>
        <p:spPr>
          <a:xfrm>
            <a:off x="6788560" y="5590302"/>
            <a:ext cx="298040"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744798" y="5305435"/>
            <a:ext cx="284018" cy="48845"/>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477000" y="1600200"/>
            <a:ext cx="2598853" cy="1569660"/>
          </a:xfrm>
          <a:prstGeom prst="rect">
            <a:avLst/>
          </a:prstGeom>
          <a:noFill/>
        </p:spPr>
        <p:txBody>
          <a:bodyPr wrap="none" rtlCol="0">
            <a:spAutoFit/>
          </a:bodyPr>
          <a:lstStyle/>
          <a:p>
            <a:r>
              <a:rPr lang="en-US" sz="1200" dirty="0" smtClean="0"/>
              <a:t>Being heavier, air  associated with</a:t>
            </a:r>
          </a:p>
          <a:p>
            <a:r>
              <a:rPr lang="en-US" sz="1200" dirty="0"/>
              <a:t>h</a:t>
            </a:r>
            <a:r>
              <a:rPr lang="en-US" sz="1200" dirty="0" smtClean="0"/>
              <a:t>igh pressure sinks. When it hits</a:t>
            </a:r>
          </a:p>
          <a:p>
            <a:r>
              <a:rPr lang="en-US" sz="1200" dirty="0"/>
              <a:t>t</a:t>
            </a:r>
            <a:r>
              <a:rPr lang="en-US" sz="1200" dirty="0" smtClean="0"/>
              <a:t>he ground it spreads out. In addition,</a:t>
            </a:r>
          </a:p>
          <a:p>
            <a:r>
              <a:rPr lang="en-US" sz="1200" dirty="0"/>
              <a:t>s</a:t>
            </a:r>
            <a:r>
              <a:rPr lang="en-US" sz="1200" dirty="0" smtClean="0"/>
              <a:t>inking air also causes the atmosphere</a:t>
            </a:r>
          </a:p>
          <a:p>
            <a:r>
              <a:rPr lang="en-US" sz="1200" dirty="0"/>
              <a:t>t</a:t>
            </a:r>
            <a:r>
              <a:rPr lang="en-US" sz="1200" dirty="0" smtClean="0"/>
              <a:t>o dry, hence skies are generally</a:t>
            </a:r>
          </a:p>
          <a:p>
            <a:r>
              <a:rPr lang="en-US" sz="1200" dirty="0"/>
              <a:t>c</a:t>
            </a:r>
            <a:r>
              <a:rPr lang="en-US" sz="1200" dirty="0" smtClean="0"/>
              <a:t>learer, visibility better, with little </a:t>
            </a:r>
          </a:p>
          <a:p>
            <a:r>
              <a:rPr lang="en-US" sz="1200" dirty="0" smtClean="0"/>
              <a:t>chance of precipitation when high</a:t>
            </a:r>
          </a:p>
          <a:p>
            <a:r>
              <a:rPr lang="en-US" sz="1200" dirty="0" smtClean="0"/>
              <a:t>pressure moves into your area.</a:t>
            </a:r>
            <a:endParaRPr lang="en-US" sz="1200" dirty="0"/>
          </a:p>
        </p:txBody>
      </p:sp>
      <p:sp>
        <p:nvSpPr>
          <p:cNvPr id="1024" name="Rectangle 1023"/>
          <p:cNvSpPr/>
          <p:nvPr/>
        </p:nvSpPr>
        <p:spPr>
          <a:xfrm>
            <a:off x="304800" y="685800"/>
            <a:ext cx="3439998" cy="21236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TextBox 1028"/>
          <p:cNvSpPr txBox="1"/>
          <p:nvPr/>
        </p:nvSpPr>
        <p:spPr>
          <a:xfrm>
            <a:off x="6155207" y="4948290"/>
            <a:ext cx="1885003" cy="461665"/>
          </a:xfrm>
          <a:prstGeom prst="rect">
            <a:avLst/>
          </a:prstGeom>
          <a:noFill/>
        </p:spPr>
        <p:txBody>
          <a:bodyPr wrap="none" rtlCol="0">
            <a:spAutoFit/>
          </a:bodyPr>
          <a:lstStyle/>
          <a:p>
            <a:r>
              <a:rPr lang="en-US" sz="1200" dirty="0" smtClean="0"/>
              <a:t>Sinking air spreads out as it</a:t>
            </a:r>
          </a:p>
          <a:p>
            <a:r>
              <a:rPr lang="en-US" sz="1200" dirty="0"/>
              <a:t>r</a:t>
            </a:r>
            <a:r>
              <a:rPr lang="en-US" sz="1200" dirty="0" smtClean="0"/>
              <a:t>eaches the surface</a:t>
            </a:r>
            <a:endParaRPr lang="en-US" sz="1200" dirty="0"/>
          </a:p>
        </p:txBody>
      </p:sp>
      <p:sp>
        <p:nvSpPr>
          <p:cNvPr id="3" name="TextBox 2"/>
          <p:cNvSpPr txBox="1"/>
          <p:nvPr/>
        </p:nvSpPr>
        <p:spPr>
          <a:xfrm>
            <a:off x="5150426" y="5280947"/>
            <a:ext cx="409086" cy="523220"/>
          </a:xfrm>
          <a:prstGeom prst="rect">
            <a:avLst/>
          </a:prstGeom>
          <a:noFill/>
        </p:spPr>
        <p:txBody>
          <a:bodyPr wrap="none" rtlCol="0">
            <a:spAutoFit/>
          </a:bodyPr>
          <a:lstStyle/>
          <a:p>
            <a:r>
              <a:rPr lang="en-US" sz="2800" dirty="0" smtClean="0">
                <a:solidFill>
                  <a:srgbClr val="0070C0"/>
                </a:solidFill>
              </a:rPr>
              <a:t>H</a:t>
            </a:r>
            <a:endParaRPr lang="en-US" sz="2800" dirty="0">
              <a:solidFill>
                <a:srgbClr val="0070C0"/>
              </a:solidFill>
            </a:endParaRPr>
          </a:p>
        </p:txBody>
      </p:sp>
      <p:sp>
        <p:nvSpPr>
          <p:cNvPr id="6" name="TextBox 5"/>
          <p:cNvSpPr txBox="1"/>
          <p:nvPr/>
        </p:nvSpPr>
        <p:spPr>
          <a:xfrm>
            <a:off x="6155207" y="3886199"/>
            <a:ext cx="2457660" cy="461665"/>
          </a:xfrm>
          <a:prstGeom prst="rect">
            <a:avLst/>
          </a:prstGeom>
          <a:noFill/>
        </p:spPr>
        <p:txBody>
          <a:bodyPr wrap="none" rtlCol="0">
            <a:spAutoFit/>
          </a:bodyPr>
          <a:lstStyle/>
          <a:p>
            <a:r>
              <a:rPr lang="en-US" sz="1200" dirty="0" smtClean="0"/>
              <a:t>Think of standing on a can of soda – </a:t>
            </a:r>
          </a:p>
          <a:p>
            <a:r>
              <a:rPr lang="en-US" sz="1200" dirty="0"/>
              <a:t>w</a:t>
            </a:r>
            <a:r>
              <a:rPr lang="en-US" sz="1200" dirty="0" smtClean="0"/>
              <a:t>hich way will be the soda go?</a:t>
            </a:r>
            <a:endParaRPr lang="en-US" sz="1200" dirty="0"/>
          </a:p>
        </p:txBody>
      </p:sp>
      <p:sp>
        <p:nvSpPr>
          <p:cNvPr id="12" name="Slide Number Placeholder 11"/>
          <p:cNvSpPr>
            <a:spLocks noGrp="1"/>
          </p:cNvSpPr>
          <p:nvPr>
            <p:ph type="sldNum" sz="quarter" idx="12"/>
          </p:nvPr>
        </p:nvSpPr>
        <p:spPr/>
        <p:txBody>
          <a:bodyPr/>
          <a:lstStyle/>
          <a:p>
            <a:fld id="{DDCB4F3F-55A0-4E20-8C2F-099B6C312F9A}" type="slidenum">
              <a:rPr lang="en-US" smtClean="0"/>
              <a:pPr/>
              <a:t>6</a:t>
            </a:fld>
            <a:endParaRPr lang="en-US"/>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9687674"/>
      </p:ext>
    </p:extLst>
  </p:cSld>
  <p:clrMapOvr>
    <a:masterClrMapping/>
  </p:clrMapOvr>
  <mc:AlternateContent xmlns:mc="http://schemas.openxmlformats.org/markup-compatibility/2006" xmlns:p14="http://schemas.microsoft.com/office/powerpoint/2010/main">
    <mc:Choice Requires="p14">
      <p:transition spd="slow" p14:dur="2000" advTm="47119"/>
    </mc:Choice>
    <mc:Fallback xmlns="">
      <p:transition spd="slow" advTm="4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026"/>
          <p:cNvSpPr/>
          <p:nvPr/>
        </p:nvSpPr>
        <p:spPr>
          <a:xfrm>
            <a:off x="6477000" y="1524000"/>
            <a:ext cx="2598853" cy="1752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p:cNvSpPr/>
          <p:nvPr/>
        </p:nvSpPr>
        <p:spPr>
          <a:xfrm>
            <a:off x="430382" y="4648200"/>
            <a:ext cx="3090200" cy="83280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563562"/>
          </a:xfrm>
        </p:spPr>
        <p:txBody>
          <a:bodyPr>
            <a:normAutofit/>
          </a:bodyPr>
          <a:lstStyle/>
          <a:p>
            <a:r>
              <a:rPr lang="en-US" sz="1800" dirty="0" smtClean="0"/>
              <a:t>High pressure  – how does it form? what does it do?</a:t>
            </a:r>
            <a:endParaRPr lang="en-US" sz="1800" dirty="0"/>
          </a:p>
        </p:txBody>
      </p:sp>
      <p:sp>
        <p:nvSpPr>
          <p:cNvPr id="4" name="TextBox 3"/>
          <p:cNvSpPr txBox="1"/>
          <p:nvPr/>
        </p:nvSpPr>
        <p:spPr>
          <a:xfrm>
            <a:off x="304800" y="685800"/>
            <a:ext cx="3436775" cy="2123658"/>
          </a:xfrm>
          <a:prstGeom prst="rect">
            <a:avLst/>
          </a:prstGeom>
          <a:solidFill>
            <a:srgbClr val="FFFF00"/>
          </a:solidFill>
        </p:spPr>
        <p:txBody>
          <a:bodyPr wrap="none" rtlCol="0">
            <a:spAutoFit/>
          </a:bodyPr>
          <a:lstStyle/>
          <a:p>
            <a:r>
              <a:rPr lang="en-US" sz="1200" dirty="0" smtClean="0"/>
              <a:t>Colder air is dense, and has more weight, than </a:t>
            </a:r>
          </a:p>
          <a:p>
            <a:r>
              <a:rPr lang="en-US" sz="1200" dirty="0" smtClean="0"/>
              <a:t>warmer air. A direct function of how warm or cold </a:t>
            </a:r>
          </a:p>
          <a:p>
            <a:r>
              <a:rPr lang="en-US" sz="1200" dirty="0" smtClean="0"/>
              <a:t>an air mass (an area of air with uniform </a:t>
            </a:r>
          </a:p>
          <a:p>
            <a:r>
              <a:rPr lang="en-US" sz="1200" dirty="0" smtClean="0"/>
              <a:t>temperature and moisture qualities) gets is from </a:t>
            </a:r>
          </a:p>
          <a:p>
            <a:r>
              <a:rPr lang="en-US" sz="1200" dirty="0" smtClean="0"/>
              <a:t>the amount of incoming solar radiation the earth </a:t>
            </a:r>
          </a:p>
          <a:p>
            <a:r>
              <a:rPr lang="en-US" sz="1200" dirty="0"/>
              <a:t>b</a:t>
            </a:r>
            <a:r>
              <a:rPr lang="en-US" sz="1200" dirty="0" smtClean="0"/>
              <a:t>elow it receives. Because of the angle of the </a:t>
            </a:r>
          </a:p>
          <a:p>
            <a:r>
              <a:rPr lang="en-US" sz="1200" dirty="0" smtClean="0"/>
              <a:t>Earth (23.5 degrees) in winter portions of </a:t>
            </a:r>
          </a:p>
          <a:p>
            <a:r>
              <a:rPr lang="en-US" sz="1200" dirty="0" smtClean="0"/>
              <a:t>the northern hemisphere  receive no sunlight, </a:t>
            </a:r>
          </a:p>
          <a:p>
            <a:r>
              <a:rPr lang="en-US" sz="1200" dirty="0" smtClean="0"/>
              <a:t>hence it becomes very cold. This allows the air mass</a:t>
            </a:r>
          </a:p>
          <a:p>
            <a:r>
              <a:rPr lang="en-US" sz="1200" dirty="0"/>
              <a:t>t</a:t>
            </a:r>
            <a:r>
              <a:rPr lang="en-US" sz="1200" dirty="0" smtClean="0"/>
              <a:t>o become heavy, and the pressure is high.</a:t>
            </a:r>
          </a:p>
          <a:p>
            <a:endParaRPr lang="en-US" sz="12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382" y="2895600"/>
            <a:ext cx="3090200" cy="1609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2388" y="4843770"/>
            <a:ext cx="2529282" cy="461665"/>
          </a:xfrm>
          <a:prstGeom prst="rect">
            <a:avLst/>
          </a:prstGeom>
          <a:noFill/>
        </p:spPr>
        <p:txBody>
          <a:bodyPr wrap="none" rtlCol="0">
            <a:spAutoFit/>
          </a:bodyPr>
          <a:lstStyle/>
          <a:p>
            <a:r>
              <a:rPr lang="en-US" sz="1200" dirty="0" smtClean="0"/>
              <a:t>The leading edge of the high pressure</a:t>
            </a:r>
          </a:p>
          <a:p>
            <a:r>
              <a:rPr lang="en-US" sz="1200" dirty="0"/>
              <a:t>a</a:t>
            </a:r>
            <a:r>
              <a:rPr lang="en-US" sz="1200" dirty="0" smtClean="0"/>
              <a:t>rea is the </a:t>
            </a:r>
            <a:r>
              <a:rPr lang="en-US" sz="1200" b="1" dirty="0" smtClean="0">
                <a:solidFill>
                  <a:srgbClr val="0070C0"/>
                </a:solidFill>
              </a:rPr>
              <a:t>cold front</a:t>
            </a:r>
            <a:r>
              <a:rPr lang="en-US" sz="1200" dirty="0" smtClean="0"/>
              <a:t>.</a:t>
            </a:r>
            <a:endParaRPr lang="en-US" sz="1200" dirty="0"/>
          </a:p>
        </p:txBody>
      </p:sp>
      <p:sp>
        <p:nvSpPr>
          <p:cNvPr id="7" name="Oval 6"/>
          <p:cNvSpPr/>
          <p:nvPr/>
        </p:nvSpPr>
        <p:spPr>
          <a:xfrm>
            <a:off x="4724400" y="838200"/>
            <a:ext cx="1219200" cy="609600"/>
          </a:xfrm>
          <a:prstGeom prst="ellipse">
            <a:avLst/>
          </a:prstGeom>
          <a:noFill/>
          <a:effectLst>
            <a:reflection blurRad="6350" stA="50000" endA="300" endPos="90000" dir="5400000" sy="-100000" algn="bl" rotWithShape="0"/>
          </a:effectLst>
          <a:scene3d>
            <a:camera prst="orthographicFront">
              <a:rot lat="1800000" lon="1800000" rev="0"/>
            </a:camera>
            <a:lightRig rig="threePt" dir="t">
              <a:rot lat="0" lon="0" rev="0"/>
            </a:lightRig>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85918" y="5181599"/>
            <a:ext cx="1219200" cy="609600"/>
          </a:xfrm>
          <a:prstGeom prst="ellipse">
            <a:avLst/>
          </a:prstGeom>
          <a:noFill/>
          <a:effectLst>
            <a:reflection blurRad="6350" stA="50000" endA="300" endPos="90000" dir="5400000" sy="-100000" algn="bl" rotWithShape="0"/>
          </a:effectLst>
          <a:scene3d>
            <a:camera prst="orthographicFront">
              <a:rot lat="1800000" lon="1800000" rev="0"/>
            </a:camera>
            <a:lightRig rig="threePt" dir="t">
              <a:rot lat="0" lon="0" rev="0"/>
            </a:lightRig>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5880499" y="1235364"/>
            <a:ext cx="30782" cy="42824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800600" y="990600"/>
            <a:ext cx="30782" cy="42824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504873" y="1235364"/>
            <a:ext cx="0" cy="3870036"/>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rot="-660000">
            <a:off x="5469629" y="4967650"/>
            <a:ext cx="1371157" cy="754945"/>
          </a:xfrm>
          <a:custGeom>
            <a:avLst/>
            <a:gdLst>
              <a:gd name="connsiteX0" fmla="*/ 71101 w 881111"/>
              <a:gd name="connsiteY0" fmla="*/ 0 h 726548"/>
              <a:gd name="connsiteX1" fmla="*/ 71101 w 881111"/>
              <a:gd name="connsiteY1" fmla="*/ 480291 h 726548"/>
              <a:gd name="connsiteX2" fmla="*/ 810010 w 881111"/>
              <a:gd name="connsiteY2" fmla="*/ 701964 h 726548"/>
              <a:gd name="connsiteX3" fmla="*/ 810010 w 881111"/>
              <a:gd name="connsiteY3" fmla="*/ 711200 h 726548"/>
            </a:gdLst>
            <a:ahLst/>
            <a:cxnLst>
              <a:cxn ang="0">
                <a:pos x="connsiteX0" y="connsiteY0"/>
              </a:cxn>
              <a:cxn ang="0">
                <a:pos x="connsiteX1" y="connsiteY1"/>
              </a:cxn>
              <a:cxn ang="0">
                <a:pos x="connsiteX2" y="connsiteY2"/>
              </a:cxn>
              <a:cxn ang="0">
                <a:pos x="connsiteX3" y="connsiteY3"/>
              </a:cxn>
            </a:cxnLst>
            <a:rect l="l" t="t" r="r" b="b"/>
            <a:pathLst>
              <a:path w="881111" h="726548">
                <a:moveTo>
                  <a:pt x="71101" y="0"/>
                </a:moveTo>
                <a:cubicBezTo>
                  <a:pt x="9525" y="181648"/>
                  <a:pt x="-52051" y="363297"/>
                  <a:pt x="71101" y="480291"/>
                </a:cubicBezTo>
                <a:cubicBezTo>
                  <a:pt x="194253" y="597285"/>
                  <a:pt x="686859" y="663479"/>
                  <a:pt x="810010" y="701964"/>
                </a:cubicBezTo>
                <a:cubicBezTo>
                  <a:pt x="933162" y="740449"/>
                  <a:pt x="871586" y="725824"/>
                  <a:pt x="810010" y="7112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5105400" y="1235364"/>
            <a:ext cx="76200" cy="3870036"/>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rot="420000">
            <a:off x="4048776" y="5016094"/>
            <a:ext cx="1137006" cy="397104"/>
          </a:xfrm>
          <a:custGeom>
            <a:avLst/>
            <a:gdLst>
              <a:gd name="connsiteX0" fmla="*/ 1025236 w 1138293"/>
              <a:gd name="connsiteY0" fmla="*/ 0 h 378691"/>
              <a:gd name="connsiteX1" fmla="*/ 1043709 w 1138293"/>
              <a:gd name="connsiteY1" fmla="*/ 304800 h 378691"/>
              <a:gd name="connsiteX2" fmla="*/ 0 w 1138293"/>
              <a:gd name="connsiteY2" fmla="*/ 378691 h 378691"/>
              <a:gd name="connsiteX3" fmla="*/ 0 w 1138293"/>
              <a:gd name="connsiteY3" fmla="*/ 378691 h 378691"/>
            </a:gdLst>
            <a:ahLst/>
            <a:cxnLst>
              <a:cxn ang="0">
                <a:pos x="connsiteX0" y="connsiteY0"/>
              </a:cxn>
              <a:cxn ang="0">
                <a:pos x="connsiteX1" y="connsiteY1"/>
              </a:cxn>
              <a:cxn ang="0">
                <a:pos x="connsiteX2" y="connsiteY2"/>
              </a:cxn>
              <a:cxn ang="0">
                <a:pos x="connsiteX3" y="connsiteY3"/>
              </a:cxn>
            </a:cxnLst>
            <a:rect l="l" t="t" r="r" b="b"/>
            <a:pathLst>
              <a:path w="1138293" h="378691">
                <a:moveTo>
                  <a:pt x="1025236" y="0"/>
                </a:moveTo>
                <a:cubicBezTo>
                  <a:pt x="1119909" y="120842"/>
                  <a:pt x="1214582" y="241685"/>
                  <a:pt x="1043709" y="304800"/>
                </a:cubicBezTo>
                <a:cubicBezTo>
                  <a:pt x="872836" y="367915"/>
                  <a:pt x="0" y="378691"/>
                  <a:pt x="0" y="378691"/>
                </a:cubicBezTo>
                <a:lnTo>
                  <a:pt x="0" y="378691"/>
                </a:ln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19" idx="3"/>
          </p:cNvCxnSpPr>
          <p:nvPr/>
        </p:nvCxnSpPr>
        <p:spPr>
          <a:xfrm>
            <a:off x="6788560" y="5590302"/>
            <a:ext cx="298040"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744798" y="5305435"/>
            <a:ext cx="284018" cy="48845"/>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477000" y="1600200"/>
            <a:ext cx="2598853" cy="1569660"/>
          </a:xfrm>
          <a:prstGeom prst="rect">
            <a:avLst/>
          </a:prstGeom>
          <a:noFill/>
        </p:spPr>
        <p:txBody>
          <a:bodyPr wrap="none" rtlCol="0">
            <a:spAutoFit/>
          </a:bodyPr>
          <a:lstStyle/>
          <a:p>
            <a:r>
              <a:rPr lang="en-US" sz="1200" dirty="0" smtClean="0"/>
              <a:t>Being heavier, air  associated with</a:t>
            </a:r>
          </a:p>
          <a:p>
            <a:r>
              <a:rPr lang="en-US" sz="1200" dirty="0"/>
              <a:t>h</a:t>
            </a:r>
            <a:r>
              <a:rPr lang="en-US" sz="1200" dirty="0" smtClean="0"/>
              <a:t>igh pressure sinks. When it hits</a:t>
            </a:r>
          </a:p>
          <a:p>
            <a:r>
              <a:rPr lang="en-US" sz="1200" dirty="0"/>
              <a:t>t</a:t>
            </a:r>
            <a:r>
              <a:rPr lang="en-US" sz="1200" dirty="0" smtClean="0"/>
              <a:t>he ground it spreads out. In addition,</a:t>
            </a:r>
          </a:p>
          <a:p>
            <a:r>
              <a:rPr lang="en-US" sz="1200" dirty="0"/>
              <a:t>s</a:t>
            </a:r>
            <a:r>
              <a:rPr lang="en-US" sz="1200" dirty="0" smtClean="0"/>
              <a:t>inking air also causes the atmosphere</a:t>
            </a:r>
          </a:p>
          <a:p>
            <a:r>
              <a:rPr lang="en-US" sz="1200" dirty="0"/>
              <a:t>t</a:t>
            </a:r>
            <a:r>
              <a:rPr lang="en-US" sz="1200" dirty="0" smtClean="0"/>
              <a:t>o dry, hence skies are generally</a:t>
            </a:r>
          </a:p>
          <a:p>
            <a:r>
              <a:rPr lang="en-US" sz="1200" dirty="0"/>
              <a:t>c</a:t>
            </a:r>
            <a:r>
              <a:rPr lang="en-US" sz="1200" dirty="0" smtClean="0"/>
              <a:t>learer, visibility better, with little </a:t>
            </a:r>
          </a:p>
          <a:p>
            <a:r>
              <a:rPr lang="en-US" sz="1200" dirty="0" smtClean="0"/>
              <a:t>chance of precipitation when high</a:t>
            </a:r>
          </a:p>
          <a:p>
            <a:r>
              <a:rPr lang="en-US" sz="1200" dirty="0" smtClean="0"/>
              <a:t>pressure moves into your area.</a:t>
            </a:r>
            <a:endParaRPr lang="en-US" sz="1200" dirty="0"/>
          </a:p>
        </p:txBody>
      </p:sp>
      <p:sp>
        <p:nvSpPr>
          <p:cNvPr id="1024" name="Rectangle 1023"/>
          <p:cNvSpPr/>
          <p:nvPr/>
        </p:nvSpPr>
        <p:spPr>
          <a:xfrm>
            <a:off x="304800" y="685800"/>
            <a:ext cx="3439998" cy="21236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TextBox 1028"/>
          <p:cNvSpPr txBox="1"/>
          <p:nvPr/>
        </p:nvSpPr>
        <p:spPr>
          <a:xfrm>
            <a:off x="6155207" y="4948290"/>
            <a:ext cx="1885003" cy="461665"/>
          </a:xfrm>
          <a:prstGeom prst="rect">
            <a:avLst/>
          </a:prstGeom>
          <a:noFill/>
        </p:spPr>
        <p:txBody>
          <a:bodyPr wrap="none" rtlCol="0">
            <a:spAutoFit/>
          </a:bodyPr>
          <a:lstStyle/>
          <a:p>
            <a:r>
              <a:rPr lang="en-US" sz="1200" dirty="0" smtClean="0"/>
              <a:t>Sinking air spreads out as it</a:t>
            </a:r>
          </a:p>
          <a:p>
            <a:r>
              <a:rPr lang="en-US" sz="1200" dirty="0"/>
              <a:t>r</a:t>
            </a:r>
            <a:r>
              <a:rPr lang="en-US" sz="1200" dirty="0" smtClean="0"/>
              <a:t>eaches the surface</a:t>
            </a:r>
            <a:endParaRPr lang="en-US" sz="1200" dirty="0"/>
          </a:p>
        </p:txBody>
      </p:sp>
      <p:sp>
        <p:nvSpPr>
          <p:cNvPr id="3" name="TextBox 2"/>
          <p:cNvSpPr txBox="1"/>
          <p:nvPr/>
        </p:nvSpPr>
        <p:spPr>
          <a:xfrm>
            <a:off x="5150426" y="5280947"/>
            <a:ext cx="409086" cy="523220"/>
          </a:xfrm>
          <a:prstGeom prst="rect">
            <a:avLst/>
          </a:prstGeom>
          <a:noFill/>
        </p:spPr>
        <p:txBody>
          <a:bodyPr wrap="none" rtlCol="0">
            <a:spAutoFit/>
          </a:bodyPr>
          <a:lstStyle/>
          <a:p>
            <a:r>
              <a:rPr lang="en-US" sz="2800" dirty="0" smtClean="0">
                <a:solidFill>
                  <a:srgbClr val="0070C0"/>
                </a:solidFill>
              </a:rPr>
              <a:t>H</a:t>
            </a:r>
            <a:endParaRPr lang="en-US" sz="2800" dirty="0">
              <a:solidFill>
                <a:srgbClr val="0070C0"/>
              </a:solidFill>
            </a:endParaRPr>
          </a:p>
        </p:txBody>
      </p:sp>
      <p:sp>
        <p:nvSpPr>
          <p:cNvPr id="6" name="TextBox 5"/>
          <p:cNvSpPr txBox="1"/>
          <p:nvPr/>
        </p:nvSpPr>
        <p:spPr>
          <a:xfrm>
            <a:off x="6155207" y="3886199"/>
            <a:ext cx="2457660" cy="461665"/>
          </a:xfrm>
          <a:prstGeom prst="rect">
            <a:avLst/>
          </a:prstGeom>
          <a:noFill/>
        </p:spPr>
        <p:txBody>
          <a:bodyPr wrap="none" rtlCol="0">
            <a:spAutoFit/>
          </a:bodyPr>
          <a:lstStyle/>
          <a:p>
            <a:r>
              <a:rPr lang="en-US" sz="1200" dirty="0" smtClean="0"/>
              <a:t>Think of standing on a can of soda – </a:t>
            </a:r>
          </a:p>
          <a:p>
            <a:r>
              <a:rPr lang="en-US" sz="1200" dirty="0"/>
              <a:t>w</a:t>
            </a:r>
            <a:r>
              <a:rPr lang="en-US" sz="1200" dirty="0" smtClean="0"/>
              <a:t>hich way will be the soda go?</a:t>
            </a:r>
            <a:endParaRPr lang="en-US" sz="1200" dirty="0"/>
          </a:p>
        </p:txBody>
      </p:sp>
      <p:sp>
        <p:nvSpPr>
          <p:cNvPr id="12" name="Slide Number Placeholder 11"/>
          <p:cNvSpPr>
            <a:spLocks noGrp="1"/>
          </p:cNvSpPr>
          <p:nvPr>
            <p:ph type="sldNum" sz="quarter" idx="12"/>
          </p:nvPr>
        </p:nvSpPr>
        <p:spPr/>
        <p:txBody>
          <a:bodyPr/>
          <a:lstStyle/>
          <a:p>
            <a:fld id="{DDCB4F3F-55A0-4E20-8C2F-099B6C312F9A}" type="slidenum">
              <a:rPr lang="en-US" smtClean="0"/>
              <a:pPr/>
              <a:t>7</a:t>
            </a:fld>
            <a:endParaRPr lang="en-US"/>
          </a:p>
        </p:txBody>
      </p:sp>
      <p:sp>
        <p:nvSpPr>
          <p:cNvPr id="25" name="Freeform 24"/>
          <p:cNvSpPr/>
          <p:nvPr/>
        </p:nvSpPr>
        <p:spPr>
          <a:xfrm>
            <a:off x="671701" y="5590301"/>
            <a:ext cx="2350655" cy="1059621"/>
          </a:xfrm>
          <a:custGeom>
            <a:avLst/>
            <a:gdLst>
              <a:gd name="connsiteX0" fmla="*/ 3546764 w 3546764"/>
              <a:gd name="connsiteY0" fmla="*/ 0 h 1562257"/>
              <a:gd name="connsiteX1" fmla="*/ 3500582 w 3546764"/>
              <a:gd name="connsiteY1" fmla="*/ 18473 h 1562257"/>
              <a:gd name="connsiteX2" fmla="*/ 3472873 w 3546764"/>
              <a:gd name="connsiteY2" fmla="*/ 27709 h 1562257"/>
              <a:gd name="connsiteX3" fmla="*/ 3417455 w 3546764"/>
              <a:gd name="connsiteY3" fmla="*/ 64654 h 1562257"/>
              <a:gd name="connsiteX4" fmla="*/ 3389746 w 3546764"/>
              <a:gd name="connsiteY4" fmla="*/ 83127 h 1562257"/>
              <a:gd name="connsiteX5" fmla="*/ 3371273 w 3546764"/>
              <a:gd name="connsiteY5" fmla="*/ 110836 h 1562257"/>
              <a:gd name="connsiteX6" fmla="*/ 3343564 w 3546764"/>
              <a:gd name="connsiteY6" fmla="*/ 120073 h 1562257"/>
              <a:gd name="connsiteX7" fmla="*/ 3278910 w 3546764"/>
              <a:gd name="connsiteY7" fmla="*/ 184727 h 1562257"/>
              <a:gd name="connsiteX8" fmla="*/ 3214255 w 3546764"/>
              <a:gd name="connsiteY8" fmla="*/ 249382 h 1562257"/>
              <a:gd name="connsiteX9" fmla="*/ 3158837 w 3546764"/>
              <a:gd name="connsiteY9" fmla="*/ 304800 h 1562257"/>
              <a:gd name="connsiteX10" fmla="*/ 3103419 w 3546764"/>
              <a:gd name="connsiteY10" fmla="*/ 341745 h 1562257"/>
              <a:gd name="connsiteX11" fmla="*/ 3048000 w 3546764"/>
              <a:gd name="connsiteY11" fmla="*/ 387927 h 1562257"/>
              <a:gd name="connsiteX12" fmla="*/ 3020291 w 3546764"/>
              <a:gd name="connsiteY12" fmla="*/ 415636 h 1562257"/>
              <a:gd name="connsiteX13" fmla="*/ 2992582 w 3546764"/>
              <a:gd name="connsiteY13" fmla="*/ 424873 h 1562257"/>
              <a:gd name="connsiteX14" fmla="*/ 2909455 w 3546764"/>
              <a:gd name="connsiteY14" fmla="*/ 480291 h 1562257"/>
              <a:gd name="connsiteX15" fmla="*/ 2881746 w 3546764"/>
              <a:gd name="connsiteY15" fmla="*/ 498764 h 1562257"/>
              <a:gd name="connsiteX16" fmla="*/ 2817091 w 3546764"/>
              <a:gd name="connsiteY16" fmla="*/ 526473 h 1562257"/>
              <a:gd name="connsiteX17" fmla="*/ 2789382 w 3546764"/>
              <a:gd name="connsiteY17" fmla="*/ 544945 h 1562257"/>
              <a:gd name="connsiteX18" fmla="*/ 2715491 w 3546764"/>
              <a:gd name="connsiteY18" fmla="*/ 581891 h 1562257"/>
              <a:gd name="connsiteX19" fmla="*/ 2678546 w 3546764"/>
              <a:gd name="connsiteY19" fmla="*/ 600364 h 1562257"/>
              <a:gd name="connsiteX20" fmla="*/ 2623128 w 3546764"/>
              <a:gd name="connsiteY20" fmla="*/ 646545 h 1562257"/>
              <a:gd name="connsiteX21" fmla="*/ 2595419 w 3546764"/>
              <a:gd name="connsiteY21" fmla="*/ 655782 h 1562257"/>
              <a:gd name="connsiteX22" fmla="*/ 2558473 w 3546764"/>
              <a:gd name="connsiteY22" fmla="*/ 674254 h 1562257"/>
              <a:gd name="connsiteX23" fmla="*/ 2530764 w 3546764"/>
              <a:gd name="connsiteY23" fmla="*/ 692727 h 1562257"/>
              <a:gd name="connsiteX24" fmla="*/ 2503055 w 3546764"/>
              <a:gd name="connsiteY24" fmla="*/ 701964 h 1562257"/>
              <a:gd name="connsiteX25" fmla="*/ 2475346 w 3546764"/>
              <a:gd name="connsiteY25" fmla="*/ 720436 h 1562257"/>
              <a:gd name="connsiteX26" fmla="*/ 2447637 w 3546764"/>
              <a:gd name="connsiteY26" fmla="*/ 729673 h 1562257"/>
              <a:gd name="connsiteX27" fmla="*/ 2392219 w 3546764"/>
              <a:gd name="connsiteY27" fmla="*/ 766618 h 1562257"/>
              <a:gd name="connsiteX28" fmla="*/ 2364510 w 3546764"/>
              <a:gd name="connsiteY28" fmla="*/ 785091 h 1562257"/>
              <a:gd name="connsiteX29" fmla="*/ 2336800 w 3546764"/>
              <a:gd name="connsiteY29" fmla="*/ 794327 h 1562257"/>
              <a:gd name="connsiteX30" fmla="*/ 2253673 w 3546764"/>
              <a:gd name="connsiteY30" fmla="*/ 840509 h 1562257"/>
              <a:gd name="connsiteX31" fmla="*/ 2198255 w 3546764"/>
              <a:gd name="connsiteY31" fmla="*/ 877454 h 1562257"/>
              <a:gd name="connsiteX32" fmla="*/ 2170546 w 3546764"/>
              <a:gd name="connsiteY32" fmla="*/ 886691 h 1562257"/>
              <a:gd name="connsiteX33" fmla="*/ 2115128 w 3546764"/>
              <a:gd name="connsiteY33" fmla="*/ 923636 h 1562257"/>
              <a:gd name="connsiteX34" fmla="*/ 2087419 w 3546764"/>
              <a:gd name="connsiteY34" fmla="*/ 942109 h 1562257"/>
              <a:gd name="connsiteX35" fmla="*/ 2059710 w 3546764"/>
              <a:gd name="connsiteY35" fmla="*/ 951345 h 1562257"/>
              <a:gd name="connsiteX36" fmla="*/ 2004291 w 3546764"/>
              <a:gd name="connsiteY36" fmla="*/ 988291 h 1562257"/>
              <a:gd name="connsiteX37" fmla="*/ 1976582 w 3546764"/>
              <a:gd name="connsiteY37" fmla="*/ 1006764 h 1562257"/>
              <a:gd name="connsiteX38" fmla="*/ 1948873 w 3546764"/>
              <a:gd name="connsiteY38" fmla="*/ 1016000 h 1562257"/>
              <a:gd name="connsiteX39" fmla="*/ 1893455 w 3546764"/>
              <a:gd name="connsiteY39" fmla="*/ 1052945 h 1562257"/>
              <a:gd name="connsiteX40" fmla="*/ 1838037 w 3546764"/>
              <a:gd name="connsiteY40" fmla="*/ 1080654 h 1562257"/>
              <a:gd name="connsiteX41" fmla="*/ 1782619 w 3546764"/>
              <a:gd name="connsiteY41" fmla="*/ 1108364 h 1562257"/>
              <a:gd name="connsiteX42" fmla="*/ 1754910 w 3546764"/>
              <a:gd name="connsiteY42" fmla="*/ 1126836 h 1562257"/>
              <a:gd name="connsiteX43" fmla="*/ 1699491 w 3546764"/>
              <a:gd name="connsiteY43" fmla="*/ 1145309 h 1562257"/>
              <a:gd name="connsiteX44" fmla="*/ 1644073 w 3546764"/>
              <a:gd name="connsiteY44" fmla="*/ 1173018 h 1562257"/>
              <a:gd name="connsiteX45" fmla="*/ 1588655 w 3546764"/>
              <a:gd name="connsiteY45" fmla="*/ 1200727 h 1562257"/>
              <a:gd name="connsiteX46" fmla="*/ 1505528 w 3546764"/>
              <a:gd name="connsiteY46" fmla="*/ 1246909 h 1562257"/>
              <a:gd name="connsiteX47" fmla="*/ 1450110 w 3546764"/>
              <a:gd name="connsiteY47" fmla="*/ 1283854 h 1562257"/>
              <a:gd name="connsiteX48" fmla="*/ 1422400 w 3546764"/>
              <a:gd name="connsiteY48" fmla="*/ 1302327 h 1562257"/>
              <a:gd name="connsiteX49" fmla="*/ 1394691 w 3546764"/>
              <a:gd name="connsiteY49" fmla="*/ 1311564 h 1562257"/>
              <a:gd name="connsiteX50" fmla="*/ 1366982 w 3546764"/>
              <a:gd name="connsiteY50" fmla="*/ 1330036 h 1562257"/>
              <a:gd name="connsiteX51" fmla="*/ 1311564 w 3546764"/>
              <a:gd name="connsiteY51" fmla="*/ 1348509 h 1562257"/>
              <a:gd name="connsiteX52" fmla="*/ 1256146 w 3546764"/>
              <a:gd name="connsiteY52" fmla="*/ 1366982 h 1562257"/>
              <a:gd name="connsiteX53" fmla="*/ 1228437 w 3546764"/>
              <a:gd name="connsiteY53" fmla="*/ 1376218 h 1562257"/>
              <a:gd name="connsiteX54" fmla="*/ 1200728 w 3546764"/>
              <a:gd name="connsiteY54" fmla="*/ 1394691 h 1562257"/>
              <a:gd name="connsiteX55" fmla="*/ 1145310 w 3546764"/>
              <a:gd name="connsiteY55" fmla="*/ 1413164 h 1562257"/>
              <a:gd name="connsiteX56" fmla="*/ 1062182 w 3546764"/>
              <a:gd name="connsiteY56" fmla="*/ 1440873 h 1562257"/>
              <a:gd name="connsiteX57" fmla="*/ 951346 w 3546764"/>
              <a:gd name="connsiteY57" fmla="*/ 1477818 h 1562257"/>
              <a:gd name="connsiteX58" fmla="*/ 923637 w 3546764"/>
              <a:gd name="connsiteY58" fmla="*/ 1487054 h 1562257"/>
              <a:gd name="connsiteX59" fmla="*/ 895928 w 3546764"/>
              <a:gd name="connsiteY59" fmla="*/ 1496291 h 1562257"/>
              <a:gd name="connsiteX60" fmla="*/ 858982 w 3546764"/>
              <a:gd name="connsiteY60" fmla="*/ 1505527 h 1562257"/>
              <a:gd name="connsiteX61" fmla="*/ 748146 w 3546764"/>
              <a:gd name="connsiteY61" fmla="*/ 1533236 h 1562257"/>
              <a:gd name="connsiteX62" fmla="*/ 683491 w 3546764"/>
              <a:gd name="connsiteY62" fmla="*/ 1551709 h 1562257"/>
              <a:gd name="connsiteX63" fmla="*/ 655782 w 3546764"/>
              <a:gd name="connsiteY63" fmla="*/ 1560945 h 1562257"/>
              <a:gd name="connsiteX64" fmla="*/ 0 w 3546764"/>
              <a:gd name="connsiteY64" fmla="*/ 1560945 h 156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546764" h="1562257">
                <a:moveTo>
                  <a:pt x="3546764" y="0"/>
                </a:moveTo>
                <a:cubicBezTo>
                  <a:pt x="3531370" y="6158"/>
                  <a:pt x="3516106" y="12651"/>
                  <a:pt x="3500582" y="18473"/>
                </a:cubicBezTo>
                <a:cubicBezTo>
                  <a:pt x="3491466" y="21891"/>
                  <a:pt x="3481384" y="22981"/>
                  <a:pt x="3472873" y="27709"/>
                </a:cubicBezTo>
                <a:cubicBezTo>
                  <a:pt x="3453465" y="38491"/>
                  <a:pt x="3435928" y="52339"/>
                  <a:pt x="3417455" y="64654"/>
                </a:cubicBezTo>
                <a:lnTo>
                  <a:pt x="3389746" y="83127"/>
                </a:lnTo>
                <a:cubicBezTo>
                  <a:pt x="3383588" y="92363"/>
                  <a:pt x="3379941" y="103901"/>
                  <a:pt x="3371273" y="110836"/>
                </a:cubicBezTo>
                <a:cubicBezTo>
                  <a:pt x="3363670" y="116918"/>
                  <a:pt x="3350448" y="113189"/>
                  <a:pt x="3343564" y="120073"/>
                </a:cubicBezTo>
                <a:cubicBezTo>
                  <a:pt x="3269461" y="194177"/>
                  <a:pt x="3341608" y="163829"/>
                  <a:pt x="3278910" y="184727"/>
                </a:cubicBezTo>
                <a:cubicBezTo>
                  <a:pt x="3258009" y="247425"/>
                  <a:pt x="3288361" y="175276"/>
                  <a:pt x="3214255" y="249382"/>
                </a:cubicBezTo>
                <a:cubicBezTo>
                  <a:pt x="3195782" y="267855"/>
                  <a:pt x="3180574" y="290309"/>
                  <a:pt x="3158837" y="304800"/>
                </a:cubicBezTo>
                <a:cubicBezTo>
                  <a:pt x="3140364" y="317115"/>
                  <a:pt x="3119118" y="326046"/>
                  <a:pt x="3103419" y="341745"/>
                </a:cubicBezTo>
                <a:cubicBezTo>
                  <a:pt x="3022468" y="422696"/>
                  <a:pt x="3125155" y="323631"/>
                  <a:pt x="3048000" y="387927"/>
                </a:cubicBezTo>
                <a:cubicBezTo>
                  <a:pt x="3037965" y="396289"/>
                  <a:pt x="3031159" y="408390"/>
                  <a:pt x="3020291" y="415636"/>
                </a:cubicBezTo>
                <a:cubicBezTo>
                  <a:pt x="3012190" y="421037"/>
                  <a:pt x="3001093" y="420145"/>
                  <a:pt x="2992582" y="424873"/>
                </a:cubicBezTo>
                <a:cubicBezTo>
                  <a:pt x="2992572" y="424879"/>
                  <a:pt x="2923314" y="471051"/>
                  <a:pt x="2909455" y="480291"/>
                </a:cubicBezTo>
                <a:cubicBezTo>
                  <a:pt x="2900219" y="486449"/>
                  <a:pt x="2892277" y="495254"/>
                  <a:pt x="2881746" y="498764"/>
                </a:cubicBezTo>
                <a:cubicBezTo>
                  <a:pt x="2850658" y="509126"/>
                  <a:pt x="2849051" y="508210"/>
                  <a:pt x="2817091" y="526473"/>
                </a:cubicBezTo>
                <a:cubicBezTo>
                  <a:pt x="2807453" y="531980"/>
                  <a:pt x="2799127" y="539629"/>
                  <a:pt x="2789382" y="544945"/>
                </a:cubicBezTo>
                <a:cubicBezTo>
                  <a:pt x="2765207" y="558131"/>
                  <a:pt x="2740121" y="569576"/>
                  <a:pt x="2715491" y="581891"/>
                </a:cubicBezTo>
                <a:cubicBezTo>
                  <a:pt x="2703176" y="588049"/>
                  <a:pt x="2688282" y="590628"/>
                  <a:pt x="2678546" y="600364"/>
                </a:cubicBezTo>
                <a:cubicBezTo>
                  <a:pt x="2658117" y="620793"/>
                  <a:pt x="2648848" y="633685"/>
                  <a:pt x="2623128" y="646545"/>
                </a:cubicBezTo>
                <a:cubicBezTo>
                  <a:pt x="2614420" y="650899"/>
                  <a:pt x="2604368" y="651947"/>
                  <a:pt x="2595419" y="655782"/>
                </a:cubicBezTo>
                <a:cubicBezTo>
                  <a:pt x="2582763" y="661206"/>
                  <a:pt x="2570428" y="667423"/>
                  <a:pt x="2558473" y="674254"/>
                </a:cubicBezTo>
                <a:cubicBezTo>
                  <a:pt x="2548835" y="679761"/>
                  <a:pt x="2540693" y="687762"/>
                  <a:pt x="2530764" y="692727"/>
                </a:cubicBezTo>
                <a:cubicBezTo>
                  <a:pt x="2522056" y="697081"/>
                  <a:pt x="2511763" y="697610"/>
                  <a:pt x="2503055" y="701964"/>
                </a:cubicBezTo>
                <a:cubicBezTo>
                  <a:pt x="2493126" y="706928"/>
                  <a:pt x="2485275" y="715472"/>
                  <a:pt x="2475346" y="720436"/>
                </a:cubicBezTo>
                <a:cubicBezTo>
                  <a:pt x="2466638" y="724790"/>
                  <a:pt x="2456148" y="724945"/>
                  <a:pt x="2447637" y="729673"/>
                </a:cubicBezTo>
                <a:cubicBezTo>
                  <a:pt x="2428230" y="740455"/>
                  <a:pt x="2410692" y="754303"/>
                  <a:pt x="2392219" y="766618"/>
                </a:cubicBezTo>
                <a:cubicBezTo>
                  <a:pt x="2382983" y="772776"/>
                  <a:pt x="2375041" y="781581"/>
                  <a:pt x="2364510" y="785091"/>
                </a:cubicBezTo>
                <a:lnTo>
                  <a:pt x="2336800" y="794327"/>
                </a:lnTo>
                <a:cubicBezTo>
                  <a:pt x="2273281" y="836674"/>
                  <a:pt x="2302444" y="824252"/>
                  <a:pt x="2253673" y="840509"/>
                </a:cubicBezTo>
                <a:cubicBezTo>
                  <a:pt x="2235200" y="852824"/>
                  <a:pt x="2219317" y="870433"/>
                  <a:pt x="2198255" y="877454"/>
                </a:cubicBezTo>
                <a:cubicBezTo>
                  <a:pt x="2189019" y="880533"/>
                  <a:pt x="2179057" y="881963"/>
                  <a:pt x="2170546" y="886691"/>
                </a:cubicBezTo>
                <a:cubicBezTo>
                  <a:pt x="2151139" y="897473"/>
                  <a:pt x="2133601" y="911321"/>
                  <a:pt x="2115128" y="923636"/>
                </a:cubicBezTo>
                <a:cubicBezTo>
                  <a:pt x="2105892" y="929794"/>
                  <a:pt x="2097950" y="938599"/>
                  <a:pt x="2087419" y="942109"/>
                </a:cubicBezTo>
                <a:lnTo>
                  <a:pt x="2059710" y="951345"/>
                </a:lnTo>
                <a:lnTo>
                  <a:pt x="2004291" y="988291"/>
                </a:lnTo>
                <a:cubicBezTo>
                  <a:pt x="1995055" y="994449"/>
                  <a:pt x="1987113" y="1003254"/>
                  <a:pt x="1976582" y="1006764"/>
                </a:cubicBezTo>
                <a:lnTo>
                  <a:pt x="1948873" y="1016000"/>
                </a:lnTo>
                <a:cubicBezTo>
                  <a:pt x="1896345" y="1068528"/>
                  <a:pt x="1946924" y="1026211"/>
                  <a:pt x="1893455" y="1052945"/>
                </a:cubicBezTo>
                <a:cubicBezTo>
                  <a:pt x="1821836" y="1088755"/>
                  <a:pt x="1907684" y="1057439"/>
                  <a:pt x="1838037" y="1080654"/>
                </a:cubicBezTo>
                <a:cubicBezTo>
                  <a:pt x="1758636" y="1133589"/>
                  <a:pt x="1859091" y="1070128"/>
                  <a:pt x="1782619" y="1108364"/>
                </a:cubicBezTo>
                <a:cubicBezTo>
                  <a:pt x="1772690" y="1113328"/>
                  <a:pt x="1765054" y="1122328"/>
                  <a:pt x="1754910" y="1126836"/>
                </a:cubicBezTo>
                <a:cubicBezTo>
                  <a:pt x="1737116" y="1134744"/>
                  <a:pt x="1699491" y="1145309"/>
                  <a:pt x="1699491" y="1145309"/>
                </a:cubicBezTo>
                <a:cubicBezTo>
                  <a:pt x="1620080" y="1198250"/>
                  <a:pt x="1720553" y="1134778"/>
                  <a:pt x="1644073" y="1173018"/>
                </a:cubicBezTo>
                <a:cubicBezTo>
                  <a:pt x="1572454" y="1208828"/>
                  <a:pt x="1658302" y="1177512"/>
                  <a:pt x="1588655" y="1200727"/>
                </a:cubicBezTo>
                <a:cubicBezTo>
                  <a:pt x="1525136" y="1243074"/>
                  <a:pt x="1554299" y="1230652"/>
                  <a:pt x="1505528" y="1246909"/>
                </a:cubicBezTo>
                <a:lnTo>
                  <a:pt x="1450110" y="1283854"/>
                </a:lnTo>
                <a:cubicBezTo>
                  <a:pt x="1440873" y="1290012"/>
                  <a:pt x="1432931" y="1298816"/>
                  <a:pt x="1422400" y="1302327"/>
                </a:cubicBezTo>
                <a:cubicBezTo>
                  <a:pt x="1413164" y="1305406"/>
                  <a:pt x="1403399" y="1307210"/>
                  <a:pt x="1394691" y="1311564"/>
                </a:cubicBezTo>
                <a:cubicBezTo>
                  <a:pt x="1384762" y="1316528"/>
                  <a:pt x="1377126" y="1325528"/>
                  <a:pt x="1366982" y="1330036"/>
                </a:cubicBezTo>
                <a:cubicBezTo>
                  <a:pt x="1349188" y="1337944"/>
                  <a:pt x="1330037" y="1342351"/>
                  <a:pt x="1311564" y="1348509"/>
                </a:cubicBezTo>
                <a:lnTo>
                  <a:pt x="1256146" y="1366982"/>
                </a:lnTo>
                <a:lnTo>
                  <a:pt x="1228437" y="1376218"/>
                </a:lnTo>
                <a:cubicBezTo>
                  <a:pt x="1219201" y="1382376"/>
                  <a:pt x="1210872" y="1390182"/>
                  <a:pt x="1200728" y="1394691"/>
                </a:cubicBezTo>
                <a:cubicBezTo>
                  <a:pt x="1182934" y="1402599"/>
                  <a:pt x="1163783" y="1407006"/>
                  <a:pt x="1145310" y="1413164"/>
                </a:cubicBezTo>
                <a:lnTo>
                  <a:pt x="1062182" y="1440873"/>
                </a:lnTo>
                <a:lnTo>
                  <a:pt x="951346" y="1477818"/>
                </a:lnTo>
                <a:lnTo>
                  <a:pt x="923637" y="1487054"/>
                </a:lnTo>
                <a:cubicBezTo>
                  <a:pt x="914401" y="1490133"/>
                  <a:pt x="905373" y="1493930"/>
                  <a:pt x="895928" y="1496291"/>
                </a:cubicBezTo>
                <a:cubicBezTo>
                  <a:pt x="883613" y="1499370"/>
                  <a:pt x="871141" y="1501879"/>
                  <a:pt x="858982" y="1505527"/>
                </a:cubicBezTo>
                <a:cubicBezTo>
                  <a:pt x="767498" y="1532972"/>
                  <a:pt x="840371" y="1517866"/>
                  <a:pt x="748146" y="1533236"/>
                </a:cubicBezTo>
                <a:cubicBezTo>
                  <a:pt x="681730" y="1555376"/>
                  <a:pt x="764649" y="1528522"/>
                  <a:pt x="683491" y="1551709"/>
                </a:cubicBezTo>
                <a:cubicBezTo>
                  <a:pt x="674130" y="1554384"/>
                  <a:pt x="665517" y="1560813"/>
                  <a:pt x="655782" y="1560945"/>
                </a:cubicBezTo>
                <a:cubicBezTo>
                  <a:pt x="437208" y="1563899"/>
                  <a:pt x="218594" y="1560945"/>
                  <a:pt x="0" y="1560945"/>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flipV="1">
            <a:off x="2476500" y="5791198"/>
            <a:ext cx="419100" cy="457200"/>
          </a:xfrm>
          <a:custGeom>
            <a:avLst/>
            <a:gdLst>
              <a:gd name="connsiteX0" fmla="*/ 443345 w 443345"/>
              <a:gd name="connsiteY0" fmla="*/ 0 h 399769"/>
              <a:gd name="connsiteX1" fmla="*/ 424873 w 443345"/>
              <a:gd name="connsiteY1" fmla="*/ 73891 h 399769"/>
              <a:gd name="connsiteX2" fmla="*/ 406400 w 443345"/>
              <a:gd name="connsiteY2" fmla="*/ 101600 h 399769"/>
              <a:gd name="connsiteX3" fmla="*/ 397164 w 443345"/>
              <a:gd name="connsiteY3" fmla="*/ 138546 h 399769"/>
              <a:gd name="connsiteX4" fmla="*/ 378691 w 443345"/>
              <a:gd name="connsiteY4" fmla="*/ 193964 h 399769"/>
              <a:gd name="connsiteX5" fmla="*/ 360218 w 443345"/>
              <a:gd name="connsiteY5" fmla="*/ 249382 h 399769"/>
              <a:gd name="connsiteX6" fmla="*/ 341745 w 443345"/>
              <a:gd name="connsiteY6" fmla="*/ 304800 h 399769"/>
              <a:gd name="connsiteX7" fmla="*/ 332509 w 443345"/>
              <a:gd name="connsiteY7" fmla="*/ 332510 h 399769"/>
              <a:gd name="connsiteX8" fmla="*/ 323273 w 443345"/>
              <a:gd name="connsiteY8" fmla="*/ 397164 h 399769"/>
              <a:gd name="connsiteX9" fmla="*/ 295564 w 443345"/>
              <a:gd name="connsiteY9" fmla="*/ 387928 h 399769"/>
              <a:gd name="connsiteX10" fmla="*/ 240145 w 443345"/>
              <a:gd name="connsiteY10" fmla="*/ 360219 h 399769"/>
              <a:gd name="connsiteX11" fmla="*/ 184727 w 443345"/>
              <a:gd name="connsiteY11" fmla="*/ 332510 h 399769"/>
              <a:gd name="connsiteX12" fmla="*/ 157018 w 443345"/>
              <a:gd name="connsiteY12" fmla="*/ 314037 h 399769"/>
              <a:gd name="connsiteX13" fmla="*/ 73891 w 443345"/>
              <a:gd name="connsiteY13" fmla="*/ 286328 h 399769"/>
              <a:gd name="connsiteX14" fmla="*/ 18473 w 443345"/>
              <a:gd name="connsiteY14" fmla="*/ 267855 h 399769"/>
              <a:gd name="connsiteX15" fmla="*/ 0 w 443345"/>
              <a:gd name="connsiteY15" fmla="*/ 267855 h 39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45" h="399769">
                <a:moveTo>
                  <a:pt x="443345" y="0"/>
                </a:moveTo>
                <a:cubicBezTo>
                  <a:pt x="439832" y="17563"/>
                  <a:pt x="434340" y="54958"/>
                  <a:pt x="424873" y="73891"/>
                </a:cubicBezTo>
                <a:cubicBezTo>
                  <a:pt x="419909" y="83820"/>
                  <a:pt x="412558" y="92364"/>
                  <a:pt x="406400" y="101600"/>
                </a:cubicBezTo>
                <a:cubicBezTo>
                  <a:pt x="403321" y="113915"/>
                  <a:pt x="400812" y="126387"/>
                  <a:pt x="397164" y="138546"/>
                </a:cubicBezTo>
                <a:cubicBezTo>
                  <a:pt x="391569" y="157197"/>
                  <a:pt x="384849" y="175491"/>
                  <a:pt x="378691" y="193964"/>
                </a:cubicBezTo>
                <a:lnTo>
                  <a:pt x="360218" y="249382"/>
                </a:lnTo>
                <a:lnTo>
                  <a:pt x="341745" y="304800"/>
                </a:lnTo>
                <a:lnTo>
                  <a:pt x="332509" y="332510"/>
                </a:lnTo>
                <a:cubicBezTo>
                  <a:pt x="329430" y="354061"/>
                  <a:pt x="335349" y="379050"/>
                  <a:pt x="323273" y="397164"/>
                </a:cubicBezTo>
                <a:cubicBezTo>
                  <a:pt x="317873" y="405265"/>
                  <a:pt x="304272" y="392282"/>
                  <a:pt x="295564" y="387928"/>
                </a:cubicBezTo>
                <a:cubicBezTo>
                  <a:pt x="223947" y="352119"/>
                  <a:pt x="309792" y="383433"/>
                  <a:pt x="240145" y="360219"/>
                </a:cubicBezTo>
                <a:cubicBezTo>
                  <a:pt x="160734" y="307278"/>
                  <a:pt x="261207" y="370750"/>
                  <a:pt x="184727" y="332510"/>
                </a:cubicBezTo>
                <a:cubicBezTo>
                  <a:pt x="174798" y="327546"/>
                  <a:pt x="167162" y="318546"/>
                  <a:pt x="157018" y="314037"/>
                </a:cubicBezTo>
                <a:cubicBezTo>
                  <a:pt x="157003" y="314030"/>
                  <a:pt x="87753" y="290949"/>
                  <a:pt x="73891" y="286328"/>
                </a:cubicBezTo>
                <a:lnTo>
                  <a:pt x="18473" y="267855"/>
                </a:lnTo>
                <a:lnTo>
                  <a:pt x="0" y="267855"/>
                </a:lnTo>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7" name="Freeform 26"/>
          <p:cNvSpPr/>
          <p:nvPr/>
        </p:nvSpPr>
        <p:spPr>
          <a:xfrm flipV="1">
            <a:off x="1943100" y="6096000"/>
            <a:ext cx="419100" cy="457200"/>
          </a:xfrm>
          <a:custGeom>
            <a:avLst/>
            <a:gdLst>
              <a:gd name="connsiteX0" fmla="*/ 443345 w 443345"/>
              <a:gd name="connsiteY0" fmla="*/ 0 h 399769"/>
              <a:gd name="connsiteX1" fmla="*/ 424873 w 443345"/>
              <a:gd name="connsiteY1" fmla="*/ 73891 h 399769"/>
              <a:gd name="connsiteX2" fmla="*/ 406400 w 443345"/>
              <a:gd name="connsiteY2" fmla="*/ 101600 h 399769"/>
              <a:gd name="connsiteX3" fmla="*/ 397164 w 443345"/>
              <a:gd name="connsiteY3" fmla="*/ 138546 h 399769"/>
              <a:gd name="connsiteX4" fmla="*/ 378691 w 443345"/>
              <a:gd name="connsiteY4" fmla="*/ 193964 h 399769"/>
              <a:gd name="connsiteX5" fmla="*/ 360218 w 443345"/>
              <a:gd name="connsiteY5" fmla="*/ 249382 h 399769"/>
              <a:gd name="connsiteX6" fmla="*/ 341745 w 443345"/>
              <a:gd name="connsiteY6" fmla="*/ 304800 h 399769"/>
              <a:gd name="connsiteX7" fmla="*/ 332509 w 443345"/>
              <a:gd name="connsiteY7" fmla="*/ 332510 h 399769"/>
              <a:gd name="connsiteX8" fmla="*/ 323273 w 443345"/>
              <a:gd name="connsiteY8" fmla="*/ 397164 h 399769"/>
              <a:gd name="connsiteX9" fmla="*/ 295564 w 443345"/>
              <a:gd name="connsiteY9" fmla="*/ 387928 h 399769"/>
              <a:gd name="connsiteX10" fmla="*/ 240145 w 443345"/>
              <a:gd name="connsiteY10" fmla="*/ 360219 h 399769"/>
              <a:gd name="connsiteX11" fmla="*/ 184727 w 443345"/>
              <a:gd name="connsiteY11" fmla="*/ 332510 h 399769"/>
              <a:gd name="connsiteX12" fmla="*/ 157018 w 443345"/>
              <a:gd name="connsiteY12" fmla="*/ 314037 h 399769"/>
              <a:gd name="connsiteX13" fmla="*/ 73891 w 443345"/>
              <a:gd name="connsiteY13" fmla="*/ 286328 h 399769"/>
              <a:gd name="connsiteX14" fmla="*/ 18473 w 443345"/>
              <a:gd name="connsiteY14" fmla="*/ 267855 h 399769"/>
              <a:gd name="connsiteX15" fmla="*/ 0 w 443345"/>
              <a:gd name="connsiteY15" fmla="*/ 267855 h 39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45" h="399769">
                <a:moveTo>
                  <a:pt x="443345" y="0"/>
                </a:moveTo>
                <a:cubicBezTo>
                  <a:pt x="439832" y="17563"/>
                  <a:pt x="434340" y="54958"/>
                  <a:pt x="424873" y="73891"/>
                </a:cubicBezTo>
                <a:cubicBezTo>
                  <a:pt x="419909" y="83820"/>
                  <a:pt x="412558" y="92364"/>
                  <a:pt x="406400" y="101600"/>
                </a:cubicBezTo>
                <a:cubicBezTo>
                  <a:pt x="403321" y="113915"/>
                  <a:pt x="400812" y="126387"/>
                  <a:pt x="397164" y="138546"/>
                </a:cubicBezTo>
                <a:cubicBezTo>
                  <a:pt x="391569" y="157197"/>
                  <a:pt x="384849" y="175491"/>
                  <a:pt x="378691" y="193964"/>
                </a:cubicBezTo>
                <a:lnTo>
                  <a:pt x="360218" y="249382"/>
                </a:lnTo>
                <a:lnTo>
                  <a:pt x="341745" y="304800"/>
                </a:lnTo>
                <a:lnTo>
                  <a:pt x="332509" y="332510"/>
                </a:lnTo>
                <a:cubicBezTo>
                  <a:pt x="329430" y="354061"/>
                  <a:pt x="335349" y="379050"/>
                  <a:pt x="323273" y="397164"/>
                </a:cubicBezTo>
                <a:cubicBezTo>
                  <a:pt x="317873" y="405265"/>
                  <a:pt x="304272" y="392282"/>
                  <a:pt x="295564" y="387928"/>
                </a:cubicBezTo>
                <a:cubicBezTo>
                  <a:pt x="223947" y="352119"/>
                  <a:pt x="309792" y="383433"/>
                  <a:pt x="240145" y="360219"/>
                </a:cubicBezTo>
                <a:cubicBezTo>
                  <a:pt x="160734" y="307278"/>
                  <a:pt x="261207" y="370750"/>
                  <a:pt x="184727" y="332510"/>
                </a:cubicBezTo>
                <a:cubicBezTo>
                  <a:pt x="174798" y="327546"/>
                  <a:pt x="167162" y="318546"/>
                  <a:pt x="157018" y="314037"/>
                </a:cubicBezTo>
                <a:cubicBezTo>
                  <a:pt x="157003" y="314030"/>
                  <a:pt x="87753" y="290949"/>
                  <a:pt x="73891" y="286328"/>
                </a:cubicBezTo>
                <a:lnTo>
                  <a:pt x="18473" y="267855"/>
                </a:lnTo>
                <a:lnTo>
                  <a:pt x="0" y="267855"/>
                </a:lnTo>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flipV="1">
            <a:off x="1409700" y="6400800"/>
            <a:ext cx="419100" cy="457200"/>
          </a:xfrm>
          <a:custGeom>
            <a:avLst/>
            <a:gdLst>
              <a:gd name="connsiteX0" fmla="*/ 443345 w 443345"/>
              <a:gd name="connsiteY0" fmla="*/ 0 h 399769"/>
              <a:gd name="connsiteX1" fmla="*/ 424873 w 443345"/>
              <a:gd name="connsiteY1" fmla="*/ 73891 h 399769"/>
              <a:gd name="connsiteX2" fmla="*/ 406400 w 443345"/>
              <a:gd name="connsiteY2" fmla="*/ 101600 h 399769"/>
              <a:gd name="connsiteX3" fmla="*/ 397164 w 443345"/>
              <a:gd name="connsiteY3" fmla="*/ 138546 h 399769"/>
              <a:gd name="connsiteX4" fmla="*/ 378691 w 443345"/>
              <a:gd name="connsiteY4" fmla="*/ 193964 h 399769"/>
              <a:gd name="connsiteX5" fmla="*/ 360218 w 443345"/>
              <a:gd name="connsiteY5" fmla="*/ 249382 h 399769"/>
              <a:gd name="connsiteX6" fmla="*/ 341745 w 443345"/>
              <a:gd name="connsiteY6" fmla="*/ 304800 h 399769"/>
              <a:gd name="connsiteX7" fmla="*/ 332509 w 443345"/>
              <a:gd name="connsiteY7" fmla="*/ 332510 h 399769"/>
              <a:gd name="connsiteX8" fmla="*/ 323273 w 443345"/>
              <a:gd name="connsiteY8" fmla="*/ 397164 h 399769"/>
              <a:gd name="connsiteX9" fmla="*/ 295564 w 443345"/>
              <a:gd name="connsiteY9" fmla="*/ 387928 h 399769"/>
              <a:gd name="connsiteX10" fmla="*/ 240145 w 443345"/>
              <a:gd name="connsiteY10" fmla="*/ 360219 h 399769"/>
              <a:gd name="connsiteX11" fmla="*/ 184727 w 443345"/>
              <a:gd name="connsiteY11" fmla="*/ 332510 h 399769"/>
              <a:gd name="connsiteX12" fmla="*/ 157018 w 443345"/>
              <a:gd name="connsiteY12" fmla="*/ 314037 h 399769"/>
              <a:gd name="connsiteX13" fmla="*/ 73891 w 443345"/>
              <a:gd name="connsiteY13" fmla="*/ 286328 h 399769"/>
              <a:gd name="connsiteX14" fmla="*/ 18473 w 443345"/>
              <a:gd name="connsiteY14" fmla="*/ 267855 h 399769"/>
              <a:gd name="connsiteX15" fmla="*/ 0 w 443345"/>
              <a:gd name="connsiteY15" fmla="*/ 267855 h 39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45" h="399769">
                <a:moveTo>
                  <a:pt x="443345" y="0"/>
                </a:moveTo>
                <a:cubicBezTo>
                  <a:pt x="439832" y="17563"/>
                  <a:pt x="434340" y="54958"/>
                  <a:pt x="424873" y="73891"/>
                </a:cubicBezTo>
                <a:cubicBezTo>
                  <a:pt x="419909" y="83820"/>
                  <a:pt x="412558" y="92364"/>
                  <a:pt x="406400" y="101600"/>
                </a:cubicBezTo>
                <a:cubicBezTo>
                  <a:pt x="403321" y="113915"/>
                  <a:pt x="400812" y="126387"/>
                  <a:pt x="397164" y="138546"/>
                </a:cubicBezTo>
                <a:cubicBezTo>
                  <a:pt x="391569" y="157197"/>
                  <a:pt x="384849" y="175491"/>
                  <a:pt x="378691" y="193964"/>
                </a:cubicBezTo>
                <a:lnTo>
                  <a:pt x="360218" y="249382"/>
                </a:lnTo>
                <a:lnTo>
                  <a:pt x="341745" y="304800"/>
                </a:lnTo>
                <a:lnTo>
                  <a:pt x="332509" y="332510"/>
                </a:lnTo>
                <a:cubicBezTo>
                  <a:pt x="329430" y="354061"/>
                  <a:pt x="335349" y="379050"/>
                  <a:pt x="323273" y="397164"/>
                </a:cubicBezTo>
                <a:cubicBezTo>
                  <a:pt x="317873" y="405265"/>
                  <a:pt x="304272" y="392282"/>
                  <a:pt x="295564" y="387928"/>
                </a:cubicBezTo>
                <a:cubicBezTo>
                  <a:pt x="223947" y="352119"/>
                  <a:pt x="309792" y="383433"/>
                  <a:pt x="240145" y="360219"/>
                </a:cubicBezTo>
                <a:cubicBezTo>
                  <a:pt x="160734" y="307278"/>
                  <a:pt x="261207" y="370750"/>
                  <a:pt x="184727" y="332510"/>
                </a:cubicBezTo>
                <a:cubicBezTo>
                  <a:pt x="174798" y="327546"/>
                  <a:pt x="167162" y="318546"/>
                  <a:pt x="157018" y="314037"/>
                </a:cubicBezTo>
                <a:cubicBezTo>
                  <a:pt x="157003" y="314030"/>
                  <a:pt x="87753" y="290949"/>
                  <a:pt x="73891" y="286328"/>
                </a:cubicBezTo>
                <a:lnTo>
                  <a:pt x="18473" y="267855"/>
                </a:lnTo>
                <a:lnTo>
                  <a:pt x="0" y="267855"/>
                </a:lnTo>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9315464"/>
      </p:ext>
    </p:extLst>
  </p:cSld>
  <p:clrMapOvr>
    <a:masterClrMapping/>
  </p:clrMapOvr>
  <mc:AlternateContent xmlns:mc="http://schemas.openxmlformats.org/markup-compatibility/2006" xmlns:p14="http://schemas.microsoft.com/office/powerpoint/2010/main">
    <mc:Choice Requires="p14">
      <p:transition spd="slow" p14:dur="2000" advTm="55357"/>
    </mc:Choice>
    <mc:Fallback xmlns="">
      <p:transition spd="slow" advTm="55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024"/>
          <p:cNvSpPr/>
          <p:nvPr/>
        </p:nvSpPr>
        <p:spPr>
          <a:xfrm>
            <a:off x="430382" y="4648199"/>
            <a:ext cx="3090200" cy="11429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ectangle 1023"/>
          <p:cNvSpPr/>
          <p:nvPr/>
        </p:nvSpPr>
        <p:spPr>
          <a:xfrm>
            <a:off x="304800" y="685800"/>
            <a:ext cx="3341364" cy="212365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563562"/>
          </a:xfrm>
        </p:spPr>
        <p:txBody>
          <a:bodyPr>
            <a:normAutofit/>
          </a:bodyPr>
          <a:lstStyle/>
          <a:p>
            <a:r>
              <a:rPr lang="en-US" sz="1800" dirty="0" smtClean="0"/>
              <a:t>Low pressure  – how does it form? what does it do?</a:t>
            </a:r>
            <a:endParaRPr lang="en-US" sz="1800" dirty="0"/>
          </a:p>
        </p:txBody>
      </p:sp>
      <p:sp>
        <p:nvSpPr>
          <p:cNvPr id="4" name="TextBox 3"/>
          <p:cNvSpPr txBox="1"/>
          <p:nvPr/>
        </p:nvSpPr>
        <p:spPr>
          <a:xfrm>
            <a:off x="339781" y="813601"/>
            <a:ext cx="3353610" cy="1754326"/>
          </a:xfrm>
          <a:prstGeom prst="rect">
            <a:avLst/>
          </a:prstGeom>
          <a:noFill/>
        </p:spPr>
        <p:txBody>
          <a:bodyPr wrap="none" rtlCol="0">
            <a:spAutoFit/>
          </a:bodyPr>
          <a:lstStyle/>
          <a:p>
            <a:r>
              <a:rPr lang="en-US" sz="1200" dirty="0" smtClean="0"/>
              <a:t>Warmer air is lighter. Just like a hot air balloon</a:t>
            </a:r>
          </a:p>
          <a:p>
            <a:r>
              <a:rPr lang="en-US" sz="1200" dirty="0"/>
              <a:t>l</a:t>
            </a:r>
            <a:r>
              <a:rPr lang="en-US" sz="1200" dirty="0" smtClean="0"/>
              <a:t>ighter air want to rise. Thus at the surface if</a:t>
            </a:r>
          </a:p>
          <a:p>
            <a:r>
              <a:rPr lang="en-US" sz="1200" dirty="0"/>
              <a:t>t</a:t>
            </a:r>
            <a:r>
              <a:rPr lang="en-US" sz="1200" dirty="0" smtClean="0"/>
              <a:t>he air is lighter then the pressure is lower.</a:t>
            </a:r>
          </a:p>
          <a:p>
            <a:endParaRPr lang="en-US" sz="1200" dirty="0"/>
          </a:p>
          <a:p>
            <a:r>
              <a:rPr lang="en-US" sz="1200" dirty="0" smtClean="0"/>
              <a:t>Rising air generally cools with height. As it rises</a:t>
            </a:r>
          </a:p>
          <a:p>
            <a:r>
              <a:rPr lang="en-US" sz="1200" dirty="0" smtClean="0"/>
              <a:t>and cools any moisture will condense; microscopic</a:t>
            </a:r>
          </a:p>
          <a:p>
            <a:r>
              <a:rPr lang="en-US" sz="1200" dirty="0"/>
              <a:t>w</a:t>
            </a:r>
            <a:r>
              <a:rPr lang="en-US" sz="1200" dirty="0" smtClean="0"/>
              <a:t>ater droplets will condense to form cloud</a:t>
            </a:r>
          </a:p>
          <a:p>
            <a:r>
              <a:rPr lang="en-US" sz="1200" dirty="0"/>
              <a:t>d</a:t>
            </a:r>
            <a:r>
              <a:rPr lang="en-US" sz="1200" dirty="0" smtClean="0"/>
              <a:t>roplets. If condensation continues those will</a:t>
            </a:r>
          </a:p>
          <a:p>
            <a:r>
              <a:rPr lang="en-US" sz="1200" dirty="0"/>
              <a:t>c</a:t>
            </a:r>
            <a:r>
              <a:rPr lang="en-US" sz="1200" dirty="0" smtClean="0"/>
              <a:t>ontinue to coalesce to form raindrops.</a:t>
            </a:r>
            <a:endParaRPr lang="en-US" sz="1200" dirty="0"/>
          </a:p>
        </p:txBody>
      </p:sp>
      <p:sp>
        <p:nvSpPr>
          <p:cNvPr id="5" name="TextBox 4"/>
          <p:cNvSpPr txBox="1"/>
          <p:nvPr/>
        </p:nvSpPr>
        <p:spPr>
          <a:xfrm>
            <a:off x="582388" y="4843770"/>
            <a:ext cx="2815322" cy="830997"/>
          </a:xfrm>
          <a:prstGeom prst="rect">
            <a:avLst/>
          </a:prstGeom>
          <a:noFill/>
        </p:spPr>
        <p:txBody>
          <a:bodyPr wrap="none" rtlCol="0">
            <a:spAutoFit/>
          </a:bodyPr>
          <a:lstStyle/>
          <a:p>
            <a:r>
              <a:rPr lang="en-US" sz="1200" b="1" dirty="0" smtClean="0"/>
              <a:t>Air flows out from high pressure and into</a:t>
            </a:r>
          </a:p>
          <a:p>
            <a:r>
              <a:rPr lang="en-US" sz="1200" b="1" dirty="0"/>
              <a:t>l</a:t>
            </a:r>
            <a:r>
              <a:rPr lang="en-US" sz="1200" b="1" dirty="0" smtClean="0"/>
              <a:t>ow pressure. </a:t>
            </a:r>
            <a:r>
              <a:rPr lang="en-US" sz="1200" dirty="0" smtClean="0"/>
              <a:t>That air flowing is the wind.</a:t>
            </a:r>
          </a:p>
          <a:p>
            <a:r>
              <a:rPr lang="en-US" sz="1200" dirty="0" smtClean="0"/>
              <a:t>The greater the difference in pressure </a:t>
            </a:r>
          </a:p>
          <a:p>
            <a:r>
              <a:rPr lang="en-US" sz="1200" dirty="0"/>
              <a:t>b</a:t>
            </a:r>
            <a:r>
              <a:rPr lang="en-US" sz="1200" dirty="0" smtClean="0"/>
              <a:t>etween the two, the stronger the wind.</a:t>
            </a:r>
            <a:endParaRPr lang="en-US" sz="1200" dirty="0"/>
          </a:p>
        </p:txBody>
      </p:sp>
      <p:sp>
        <p:nvSpPr>
          <p:cNvPr id="7" name="Oval 6"/>
          <p:cNvSpPr/>
          <p:nvPr/>
        </p:nvSpPr>
        <p:spPr>
          <a:xfrm>
            <a:off x="4724400" y="838200"/>
            <a:ext cx="1219200" cy="609600"/>
          </a:xfrm>
          <a:prstGeom prst="ellipse">
            <a:avLst/>
          </a:prstGeom>
          <a:noFill/>
          <a:effectLst>
            <a:reflection blurRad="6350" stA="50000" endA="300" endPos="90000" dir="5400000" sy="-100000" algn="bl" rotWithShape="0"/>
          </a:effectLst>
          <a:scene3d>
            <a:camera prst="orthographicFront">
              <a:rot lat="1800000" lon="1800000" rev="0"/>
            </a:camera>
            <a:lightRig rig="threePt" dir="t">
              <a:rot lat="0" lon="0" rev="0"/>
            </a:lightRig>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85918" y="5181599"/>
            <a:ext cx="1219200" cy="609600"/>
          </a:xfrm>
          <a:prstGeom prst="ellipse">
            <a:avLst/>
          </a:prstGeom>
          <a:noFill/>
          <a:effectLst>
            <a:reflection blurRad="6350" stA="50000" endA="300" endPos="90000" dir="5400000" sy="-100000" algn="bl" rotWithShape="0"/>
          </a:effectLst>
          <a:scene3d>
            <a:camera prst="orthographicFront">
              <a:rot lat="1800000" lon="1800000" rev="0"/>
            </a:camera>
            <a:lightRig rig="threePt" dir="t">
              <a:rot lat="0" lon="0" rev="0"/>
            </a:lightRig>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5880499" y="1235364"/>
            <a:ext cx="30782" cy="42824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800600" y="990600"/>
            <a:ext cx="30782" cy="42824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486400" y="1447800"/>
            <a:ext cx="0" cy="350049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181600" y="1447800"/>
            <a:ext cx="0" cy="350049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27" name="Rectangle 1026"/>
          <p:cNvSpPr/>
          <p:nvPr/>
        </p:nvSpPr>
        <p:spPr>
          <a:xfrm>
            <a:off x="6477000" y="1524000"/>
            <a:ext cx="2598853" cy="1447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600000" flipV="1">
            <a:off x="5467926" y="831539"/>
            <a:ext cx="1172927" cy="785583"/>
          </a:xfrm>
          <a:custGeom>
            <a:avLst/>
            <a:gdLst>
              <a:gd name="connsiteX0" fmla="*/ 71101 w 881111"/>
              <a:gd name="connsiteY0" fmla="*/ 0 h 726548"/>
              <a:gd name="connsiteX1" fmla="*/ 71101 w 881111"/>
              <a:gd name="connsiteY1" fmla="*/ 480291 h 726548"/>
              <a:gd name="connsiteX2" fmla="*/ 810010 w 881111"/>
              <a:gd name="connsiteY2" fmla="*/ 701964 h 726548"/>
              <a:gd name="connsiteX3" fmla="*/ 810010 w 881111"/>
              <a:gd name="connsiteY3" fmla="*/ 711200 h 726548"/>
            </a:gdLst>
            <a:ahLst/>
            <a:cxnLst>
              <a:cxn ang="0">
                <a:pos x="connsiteX0" y="connsiteY0"/>
              </a:cxn>
              <a:cxn ang="0">
                <a:pos x="connsiteX1" y="connsiteY1"/>
              </a:cxn>
              <a:cxn ang="0">
                <a:pos x="connsiteX2" y="connsiteY2"/>
              </a:cxn>
              <a:cxn ang="0">
                <a:pos x="connsiteX3" y="connsiteY3"/>
              </a:cxn>
            </a:cxnLst>
            <a:rect l="l" t="t" r="r" b="b"/>
            <a:pathLst>
              <a:path w="881111" h="726548">
                <a:moveTo>
                  <a:pt x="71101" y="0"/>
                </a:moveTo>
                <a:cubicBezTo>
                  <a:pt x="9525" y="181648"/>
                  <a:pt x="-52051" y="363297"/>
                  <a:pt x="71101" y="480291"/>
                </a:cubicBezTo>
                <a:cubicBezTo>
                  <a:pt x="194253" y="597285"/>
                  <a:pt x="686859" y="663479"/>
                  <a:pt x="810010" y="701964"/>
                </a:cubicBezTo>
                <a:cubicBezTo>
                  <a:pt x="933162" y="740449"/>
                  <a:pt x="871586" y="725824"/>
                  <a:pt x="810010" y="7112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600000" flipH="1" flipV="1">
            <a:off x="3931920" y="814657"/>
            <a:ext cx="1297621" cy="769285"/>
          </a:xfrm>
          <a:custGeom>
            <a:avLst/>
            <a:gdLst>
              <a:gd name="connsiteX0" fmla="*/ 71101 w 881111"/>
              <a:gd name="connsiteY0" fmla="*/ 0 h 726548"/>
              <a:gd name="connsiteX1" fmla="*/ 71101 w 881111"/>
              <a:gd name="connsiteY1" fmla="*/ 480291 h 726548"/>
              <a:gd name="connsiteX2" fmla="*/ 810010 w 881111"/>
              <a:gd name="connsiteY2" fmla="*/ 701964 h 726548"/>
              <a:gd name="connsiteX3" fmla="*/ 810010 w 881111"/>
              <a:gd name="connsiteY3" fmla="*/ 711200 h 726548"/>
            </a:gdLst>
            <a:ahLst/>
            <a:cxnLst>
              <a:cxn ang="0">
                <a:pos x="connsiteX0" y="connsiteY0"/>
              </a:cxn>
              <a:cxn ang="0">
                <a:pos x="connsiteX1" y="connsiteY1"/>
              </a:cxn>
              <a:cxn ang="0">
                <a:pos x="connsiteX2" y="connsiteY2"/>
              </a:cxn>
              <a:cxn ang="0">
                <a:pos x="connsiteX3" y="connsiteY3"/>
              </a:cxn>
            </a:cxnLst>
            <a:rect l="l" t="t" r="r" b="b"/>
            <a:pathLst>
              <a:path w="881111" h="726548">
                <a:moveTo>
                  <a:pt x="71101" y="0"/>
                </a:moveTo>
                <a:cubicBezTo>
                  <a:pt x="9525" y="181648"/>
                  <a:pt x="-52051" y="363297"/>
                  <a:pt x="71101" y="480291"/>
                </a:cubicBezTo>
                <a:cubicBezTo>
                  <a:pt x="194253" y="597285"/>
                  <a:pt x="686859" y="663479"/>
                  <a:pt x="810010" y="701964"/>
                </a:cubicBezTo>
                <a:cubicBezTo>
                  <a:pt x="933162" y="740449"/>
                  <a:pt x="871586" y="725824"/>
                  <a:pt x="810010" y="7112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16" idx="2"/>
          </p:cNvCxnSpPr>
          <p:nvPr/>
        </p:nvCxnSpPr>
        <p:spPr>
          <a:xfrm>
            <a:off x="6602324" y="949087"/>
            <a:ext cx="17947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693391" y="937542"/>
            <a:ext cx="228600"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194332" y="5181599"/>
            <a:ext cx="335348" cy="523220"/>
          </a:xfrm>
          <a:prstGeom prst="rect">
            <a:avLst/>
          </a:prstGeom>
          <a:noFill/>
        </p:spPr>
        <p:txBody>
          <a:bodyPr wrap="none" rtlCol="0">
            <a:spAutoFit/>
          </a:bodyPr>
          <a:lstStyle/>
          <a:p>
            <a:r>
              <a:rPr lang="en-US" sz="2800" dirty="0" smtClean="0">
                <a:solidFill>
                  <a:srgbClr val="FF0000"/>
                </a:solidFill>
              </a:rPr>
              <a:t>L</a:t>
            </a:r>
            <a:endParaRPr lang="en-US" sz="2800" dirty="0">
              <a:solidFill>
                <a:srgbClr val="FF0000"/>
              </a:solidFill>
            </a:endParaRPr>
          </a:p>
        </p:txBody>
      </p:sp>
      <p:sp>
        <p:nvSpPr>
          <p:cNvPr id="18" name="TextBox 17"/>
          <p:cNvSpPr txBox="1"/>
          <p:nvPr/>
        </p:nvSpPr>
        <p:spPr>
          <a:xfrm>
            <a:off x="6477000" y="1524000"/>
            <a:ext cx="2623732" cy="1384995"/>
          </a:xfrm>
          <a:prstGeom prst="rect">
            <a:avLst/>
          </a:prstGeom>
          <a:noFill/>
        </p:spPr>
        <p:txBody>
          <a:bodyPr wrap="none" rtlCol="0">
            <a:spAutoFit/>
          </a:bodyPr>
          <a:lstStyle/>
          <a:p>
            <a:r>
              <a:rPr lang="en-US" sz="1200" dirty="0" smtClean="0"/>
              <a:t>There are several ways that the </a:t>
            </a:r>
          </a:p>
          <a:p>
            <a:r>
              <a:rPr lang="en-US" sz="1200" dirty="0"/>
              <a:t>a</a:t>
            </a:r>
            <a:r>
              <a:rPr lang="en-US" sz="1200" dirty="0" smtClean="0"/>
              <a:t>tmosphere can provide lift: one of</a:t>
            </a:r>
          </a:p>
          <a:p>
            <a:r>
              <a:rPr lang="en-US" sz="1200" dirty="0"/>
              <a:t>t</a:t>
            </a:r>
            <a:r>
              <a:rPr lang="en-US" sz="1200" dirty="0" smtClean="0"/>
              <a:t>he most common during the summer</a:t>
            </a:r>
          </a:p>
          <a:p>
            <a:r>
              <a:rPr lang="en-US" sz="1200" dirty="0"/>
              <a:t>m</a:t>
            </a:r>
            <a:r>
              <a:rPr lang="en-US" sz="1200" dirty="0" smtClean="0"/>
              <a:t>onths is surface heating. On a sunny </a:t>
            </a:r>
          </a:p>
          <a:p>
            <a:r>
              <a:rPr lang="en-US" sz="1200" dirty="0"/>
              <a:t>d</a:t>
            </a:r>
            <a:r>
              <a:rPr lang="en-US" sz="1200" dirty="0" smtClean="0"/>
              <a:t>ay by mid morning air will be rushing</a:t>
            </a:r>
          </a:p>
          <a:p>
            <a:r>
              <a:rPr lang="en-US" sz="1200" dirty="0"/>
              <a:t>u</a:t>
            </a:r>
            <a:r>
              <a:rPr lang="en-US" sz="1200" dirty="0" smtClean="0"/>
              <a:t>pward, creating low pressure at the</a:t>
            </a:r>
          </a:p>
          <a:p>
            <a:r>
              <a:rPr lang="en-US" sz="1200" dirty="0"/>
              <a:t>s</a:t>
            </a:r>
            <a:r>
              <a:rPr lang="en-US" sz="1200" dirty="0" smtClean="0"/>
              <a:t>urface.</a:t>
            </a:r>
          </a:p>
        </p:txBody>
      </p:sp>
      <p:sp>
        <p:nvSpPr>
          <p:cNvPr id="19" name="TextBox 18"/>
          <p:cNvSpPr txBox="1"/>
          <p:nvPr/>
        </p:nvSpPr>
        <p:spPr>
          <a:xfrm>
            <a:off x="762000" y="3733800"/>
            <a:ext cx="328936" cy="369332"/>
          </a:xfrm>
          <a:prstGeom prst="rect">
            <a:avLst/>
          </a:prstGeom>
          <a:noFill/>
        </p:spPr>
        <p:txBody>
          <a:bodyPr wrap="none" rtlCol="0">
            <a:spAutoFit/>
          </a:bodyPr>
          <a:lstStyle/>
          <a:p>
            <a:r>
              <a:rPr lang="en-US" dirty="0" smtClean="0">
                <a:solidFill>
                  <a:srgbClr val="0070C0"/>
                </a:solidFill>
              </a:rPr>
              <a:t>H</a:t>
            </a:r>
            <a:endParaRPr lang="en-US" dirty="0">
              <a:solidFill>
                <a:srgbClr val="0070C0"/>
              </a:solidFill>
            </a:endParaRPr>
          </a:p>
        </p:txBody>
      </p:sp>
      <p:sp>
        <p:nvSpPr>
          <p:cNvPr id="20" name="TextBox 19"/>
          <p:cNvSpPr txBox="1"/>
          <p:nvPr/>
        </p:nvSpPr>
        <p:spPr>
          <a:xfrm>
            <a:off x="2496498" y="3733800"/>
            <a:ext cx="282450" cy="369332"/>
          </a:xfrm>
          <a:prstGeom prst="rect">
            <a:avLst/>
          </a:prstGeom>
          <a:noFill/>
        </p:spPr>
        <p:txBody>
          <a:bodyPr wrap="none" rtlCol="0">
            <a:spAutoFit/>
          </a:bodyPr>
          <a:lstStyle/>
          <a:p>
            <a:r>
              <a:rPr lang="en-US" dirty="0" smtClean="0">
                <a:solidFill>
                  <a:srgbClr val="C00000"/>
                </a:solidFill>
              </a:rPr>
              <a:t>L</a:t>
            </a:r>
            <a:endParaRPr lang="en-US" dirty="0">
              <a:solidFill>
                <a:srgbClr val="C00000"/>
              </a:solidFill>
            </a:endParaRPr>
          </a:p>
        </p:txBody>
      </p:sp>
      <p:cxnSp>
        <p:nvCxnSpPr>
          <p:cNvPr id="24" name="Straight Arrow Connector 23"/>
          <p:cNvCxnSpPr/>
          <p:nvPr/>
        </p:nvCxnSpPr>
        <p:spPr>
          <a:xfrm>
            <a:off x="1143000" y="3918466"/>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6200" y="3918466"/>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0"/>
          </p:cNvCxnSpPr>
          <p:nvPr/>
        </p:nvCxnSpPr>
        <p:spPr>
          <a:xfrm flipV="1">
            <a:off x="926468" y="3276600"/>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26468" y="4103132"/>
            <a:ext cx="0" cy="4688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9" name="Straight Arrow Connector 1028"/>
          <p:cNvCxnSpPr/>
          <p:nvPr/>
        </p:nvCxnSpPr>
        <p:spPr>
          <a:xfrm>
            <a:off x="1828800" y="3918466"/>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1" name="Straight Arrow Connector 1030"/>
          <p:cNvCxnSpPr/>
          <p:nvPr/>
        </p:nvCxnSpPr>
        <p:spPr>
          <a:xfrm flipH="1">
            <a:off x="2895600" y="3918466"/>
            <a:ext cx="79779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3" name="Straight Arrow Connector 1032"/>
          <p:cNvCxnSpPr>
            <a:endCxn id="20" idx="0"/>
          </p:cNvCxnSpPr>
          <p:nvPr/>
        </p:nvCxnSpPr>
        <p:spPr>
          <a:xfrm>
            <a:off x="2637723" y="3276600"/>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5" name="Straight Arrow Connector 1034"/>
          <p:cNvCxnSpPr>
            <a:endCxn id="20" idx="2"/>
          </p:cNvCxnSpPr>
          <p:nvPr/>
        </p:nvCxnSpPr>
        <p:spPr>
          <a:xfrm flipV="1">
            <a:off x="2637723" y="4103132"/>
            <a:ext cx="0" cy="392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DDCB4F3F-55A0-4E20-8C2F-099B6C312F9A}" type="slidenum">
              <a:rPr lang="en-US" smtClean="0"/>
              <a:pPr/>
              <a:t>8</a:t>
            </a:fld>
            <a:endParaRPr lang="en-US"/>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6973125"/>
      </p:ext>
    </p:extLst>
  </p:cSld>
  <p:clrMapOvr>
    <a:masterClrMapping/>
  </p:clrMapOvr>
  <mc:AlternateContent xmlns:mc="http://schemas.openxmlformats.org/markup-compatibility/2006" xmlns:p14="http://schemas.microsoft.com/office/powerpoint/2010/main">
    <mc:Choice Requires="p14">
      <p:transition spd="slow" p14:dur="2000" advTm="54816"/>
    </mc:Choice>
    <mc:Fallback xmlns="">
      <p:transition spd="slow" advTm="5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066800"/>
            <a:ext cx="331729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2863333"/>
            <a:ext cx="3957684" cy="1569660"/>
          </a:xfrm>
          <a:prstGeom prst="rect">
            <a:avLst/>
          </a:prstGeom>
          <a:solidFill>
            <a:srgbClr val="FFFF00"/>
          </a:solidFill>
        </p:spPr>
        <p:txBody>
          <a:bodyPr wrap="square" rtlCol="0">
            <a:spAutoFit/>
          </a:bodyPr>
          <a:lstStyle/>
          <a:p>
            <a:r>
              <a:rPr lang="en-US" sz="1200" b="1" dirty="0" smtClean="0"/>
              <a:t>Air flowing from high pressure to low pressure Is what causes the wind</a:t>
            </a:r>
            <a:r>
              <a:rPr lang="en-US" sz="1200" dirty="0" smtClean="0"/>
              <a:t>. The difference in strength between the two is called the </a:t>
            </a:r>
            <a:r>
              <a:rPr lang="en-US" sz="1200" b="1" dirty="0" smtClean="0">
                <a:solidFill>
                  <a:srgbClr val="0070C0"/>
                </a:solidFill>
              </a:rPr>
              <a:t>pressure gradient</a:t>
            </a:r>
            <a:r>
              <a:rPr lang="en-US" sz="1200" dirty="0" smtClean="0"/>
              <a:t>. The greater the difference in pressure, the stronger the wind will be. A good way to think of it is to think of a roller coaster – the greater the height difference between the top (high pressure) and the bottom (low pressure) the greater the speed that the car will go on the coaster.</a:t>
            </a:r>
            <a:endParaRPr lang="en-US" sz="1200"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934" y="504825"/>
            <a:ext cx="386715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799947" y="135493"/>
            <a:ext cx="3382273" cy="369332"/>
          </a:xfrm>
          <a:prstGeom prst="rect">
            <a:avLst/>
          </a:prstGeom>
          <a:noFill/>
        </p:spPr>
        <p:txBody>
          <a:bodyPr wrap="none" rtlCol="0">
            <a:spAutoFit/>
          </a:bodyPr>
          <a:lstStyle/>
          <a:p>
            <a:r>
              <a:rPr lang="en-US" dirty="0" smtClean="0"/>
              <a:t>Pressure gradient causes the wind</a:t>
            </a:r>
            <a:endParaRPr lang="en-US" dirty="0"/>
          </a:p>
        </p:txBody>
      </p:sp>
      <p:sp>
        <p:nvSpPr>
          <p:cNvPr id="6" name="Rectangle 5"/>
          <p:cNvSpPr/>
          <p:nvPr/>
        </p:nvSpPr>
        <p:spPr>
          <a:xfrm>
            <a:off x="533400" y="2819399"/>
            <a:ext cx="3957684" cy="16135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DDCB4F3F-55A0-4E20-8C2F-099B6C312F9A}" type="slidenum">
              <a:rPr lang="en-US" smtClean="0"/>
              <a:pPr/>
              <a:t>9</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4807199"/>
      </p:ext>
    </p:extLst>
  </p:cSld>
  <p:clrMapOvr>
    <a:masterClrMapping/>
  </p:clrMapOvr>
  <mc:AlternateContent xmlns:mc="http://schemas.openxmlformats.org/markup-compatibility/2006" xmlns:p14="http://schemas.microsoft.com/office/powerpoint/2010/main">
    <mc:Choice Requires="p14">
      <p:transition spd="slow" p14:dur="2000" advTm="36685"/>
    </mc:Choice>
    <mc:Fallback xmlns="">
      <p:transition spd="slow" advTm="3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1261</TotalTime>
  <Words>2752</Words>
  <Application>Microsoft Office PowerPoint</Application>
  <PresentationFormat>On-screen Show (4:3)</PresentationFormat>
  <Paragraphs>372</Paragraphs>
  <Slides>18</Slides>
  <Notes>0</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Teaching Weather to Schoolteachers</vt:lpstr>
      <vt:lpstr>How to read a weather map. What’s on it?</vt:lpstr>
      <vt:lpstr>Terms we’ll be discussing…</vt:lpstr>
      <vt:lpstr>PowerPoint Presentation</vt:lpstr>
      <vt:lpstr>PowerPoint Presentation</vt:lpstr>
      <vt:lpstr>High pressure  – how does it form? what does it do?</vt:lpstr>
      <vt:lpstr>High pressure  – how does it form? what does it do?</vt:lpstr>
      <vt:lpstr>Low pressure  – how does it form? what does it do?</vt:lpstr>
      <vt:lpstr>PowerPoint Presentation</vt:lpstr>
      <vt:lpstr>Dew point. What is it? </vt:lpstr>
      <vt:lpstr>Dew point. What is it? </vt:lpstr>
      <vt:lpstr>PowerPoint Presentation</vt:lpstr>
      <vt:lpstr>PowerPoint Presentation</vt:lpstr>
      <vt:lpstr>How do we use station plots to analyze a weather map?</vt:lpstr>
      <vt:lpstr>How do we use station plots to analyze a weather map?</vt:lpstr>
      <vt:lpstr>Now – let’s put pressure centers and fronts on the map</vt:lpstr>
      <vt:lpstr>PowerPoint Presentation</vt:lpstr>
      <vt:lpstr>If you have questions, would like a copy of this narration, or have ideas for other weather topics you’d like us to explain…</vt:lpstr>
    </vt:vector>
  </TitlesOfParts>
  <Company>National Weather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Woodcock</dc:creator>
  <cp:lastModifiedBy>Andrew Woodcock</cp:lastModifiedBy>
  <cp:revision>83</cp:revision>
  <dcterms:created xsi:type="dcterms:W3CDTF">2013-12-15T00:12:08Z</dcterms:created>
  <dcterms:modified xsi:type="dcterms:W3CDTF">2016-06-30T13:14:09Z</dcterms:modified>
</cp:coreProperties>
</file>