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9" r:id="rId1"/>
    <p:sldMasterId id="2147483968" r:id="rId2"/>
  </p:sldMasterIdLst>
  <p:notesMasterIdLst>
    <p:notesMasterId r:id="rId17"/>
  </p:notesMasterIdLst>
  <p:sldIdLst>
    <p:sldId id="277" r:id="rId3"/>
    <p:sldId id="287" r:id="rId4"/>
    <p:sldId id="288" r:id="rId5"/>
    <p:sldId id="261" r:id="rId6"/>
    <p:sldId id="289" r:id="rId7"/>
    <p:sldId id="278" r:id="rId8"/>
    <p:sldId id="279" r:id="rId9"/>
    <p:sldId id="291" r:id="rId10"/>
    <p:sldId id="268" r:id="rId11"/>
    <p:sldId id="294" r:id="rId12"/>
    <p:sldId id="274" r:id="rId13"/>
    <p:sldId id="275" r:id="rId14"/>
    <p:sldId id="260" r:id="rId15"/>
    <p:sldId id="29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5" autoAdjust="0"/>
    <p:restoredTop sz="94660"/>
  </p:normalViewPr>
  <p:slideViewPr>
    <p:cSldViewPr snapToGrid="0">
      <p:cViewPr varScale="1">
        <p:scale>
          <a:sx n="91" d="100"/>
          <a:sy n="91" d="100"/>
        </p:scale>
        <p:origin x="8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A84017-4528-450A-8252-87A664DD9F79}" type="datetimeFigureOut">
              <a:rPr lang="en-US" smtClean="0"/>
              <a:t>11/7/2019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2301C4-C189-4A9D-BE52-94E4D18829FF}" type="slidenum">
              <a:rPr lang="en-US" smtClean="0"/>
              <a:t>‹#›</a:t>
            </a:fld>
            <a:endParaRPr lang="en-US"/>
          </a:p>
        </p:txBody>
      </p:sp>
    </p:spTree>
    <p:extLst>
      <p:ext uri="{BB962C8B-B14F-4D97-AF65-F5344CB8AC3E}">
        <p14:creationId xmlns:p14="http://schemas.microsoft.com/office/powerpoint/2010/main" val="617029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a:noFill/>
          <a:ln/>
        </p:spPr>
        <p:txBody>
          <a:bodyPr/>
          <a:lstStyle/>
          <a:p>
            <a:pPr eaLnBrk="1" hangingPunct="1"/>
            <a:endParaRPr lang="en-US" dirty="0" smtClean="0">
              <a:ea typeface="ＭＳ Ｐゴシック" pitchFamily="34" charset="-128"/>
            </a:endParaRPr>
          </a:p>
        </p:txBody>
      </p:sp>
    </p:spTree>
    <p:extLst>
      <p:ext uri="{BB962C8B-B14F-4D97-AF65-F5344CB8AC3E}">
        <p14:creationId xmlns:p14="http://schemas.microsoft.com/office/powerpoint/2010/main" val="3002684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mtClean="0">
                <a:latin typeface="Arial" panose="020B0604020202020204" pitchFamily="34" charset="0"/>
              </a:rPr>
              <a:t>Center Weather Service Units are specifically designed to support the FAA.  There are 21 CWSUs nationwide, and all are located at FAA Air Route Traffic Control Centers.  Four of the CWSUs are located in the northeastern U.S.   </a:t>
            </a:r>
          </a:p>
          <a:p>
            <a:pPr>
              <a:spcBef>
                <a:spcPct val="0"/>
              </a:spcBef>
            </a:pPr>
            <a:r>
              <a:rPr lang="en-US" altLang="en-US" smtClean="0">
                <a:latin typeface="Arial" panose="020B0604020202020204" pitchFamily="34" charset="0"/>
              </a:rPr>
              <a:t>CWSU web site links:  </a:t>
            </a:r>
          </a:p>
          <a:p>
            <a:pPr>
              <a:spcBef>
                <a:spcPct val="0"/>
              </a:spcBef>
            </a:pPr>
            <a:r>
              <a:rPr lang="en-US" altLang="en-US" smtClean="0">
                <a:latin typeface="Arial" panose="020B0604020202020204" pitchFamily="34" charset="0"/>
              </a:rPr>
              <a:t>New York:  http://www.erh.noaa.gov/zny</a:t>
            </a:r>
          </a:p>
          <a:p>
            <a:pPr>
              <a:spcBef>
                <a:spcPct val="0"/>
              </a:spcBef>
            </a:pPr>
            <a:r>
              <a:rPr lang="en-US" altLang="en-US" smtClean="0">
                <a:latin typeface="Arial" panose="020B0604020202020204" pitchFamily="34" charset="0"/>
              </a:rPr>
              <a:t>Boston:  http://www.erh.noaa.gov/zbw</a:t>
            </a:r>
          </a:p>
          <a:p>
            <a:pPr>
              <a:spcBef>
                <a:spcPct val="0"/>
              </a:spcBef>
            </a:pPr>
            <a:r>
              <a:rPr lang="en-US" altLang="en-US" smtClean="0">
                <a:latin typeface="Arial" panose="020B0604020202020204" pitchFamily="34" charset="0"/>
              </a:rPr>
              <a:t>Washington:  http://www.erh.noaa.gov/zdc</a:t>
            </a:r>
          </a:p>
          <a:p>
            <a:pPr>
              <a:spcBef>
                <a:spcPct val="0"/>
              </a:spcBef>
            </a:pPr>
            <a:r>
              <a:rPr lang="en-US" altLang="en-US" smtClean="0">
                <a:latin typeface="Arial" panose="020B0604020202020204" pitchFamily="34" charset="0"/>
              </a:rPr>
              <a:t>Cleveland:  http://www.erh.noaa.gov/zob</a:t>
            </a:r>
          </a:p>
        </p:txBody>
      </p:sp>
      <p:sp>
        <p:nvSpPr>
          <p:cNvPr id="27652"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05860B74-B6DF-4CFF-8BBE-1A99393CC8E5}" type="slidenum">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8</a:t>
            </a:fld>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15108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2B43E62-6C57-45FE-B736-E29AD97F450B}" type="slidenum">
              <a:rPr lang="en-US" altLang="en-US">
                <a:latin typeface="Times New Roman" panose="02020603050405020304" pitchFamily="18" charset="0"/>
              </a:rPr>
              <a:pPr/>
              <a:t>9</a:t>
            </a:fld>
            <a:endParaRPr lang="en-US" altLang="en-US">
              <a:latin typeface="Times New Roman" panose="02020603050405020304"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Graphics produced by CWSU only available to ARTCC personnel.  </a:t>
            </a:r>
          </a:p>
        </p:txBody>
      </p:sp>
    </p:spTree>
    <p:extLst>
      <p:ext uri="{BB962C8B-B14F-4D97-AF65-F5344CB8AC3E}">
        <p14:creationId xmlns:p14="http://schemas.microsoft.com/office/powerpoint/2010/main" val="898363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2B43E62-6C57-45FE-B736-E29AD97F450B}" type="slidenum">
              <a:rPr lang="en-US" altLang="en-US">
                <a:latin typeface="Times New Roman" panose="02020603050405020304" pitchFamily="18" charset="0"/>
              </a:rPr>
              <a:pPr/>
              <a:t>10</a:t>
            </a:fld>
            <a:endParaRPr lang="en-US" altLang="en-US">
              <a:latin typeface="Times New Roman" panose="02020603050405020304"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Graphics produced by CWSU only available to ARTCC personnel.  </a:t>
            </a:r>
          </a:p>
        </p:txBody>
      </p:sp>
    </p:spTree>
    <p:extLst>
      <p:ext uri="{BB962C8B-B14F-4D97-AF65-F5344CB8AC3E}">
        <p14:creationId xmlns:p14="http://schemas.microsoft.com/office/powerpoint/2010/main" val="2145262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AB4421E-D467-4B34-BD84-4E6B0DC7A18F}" type="slidenum">
              <a:rPr lang="en-US" altLang="en-US"/>
              <a:pPr/>
              <a:t>13</a:t>
            </a:fld>
            <a:endParaRPr lang="en-US" altLang="en-US"/>
          </a:p>
        </p:txBody>
      </p:sp>
      <p:sp>
        <p:nvSpPr>
          <p:cNvPr id="104450" name="Slide Image Placeholder 1"/>
          <p:cNvSpPr>
            <a:spLocks noGrp="1" noRot="1" noChangeAspect="1" noTextEdit="1"/>
          </p:cNvSpPr>
          <p:nvPr>
            <p:ph type="sldImg"/>
          </p:nvPr>
        </p:nvSpPr>
        <p:spPr>
          <a:xfrm>
            <a:off x="381000" y="684213"/>
            <a:ext cx="6096000" cy="3429000"/>
          </a:xfrm>
          <a:ln/>
        </p:spPr>
      </p:sp>
      <p:sp>
        <p:nvSpPr>
          <p:cNvPr id="104451" name="Notes Placeholder 2"/>
          <p:cNvSpPr>
            <a:spLocks noGrp="1"/>
          </p:cNvSpPr>
          <p:nvPr>
            <p:ph type="body" idx="1"/>
          </p:nvPr>
        </p:nvSpPr>
        <p:spPr>
          <a:xfrm>
            <a:off x="914400" y="4343400"/>
            <a:ext cx="5029200" cy="4116388"/>
          </a:xfrm>
        </p:spPr>
        <p:txBody>
          <a:bodyPr lIns="91497" tIns="45748" rIns="91497" bIns="45748"/>
          <a:lstStyle/>
          <a:p>
            <a:endParaRPr lang="en-US" altLang="en-US"/>
          </a:p>
        </p:txBody>
      </p:sp>
      <p:sp>
        <p:nvSpPr>
          <p:cNvPr id="104452" name="Slide Number Placeholder 3"/>
          <p:cNvSpPr txBox="1">
            <a:spLocks noGrp="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97" tIns="45748" rIns="91497" bIns="45748" anchor="b"/>
          <a:lstStyle>
            <a:lvl1pPr>
              <a:defRPr>
                <a:solidFill>
                  <a:schemeClr val="tx1"/>
                </a:solidFill>
                <a:latin typeface="Arial" panose="020B0604020202020204" pitchFamily="34" charset="0"/>
              </a:defRPr>
            </a:lvl1pPr>
            <a:lvl2pPr marL="730250" indent="-280988">
              <a:defRPr>
                <a:solidFill>
                  <a:schemeClr val="tx1"/>
                </a:solidFill>
                <a:latin typeface="Arial" panose="020B0604020202020204" pitchFamily="34" charset="0"/>
              </a:defRPr>
            </a:lvl2pPr>
            <a:lvl3pPr marL="1123950" indent="-223838">
              <a:defRPr>
                <a:solidFill>
                  <a:schemeClr val="tx1"/>
                </a:solidFill>
                <a:latin typeface="Arial" panose="020B0604020202020204" pitchFamily="34" charset="0"/>
              </a:defRPr>
            </a:lvl3pPr>
            <a:lvl4pPr marL="1573213" indent="-223838">
              <a:defRPr>
                <a:solidFill>
                  <a:schemeClr val="tx1"/>
                </a:solidFill>
                <a:latin typeface="Arial" panose="020B0604020202020204" pitchFamily="34" charset="0"/>
              </a:defRPr>
            </a:lvl4pPr>
            <a:lvl5pPr marL="2024063" indent="-225425">
              <a:defRPr>
                <a:solidFill>
                  <a:schemeClr val="tx1"/>
                </a:solidFill>
                <a:latin typeface="Arial" panose="020B0604020202020204" pitchFamily="34" charset="0"/>
              </a:defRPr>
            </a:lvl5pPr>
            <a:lvl6pPr marL="2481263" indent="-225425" fontAlgn="base">
              <a:spcBef>
                <a:spcPct val="0"/>
              </a:spcBef>
              <a:spcAft>
                <a:spcPct val="0"/>
              </a:spcAft>
              <a:defRPr>
                <a:solidFill>
                  <a:schemeClr val="tx1"/>
                </a:solidFill>
                <a:latin typeface="Arial" panose="020B0604020202020204" pitchFamily="34" charset="0"/>
              </a:defRPr>
            </a:lvl6pPr>
            <a:lvl7pPr marL="2938463" indent="-225425" fontAlgn="base">
              <a:spcBef>
                <a:spcPct val="0"/>
              </a:spcBef>
              <a:spcAft>
                <a:spcPct val="0"/>
              </a:spcAft>
              <a:defRPr>
                <a:solidFill>
                  <a:schemeClr val="tx1"/>
                </a:solidFill>
                <a:latin typeface="Arial" panose="020B0604020202020204" pitchFamily="34" charset="0"/>
              </a:defRPr>
            </a:lvl7pPr>
            <a:lvl8pPr marL="3395663" indent="-225425" fontAlgn="base">
              <a:spcBef>
                <a:spcPct val="0"/>
              </a:spcBef>
              <a:spcAft>
                <a:spcPct val="0"/>
              </a:spcAft>
              <a:defRPr>
                <a:solidFill>
                  <a:schemeClr val="tx1"/>
                </a:solidFill>
                <a:latin typeface="Arial" panose="020B0604020202020204" pitchFamily="34" charset="0"/>
              </a:defRPr>
            </a:lvl8pPr>
            <a:lvl9pPr marL="3852863" indent="-225425" fontAlgn="base">
              <a:spcBef>
                <a:spcPct val="0"/>
              </a:spcBef>
              <a:spcAft>
                <a:spcPct val="0"/>
              </a:spcAft>
              <a:defRPr>
                <a:solidFill>
                  <a:schemeClr val="tx1"/>
                </a:solidFill>
                <a:latin typeface="Arial" panose="020B0604020202020204" pitchFamily="34" charset="0"/>
              </a:defRPr>
            </a:lvl9pPr>
          </a:lstStyle>
          <a:p>
            <a:pPr algn="r">
              <a:buClrTx/>
              <a:buSzTx/>
              <a:buFontTx/>
              <a:buNone/>
            </a:pPr>
            <a:fld id="{643FCEF0-C2A1-4C28-88DF-6CB6787613C6}" type="slidenum">
              <a:rPr lang="en-US" altLang="en-US" sz="1200">
                <a:effectLst/>
                <a:latin typeface="Times New Roman" panose="02020603050405020304" pitchFamily="18" charset="0"/>
              </a:rPr>
              <a:pPr algn="r">
                <a:buClrTx/>
                <a:buSzTx/>
                <a:buFontTx/>
                <a:buNone/>
              </a:pPr>
              <a:t>13</a:t>
            </a:fld>
            <a:endParaRPr lang="en-US" altLang="en-US" sz="1200">
              <a:effectLst/>
              <a:latin typeface="Times New Roman" panose="02020603050405020304" pitchFamily="18" charset="0"/>
            </a:endParaRPr>
          </a:p>
        </p:txBody>
      </p:sp>
    </p:spTree>
    <p:extLst>
      <p:ext uri="{BB962C8B-B14F-4D97-AF65-F5344CB8AC3E}">
        <p14:creationId xmlns:p14="http://schemas.microsoft.com/office/powerpoint/2010/main" val="3345673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5B642B62-D2CD-4D51-8105-A8B21D0496D8}" type="slidenum">
              <a:rPr lang="en-US" altLang="en-US" smtClean="0"/>
              <a:pPr/>
              <a:t>‹#›</a:t>
            </a:fld>
            <a:endParaRPr lang="en-US" altLang="en-US"/>
          </a:p>
        </p:txBody>
      </p:sp>
    </p:spTree>
    <p:extLst>
      <p:ext uri="{BB962C8B-B14F-4D97-AF65-F5344CB8AC3E}">
        <p14:creationId xmlns:p14="http://schemas.microsoft.com/office/powerpoint/2010/main" val="1265741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AD976625-F982-4949-BF9A-C83C0F2FA4DB}" type="slidenum">
              <a:rPr lang="en-US" altLang="en-US" smtClean="0"/>
              <a:pPr/>
              <a:t>‹#›</a:t>
            </a:fld>
            <a:endParaRPr lang="en-US" altLang="en-US"/>
          </a:p>
        </p:txBody>
      </p:sp>
    </p:spTree>
    <p:extLst>
      <p:ext uri="{BB962C8B-B14F-4D97-AF65-F5344CB8AC3E}">
        <p14:creationId xmlns:p14="http://schemas.microsoft.com/office/powerpoint/2010/main" val="2236756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AD976625-F982-4949-BF9A-C83C0F2FA4DB}" type="slidenum">
              <a:rPr lang="en-US" altLang="en-US" smtClean="0"/>
              <a:pPr/>
              <a:t>‹#›</a:t>
            </a:fld>
            <a:endParaRPr lang="en-US" altLang="en-US"/>
          </a:p>
        </p:txBody>
      </p:sp>
    </p:spTree>
    <p:extLst>
      <p:ext uri="{BB962C8B-B14F-4D97-AF65-F5344CB8AC3E}">
        <p14:creationId xmlns:p14="http://schemas.microsoft.com/office/powerpoint/2010/main" val="3098938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AD976625-F982-4949-BF9A-C83C0F2FA4DB}" type="slidenum">
              <a:rPr lang="en-US" altLang="en-US" smtClean="0"/>
              <a:pPr/>
              <a:t>‹#›</a:t>
            </a:fld>
            <a:endParaRPr lang="en-US" alt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91528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AD976625-F982-4949-BF9A-C83C0F2FA4DB}" type="slidenum">
              <a:rPr lang="en-US" altLang="en-US" smtClean="0"/>
              <a:pPr/>
              <a:t>‹#›</a:t>
            </a:fld>
            <a:endParaRPr lang="en-US" altLang="en-US"/>
          </a:p>
        </p:txBody>
      </p:sp>
    </p:spTree>
    <p:extLst>
      <p:ext uri="{BB962C8B-B14F-4D97-AF65-F5344CB8AC3E}">
        <p14:creationId xmlns:p14="http://schemas.microsoft.com/office/powerpoint/2010/main" val="16525804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AD976625-F982-4949-BF9A-C83C0F2FA4DB}" type="slidenum">
              <a:rPr lang="en-US" altLang="en-US" smtClean="0"/>
              <a:pPr/>
              <a:t>‹#›</a:t>
            </a:fld>
            <a:endParaRPr lang="en-US" altLang="en-US"/>
          </a:p>
        </p:txBody>
      </p:sp>
    </p:spTree>
    <p:extLst>
      <p:ext uri="{BB962C8B-B14F-4D97-AF65-F5344CB8AC3E}">
        <p14:creationId xmlns:p14="http://schemas.microsoft.com/office/powerpoint/2010/main" val="2161338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AD976625-F982-4949-BF9A-C83C0F2FA4DB}" type="slidenum">
              <a:rPr lang="en-US" altLang="en-US" smtClean="0"/>
              <a:pPr/>
              <a:t>‹#›</a:t>
            </a:fld>
            <a:endParaRPr lang="en-US" altLang="en-US"/>
          </a:p>
        </p:txBody>
      </p:sp>
    </p:spTree>
    <p:extLst>
      <p:ext uri="{BB962C8B-B14F-4D97-AF65-F5344CB8AC3E}">
        <p14:creationId xmlns:p14="http://schemas.microsoft.com/office/powerpoint/2010/main" val="2013873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3BF81BE-39A7-43CC-8150-9A26C1501544}" type="slidenum">
              <a:rPr lang="en-US" altLang="en-US" smtClean="0"/>
              <a:pPr/>
              <a:t>‹#›</a:t>
            </a:fld>
            <a:endParaRPr lang="en-US" altLang="en-US"/>
          </a:p>
        </p:txBody>
      </p:sp>
    </p:spTree>
    <p:extLst>
      <p:ext uri="{BB962C8B-B14F-4D97-AF65-F5344CB8AC3E}">
        <p14:creationId xmlns:p14="http://schemas.microsoft.com/office/powerpoint/2010/main" val="3134730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A7CE712-E91D-43E8-AF77-B863A4D26AD4}" type="slidenum">
              <a:rPr lang="en-US" altLang="en-US" smtClean="0"/>
              <a:pPr/>
              <a:t>‹#›</a:t>
            </a:fld>
            <a:endParaRPr lang="en-US" altLang="en-US"/>
          </a:p>
        </p:txBody>
      </p:sp>
    </p:spTree>
    <p:extLst>
      <p:ext uri="{BB962C8B-B14F-4D97-AF65-F5344CB8AC3E}">
        <p14:creationId xmlns:p14="http://schemas.microsoft.com/office/powerpoint/2010/main" val="949414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901C378D-9A2C-4D69-A212-C407061E9D05}"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435731-EC88-4153-8AE8-9A619EC5D84B}" type="slidenum">
              <a:rPr lang="en-US" smtClean="0"/>
              <a:t>‹#›</a:t>
            </a:fld>
            <a:endParaRPr lang="en-US"/>
          </a:p>
        </p:txBody>
      </p:sp>
      <p:sp>
        <p:nvSpPr>
          <p:cNvPr id="8" name="Content Placeholder 7"/>
          <p:cNvSpPr>
            <a:spLocks noGrp="1"/>
          </p:cNvSpPr>
          <p:nvPr>
            <p:ph sz="quarter" idx="13"/>
          </p:nvPr>
        </p:nvSpPr>
        <p:spPr>
          <a:xfrm>
            <a:off x="812800" y="1600200"/>
            <a:ext cx="10566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00409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914400" y="1981200"/>
            <a:ext cx="10363200" cy="1600200"/>
          </a:xfrm>
        </p:spPr>
        <p:txBody>
          <a:bodyPr/>
          <a:lstStyle>
            <a:lvl1pPr>
              <a:defRPr/>
            </a:lvl1pPr>
          </a:lstStyle>
          <a:p>
            <a:r>
              <a:rPr lang="en-US"/>
              <a:t>Click to edit Master title style</a:t>
            </a:r>
          </a:p>
        </p:txBody>
      </p:sp>
      <p:sp>
        <p:nvSpPr>
          <p:cNvPr id="2051" name="Rectangle 3"/>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D9D8A12-DEA5-4DEB-984F-C4170C28E86A}" type="slidenum">
              <a:rPr lang="en-US" altLang="en-US"/>
              <a:pPr/>
              <a:t>‹#›</a:t>
            </a:fld>
            <a:endParaRPr lang="en-US" altLang="en-US"/>
          </a:p>
        </p:txBody>
      </p:sp>
    </p:spTree>
    <p:extLst>
      <p:ext uri="{BB962C8B-B14F-4D97-AF65-F5344CB8AC3E}">
        <p14:creationId xmlns:p14="http://schemas.microsoft.com/office/powerpoint/2010/main" val="3385227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7522188-510A-457B-827A-029460AB8AFA}" type="slidenum">
              <a:rPr lang="en-US" altLang="en-US" smtClean="0"/>
              <a:pPr/>
              <a:t>‹#›</a:t>
            </a:fld>
            <a:endParaRPr lang="en-US" altLang="en-US"/>
          </a:p>
        </p:txBody>
      </p:sp>
    </p:spTree>
    <p:extLst>
      <p:ext uri="{BB962C8B-B14F-4D97-AF65-F5344CB8AC3E}">
        <p14:creationId xmlns:p14="http://schemas.microsoft.com/office/powerpoint/2010/main" val="30690100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3D016E1-1C5B-4915-9F3B-4D2E0066B153}" type="slidenum">
              <a:rPr lang="en-US" altLang="en-US"/>
              <a:pPr/>
              <a:t>‹#›</a:t>
            </a:fld>
            <a:endParaRPr lang="en-US" altLang="en-US"/>
          </a:p>
        </p:txBody>
      </p:sp>
    </p:spTree>
    <p:extLst>
      <p:ext uri="{BB962C8B-B14F-4D97-AF65-F5344CB8AC3E}">
        <p14:creationId xmlns:p14="http://schemas.microsoft.com/office/powerpoint/2010/main" val="2299076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8856975-6006-4AD1-88D8-C78C4713269E}" type="slidenum">
              <a:rPr lang="en-US" altLang="en-US"/>
              <a:pPr/>
              <a:t>‹#›</a:t>
            </a:fld>
            <a:endParaRPr lang="en-US" altLang="en-US"/>
          </a:p>
        </p:txBody>
      </p:sp>
    </p:spTree>
    <p:extLst>
      <p:ext uri="{BB962C8B-B14F-4D97-AF65-F5344CB8AC3E}">
        <p14:creationId xmlns:p14="http://schemas.microsoft.com/office/powerpoint/2010/main" val="2256990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2168" y="1676401"/>
            <a:ext cx="5592233"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1" y="1676401"/>
            <a:ext cx="5592233"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F210462-08AF-4C99-8608-4D6BF2FBD03E}" type="slidenum">
              <a:rPr lang="en-US" altLang="en-US"/>
              <a:pPr/>
              <a:t>‹#›</a:t>
            </a:fld>
            <a:endParaRPr lang="en-US" altLang="en-US"/>
          </a:p>
        </p:txBody>
      </p:sp>
    </p:spTree>
    <p:extLst>
      <p:ext uri="{BB962C8B-B14F-4D97-AF65-F5344CB8AC3E}">
        <p14:creationId xmlns:p14="http://schemas.microsoft.com/office/powerpoint/2010/main" val="26489967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FE2DC53-120F-493C-A4C2-F930B12701A8}" type="slidenum">
              <a:rPr lang="en-US" altLang="en-US"/>
              <a:pPr/>
              <a:t>‹#›</a:t>
            </a:fld>
            <a:endParaRPr lang="en-US" altLang="en-US"/>
          </a:p>
        </p:txBody>
      </p:sp>
    </p:spTree>
    <p:extLst>
      <p:ext uri="{BB962C8B-B14F-4D97-AF65-F5344CB8AC3E}">
        <p14:creationId xmlns:p14="http://schemas.microsoft.com/office/powerpoint/2010/main" val="28589057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FA6F686-311A-4E92-985A-B979BEDAE7BB}" type="slidenum">
              <a:rPr lang="en-US" altLang="en-US"/>
              <a:pPr/>
              <a:t>‹#›</a:t>
            </a:fld>
            <a:endParaRPr lang="en-US" altLang="en-US"/>
          </a:p>
        </p:txBody>
      </p:sp>
    </p:spTree>
    <p:extLst>
      <p:ext uri="{BB962C8B-B14F-4D97-AF65-F5344CB8AC3E}">
        <p14:creationId xmlns:p14="http://schemas.microsoft.com/office/powerpoint/2010/main" val="24998526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F941AA8D-4B28-4FDF-BB8D-9396F473A220}" type="slidenum">
              <a:rPr lang="en-US" altLang="en-US"/>
              <a:pPr/>
              <a:t>‹#›</a:t>
            </a:fld>
            <a:endParaRPr lang="en-US" altLang="en-US"/>
          </a:p>
        </p:txBody>
      </p:sp>
    </p:spTree>
    <p:extLst>
      <p:ext uri="{BB962C8B-B14F-4D97-AF65-F5344CB8AC3E}">
        <p14:creationId xmlns:p14="http://schemas.microsoft.com/office/powerpoint/2010/main" val="31020519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3A841F1-5651-4A72-8CD7-562619687C08}" type="slidenum">
              <a:rPr lang="en-US" altLang="en-US"/>
              <a:pPr/>
              <a:t>‹#›</a:t>
            </a:fld>
            <a:endParaRPr lang="en-US" altLang="en-US"/>
          </a:p>
        </p:txBody>
      </p:sp>
    </p:spTree>
    <p:extLst>
      <p:ext uri="{BB962C8B-B14F-4D97-AF65-F5344CB8AC3E}">
        <p14:creationId xmlns:p14="http://schemas.microsoft.com/office/powerpoint/2010/main" val="35636049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744DB8D-C386-4D66-9718-D27C06015C4D}" type="slidenum">
              <a:rPr lang="en-US" altLang="en-US"/>
              <a:pPr/>
              <a:t>‹#›</a:t>
            </a:fld>
            <a:endParaRPr lang="en-US" altLang="en-US"/>
          </a:p>
        </p:txBody>
      </p:sp>
    </p:spTree>
    <p:extLst>
      <p:ext uri="{BB962C8B-B14F-4D97-AF65-F5344CB8AC3E}">
        <p14:creationId xmlns:p14="http://schemas.microsoft.com/office/powerpoint/2010/main" val="31622392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96FE4B6-94A4-4E01-99C3-52033EA177A0}" type="slidenum">
              <a:rPr lang="en-US" altLang="en-US"/>
              <a:pPr/>
              <a:t>‹#›</a:t>
            </a:fld>
            <a:endParaRPr lang="en-US" altLang="en-US"/>
          </a:p>
        </p:txBody>
      </p:sp>
    </p:spTree>
    <p:extLst>
      <p:ext uri="{BB962C8B-B14F-4D97-AF65-F5344CB8AC3E}">
        <p14:creationId xmlns:p14="http://schemas.microsoft.com/office/powerpoint/2010/main" val="27166657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2918" y="228601"/>
            <a:ext cx="2846916"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2167" y="228601"/>
            <a:ext cx="8337551"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EA51F77-7FB2-4949-86B4-E7CC95B14A83}" type="slidenum">
              <a:rPr lang="en-US" altLang="en-US"/>
              <a:pPr/>
              <a:t>‹#›</a:t>
            </a:fld>
            <a:endParaRPr lang="en-US" altLang="en-US"/>
          </a:p>
        </p:txBody>
      </p:sp>
    </p:spTree>
    <p:extLst>
      <p:ext uri="{BB962C8B-B14F-4D97-AF65-F5344CB8AC3E}">
        <p14:creationId xmlns:p14="http://schemas.microsoft.com/office/powerpoint/2010/main" val="111132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C1ED8A9C-5E48-4BFF-B348-C4C317D1405E}" type="slidenum">
              <a:rPr lang="en-US" altLang="en-US" smtClean="0"/>
              <a:pPr/>
              <a:t>‹#›</a:t>
            </a:fld>
            <a:endParaRPr lang="en-US" altLang="en-US"/>
          </a:p>
        </p:txBody>
      </p:sp>
    </p:spTree>
    <p:extLst>
      <p:ext uri="{BB962C8B-B14F-4D97-AF65-F5344CB8AC3E}">
        <p14:creationId xmlns:p14="http://schemas.microsoft.com/office/powerpoint/2010/main" val="32159535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29885" y="0"/>
            <a:ext cx="10162116" cy="11747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3200" y="1600200"/>
            <a:ext cx="57912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7912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10261600" y="6553200"/>
            <a:ext cx="1930400" cy="304800"/>
          </a:xfrm>
        </p:spPr>
        <p:txBody>
          <a:bodyPr/>
          <a:lstStyle>
            <a:lvl1pPr>
              <a:defRPr/>
            </a:lvl1pPr>
          </a:lstStyle>
          <a:p>
            <a:fld id="{19DE25D5-5CF7-4BE7-BDF5-AB680E47B0DA}" type="slidenum">
              <a:rPr lang="en-US" altLang="en-US"/>
              <a:pPr/>
              <a:t>‹#›</a:t>
            </a:fld>
            <a:endParaRPr lang="en-US" altLang="en-US"/>
          </a:p>
        </p:txBody>
      </p:sp>
      <p:sp>
        <p:nvSpPr>
          <p:cNvPr id="6" name="Date Placeholder 5"/>
          <p:cNvSpPr>
            <a:spLocks noGrp="1"/>
          </p:cNvSpPr>
          <p:nvPr>
            <p:ph type="dt" sz="half" idx="11"/>
          </p:nvPr>
        </p:nvSpPr>
        <p:spPr>
          <a:xfrm>
            <a:off x="1" y="6505576"/>
            <a:ext cx="1519767" cy="352425"/>
          </a:xfrm>
        </p:spPr>
        <p:txBody>
          <a:bodyPr/>
          <a:lstStyle>
            <a:lvl1pPr>
              <a:defRPr/>
            </a:lvl1pPr>
          </a:lstStyle>
          <a:p>
            <a:pPr>
              <a:defRPr/>
            </a:pPr>
            <a:endParaRPr lang="en-US"/>
          </a:p>
        </p:txBody>
      </p:sp>
    </p:spTree>
    <p:extLst>
      <p:ext uri="{BB962C8B-B14F-4D97-AF65-F5344CB8AC3E}">
        <p14:creationId xmlns:p14="http://schemas.microsoft.com/office/powerpoint/2010/main" val="3735082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029885" y="0"/>
            <a:ext cx="10162116" cy="117475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03200" y="1600200"/>
            <a:ext cx="5791200" cy="4876800"/>
          </a:xfrm>
        </p:spPr>
        <p:txBody>
          <a:bodyPr/>
          <a:lstStyle/>
          <a:p>
            <a:pPr lvl="0"/>
            <a:endParaRPr lang="en-US" noProof="0" dirty="0"/>
          </a:p>
        </p:txBody>
      </p:sp>
      <p:sp>
        <p:nvSpPr>
          <p:cNvPr id="4" name="Text Placeholder 3"/>
          <p:cNvSpPr>
            <a:spLocks noGrp="1"/>
          </p:cNvSpPr>
          <p:nvPr>
            <p:ph type="body" sz="half" idx="2"/>
          </p:nvPr>
        </p:nvSpPr>
        <p:spPr>
          <a:xfrm>
            <a:off x="6197600" y="1600200"/>
            <a:ext cx="57912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10261600" y="6553200"/>
            <a:ext cx="1930400" cy="304800"/>
          </a:xfrm>
        </p:spPr>
        <p:txBody>
          <a:bodyPr/>
          <a:lstStyle>
            <a:lvl1pPr>
              <a:defRPr/>
            </a:lvl1pPr>
          </a:lstStyle>
          <a:p>
            <a:fld id="{C07A0E5F-98D0-4410-B8A5-4A66A7E5C48F}" type="slidenum">
              <a:rPr lang="en-US" altLang="en-US"/>
              <a:pPr/>
              <a:t>‹#›</a:t>
            </a:fld>
            <a:endParaRPr lang="en-US" altLang="en-US"/>
          </a:p>
        </p:txBody>
      </p:sp>
      <p:sp>
        <p:nvSpPr>
          <p:cNvPr id="6" name="Date Placeholder 5"/>
          <p:cNvSpPr>
            <a:spLocks noGrp="1"/>
          </p:cNvSpPr>
          <p:nvPr>
            <p:ph type="dt" sz="half" idx="11"/>
          </p:nvPr>
        </p:nvSpPr>
        <p:spPr>
          <a:xfrm>
            <a:off x="1" y="6505576"/>
            <a:ext cx="1519767" cy="352425"/>
          </a:xfrm>
        </p:spPr>
        <p:txBody>
          <a:bodyPr/>
          <a:lstStyle>
            <a:lvl1pPr>
              <a:defRPr/>
            </a:lvl1pPr>
          </a:lstStyle>
          <a:p>
            <a:pPr>
              <a:defRPr/>
            </a:pPr>
            <a:endParaRPr lang="en-US"/>
          </a:p>
        </p:txBody>
      </p:sp>
    </p:spTree>
    <p:extLst>
      <p:ext uri="{BB962C8B-B14F-4D97-AF65-F5344CB8AC3E}">
        <p14:creationId xmlns:p14="http://schemas.microsoft.com/office/powerpoint/2010/main" val="2881697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A1D22CD1-2AD2-4AA5-9C89-C565ECAE905C}" type="slidenum">
              <a:rPr lang="en-US" altLang="en-US" smtClean="0"/>
              <a:pPr/>
              <a:t>‹#›</a:t>
            </a:fld>
            <a:endParaRPr lang="en-US" altLang="en-US"/>
          </a:p>
        </p:txBody>
      </p:sp>
    </p:spTree>
    <p:extLst>
      <p:ext uri="{BB962C8B-B14F-4D97-AF65-F5344CB8AC3E}">
        <p14:creationId xmlns:p14="http://schemas.microsoft.com/office/powerpoint/2010/main" val="3131594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E772B3C3-C116-4091-AF27-D916021BB0F3}" type="slidenum">
              <a:rPr lang="en-US" altLang="en-US" smtClean="0"/>
              <a:pPr/>
              <a:t>‹#›</a:t>
            </a:fld>
            <a:endParaRPr lang="en-US" altLang="en-US"/>
          </a:p>
        </p:txBody>
      </p:sp>
    </p:spTree>
    <p:extLst>
      <p:ext uri="{BB962C8B-B14F-4D97-AF65-F5344CB8AC3E}">
        <p14:creationId xmlns:p14="http://schemas.microsoft.com/office/powerpoint/2010/main" val="2926856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977B3BD0-D64B-4C5F-B7E5-C7C6019BAEC6}" type="slidenum">
              <a:rPr lang="en-US" altLang="en-US" smtClean="0"/>
              <a:pPr/>
              <a:t>‹#›</a:t>
            </a:fld>
            <a:endParaRPr lang="en-US" altLang="en-US"/>
          </a:p>
        </p:txBody>
      </p:sp>
    </p:spTree>
    <p:extLst>
      <p:ext uri="{BB962C8B-B14F-4D97-AF65-F5344CB8AC3E}">
        <p14:creationId xmlns:p14="http://schemas.microsoft.com/office/powerpoint/2010/main" val="1590609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A975EC2F-4814-4CCA-979F-D560A2C0FDA4}" type="slidenum">
              <a:rPr lang="en-US" altLang="en-US" smtClean="0"/>
              <a:pPr/>
              <a:t>‹#›</a:t>
            </a:fld>
            <a:endParaRPr lang="en-US" altLang="en-US"/>
          </a:p>
        </p:txBody>
      </p:sp>
    </p:spTree>
    <p:extLst>
      <p:ext uri="{BB962C8B-B14F-4D97-AF65-F5344CB8AC3E}">
        <p14:creationId xmlns:p14="http://schemas.microsoft.com/office/powerpoint/2010/main" val="3234763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612FC03F-5E0B-421E-9126-70FE96F417C5}" type="slidenum">
              <a:rPr lang="en-US" altLang="en-US" smtClean="0"/>
              <a:pPr/>
              <a:t>‹#›</a:t>
            </a:fld>
            <a:endParaRPr lang="en-US" altLang="en-US"/>
          </a:p>
        </p:txBody>
      </p:sp>
    </p:spTree>
    <p:extLst>
      <p:ext uri="{BB962C8B-B14F-4D97-AF65-F5344CB8AC3E}">
        <p14:creationId xmlns:p14="http://schemas.microsoft.com/office/powerpoint/2010/main" val="1420932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4E183DF-684F-434B-8AAD-93C87286F3F4}" type="slidenum">
              <a:rPr lang="en-US" altLang="en-US" smtClean="0"/>
              <a:pPr/>
              <a:t>‹#›</a:t>
            </a:fld>
            <a:endParaRPr lang="en-US" altLang="en-US"/>
          </a:p>
        </p:txBody>
      </p:sp>
    </p:spTree>
    <p:extLst>
      <p:ext uri="{BB962C8B-B14F-4D97-AF65-F5344CB8AC3E}">
        <p14:creationId xmlns:p14="http://schemas.microsoft.com/office/powerpoint/2010/main" val="1541469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8000">
              <a:schemeClr val="bg2">
                <a:lumMod val="34000"/>
                <a:lumOff val="66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D976625-F982-4949-BF9A-C83C0F2FA4DB}" type="slidenum">
              <a:rPr lang="en-US" altLang="en-US" smtClean="0"/>
              <a:pPr/>
              <a:t>‹#›</a:t>
            </a:fld>
            <a:endParaRPr lang="en-US" altLang="en-US"/>
          </a:p>
        </p:txBody>
      </p:sp>
    </p:spTree>
    <p:extLst>
      <p:ext uri="{BB962C8B-B14F-4D97-AF65-F5344CB8AC3E}">
        <p14:creationId xmlns:p14="http://schemas.microsoft.com/office/powerpoint/2010/main" val="4175477341"/>
      </p:ext>
    </p:extLst>
  </p:cSld>
  <p:clrMap bg1="dk1" tx1="lt1" bg2="dk2" tx2="lt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 id="2147483962" r:id="rId13"/>
    <p:sldLayoutId id="2147483963" r:id="rId14"/>
    <p:sldLayoutId id="2147483964" r:id="rId15"/>
    <p:sldLayoutId id="2147483965" r:id="rId16"/>
    <p:sldLayoutId id="2147483966" r:id="rId17"/>
    <p:sldLayoutId id="2147483967" r:id="rId18"/>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8000">
              <a:schemeClr val="bg2">
                <a:lumMod val="34000"/>
                <a:lumOff val="66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02167" y="228601"/>
            <a:ext cx="11347451" cy="1325563"/>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02167" y="1676401"/>
            <a:ext cx="11387667" cy="4422775"/>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06400" y="6245225"/>
            <a:ext cx="3048000" cy="47625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3048000" cy="47625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D7920604-2DE4-479A-A96F-CCF7F07FBC5E}" type="slidenum">
              <a:rPr lang="en-US" altLang="en-US"/>
              <a:pPr/>
              <a:t>‹#›</a:t>
            </a:fld>
            <a:endParaRPr lang="en-US" altLang="en-US"/>
          </a:p>
        </p:txBody>
      </p:sp>
    </p:spTree>
    <p:extLst>
      <p:ext uri="{BB962C8B-B14F-4D97-AF65-F5344CB8AC3E}">
        <p14:creationId xmlns:p14="http://schemas.microsoft.com/office/powerpoint/2010/main" val="2077880914"/>
      </p:ext>
    </p:extLst>
  </p:cSld>
  <p:clrMap bg1="dk2" tx1="lt1" bg2="dk1" tx2="lt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80" r:id="rId12"/>
    <p:sldLayoutId id="2147483981"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1001crash.com/index-page-description-accident-Saha_B707-lg-2-crash-18.html"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www.erh.noaa.gov/zny" TargetMode="External"/><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hyperlink" Target="http://www.erh.noaa.gov/zob/" TargetMode="External"/><Relationship Id="rId5" Type="http://schemas.openxmlformats.org/officeDocument/2006/relationships/hyperlink" Target="http://www.erh.noaa.gov/zdc/" TargetMode="External"/><Relationship Id="rId4" Type="http://schemas.openxmlformats.org/officeDocument/2006/relationships/hyperlink" Target="http://www.erh.noaa.gov/zbw" TargetMode="External"/><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5839" y="1569720"/>
            <a:ext cx="11303540" cy="2462944"/>
          </a:xfrm>
        </p:spPr>
        <p:txBody>
          <a:bodyPr>
            <a:normAutofit fontScale="90000"/>
          </a:bodyPr>
          <a:lstStyle/>
          <a:p>
            <a:r>
              <a:rPr lang="en-US" sz="5300" b="1" dirty="0" smtClean="0"/>
              <a:t>CWSU…Who?  </a:t>
            </a:r>
            <a:br>
              <a:rPr lang="en-US" sz="5300" b="1" dirty="0" smtClean="0"/>
            </a:br>
            <a:r>
              <a:rPr lang="en-US" sz="5300" b="1" dirty="0" smtClean="0"/>
              <a:t>A look inside the National Weather Service </a:t>
            </a:r>
            <a:br>
              <a:rPr lang="en-US" sz="5300" b="1" dirty="0" smtClean="0"/>
            </a:br>
            <a:r>
              <a:rPr lang="en-US" sz="5300" b="1" dirty="0" smtClean="0"/>
              <a:t>“</a:t>
            </a:r>
            <a:r>
              <a:rPr lang="en-US" sz="5300" b="1" dirty="0" smtClean="0">
                <a:solidFill>
                  <a:srgbClr val="FFFF00"/>
                </a:solidFill>
              </a:rPr>
              <a:t>Center Weather Service Units</a:t>
            </a:r>
            <a:r>
              <a:rPr lang="en-US" sz="5300" b="1" dirty="0" smtClean="0"/>
              <a:t>”</a:t>
            </a:r>
            <a:endParaRPr lang="en-US" sz="5300" b="1" dirty="0"/>
          </a:p>
        </p:txBody>
      </p:sp>
      <p:sp>
        <p:nvSpPr>
          <p:cNvPr id="3" name="Subtitle 2"/>
          <p:cNvSpPr>
            <a:spLocks noGrp="1"/>
          </p:cNvSpPr>
          <p:nvPr>
            <p:ph type="subTitle" idx="1"/>
          </p:nvPr>
        </p:nvSpPr>
        <p:spPr>
          <a:xfrm>
            <a:off x="1761821" y="4574804"/>
            <a:ext cx="8791575" cy="1655762"/>
          </a:xfrm>
        </p:spPr>
        <p:txBody>
          <a:bodyPr/>
          <a:lstStyle/>
          <a:p>
            <a:r>
              <a:rPr lang="en-US" b="1" i="1" dirty="0" smtClean="0">
                <a:solidFill>
                  <a:schemeClr val="bg1"/>
                </a:solidFill>
                <a:effectLst/>
              </a:rPr>
              <a:t>Rick </a:t>
            </a:r>
            <a:r>
              <a:rPr lang="en-US" b="1" i="1" dirty="0" err="1" smtClean="0">
                <a:solidFill>
                  <a:schemeClr val="bg1"/>
                </a:solidFill>
                <a:effectLst/>
              </a:rPr>
              <a:t>Winther</a:t>
            </a:r>
            <a:endParaRPr lang="en-US" b="1" i="1" dirty="0" smtClean="0">
              <a:solidFill>
                <a:schemeClr val="bg1"/>
              </a:solidFill>
              <a:effectLst/>
            </a:endParaRPr>
          </a:p>
          <a:p>
            <a:r>
              <a:rPr lang="en-US" b="1" i="1" dirty="0" smtClean="0">
                <a:solidFill>
                  <a:schemeClr val="bg1"/>
                </a:solidFill>
                <a:effectLst/>
              </a:rPr>
              <a:t>National Weather Service CWSU ZDC</a:t>
            </a:r>
            <a:endParaRPr lang="en-US" b="1" i="1" dirty="0">
              <a:solidFill>
                <a:schemeClr val="bg1"/>
              </a:solidFill>
              <a:effectLst/>
            </a:endParaRPr>
          </a:p>
        </p:txBody>
      </p:sp>
      <p:pic>
        <p:nvPicPr>
          <p:cNvPr id="4" name="Picture 8" descr="File:US-NationalWeatherService-Logo.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062" y="0"/>
            <a:ext cx="758220" cy="7582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NOAA logo.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07216" y="37004"/>
            <a:ext cx="721216" cy="721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0433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rrowheads="1"/>
          </p:cNvSpPr>
          <p:nvPr>
            <p:ph type="title"/>
          </p:nvPr>
        </p:nvSpPr>
        <p:spPr>
          <a:xfrm>
            <a:off x="972369" y="-97318"/>
            <a:ext cx="10353761" cy="998466"/>
          </a:xfrm>
        </p:spPr>
        <p:txBody>
          <a:bodyPr/>
          <a:lstStyle/>
          <a:p>
            <a:pPr eaLnBrk="1" hangingPunct="1">
              <a:defRPr/>
            </a:pPr>
            <a:r>
              <a:rPr lang="en-US" u="sng" dirty="0" smtClean="0">
                <a:solidFill>
                  <a:srgbClr val="FFFF00"/>
                </a:solidFill>
                <a:effectLst/>
              </a:rPr>
              <a:t>CWSU Support</a:t>
            </a:r>
          </a:p>
        </p:txBody>
      </p:sp>
      <p:sp>
        <p:nvSpPr>
          <p:cNvPr id="106499" name="Rectangle 3"/>
          <p:cNvSpPr>
            <a:spLocks noGrp="1" noRot="1" noChangeArrowheads="1"/>
          </p:cNvSpPr>
          <p:nvPr>
            <p:ph sz="half" idx="1"/>
          </p:nvPr>
        </p:nvSpPr>
        <p:spPr>
          <a:xfrm>
            <a:off x="1825626" y="1676401"/>
            <a:ext cx="4187825" cy="4422775"/>
          </a:xfrm>
        </p:spPr>
        <p:txBody>
          <a:bodyPr>
            <a:normAutofit fontScale="85000" lnSpcReduction="20000"/>
          </a:bodyPr>
          <a:lstStyle/>
          <a:p>
            <a:pPr eaLnBrk="1" hangingPunct="1">
              <a:buFont typeface="Wingdings" panose="05000000000000000000" pitchFamily="2" charset="2"/>
              <a:buNone/>
              <a:defRPr/>
            </a:pPr>
            <a:endParaRPr lang="en-US" smtClean="0"/>
          </a:p>
          <a:p>
            <a:pPr eaLnBrk="1" hangingPunct="1">
              <a:buFont typeface="Wingdings" panose="05000000000000000000" pitchFamily="2" charset="2"/>
              <a:buNone/>
              <a:defRPr/>
            </a:pPr>
            <a:endParaRPr lang="en-US" smtClean="0"/>
          </a:p>
        </p:txBody>
      </p:sp>
      <p:sp>
        <p:nvSpPr>
          <p:cNvPr id="106500" name="Rectangle 4"/>
          <p:cNvSpPr>
            <a:spLocks noGrp="1" noRot="1" noChangeArrowheads="1"/>
          </p:cNvSpPr>
          <p:nvPr>
            <p:ph sz="half" idx="2"/>
          </p:nvPr>
        </p:nvSpPr>
        <p:spPr>
          <a:xfrm>
            <a:off x="3189347" y="758220"/>
            <a:ext cx="8739085" cy="6099780"/>
          </a:xfrm>
        </p:spPr>
        <p:txBody>
          <a:bodyPr>
            <a:normAutofit fontScale="85000" lnSpcReduction="20000"/>
          </a:bodyPr>
          <a:lstStyle/>
          <a:p>
            <a:pPr eaLnBrk="1" hangingPunct="1">
              <a:lnSpc>
                <a:spcPct val="90000"/>
              </a:lnSpc>
              <a:defRPr/>
            </a:pPr>
            <a:endParaRPr lang="en-US" sz="3200" u="sng" dirty="0" smtClean="0">
              <a:effectLst/>
            </a:endParaRPr>
          </a:p>
          <a:p>
            <a:pPr>
              <a:defRPr/>
            </a:pPr>
            <a:r>
              <a:rPr lang="en-US" sz="3300" u="sng" dirty="0" smtClean="0">
                <a:effectLst/>
              </a:rPr>
              <a:t>On-Demand Briefings as needed for controllers.</a:t>
            </a:r>
            <a:endParaRPr lang="en-US" sz="3300" dirty="0">
              <a:effectLst/>
            </a:endParaRPr>
          </a:p>
          <a:p>
            <a:pPr>
              <a:defRPr/>
            </a:pPr>
            <a:r>
              <a:rPr lang="en-US" sz="3300" u="sng" dirty="0" smtClean="0">
                <a:effectLst/>
              </a:rPr>
              <a:t>Graphical </a:t>
            </a:r>
            <a:r>
              <a:rPr lang="en-US" sz="3300" u="sng" dirty="0">
                <a:effectLst/>
              </a:rPr>
              <a:t>Forecasts </a:t>
            </a:r>
            <a:r>
              <a:rPr lang="en-US" sz="3300" dirty="0">
                <a:effectLst/>
              </a:rPr>
              <a:t>of convection, icing, </a:t>
            </a:r>
            <a:r>
              <a:rPr lang="en-US" sz="3300" dirty="0" smtClean="0">
                <a:effectLst/>
              </a:rPr>
              <a:t>compression, turbulence </a:t>
            </a:r>
            <a:r>
              <a:rPr lang="en-US" sz="3300" dirty="0">
                <a:effectLst/>
              </a:rPr>
              <a:t>outlooks for airports and TRACON Gates. Available on web pages.</a:t>
            </a:r>
          </a:p>
          <a:p>
            <a:pPr>
              <a:defRPr/>
            </a:pPr>
            <a:r>
              <a:rPr lang="en-US" sz="3300" u="sng" dirty="0" smtClean="0">
                <a:effectLst/>
              </a:rPr>
              <a:t>SWAP Statement</a:t>
            </a:r>
            <a:r>
              <a:rPr lang="en-US" sz="3300" dirty="0" smtClean="0">
                <a:effectLst/>
              </a:rPr>
              <a:t> – Issued at ZDC around 10:30 am in the summer. </a:t>
            </a:r>
            <a:endParaRPr lang="en-US" sz="3300" dirty="0">
              <a:effectLst/>
            </a:endParaRPr>
          </a:p>
          <a:p>
            <a:pPr>
              <a:defRPr/>
            </a:pPr>
            <a:r>
              <a:rPr lang="en-US" sz="3300" u="sng" dirty="0">
                <a:effectLst/>
              </a:rPr>
              <a:t>TAF </a:t>
            </a:r>
            <a:r>
              <a:rPr lang="en-US" sz="3300" u="sng" dirty="0" smtClean="0">
                <a:effectLst/>
              </a:rPr>
              <a:t>Collaboration </a:t>
            </a:r>
            <a:r>
              <a:rPr lang="en-US" sz="3300" dirty="0" smtClean="0">
                <a:effectLst/>
              </a:rPr>
              <a:t>– DC/PHL for OEP airports</a:t>
            </a:r>
            <a:r>
              <a:rPr lang="en-US" sz="3300" dirty="0">
                <a:effectLst/>
              </a:rPr>
              <a:t>.</a:t>
            </a:r>
          </a:p>
          <a:p>
            <a:pPr>
              <a:defRPr/>
            </a:pPr>
            <a:r>
              <a:rPr lang="en-US" sz="3300" dirty="0">
                <a:effectLst/>
              </a:rPr>
              <a:t>Written </a:t>
            </a:r>
            <a:r>
              <a:rPr lang="en-US" sz="3300" u="sng" dirty="0">
                <a:effectLst/>
              </a:rPr>
              <a:t>short-term forecast statements and advisories </a:t>
            </a:r>
            <a:r>
              <a:rPr lang="en-US" sz="3300" dirty="0">
                <a:effectLst/>
              </a:rPr>
              <a:t>(Meteorological Impact Statements and Center Weather Advisories).</a:t>
            </a:r>
          </a:p>
          <a:p>
            <a:pPr>
              <a:defRPr/>
            </a:pPr>
            <a:r>
              <a:rPr lang="en-US" sz="3300" u="sng" dirty="0" smtClean="0">
                <a:effectLst/>
              </a:rPr>
              <a:t>Briefing sheet </a:t>
            </a:r>
            <a:r>
              <a:rPr lang="en-US" sz="3300" dirty="0" smtClean="0">
                <a:effectLst/>
              </a:rPr>
              <a:t>– Issued at the start of each shift.</a:t>
            </a:r>
            <a:endParaRPr lang="en-US" sz="3300" dirty="0">
              <a:effectLst/>
            </a:endParaRPr>
          </a:p>
          <a:p>
            <a:pPr eaLnBrk="1" hangingPunct="1">
              <a:lnSpc>
                <a:spcPct val="90000"/>
              </a:lnSpc>
              <a:buFont typeface="Wingdings" panose="05000000000000000000" pitchFamily="2" charset="2"/>
              <a:buNone/>
              <a:defRPr/>
            </a:pPr>
            <a:endParaRPr lang="en-US" sz="2400" dirty="0"/>
          </a:p>
        </p:txBody>
      </p:sp>
      <p:pic>
        <p:nvPicPr>
          <p:cNvPr id="6" name="Picture 4" descr="artcc dark"/>
          <p:cNvPicPr>
            <a:picLocks noChangeAspect="1" noChangeArrowheads="1"/>
          </p:cNvPicPr>
          <p:nvPr/>
        </p:nvPicPr>
        <p:blipFill rotWithShape="1">
          <a:blip r:embed="rId3">
            <a:extLst>
              <a:ext uri="{28A0092B-C50C-407E-A947-70E740481C1C}">
                <a14:useLocalDpi xmlns:a14="http://schemas.microsoft.com/office/drawing/2010/main" val="0"/>
              </a:ext>
            </a:extLst>
          </a:blip>
          <a:srcRect l="68634" t="17988" r="4812" b="21164"/>
          <a:stretch/>
        </p:blipFill>
        <p:spPr>
          <a:xfrm>
            <a:off x="143777" y="1676401"/>
            <a:ext cx="3045570" cy="4347149"/>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descr="zdc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649" y="2962966"/>
            <a:ext cx="2545698" cy="219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File:US-NationalWeatherService-Logo.s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3062" y="0"/>
            <a:ext cx="758220" cy="7582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NOAA logo.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07216" y="37004"/>
            <a:ext cx="721216" cy="721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4635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7937" y="76200"/>
            <a:ext cx="7772400" cy="533400"/>
          </a:xfrm>
        </p:spPr>
        <p:txBody>
          <a:bodyPr>
            <a:normAutofit fontScale="90000"/>
          </a:bodyPr>
          <a:lstStyle/>
          <a:p>
            <a:r>
              <a:rPr lang="en-US" sz="6000" dirty="0">
                <a:solidFill>
                  <a:srgbClr val="FFFF00"/>
                </a:solidFill>
                <a:effectLst/>
                <a:latin typeface="Times New Roman" panose="02020603050405020304" pitchFamily="18" charset="0"/>
                <a:cs typeface="Times New Roman" panose="02020603050405020304" pitchFamily="18" charset="0"/>
              </a:rPr>
              <a:t>Local Products</a:t>
            </a:r>
          </a:p>
        </p:txBody>
      </p:sp>
      <p:sp>
        <p:nvSpPr>
          <p:cNvPr id="3" name="TextBox 2"/>
          <p:cNvSpPr txBox="1"/>
          <p:nvPr/>
        </p:nvSpPr>
        <p:spPr>
          <a:xfrm>
            <a:off x="2209800" y="1143001"/>
            <a:ext cx="2971800" cy="1015663"/>
          </a:xfrm>
          <a:prstGeom prst="rect">
            <a:avLst/>
          </a:prstGeom>
          <a:solidFill>
            <a:schemeClr val="bg1"/>
          </a:solidFill>
        </p:spPr>
        <p:txBody>
          <a:bodyPr wrap="square" rtlCol="0">
            <a:spAutoFit/>
          </a:bodyPr>
          <a:lstStyle/>
          <a:p>
            <a:pPr algn="ctr"/>
            <a:r>
              <a:rPr lang="en-US" sz="2000" b="1" dirty="0"/>
              <a:t>Severe Weather Avoidance Plan(s) (SWAP) Statement</a:t>
            </a:r>
          </a:p>
        </p:txBody>
      </p:sp>
      <p:pic>
        <p:nvPicPr>
          <p:cNvPr id="4" name="Picture 3"/>
          <p:cNvPicPr>
            <a:picLocks noChangeAspect="1"/>
          </p:cNvPicPr>
          <p:nvPr/>
        </p:nvPicPr>
        <p:blipFill rotWithShape="1">
          <a:blip r:embed="rId2"/>
          <a:srcRect l="21910" t="42836" r="6179"/>
          <a:stretch/>
        </p:blipFill>
        <p:spPr>
          <a:xfrm>
            <a:off x="1485941" y="2242638"/>
            <a:ext cx="4419517" cy="3841259"/>
          </a:xfrm>
          <a:prstGeom prst="rect">
            <a:avLst/>
          </a:prstGeom>
        </p:spPr>
      </p:pic>
      <p:pic>
        <p:nvPicPr>
          <p:cNvPr id="8" name="Picture 7"/>
          <p:cNvPicPr>
            <a:picLocks noChangeAspect="1"/>
          </p:cNvPicPr>
          <p:nvPr/>
        </p:nvPicPr>
        <p:blipFill>
          <a:blip r:embed="rId3"/>
          <a:stretch>
            <a:fillRect/>
          </a:stretch>
        </p:blipFill>
        <p:spPr>
          <a:xfrm>
            <a:off x="7079975" y="1805609"/>
            <a:ext cx="3679091" cy="4715319"/>
          </a:xfrm>
          <a:prstGeom prst="rect">
            <a:avLst/>
          </a:prstGeom>
        </p:spPr>
      </p:pic>
      <p:sp>
        <p:nvSpPr>
          <p:cNvPr id="9" name="TextBox 8"/>
          <p:cNvSpPr txBox="1"/>
          <p:nvPr/>
        </p:nvSpPr>
        <p:spPr>
          <a:xfrm>
            <a:off x="7750001" y="942945"/>
            <a:ext cx="1941473" cy="707886"/>
          </a:xfrm>
          <a:prstGeom prst="rect">
            <a:avLst/>
          </a:prstGeom>
          <a:solidFill>
            <a:schemeClr val="bg1"/>
          </a:solidFill>
        </p:spPr>
        <p:txBody>
          <a:bodyPr wrap="square" rtlCol="0">
            <a:spAutoFit/>
          </a:bodyPr>
          <a:lstStyle/>
          <a:p>
            <a:pPr algn="ctr"/>
            <a:r>
              <a:rPr lang="en-US" sz="2000" b="1" dirty="0" smtClean="0"/>
              <a:t>Briefing sheet</a:t>
            </a:r>
            <a:endParaRPr lang="en-US" sz="2000" b="1" dirty="0"/>
          </a:p>
        </p:txBody>
      </p:sp>
      <p:pic>
        <p:nvPicPr>
          <p:cNvPr id="7" name="Picture 8" descr="File:US-NationalWeatherService-Logo.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062" y="0"/>
            <a:ext cx="758220" cy="7582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NOAA logo.s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07216" y="37004"/>
            <a:ext cx="721216" cy="721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895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7937" y="76200"/>
            <a:ext cx="7772400" cy="533400"/>
          </a:xfrm>
        </p:spPr>
        <p:txBody>
          <a:bodyPr>
            <a:normAutofit fontScale="90000"/>
          </a:bodyPr>
          <a:lstStyle/>
          <a:p>
            <a:r>
              <a:rPr lang="en-US" sz="6000" dirty="0" smtClean="0">
                <a:solidFill>
                  <a:srgbClr val="FFFF00"/>
                </a:solidFill>
                <a:latin typeface="Times New Roman" panose="02020603050405020304" pitchFamily="18" charset="0"/>
                <a:cs typeface="Times New Roman" panose="02020603050405020304" pitchFamily="18" charset="0"/>
              </a:rPr>
              <a:t>Web  </a:t>
            </a:r>
            <a:r>
              <a:rPr lang="en-US" sz="6000" dirty="0">
                <a:solidFill>
                  <a:srgbClr val="FFFF00"/>
                </a:solidFill>
                <a:latin typeface="Times New Roman" panose="02020603050405020304" pitchFamily="18" charset="0"/>
                <a:cs typeface="Times New Roman" panose="02020603050405020304" pitchFamily="18" charset="0"/>
              </a:rPr>
              <a:t>Products</a:t>
            </a:r>
          </a:p>
        </p:txBody>
      </p:sp>
      <p:sp>
        <p:nvSpPr>
          <p:cNvPr id="11" name="TextBox 10"/>
          <p:cNvSpPr txBox="1"/>
          <p:nvPr/>
        </p:nvSpPr>
        <p:spPr>
          <a:xfrm>
            <a:off x="1371600" y="1493847"/>
            <a:ext cx="2895600" cy="400110"/>
          </a:xfrm>
          <a:prstGeom prst="rect">
            <a:avLst/>
          </a:prstGeom>
          <a:solidFill>
            <a:schemeClr val="bg1"/>
          </a:solidFill>
        </p:spPr>
        <p:txBody>
          <a:bodyPr wrap="square" rtlCol="0">
            <a:spAutoFit/>
          </a:bodyPr>
          <a:lstStyle/>
          <a:p>
            <a:pPr algn="ctr"/>
            <a:r>
              <a:rPr lang="en-US" sz="2000" b="1" dirty="0"/>
              <a:t>Day 2 TSTM Forecast</a:t>
            </a:r>
          </a:p>
        </p:txBody>
      </p:sp>
      <p:pic>
        <p:nvPicPr>
          <p:cNvPr id="1028" name="Picture 4" descr="https://www.weather.gov/images/zdc/DAY2_IMPACT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172" y="2016990"/>
            <a:ext cx="4461314" cy="3962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www.weather.gov/images/zdc/DCA_TD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5393" y="2370933"/>
            <a:ext cx="4336619" cy="325451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300936" y="1288374"/>
            <a:ext cx="2819401" cy="1015663"/>
          </a:xfrm>
          <a:prstGeom prst="rect">
            <a:avLst/>
          </a:prstGeom>
          <a:solidFill>
            <a:schemeClr val="bg1"/>
          </a:solidFill>
        </p:spPr>
        <p:txBody>
          <a:bodyPr wrap="square" rtlCol="0">
            <a:spAutoFit/>
          </a:bodyPr>
          <a:lstStyle/>
          <a:p>
            <a:pPr algn="ctr"/>
            <a:r>
              <a:rPr lang="en-US" sz="2000" b="1" dirty="0"/>
              <a:t>Potomac TRACON (PCT</a:t>
            </a:r>
            <a:r>
              <a:rPr lang="en-US" sz="2000" b="1" dirty="0" smtClean="0"/>
              <a:t>) </a:t>
            </a:r>
            <a:endParaRPr lang="en-US" sz="2000" b="1" dirty="0"/>
          </a:p>
          <a:p>
            <a:pPr algn="ctr"/>
            <a:r>
              <a:rPr lang="en-US" sz="2000" b="1" dirty="0"/>
              <a:t>TSTM Gate Forecast</a:t>
            </a:r>
          </a:p>
        </p:txBody>
      </p:sp>
      <p:pic>
        <p:nvPicPr>
          <p:cNvPr id="10" name="Picture 8" descr="File:US-NationalWeatherService-Logo.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062" y="0"/>
            <a:ext cx="758220" cy="758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506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wipe(down)">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idx="4294967295"/>
          </p:nvPr>
        </p:nvSpPr>
        <p:spPr>
          <a:xfrm>
            <a:off x="0" y="365125"/>
            <a:ext cx="11767930" cy="1325563"/>
          </a:xfrm>
        </p:spPr>
        <p:txBody>
          <a:bodyPr vert="horz" lIns="91432" tIns="45716" rIns="91432" bIns="45716" rtlCol="0" anchor="ctr">
            <a:normAutofit fontScale="90000"/>
          </a:bodyPr>
          <a:lstStyle/>
          <a:p>
            <a:r>
              <a:rPr lang="en-US" altLang="en-US" sz="4000" u="sng" dirty="0" smtClean="0">
                <a:solidFill>
                  <a:srgbClr val="FFFF00"/>
                </a:solidFill>
                <a:effectLst/>
              </a:rPr>
              <a:t/>
            </a:r>
            <a:br>
              <a:rPr lang="en-US" altLang="en-US" sz="4000" u="sng" dirty="0" smtClean="0">
                <a:solidFill>
                  <a:srgbClr val="FFFF00"/>
                </a:solidFill>
                <a:effectLst/>
              </a:rPr>
            </a:br>
            <a:r>
              <a:rPr lang="en-US" altLang="en-US" sz="4000" u="sng" dirty="0" smtClean="0">
                <a:solidFill>
                  <a:srgbClr val="FFFF00"/>
                </a:solidFill>
                <a:effectLst/>
              </a:rPr>
              <a:t>it is all about </a:t>
            </a:r>
            <a:br>
              <a:rPr lang="en-US" altLang="en-US" sz="4000" u="sng" dirty="0" smtClean="0">
                <a:solidFill>
                  <a:srgbClr val="FFFF00"/>
                </a:solidFill>
                <a:effectLst/>
              </a:rPr>
            </a:br>
            <a:r>
              <a:rPr lang="en-US" altLang="en-US" sz="4000" u="sng" dirty="0" smtClean="0">
                <a:solidFill>
                  <a:srgbClr val="FFFF00"/>
                </a:solidFill>
                <a:effectLst/>
              </a:rPr>
              <a:t>Collaboration </a:t>
            </a:r>
            <a:r>
              <a:rPr lang="en-US" altLang="en-US" sz="4000" u="sng" dirty="0" smtClean="0">
                <a:solidFill>
                  <a:srgbClr val="FFFF00"/>
                </a:solidFill>
                <a:effectLst/>
              </a:rPr>
              <a:t>&amp; COMMUNICATION</a:t>
            </a:r>
            <a:endParaRPr lang="en-US" altLang="en-US" sz="4000" u="sng" dirty="0">
              <a:solidFill>
                <a:srgbClr val="FFFF00"/>
              </a:solidFill>
              <a:effectLst/>
            </a:endParaRPr>
          </a:p>
        </p:txBody>
      </p:sp>
      <p:sp>
        <p:nvSpPr>
          <p:cNvPr id="103427" name="Content Placeholder 2"/>
          <p:cNvSpPr>
            <a:spLocks noGrp="1"/>
          </p:cNvSpPr>
          <p:nvPr>
            <p:ph idx="4294967295"/>
          </p:nvPr>
        </p:nvSpPr>
        <p:spPr>
          <a:xfrm>
            <a:off x="0" y="1825625"/>
            <a:ext cx="10515600" cy="4351338"/>
          </a:xfrm>
        </p:spPr>
        <p:txBody>
          <a:bodyPr vert="horz" lIns="91432" tIns="45716" rIns="91432" bIns="45716" rtlCol="0">
            <a:normAutofit/>
          </a:bodyPr>
          <a:lstStyle/>
          <a:p>
            <a:r>
              <a:rPr lang="en-US" altLang="en-US" sz="5400" b="1" dirty="0" smtClean="0">
                <a:effectLst/>
              </a:rPr>
              <a:t>   We </a:t>
            </a:r>
            <a:r>
              <a:rPr lang="en-US" altLang="en-US" sz="5400" b="1" dirty="0">
                <a:effectLst/>
              </a:rPr>
              <a:t>no longer live in a world where products exist and are developed in </a:t>
            </a:r>
            <a:r>
              <a:rPr lang="en-US" altLang="en-US" sz="5400" b="1" dirty="0" smtClean="0">
                <a:effectLst/>
              </a:rPr>
              <a:t>isolation.</a:t>
            </a:r>
            <a:endParaRPr lang="en-US" altLang="en-US" sz="5400" b="1" dirty="0">
              <a:effectLst/>
            </a:endParaRPr>
          </a:p>
        </p:txBody>
      </p:sp>
      <p:sp>
        <p:nvSpPr>
          <p:cNvPr id="4" name="Slide Number Placeholder 3"/>
          <p:cNvSpPr txBox="1">
            <a:spLocks noGrp="1"/>
          </p:cNvSpPr>
          <p:nvPr/>
        </p:nvSpPr>
        <p:spPr bwMode="auto">
          <a:xfrm>
            <a:off x="8686800" y="6477000"/>
            <a:ext cx="1905000" cy="457200"/>
          </a:xfrm>
          <a:prstGeom prst="rect">
            <a:avLst/>
          </a:prstGeom>
          <a:noFill/>
          <a:ln>
            <a:miter lim="800000"/>
            <a:headEnd/>
            <a:tailEnd/>
          </a:ln>
        </p:spPr>
        <p:txBody>
          <a:bodyPr lIns="91432" tIns="45716" rIns="91432" bIns="4571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buClrTx/>
              <a:buSzTx/>
              <a:buFontTx/>
              <a:buNone/>
            </a:pPr>
            <a:fld id="{C28EB672-564D-4C3B-8D44-DC471ABB5C36}" type="slidenum">
              <a:rPr lang="en-US" altLang="en-US" sz="800"/>
              <a:pPr algn="r">
                <a:buClrTx/>
                <a:buSzTx/>
                <a:buFontTx/>
                <a:buNone/>
              </a:pPr>
              <a:t>13</a:t>
            </a:fld>
            <a:endParaRPr lang="en-US" altLang="en-US" sz="800"/>
          </a:p>
        </p:txBody>
      </p:sp>
      <p:pic>
        <p:nvPicPr>
          <p:cNvPr id="6" name="Picture 8" descr="File:US-NationalWeatherService-Logo.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062" y="0"/>
            <a:ext cx="758220" cy="7582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NOAA logo.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07216" y="37004"/>
            <a:ext cx="721216" cy="721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220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71192" y="1368907"/>
            <a:ext cx="6801678" cy="5286375"/>
          </a:xfrm>
          <a:prstGeom prst="rect">
            <a:avLst/>
          </a:prstGeom>
        </p:spPr>
      </p:pic>
      <p:sp>
        <p:nvSpPr>
          <p:cNvPr id="5" name="Title 1"/>
          <p:cNvSpPr txBox="1">
            <a:spLocks/>
          </p:cNvSpPr>
          <p:nvPr/>
        </p:nvSpPr>
        <p:spPr>
          <a:xfrm>
            <a:off x="2374441" y="434009"/>
            <a:ext cx="7772400" cy="533400"/>
          </a:xfrm>
          <a:prstGeom prst="rect">
            <a:avLst/>
          </a:prstGeom>
        </p:spPr>
        <p:txBody>
          <a:bodyPr>
            <a:normAutofit fontScale="67500" lnSpcReduction="20000"/>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sz="6000" dirty="0" smtClean="0">
                <a:solidFill>
                  <a:srgbClr val="FFFF00"/>
                </a:solidFill>
                <a:effectLst/>
                <a:latin typeface="Times New Roman" panose="02020603050405020304" pitchFamily="18" charset="0"/>
                <a:cs typeface="Times New Roman" panose="02020603050405020304" pitchFamily="18" charset="0"/>
              </a:rPr>
              <a:t>questions</a:t>
            </a:r>
            <a:endParaRPr lang="en-US" sz="6000" dirty="0">
              <a:solidFill>
                <a:srgbClr val="FFFF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6686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913795" y="0"/>
            <a:ext cx="10353761" cy="1326321"/>
          </a:xfrm>
        </p:spPr>
        <p:txBody>
          <a:bodyPr>
            <a:normAutofit/>
          </a:bodyPr>
          <a:lstStyle/>
          <a:p>
            <a:r>
              <a:rPr lang="en-US" altLang="en-US" sz="2800" b="0" u="sng" dirty="0" err="1" smtClean="0">
                <a:solidFill>
                  <a:srgbClr val="FFFF00"/>
                </a:solidFill>
                <a:latin typeface="Arial Black" panose="020B0A04020102020204" pitchFamily="34" charset="0"/>
              </a:rPr>
              <a:t>nws</a:t>
            </a:r>
            <a:r>
              <a:rPr lang="en-US" altLang="en-US" sz="2800" b="0" u="sng" dirty="0" smtClean="0">
                <a:solidFill>
                  <a:srgbClr val="FFFF00"/>
                </a:solidFill>
                <a:latin typeface="Arial Black" panose="020B0A04020102020204" pitchFamily="34" charset="0"/>
              </a:rPr>
              <a:t> history highlights</a:t>
            </a:r>
            <a:endParaRPr lang="en-US" altLang="en-US" sz="2800" b="0" u="sng" dirty="0">
              <a:solidFill>
                <a:srgbClr val="FFFF00"/>
              </a:solidFill>
              <a:latin typeface="Arial Black" panose="020B0A04020102020204" pitchFamily="34" charset="0"/>
            </a:endParaRPr>
          </a:p>
        </p:txBody>
      </p:sp>
      <p:sp>
        <p:nvSpPr>
          <p:cNvPr id="21507" name="Rectangle 3"/>
          <p:cNvSpPr>
            <a:spLocks noGrp="1" noRot="1" noChangeArrowheads="1"/>
          </p:cNvSpPr>
          <p:nvPr>
            <p:ph idx="1"/>
          </p:nvPr>
        </p:nvSpPr>
        <p:spPr>
          <a:xfrm>
            <a:off x="252919" y="993913"/>
            <a:ext cx="11595370" cy="5685183"/>
          </a:xfrm>
        </p:spPr>
        <p:txBody>
          <a:bodyPr>
            <a:normAutofit fontScale="62500" lnSpcReduction="20000"/>
          </a:bodyPr>
          <a:lstStyle/>
          <a:p>
            <a:r>
              <a:rPr lang="en-US" sz="3800" dirty="0" smtClean="0">
                <a:solidFill>
                  <a:srgbClr val="C00000"/>
                </a:solidFill>
                <a:effectLst/>
              </a:rPr>
              <a:t>1849</a:t>
            </a:r>
            <a:r>
              <a:rPr lang="en-US" sz="3800" dirty="0" smtClean="0">
                <a:solidFill>
                  <a:srgbClr val="FF0000"/>
                </a:solidFill>
                <a:effectLst/>
              </a:rPr>
              <a:t> </a:t>
            </a:r>
            <a:r>
              <a:rPr lang="en-US" sz="3800" dirty="0" smtClean="0">
                <a:solidFill>
                  <a:schemeClr val="bg1"/>
                </a:solidFill>
                <a:effectLst/>
              </a:rPr>
              <a:t>- </a:t>
            </a:r>
            <a:r>
              <a:rPr lang="en-US" sz="3800" dirty="0">
                <a:solidFill>
                  <a:schemeClr val="bg1"/>
                </a:solidFill>
                <a:effectLst/>
              </a:rPr>
              <a:t>Smithsonian Institution supplies weather instruments to telegraph companies and establishes extensive </a:t>
            </a:r>
            <a:r>
              <a:rPr lang="en-US" sz="3800" u="sng" dirty="0">
                <a:solidFill>
                  <a:schemeClr val="bg1"/>
                </a:solidFill>
                <a:effectLst/>
              </a:rPr>
              <a:t>observation </a:t>
            </a:r>
            <a:r>
              <a:rPr lang="en-US" sz="3800" u="sng" dirty="0" smtClean="0">
                <a:solidFill>
                  <a:schemeClr val="bg1"/>
                </a:solidFill>
                <a:effectLst/>
              </a:rPr>
              <a:t>network</a:t>
            </a:r>
            <a:r>
              <a:rPr lang="en-US" sz="3800" dirty="0" smtClean="0">
                <a:solidFill>
                  <a:schemeClr val="bg1"/>
                </a:solidFill>
                <a:effectLst/>
              </a:rPr>
              <a:t>.</a:t>
            </a:r>
          </a:p>
          <a:p>
            <a:r>
              <a:rPr lang="en-US" sz="3800" dirty="0" smtClean="0">
                <a:solidFill>
                  <a:srgbClr val="C00000"/>
                </a:solidFill>
                <a:effectLst/>
              </a:rPr>
              <a:t>1870</a:t>
            </a:r>
            <a:r>
              <a:rPr lang="en-US" sz="3800" dirty="0" smtClean="0">
                <a:solidFill>
                  <a:schemeClr val="bg1"/>
                </a:solidFill>
                <a:effectLst/>
              </a:rPr>
              <a:t> - </a:t>
            </a:r>
            <a:r>
              <a:rPr lang="en-US" sz="3800" dirty="0">
                <a:solidFill>
                  <a:schemeClr val="bg1"/>
                </a:solidFill>
                <a:effectLst/>
              </a:rPr>
              <a:t>President Ulysses S. Grant signed into law a new weather </a:t>
            </a:r>
            <a:r>
              <a:rPr lang="en-US" sz="3800" u="sng" dirty="0">
                <a:solidFill>
                  <a:schemeClr val="bg1"/>
                </a:solidFill>
                <a:effectLst/>
              </a:rPr>
              <a:t>“Signal Service” </a:t>
            </a:r>
            <a:r>
              <a:rPr lang="en-US" sz="3800" dirty="0">
                <a:solidFill>
                  <a:schemeClr val="bg1"/>
                </a:solidFill>
                <a:effectLst/>
              </a:rPr>
              <a:t>within the U.S. Army Signal Service’s Division of Telegrams and </a:t>
            </a:r>
            <a:r>
              <a:rPr lang="en-US" sz="3800" dirty="0" smtClean="0">
                <a:solidFill>
                  <a:schemeClr val="bg1"/>
                </a:solidFill>
                <a:effectLst/>
              </a:rPr>
              <a:t>Reports. </a:t>
            </a:r>
          </a:p>
          <a:p>
            <a:r>
              <a:rPr lang="en-US" altLang="en-US" sz="3800" dirty="0" smtClean="0">
                <a:solidFill>
                  <a:srgbClr val="C00000"/>
                </a:solidFill>
                <a:effectLst/>
              </a:rPr>
              <a:t>1890</a:t>
            </a:r>
            <a:r>
              <a:rPr lang="en-US" altLang="en-US" sz="3800" dirty="0" smtClean="0">
                <a:solidFill>
                  <a:schemeClr val="bg1"/>
                </a:solidFill>
              </a:rPr>
              <a:t> - </a:t>
            </a:r>
            <a:r>
              <a:rPr lang="en-US" sz="3800" dirty="0">
                <a:solidFill>
                  <a:schemeClr val="bg1"/>
                </a:solidFill>
                <a:effectLst/>
              </a:rPr>
              <a:t>The Signal Service was transferred to the Agriculture Department as the </a:t>
            </a:r>
            <a:r>
              <a:rPr lang="en-US" sz="3800" u="sng" dirty="0">
                <a:solidFill>
                  <a:schemeClr val="bg1"/>
                </a:solidFill>
                <a:effectLst/>
              </a:rPr>
              <a:t>National Weather </a:t>
            </a:r>
            <a:r>
              <a:rPr lang="en-US" sz="3800" u="sng" dirty="0" smtClean="0">
                <a:solidFill>
                  <a:schemeClr val="bg1"/>
                </a:solidFill>
                <a:effectLst/>
              </a:rPr>
              <a:t>Bureau</a:t>
            </a:r>
            <a:r>
              <a:rPr lang="en-US" sz="3800" dirty="0" smtClean="0">
                <a:solidFill>
                  <a:schemeClr val="bg1"/>
                </a:solidFill>
                <a:effectLst/>
              </a:rPr>
              <a:t>.</a:t>
            </a:r>
          </a:p>
          <a:p>
            <a:r>
              <a:rPr lang="en-US" sz="3800" dirty="0" smtClean="0">
                <a:solidFill>
                  <a:srgbClr val="C00000"/>
                </a:solidFill>
                <a:effectLst/>
              </a:rPr>
              <a:t>1904</a:t>
            </a:r>
            <a:r>
              <a:rPr lang="en-US" sz="3800" dirty="0" smtClean="0">
                <a:solidFill>
                  <a:schemeClr val="bg1"/>
                </a:solidFill>
                <a:effectLst/>
              </a:rPr>
              <a:t> - </a:t>
            </a:r>
            <a:r>
              <a:rPr lang="en-US" sz="3800" dirty="0">
                <a:solidFill>
                  <a:schemeClr val="bg1"/>
                </a:solidFill>
                <a:effectLst/>
              </a:rPr>
              <a:t>The government begins using </a:t>
            </a:r>
            <a:r>
              <a:rPr lang="en-US" sz="3800" u="sng" dirty="0">
                <a:solidFill>
                  <a:schemeClr val="bg1"/>
                </a:solidFill>
                <a:effectLst/>
              </a:rPr>
              <a:t>airplanes to conduct upper air atmospheric research</a:t>
            </a:r>
            <a:r>
              <a:rPr lang="en-US" sz="3800" u="sng" dirty="0" smtClean="0">
                <a:solidFill>
                  <a:schemeClr val="bg1"/>
                </a:solidFill>
                <a:effectLst/>
              </a:rPr>
              <a:t>.</a:t>
            </a:r>
          </a:p>
          <a:p>
            <a:r>
              <a:rPr lang="en-US" sz="3800" dirty="0" smtClean="0">
                <a:solidFill>
                  <a:srgbClr val="C00000"/>
                </a:solidFill>
                <a:effectLst/>
              </a:rPr>
              <a:t>1909</a:t>
            </a:r>
            <a:r>
              <a:rPr lang="en-US" sz="3800" dirty="0" smtClean="0">
                <a:solidFill>
                  <a:schemeClr val="bg1"/>
                </a:solidFill>
                <a:effectLst/>
              </a:rPr>
              <a:t> - </a:t>
            </a:r>
            <a:r>
              <a:rPr lang="en-US" sz="3800" dirty="0">
                <a:solidFill>
                  <a:schemeClr val="bg1"/>
                </a:solidFill>
                <a:effectLst/>
              </a:rPr>
              <a:t>The Weather Bureau begins its program of </a:t>
            </a:r>
            <a:r>
              <a:rPr lang="en-US" sz="3800" u="sng" dirty="0">
                <a:solidFill>
                  <a:schemeClr val="bg1"/>
                </a:solidFill>
                <a:effectLst/>
              </a:rPr>
              <a:t>free-rising balloon observations</a:t>
            </a:r>
            <a:r>
              <a:rPr lang="en-US" sz="3800" u="sng" dirty="0" smtClean="0">
                <a:solidFill>
                  <a:schemeClr val="bg1"/>
                </a:solidFill>
                <a:effectLst/>
              </a:rPr>
              <a:t>.</a:t>
            </a:r>
          </a:p>
          <a:p>
            <a:r>
              <a:rPr lang="en-US" sz="3800" dirty="0" smtClean="0">
                <a:solidFill>
                  <a:srgbClr val="C00000"/>
                </a:solidFill>
                <a:effectLst/>
              </a:rPr>
              <a:t>1918</a:t>
            </a:r>
            <a:r>
              <a:rPr lang="en-US" sz="3800" dirty="0" smtClean="0">
                <a:solidFill>
                  <a:schemeClr val="bg1"/>
                </a:solidFill>
                <a:effectLst/>
              </a:rPr>
              <a:t> - </a:t>
            </a:r>
            <a:r>
              <a:rPr lang="en-US" sz="3800" dirty="0">
                <a:solidFill>
                  <a:schemeClr val="bg1"/>
                </a:solidFill>
                <a:effectLst/>
              </a:rPr>
              <a:t>The Weather Bureau begins issuing </a:t>
            </a:r>
            <a:r>
              <a:rPr lang="en-US" sz="3800" u="sng" dirty="0">
                <a:solidFill>
                  <a:schemeClr val="bg1"/>
                </a:solidFill>
                <a:effectLst/>
              </a:rPr>
              <a:t>bulletins and forecasts for domestic military flights</a:t>
            </a:r>
            <a:r>
              <a:rPr lang="en-US" sz="3800" dirty="0">
                <a:solidFill>
                  <a:schemeClr val="bg1"/>
                </a:solidFill>
                <a:effectLst/>
              </a:rPr>
              <a:t> and for new air mail routes</a:t>
            </a:r>
            <a:r>
              <a:rPr lang="en-US" sz="3800" dirty="0" smtClean="0">
                <a:solidFill>
                  <a:schemeClr val="bg1"/>
                </a:solidFill>
                <a:effectLst/>
              </a:rPr>
              <a:t>.</a:t>
            </a:r>
          </a:p>
          <a:p>
            <a:pPr marL="0" indent="0">
              <a:buNone/>
            </a:pPr>
            <a:endParaRPr lang="en-US" sz="2500" b="1" dirty="0" smtClean="0">
              <a:effectLst/>
            </a:endParaRPr>
          </a:p>
          <a:p>
            <a:endParaRPr lang="en-US" altLang="en-US" dirty="0"/>
          </a:p>
        </p:txBody>
      </p:sp>
      <p:pic>
        <p:nvPicPr>
          <p:cNvPr id="5" name="Picture 8" descr="File:US-NationalWeatherService-Logo.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062" y="0"/>
            <a:ext cx="758220" cy="7582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NOAA logo.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07216" y="37004"/>
            <a:ext cx="721216" cy="721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5974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913795" y="0"/>
            <a:ext cx="10353761" cy="1326321"/>
          </a:xfrm>
        </p:spPr>
        <p:txBody>
          <a:bodyPr>
            <a:normAutofit/>
          </a:bodyPr>
          <a:lstStyle/>
          <a:p>
            <a:r>
              <a:rPr lang="en-US" altLang="en-US" sz="2800" b="0" u="sng" dirty="0" smtClean="0">
                <a:solidFill>
                  <a:srgbClr val="FFFF00"/>
                </a:solidFill>
                <a:latin typeface="Arial Black" panose="020B0A04020102020204" pitchFamily="34" charset="0"/>
              </a:rPr>
              <a:t>A few </a:t>
            </a:r>
            <a:r>
              <a:rPr lang="en-US" altLang="en-US" sz="2800" b="0" u="sng" dirty="0" err="1" smtClean="0">
                <a:solidFill>
                  <a:srgbClr val="FFFF00"/>
                </a:solidFill>
                <a:latin typeface="Arial Black" panose="020B0A04020102020204" pitchFamily="34" charset="0"/>
              </a:rPr>
              <a:t>nws</a:t>
            </a:r>
            <a:r>
              <a:rPr lang="en-US" altLang="en-US" sz="2800" b="0" u="sng" dirty="0" smtClean="0">
                <a:solidFill>
                  <a:srgbClr val="FFFF00"/>
                </a:solidFill>
                <a:latin typeface="Arial Black" panose="020B0A04020102020204" pitchFamily="34" charset="0"/>
              </a:rPr>
              <a:t> history highlights</a:t>
            </a:r>
            <a:endParaRPr lang="en-US" altLang="en-US" sz="2800" b="0" u="sng" dirty="0">
              <a:solidFill>
                <a:srgbClr val="FFFF00"/>
              </a:solidFill>
              <a:latin typeface="Arial Black" panose="020B0A04020102020204" pitchFamily="34" charset="0"/>
            </a:endParaRPr>
          </a:p>
        </p:txBody>
      </p:sp>
      <p:sp>
        <p:nvSpPr>
          <p:cNvPr id="21507" name="Rectangle 3"/>
          <p:cNvSpPr>
            <a:spLocks noGrp="1" noRot="1" noChangeArrowheads="1"/>
          </p:cNvSpPr>
          <p:nvPr>
            <p:ph idx="1"/>
          </p:nvPr>
        </p:nvSpPr>
        <p:spPr>
          <a:xfrm>
            <a:off x="252919" y="993913"/>
            <a:ext cx="11595370" cy="5685183"/>
          </a:xfrm>
        </p:spPr>
        <p:txBody>
          <a:bodyPr>
            <a:normAutofit fontScale="55000" lnSpcReduction="20000"/>
          </a:bodyPr>
          <a:lstStyle/>
          <a:p>
            <a:r>
              <a:rPr lang="en-US" altLang="en-US" sz="4400" dirty="0" smtClean="0">
                <a:solidFill>
                  <a:srgbClr val="C00000"/>
                </a:solidFill>
                <a:effectLst/>
              </a:rPr>
              <a:t>1940</a:t>
            </a:r>
            <a:r>
              <a:rPr lang="en-US" altLang="en-US" sz="4400" dirty="0" smtClean="0">
                <a:solidFill>
                  <a:schemeClr val="bg1"/>
                </a:solidFill>
                <a:effectLst/>
              </a:rPr>
              <a:t> </a:t>
            </a:r>
            <a:r>
              <a:rPr lang="en-US" altLang="en-US" sz="4400" dirty="0" smtClean="0">
                <a:solidFill>
                  <a:srgbClr val="C00000"/>
                </a:solidFill>
                <a:effectLst/>
              </a:rPr>
              <a:t>–</a:t>
            </a:r>
            <a:r>
              <a:rPr lang="en-US" altLang="en-US" sz="4400" dirty="0" smtClean="0">
                <a:solidFill>
                  <a:schemeClr val="bg1"/>
                </a:solidFill>
                <a:effectLst/>
              </a:rPr>
              <a:t> National Weather Bureau t</a:t>
            </a:r>
            <a:r>
              <a:rPr lang="en-US" sz="4400" dirty="0" smtClean="0">
                <a:solidFill>
                  <a:schemeClr val="bg1"/>
                </a:solidFill>
                <a:effectLst/>
              </a:rPr>
              <a:t>ransferred</a:t>
            </a:r>
            <a:r>
              <a:rPr lang="en-US" altLang="en-US" sz="4400" dirty="0" smtClean="0">
                <a:solidFill>
                  <a:schemeClr val="bg1"/>
                </a:solidFill>
                <a:effectLst/>
              </a:rPr>
              <a:t> </a:t>
            </a:r>
            <a:r>
              <a:rPr lang="en-US" sz="4400" dirty="0">
                <a:solidFill>
                  <a:schemeClr val="bg1"/>
                </a:solidFill>
                <a:effectLst/>
              </a:rPr>
              <a:t>to the </a:t>
            </a:r>
            <a:r>
              <a:rPr lang="en-US" sz="4400" u="sng" dirty="0">
                <a:solidFill>
                  <a:schemeClr val="bg1"/>
                </a:solidFill>
                <a:effectLst/>
              </a:rPr>
              <a:t>Department of </a:t>
            </a:r>
            <a:r>
              <a:rPr lang="en-US" sz="4400" u="sng" dirty="0" smtClean="0">
                <a:solidFill>
                  <a:schemeClr val="bg1"/>
                </a:solidFill>
                <a:effectLst/>
              </a:rPr>
              <a:t>Commerce</a:t>
            </a:r>
            <a:r>
              <a:rPr lang="en-US" sz="4400" dirty="0" smtClean="0">
                <a:solidFill>
                  <a:schemeClr val="bg1"/>
                </a:solidFill>
                <a:effectLst/>
              </a:rPr>
              <a:t>.</a:t>
            </a:r>
          </a:p>
          <a:p>
            <a:r>
              <a:rPr lang="en-US" sz="4400" dirty="0" smtClean="0">
                <a:solidFill>
                  <a:srgbClr val="C00000"/>
                </a:solidFill>
                <a:effectLst/>
              </a:rPr>
              <a:t>1948 -</a:t>
            </a:r>
            <a:r>
              <a:rPr lang="en-US" sz="4400" dirty="0" smtClean="0">
                <a:solidFill>
                  <a:schemeClr val="bg1"/>
                </a:solidFill>
                <a:effectLst/>
              </a:rPr>
              <a:t> </a:t>
            </a:r>
            <a:r>
              <a:rPr lang="en-US" sz="4400" dirty="0">
                <a:solidFill>
                  <a:schemeClr val="bg1"/>
                </a:solidFill>
                <a:effectLst/>
              </a:rPr>
              <a:t>USAF Air Weather Service meteorologists </a:t>
            </a:r>
            <a:r>
              <a:rPr lang="en-US" sz="4400" u="sng" dirty="0">
                <a:solidFill>
                  <a:schemeClr val="bg1"/>
                </a:solidFill>
                <a:effectLst/>
              </a:rPr>
              <a:t>issue first tornado warnings </a:t>
            </a:r>
            <a:r>
              <a:rPr lang="en-US" sz="4400" dirty="0">
                <a:solidFill>
                  <a:schemeClr val="bg1"/>
                </a:solidFill>
                <a:effectLst/>
              </a:rPr>
              <a:t>from Tinker Air Force Base</a:t>
            </a:r>
            <a:r>
              <a:rPr lang="en-US" sz="4400" dirty="0" smtClean="0">
                <a:solidFill>
                  <a:schemeClr val="bg1"/>
                </a:solidFill>
                <a:effectLst/>
              </a:rPr>
              <a:t>.</a:t>
            </a:r>
          </a:p>
          <a:p>
            <a:r>
              <a:rPr lang="en-US" sz="4400" dirty="0" smtClean="0">
                <a:solidFill>
                  <a:srgbClr val="C00000"/>
                </a:solidFill>
                <a:effectLst/>
              </a:rPr>
              <a:t>1960 -</a:t>
            </a:r>
            <a:r>
              <a:rPr lang="en-US" sz="4400" dirty="0" smtClean="0">
                <a:solidFill>
                  <a:schemeClr val="bg1"/>
                </a:solidFill>
                <a:effectLst/>
              </a:rPr>
              <a:t> </a:t>
            </a:r>
            <a:r>
              <a:rPr lang="en-US" sz="4400" dirty="0">
                <a:solidFill>
                  <a:schemeClr val="bg1"/>
                </a:solidFill>
                <a:effectLst/>
              </a:rPr>
              <a:t>The world's </a:t>
            </a:r>
            <a:r>
              <a:rPr lang="en-US" sz="4400" u="sng" dirty="0">
                <a:solidFill>
                  <a:schemeClr val="bg1"/>
                </a:solidFill>
                <a:effectLst/>
              </a:rPr>
              <a:t>first weather satellite</a:t>
            </a:r>
            <a:r>
              <a:rPr lang="en-US" sz="4400" dirty="0">
                <a:solidFill>
                  <a:schemeClr val="bg1"/>
                </a:solidFill>
                <a:effectLst/>
              </a:rPr>
              <a:t>, the polar-orbiting TIROS I, successfully </a:t>
            </a:r>
            <a:r>
              <a:rPr lang="en-US" sz="4400" dirty="0" smtClean="0">
                <a:solidFill>
                  <a:schemeClr val="bg1"/>
                </a:solidFill>
                <a:effectLst/>
              </a:rPr>
              <a:t>launches.</a:t>
            </a:r>
          </a:p>
          <a:p>
            <a:r>
              <a:rPr lang="en-US" altLang="en-US" sz="4400" dirty="0" smtClean="0">
                <a:solidFill>
                  <a:srgbClr val="C00000"/>
                </a:solidFill>
                <a:effectLst/>
              </a:rPr>
              <a:t>1970</a:t>
            </a:r>
            <a:r>
              <a:rPr lang="en-US" altLang="en-US" sz="4400" dirty="0" smtClean="0">
                <a:solidFill>
                  <a:schemeClr val="bg1"/>
                </a:solidFill>
                <a:effectLst/>
              </a:rPr>
              <a:t> </a:t>
            </a:r>
            <a:r>
              <a:rPr lang="en-US" altLang="en-US" sz="4400" dirty="0" smtClean="0">
                <a:solidFill>
                  <a:srgbClr val="C00000"/>
                </a:solidFill>
                <a:effectLst/>
              </a:rPr>
              <a:t>–</a:t>
            </a:r>
            <a:r>
              <a:rPr lang="en-US" altLang="en-US" sz="4400" dirty="0" smtClean="0">
                <a:solidFill>
                  <a:schemeClr val="bg1"/>
                </a:solidFill>
                <a:effectLst/>
              </a:rPr>
              <a:t> National Weather Bureau r</a:t>
            </a:r>
            <a:r>
              <a:rPr lang="en-US" sz="4400" dirty="0" smtClean="0">
                <a:solidFill>
                  <a:schemeClr val="bg1"/>
                </a:solidFill>
                <a:effectLst/>
              </a:rPr>
              <a:t>enamed </a:t>
            </a:r>
            <a:r>
              <a:rPr lang="en-US" sz="4400" dirty="0">
                <a:solidFill>
                  <a:schemeClr val="bg1"/>
                </a:solidFill>
                <a:effectLst/>
              </a:rPr>
              <a:t>the </a:t>
            </a:r>
            <a:r>
              <a:rPr lang="en-US" sz="4400" u="sng" dirty="0">
                <a:solidFill>
                  <a:schemeClr val="bg1"/>
                </a:solidFill>
                <a:effectLst/>
              </a:rPr>
              <a:t>National Weather </a:t>
            </a:r>
            <a:r>
              <a:rPr lang="en-US" sz="4400" u="sng" dirty="0" smtClean="0">
                <a:solidFill>
                  <a:schemeClr val="bg1"/>
                </a:solidFill>
                <a:effectLst/>
              </a:rPr>
              <a:t>Service</a:t>
            </a:r>
            <a:r>
              <a:rPr lang="en-US" sz="4400" dirty="0" smtClean="0">
                <a:solidFill>
                  <a:schemeClr val="bg1"/>
                </a:solidFill>
                <a:effectLst/>
              </a:rPr>
              <a:t>.</a:t>
            </a:r>
            <a:r>
              <a:rPr lang="en-US" altLang="en-US" sz="4400" dirty="0" smtClean="0">
                <a:solidFill>
                  <a:schemeClr val="bg1"/>
                </a:solidFill>
                <a:effectLst/>
              </a:rPr>
              <a:t> </a:t>
            </a:r>
          </a:p>
          <a:p>
            <a:r>
              <a:rPr lang="en-US" altLang="en-US" sz="4400" b="1" i="1" dirty="0" smtClean="0">
                <a:solidFill>
                  <a:srgbClr val="C00000"/>
                </a:solidFill>
              </a:rPr>
              <a:t>1978</a:t>
            </a:r>
            <a:r>
              <a:rPr lang="en-US" altLang="en-US" sz="4400" b="1" i="1" dirty="0" smtClean="0"/>
              <a:t> - FAA </a:t>
            </a:r>
            <a:r>
              <a:rPr lang="en-US" altLang="en-US" sz="4400" b="1" i="1" dirty="0"/>
              <a:t>contracted NWS to set up 3 person weather units in 13 Air Route Traffic Control </a:t>
            </a:r>
            <a:r>
              <a:rPr lang="en-US" altLang="en-US" sz="4400" b="1" i="1" dirty="0" smtClean="0"/>
              <a:t>Centers.</a:t>
            </a:r>
          </a:p>
          <a:p>
            <a:r>
              <a:rPr lang="en-US" altLang="en-US" sz="4400" b="1" i="1" dirty="0" smtClean="0">
                <a:solidFill>
                  <a:srgbClr val="C00000"/>
                </a:solidFill>
              </a:rPr>
              <a:t>1982</a:t>
            </a:r>
            <a:r>
              <a:rPr lang="en-US" altLang="en-US" sz="4400" b="1" i="1" dirty="0" smtClean="0"/>
              <a:t> - MIC (4 person unit) position created for 20 ARTCC.</a:t>
            </a:r>
            <a:endParaRPr lang="en-US" altLang="en-US" sz="4400" b="1" i="1" dirty="0"/>
          </a:p>
          <a:p>
            <a:r>
              <a:rPr lang="en-US" sz="3600" dirty="0" smtClean="0">
                <a:solidFill>
                  <a:srgbClr val="C00000"/>
                </a:solidFill>
                <a:effectLst/>
              </a:rPr>
              <a:t>1980s through the 1990s - </a:t>
            </a:r>
            <a:r>
              <a:rPr lang="en-US" sz="3600" dirty="0" smtClean="0">
                <a:solidFill>
                  <a:schemeClr val="bg1"/>
                </a:solidFill>
                <a:effectLst/>
              </a:rPr>
              <a:t>Modernization </a:t>
            </a:r>
            <a:r>
              <a:rPr lang="en-US" sz="3600" dirty="0">
                <a:solidFill>
                  <a:schemeClr val="bg1"/>
                </a:solidFill>
                <a:effectLst/>
              </a:rPr>
              <a:t>and associated restructuring (MAR</a:t>
            </a:r>
            <a:r>
              <a:rPr lang="en-US" sz="3600" dirty="0" smtClean="0">
                <a:solidFill>
                  <a:schemeClr val="bg1"/>
                </a:solidFill>
                <a:effectLst/>
              </a:rPr>
              <a:t>). </a:t>
            </a:r>
            <a:r>
              <a:rPr lang="en-US" sz="3600" dirty="0">
                <a:solidFill>
                  <a:schemeClr val="bg1"/>
                </a:solidFill>
                <a:effectLst/>
              </a:rPr>
              <a:t>The MAR fundamentally changed the NWS field office structure to ensure that rapid detection and timely forecasts and warnings are delivered to the </a:t>
            </a:r>
            <a:r>
              <a:rPr lang="en-US" sz="3600" dirty="0" smtClean="0">
                <a:solidFill>
                  <a:schemeClr val="bg1"/>
                </a:solidFill>
                <a:effectLst/>
              </a:rPr>
              <a:t>public.</a:t>
            </a:r>
          </a:p>
          <a:p>
            <a:r>
              <a:rPr lang="en-US" sz="3600" dirty="0" smtClean="0">
                <a:solidFill>
                  <a:srgbClr val="C00000"/>
                </a:solidFill>
                <a:effectLst/>
              </a:rPr>
              <a:t>1997 -</a:t>
            </a:r>
            <a:r>
              <a:rPr lang="en-US" sz="3600" dirty="0" smtClean="0">
                <a:solidFill>
                  <a:schemeClr val="bg1"/>
                </a:solidFill>
                <a:effectLst/>
              </a:rPr>
              <a:t> </a:t>
            </a:r>
            <a:r>
              <a:rPr lang="en-US" sz="3600" dirty="0">
                <a:solidFill>
                  <a:schemeClr val="bg1"/>
                </a:solidFill>
                <a:effectLst/>
              </a:rPr>
              <a:t>Nationwide WSR-88D radar network is fully deployed.</a:t>
            </a:r>
            <a:endParaRPr lang="en-US" sz="3600" dirty="0" smtClean="0">
              <a:solidFill>
                <a:schemeClr val="bg1"/>
              </a:solidFill>
              <a:effectLst/>
            </a:endParaRPr>
          </a:p>
          <a:p>
            <a:pPr marL="0" indent="0">
              <a:buNone/>
            </a:pPr>
            <a:endParaRPr lang="en-US" sz="2500" b="1" dirty="0" smtClean="0">
              <a:effectLst/>
            </a:endParaRPr>
          </a:p>
          <a:p>
            <a:endParaRPr lang="en-US" altLang="en-US" dirty="0"/>
          </a:p>
        </p:txBody>
      </p:sp>
      <p:pic>
        <p:nvPicPr>
          <p:cNvPr id="1032" name="Picture 8" descr="File:US-NationalWeatherService-Logo.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062" y="0"/>
            <a:ext cx="758220" cy="75822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NOAA logo.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07216" y="37004"/>
            <a:ext cx="721216" cy="721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721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712172" y="369957"/>
            <a:ext cx="10353761" cy="1326321"/>
          </a:xfrm>
        </p:spPr>
        <p:txBody>
          <a:bodyPr>
            <a:normAutofit/>
          </a:bodyPr>
          <a:lstStyle/>
          <a:p>
            <a:r>
              <a:rPr lang="en-US" altLang="en-US" sz="2800" b="1" u="sng" dirty="0">
                <a:solidFill>
                  <a:srgbClr val="FFFF00"/>
                </a:solidFill>
                <a:effectLst/>
                <a:latin typeface="Arial Black" panose="020B0A04020102020204" pitchFamily="34" charset="0"/>
              </a:rPr>
              <a:t>WHY WAS THE CWSU </a:t>
            </a:r>
            <a:r>
              <a:rPr lang="en-US" altLang="en-US" sz="2800" b="1" u="sng" dirty="0" smtClean="0">
                <a:solidFill>
                  <a:srgbClr val="FFFF00"/>
                </a:solidFill>
                <a:effectLst/>
                <a:latin typeface="Arial Black" panose="020B0A04020102020204" pitchFamily="34" charset="0"/>
              </a:rPr>
              <a:t>FORMED?</a:t>
            </a:r>
            <a:endParaRPr lang="en-US" altLang="en-US" sz="2800" b="1" u="sng" dirty="0">
              <a:solidFill>
                <a:srgbClr val="FFFF00"/>
              </a:solidFill>
              <a:effectLst/>
              <a:latin typeface="Arial Black" panose="020B0A04020102020204" pitchFamily="34" charset="0"/>
            </a:endParaRPr>
          </a:p>
        </p:txBody>
      </p:sp>
      <p:sp>
        <p:nvSpPr>
          <p:cNvPr id="21507" name="Rectangle 3"/>
          <p:cNvSpPr>
            <a:spLocks noGrp="1" noRot="1" noChangeArrowheads="1"/>
          </p:cNvSpPr>
          <p:nvPr>
            <p:ph idx="1"/>
          </p:nvPr>
        </p:nvSpPr>
        <p:spPr>
          <a:xfrm>
            <a:off x="463826" y="1696278"/>
            <a:ext cx="11436626" cy="3511826"/>
          </a:xfrm>
        </p:spPr>
        <p:txBody>
          <a:bodyPr>
            <a:normAutofit lnSpcReduction="10000"/>
          </a:bodyPr>
          <a:lstStyle/>
          <a:p>
            <a:r>
              <a:rPr lang="en-US" altLang="en-US" sz="2800" dirty="0">
                <a:solidFill>
                  <a:schemeClr val="bg1"/>
                </a:solidFill>
                <a:effectLst/>
              </a:rPr>
              <a:t>Southern Flight 242 (DC-9)</a:t>
            </a:r>
          </a:p>
          <a:p>
            <a:r>
              <a:rPr lang="en-US" altLang="en-US" sz="2800" dirty="0">
                <a:solidFill>
                  <a:schemeClr val="bg1"/>
                </a:solidFill>
                <a:effectLst/>
              </a:rPr>
              <a:t>From Huntsville, AL to Atlanta, GA</a:t>
            </a:r>
          </a:p>
          <a:p>
            <a:r>
              <a:rPr lang="en-US" altLang="en-US" sz="2800" dirty="0">
                <a:solidFill>
                  <a:schemeClr val="bg1"/>
                </a:solidFill>
                <a:effectLst/>
              </a:rPr>
              <a:t>Flew into intense part of thunderstorm due to attenuation of 3 cm onboard weather radar during the summer of 1977</a:t>
            </a:r>
          </a:p>
          <a:p>
            <a:r>
              <a:rPr lang="en-US" altLang="en-US" sz="2800" dirty="0">
                <a:solidFill>
                  <a:schemeClr val="bg1"/>
                </a:solidFill>
                <a:effectLst/>
              </a:rPr>
              <a:t>Both engines flamed out due to hail</a:t>
            </a:r>
          </a:p>
          <a:p>
            <a:r>
              <a:rPr lang="en-US" altLang="en-US" sz="2800" dirty="0">
                <a:solidFill>
                  <a:schemeClr val="bg1"/>
                </a:solidFill>
                <a:effectLst/>
              </a:rPr>
              <a:t>62 of the 85 on board and 8 on the ground died near New Hope, GA</a:t>
            </a:r>
          </a:p>
          <a:p>
            <a:endParaRPr lang="en-US" altLang="en-US" dirty="0"/>
          </a:p>
        </p:txBody>
      </p:sp>
      <p:pic>
        <p:nvPicPr>
          <p:cNvPr id="21509" name="Picture 5" descr="Detail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9696" y="5088834"/>
            <a:ext cx="3508512" cy="16273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File:US-NationalWeatherService-Logo.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062" y="0"/>
            <a:ext cx="758220" cy="7582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NOAA logo.s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07216" y="37004"/>
            <a:ext cx="721216" cy="721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0942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p:txBody>
          <a:bodyPr>
            <a:normAutofit/>
          </a:bodyPr>
          <a:lstStyle/>
          <a:p>
            <a:r>
              <a:rPr lang="en-US" altLang="en-US" sz="2800" b="0" u="sng" dirty="0">
                <a:solidFill>
                  <a:srgbClr val="FFFF00"/>
                </a:solidFill>
                <a:effectLst/>
                <a:latin typeface="Arial Black" panose="020B0A04020102020204" pitchFamily="34" charset="0"/>
              </a:rPr>
              <a:t>NTSB Recommendation A-77-68</a:t>
            </a:r>
          </a:p>
        </p:txBody>
      </p:sp>
      <p:sp>
        <p:nvSpPr>
          <p:cNvPr id="44035" name="Rectangle 3"/>
          <p:cNvSpPr>
            <a:spLocks noGrp="1" noRot="1" noChangeArrowheads="1"/>
          </p:cNvSpPr>
          <p:nvPr>
            <p:ph idx="1"/>
          </p:nvPr>
        </p:nvSpPr>
        <p:spPr>
          <a:xfrm>
            <a:off x="530087" y="2096064"/>
            <a:ext cx="11423374" cy="3695136"/>
          </a:xfrm>
        </p:spPr>
        <p:txBody>
          <a:bodyPr/>
          <a:lstStyle/>
          <a:p>
            <a:r>
              <a:rPr lang="en-US" altLang="en-US" sz="3200" dirty="0">
                <a:solidFill>
                  <a:schemeClr val="bg1"/>
                </a:solidFill>
                <a:effectLst/>
              </a:rPr>
              <a:t>Formulate rules and procedures for timely dissemination by AT controllers of all available severe weather information to </a:t>
            </a:r>
            <a:r>
              <a:rPr lang="en-US" altLang="en-US" sz="3200" b="1" u="sng" dirty="0" smtClean="0">
                <a:solidFill>
                  <a:schemeClr val="bg1"/>
                </a:solidFill>
              </a:rPr>
              <a:t>INBOUND</a:t>
            </a:r>
            <a:r>
              <a:rPr lang="en-US" altLang="en-US" sz="3200" b="1" dirty="0" smtClean="0">
                <a:solidFill>
                  <a:schemeClr val="bg1"/>
                </a:solidFill>
              </a:rPr>
              <a:t> </a:t>
            </a:r>
            <a:r>
              <a:rPr lang="en-US" altLang="en-US" sz="3200" dirty="0">
                <a:solidFill>
                  <a:schemeClr val="bg1"/>
                </a:solidFill>
                <a:effectLst/>
              </a:rPr>
              <a:t>and</a:t>
            </a:r>
            <a:r>
              <a:rPr lang="en-US" altLang="en-US" sz="3200" dirty="0">
                <a:solidFill>
                  <a:schemeClr val="bg1"/>
                </a:solidFill>
              </a:rPr>
              <a:t> </a:t>
            </a:r>
            <a:r>
              <a:rPr lang="en-US" altLang="en-US" sz="3200" b="1" u="sng" dirty="0">
                <a:solidFill>
                  <a:schemeClr val="bg1"/>
                </a:solidFill>
              </a:rPr>
              <a:t>OUTBOUND </a:t>
            </a:r>
            <a:r>
              <a:rPr lang="en-US" altLang="en-US" sz="3200" dirty="0">
                <a:solidFill>
                  <a:schemeClr val="bg1"/>
                </a:solidFill>
                <a:effectLst/>
              </a:rPr>
              <a:t>flight crews</a:t>
            </a:r>
          </a:p>
          <a:p>
            <a:pPr>
              <a:buFont typeface="Wingdings" panose="05000000000000000000" pitchFamily="2" charset="2"/>
              <a:buNone/>
            </a:pPr>
            <a:r>
              <a:rPr lang="en-US" altLang="en-US" sz="3200" b="1" dirty="0">
                <a:solidFill>
                  <a:schemeClr val="bg1"/>
                </a:solidFill>
                <a:effectLst/>
              </a:rPr>
              <a:t>   </a:t>
            </a:r>
            <a:r>
              <a:rPr lang="en-US" altLang="en-US" sz="3200" dirty="0">
                <a:solidFill>
                  <a:schemeClr val="bg1"/>
                </a:solidFill>
                <a:effectLst/>
              </a:rPr>
              <a:t>in the </a:t>
            </a:r>
            <a:r>
              <a:rPr lang="en-US" altLang="en-US" sz="3200" b="1" u="sng" dirty="0">
                <a:solidFill>
                  <a:schemeClr val="bg1"/>
                </a:solidFill>
              </a:rPr>
              <a:t>TERMINAL AREA</a:t>
            </a:r>
            <a:endParaRPr lang="en-US" altLang="en-US" sz="3200" b="1" dirty="0">
              <a:solidFill>
                <a:schemeClr val="bg1"/>
              </a:solidFill>
            </a:endParaRPr>
          </a:p>
          <a:p>
            <a:endParaRPr lang="en-US" altLang="en-US" dirty="0"/>
          </a:p>
        </p:txBody>
      </p:sp>
      <p:pic>
        <p:nvPicPr>
          <p:cNvPr id="4" name="Picture 8" descr="File:US-NationalWeatherService-Logo.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062" y="0"/>
            <a:ext cx="758220" cy="7582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NOAA logo.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07216" y="37004"/>
            <a:ext cx="721216" cy="721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8339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Arrow Connector 24"/>
          <p:cNvCxnSpPr/>
          <p:nvPr/>
        </p:nvCxnSpPr>
        <p:spPr>
          <a:xfrm>
            <a:off x="6096000" y="3733800"/>
            <a:ext cx="2133600" cy="1447800"/>
          </a:xfrm>
          <a:prstGeom prst="straightConnector1">
            <a:avLst/>
          </a:prstGeom>
          <a:ln w="95250" cap="flat">
            <a:solidFill>
              <a:schemeClr val="tx1"/>
            </a:solidFill>
            <a:round/>
            <a:tailEnd type="stealth"/>
          </a:ln>
          <a:effectLst>
            <a:outerShdw blurRad="50800" dist="25400" dir="2700000" algn="tl" rotWithShape="0">
              <a:prstClr val="black"/>
            </a:outerShd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ctrTitle"/>
          </p:nvPr>
        </p:nvSpPr>
        <p:spPr>
          <a:xfrm>
            <a:off x="2552700" y="8641"/>
            <a:ext cx="7086600" cy="829340"/>
          </a:xfrm>
        </p:spPr>
        <p:txBody>
          <a:bodyPr>
            <a:normAutofit/>
          </a:bodyPr>
          <a:lstStyle/>
          <a:p>
            <a:pPr eaLnBrk="1" hangingPunct="1">
              <a:defRPr/>
            </a:pPr>
            <a:r>
              <a:rPr lang="en-US" sz="4800" b="0" u="sng" dirty="0">
                <a:ln w="5000" cmpd="sng">
                  <a:noFill/>
                  <a:prstDash val="solid"/>
                </a:ln>
                <a:solidFill>
                  <a:srgbClr val="FFFF00"/>
                </a:solidFill>
                <a:effectLst/>
                <a:ea typeface="ＭＳ Ｐゴシック" pitchFamily="34" charset="-128"/>
              </a:rPr>
              <a:t>Organization</a:t>
            </a:r>
          </a:p>
        </p:txBody>
      </p:sp>
      <p:cxnSp>
        <p:nvCxnSpPr>
          <p:cNvPr id="15" name="Straight Arrow Connector 14"/>
          <p:cNvCxnSpPr/>
          <p:nvPr/>
        </p:nvCxnSpPr>
        <p:spPr>
          <a:xfrm>
            <a:off x="3048000" y="1752600"/>
            <a:ext cx="2133600" cy="1447800"/>
          </a:xfrm>
          <a:prstGeom prst="straightConnector1">
            <a:avLst/>
          </a:prstGeom>
          <a:ln w="95250" cap="flat">
            <a:solidFill>
              <a:schemeClr val="tx1"/>
            </a:solidFill>
            <a:round/>
            <a:tailEnd type="stealth"/>
          </a:ln>
          <a:effectLst>
            <a:outerShdw blurRad="50800" dist="25400" dir="2700000" algn="tl" rotWithShape="0">
              <a:prstClr val="black"/>
            </a:outerShd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pic>
        <p:nvPicPr>
          <p:cNvPr id="26637" name="Picture 13"/>
          <p:cNvPicPr>
            <a:picLocks noChangeAspect="1" noChangeArrowheads="1"/>
          </p:cNvPicPr>
          <p:nvPr/>
        </p:nvPicPr>
        <p:blipFill>
          <a:blip r:embed="rId3" cstate="print">
            <a:clrChange>
              <a:clrFrom>
                <a:srgbClr val="000080"/>
              </a:clrFrom>
              <a:clrTo>
                <a:srgbClr val="000080">
                  <a:alpha val="0"/>
                </a:srgbClr>
              </a:clrTo>
            </a:clrChange>
          </a:blip>
          <a:srcRect r="37366" b="21995"/>
          <a:stretch>
            <a:fillRect/>
          </a:stretch>
        </p:blipFill>
        <p:spPr bwMode="auto">
          <a:xfrm>
            <a:off x="1676402" y="533401"/>
            <a:ext cx="2285999" cy="2279374"/>
          </a:xfrm>
          <a:prstGeom prst="rect">
            <a:avLst/>
          </a:prstGeom>
          <a:noFill/>
          <a:ln w="9525">
            <a:noFill/>
            <a:miter lim="800000"/>
            <a:headEnd/>
            <a:tailEnd/>
          </a:ln>
          <a:effectLst>
            <a:outerShdw blurRad="50800" dist="50800" dir="2700000" algn="tl" rotWithShape="0">
              <a:prstClr val="black"/>
            </a:outerShdw>
          </a:effectLst>
        </p:spPr>
      </p:pic>
      <p:pic>
        <p:nvPicPr>
          <p:cNvPr id="26632" name="Picture 8" descr="http://www.nefsc.noaa.gov/femad/ecosurvey/acoustics/Templates/Logo-NOAA-small.png"/>
          <p:cNvPicPr>
            <a:picLocks noChangeAspect="1" noChangeArrowheads="1"/>
          </p:cNvPicPr>
          <p:nvPr/>
        </p:nvPicPr>
        <p:blipFill>
          <a:blip r:embed="rId4" cstate="print"/>
          <a:srcRect/>
          <a:stretch>
            <a:fillRect/>
          </a:stretch>
        </p:blipFill>
        <p:spPr bwMode="auto">
          <a:xfrm>
            <a:off x="5029200" y="2800370"/>
            <a:ext cx="2133600" cy="2133600"/>
          </a:xfrm>
          <a:prstGeom prst="rect">
            <a:avLst/>
          </a:prstGeom>
          <a:noFill/>
          <a:effectLst>
            <a:outerShdw blurRad="50800" dist="50800" dir="2700000" algn="tl" rotWithShape="0">
              <a:prstClr val="black"/>
            </a:outerShdw>
          </a:effectLst>
        </p:spPr>
      </p:pic>
      <p:pic>
        <p:nvPicPr>
          <p:cNvPr id="7" name="Picture 6" descr="nws_emblem_trans_shadow_400x400.png"/>
          <p:cNvPicPr>
            <a:picLocks noChangeAspect="1"/>
          </p:cNvPicPr>
          <p:nvPr/>
        </p:nvPicPr>
        <p:blipFill>
          <a:blip r:embed="rId5" cstate="print"/>
          <a:stretch>
            <a:fillRect/>
          </a:stretch>
        </p:blipFill>
        <p:spPr>
          <a:xfrm>
            <a:off x="8001001" y="4610794"/>
            <a:ext cx="2333247" cy="2322712"/>
          </a:xfrm>
          <a:prstGeom prst="rect">
            <a:avLst/>
          </a:prstGeom>
          <a:effectLst>
            <a:outerShdw blurRad="50800" dist="50800" dir="2700000" algn="tl" rotWithShape="0">
              <a:prstClr val="black"/>
            </a:outerShdw>
          </a:effectLst>
        </p:spPr>
      </p:pic>
      <p:pic>
        <p:nvPicPr>
          <p:cNvPr id="8" name="Picture 8" descr="File:US-NationalWeatherService-Logo.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3062" y="0"/>
            <a:ext cx="758220" cy="7582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NOAA logo.sv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07216" y="37004"/>
            <a:ext cx="721216" cy="72121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www.weather.gov/images/organization/nws_regions.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67060" y="1197215"/>
            <a:ext cx="3761372" cy="3206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98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637"/>
                                        </p:tgtEl>
                                        <p:attrNameLst>
                                          <p:attrName>style.visibility</p:attrName>
                                        </p:attrNameLst>
                                      </p:cBhvr>
                                      <p:to>
                                        <p:strVal val="visible"/>
                                      </p:to>
                                    </p:set>
                                    <p:animEffect transition="in" filter="fade">
                                      <p:cBhvr>
                                        <p:cTn id="7" dur="1000"/>
                                        <p:tgtEl>
                                          <p:spTgt spid="26637"/>
                                        </p:tgtEl>
                                      </p:cBhvr>
                                    </p:animEffect>
                                    <p:anim calcmode="lin" valueType="num">
                                      <p:cBhvr>
                                        <p:cTn id="8" dur="1000" fill="hold"/>
                                        <p:tgtEl>
                                          <p:spTgt spid="26637"/>
                                        </p:tgtEl>
                                        <p:attrNameLst>
                                          <p:attrName>ppt_x</p:attrName>
                                        </p:attrNameLst>
                                      </p:cBhvr>
                                      <p:tavLst>
                                        <p:tav tm="0">
                                          <p:val>
                                            <p:strVal val="#ppt_x"/>
                                          </p:val>
                                        </p:tav>
                                        <p:tav tm="100000">
                                          <p:val>
                                            <p:strVal val="#ppt_x"/>
                                          </p:val>
                                        </p:tav>
                                      </p:tavLst>
                                    </p:anim>
                                    <p:anim calcmode="lin" valueType="num">
                                      <p:cBhvr>
                                        <p:cTn id="9" dur="1000" fill="hold"/>
                                        <p:tgtEl>
                                          <p:spTgt spid="266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632"/>
                                        </p:tgtEl>
                                        <p:attrNameLst>
                                          <p:attrName>style.visibility</p:attrName>
                                        </p:attrNameLst>
                                      </p:cBhvr>
                                      <p:to>
                                        <p:strVal val="visible"/>
                                      </p:to>
                                    </p:set>
                                    <p:animEffect transition="in" filter="fade">
                                      <p:cBhvr>
                                        <p:cTn id="14" dur="1000"/>
                                        <p:tgtEl>
                                          <p:spTgt spid="26632"/>
                                        </p:tgtEl>
                                      </p:cBhvr>
                                    </p:animEffect>
                                    <p:anim calcmode="lin" valueType="num">
                                      <p:cBhvr>
                                        <p:cTn id="15" dur="1000" fill="hold"/>
                                        <p:tgtEl>
                                          <p:spTgt spid="26632"/>
                                        </p:tgtEl>
                                        <p:attrNameLst>
                                          <p:attrName>ppt_x</p:attrName>
                                        </p:attrNameLst>
                                      </p:cBhvr>
                                      <p:tavLst>
                                        <p:tav tm="0">
                                          <p:val>
                                            <p:strVal val="#ppt_x"/>
                                          </p:val>
                                        </p:tav>
                                        <p:tav tm="100000">
                                          <p:val>
                                            <p:strVal val="#ppt_x"/>
                                          </p:val>
                                        </p:tav>
                                      </p:tavLst>
                                    </p:anim>
                                    <p:anim calcmode="lin" valueType="num">
                                      <p:cBhvr>
                                        <p:cTn id="16" dur="1000" fill="hold"/>
                                        <p:tgtEl>
                                          <p:spTgt spid="2663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050"/>
                                        </p:tgtEl>
                                        <p:attrNameLst>
                                          <p:attrName>style.visibility</p:attrName>
                                        </p:attrNameLst>
                                      </p:cBhvr>
                                      <p:to>
                                        <p:strVal val="visible"/>
                                      </p:to>
                                    </p:set>
                                    <p:anim calcmode="lin" valueType="num">
                                      <p:cBhvr additive="base">
                                        <p:cTn id="28" dur="500" fill="hold"/>
                                        <p:tgtEl>
                                          <p:spTgt spid="2050"/>
                                        </p:tgtEl>
                                        <p:attrNameLst>
                                          <p:attrName>ppt_x</p:attrName>
                                        </p:attrNameLst>
                                      </p:cBhvr>
                                      <p:tavLst>
                                        <p:tav tm="0">
                                          <p:val>
                                            <p:strVal val="#ppt_x"/>
                                          </p:val>
                                        </p:tav>
                                        <p:tav tm="100000">
                                          <p:val>
                                            <p:strVal val="#ppt_x"/>
                                          </p:val>
                                        </p:tav>
                                      </p:tavLst>
                                    </p:anim>
                                    <p:anim calcmode="lin" valueType="num">
                                      <p:cBhvr additive="base">
                                        <p:cTn id="29"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57" y="0"/>
            <a:ext cx="10522225" cy="457200"/>
          </a:xfrm>
        </p:spPr>
        <p:txBody>
          <a:bodyPr>
            <a:normAutofit fontScale="90000"/>
          </a:bodyPr>
          <a:lstStyle/>
          <a:p>
            <a:r>
              <a:rPr lang="en-US" u="sng" dirty="0" smtClean="0">
                <a:solidFill>
                  <a:srgbClr val="FFFF00"/>
                </a:solidFill>
                <a:effectLst/>
              </a:rPr>
              <a:t>National weather service OFFICES</a:t>
            </a:r>
            <a:endParaRPr lang="en-US" u="sng" dirty="0">
              <a:solidFill>
                <a:srgbClr val="FFFF00"/>
              </a:solidFill>
              <a:effectLst/>
            </a:endParaRPr>
          </a:p>
        </p:txBody>
      </p:sp>
      <p:pic>
        <p:nvPicPr>
          <p:cNvPr id="4" name="Picture 3" descr="nws_emblem_trans_shadow_400x400.png"/>
          <p:cNvPicPr>
            <a:picLocks noChangeAspect="1"/>
          </p:cNvPicPr>
          <p:nvPr/>
        </p:nvPicPr>
        <p:blipFill>
          <a:blip r:embed="rId2" cstate="print"/>
          <a:stretch>
            <a:fillRect/>
          </a:stretch>
        </p:blipFill>
        <p:spPr>
          <a:xfrm>
            <a:off x="5045647" y="680065"/>
            <a:ext cx="1990186" cy="1981200"/>
          </a:xfrm>
          <a:prstGeom prst="rect">
            <a:avLst/>
          </a:prstGeom>
          <a:effectLst>
            <a:outerShdw blurRad="50800" dist="50800" dir="2700000" algn="tl" rotWithShape="0">
              <a:prstClr val="black"/>
            </a:outerShdw>
          </a:effectLst>
        </p:spPr>
      </p:pic>
      <p:sp>
        <p:nvSpPr>
          <p:cNvPr id="10" name="TextBox 9"/>
          <p:cNvSpPr txBox="1"/>
          <p:nvPr/>
        </p:nvSpPr>
        <p:spPr>
          <a:xfrm>
            <a:off x="250873" y="3705531"/>
            <a:ext cx="4050145" cy="830997"/>
          </a:xfrm>
          <a:prstGeom prst="rect">
            <a:avLst/>
          </a:prstGeom>
          <a:noFill/>
          <a:ln>
            <a:solidFill>
              <a:schemeClr val="accent1"/>
            </a:solidFill>
          </a:ln>
        </p:spPr>
        <p:txBody>
          <a:bodyPr wrap="square" rtlCol="0">
            <a:spAutoFit/>
          </a:bodyPr>
          <a:lstStyle/>
          <a:p>
            <a:r>
              <a:rPr lang="en-US" sz="2400" dirty="0"/>
              <a:t>Weather Forecast Office (WFOs</a:t>
            </a:r>
            <a:r>
              <a:rPr lang="en-US" sz="2400" dirty="0" smtClean="0"/>
              <a:t>) 122 offices</a:t>
            </a:r>
            <a:endParaRPr lang="en-US" sz="2400" dirty="0"/>
          </a:p>
        </p:txBody>
      </p:sp>
      <p:sp>
        <p:nvSpPr>
          <p:cNvPr id="11" name="TextBox 10"/>
          <p:cNvSpPr txBox="1"/>
          <p:nvPr/>
        </p:nvSpPr>
        <p:spPr>
          <a:xfrm>
            <a:off x="1091282" y="5779691"/>
            <a:ext cx="5562601" cy="954107"/>
          </a:xfrm>
          <a:prstGeom prst="rect">
            <a:avLst/>
          </a:prstGeom>
          <a:noFill/>
          <a:ln w="34925">
            <a:solidFill>
              <a:srgbClr val="FFFF00"/>
            </a:solidFill>
          </a:ln>
        </p:spPr>
        <p:txBody>
          <a:bodyPr wrap="square" rtlCol="0">
            <a:spAutoFit/>
          </a:bodyPr>
          <a:lstStyle/>
          <a:p>
            <a:r>
              <a:rPr lang="en-US" sz="2800" dirty="0"/>
              <a:t>Center Weather Service Units (CWSU</a:t>
            </a:r>
            <a:r>
              <a:rPr lang="en-US" sz="2800" dirty="0" smtClean="0"/>
              <a:t>) 84 meteorologist</a:t>
            </a:r>
            <a:endParaRPr lang="en-US" sz="2800" dirty="0"/>
          </a:p>
        </p:txBody>
      </p:sp>
      <p:sp>
        <p:nvSpPr>
          <p:cNvPr id="12" name="TextBox 11"/>
          <p:cNvSpPr txBox="1"/>
          <p:nvPr/>
        </p:nvSpPr>
        <p:spPr>
          <a:xfrm>
            <a:off x="7531331" y="3201766"/>
            <a:ext cx="4397100" cy="830997"/>
          </a:xfrm>
          <a:prstGeom prst="rect">
            <a:avLst/>
          </a:prstGeom>
          <a:noFill/>
        </p:spPr>
        <p:txBody>
          <a:bodyPr wrap="square" rtlCol="0">
            <a:spAutoFit/>
          </a:bodyPr>
          <a:lstStyle/>
          <a:p>
            <a:r>
              <a:rPr lang="en-US" sz="2400" dirty="0"/>
              <a:t>River Forecast Centers (RFCs</a:t>
            </a:r>
            <a:r>
              <a:rPr lang="en-US" sz="2400" dirty="0" smtClean="0"/>
              <a:t>) 13 offices</a:t>
            </a:r>
            <a:endParaRPr lang="en-US" sz="2400" dirty="0"/>
          </a:p>
        </p:txBody>
      </p:sp>
      <p:sp>
        <p:nvSpPr>
          <p:cNvPr id="14" name="TextBox 13"/>
          <p:cNvSpPr txBox="1"/>
          <p:nvPr/>
        </p:nvSpPr>
        <p:spPr>
          <a:xfrm>
            <a:off x="7116854" y="5636934"/>
            <a:ext cx="5075145" cy="954107"/>
          </a:xfrm>
          <a:prstGeom prst="rect">
            <a:avLst/>
          </a:prstGeom>
          <a:noFill/>
        </p:spPr>
        <p:txBody>
          <a:bodyPr wrap="square" rtlCol="0">
            <a:spAutoFit/>
          </a:bodyPr>
          <a:lstStyle/>
          <a:p>
            <a:r>
              <a:rPr lang="en-US" sz="2800" dirty="0"/>
              <a:t>National Centers (SPC, AWC, </a:t>
            </a:r>
            <a:r>
              <a:rPr lang="en-US" sz="2800" dirty="0" smtClean="0"/>
              <a:t>Space WX, WPC, </a:t>
            </a:r>
            <a:r>
              <a:rPr lang="en-US" sz="2800" dirty="0" err="1" smtClean="0"/>
              <a:t>Tsunami,etc</a:t>
            </a:r>
            <a:r>
              <a:rPr lang="en-US" sz="2800" dirty="0" smtClean="0"/>
              <a:t>)</a:t>
            </a:r>
            <a:endParaRPr lang="en-US" sz="2800" dirty="0"/>
          </a:p>
        </p:txBody>
      </p:sp>
      <p:pic>
        <p:nvPicPr>
          <p:cNvPr id="17" name="Picture 8" descr="File:US-NationalWeatherService-Logo.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062" y="0"/>
            <a:ext cx="758220" cy="7582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NOAA logo.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07216" y="37004"/>
            <a:ext cx="721216" cy="72121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weather.gov/images/srh/cw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299" y="881870"/>
            <a:ext cx="4738327" cy="270001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42483" y="3466183"/>
            <a:ext cx="3161259" cy="231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https://www.weather.gov/images/jetstream/nws/rfc.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6854" y="729779"/>
            <a:ext cx="4645850" cy="245505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National Centers for Environmental Predicti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65324" y="3939116"/>
            <a:ext cx="4663107" cy="1699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65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 calcmode="lin" valueType="num">
                                      <p:cBhvr additive="base">
                                        <p:cTn id="7" dur="500" fill="hold"/>
                                        <p:tgtEl>
                                          <p:spTgt spid="3078"/>
                                        </p:tgtEl>
                                        <p:attrNameLst>
                                          <p:attrName>ppt_x</p:attrName>
                                        </p:attrNameLst>
                                      </p:cBhvr>
                                      <p:tavLst>
                                        <p:tav tm="0">
                                          <p:val>
                                            <p:strVal val="#ppt_x"/>
                                          </p:val>
                                        </p:tav>
                                        <p:tav tm="100000">
                                          <p:val>
                                            <p:strVal val="#ppt_x"/>
                                          </p:val>
                                        </p:tav>
                                      </p:tavLst>
                                    </p:anim>
                                    <p:anim calcmode="lin" valueType="num">
                                      <p:cBhvr additive="base">
                                        <p:cTn id="8"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 calcmode="lin" valueType="num">
                                      <p:cBhvr additive="base">
                                        <p:cTn id="19" dur="500" fill="hold"/>
                                        <p:tgtEl>
                                          <p:spTgt spid="3076"/>
                                        </p:tgtEl>
                                        <p:attrNameLst>
                                          <p:attrName>ppt_x</p:attrName>
                                        </p:attrNameLst>
                                      </p:cBhvr>
                                      <p:tavLst>
                                        <p:tav tm="0">
                                          <p:val>
                                            <p:strVal val="#ppt_x"/>
                                          </p:val>
                                        </p:tav>
                                        <p:tav tm="100000">
                                          <p:val>
                                            <p:strVal val="#ppt_x"/>
                                          </p:val>
                                        </p:tav>
                                      </p:tavLst>
                                    </p:anim>
                                    <p:anim calcmode="lin" valueType="num">
                                      <p:cBhvr additive="base">
                                        <p:cTn id="20"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1524000" y="1"/>
            <a:ext cx="9144000" cy="1470025"/>
          </a:xfrm>
        </p:spPr>
        <p:txBody>
          <a:bodyPr/>
          <a:lstStyle/>
          <a:p>
            <a:pPr eaLnBrk="1" hangingPunct="1">
              <a:defRPr/>
            </a:pPr>
            <a:r>
              <a:rPr lang="en-US" b="1" u="sng" dirty="0" smtClean="0">
                <a:solidFill>
                  <a:srgbClr val="FFFF00"/>
                </a:solidFill>
              </a:rPr>
              <a:t>Center Weather Service Units</a:t>
            </a:r>
          </a:p>
        </p:txBody>
      </p:sp>
      <p:sp>
        <p:nvSpPr>
          <p:cNvPr id="3" name="Subtitle 2"/>
          <p:cNvSpPr>
            <a:spLocks noGrp="1"/>
          </p:cNvSpPr>
          <p:nvPr>
            <p:ph type="subTitle" idx="1"/>
          </p:nvPr>
        </p:nvSpPr>
        <p:spPr>
          <a:xfrm>
            <a:off x="384313" y="3886200"/>
            <a:ext cx="11436625" cy="2057400"/>
          </a:xfrm>
        </p:spPr>
        <p:txBody>
          <a:bodyPr rtlCol="0">
            <a:normAutofit fontScale="92500" lnSpcReduction="10000"/>
          </a:bodyPr>
          <a:lstStyle/>
          <a:p>
            <a:pPr algn="l" eaLnBrk="1" fontAlgn="auto" hangingPunct="1">
              <a:spcAft>
                <a:spcPts val="0"/>
              </a:spcAft>
              <a:defRPr/>
            </a:pPr>
            <a:r>
              <a:rPr lang="en-US" sz="3100" u="sng" dirty="0">
                <a:solidFill>
                  <a:srgbClr val="FF0000"/>
                </a:solidFill>
                <a:effectLst/>
                <a:latin typeface="+mj-lt"/>
              </a:rPr>
              <a:t>Mission:</a:t>
            </a:r>
            <a:r>
              <a:rPr lang="en-US" dirty="0" smtClean="0">
                <a:solidFill>
                  <a:schemeClr val="tx2">
                    <a:lumMod val="75000"/>
                  </a:schemeClr>
                </a:solidFill>
              </a:rPr>
              <a:t/>
            </a:r>
            <a:br>
              <a:rPr lang="en-US" dirty="0" smtClean="0">
                <a:solidFill>
                  <a:schemeClr val="tx2">
                    <a:lumMod val="75000"/>
                  </a:schemeClr>
                </a:solidFill>
              </a:rPr>
            </a:br>
            <a:endParaRPr lang="en-US" dirty="0" smtClean="0">
              <a:solidFill>
                <a:schemeClr val="tx2">
                  <a:lumMod val="75000"/>
                </a:schemeClr>
              </a:solidFill>
            </a:endParaRPr>
          </a:p>
          <a:p>
            <a:pPr algn="l" eaLnBrk="1" fontAlgn="auto" hangingPunct="1">
              <a:spcAft>
                <a:spcPts val="0"/>
              </a:spcAft>
              <a:defRPr/>
            </a:pPr>
            <a:r>
              <a:rPr lang="en-US" sz="2600" dirty="0">
                <a:latin typeface="+mj-lt"/>
              </a:rPr>
              <a:t>Center Weather Service meteorologists provide weather support and consultation to FAA air traffic managers and controllers. </a:t>
            </a:r>
            <a:r>
              <a:rPr lang="en-US" sz="2600" i="1" u="sng" dirty="0">
                <a:latin typeface="+mj-lt"/>
              </a:rPr>
              <a:t>Rerouting of aircraft around hazardous weather is based largely on forecasts provided by CWSU meteorologists</a:t>
            </a:r>
            <a:r>
              <a:rPr lang="en-US" sz="2600" dirty="0">
                <a:latin typeface="+mj-lt"/>
              </a:rPr>
              <a:t>.</a:t>
            </a:r>
          </a:p>
        </p:txBody>
      </p:sp>
      <p:sp>
        <p:nvSpPr>
          <p:cNvPr id="3076" name="Rectangle 3"/>
          <p:cNvSpPr>
            <a:spLocks noChangeArrowheads="1"/>
          </p:cNvSpPr>
          <p:nvPr/>
        </p:nvSpPr>
        <p:spPr bwMode="auto">
          <a:xfrm>
            <a:off x="2667000" y="1752601"/>
            <a:ext cx="3562350" cy="2124075"/>
          </a:xfrm>
          <a:prstGeom prst="rect">
            <a:avLst/>
          </a:prstGeom>
          <a:noFill/>
          <a:ln w="9525">
            <a:noFill/>
            <a:miter lim="800000"/>
            <a:headEnd/>
            <a:tailEnd/>
          </a:ln>
        </p:spPr>
        <p:txBody>
          <a:bodyPr>
            <a:spAutoFit/>
          </a:bodyPr>
          <a:lstStyle/>
          <a:p>
            <a:pPr defTabSz="914400" eaLnBrk="0" fontAlgn="base" hangingPunct="0">
              <a:spcBef>
                <a:spcPct val="0"/>
              </a:spcBef>
              <a:spcAft>
                <a:spcPct val="0"/>
              </a:spcAft>
              <a:defRPr/>
            </a:pPr>
            <a:r>
              <a:rPr lang="en-US" sz="2400" u="sng" dirty="0">
                <a:solidFill>
                  <a:srgbClr val="FF0000"/>
                </a:solidFill>
                <a:latin typeface="Calibri" pitchFamily="34" charset="0"/>
              </a:rPr>
              <a:t>Northeast CWSU Locations </a:t>
            </a:r>
          </a:p>
          <a:p>
            <a:pPr defTabSz="914400" eaLnBrk="0" fontAlgn="base" hangingPunct="0">
              <a:spcBef>
                <a:spcPct val="0"/>
              </a:spcBef>
              <a:spcAft>
                <a:spcPct val="0"/>
              </a:spcAft>
              <a:defRPr/>
            </a:pPr>
            <a:endParaRPr lang="en-US" dirty="0">
              <a:solidFill>
                <a:srgbClr val="B7E7FF">
                  <a:lumMod val="75000"/>
                </a:srgbClr>
              </a:solidFill>
              <a:latin typeface="Calibri" pitchFamily="34" charset="0"/>
            </a:endParaRPr>
          </a:p>
          <a:p>
            <a:pPr defTabSz="914400" eaLnBrk="0" fontAlgn="base" hangingPunct="0">
              <a:spcBef>
                <a:spcPct val="0"/>
              </a:spcBef>
              <a:spcAft>
                <a:spcPct val="0"/>
              </a:spcAft>
              <a:buFont typeface="Wingdings" pitchFamily="2" charset="2"/>
              <a:buChar char="Ø"/>
              <a:defRPr/>
            </a:pPr>
            <a:r>
              <a:rPr lang="en-US" dirty="0">
                <a:solidFill>
                  <a:srgbClr val="FFFFFF"/>
                </a:solidFill>
                <a:latin typeface="Calibri" pitchFamily="34" charset="0"/>
              </a:rPr>
              <a:t> </a:t>
            </a:r>
            <a:r>
              <a:rPr lang="en-US" dirty="0">
                <a:solidFill>
                  <a:srgbClr val="FFFFFF"/>
                </a:solidFill>
                <a:latin typeface="Calibri" pitchFamily="34" charset="0"/>
                <a:hlinkClick r:id="rId3"/>
              </a:rPr>
              <a:t>New York Center</a:t>
            </a:r>
            <a:r>
              <a:rPr lang="en-US" dirty="0">
                <a:solidFill>
                  <a:srgbClr val="FFFFFF"/>
                </a:solidFill>
                <a:latin typeface="Calibri" pitchFamily="34" charset="0"/>
              </a:rPr>
              <a:t> (ZNY)</a:t>
            </a:r>
          </a:p>
          <a:p>
            <a:pPr defTabSz="914400" eaLnBrk="0" fontAlgn="base" hangingPunct="0">
              <a:spcBef>
                <a:spcPct val="0"/>
              </a:spcBef>
              <a:spcAft>
                <a:spcPct val="0"/>
              </a:spcAft>
              <a:buFont typeface="Wingdings" pitchFamily="2" charset="2"/>
              <a:buChar char="Ø"/>
              <a:defRPr/>
            </a:pPr>
            <a:r>
              <a:rPr lang="en-US" dirty="0">
                <a:solidFill>
                  <a:srgbClr val="FFFFFF"/>
                </a:solidFill>
                <a:latin typeface="Calibri" pitchFamily="34" charset="0"/>
              </a:rPr>
              <a:t> </a:t>
            </a:r>
            <a:r>
              <a:rPr lang="en-US" dirty="0">
                <a:solidFill>
                  <a:srgbClr val="FFFFFF"/>
                </a:solidFill>
                <a:latin typeface="Calibri" pitchFamily="34" charset="0"/>
                <a:hlinkClick r:id="rId4"/>
              </a:rPr>
              <a:t>Boston Center</a:t>
            </a:r>
            <a:r>
              <a:rPr lang="en-US" dirty="0">
                <a:solidFill>
                  <a:srgbClr val="FFFFFF"/>
                </a:solidFill>
                <a:latin typeface="Calibri" pitchFamily="34" charset="0"/>
              </a:rPr>
              <a:t> (ZBW)</a:t>
            </a:r>
          </a:p>
          <a:p>
            <a:pPr defTabSz="914400" eaLnBrk="0" fontAlgn="base" hangingPunct="0">
              <a:spcBef>
                <a:spcPct val="0"/>
              </a:spcBef>
              <a:spcAft>
                <a:spcPct val="0"/>
              </a:spcAft>
              <a:buFont typeface="Wingdings" pitchFamily="2" charset="2"/>
              <a:buChar char="Ø"/>
              <a:defRPr/>
            </a:pPr>
            <a:r>
              <a:rPr lang="en-US" dirty="0">
                <a:solidFill>
                  <a:srgbClr val="FFFFFF"/>
                </a:solidFill>
                <a:latin typeface="Calibri" pitchFamily="34" charset="0"/>
              </a:rPr>
              <a:t> </a:t>
            </a:r>
            <a:r>
              <a:rPr lang="en-US" dirty="0">
                <a:solidFill>
                  <a:srgbClr val="FFFFFF"/>
                </a:solidFill>
                <a:latin typeface="Calibri" pitchFamily="34" charset="0"/>
                <a:hlinkClick r:id="rId5"/>
              </a:rPr>
              <a:t>Washington Center</a:t>
            </a:r>
            <a:r>
              <a:rPr lang="en-US" dirty="0">
                <a:solidFill>
                  <a:srgbClr val="FFFFFF"/>
                </a:solidFill>
                <a:latin typeface="Calibri" pitchFamily="34" charset="0"/>
              </a:rPr>
              <a:t> (ZDC)</a:t>
            </a:r>
          </a:p>
          <a:p>
            <a:pPr defTabSz="914400" eaLnBrk="0" fontAlgn="base" hangingPunct="0">
              <a:spcBef>
                <a:spcPct val="0"/>
              </a:spcBef>
              <a:spcAft>
                <a:spcPct val="0"/>
              </a:spcAft>
              <a:buFont typeface="Wingdings" pitchFamily="2" charset="2"/>
              <a:buChar char="Ø"/>
              <a:defRPr/>
            </a:pPr>
            <a:r>
              <a:rPr lang="en-US" dirty="0">
                <a:solidFill>
                  <a:srgbClr val="FFFFFF"/>
                </a:solidFill>
                <a:latin typeface="Calibri" pitchFamily="34" charset="0"/>
              </a:rPr>
              <a:t> </a:t>
            </a:r>
            <a:r>
              <a:rPr lang="en-US" dirty="0">
                <a:solidFill>
                  <a:srgbClr val="FFFFFF"/>
                </a:solidFill>
                <a:latin typeface="Calibri" pitchFamily="34" charset="0"/>
                <a:hlinkClick r:id="rId6"/>
              </a:rPr>
              <a:t>Cleveland Center</a:t>
            </a:r>
            <a:r>
              <a:rPr lang="en-US" dirty="0">
                <a:solidFill>
                  <a:srgbClr val="FFFFFF"/>
                </a:solidFill>
                <a:latin typeface="Calibri" pitchFamily="34" charset="0"/>
              </a:rPr>
              <a:t> (ZOB)</a:t>
            </a:r>
          </a:p>
          <a:p>
            <a:pPr defTabSz="914400" eaLnBrk="0" fontAlgn="base" hangingPunct="0">
              <a:spcBef>
                <a:spcPct val="0"/>
              </a:spcBef>
              <a:spcAft>
                <a:spcPct val="0"/>
              </a:spcAft>
              <a:defRPr/>
            </a:pPr>
            <a:endParaRPr lang="en-US" dirty="0">
              <a:solidFill>
                <a:srgbClr val="FFFFFF"/>
              </a:solidFill>
              <a:latin typeface="Calibri" pitchFamily="34" charset="0"/>
            </a:endParaRPr>
          </a:p>
        </p:txBody>
      </p:sp>
      <p:pic>
        <p:nvPicPr>
          <p:cNvPr id="13317" name="Picture 4" descr="CWSU Map.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1296785"/>
            <a:ext cx="5420138" cy="2857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Box 5"/>
          <p:cNvSpPr txBox="1">
            <a:spLocks noChangeArrowheads="1"/>
          </p:cNvSpPr>
          <p:nvPr/>
        </p:nvSpPr>
        <p:spPr bwMode="auto">
          <a:xfrm>
            <a:off x="5562600" y="4159251"/>
            <a:ext cx="5105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0" fontAlgn="base" hangingPunct="0">
              <a:spcBef>
                <a:spcPct val="0"/>
              </a:spcBef>
              <a:spcAft>
                <a:spcPct val="0"/>
              </a:spcAft>
            </a:pPr>
            <a:r>
              <a:rPr lang="en-US" altLang="en-US" sz="1200" b="1" dirty="0">
                <a:solidFill>
                  <a:srgbClr val="FFFFFF"/>
                </a:solidFill>
              </a:rPr>
              <a:t>Map of FAA Air Route Traffic Control Centers </a:t>
            </a:r>
          </a:p>
        </p:txBody>
      </p:sp>
      <p:pic>
        <p:nvPicPr>
          <p:cNvPr id="7" name="Picture 8" descr="File:US-NationalWeatherService-Logo.sv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3062" y="0"/>
            <a:ext cx="758220" cy="7582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NOAA logo.sv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207216" y="37004"/>
            <a:ext cx="721216" cy="721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3079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rrowheads="1"/>
          </p:cNvSpPr>
          <p:nvPr>
            <p:ph type="title"/>
          </p:nvPr>
        </p:nvSpPr>
        <p:spPr>
          <a:xfrm>
            <a:off x="972369" y="-97318"/>
            <a:ext cx="10353761" cy="998466"/>
          </a:xfrm>
        </p:spPr>
        <p:txBody>
          <a:bodyPr/>
          <a:lstStyle/>
          <a:p>
            <a:pPr eaLnBrk="1" hangingPunct="1">
              <a:defRPr/>
            </a:pPr>
            <a:r>
              <a:rPr lang="en-US" u="sng" dirty="0" smtClean="0">
                <a:solidFill>
                  <a:srgbClr val="FFFF00"/>
                </a:solidFill>
                <a:effectLst/>
              </a:rPr>
              <a:t>CWSU Support</a:t>
            </a:r>
          </a:p>
        </p:txBody>
      </p:sp>
      <p:sp>
        <p:nvSpPr>
          <p:cNvPr id="106499" name="Rectangle 3"/>
          <p:cNvSpPr>
            <a:spLocks noGrp="1" noRot="1" noChangeArrowheads="1"/>
          </p:cNvSpPr>
          <p:nvPr>
            <p:ph sz="half" idx="1"/>
          </p:nvPr>
        </p:nvSpPr>
        <p:spPr>
          <a:xfrm>
            <a:off x="1825626" y="1676401"/>
            <a:ext cx="4187825" cy="4422775"/>
          </a:xfrm>
        </p:spPr>
        <p:txBody>
          <a:bodyPr>
            <a:normAutofit lnSpcReduction="10000"/>
          </a:bodyPr>
          <a:lstStyle/>
          <a:p>
            <a:pPr eaLnBrk="1" hangingPunct="1">
              <a:buFont typeface="Wingdings" panose="05000000000000000000" pitchFamily="2" charset="2"/>
              <a:buNone/>
              <a:defRPr/>
            </a:pPr>
            <a:endParaRPr lang="en-US" smtClean="0"/>
          </a:p>
          <a:p>
            <a:pPr eaLnBrk="1" hangingPunct="1">
              <a:buFont typeface="Wingdings" panose="05000000000000000000" pitchFamily="2" charset="2"/>
              <a:buNone/>
              <a:defRPr/>
            </a:pPr>
            <a:endParaRPr lang="en-US" smtClean="0"/>
          </a:p>
        </p:txBody>
      </p:sp>
      <p:sp>
        <p:nvSpPr>
          <p:cNvPr id="106500" name="Rectangle 4"/>
          <p:cNvSpPr>
            <a:spLocks noGrp="1" noRot="1" noChangeArrowheads="1"/>
          </p:cNvSpPr>
          <p:nvPr>
            <p:ph sz="half" idx="2"/>
          </p:nvPr>
        </p:nvSpPr>
        <p:spPr>
          <a:xfrm>
            <a:off x="3189347" y="758220"/>
            <a:ext cx="9002653" cy="6099780"/>
          </a:xfrm>
        </p:spPr>
        <p:txBody>
          <a:bodyPr>
            <a:normAutofit lnSpcReduction="10000"/>
          </a:bodyPr>
          <a:lstStyle/>
          <a:p>
            <a:pPr eaLnBrk="1" hangingPunct="1">
              <a:lnSpc>
                <a:spcPct val="90000"/>
              </a:lnSpc>
              <a:defRPr/>
            </a:pPr>
            <a:endParaRPr lang="en-US" sz="3200" u="sng" dirty="0" smtClean="0">
              <a:effectLst/>
            </a:endParaRPr>
          </a:p>
          <a:p>
            <a:pPr eaLnBrk="1" hangingPunct="1">
              <a:lnSpc>
                <a:spcPct val="90000"/>
              </a:lnSpc>
              <a:defRPr/>
            </a:pPr>
            <a:r>
              <a:rPr lang="en-US" sz="3000" u="sng" dirty="0" smtClean="0">
                <a:effectLst/>
              </a:rPr>
              <a:t>Hours of Operation </a:t>
            </a:r>
            <a:r>
              <a:rPr lang="en-US" sz="3000" dirty="0" smtClean="0">
                <a:effectLst/>
              </a:rPr>
              <a:t>– 5 AM  to 9 PM.</a:t>
            </a:r>
          </a:p>
          <a:p>
            <a:pPr eaLnBrk="1" hangingPunct="1">
              <a:lnSpc>
                <a:spcPct val="90000"/>
              </a:lnSpc>
              <a:defRPr/>
            </a:pPr>
            <a:r>
              <a:rPr lang="en-US" sz="3000" u="sng" dirty="0" smtClean="0">
                <a:effectLst/>
              </a:rPr>
              <a:t>4 Meteorologist.</a:t>
            </a:r>
          </a:p>
          <a:p>
            <a:pPr eaLnBrk="1" hangingPunct="1">
              <a:lnSpc>
                <a:spcPct val="90000"/>
              </a:lnSpc>
              <a:defRPr/>
            </a:pPr>
            <a:r>
              <a:rPr lang="en-US" sz="3000" u="sng" dirty="0" smtClean="0">
                <a:effectLst/>
              </a:rPr>
              <a:t>2 standup Briefings daily </a:t>
            </a:r>
            <a:r>
              <a:rPr lang="en-US" sz="3000" dirty="0" smtClean="0">
                <a:effectLst/>
              </a:rPr>
              <a:t>- 7:00am &amp; 3:30pm</a:t>
            </a:r>
          </a:p>
          <a:p>
            <a:pPr eaLnBrk="1" hangingPunct="1">
              <a:lnSpc>
                <a:spcPct val="90000"/>
              </a:lnSpc>
              <a:defRPr/>
            </a:pPr>
            <a:r>
              <a:rPr lang="en-US" sz="3000" u="sng" dirty="0" smtClean="0">
                <a:effectLst/>
              </a:rPr>
              <a:t>3 Pre-Duty Weather Briefings daily</a:t>
            </a:r>
            <a:r>
              <a:rPr lang="en-US" sz="3000" dirty="0" smtClean="0">
                <a:effectLst/>
              </a:rPr>
              <a:t>  (Towers, </a:t>
            </a:r>
            <a:r>
              <a:rPr lang="en-US" sz="3000" dirty="0" err="1" smtClean="0">
                <a:effectLst/>
              </a:rPr>
              <a:t>Tracons</a:t>
            </a:r>
            <a:r>
              <a:rPr lang="en-US" sz="3000" dirty="0" smtClean="0">
                <a:effectLst/>
              </a:rPr>
              <a:t>, Center) 5:45 AM, 12:30 PM and 8:30 PM.</a:t>
            </a:r>
            <a:endParaRPr lang="en-US" sz="3000" dirty="0">
              <a:effectLst/>
            </a:endParaRPr>
          </a:p>
          <a:p>
            <a:pPr>
              <a:lnSpc>
                <a:spcPct val="90000"/>
              </a:lnSpc>
              <a:defRPr/>
            </a:pPr>
            <a:r>
              <a:rPr lang="en-US" sz="3000" u="sng" dirty="0" smtClean="0">
                <a:effectLst/>
              </a:rPr>
              <a:t>3 Conference calls daily </a:t>
            </a:r>
            <a:r>
              <a:rPr lang="en-US" sz="3000" dirty="0" smtClean="0">
                <a:effectLst/>
              </a:rPr>
              <a:t> -  8:15 AM with DC Towers/PCT,  10 AM call with PHL  Tower / </a:t>
            </a:r>
            <a:r>
              <a:rPr lang="en-US" sz="3000" dirty="0" err="1" smtClean="0">
                <a:effectLst/>
              </a:rPr>
              <a:t>Tracon</a:t>
            </a:r>
            <a:r>
              <a:rPr lang="en-US" sz="3000" dirty="0" smtClean="0">
                <a:effectLst/>
              </a:rPr>
              <a:t>/PHL WFO / American Airlines.</a:t>
            </a:r>
            <a:endParaRPr lang="en-US" sz="3000" u="sng" dirty="0" smtClean="0">
              <a:effectLst/>
            </a:endParaRPr>
          </a:p>
          <a:p>
            <a:pPr>
              <a:defRPr/>
            </a:pPr>
            <a:r>
              <a:rPr lang="en-US" sz="3000" u="sng" dirty="0" smtClean="0">
                <a:effectLst/>
              </a:rPr>
              <a:t>Collaboration every two hours</a:t>
            </a:r>
            <a:r>
              <a:rPr lang="en-US" sz="3000" dirty="0" smtClean="0">
                <a:effectLst/>
              </a:rPr>
              <a:t> – TCF collaboration during the summer on the 4,6 and 8 hour Thunderstorm forecast.</a:t>
            </a:r>
          </a:p>
          <a:p>
            <a:pPr eaLnBrk="1" hangingPunct="1">
              <a:lnSpc>
                <a:spcPct val="90000"/>
              </a:lnSpc>
              <a:buFont typeface="Wingdings" panose="05000000000000000000" pitchFamily="2" charset="2"/>
              <a:buNone/>
              <a:defRPr/>
            </a:pPr>
            <a:endParaRPr lang="en-US" sz="2400" dirty="0"/>
          </a:p>
        </p:txBody>
      </p:sp>
      <p:pic>
        <p:nvPicPr>
          <p:cNvPr id="6" name="Picture 4" descr="artcc dark"/>
          <p:cNvPicPr>
            <a:picLocks noChangeAspect="1" noChangeArrowheads="1"/>
          </p:cNvPicPr>
          <p:nvPr/>
        </p:nvPicPr>
        <p:blipFill rotWithShape="1">
          <a:blip r:embed="rId3">
            <a:extLst>
              <a:ext uri="{28A0092B-C50C-407E-A947-70E740481C1C}">
                <a14:useLocalDpi xmlns:a14="http://schemas.microsoft.com/office/drawing/2010/main" val="0"/>
              </a:ext>
            </a:extLst>
          </a:blip>
          <a:srcRect l="68634" t="17988" r="4812" b="21164"/>
          <a:stretch/>
        </p:blipFill>
        <p:spPr>
          <a:xfrm>
            <a:off x="143777" y="1676401"/>
            <a:ext cx="3045570" cy="4347149"/>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descr="zdc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649" y="2962966"/>
            <a:ext cx="2545698" cy="219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File:US-NationalWeatherService-Logo.s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3062" y="0"/>
            <a:ext cx="758220" cy="7582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NOAA logo.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07216" y="37004"/>
            <a:ext cx="721216" cy="721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8085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436</TotalTime>
  <Words>748</Words>
  <Application>Microsoft Office PowerPoint</Application>
  <PresentationFormat>Widescreen</PresentationFormat>
  <Paragraphs>84</Paragraphs>
  <Slides>14</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ＭＳ Ｐゴシック</vt:lpstr>
      <vt:lpstr>Arial</vt:lpstr>
      <vt:lpstr>Arial Black</vt:lpstr>
      <vt:lpstr>Bookman Old Style</vt:lpstr>
      <vt:lpstr>Calibri</vt:lpstr>
      <vt:lpstr>Rockwell</vt:lpstr>
      <vt:lpstr>Times New Roman</vt:lpstr>
      <vt:lpstr>Wingdings</vt:lpstr>
      <vt:lpstr>Damask</vt:lpstr>
      <vt:lpstr>Clouds</vt:lpstr>
      <vt:lpstr>CWSU…Who?   A look inside the National Weather Service  “Center Weather Service Units”</vt:lpstr>
      <vt:lpstr>nws history highlights</vt:lpstr>
      <vt:lpstr>A few nws history highlights</vt:lpstr>
      <vt:lpstr>WHY WAS THE CWSU FORMED?</vt:lpstr>
      <vt:lpstr>NTSB Recommendation A-77-68</vt:lpstr>
      <vt:lpstr>Organization</vt:lpstr>
      <vt:lpstr>National weather service OFFICES</vt:lpstr>
      <vt:lpstr>Center Weather Service Units</vt:lpstr>
      <vt:lpstr>CWSU Support</vt:lpstr>
      <vt:lpstr>CWSU Support</vt:lpstr>
      <vt:lpstr>Local Products</vt:lpstr>
      <vt:lpstr>Web  Products</vt:lpstr>
      <vt:lpstr> it is all about  Collaboration &amp; COMMUNICATION</vt:lpstr>
      <vt:lpstr>PowerPoint Presentation</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WAS THE CWSU FORMED</dc:title>
  <dc:creator>Winther, Richard (FAA)</dc:creator>
  <cp:lastModifiedBy>Winther, Richard (FAA)</cp:lastModifiedBy>
  <cp:revision>48</cp:revision>
  <dcterms:created xsi:type="dcterms:W3CDTF">2019-11-06T00:07:57Z</dcterms:created>
  <dcterms:modified xsi:type="dcterms:W3CDTF">2019-11-07T17:07:17Z</dcterms:modified>
</cp:coreProperties>
</file>