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1" r:id="rId3"/>
    <p:sldId id="312" r:id="rId4"/>
    <p:sldId id="294" r:id="rId5"/>
    <p:sldId id="316" r:id="rId6"/>
    <p:sldId id="295" r:id="rId7"/>
    <p:sldId id="296" r:id="rId8"/>
    <p:sldId id="297" r:id="rId9"/>
    <p:sldId id="298" r:id="rId10"/>
    <p:sldId id="299" r:id="rId11"/>
    <p:sldId id="300" r:id="rId12"/>
    <p:sldId id="313" r:id="rId13"/>
    <p:sldId id="301" r:id="rId14"/>
    <p:sldId id="302" r:id="rId15"/>
    <p:sldId id="275" r:id="rId16"/>
    <p:sldId id="320" r:id="rId17"/>
    <p:sldId id="303" r:id="rId18"/>
    <p:sldId id="314" r:id="rId19"/>
    <p:sldId id="318" r:id="rId20"/>
    <p:sldId id="317" r:id="rId21"/>
    <p:sldId id="315" r:id="rId22"/>
    <p:sldId id="319" r:id="rId23"/>
    <p:sldId id="31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4" autoAdjust="0"/>
  </p:normalViewPr>
  <p:slideViewPr>
    <p:cSldViewPr>
      <p:cViewPr varScale="1">
        <p:scale>
          <a:sx n="86" d="100"/>
          <a:sy n="86" d="100"/>
        </p:scale>
        <p:origin x="5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BC322-B480-44CE-8FB5-B2516B2CB3A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0D2D-2B54-401C-8195-97089D4A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24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900FD-65EA-4271-B67A-E62F9B968A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74E61-434A-4B2D-85C3-3EC06EEA8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71F5-DA46-4BB3-957C-8A33D45BAD48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" y="18536"/>
            <a:ext cx="13716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5223"/>
            <a:ext cx="105727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ABD5-BDE7-458B-9592-0354F4AB0ECF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1322-BC28-426C-9867-D6CA01B36B92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38" y="274638"/>
            <a:ext cx="633256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2FD5-D993-4B02-A38A-FE72D4AED9A6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" y="18536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5223"/>
            <a:ext cx="105727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2D4-CF9B-4244-B580-817B5A52FBC9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" y="18536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5223"/>
            <a:ext cx="105727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39" y="274638"/>
            <a:ext cx="64087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A071-BBBF-4897-8919-3F18C555FFA5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" y="18536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5223"/>
            <a:ext cx="105727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39" y="274638"/>
            <a:ext cx="64087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5818-6436-4C86-AB60-8AB0DF5949AB}" type="datetime1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" y="18536"/>
            <a:ext cx="13716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5223"/>
            <a:ext cx="105727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39" y="274638"/>
            <a:ext cx="640876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2B53-1022-4B8B-AD71-D9CBBB02DE1E}" type="datetime1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" y="18536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85223"/>
            <a:ext cx="105727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F725-F448-430A-A295-564A8EF1A479}" type="datetime1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88F6-0C51-474F-A404-60152198BE8E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C400-4764-41A7-9CA9-58B529D95703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B04320-0E90-4DEE-83E1-705FCF8712BE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B1BF624-77D0-4216-836C-3D3C30AE17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q"/>
        <a:defRPr sz="1700" kern="1200" spc="3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Courier New" panose="02070309020205020404" pitchFamily="49" charset="0"/>
        <a:buChar char="o"/>
        <a:defRPr sz="1700" kern="1200" spc="3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1700" kern="1200" spc="3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ü"/>
        <a:defRPr sz="1700" kern="1200" spc="3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NOAA/National Weather Service</a:t>
            </a:r>
            <a:br>
              <a:rPr lang="en-US" dirty="0" smtClean="0"/>
            </a:br>
            <a:r>
              <a:rPr lang="en-US" dirty="0" smtClean="0"/>
              <a:t>Digital Aviation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4180609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700" kern="1200" spc="3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>
                    <a:lumMod val="75000"/>
                  </a:schemeClr>
                </a:solidFill>
              </a:rPr>
              <a:t>Andrew Snyder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>
                    <a:lumMod val="75000"/>
                  </a:schemeClr>
                </a:solidFill>
              </a:rPr>
              <a:t>Aviation Program Leader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>
                    <a:lumMod val="75000"/>
                  </a:schemeClr>
                </a:solidFill>
              </a:rPr>
              <a:t>Senior Forecaster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>
                    <a:lumMod val="75000"/>
                  </a:schemeClr>
                </a:solidFill>
              </a:rPr>
              <a:t>NWS Baltimore/Washington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>
                    <a:lumMod val="75000"/>
                  </a:schemeClr>
                </a:solidFill>
              </a:rPr>
              <a:t>Aviation Customers Forum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>
                    <a:lumMod val="75000"/>
                  </a:schemeClr>
                </a:solidFill>
              </a:rPr>
              <a:t>November 13, 2019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9420" y="1295400"/>
            <a:ext cx="4114800" cy="475615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</a:t>
            </a:r>
            <a:r>
              <a:rPr lang="en-US" dirty="0"/>
              <a:t>shared with other element </a:t>
            </a:r>
            <a:r>
              <a:rPr lang="en-US" dirty="0" smtClean="0"/>
              <a:t>groups. Time </a:t>
            </a:r>
            <a:r>
              <a:rPr lang="en-US" dirty="0"/>
              <a:t>step varies.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Forecaster-created grid, utilizing a variety of tools.  </a:t>
            </a:r>
          </a:p>
          <a:p>
            <a:pPr lvl="1"/>
            <a:r>
              <a:rPr lang="en-US" dirty="0" smtClean="0"/>
              <a:t>Tied to a </a:t>
            </a:r>
            <a:r>
              <a:rPr lang="en-US" b="1" dirty="0" smtClean="0"/>
              <a:t>Probability of Precipitation</a:t>
            </a:r>
            <a:r>
              <a:rPr lang="en-US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PoP</a:t>
            </a:r>
            <a:r>
              <a:rPr lang="en-US" b="1" dirty="0" smtClean="0"/>
              <a:t>)</a:t>
            </a:r>
            <a:r>
              <a:rPr lang="en-US" dirty="0" smtClean="0"/>
              <a:t> grid in the ‘Public’ forecast.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Slight Chance/Isolated = 15-24%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Chance/Scattered = 25-54%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Likely/Numerous = 55-74%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Definite = 75-100%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Includes visibility obstructions (fog)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Thunder – can match category of </a:t>
            </a:r>
            <a:r>
              <a:rPr lang="en-US" dirty="0" err="1" smtClean="0"/>
              <a:t>PoP</a:t>
            </a:r>
            <a:r>
              <a:rPr lang="en-US" dirty="0" smtClean="0"/>
              <a:t> or be “lower order”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39" y="38215"/>
            <a:ext cx="6408762" cy="1143000"/>
          </a:xfrm>
        </p:spPr>
        <p:txBody>
          <a:bodyPr/>
          <a:lstStyle/>
          <a:p>
            <a:r>
              <a:rPr lang="en-US" dirty="0" smtClean="0"/>
              <a:t>Aviation forecast elements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27567" r="4081" b="3095"/>
          <a:stretch/>
        </p:blipFill>
        <p:spPr>
          <a:xfrm>
            <a:off x="4724400" y="1752600"/>
            <a:ext cx="4240306" cy="3276600"/>
          </a:xfrm>
        </p:spPr>
      </p:pic>
    </p:spTree>
    <p:extLst>
      <p:ext uri="{BB962C8B-B14F-4D97-AF65-F5344CB8AC3E}">
        <p14:creationId xmlns:p14="http://schemas.microsoft.com/office/powerpoint/2010/main" val="24653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No consideration made to coverage</a:t>
            </a:r>
            <a:r>
              <a:rPr lang="en-US" dirty="0"/>
              <a:t>, just the heights where clouds can be found.</a:t>
            </a:r>
          </a:p>
          <a:p>
            <a:r>
              <a:rPr lang="en-US" dirty="0"/>
              <a:t>Forecaster created grids, utilizing model guidance and tools whenever possible</a:t>
            </a:r>
            <a:r>
              <a:rPr lang="en-US" dirty="0" smtClean="0"/>
              <a:t>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CloudBasePrimary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Always included. 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CloudBaseSecondary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Optional (“second layer”). Occasionally included.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CloudBaseConditional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Optional (“temporary conditions”). Rarely Included.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t="4778"/>
          <a:stretch/>
        </p:blipFill>
        <p:spPr>
          <a:xfrm>
            <a:off x="4572000" y="1775635"/>
            <a:ext cx="4080989" cy="329184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Aviation forecast elements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Statistical guidance</a:t>
            </a:r>
          </a:p>
          <a:p>
            <a:pPr lvl="1"/>
            <a:r>
              <a:rPr lang="en-US" dirty="0" smtClean="0"/>
              <a:t>Some only in 3-hour time steps</a:t>
            </a:r>
          </a:p>
          <a:p>
            <a:pPr lvl="1"/>
            <a:r>
              <a:rPr lang="en-US" dirty="0" smtClean="0"/>
              <a:t>Often misses alto and diurnal convective/cumulus clouds</a:t>
            </a:r>
          </a:p>
          <a:p>
            <a:r>
              <a:rPr lang="en-US" dirty="0" smtClean="0"/>
              <a:t>Raw computer models</a:t>
            </a:r>
          </a:p>
          <a:p>
            <a:pPr lvl="1"/>
            <a:r>
              <a:rPr lang="en-US" dirty="0" smtClean="0"/>
              <a:t>Pixelated/splotchy – sometimes “blends” work</a:t>
            </a:r>
          </a:p>
          <a:p>
            <a:r>
              <a:rPr lang="en-US" dirty="0" smtClean="0"/>
              <a:t>Derive from vertical relative humidity profiles</a:t>
            </a:r>
          </a:p>
          <a:p>
            <a:pPr lvl="1"/>
            <a:r>
              <a:rPr lang="en-US" dirty="0" smtClean="0"/>
              <a:t>Tools are “black box”</a:t>
            </a:r>
          </a:p>
          <a:p>
            <a:pPr lvl="1"/>
            <a:r>
              <a:rPr lang="en-US" dirty="0" smtClean="0"/>
              <a:t>Model saturation/dry bias can have effect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8" y="1565564"/>
            <a:ext cx="2027184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CloudBase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2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Calculated grid</a:t>
            </a:r>
          </a:p>
          <a:p>
            <a:pPr lvl="1"/>
            <a:r>
              <a:rPr lang="en-US" dirty="0" smtClean="0"/>
              <a:t>Code looks at </a:t>
            </a:r>
            <a:r>
              <a:rPr lang="en-US" dirty="0" err="1" smtClean="0"/>
              <a:t>CloudBase</a:t>
            </a:r>
            <a:r>
              <a:rPr lang="en-US" dirty="0" smtClean="0"/>
              <a:t> and Sky grids, and returns a Ceiling wherever coverage is greater than 57% (“BKN”).</a:t>
            </a:r>
          </a:p>
          <a:p>
            <a:pPr lvl="1"/>
            <a:r>
              <a:rPr lang="en-US" dirty="0" smtClean="0"/>
              <a:t>If using multiple </a:t>
            </a:r>
            <a:r>
              <a:rPr lang="en-US" dirty="0" err="1" smtClean="0"/>
              <a:t>CloudBase</a:t>
            </a:r>
            <a:r>
              <a:rPr lang="en-US" dirty="0" smtClean="0"/>
              <a:t> grids, can choose which height is the ceiling. So, if the Sky grid reads 62%...</a:t>
            </a:r>
          </a:p>
          <a:p>
            <a:pPr lvl="2"/>
            <a:r>
              <a:rPr lang="en-US" dirty="0" smtClean="0"/>
              <a:t>SCT050 BKN150</a:t>
            </a:r>
          </a:p>
          <a:p>
            <a:pPr lvl="2"/>
            <a:r>
              <a:rPr lang="en-US" dirty="0" smtClean="0"/>
              <a:t>BKN050 BKN150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Aviation forecast elements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9260" b="1852"/>
          <a:stretch/>
        </p:blipFill>
        <p:spPr>
          <a:xfrm>
            <a:off x="4648200" y="1517073"/>
            <a:ext cx="3660697" cy="4197927"/>
          </a:xfrm>
        </p:spPr>
      </p:pic>
    </p:spTree>
    <p:extLst>
      <p:ext uri="{BB962C8B-B14F-4D97-AF65-F5344CB8AC3E}">
        <p14:creationId xmlns:p14="http://schemas.microsoft.com/office/powerpoint/2010/main" val="6217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Aviation forecast elements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114800" cy="4114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Auto-populated from Model/algorithm. Hourly.  In tandem with </a:t>
            </a:r>
            <a:r>
              <a:rPr lang="en-US" dirty="0" err="1" smtClean="0"/>
              <a:t>LLWSHgt</a:t>
            </a:r>
            <a:r>
              <a:rPr lang="en-US" dirty="0" smtClean="0"/>
              <a:t> grid.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LLWSHgt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Auto-populated from Model/algorithm (usually 2000 </a:t>
            </a:r>
            <a:r>
              <a:rPr lang="en-US" dirty="0" err="1" smtClean="0"/>
              <a:t>ft</a:t>
            </a:r>
            <a:r>
              <a:rPr lang="en-US" dirty="0" smtClean="0"/>
              <a:t>). Hourly. In tandem with LLWS grid.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Visibility </a:t>
            </a:r>
            <a:r>
              <a:rPr lang="en-US" dirty="0" smtClean="0"/>
              <a:t>– Forecaster populated.  Usually from Model, but with post-processing. Need to ensure consistency with </a:t>
            </a:r>
            <a:r>
              <a:rPr lang="en-US" dirty="0" err="1" smtClean="0"/>
              <a:t>Wx</a:t>
            </a:r>
            <a:r>
              <a:rPr lang="en-US" dirty="0" smtClean="0"/>
              <a:t> (if there is a restriction, make sure there is a weather element causing it).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2" t="10000" b="17777"/>
          <a:stretch/>
        </p:blipFill>
        <p:spPr>
          <a:xfrm>
            <a:off x="5181600" y="1676400"/>
            <a:ext cx="325315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taf</a:t>
            </a:r>
            <a:r>
              <a:rPr lang="en-US" dirty="0" smtClean="0"/>
              <a:t> creation/dissemination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15</a:t>
            </a:fld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53220" y="4049712"/>
            <a:ext cx="4191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 sz="1700" kern="1200" spc="3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1700" kern="1200" spc="3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700" kern="1200" spc="3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 sz="1700" kern="1200" spc="3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Formatter code reads the hourly grids and creates an hourly forecast.</a:t>
            </a:r>
          </a:p>
          <a:p>
            <a:r>
              <a:rPr lang="en-US" dirty="0" smtClean="0"/>
              <a:t>Code then compares the forecast line-by-line and contracts/deletes lines through a “ranking system”</a:t>
            </a:r>
          </a:p>
          <a:p>
            <a:r>
              <a:rPr lang="en-US" dirty="0" smtClean="0"/>
              <a:t>Adheres to NWS TAF Directive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381375" cy="24193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7407"/>
          <a:stretch/>
        </p:blipFill>
        <p:spPr>
          <a:xfrm>
            <a:off x="5105400" y="1439780"/>
            <a:ext cx="3048001" cy="5007139"/>
          </a:xfrm>
        </p:spPr>
      </p:pic>
    </p:spTree>
    <p:extLst>
      <p:ext uri="{BB962C8B-B14F-4D97-AF65-F5344CB8AC3E}">
        <p14:creationId xmlns:p14="http://schemas.microsoft.com/office/powerpoint/2010/main" val="24567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Formatter ranks Categorical Amendment Criteria highly</a:t>
            </a:r>
          </a:p>
          <a:p>
            <a:pPr lvl="1"/>
            <a:r>
              <a:rPr lang="en-US" dirty="0" smtClean="0"/>
              <a:t>Some level of airport impact included</a:t>
            </a:r>
          </a:p>
          <a:p>
            <a:pPr lvl="1"/>
            <a:r>
              <a:rPr lang="en-US" dirty="0" smtClean="0"/>
              <a:t>Limits too much “bouncing around” in FM groups</a:t>
            </a:r>
          </a:p>
          <a:p>
            <a:r>
              <a:rPr lang="en-US" dirty="0" smtClean="0"/>
              <a:t>Other airport impact thresholds may not be “triggers”</a:t>
            </a:r>
          </a:p>
          <a:p>
            <a:pPr lvl="1"/>
            <a:r>
              <a:rPr lang="en-US" dirty="0" smtClean="0"/>
              <a:t>Wind speeds forcing runway configuration</a:t>
            </a:r>
          </a:p>
          <a:p>
            <a:pPr lvl="1"/>
            <a:r>
              <a:rPr lang="en-US" dirty="0" smtClean="0"/>
              <a:t>Ceilings reducing arrival rates (can add an additional ceiling threshold)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taf</a:t>
            </a:r>
            <a:r>
              <a:rPr lang="en-US" dirty="0"/>
              <a:t> creation/dissemination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105400" y="2133600"/>
            <a:ext cx="3733800" cy="28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7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1894682"/>
              </p:ext>
            </p:extLst>
          </p:nvPr>
        </p:nvGraphicFramePr>
        <p:xfrm>
          <a:off x="606972" y="1403481"/>
          <a:ext cx="8001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 of </a:t>
                      </a:r>
                      <a:r>
                        <a:rPr lang="en-US" dirty="0" smtClean="0"/>
                        <a:t>Thunderstorms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25-54%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 +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-TSRA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3819" y="161684"/>
            <a:ext cx="6408762" cy="1143000"/>
          </a:xfrm>
        </p:spPr>
        <p:txBody>
          <a:bodyPr/>
          <a:lstStyle/>
          <a:p>
            <a:r>
              <a:rPr lang="en-US" dirty="0" smtClean="0"/>
              <a:t>Weather rules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17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3172" y="4114800"/>
            <a:ext cx="7924800" cy="178435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Example: 60% showers, chance (30%) thunderstorms @ T+6 = -SHRA VCTS</a:t>
            </a:r>
          </a:p>
          <a:p>
            <a:r>
              <a:rPr lang="en-US" dirty="0" smtClean="0"/>
              <a:t>This is configurable!  </a:t>
            </a:r>
          </a:p>
          <a:p>
            <a:r>
              <a:rPr lang="en-US" dirty="0" smtClean="0"/>
              <a:t>Rules can also be customized per airport</a:t>
            </a:r>
          </a:p>
          <a:p>
            <a:r>
              <a:rPr lang="en-US" dirty="0" smtClean="0"/>
              <a:t>Additional options possible (e.g., amount of wind gust above wind to mention; peak VRB speed)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396867"/>
              </p:ext>
            </p:extLst>
          </p:nvPr>
        </p:nvGraphicFramePr>
        <p:xfrm>
          <a:off x="606972" y="3156081"/>
          <a:ext cx="8001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 of </a:t>
                      </a:r>
                      <a:r>
                        <a:rPr lang="en-US" dirty="0" smtClean="0"/>
                        <a:t>Precipitation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0-54%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 +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-SHRA,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-RA,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-SN,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3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676400"/>
            <a:ext cx="37338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Output ingested into separate software for quality control before </a:t>
            </a:r>
            <a:r>
              <a:rPr lang="en-US" dirty="0" smtClean="0"/>
              <a:t>dissemination</a:t>
            </a:r>
          </a:p>
          <a:p>
            <a:pPr lvl="1"/>
            <a:r>
              <a:rPr lang="en-US" dirty="0" smtClean="0"/>
              <a:t>Delete unnecessary lines</a:t>
            </a:r>
          </a:p>
          <a:p>
            <a:pPr lvl="1"/>
            <a:r>
              <a:rPr lang="en-US" dirty="0" smtClean="0"/>
              <a:t>Add resolution that can’t come from grids</a:t>
            </a:r>
          </a:p>
          <a:p>
            <a:r>
              <a:rPr lang="en-US" dirty="0" smtClean="0"/>
              <a:t>Software alerts when TAFs are out of tolerance to observed flight categories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3733800" cy="18280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taf</a:t>
            </a:r>
            <a:r>
              <a:rPr lang="en-US" dirty="0"/>
              <a:t> creation/dissemination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94932"/>
            <a:ext cx="3349750" cy="41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4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limit over-use for “chance of rain,” VCSH is not automatically inserted but can be added at forecaster discretion</a:t>
            </a:r>
          </a:p>
          <a:p>
            <a:r>
              <a:rPr lang="en-US" dirty="0" smtClean="0"/>
              <a:t>Limit prevailing TSRA to time period when thunderstorms are most likely</a:t>
            </a:r>
          </a:p>
          <a:p>
            <a:r>
              <a:rPr lang="en-US" dirty="0" smtClean="0"/>
              <a:t>PROB30 is not </a:t>
            </a:r>
            <a:r>
              <a:rPr lang="en-US" dirty="0" smtClean="0"/>
              <a:t>used (</a:t>
            </a:r>
            <a:r>
              <a:rPr lang="en-US" dirty="0" err="1" smtClean="0"/>
              <a:t>overwarning</a:t>
            </a:r>
            <a:r>
              <a:rPr lang="en-US" dirty="0" smtClean="0"/>
              <a:t> of high impact, low probability events)</a:t>
            </a:r>
            <a:endParaRPr lang="en-US" dirty="0" smtClean="0"/>
          </a:p>
          <a:p>
            <a:r>
              <a:rPr lang="en-US" dirty="0" smtClean="0"/>
              <a:t>IFR conditions are discouraged for thunderstorms until a direct-hit is expected, with the time frame as limited as possible</a:t>
            </a:r>
          </a:p>
          <a:p>
            <a:pPr lvl="1"/>
            <a:r>
              <a:rPr lang="en-US" dirty="0" smtClean="0"/>
              <a:t>Start with MVFR if thunderstorms are likely</a:t>
            </a:r>
          </a:p>
          <a:p>
            <a:r>
              <a:rPr lang="en-US" dirty="0" smtClean="0"/>
              <a:t>TEMPO groups should only be used for short (1-2hr) time frames when conditions are </a:t>
            </a:r>
            <a:r>
              <a:rPr lang="en-US" i="1" dirty="0" smtClean="0"/>
              <a:t>expected</a:t>
            </a:r>
            <a:r>
              <a:rPr lang="en-US" dirty="0" smtClean="0"/>
              <a:t> to be </a:t>
            </a:r>
            <a:r>
              <a:rPr lang="en-US" i="1" dirty="0" smtClean="0"/>
              <a:t>temporary</a:t>
            </a:r>
          </a:p>
          <a:p>
            <a:pPr lvl="1"/>
            <a:r>
              <a:rPr lang="en-US" i="1" dirty="0" smtClean="0"/>
              <a:t>Not</a:t>
            </a:r>
            <a:r>
              <a:rPr lang="en-US" dirty="0" smtClean="0"/>
              <a:t> to express a “chance” of something happening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9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2075"/>
            <a:ext cx="6332561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417638"/>
            <a:ext cx="5410200" cy="4114800"/>
          </a:xfrm>
        </p:spPr>
        <p:txBody>
          <a:bodyPr/>
          <a:lstStyle/>
          <a:p>
            <a:r>
              <a:rPr lang="en-US" dirty="0" smtClean="0"/>
              <a:t>“Modernization” effort created local forecast office and Doppler radar structure in the mid 1990s</a:t>
            </a:r>
          </a:p>
          <a:p>
            <a:r>
              <a:rPr lang="en-US" dirty="0" smtClean="0"/>
              <a:t>Move to consolidate systems to single, redundant computer workstations in late 1990s (AWIPS)</a:t>
            </a:r>
          </a:p>
          <a:p>
            <a:r>
              <a:rPr lang="en-US" dirty="0" smtClean="0"/>
              <a:t>Graphical Forecast Editor (GFE) rolled out in early 2000s to create digitized forecast database</a:t>
            </a:r>
          </a:p>
          <a:p>
            <a:pPr lvl="1"/>
            <a:r>
              <a:rPr lang="en-US" dirty="0" smtClean="0"/>
              <a:t>Eliminated or reduced manual composition of text 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91000"/>
            <a:ext cx="3991285" cy="253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191000"/>
            <a:ext cx="4748574" cy="216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600200"/>
            <a:ext cx="2947555" cy="225633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62400" y="5181600"/>
            <a:ext cx="609600" cy="533400"/>
          </a:xfrm>
          <a:prstGeom prst="rightArrow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24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r>
              <a:rPr lang="en-US" dirty="0" smtClean="0"/>
              <a:t>Models often under-estimate sky cover compared to METARs</a:t>
            </a:r>
          </a:p>
          <a:p>
            <a:pPr lvl="1"/>
            <a:r>
              <a:rPr lang="en-US" dirty="0" smtClean="0"/>
              <a:t>Less impact to mostly/partly sunny public forecast vs. SCT/BKN ceilings</a:t>
            </a:r>
          </a:p>
          <a:p>
            <a:r>
              <a:rPr lang="en-US" dirty="0" smtClean="0"/>
              <a:t>Models often under-estimate winds during stronger events</a:t>
            </a:r>
          </a:p>
          <a:p>
            <a:pPr lvl="1"/>
            <a:r>
              <a:rPr lang="en-US" dirty="0" smtClean="0"/>
              <a:t>Less important in public forecast unless high wind advisories were needed</a:t>
            </a:r>
          </a:p>
          <a:p>
            <a:r>
              <a:rPr lang="en-US" dirty="0" smtClean="0"/>
              <a:t>Patchy fog required to be inserted in forecast to get BR into TAF</a:t>
            </a:r>
          </a:p>
          <a:p>
            <a:pPr lvl="1"/>
            <a:r>
              <a:rPr lang="en-US" dirty="0" smtClean="0"/>
              <a:t>Does the public consider MVFR visibility as “fog”?</a:t>
            </a:r>
          </a:p>
          <a:p>
            <a:r>
              <a:rPr lang="en-US" dirty="0" smtClean="0"/>
              <a:t>Consistency must be ensured between visibility and fog/precipitation grids</a:t>
            </a:r>
          </a:p>
          <a:p>
            <a:pPr lvl="1"/>
            <a:r>
              <a:rPr lang="en-US" dirty="0" smtClean="0"/>
              <a:t>Previously </a:t>
            </a:r>
            <a:r>
              <a:rPr lang="en-US" dirty="0" err="1" smtClean="0"/>
              <a:t>vsby</a:t>
            </a:r>
            <a:r>
              <a:rPr lang="en-US" dirty="0" smtClean="0"/>
              <a:t> only </a:t>
            </a:r>
            <a:r>
              <a:rPr lang="en-US" dirty="0" smtClean="0"/>
              <a:t>used for marine forecasts and dense fog</a:t>
            </a:r>
          </a:p>
          <a:p>
            <a:pPr lvl="1"/>
            <a:r>
              <a:rPr lang="en-US" dirty="0" smtClean="0"/>
              <a:t>Tool can help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Philosophical Adjustments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10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77200" cy="4114800"/>
          </a:xfrm>
        </p:spPr>
        <p:txBody>
          <a:bodyPr/>
          <a:lstStyle/>
          <a:p>
            <a:r>
              <a:rPr lang="en-US" sz="1800" dirty="0" smtClean="0"/>
              <a:t>Still “Experimental”: Evolution </a:t>
            </a:r>
            <a:r>
              <a:rPr lang="en-US" sz="1800" dirty="0"/>
              <a:t>of the formatter/code </a:t>
            </a:r>
            <a:r>
              <a:rPr lang="en-US" sz="1800" dirty="0" smtClean="0"/>
              <a:t>ongoing</a:t>
            </a:r>
          </a:p>
          <a:p>
            <a:pPr lvl="1"/>
            <a:r>
              <a:rPr lang="en-US" sz="1800" dirty="0" smtClean="0"/>
              <a:t>Doesn’t always return what you expect</a:t>
            </a:r>
          </a:p>
          <a:p>
            <a:pPr lvl="1"/>
            <a:r>
              <a:rPr lang="en-US" sz="1800" dirty="0" smtClean="0"/>
              <a:t>Ranking system can’t cover all situations (usual results: too many lines, conditions lasting longer than needed)</a:t>
            </a:r>
          </a:p>
          <a:p>
            <a:pPr lvl="1"/>
            <a:r>
              <a:rPr lang="en-US" sz="1800" dirty="0" smtClean="0"/>
              <a:t>Increasing suggestions/demands from around country make code complex</a:t>
            </a:r>
          </a:p>
          <a:p>
            <a:pPr lvl="1"/>
            <a:r>
              <a:rPr lang="en-US" sz="1800" dirty="0" smtClean="0"/>
              <a:t>Differing grid practices means what works in one place may cause issues elsewhere</a:t>
            </a:r>
          </a:p>
          <a:p>
            <a:pPr lvl="1"/>
            <a:r>
              <a:rPr lang="en-US" sz="1800" dirty="0" smtClean="0"/>
              <a:t>Need to know meteorology and programming to </a:t>
            </a:r>
            <a:r>
              <a:rPr lang="en-US" sz="1800" dirty="0" smtClean="0"/>
              <a:t>expertly </a:t>
            </a:r>
            <a:r>
              <a:rPr lang="en-US" sz="1800" dirty="0" smtClean="0"/>
              <a:t>configure</a:t>
            </a:r>
          </a:p>
          <a:p>
            <a:r>
              <a:rPr lang="en-US" sz="1800" dirty="0" smtClean="0"/>
              <a:t>Can’t handle TEMPO winds or weather types</a:t>
            </a:r>
          </a:p>
          <a:p>
            <a:r>
              <a:rPr lang="en-US" sz="1800" dirty="0" smtClean="0"/>
              <a:t>Can’t handle sub-hourly resolution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formatter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5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772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Not publicly available (yet)</a:t>
            </a:r>
          </a:p>
          <a:p>
            <a:r>
              <a:rPr lang="en-US" dirty="0" smtClean="0"/>
              <a:t>Good regional awareness of aviation hazards…</a:t>
            </a:r>
          </a:p>
          <a:p>
            <a:r>
              <a:rPr lang="en-US" dirty="0" smtClean="0"/>
              <a:t>…But some question of regional reliability</a:t>
            </a:r>
          </a:p>
          <a:p>
            <a:pPr lvl="1"/>
            <a:r>
              <a:rPr lang="en-US" dirty="0" smtClean="0"/>
              <a:t>Poor model guidance in areas of terrain (e.g., low ceilings, valley fog)</a:t>
            </a:r>
          </a:p>
          <a:p>
            <a:pPr lvl="1"/>
            <a:r>
              <a:rPr lang="en-US" dirty="0" smtClean="0"/>
              <a:t>Grid editing techniques tend to focus on TAF locations</a:t>
            </a:r>
          </a:p>
          <a:p>
            <a:r>
              <a:rPr lang="en-US" dirty="0" smtClean="0"/>
              <a:t>Still have a ways to go to create seamless national database</a:t>
            </a:r>
          </a:p>
          <a:p>
            <a:pPr lvl="1"/>
            <a:r>
              <a:rPr lang="en-US" dirty="0" smtClean="0"/>
              <a:t>Different offices have taken different approaches in this experimental stage</a:t>
            </a:r>
          </a:p>
          <a:p>
            <a:r>
              <a:rPr lang="en-US" dirty="0" smtClean="0"/>
              <a:t>Can’t do grid verification (no observation/analysis grid to compare -- yet)</a:t>
            </a:r>
          </a:p>
          <a:p>
            <a:pPr lvl="1"/>
            <a:r>
              <a:rPr lang="en-US" dirty="0" smtClean="0"/>
              <a:t>Some offices create “shadow TAFs” for other airports in the background as a way to provide wider verification (not touched by humans nor publicly transmitted)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aviation grids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9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19" y="17318"/>
            <a:ext cx="6332561" cy="1143000"/>
          </a:xfrm>
        </p:spPr>
        <p:txBody>
          <a:bodyPr/>
          <a:lstStyle/>
          <a:p>
            <a:r>
              <a:rPr lang="en-US" dirty="0" smtClean="0"/>
              <a:t>GFE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449198"/>
            <a:ext cx="990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BF624-77D0-4216-836C-3D3C30AE17F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177636"/>
            <a:ext cx="7924800" cy="4435475"/>
          </a:xfrm>
        </p:spPr>
        <p:txBody>
          <a:bodyPr/>
          <a:lstStyle/>
          <a:p>
            <a:r>
              <a:rPr lang="en-US" dirty="0" smtClean="0"/>
              <a:t>Manipulate database by using model data, “Smart Tools,” and hand-editing techniques</a:t>
            </a:r>
          </a:p>
          <a:p>
            <a:r>
              <a:rPr lang="en-US" dirty="0" smtClean="0"/>
              <a:t>2.5 x 2.5 km grid boxes sampled by programs to create products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37075"/>
            <a:ext cx="3706136" cy="441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30582"/>
            <a:ext cx="2891735" cy="22162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81" y="2329923"/>
            <a:ext cx="2632319" cy="15254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446317"/>
            <a:ext cx="2938265" cy="233358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682" y="3854183"/>
            <a:ext cx="2632318" cy="16232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32964"/>
          <a:stretch/>
        </p:blipFill>
        <p:spPr>
          <a:xfrm>
            <a:off x="6511681" y="5498055"/>
            <a:ext cx="2625525" cy="12173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3619523" y="4128600"/>
            <a:ext cx="609600" cy="533400"/>
          </a:xfrm>
          <a:prstGeom prst="rightArrow">
            <a:avLst/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332561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419600"/>
          </a:xfrm>
        </p:spPr>
        <p:txBody>
          <a:bodyPr/>
          <a:lstStyle/>
          <a:p>
            <a:r>
              <a:rPr lang="en-US" dirty="0" smtClean="0"/>
              <a:t>Services produced from GFE continue to expand</a:t>
            </a:r>
          </a:p>
          <a:p>
            <a:pPr lvl="1"/>
            <a:r>
              <a:rPr lang="en-US" dirty="0" smtClean="0"/>
              <a:t>Tidal forecasts, probabilistic snow/ice</a:t>
            </a:r>
          </a:p>
          <a:p>
            <a:r>
              <a:rPr lang="en-US" dirty="0" smtClean="0"/>
              <a:t>NWS Boston led charge to a digital aviation database early this decade</a:t>
            </a:r>
          </a:p>
          <a:p>
            <a:r>
              <a:rPr lang="en-US" dirty="0" smtClean="0"/>
              <a:t>For the Baltimore-Washington WFO service area, process migrated from a hand-typed forecast to a product derived from </a:t>
            </a:r>
            <a:r>
              <a:rPr lang="en-US" dirty="0" smtClean="0"/>
              <a:t>GFE in </a:t>
            </a:r>
            <a:r>
              <a:rPr lang="en-US" dirty="0" smtClean="0"/>
              <a:t>August 2012.</a:t>
            </a:r>
          </a:p>
          <a:p>
            <a:r>
              <a:rPr lang="en-US" dirty="0" smtClean="0"/>
              <a:t>Continues to expand across country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"/>
          <a:stretch/>
        </p:blipFill>
        <p:spPr bwMode="auto">
          <a:xfrm>
            <a:off x="1600201" y="3785406"/>
            <a:ext cx="5410200" cy="3072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7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responsibility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3124200" cy="3886200"/>
          </a:xfrm>
        </p:spPr>
        <p:txBody>
          <a:bodyPr/>
          <a:lstStyle/>
          <a:p>
            <a:r>
              <a:rPr lang="en-US" dirty="0" smtClean="0"/>
              <a:t>One person is usually responsible for forecast elements from 0-72 hours</a:t>
            </a:r>
          </a:p>
          <a:p>
            <a:r>
              <a:rPr lang="en-US" dirty="0" smtClean="0"/>
              <a:t>Includes all routine and amended TAFs</a:t>
            </a:r>
          </a:p>
          <a:p>
            <a:r>
              <a:rPr lang="en-US" dirty="0" smtClean="0"/>
              <a:t>Staffed 24/7/365</a:t>
            </a:r>
          </a:p>
          <a:p>
            <a:r>
              <a:rPr lang="en-US" dirty="0" smtClean="0"/>
              <a:t>“Long term” forecaster usually writes outlook portion of aviation forecast discussion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981200"/>
            <a:ext cx="4930587" cy="33528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8929129">
            <a:off x="5777815" y="2900274"/>
            <a:ext cx="685800" cy="1111989"/>
          </a:xfrm>
          <a:prstGeom prst="downArrow">
            <a:avLst>
              <a:gd name="adj1" fmla="val 34848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2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tafs</a:t>
            </a:r>
            <a:r>
              <a:rPr lang="en-US" dirty="0" smtClean="0"/>
              <a:t> are produced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434956"/>
            <a:ext cx="4038600" cy="4508644"/>
          </a:xfrm>
        </p:spPr>
        <p:txBody>
          <a:bodyPr>
            <a:normAutofit/>
          </a:bodyPr>
          <a:lstStyle/>
          <a:p>
            <a:r>
              <a:rPr lang="en-US" dirty="0" smtClean="0"/>
              <a:t>One common database serves the needs of General Public, Aviation, Marine, Fire Weather, and Tidal Users</a:t>
            </a:r>
          </a:p>
          <a:p>
            <a:pPr lvl="1"/>
            <a:r>
              <a:rPr lang="en-US" dirty="0" smtClean="0"/>
              <a:t>Different users have different thresholds, resolutions, considerations</a:t>
            </a:r>
          </a:p>
          <a:p>
            <a:r>
              <a:rPr lang="en-US" dirty="0"/>
              <a:t>Ensures consistency among all NWS forecast products</a:t>
            </a:r>
          </a:p>
          <a:p>
            <a:r>
              <a:rPr lang="en-US" dirty="0"/>
              <a:t>Can increase efficiency in producing forecast for diverse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Hourly resolution possible</a:t>
            </a:r>
            <a:endParaRPr lang="en-US" dirty="0"/>
          </a:p>
          <a:p>
            <a:r>
              <a:rPr lang="en-US" dirty="0" smtClean="0"/>
              <a:t>TAF grid points are sampled and text </a:t>
            </a:r>
            <a:r>
              <a:rPr lang="en-US" dirty="0"/>
              <a:t>“</a:t>
            </a:r>
            <a:r>
              <a:rPr lang="en-US" dirty="0" smtClean="0"/>
              <a:t>drops </a:t>
            </a:r>
            <a:r>
              <a:rPr lang="en-US" dirty="0"/>
              <a:t>out” of database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34956"/>
            <a:ext cx="388389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forecast elements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45" b="41473"/>
          <a:stretch/>
        </p:blipFill>
        <p:spPr>
          <a:xfrm>
            <a:off x="1917985" y="1600200"/>
            <a:ext cx="5308030" cy="4200444"/>
          </a:xfrm>
        </p:spPr>
      </p:pic>
    </p:spTree>
    <p:extLst>
      <p:ext uri="{BB962C8B-B14F-4D97-AF65-F5344CB8AC3E}">
        <p14:creationId xmlns:p14="http://schemas.microsoft.com/office/powerpoint/2010/main" val="7778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forecast elements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(direction/speed) </a:t>
            </a:r>
            <a:r>
              <a:rPr lang="en-US" dirty="0" smtClean="0"/>
              <a:t>– shared with other element groups. Hourly.  Populated from model guidance.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WindGust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shared with other element groups. Hourly.  Populated from model or derived from winds.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27778" r="-498" b="2221"/>
          <a:stretch/>
        </p:blipFill>
        <p:spPr>
          <a:xfrm>
            <a:off x="457200" y="2819400"/>
            <a:ext cx="3966952" cy="3078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7" b="2223"/>
          <a:stretch/>
        </p:blipFill>
        <p:spPr>
          <a:xfrm>
            <a:off x="4800600" y="2824531"/>
            <a:ext cx="3987122" cy="30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-- </a:t>
            </a:r>
            <a:r>
              <a:rPr lang="en-US" dirty="0"/>
              <a:t>shared with other element </a:t>
            </a:r>
            <a:r>
              <a:rPr lang="en-US" dirty="0" smtClean="0"/>
              <a:t>groups. </a:t>
            </a:r>
          </a:p>
          <a:p>
            <a:pPr lvl="1"/>
            <a:r>
              <a:rPr lang="en-US" dirty="0" smtClean="0"/>
              <a:t>Hourly.  </a:t>
            </a:r>
          </a:p>
          <a:p>
            <a:pPr lvl="1"/>
            <a:r>
              <a:rPr lang="en-US" dirty="0" smtClean="0"/>
              <a:t>Populated from model guidance.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forecast elements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F624-77D0-4216-836C-3D3C30AE17F3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7"/>
          <a:stretch/>
        </p:blipFill>
        <p:spPr>
          <a:xfrm>
            <a:off x="4289873" y="1600200"/>
            <a:ext cx="4625527" cy="3352800"/>
          </a:xfrm>
        </p:spPr>
      </p:pic>
    </p:spTree>
    <p:extLst>
      <p:ext uri="{BB962C8B-B14F-4D97-AF65-F5344CB8AC3E}">
        <p14:creationId xmlns:p14="http://schemas.microsoft.com/office/powerpoint/2010/main" val="12851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4257</TotalTime>
  <Words>1232</Words>
  <Application>Microsoft Office PowerPoint</Application>
  <PresentationFormat>On-screen Show (4:3)</PresentationFormat>
  <Paragraphs>183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Franklin Gothic Book</vt:lpstr>
      <vt:lpstr>Wingdings</vt:lpstr>
      <vt:lpstr>Horizon</vt:lpstr>
      <vt:lpstr>NOAA/National Weather Service Digital Aviation Services</vt:lpstr>
      <vt:lpstr>Background</vt:lpstr>
      <vt:lpstr>GFE</vt:lpstr>
      <vt:lpstr>Background</vt:lpstr>
      <vt:lpstr>Forecast responsibility</vt:lpstr>
      <vt:lpstr>How tafs are produced</vt:lpstr>
      <vt:lpstr>Aviation forecast elements</vt:lpstr>
      <vt:lpstr>Aviation forecast elements</vt:lpstr>
      <vt:lpstr>Aviation forecast elements</vt:lpstr>
      <vt:lpstr>Aviation forecast elements</vt:lpstr>
      <vt:lpstr>Aviation forecast elements</vt:lpstr>
      <vt:lpstr>CloudBase Elements</vt:lpstr>
      <vt:lpstr>Aviation forecast elements</vt:lpstr>
      <vt:lpstr>Aviation forecast elements</vt:lpstr>
      <vt:lpstr>taf creation/dissemination</vt:lpstr>
      <vt:lpstr>taf creation/dissemination</vt:lpstr>
      <vt:lpstr>Weather rules</vt:lpstr>
      <vt:lpstr>taf creation/dissemination</vt:lpstr>
      <vt:lpstr>Local practices</vt:lpstr>
      <vt:lpstr>Philosophical Adjustments</vt:lpstr>
      <vt:lpstr>Limits of formatter</vt:lpstr>
      <vt:lpstr>Status of aviation grids</vt:lpstr>
      <vt:lpstr>Thank you for your time</vt:lpstr>
    </vt:vector>
  </TitlesOfParts>
  <Company>National Weather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Aviation program briefing WFO Baltimore-washington</dc:title>
  <dc:creator>Howard Silverman</dc:creator>
  <cp:lastModifiedBy>Andrew Snyder</cp:lastModifiedBy>
  <cp:revision>181</cp:revision>
  <dcterms:created xsi:type="dcterms:W3CDTF">2013-10-02T18:16:47Z</dcterms:created>
  <dcterms:modified xsi:type="dcterms:W3CDTF">2019-11-08T18:05:08Z</dcterms:modified>
</cp:coreProperties>
</file>