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22" r:id="rId4"/>
    <p:sldId id="311" r:id="rId5"/>
    <p:sldId id="312" r:id="rId6"/>
    <p:sldId id="313" r:id="rId7"/>
    <p:sldId id="314" r:id="rId8"/>
    <p:sldId id="315" r:id="rId9"/>
    <p:sldId id="319" r:id="rId10"/>
    <p:sldId id="326" r:id="rId11"/>
    <p:sldId id="316" r:id="rId12"/>
    <p:sldId id="318" r:id="rId13"/>
    <p:sldId id="334" r:id="rId14"/>
    <p:sldId id="335" r:id="rId15"/>
    <p:sldId id="321" r:id="rId16"/>
    <p:sldId id="336" r:id="rId17"/>
    <p:sldId id="338" r:id="rId18"/>
    <p:sldId id="337" r:id="rId19"/>
    <p:sldId id="332" r:id="rId20"/>
    <p:sldId id="339" r:id="rId21"/>
    <p:sldId id="340" r:id="rId22"/>
    <p:sldId id="341" r:id="rId23"/>
    <p:sldId id="342" r:id="rId24"/>
    <p:sldId id="343" r:id="rId25"/>
    <p:sldId id="31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644" autoAdjust="0"/>
  </p:normalViewPr>
  <p:slideViewPr>
    <p:cSldViewPr>
      <p:cViewPr varScale="1">
        <p:scale>
          <a:sx n="86" d="100"/>
          <a:sy n="86" d="100"/>
        </p:scale>
        <p:origin x="5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1998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BC322-B480-44CE-8FB5-B2516B2CB3A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10D2D-2B54-401C-8195-97089D4A1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24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900FD-65EA-4271-B67A-E62F9B968A41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74E61-434A-4B2D-85C3-3EC06EE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3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9D80D-0493-4038-8267-D2D81488D6E3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971386" y="8773318"/>
            <a:ext cx="3037413" cy="46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25" tIns="46412" rIns="92825" bIns="46412" anchor="b"/>
          <a:lstStyle/>
          <a:p>
            <a:pPr algn="r" defTabSz="928354"/>
            <a:fld id="{A7217798-AC06-44C2-8146-B287E6513FDA}" type="slidenum">
              <a:rPr lang="en-US" sz="1200"/>
              <a:pPr algn="r" defTabSz="928354"/>
              <a:t>4</a:t>
            </a:fld>
            <a:endParaRPr lang="en-US" sz="1200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5388" y="693738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825" tIns="46412" rIns="92825" bIns="46412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460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E7AFB-BC14-4AC7-A6B2-4C636E24DA24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1" y="4279319"/>
            <a:ext cx="5610242" cy="4255464"/>
          </a:xfrm>
          <a:noFill/>
          <a:ln/>
        </p:spPr>
        <p:txBody>
          <a:bodyPr lIns="92790" tIns="46394" rIns="92790" bIns="46394"/>
          <a:lstStyle/>
          <a:p>
            <a:pPr marL="342948" lvl="1" indent="-116443">
              <a:spcBef>
                <a:spcPct val="4000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195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NCEP</a:t>
            </a:r>
          </a:p>
        </p:txBody>
      </p:sp>
    </p:spTree>
    <p:extLst>
      <p:ext uri="{BB962C8B-B14F-4D97-AF65-F5344CB8AC3E}">
        <p14:creationId xmlns:p14="http://schemas.microsoft.com/office/powerpoint/2010/main" val="387351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There are 122 offices across</a:t>
            </a:r>
            <a:r>
              <a:rPr lang="en-US" baseline="0" dirty="0" smtClean="0"/>
              <a:t> the country called Weather Forecast Offices (WFO). Every state except RI, CT and DE has at least one office, including PR, Guam and American Samoa.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673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National Weather Service Blatimore/Washington Forecast Office is located in Sterling, Virginia…in eastern Loudoun county on the north end of Dulles International Airport.</a:t>
            </a:r>
          </a:p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1ED1E3-0301-456A-BE4D-2C2A05A82B1F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11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693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71F5-DA46-4BB3-957C-8A33D45BAD48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536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5223"/>
            <a:ext cx="1057275" cy="103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BD5-BDE7-458B-9592-0354F4AB0ECF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1322-BC28-426C-9867-D6CA01B36B92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875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3436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612B73-7426-4E4A-A52E-A95BD95773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38" y="274638"/>
            <a:ext cx="633256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2FD5-D993-4B02-A38A-FE72D4AED9A6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399" y="6111875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536"/>
            <a:ext cx="137160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5223"/>
            <a:ext cx="1057275" cy="103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2D4-CF9B-4244-B580-817B5A52FBC9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536"/>
            <a:ext cx="13716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5223"/>
            <a:ext cx="1057275" cy="103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39" y="274638"/>
            <a:ext cx="64087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4A071-BBBF-4897-8919-3F18C555FFA5}" type="datetime1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111875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536"/>
            <a:ext cx="13716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5223"/>
            <a:ext cx="1057275" cy="1038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39" y="274638"/>
            <a:ext cx="640876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5818-6436-4C86-AB60-8AB0DF5949AB}" type="datetime1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3400" y="6111875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536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5223"/>
            <a:ext cx="1057275" cy="1038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39" y="274638"/>
            <a:ext cx="6408762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2B53-1022-4B8B-AD71-D9CBBB02DE1E}" type="datetime1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28000" y="6097905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536"/>
            <a:ext cx="13716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5223"/>
            <a:ext cx="1057275" cy="103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F725-F448-430A-A295-564A8EF1A479}" type="datetime1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88F6-0C51-474F-A404-60152198BE8E}" type="datetime1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C400-4764-41A7-9CA9-58B529D95703}" type="datetime1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B04320-0E90-4DEE-83E1-705FCF8712BE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B1BF624-77D0-4216-836C-3D3C30AE17F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q"/>
        <a:defRPr sz="1700" kern="1200" spc="3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Courier New" panose="02070309020205020404" pitchFamily="49" charset="0"/>
        <a:buChar char="o"/>
        <a:defRPr sz="1700" kern="1200" spc="3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1700" kern="1200" spc="3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ü"/>
        <a:defRPr sz="1700" kern="1200" spc="3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eather.gov/lwx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weather.gov/lwx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eather.gov/lwx/aviati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229600" cy="2667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Andrew Snyder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Aviation Program Leader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Senior Forecaster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NWS Baltimore/Washington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Aviation Customers Forum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November 13, 2019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NOAA/National Weather Service</a:t>
            </a:r>
            <a:br>
              <a:rPr lang="en-US" dirty="0" smtClean="0"/>
            </a:br>
            <a:r>
              <a:rPr lang="en-US" dirty="0" smtClean="0"/>
              <a:t>Aviation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111875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&amp; Services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numCol="3">
            <a:normAutofit/>
          </a:bodyPr>
          <a:lstStyle/>
          <a:p>
            <a:pPr marL="0" indent="0">
              <a:buNone/>
            </a:pPr>
            <a:r>
              <a:rPr lang="en-US" sz="1600" b="1" u="sng" dirty="0">
                <a:solidFill>
                  <a:schemeClr val="tx1">
                    <a:lumMod val="75000"/>
                  </a:schemeClr>
                </a:solidFill>
              </a:rPr>
              <a:t>Forecasts</a:t>
            </a:r>
          </a:p>
          <a:p>
            <a:r>
              <a:rPr lang="en-US" sz="1600" dirty="0"/>
              <a:t>Public</a:t>
            </a:r>
          </a:p>
          <a:p>
            <a:r>
              <a:rPr lang="en-US" sz="1600" dirty="0"/>
              <a:t>Marine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Aviation</a:t>
            </a:r>
          </a:p>
          <a:p>
            <a:r>
              <a:rPr lang="en-US" sz="1600" dirty="0"/>
              <a:t>Fire Weather</a:t>
            </a:r>
          </a:p>
          <a:p>
            <a:r>
              <a:rPr lang="en-US" sz="1600" dirty="0"/>
              <a:t>River</a:t>
            </a:r>
          </a:p>
          <a:p>
            <a:r>
              <a:rPr lang="en-US" sz="1600" dirty="0"/>
              <a:t>Coastal </a:t>
            </a:r>
          </a:p>
          <a:p>
            <a:pPr marL="0" indent="0">
              <a:buNone/>
            </a:pPr>
            <a:r>
              <a:rPr lang="en-US" sz="1600" b="1" u="sng" dirty="0" smtClean="0">
                <a:solidFill>
                  <a:schemeClr val="tx1">
                    <a:lumMod val="75000"/>
                  </a:schemeClr>
                </a:solidFill>
              </a:rPr>
              <a:t>Data </a:t>
            </a:r>
            <a:r>
              <a:rPr lang="en-US" sz="1600" b="1" u="sng" dirty="0">
                <a:solidFill>
                  <a:schemeClr val="tx1">
                    <a:lumMod val="75000"/>
                  </a:schemeClr>
                </a:solidFill>
              </a:rPr>
              <a:t>Collection</a:t>
            </a:r>
          </a:p>
          <a:p>
            <a:r>
              <a:rPr lang="en-US" sz="1600" dirty="0"/>
              <a:t>Climate</a:t>
            </a:r>
          </a:p>
          <a:p>
            <a:r>
              <a:rPr lang="en-US" sz="1600" dirty="0"/>
              <a:t>Cooperative </a:t>
            </a:r>
            <a:r>
              <a:rPr lang="en-US" sz="1600" dirty="0" smtClean="0"/>
              <a:t>Observers</a:t>
            </a:r>
          </a:p>
          <a:p>
            <a:r>
              <a:rPr lang="en-US" sz="1600" dirty="0" smtClean="0"/>
              <a:t>Upper air soundings</a:t>
            </a:r>
            <a:endParaRPr lang="en-US" sz="1600" dirty="0"/>
          </a:p>
          <a:p>
            <a:pPr marL="0" indent="0">
              <a:buNone/>
            </a:pPr>
            <a:r>
              <a:rPr lang="en-US" sz="1600" b="1" u="sng" dirty="0" smtClean="0">
                <a:solidFill>
                  <a:schemeClr val="tx1">
                    <a:lumMod val="75000"/>
                  </a:schemeClr>
                </a:solidFill>
              </a:rPr>
              <a:t>Watch/Warnings/Advisories</a:t>
            </a:r>
            <a:endParaRPr lang="en-US" sz="1600" b="1" u="sng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600" dirty="0"/>
              <a:t>Convective</a:t>
            </a:r>
          </a:p>
          <a:p>
            <a:pPr lvl="1"/>
            <a:r>
              <a:rPr lang="en-US" sz="1600" dirty="0"/>
              <a:t>Tornado</a:t>
            </a:r>
          </a:p>
          <a:p>
            <a:pPr lvl="1"/>
            <a:r>
              <a:rPr lang="en-US" sz="1600" dirty="0"/>
              <a:t>Severe Thunderstorm</a:t>
            </a:r>
          </a:p>
          <a:p>
            <a:r>
              <a:rPr lang="en-US" sz="1600" dirty="0"/>
              <a:t>Tropical Systems</a:t>
            </a:r>
          </a:p>
          <a:p>
            <a:pPr lvl="1"/>
            <a:r>
              <a:rPr lang="en-US" sz="1600" dirty="0"/>
              <a:t>Hurricanes</a:t>
            </a:r>
          </a:p>
          <a:p>
            <a:pPr lvl="1"/>
            <a:r>
              <a:rPr lang="en-US" sz="1600" dirty="0"/>
              <a:t>Tropical Storms</a:t>
            </a:r>
          </a:p>
          <a:p>
            <a:r>
              <a:rPr lang="en-US" sz="1600" dirty="0"/>
              <a:t>Non-</a:t>
            </a:r>
            <a:r>
              <a:rPr lang="en-US" sz="1600" dirty="0" err="1"/>
              <a:t>Precipitable</a:t>
            </a:r>
            <a:endParaRPr lang="en-US" sz="1600" dirty="0"/>
          </a:p>
          <a:p>
            <a:pPr lvl="1"/>
            <a:r>
              <a:rPr lang="en-US" sz="1600" dirty="0"/>
              <a:t>Heat</a:t>
            </a:r>
          </a:p>
          <a:p>
            <a:pPr lvl="1"/>
            <a:r>
              <a:rPr lang="en-US" sz="1600" dirty="0"/>
              <a:t>High </a:t>
            </a:r>
            <a:r>
              <a:rPr lang="en-US" sz="1600" dirty="0" smtClean="0"/>
              <a:t>Wind</a:t>
            </a:r>
          </a:p>
          <a:p>
            <a:pPr lvl="1"/>
            <a:r>
              <a:rPr lang="en-US" sz="1600" dirty="0" smtClean="0"/>
              <a:t>Dense Fog</a:t>
            </a:r>
            <a:endParaRPr lang="en-US" sz="1600" dirty="0"/>
          </a:p>
          <a:p>
            <a:pPr lvl="1"/>
            <a:r>
              <a:rPr lang="en-US" sz="1600" dirty="0"/>
              <a:t>Wind Chill/Excessive Cold</a:t>
            </a:r>
          </a:p>
          <a:p>
            <a:r>
              <a:rPr lang="en-US" sz="1600" dirty="0"/>
              <a:t>Hydrological</a:t>
            </a:r>
          </a:p>
          <a:p>
            <a:pPr lvl="1"/>
            <a:r>
              <a:rPr lang="en-US" sz="1600" dirty="0"/>
              <a:t>Flash Floods</a:t>
            </a:r>
          </a:p>
          <a:p>
            <a:pPr lvl="1"/>
            <a:r>
              <a:rPr lang="en-US" sz="1600" dirty="0"/>
              <a:t>River Floods</a:t>
            </a:r>
          </a:p>
          <a:p>
            <a:pPr lvl="1"/>
            <a:r>
              <a:rPr lang="en-US" sz="1600" dirty="0"/>
              <a:t>Small Stream &amp; Tributaries</a:t>
            </a:r>
          </a:p>
          <a:p>
            <a:r>
              <a:rPr lang="en-US" sz="1600" dirty="0"/>
              <a:t>Winter Storms</a:t>
            </a:r>
          </a:p>
          <a:p>
            <a:r>
              <a:rPr lang="en-US" sz="1600" dirty="0"/>
              <a:t>Coastal </a:t>
            </a:r>
            <a:r>
              <a:rPr lang="en-US" sz="1600" dirty="0" smtClean="0"/>
              <a:t>(Tidal) Flooding</a:t>
            </a:r>
            <a:endParaRPr lang="en-US" sz="1600" dirty="0"/>
          </a:p>
          <a:p>
            <a:r>
              <a:rPr lang="en-US" sz="1600" dirty="0"/>
              <a:t>Wildfire (Red Flag)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cwfa highlight pict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099" y="1413687"/>
            <a:ext cx="6231803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71600" y="6096000"/>
            <a:ext cx="6452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…nearly 10 million people to look out for!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area we serve</a:t>
            </a:r>
            <a:br>
              <a:rPr lang="en-US" dirty="0" smtClean="0"/>
            </a:br>
            <a:r>
              <a:rPr lang="en-US" sz="2200" cap="small" dirty="0" smtClean="0">
                <a:solidFill>
                  <a:schemeClr val="tx2"/>
                </a:solidFill>
              </a:rPr>
              <a:t>Counties</a:t>
            </a:r>
            <a:endParaRPr lang="en-US" sz="2200" cap="small" dirty="0">
              <a:solidFill>
                <a:schemeClr val="tx2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100207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43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area we serve</a:t>
            </a:r>
            <a:br>
              <a:rPr lang="en-US" dirty="0" smtClean="0"/>
            </a:br>
            <a:r>
              <a:rPr lang="en-US" sz="2200" cap="small" dirty="0" smtClean="0">
                <a:solidFill>
                  <a:schemeClr val="tx2"/>
                </a:solidFill>
              </a:rPr>
              <a:t>Terminals</a:t>
            </a:r>
            <a:endParaRPr lang="en-US" sz="2200" cap="small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8800" y="1524000"/>
            <a:ext cx="5334057" cy="4297362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17305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62328" y="589537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Includes 3 “Core 30” Airports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37" y="152400"/>
            <a:ext cx="6332561" cy="1143000"/>
          </a:xfrm>
        </p:spPr>
        <p:txBody>
          <a:bodyPr/>
          <a:lstStyle/>
          <a:p>
            <a:r>
              <a:rPr lang="en-US" dirty="0" smtClean="0"/>
              <a:t>Airport Operations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24020828"/>
              </p:ext>
            </p:extLst>
          </p:nvPr>
        </p:nvGraphicFramePr>
        <p:xfrm>
          <a:off x="643719" y="1407795"/>
          <a:ext cx="7924798" cy="481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114">
                  <a:extLst>
                    <a:ext uri="{9D8B030D-6E8A-4147-A177-3AD203B41FA5}">
                      <a16:colId xmlns:a16="http://schemas.microsoft.com/office/drawing/2014/main" val="890424920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042886090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3175312833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529313637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897803933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1850516536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389886667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 Carrier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 Taxi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 Aviation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Military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43191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305543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730123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297048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362773"/>
                  </a:ext>
                </a:extLst>
              </a:tr>
              <a:tr h="5143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BWI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266569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5106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JYO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106679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2440811"/>
                  </a:ext>
                </a:extLst>
              </a:tr>
              <a:tr h="78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CHO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5983041"/>
                  </a:ext>
                </a:extLst>
              </a:tr>
              <a:tr h="5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547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844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MTN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664516"/>
                  </a:ext>
                </a:extLst>
              </a:tr>
              <a:tr h="55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CJR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76755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1150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352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313588"/>
                  </a:ext>
                </a:extLst>
              </a:tr>
              <a:tr h="57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8653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6645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8936633"/>
                  </a:ext>
                </a:extLst>
              </a:tr>
              <a:tr h="59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2W6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4958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350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EZF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7667549"/>
                  </a:ext>
                </a:extLst>
              </a:tr>
              <a:tr h="60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MRB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074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07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837" y="152400"/>
            <a:ext cx="6332561" cy="1143000"/>
          </a:xfrm>
        </p:spPr>
        <p:txBody>
          <a:bodyPr/>
          <a:lstStyle/>
          <a:p>
            <a:r>
              <a:rPr lang="en-US" dirty="0" smtClean="0"/>
              <a:t>Airport Operations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BF624-77D0-4216-836C-3D3C30AE17F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50107634"/>
              </p:ext>
            </p:extLst>
          </p:nvPr>
        </p:nvGraphicFramePr>
        <p:xfrm>
          <a:off x="643719" y="1407795"/>
          <a:ext cx="7924798" cy="3547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114">
                  <a:extLst>
                    <a:ext uri="{9D8B030D-6E8A-4147-A177-3AD203B41FA5}">
                      <a16:colId xmlns:a16="http://schemas.microsoft.com/office/drawing/2014/main" val="890424920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042886090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3175312833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529313637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897803933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1850516536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389886667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 Carrier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 Taxi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 Aviation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Military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43191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VBW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730123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8W2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362773"/>
                  </a:ext>
                </a:extLst>
              </a:tr>
              <a:tr h="5143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5106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2440811"/>
                  </a:ext>
                </a:extLst>
              </a:tr>
              <a:tr h="78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5983041"/>
                  </a:ext>
                </a:extLst>
              </a:tr>
              <a:tr h="5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547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844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VKX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664516"/>
                  </a:ext>
                </a:extLst>
              </a:tr>
              <a:tr h="55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1150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352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313588"/>
                  </a:ext>
                </a:extLst>
              </a:tr>
              <a:tr h="57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8653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664585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5562600"/>
            <a:ext cx="857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*Operations are for the most recent 12 month period available. Time periods differ for each airport.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1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Forecast Office </a:t>
            </a:r>
            <a:br>
              <a:rPr lang="en-US" dirty="0" smtClean="0"/>
            </a:br>
            <a:r>
              <a:rPr lang="en-US" dirty="0" smtClean="0"/>
              <a:t>Aviation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9" y="325437"/>
            <a:ext cx="6000751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781800" cy="1143000"/>
          </a:xfrm>
        </p:spPr>
        <p:txBody>
          <a:bodyPr/>
          <a:lstStyle/>
          <a:p>
            <a:r>
              <a:rPr lang="en-US" dirty="0" smtClean="0"/>
              <a:t>Terminal </a:t>
            </a:r>
            <a:r>
              <a:rPr lang="en-US" dirty="0" err="1" smtClean="0"/>
              <a:t>AerodRome</a:t>
            </a:r>
            <a:r>
              <a:rPr lang="en-US" dirty="0" smtClean="0"/>
              <a:t> Forecast (TAF)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Routinely issued every 6 hours (by 0540, 1140, 1740, 2340 UTC)</a:t>
            </a:r>
          </a:p>
          <a:p>
            <a:r>
              <a:rPr lang="en-US" dirty="0" smtClean="0"/>
              <a:t>Forecast next 24 hours</a:t>
            </a:r>
          </a:p>
          <a:p>
            <a:pPr lvl="1"/>
            <a:r>
              <a:rPr lang="en-US" dirty="0" smtClean="0"/>
              <a:t>As part of “Core 30” airports, BWI, DCA, IAD receive 30-hour TAFs</a:t>
            </a:r>
          </a:p>
          <a:p>
            <a:r>
              <a:rPr lang="en-US" dirty="0" smtClean="0"/>
              <a:t>Each FM group should represent a “significant change” in prevailing conditions</a:t>
            </a:r>
          </a:p>
          <a:p>
            <a:r>
              <a:rPr lang="en-US" dirty="0" smtClean="0"/>
              <a:t>Forecast Elements</a:t>
            </a:r>
          </a:p>
          <a:p>
            <a:pPr lvl="1"/>
            <a:r>
              <a:rPr lang="en-US" dirty="0" smtClean="0"/>
              <a:t>Wind direction, speed, gust</a:t>
            </a:r>
          </a:p>
          <a:p>
            <a:pPr lvl="1"/>
            <a:r>
              <a:rPr lang="en-US" dirty="0" smtClean="0"/>
              <a:t>Surface visibility</a:t>
            </a:r>
          </a:p>
          <a:p>
            <a:pPr lvl="1"/>
            <a:r>
              <a:rPr lang="en-US" dirty="0" smtClean="0"/>
              <a:t>Weather / obstructions to vision</a:t>
            </a:r>
          </a:p>
          <a:p>
            <a:pPr lvl="1"/>
            <a:r>
              <a:rPr lang="en-US" dirty="0" smtClean="0"/>
              <a:t>Clouds or vertical visibility</a:t>
            </a:r>
          </a:p>
          <a:p>
            <a:pPr lvl="1"/>
            <a:r>
              <a:rPr lang="en-US" dirty="0" smtClean="0"/>
              <a:t>Low level wind shear of at least 30 </a:t>
            </a:r>
            <a:r>
              <a:rPr lang="en-US" dirty="0" err="1" smtClean="0"/>
              <a:t>kt</a:t>
            </a:r>
            <a:r>
              <a:rPr lang="en-US" dirty="0" smtClean="0"/>
              <a:t> in lowest 2000 </a:t>
            </a:r>
            <a:r>
              <a:rPr lang="en-US" dirty="0" err="1" smtClean="0"/>
              <a:t>ft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352800"/>
            <a:ext cx="3914775" cy="1419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1948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TAF Amendments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When conditions/categories have changed and are expected to persist</a:t>
            </a:r>
          </a:p>
          <a:p>
            <a:r>
              <a:rPr lang="en-US" dirty="0" smtClean="0"/>
              <a:t>New guidance indicates TAF isn’t representative of the first 12 hours</a:t>
            </a:r>
          </a:p>
          <a:p>
            <a:r>
              <a:rPr lang="en-US" dirty="0" smtClean="0"/>
              <a:t>Use “Categorical Amendment Criteria”</a:t>
            </a:r>
          </a:p>
          <a:p>
            <a:r>
              <a:rPr lang="en-US" dirty="0" smtClean="0"/>
              <a:t>Core 30 Airports receive scheduled</a:t>
            </a:r>
            <a:br>
              <a:rPr lang="en-US" dirty="0" smtClean="0"/>
            </a:br>
            <a:r>
              <a:rPr lang="en-US" dirty="0" smtClean="0"/>
              <a:t>amendments at 09, 15, 21 UTC</a:t>
            </a:r>
          </a:p>
          <a:p>
            <a:r>
              <a:rPr lang="en-US" dirty="0" smtClean="0"/>
              <a:t>No amendments at MTN 02-12 UTC</a:t>
            </a:r>
          </a:p>
          <a:p>
            <a:pPr lvl="1"/>
            <a:r>
              <a:rPr lang="en-US" dirty="0" smtClean="0"/>
              <a:t>AWOS not augmented / tower closed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590800"/>
            <a:ext cx="379025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1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our Directive (10-802)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TAF represents conditions within 5SM of the center of the runway complex</a:t>
            </a:r>
          </a:p>
          <a:p>
            <a:pPr lvl="1"/>
            <a:r>
              <a:rPr lang="en-US" dirty="0" smtClean="0"/>
              <a:t>Vicinity weather (e.g. VCTS) represents 5-10SM</a:t>
            </a:r>
          </a:p>
          <a:p>
            <a:r>
              <a:rPr lang="en-US" dirty="0" smtClean="0"/>
              <a:t>Try to limit to 6 lines unless more needed for significant weather</a:t>
            </a:r>
          </a:p>
          <a:p>
            <a:r>
              <a:rPr lang="en-US" dirty="0" smtClean="0"/>
              <a:t>Include the most detail in the first 12 hours</a:t>
            </a:r>
          </a:p>
          <a:p>
            <a:r>
              <a:rPr lang="en-US" dirty="0" smtClean="0"/>
              <a:t>TEMPO: 50% chance of condition lasting less than one hour within the first 9 hours of TAF (group cannot exceed 4 hours)</a:t>
            </a:r>
          </a:p>
          <a:p>
            <a:r>
              <a:rPr lang="en-US" dirty="0" smtClean="0"/>
              <a:t>PROB30: 30% chance of thunderstorms/precipitation and their obstructions after 9 hours; only “30” allowed</a:t>
            </a:r>
          </a:p>
          <a:p>
            <a:pPr lvl="1"/>
            <a:r>
              <a:rPr lang="en-US" dirty="0" smtClean="0"/>
              <a:t>Not used at our office</a:t>
            </a:r>
          </a:p>
          <a:p>
            <a:r>
              <a:rPr lang="en-US" dirty="0" smtClean="0"/>
              <a:t>NIL TAFs should only be issued in rare circumstances</a:t>
            </a:r>
          </a:p>
          <a:p>
            <a:pPr lvl="1"/>
            <a:r>
              <a:rPr lang="en-US" dirty="0" smtClean="0"/>
              <a:t>06Z MTN TAF now issued with “AMD NOT SKED”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19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29582" y="6096000"/>
            <a:ext cx="4084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https://www.weather.gov/lwx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  Scroll to bottom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NWS Baltimore-Washington Weather Forecast </a:t>
            </a: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sz="2200" cap="small" dirty="0" smtClean="0">
                <a:solidFill>
                  <a:schemeClr val="tx2"/>
                </a:solidFill>
              </a:rPr>
              <a:t>Area Forecast Discussion</a:t>
            </a:r>
            <a:endParaRPr lang="en-US" sz="2200" cap="small" dirty="0">
              <a:solidFill>
                <a:schemeClr val="tx2"/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304800" y="1524000"/>
            <a:ext cx="5334000" cy="4114800"/>
          </a:xfrm>
        </p:spPr>
        <p:txBody>
          <a:bodyPr/>
          <a:lstStyle/>
          <a:p>
            <a:r>
              <a:rPr lang="en-US" dirty="0" smtClean="0"/>
              <a:t>Discussion of conditions within the valid TAF period</a:t>
            </a:r>
          </a:p>
          <a:p>
            <a:pPr lvl="1"/>
            <a:r>
              <a:rPr lang="en-US" dirty="0" smtClean="0"/>
              <a:t>Basic description of what is driving weather</a:t>
            </a:r>
          </a:p>
          <a:p>
            <a:pPr lvl="1"/>
            <a:r>
              <a:rPr lang="en-US" dirty="0" smtClean="0"/>
              <a:t>Range of possible timing for changes in conditions</a:t>
            </a:r>
          </a:p>
          <a:p>
            <a:pPr lvl="1"/>
            <a:r>
              <a:rPr lang="en-US" dirty="0" smtClean="0"/>
              <a:t>Confidence level / where the TAF might go wrong</a:t>
            </a:r>
          </a:p>
          <a:p>
            <a:pPr lvl="1"/>
            <a:r>
              <a:rPr lang="en-US" dirty="0" smtClean="0"/>
              <a:t>Model guidance sources </a:t>
            </a:r>
          </a:p>
          <a:p>
            <a:pPr lvl="1"/>
            <a:r>
              <a:rPr lang="en-US" dirty="0" smtClean="0"/>
              <a:t>Why TAF was written a certain way</a:t>
            </a:r>
          </a:p>
          <a:p>
            <a:r>
              <a:rPr lang="en-US" dirty="0" smtClean="0"/>
              <a:t>“Sound bites” of important weather through Day 5</a:t>
            </a:r>
          </a:p>
          <a:p>
            <a:r>
              <a:rPr lang="en-US" dirty="0" smtClean="0"/>
              <a:t>Updated around 4:00 AM, 10:30 AM, 3:00 PM, 9:30 PM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618626"/>
            <a:ext cx="3724373" cy="2029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90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ranklin Gothic Book" panose="020B0503020102020204" pitchFamily="34" charset="0"/>
              </a:rPr>
              <a:t>NWS Overview</a:t>
            </a:r>
          </a:p>
          <a:p>
            <a:r>
              <a:rPr lang="en-US" dirty="0" smtClean="0"/>
              <a:t>Aviation Resources</a:t>
            </a:r>
          </a:p>
          <a:p>
            <a:r>
              <a:rPr lang="en-US" dirty="0" smtClean="0">
                <a:latin typeface="Franklin Gothic Book" panose="020B0503020102020204" pitchFamily="34" charset="0"/>
              </a:rPr>
              <a:t>External Activities</a:t>
            </a:r>
          </a:p>
          <a:p>
            <a:endParaRPr lang="en-US" dirty="0" smtClean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41368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BF624-77D0-4216-836C-3D3C30AE17F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9024" y="1448811"/>
            <a:ext cx="2767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  <a:hlinkClick r:id="rId2"/>
              </a:rPr>
              <a:t>https://www.weather.gov/lwx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  <a:hlinkClick r:id="rId2"/>
              </a:rPr>
              <a:t>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NWS Baltimore-Washington Weather Forecast </a:t>
            </a: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sz="2200" cap="small" dirty="0" smtClean="0">
                <a:solidFill>
                  <a:schemeClr val="tx2"/>
                </a:solidFill>
              </a:rPr>
              <a:t>Website Sources</a:t>
            </a:r>
            <a:endParaRPr lang="en-US" sz="2200" cap="small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92" y="1039235"/>
            <a:ext cx="3796868" cy="50567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48400" y="5486400"/>
            <a:ext cx="609600" cy="6254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3196" y="5024735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Forecast Discussion: scroll toward bottom for aviation section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43200" y="5799137"/>
            <a:ext cx="349983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9341" y="37009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Satellite/radar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6278" y="2849718"/>
            <a:ext cx="206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forecasts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6278" y="4336947"/>
            <a:ext cx="206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Snowfall/ice forecasts (in season)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67000" y="3055020"/>
            <a:ext cx="3118830" cy="7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67000" y="1654595"/>
            <a:ext cx="1295400" cy="12669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59041" y="3885566"/>
            <a:ext cx="3251159" cy="2682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413020" y="4719438"/>
            <a:ext cx="1559415" cy="915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BF624-77D0-4216-836C-3D3C30AE17F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153" y="1380549"/>
            <a:ext cx="3368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  <a:hlinkClick r:id="rId2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  <a:hlinkClick r:id="rId2"/>
              </a:rPr>
              <a:t>www.weather.gov/lwx/aviation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or Forecasts drop down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 Aviation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NWS Baltimore-Washington Weather Forecast </a:t>
            </a: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sz="2200" cap="small" dirty="0" smtClean="0">
                <a:solidFill>
                  <a:schemeClr val="tx2"/>
                </a:solidFill>
              </a:rPr>
              <a:t>Website Sources</a:t>
            </a:r>
            <a:endParaRPr lang="en-US" sz="2200" cap="small" dirty="0">
              <a:solidFill>
                <a:schemeClr val="tx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5486400"/>
            <a:ext cx="609600" cy="6254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33888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Aviation Forecast Discussion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55" y="1380549"/>
            <a:ext cx="5232949" cy="489195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42060" y="3814126"/>
            <a:ext cx="2449140" cy="8340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1600" y="362946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Hourly weather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details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37977" y="2523549"/>
            <a:ext cx="7654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23497" y="399879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Hourly </a:t>
            </a:r>
            <a:r>
              <a:rPr lang="en-US" dirty="0" smtClean="0">
                <a:solidFill>
                  <a:prstClr val="white"/>
                </a:solidFill>
                <a:latin typeface="Arial Narrow"/>
              </a:rPr>
              <a:t>TAF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details/impacts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484308" y="4168096"/>
            <a:ext cx="2306892" cy="6647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581" y="4481271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At the bottom: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Arial Narrow"/>
              </a:rPr>
              <a:t>CWSU links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Weather maps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Arial Narrow"/>
              </a:rPr>
              <a:t>Wind rose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Other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links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17732"/>
            <a:ext cx="6912931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343400"/>
          </a:xfrm>
        </p:spPr>
        <p:txBody>
          <a:bodyPr/>
          <a:lstStyle/>
          <a:p>
            <a:r>
              <a:rPr lang="en-US" dirty="0" smtClean="0"/>
              <a:t>Visits to Potomac TRACON and FAA Command Center</a:t>
            </a:r>
          </a:p>
          <a:p>
            <a:r>
              <a:rPr lang="en-US" dirty="0" smtClean="0"/>
              <a:t>Annual tower visits to IAD, DCA, and BWI</a:t>
            </a:r>
          </a:p>
          <a:p>
            <a:pPr lvl="1"/>
            <a:r>
              <a:rPr lang="en-US" dirty="0" smtClean="0"/>
              <a:t>Visits to MTN, MRB, and CHO resource dependent</a:t>
            </a:r>
          </a:p>
          <a:p>
            <a:r>
              <a:rPr lang="en-US" dirty="0" smtClean="0"/>
              <a:t>Dulles Customers Forum monthly meeting </a:t>
            </a:r>
          </a:p>
          <a:p>
            <a:r>
              <a:rPr lang="en-US" dirty="0" smtClean="0"/>
              <a:t>Spin-up Aviation Users Group from this meeting!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81400"/>
            <a:ext cx="2968113" cy="22287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76400"/>
            <a:ext cx="3733800" cy="4114800"/>
          </a:xfrm>
        </p:spPr>
        <p:txBody>
          <a:bodyPr/>
          <a:lstStyle/>
          <a:p>
            <a:r>
              <a:rPr lang="en-US" dirty="0" smtClean="0"/>
              <a:t>Familiarization / collaboration visits by program leader</a:t>
            </a:r>
          </a:p>
          <a:p>
            <a:pPr lvl="1"/>
            <a:r>
              <a:rPr lang="en-US" dirty="0" smtClean="0"/>
              <a:t>Regular visits by WFO MIC</a:t>
            </a:r>
          </a:p>
          <a:p>
            <a:pPr lvl="1"/>
            <a:r>
              <a:rPr lang="en-US" dirty="0" smtClean="0"/>
              <a:t>“Open door” for other staff to visit</a:t>
            </a:r>
          </a:p>
          <a:p>
            <a:r>
              <a:rPr lang="en-US" dirty="0" smtClean="0"/>
              <a:t>ZDC staff attends WFO seasonal preparedness workshops if available</a:t>
            </a:r>
            <a:endParaRPr lang="en-US" i="1" dirty="0" smtClean="0"/>
          </a:p>
          <a:p>
            <a:r>
              <a:rPr lang="en-US" dirty="0" smtClean="0"/>
              <a:t>Can use internal chat room (or phone call!) to discuss questions or insights into TAFs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CWSU 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286000"/>
            <a:ext cx="3599087" cy="21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time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8"/>
          <a:stretch/>
        </p:blipFill>
        <p:spPr>
          <a:xfrm>
            <a:off x="-1" y="6477000"/>
            <a:ext cx="9206551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58016"/>
            <a:ext cx="6781800" cy="382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p_5x_log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116" y="4860942"/>
            <a:ext cx="10972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Administrative Structure</a:t>
            </a:r>
          </a:p>
        </p:txBody>
      </p:sp>
      <p:pic>
        <p:nvPicPr>
          <p:cNvPr id="7173" name="Picture 4" descr="D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965960"/>
            <a:ext cx="1066313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noa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446026"/>
            <a:ext cx="10972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3217591" y="2362200"/>
            <a:ext cx="2708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Department of Commerce</a:t>
            </a: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2180296" y="3810000"/>
            <a:ext cx="4783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National Oceanic &amp; Atmospheric </a:t>
            </a:r>
            <a:r>
              <a:rPr lang="en-US" dirty="0" smtClean="0">
                <a:latin typeface="Franklin Gothic Book" panose="020B0503020102020204" pitchFamily="34" charset="0"/>
              </a:rPr>
              <a:t>Administration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7179" name="Text Box 10"/>
          <p:cNvSpPr txBox="1">
            <a:spLocks noChangeArrowheads="1"/>
          </p:cNvSpPr>
          <p:nvPr/>
        </p:nvSpPr>
        <p:spPr bwMode="auto">
          <a:xfrm>
            <a:off x="2913982" y="5257800"/>
            <a:ext cx="3316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National Weather Service (NWS)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2971800"/>
            <a:ext cx="5492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572000" y="4495800"/>
            <a:ext cx="0" cy="641327"/>
          </a:xfrm>
          <a:prstGeom prst="straightConnector1">
            <a:avLst/>
          </a:prstGeom>
          <a:ln w="603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  <p:bldP spid="71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NWS Mission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idx="4294967295"/>
          </p:nvPr>
        </p:nvSpPr>
        <p:spPr>
          <a:xfrm>
            <a:off x="1447800" y="2446338"/>
            <a:ext cx="7696200" cy="1447800"/>
          </a:xfrm>
        </p:spPr>
        <p:txBody>
          <a:bodyPr>
            <a:noAutofit/>
          </a:bodyPr>
          <a:lstStyle/>
          <a:p>
            <a:pPr marL="336550" indent="-336550">
              <a:lnSpc>
                <a:spcPct val="85000"/>
              </a:lnSpc>
              <a:spcBef>
                <a:spcPct val="70000"/>
              </a:spcBef>
            </a:pPr>
            <a:r>
              <a:rPr lang="en-US" sz="2000" dirty="0" smtClean="0"/>
              <a:t>Provide climate, water, weather forecasts and warnings to </a:t>
            </a:r>
            <a:r>
              <a:rPr lang="en-US" sz="2000" u="sng" dirty="0" smtClean="0">
                <a:solidFill>
                  <a:schemeClr val="tx1"/>
                </a:solidFill>
              </a:rPr>
              <a:t>protect life and property</a:t>
            </a:r>
            <a:r>
              <a:rPr lang="en-US" sz="2000" dirty="0" smtClean="0">
                <a:solidFill>
                  <a:schemeClr val="tx1"/>
                </a:solidFill>
              </a:rPr>
              <a:t> and the enhancement of the national economy</a:t>
            </a:r>
          </a:p>
          <a:p>
            <a:pPr marL="336550" indent="-336550">
              <a:lnSpc>
                <a:spcPct val="85000"/>
              </a:lnSpc>
              <a:spcBef>
                <a:spcPct val="70000"/>
              </a:spcBef>
            </a:pPr>
            <a:r>
              <a:rPr lang="en-US" sz="2000" dirty="0" smtClean="0"/>
              <a:t>Vision: </a:t>
            </a:r>
            <a:r>
              <a:rPr lang="en-US" sz="2000" dirty="0"/>
              <a:t>A Weather-Ready </a:t>
            </a:r>
            <a:r>
              <a:rPr lang="en-US" sz="2000" dirty="0" smtClean="0"/>
              <a:t>Nation. </a:t>
            </a:r>
            <a:r>
              <a:rPr lang="en-US" sz="2000" dirty="0"/>
              <a:t>Society is prepared for and responds to weather, water, and climate-dependent events.</a:t>
            </a:r>
            <a:endParaRPr lang="en-US" sz="2000" u="sng" dirty="0" smtClean="0">
              <a:solidFill>
                <a:schemeClr val="tx1"/>
              </a:solidFill>
            </a:endParaRPr>
          </a:p>
          <a:p>
            <a:pPr marL="336550" indent="-336550">
              <a:lnSpc>
                <a:spcPct val="85000"/>
              </a:lnSpc>
              <a:spcBef>
                <a:spcPct val="70000"/>
              </a:spcBef>
            </a:pPr>
            <a:r>
              <a:rPr lang="en-US" sz="2000" dirty="0" smtClean="0"/>
              <a:t>Maintain the national climate database</a:t>
            </a:r>
          </a:p>
          <a:p>
            <a:pPr marL="336550" indent="-336550">
              <a:lnSpc>
                <a:spcPct val="85000"/>
              </a:lnSpc>
              <a:spcBef>
                <a:spcPct val="70000"/>
              </a:spcBef>
            </a:pPr>
            <a:r>
              <a:rPr lang="en-US" sz="2000" dirty="0">
                <a:ea typeface="ＭＳ Ｐゴシック"/>
                <a:cs typeface="Times New Roman" pitchFamily="18" charset="0"/>
              </a:rPr>
              <a:t>Data and products are used by other government agencies, the private sector, the public and the global community</a:t>
            </a:r>
          </a:p>
          <a:p>
            <a:pPr marL="336550" indent="-336550">
              <a:lnSpc>
                <a:spcPct val="85000"/>
              </a:lnSpc>
              <a:spcBef>
                <a:spcPct val="70000"/>
              </a:spcBef>
            </a:pPr>
            <a:endParaRPr lang="en-US" sz="2000" dirty="0" smtClean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133975" y="4894784"/>
            <a:ext cx="1647826" cy="307777"/>
          </a:xfrm>
          <a:prstGeom prst="rect">
            <a:avLst/>
          </a:prstGeom>
          <a:noFill/>
          <a:ln w="31750" cap="flat" cmpd="sng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pc="0" dirty="0"/>
              <a:t>OVERVIEW OF THE NWS</a:t>
            </a:r>
            <a:r>
              <a:rPr lang="en-US" kern="0" dirty="0"/>
              <a:t/>
            </a:r>
            <a:br>
              <a:rPr lang="en-US" kern="0" dirty="0"/>
            </a:br>
            <a:r>
              <a:rPr lang="en-US" sz="2200" cap="small" dirty="0" smtClean="0">
                <a:solidFill>
                  <a:schemeClr val="tx2"/>
                </a:solidFill>
                <a:cs typeface="Calibri" pitchFamily="34" charset="0"/>
              </a:rPr>
              <a:t>National Centers for Environmental Prediction</a:t>
            </a:r>
            <a:endParaRPr lang="en-US" sz="2200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15" y="1417638"/>
            <a:ext cx="5559385" cy="4503102"/>
          </a:xfrm>
          <a:solidFill>
            <a:schemeClr val="tx1"/>
          </a:solidFill>
        </p:spPr>
      </p:pic>
      <p:sp>
        <p:nvSpPr>
          <p:cNvPr id="7" name="Oval 6"/>
          <p:cNvSpPr/>
          <p:nvPr/>
        </p:nvSpPr>
        <p:spPr>
          <a:xfrm>
            <a:off x="4038600" y="3505200"/>
            <a:ext cx="1676400" cy="6714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kern="0" cap="none" spc="0" dirty="0">
                <a:solidFill>
                  <a:prstClr val="white"/>
                </a:solidFill>
                <a:ea typeface="+mn-ea"/>
                <a:cs typeface="+mn-cs"/>
              </a:rPr>
              <a:t>OVERVIEW OF THE NWS</a:t>
            </a:r>
            <a:br>
              <a:rPr lang="en-US" kern="0" cap="none" spc="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2200" cap="small" spc="0" dirty="0" smtClean="0">
                <a:solidFill>
                  <a:srgbClr val="ACCBF9"/>
                </a:solidFill>
                <a:ea typeface="+mn-ea"/>
                <a:cs typeface="Calibri" pitchFamily="34" charset="0"/>
              </a:rPr>
              <a:t>Center Weather Service Units</a:t>
            </a:r>
            <a:endParaRPr lang="en-US" sz="2200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8800" y="1524000"/>
            <a:ext cx="5662748" cy="4329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045582"/>
            <a:ext cx="594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More on this shortly!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60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Picture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901" y="1600200"/>
            <a:ext cx="634219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0273" name="Picture 17" descr="WFO"/>
          <p:cNvPicPr>
            <a:picLocks noChangeAspect="1" noChangeArrowheads="1"/>
          </p:cNvPicPr>
          <p:nvPr/>
        </p:nvPicPr>
        <p:blipFill>
          <a:blip r:embed="rId4" cstate="print"/>
          <a:srcRect l="7069"/>
          <a:stretch>
            <a:fillRect/>
          </a:stretch>
        </p:blipFill>
        <p:spPr bwMode="auto">
          <a:xfrm>
            <a:off x="1459832" y="1864896"/>
            <a:ext cx="5838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kern="0" cap="none" spc="0" dirty="0">
                <a:solidFill>
                  <a:prstClr val="white"/>
                </a:solidFill>
                <a:ea typeface="+mn-ea"/>
                <a:cs typeface="+mn-cs"/>
              </a:rPr>
              <a:t>OVERVIEW OF THE NWS</a:t>
            </a:r>
            <a:br>
              <a:rPr lang="en-US" kern="0" cap="none" spc="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2200" cap="small" spc="0" dirty="0">
                <a:solidFill>
                  <a:srgbClr val="ACCBF9"/>
                </a:solidFill>
                <a:ea typeface="+mn-ea"/>
                <a:cs typeface="Calibri" pitchFamily="34" charset="0"/>
              </a:rPr>
              <a:t>Weather Forecast </a:t>
            </a:r>
            <a:r>
              <a:rPr lang="en-US" sz="2200" cap="small" spc="0" dirty="0" smtClean="0">
                <a:solidFill>
                  <a:srgbClr val="ACCBF9"/>
                </a:solidFill>
                <a:ea typeface="+mn-ea"/>
                <a:cs typeface="Calibri" pitchFamily="34" charset="0"/>
              </a:rPr>
              <a:t>Offices</a:t>
            </a:r>
            <a:endParaRPr lang="en-US" sz="22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58" y="5105401"/>
            <a:ext cx="1472242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53400" y="6096000"/>
            <a:ext cx="990600" cy="365125"/>
          </a:xfrm>
        </p:spPr>
        <p:txBody>
          <a:bodyPr/>
          <a:lstStyle/>
          <a:p>
            <a:fld id="{1B1BF624-77D0-4216-836C-3D3C30AE17F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Staffing</a:t>
            </a:r>
            <a:br>
              <a:rPr lang="en-US" dirty="0" smtClean="0"/>
            </a:br>
            <a:r>
              <a:rPr lang="en-US" sz="2000" i="1" cap="none" dirty="0" smtClean="0">
                <a:solidFill>
                  <a:schemeClr val="tx2"/>
                </a:solidFill>
              </a:rPr>
              <a:t>24x7, 3 shifts/day, minimum of 2/shift </a:t>
            </a: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F624-77D0-4216-836C-3D3C30AE17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54270176"/>
              </p:ext>
            </p:extLst>
          </p:nvPr>
        </p:nvGraphicFramePr>
        <p:xfrm>
          <a:off x="609600" y="1600200"/>
          <a:ext cx="7924800" cy="41757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1856211108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181474343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169740613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lvl="1" algn="ctr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en-US" sz="180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Meteorologist-in-Charge</a:t>
                      </a:r>
                    </a:p>
                    <a:p>
                      <a:pPr lvl="1" algn="ctr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Jim Lee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282028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2"/>
                          </a:solidFill>
                        </a:rPr>
                        <a:t>Science and Operations Officer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Steve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2"/>
                          </a:solidFill>
                        </a:rPr>
                        <a:t>Zubrick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2"/>
                          </a:solidFill>
                        </a:rPr>
                        <a:t>Warning Coordination Meteorologist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Chris Strong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2"/>
                          </a:solidFill>
                        </a:rPr>
                        <a:t>Electronic Systems Analyst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Art Patrick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146410"/>
                  </a:ext>
                </a:extLst>
              </a:tr>
              <a:tr h="990600">
                <a:tc gridSpan="2">
                  <a:txBody>
                    <a:bodyPr/>
                    <a:lstStyle/>
                    <a:p>
                      <a:pPr lvl="1" algn="ctr" eaLnBrk="1" hangingPunct="1">
                        <a:lnSpc>
                          <a:spcPct val="90000"/>
                        </a:lnSpc>
                        <a:buNone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[5]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Lead Meteorologists</a:t>
                      </a: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(Shift supervisors)</a:t>
                      </a:r>
                    </a:p>
                    <a:p>
                      <a:pPr lvl="1" algn="ctr" eaLnBrk="1" hangingPunct="1">
                        <a:lnSpc>
                          <a:spcPct val="90000"/>
                        </a:lnSpc>
                        <a:buNone/>
                      </a:pPr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[8] Meteorologists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[3] Electronic Technicians</a:t>
                      </a:r>
                      <a:endParaRPr lang="en-US" sz="16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119446"/>
                  </a:ext>
                </a:extLst>
              </a:tr>
              <a:tr h="741680">
                <a:tc gridSpan="3">
                  <a:txBody>
                    <a:bodyPr/>
                    <a:lstStyle/>
                    <a:p>
                      <a:pPr lvl="1" algn="ctr">
                        <a:lnSpc>
                          <a:spcPct val="90000"/>
                        </a:lnSpc>
                        <a:buNone/>
                      </a:pPr>
                      <a:endParaRPr lang="en-US" sz="16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pPr lvl="1" algn="ctr">
                        <a:lnSpc>
                          <a:spcPct val="90000"/>
                        </a:lnSpc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Observing Program Leader – {vacant}</a:t>
                      </a:r>
                    </a:p>
                    <a:p>
                      <a:pPr lvl="1" algn="ctr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Senior Service Hydrologist – Jason Elliott</a:t>
                      </a:r>
                    </a:p>
                    <a:p>
                      <a:pPr lvl="1" algn="ctr"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Information Technology Officer – Ivan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Altamirano</a:t>
                      </a:r>
                      <a:endParaRPr lang="en-US" sz="1600" i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Administrative Support Assistant – {vacant}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96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3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5014</TotalTime>
  <Words>1116</Words>
  <Application>Microsoft Office PowerPoint</Application>
  <PresentationFormat>On-screen Show (4:3)</PresentationFormat>
  <Paragraphs>414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Arial Narrow</vt:lpstr>
      <vt:lpstr>Calibri</vt:lpstr>
      <vt:lpstr>Courier New</vt:lpstr>
      <vt:lpstr>Franklin Gothic Book</vt:lpstr>
      <vt:lpstr>Times New Roman</vt:lpstr>
      <vt:lpstr>Wingdings</vt:lpstr>
      <vt:lpstr>Horizon</vt:lpstr>
      <vt:lpstr>NOAA/National Weather Service Aviation Services</vt:lpstr>
      <vt:lpstr>outline</vt:lpstr>
      <vt:lpstr>Overview</vt:lpstr>
      <vt:lpstr>Administrative Structure</vt:lpstr>
      <vt:lpstr>NWS Mission</vt:lpstr>
      <vt:lpstr>OVERVIEW OF THE NWS National Centers for Environmental Prediction</vt:lpstr>
      <vt:lpstr>OVERVIEW OF THE NWS Center Weather Service Units</vt:lpstr>
      <vt:lpstr>OVERVIEW OF THE NWS Weather Forecast Offices</vt:lpstr>
      <vt:lpstr>Staffing 24x7, 3 shifts/day, minimum of 2/shift </vt:lpstr>
      <vt:lpstr>Operations &amp; Services</vt:lpstr>
      <vt:lpstr>The area we serve Counties</vt:lpstr>
      <vt:lpstr>The area we serve Terminals</vt:lpstr>
      <vt:lpstr>Airport Operations</vt:lpstr>
      <vt:lpstr>Airport Operations</vt:lpstr>
      <vt:lpstr>Weather Forecast Office  Aviation Resources</vt:lpstr>
      <vt:lpstr>Terminal AerodRome Forecast (TAF)</vt:lpstr>
      <vt:lpstr>TAF Amendments</vt:lpstr>
      <vt:lpstr>From our Directive (10-802)</vt:lpstr>
      <vt:lpstr>NWS Baltimore-Washington Weather Forecast Office Area Forecast Discussion</vt:lpstr>
      <vt:lpstr>NWS Baltimore-Washington Weather Forecast Office Website Sources</vt:lpstr>
      <vt:lpstr>NWS Baltimore-Washington Weather Forecast Office Website Sources</vt:lpstr>
      <vt:lpstr>external Activities</vt:lpstr>
      <vt:lpstr>Outreach</vt:lpstr>
      <vt:lpstr>CWSU interaction</vt:lpstr>
      <vt:lpstr>Thank you for your time</vt:lpstr>
    </vt:vector>
  </TitlesOfParts>
  <Company>National Weather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Aviation program briefing WFO Baltimore-washington</dc:title>
  <dc:creator>Howard Silverman</dc:creator>
  <cp:lastModifiedBy>Andrew Snyder</cp:lastModifiedBy>
  <cp:revision>219</cp:revision>
  <dcterms:created xsi:type="dcterms:W3CDTF">2013-10-02T18:16:47Z</dcterms:created>
  <dcterms:modified xsi:type="dcterms:W3CDTF">2019-11-08T18:08:41Z</dcterms:modified>
</cp:coreProperties>
</file>