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0" r:id="rId1"/>
    <p:sldMasterId id="2147484399" r:id="rId2"/>
  </p:sldMasterIdLst>
  <p:notesMasterIdLst>
    <p:notesMasterId r:id="rId42"/>
  </p:notesMasterIdLst>
  <p:handoutMasterIdLst>
    <p:handoutMasterId r:id="rId43"/>
  </p:handoutMasterIdLst>
  <p:sldIdLst>
    <p:sldId id="1708" r:id="rId3"/>
    <p:sldId id="1955" r:id="rId4"/>
    <p:sldId id="1843" r:id="rId5"/>
    <p:sldId id="1908" r:id="rId6"/>
    <p:sldId id="1839" r:id="rId7"/>
    <p:sldId id="1951" r:id="rId8"/>
    <p:sldId id="1855" r:id="rId9"/>
    <p:sldId id="1858" r:id="rId10"/>
    <p:sldId id="1859" r:id="rId11"/>
    <p:sldId id="1947" r:id="rId12"/>
    <p:sldId id="1948" r:id="rId13"/>
    <p:sldId id="1950" r:id="rId14"/>
    <p:sldId id="1909" r:id="rId15"/>
    <p:sldId id="1956" r:id="rId16"/>
    <p:sldId id="1912" r:id="rId17"/>
    <p:sldId id="1913" r:id="rId18"/>
    <p:sldId id="1915" r:id="rId19"/>
    <p:sldId id="1954" r:id="rId20"/>
    <p:sldId id="1958" r:id="rId21"/>
    <p:sldId id="1959" r:id="rId22"/>
    <p:sldId id="1964" r:id="rId23"/>
    <p:sldId id="1960" r:id="rId24"/>
    <p:sldId id="1961" r:id="rId25"/>
    <p:sldId id="1962" r:id="rId26"/>
    <p:sldId id="1963" r:id="rId27"/>
    <p:sldId id="1965" r:id="rId28"/>
    <p:sldId id="1966" r:id="rId29"/>
    <p:sldId id="1967" r:id="rId30"/>
    <p:sldId id="1968" r:id="rId31"/>
    <p:sldId id="1969" r:id="rId32"/>
    <p:sldId id="1970" r:id="rId33"/>
    <p:sldId id="1971" r:id="rId34"/>
    <p:sldId id="1972" r:id="rId35"/>
    <p:sldId id="1976" r:id="rId36"/>
    <p:sldId id="1949" r:id="rId37"/>
    <p:sldId id="1977" r:id="rId38"/>
    <p:sldId id="1973" r:id="rId39"/>
    <p:sldId id="1974" r:id="rId40"/>
    <p:sldId id="1946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ush.khadjenouri" initials="DK" lastIdx="10" clrIdx="0"/>
  <p:cmAuthor id="1" name="Philippe Draoui" initials="NWS" lastIdx="4" clrIdx="1"/>
  <p:cmAuthor id="2" name="pk" initials="NWS" lastIdx="1" clrIdx="2"/>
  <p:cmAuthor id="3" name="Mark B. Miller" initials="mbm" lastIdx="3" clrIdx="3"/>
  <p:cmAuthor id="4" name="Willow A. Marr" initials="WAM" lastIdx="5" clrIdx="4"/>
  <p:cmAuthor id="5" name="Patrick Nield" initials="PN" lastIdx="1" clrIdx="5"/>
  <p:cmAuthor id="6" name="Sadan Cenkci" initials="NWS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3E0FF"/>
    <a:srgbClr val="33CCFF"/>
    <a:srgbClr val="3399FF"/>
    <a:srgbClr val="0000FF"/>
    <a:srgbClr val="008000"/>
    <a:srgbClr val="FF3300"/>
    <a:srgbClr val="D0D8E8"/>
    <a:srgbClr val="E9EDF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27" autoAdjust="0"/>
  </p:normalViewPr>
  <p:slideViewPr>
    <p:cSldViewPr>
      <p:cViewPr varScale="1">
        <p:scale>
          <a:sx n="73" d="100"/>
          <a:sy n="73" d="100"/>
        </p:scale>
        <p:origin x="762" y="72"/>
      </p:cViewPr>
      <p:guideLst>
        <p:guide orient="horz"/>
        <p:guide pos="2880"/>
        <p:guide orient="horz"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20" d="100"/>
        <a:sy n="120" d="100"/>
      </p:scale>
      <p:origin x="0" y="3036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6037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2836F8F-9C8F-46D8-BB58-D8E3F8CCE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77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3143" y="4342565"/>
            <a:ext cx="5477273" cy="443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6037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456DF46-45FA-483D-96BD-902A79531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6DF46-45FA-483D-96BD-902A795314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8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8216E46-3AC9-4121-825C-2E8E4315DBE1}" type="slidenum">
              <a:rPr lang="en-US" altLang="en-US" sz="1200" smtClean="0"/>
              <a:pPr>
                <a:defRPr/>
              </a:pPr>
              <a:t>19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8216E46-3AC9-4121-825C-2E8E4315DBE1}" type="slidenum">
              <a:rPr lang="en-US" altLang="en-US" sz="1200" smtClean="0"/>
              <a:pPr>
                <a:defRPr/>
              </a:pPr>
              <a:t>28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8216E46-3AC9-4121-825C-2E8E4315DBE1}" type="slidenum">
              <a:rPr lang="en-US" altLang="en-US" sz="1200" smtClean="0"/>
              <a:pPr>
                <a:defRPr/>
              </a:pPr>
              <a:t>29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2A90-F614-4556-B6E9-1232AA0964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60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9F08-759F-4BD1-A7AD-25A2EC597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3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6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4" r:id="rId3"/>
    <p:sldLayoutId id="2147484366" r:id="rId4"/>
    <p:sldLayoutId id="2147484404" r:id="rId5"/>
    <p:sldLayoutId id="214748440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noaa.gov/forms/d/1xpEsMfMDnRqoZMnD-hIBpDybxWEall_BV-mAe-9EplM/edit" TargetMode="External"/><Relationship Id="rId2" Type="http://schemas.openxmlformats.org/officeDocument/2006/relationships/hyperlink" Target="http://www.weather.gov/mdl/lamp_experiment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Science Briefing</a:t>
            </a:r>
            <a:endParaRPr lang="en-US" b="1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LAMP/GLMP v2.1.0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763000" cy="2667000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"/>
                <a:cs typeface="Arial"/>
              </a:rPr>
              <a:t>Judy Ghirardelli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NWS/OSTI/MDL/LAMP</a:t>
            </a:r>
            <a:b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</a:b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Jerome Charba, Fred Samplatsky, Bob Glahn, Adam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Schnapp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Chenjie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Huang,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Phil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Shafer, Andrew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Kochenash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, Felicia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Guarriello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, Mike Allard,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Gordana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Rancic,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Joe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Nettesheim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, and Aimee Gibbons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June 23, 2017</a:t>
            </a:r>
          </a:p>
        </p:txBody>
      </p:sp>
    </p:spTree>
    <p:extLst>
      <p:ext uri="{BB962C8B-B14F-4D97-AF65-F5344CB8AC3E}">
        <p14:creationId xmlns:p14="http://schemas.microsoft.com/office/powerpoint/2010/main" val="29593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LAMP/HRRR v2.1.0 Implementation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MDL has received comments that the current LAMP Convection and Lightning Potential color scheme makes it difficult to distinguish between the different “potential” categories, especially on some monitors.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new color scheme is being proposed with this implementation to replace the current color scheme.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Non-Science Change: “Potential” color scheme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1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title="Potential Current color schem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8503"/>
            <a:ext cx="4038600" cy="3209357"/>
          </a:xfrm>
          <a:ln>
            <a:solidFill>
              <a:srgbClr val="0000FF"/>
            </a:solidFill>
          </a:ln>
        </p:spPr>
      </p:pic>
      <p:pic>
        <p:nvPicPr>
          <p:cNvPr id="8" name="Content Placeholder 7" title="Potential Proposed color schem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62863"/>
            <a:ext cx="4038600" cy="3200637"/>
          </a:xfrm>
          <a:ln>
            <a:solidFill>
              <a:srgbClr val="0000FF"/>
            </a:solidFill>
          </a:ln>
        </p:spPr>
      </p:pic>
      <p:grpSp>
        <p:nvGrpSpPr>
          <p:cNvPr id="24" name="Group 23" title="Medium and High are sometimes difficult to distinguish, especially on some monitors"/>
          <p:cNvGrpSpPr/>
          <p:nvPr/>
        </p:nvGrpSpPr>
        <p:grpSpPr>
          <a:xfrm>
            <a:off x="2514600" y="1066800"/>
            <a:ext cx="1981200" cy="3276600"/>
            <a:chOff x="2514600" y="1066800"/>
            <a:chExt cx="1981200" cy="3276600"/>
          </a:xfrm>
        </p:grpSpPr>
        <p:sp>
          <p:nvSpPr>
            <p:cNvPr id="10" name="TextBox 9"/>
            <p:cNvSpPr txBox="1"/>
            <p:nvPr/>
          </p:nvSpPr>
          <p:spPr>
            <a:xfrm>
              <a:off x="2590800" y="1066800"/>
              <a:ext cx="1905000" cy="954107"/>
            </a:xfrm>
            <a:prstGeom prst="rect">
              <a:avLst/>
            </a:prstGeom>
            <a:solidFill>
              <a:srgbClr val="CDFF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Medium and High are sometimes difficult to distinguish, especially on some monitors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>
              <a:off x="2971800" y="2020907"/>
              <a:ext cx="571500" cy="1888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2"/>
            </p:cNvCxnSpPr>
            <p:nvPr/>
          </p:nvCxnSpPr>
          <p:spPr>
            <a:xfrm>
              <a:off x="3543300" y="2020907"/>
              <a:ext cx="190500" cy="14842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flipH="1">
              <a:off x="2514600" y="2020907"/>
              <a:ext cx="1028700" cy="23224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 title="New proposed color scheme easier to distinguish the three categories"/>
          <p:cNvGrpSpPr/>
          <p:nvPr/>
        </p:nvGrpSpPr>
        <p:grpSpPr>
          <a:xfrm>
            <a:off x="6705600" y="1066800"/>
            <a:ext cx="1981200" cy="3276600"/>
            <a:chOff x="6705600" y="1066800"/>
            <a:chExt cx="1981200" cy="3276600"/>
          </a:xfrm>
        </p:grpSpPr>
        <p:sp>
          <p:nvSpPr>
            <p:cNvPr id="20" name="TextBox 19"/>
            <p:cNvSpPr txBox="1"/>
            <p:nvPr/>
          </p:nvSpPr>
          <p:spPr>
            <a:xfrm>
              <a:off x="6781800" y="1066800"/>
              <a:ext cx="1905000" cy="954107"/>
            </a:xfrm>
            <a:prstGeom prst="rect">
              <a:avLst/>
            </a:prstGeom>
            <a:solidFill>
              <a:srgbClr val="CDFF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New proposed color scheme easier to distinguish the three categories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flipH="1">
              <a:off x="7162800" y="2020907"/>
              <a:ext cx="571500" cy="1888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0" idx="2"/>
            </p:cNvCxnSpPr>
            <p:nvPr/>
          </p:nvCxnSpPr>
          <p:spPr>
            <a:xfrm>
              <a:off x="7734300" y="2020907"/>
              <a:ext cx="190500" cy="14842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2"/>
            </p:cNvCxnSpPr>
            <p:nvPr/>
          </p:nvCxnSpPr>
          <p:spPr>
            <a:xfrm flipH="1">
              <a:off x="6705600" y="2020907"/>
              <a:ext cx="1028700" cy="23224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1028700" y="5554910"/>
            <a:ext cx="29718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Current color scheme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5219700" y="5557706"/>
            <a:ext cx="29718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Proposed color scheme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Non-Science Change: “Potential” color scheme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6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Non-Science Change: “Potential” color scheme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“Potential” color scheme examp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418219"/>
            <a:ext cx="6896100" cy="5439781"/>
          </a:xfrm>
          <a:prstGeom prst="rect">
            <a:avLst/>
          </a:prstGeom>
        </p:spPr>
      </p:pic>
      <p:sp>
        <p:nvSpPr>
          <p:cNvPr id="26" name="TextBox 25"/>
          <p:cNvSpPr txBox="1">
            <a:spLocks noChangeAspect="1"/>
          </p:cNvSpPr>
          <p:nvPr/>
        </p:nvSpPr>
        <p:spPr>
          <a:xfrm>
            <a:off x="1295400" y="1040498"/>
            <a:ext cx="29718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Current color scheme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4800600" y="1040498"/>
            <a:ext cx="29718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Proposed color scheme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971800"/>
            <a:ext cx="8411308" cy="1143000"/>
          </a:xfrm>
        </p:spPr>
        <p:txBody>
          <a:bodyPr>
            <a:normAutofit fontScale="92500" lnSpcReduction="20000"/>
          </a:bodyPr>
          <a:lstStyle/>
          <a:p>
            <a:pPr marL="0" lvl="1" indent="0" algn="ctr">
              <a:buNone/>
            </a:pPr>
            <a:r>
              <a:rPr lang="en-US" dirty="0" smtClean="0"/>
              <a:t>2. </a:t>
            </a:r>
            <a:r>
              <a:rPr lang="en" dirty="0" smtClean="0">
                <a:sym typeface="Arial"/>
              </a:rPr>
              <a:t>Adding </a:t>
            </a:r>
            <a:r>
              <a:rPr lang="en" dirty="0">
                <a:sym typeface="Arial"/>
              </a:rPr>
              <a:t>stations to LAMP guidance </a:t>
            </a:r>
            <a:endParaRPr lang="en-US" dirty="0" smtClean="0">
              <a:sym typeface="Arial"/>
            </a:endParaRPr>
          </a:p>
          <a:p>
            <a:pPr marL="0" lvl="1" indent="0" algn="ctr">
              <a:buNone/>
            </a:pPr>
            <a:r>
              <a:rPr lang="en-US" dirty="0" smtClean="0">
                <a:sym typeface="Arial"/>
              </a:rPr>
              <a:t>to </a:t>
            </a:r>
            <a:r>
              <a:rPr lang="en" dirty="0">
                <a:sym typeface="Arial"/>
              </a:rPr>
              <a:t>match MOS stations </a:t>
            </a:r>
            <a:r>
              <a:rPr lang="en-US" dirty="0">
                <a:sym typeface="Arial"/>
              </a:rPr>
              <a:t>(</a:t>
            </a:r>
            <a:r>
              <a:rPr lang="en" dirty="0">
                <a:sym typeface="Arial"/>
              </a:rPr>
              <a:t>per WFO requests</a:t>
            </a:r>
            <a:r>
              <a:rPr lang="en-US" dirty="0">
                <a:sym typeface="Arial"/>
              </a:rPr>
              <a:t>)</a:t>
            </a:r>
            <a:br>
              <a:rPr lang="en-US" dirty="0">
                <a:sym typeface="Arial"/>
              </a:rPr>
            </a:br>
            <a:endParaRPr lang="en" dirty="0">
              <a:sym typeface="Arial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2. Adding stations to LAMP guidanc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1" indent="0"/>
            <a:r>
              <a:rPr lang="en-US" dirty="0" smtClean="0"/>
              <a:t>2. </a:t>
            </a:r>
            <a:r>
              <a:rPr lang="en" dirty="0" smtClean="0">
                <a:sym typeface="Arial"/>
              </a:rPr>
              <a:t>Adding stations to LAMP guidance </a:t>
            </a:r>
            <a:r>
              <a:rPr lang="en-US" dirty="0" smtClean="0">
                <a:sym typeface="Arial"/>
              </a:rPr>
              <a:t/>
            </a:r>
            <a:br>
              <a:rPr lang="en-US" dirty="0" smtClean="0">
                <a:sym typeface="Arial"/>
              </a:rPr>
            </a:br>
            <a:r>
              <a:rPr lang="en-US" dirty="0" smtClean="0">
                <a:sym typeface="Arial"/>
              </a:rPr>
              <a:t>to </a:t>
            </a:r>
            <a:r>
              <a:rPr lang="en" dirty="0" smtClean="0">
                <a:sym typeface="Arial"/>
              </a:rPr>
              <a:t>match MOS stations </a:t>
            </a:r>
            <a:r>
              <a:rPr lang="en-US" dirty="0" smtClean="0">
                <a:sym typeface="Arial"/>
              </a:rPr>
              <a:t>(</a:t>
            </a:r>
            <a:r>
              <a:rPr lang="en" dirty="0" smtClean="0">
                <a:sym typeface="Arial"/>
              </a:rPr>
              <a:t>per WFO requests</a:t>
            </a:r>
            <a:r>
              <a:rPr lang="en-US" dirty="0" smtClean="0">
                <a:sym typeface="Arial"/>
              </a:rPr>
              <a:t>)</a:t>
            </a:r>
            <a:br>
              <a:rPr lang="en-US" dirty="0" smtClean="0">
                <a:sym typeface="Arial"/>
              </a:rPr>
            </a:br>
            <a:r>
              <a:rPr lang="en" dirty="0" smtClean="0">
                <a:sym typeface="Arial"/>
              </a:rPr>
              <a:t/>
            </a:r>
            <a:br>
              <a:rPr lang="en" dirty="0" smtClean="0"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152400"/>
            <a:ext cx="82491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New Stations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 startAt="2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stations to LAMP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guidance</a:t>
            </a: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14</a:t>
            </a:fld>
            <a:endParaRPr lang="en">
              <a:sym typeface="Arial"/>
            </a:endParaRPr>
          </a:p>
        </p:txBody>
      </p:sp>
      <p:pic>
        <p:nvPicPr>
          <p:cNvPr id="3" name="Picture 2" descr="NewStations_all_new.png" title="LAMP Stati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7202" r="9213" b="7223"/>
          <a:stretch/>
        </p:blipFill>
        <p:spPr>
          <a:xfrm>
            <a:off x="4419600" y="1981200"/>
            <a:ext cx="4605529" cy="3733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Shape 201"/>
          <p:cNvSpPr txBox="1"/>
          <p:nvPr/>
        </p:nvSpPr>
        <p:spPr>
          <a:xfrm>
            <a:off x="0" y="838200"/>
            <a:ext cx="8072499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endParaRPr lang="en" sz="36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7763" lvl="2" indent="-29368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555 new stations for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use in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LAMP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to already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existing equations and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thresholds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1147763" lvl="2" indent="-29368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332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of those new stations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added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the LAMP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text Bulletins and BUFR  </a:t>
            </a:r>
          </a:p>
          <a:p>
            <a:pPr lvl="3" indent="-223838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Adding these stations for 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ceiling, visibility, obstruction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vision, convection, and 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lightning guidance</a:t>
            </a:r>
          </a:p>
          <a:p>
            <a:pPr lvl="3" indent="-223838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elements will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follow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time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1147763" lvl="2" indent="-29368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New stations will be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added to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GLMP as inputs in the next implementation (FY18)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New Station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Stations</a:t>
            </a:r>
            <a:r>
              <a:rPr lang="en" dirty="0"/>
              <a:t/>
            </a:r>
            <a:br>
              <a:rPr lang="e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971800"/>
            <a:ext cx="7543800" cy="1143000"/>
          </a:xfrm>
        </p:spPr>
        <p:txBody>
          <a:bodyPr>
            <a:normAutofit fontScale="92500" lnSpcReduction="20000"/>
          </a:bodyPr>
          <a:lstStyle/>
          <a:p>
            <a:pPr marL="533400" lvl="1" indent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dirty="0" smtClean="0">
                <a:sym typeface="Arial"/>
              </a:rPr>
              <a:t>3. 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the most recent 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marL="533400" lvl="1" indent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METAR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observation and SPECI observations 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marL="533400" lvl="1" indent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input into LAMP (FAA AWRP funding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en" dirty="0" smtClean="0">
              <a:sym typeface="Arial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3. Using the most recent METAR observation and SPECI observations as input into LAMP (FAA AWRP funding)" hidden="1" title="3. Using the most recent METAR observation and SPECI observations as input into LAMP (FAA AWRP funding)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3400" lvl="1" inden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ym typeface="Arial"/>
              </a:rPr>
              <a:t>3. 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Using the most recent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METAR observation and SPECI observations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as input into LAMP (FAA AWRP funding)</a:t>
            </a:r>
            <a:r>
              <a:rPr lang="en" dirty="0" smtClean="0">
                <a:sym typeface="Arial"/>
              </a:rPr>
              <a:t/>
            </a:r>
            <a:br>
              <a:rPr lang="en" dirty="0" smtClean="0"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7100" y="228600"/>
            <a:ext cx="89869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Most Recent Observations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 startAt="3"/>
            </a:pPr>
            <a:r>
              <a:rPr lang="en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Using the most recent METAR and SPECI observations as input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FAA AWRP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Ceiling &amp; Visibility funding)</a:t>
            </a: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7763" indent="-173038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MDL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is working together with NWS AWC and NCEP/EMC </a:t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endParaRPr lang="en-US" altLang="en-US" sz="2000" dirty="0">
              <a:latin typeface="Arial" pitchFamily="34" charset="0"/>
              <a:ea typeface="ＭＳ Ｐゴシック" pitchFamily="34" charset="-128"/>
            </a:endParaRPr>
          </a:p>
          <a:p>
            <a:pPr marL="1147763" indent="-173038"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Specific LAMP focus: improve the 0-3 hour Ceiling Height and Visibility forecast guidance by utilizing all available observations</a:t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endParaRPr lang="en-US" altLang="en-US" sz="2000" dirty="0">
              <a:latin typeface="Arial" pitchFamily="34" charset="0"/>
              <a:ea typeface="ＭＳ Ｐゴシック" pitchFamily="34" charset="-128"/>
            </a:endParaRPr>
          </a:p>
          <a:p>
            <a:pPr marL="1147763" indent="-173038"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Historically, LAMP products have only used the “hourly” METAR observations taken at the “top of the hour”</a:t>
            </a:r>
          </a:p>
          <a:p>
            <a:pPr lvl="3" indent="-223838" defTabSz="48069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The METAR report taken closest to the “top of the hour” were used, even if a more recent METAR observation was available</a:t>
            </a:r>
          </a:p>
          <a:p>
            <a:pPr lvl="3" indent="-223838" defTabSz="48069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SPECI observations were not considered </a:t>
            </a:r>
            <a:br>
              <a:rPr lang="en-US" altLang="en-US" sz="2000" dirty="0">
                <a:solidFill>
                  <a:srgbClr val="0070C0"/>
                </a:solidFill>
              </a:rPr>
            </a:br>
            <a:endParaRPr lang="en-US" altLang="en-US" sz="2000" dirty="0">
              <a:solidFill>
                <a:srgbClr val="0070C0"/>
              </a:solidFill>
            </a:endParaRPr>
          </a:p>
          <a:p>
            <a:pPr marL="1147763" lvl="2" indent="-173038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Upgrade: </a:t>
            </a:r>
            <a:endParaRPr lang="en-US" altLang="en-US" sz="20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1490662" lvl="3" indent="-3429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Use </a:t>
            </a: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most recent METAR or SPECI observation for all 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elements</a:t>
            </a:r>
          </a:p>
          <a:p>
            <a:pPr marL="1490662" lvl="3" indent="-3429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Benefits </a:t>
            </a: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LAMP at stations and on the 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grid</a:t>
            </a:r>
          </a:p>
          <a:p>
            <a:pPr marL="1490662" lvl="3" indent="-34290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Preliminary </a:t>
            </a:r>
            <a:r>
              <a:rPr lang="en-US" sz="2000" dirty="0">
                <a:solidFill>
                  <a:srgbClr val="FF0000"/>
                </a:solidFill>
              </a:rPr>
              <a:t>results indicate there is a small improvement in the first few hours of the period for ceiling and visibility</a:t>
            </a: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16</a:t>
            </a:fld>
            <a:endParaRPr lang="en">
              <a:sym typeface="Arial"/>
            </a:endParaRPr>
          </a:p>
        </p:txBody>
      </p:sp>
      <p:sp>
        <p:nvSpPr>
          <p:cNvPr id="3" name="Most Recent Observation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Recent Observations</a:t>
            </a:r>
            <a:r>
              <a:rPr lang="en" dirty="0"/>
              <a:t/>
            </a:r>
            <a:br>
              <a:rPr lang="e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971800"/>
            <a:ext cx="7467600" cy="1905000"/>
          </a:xfrm>
        </p:spPr>
        <p:txBody>
          <a:bodyPr>
            <a:normAutofit/>
          </a:bodyPr>
          <a:lstStyle/>
          <a:p>
            <a:pPr marL="533400" lvl="1" indent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LAMP/GLMP </a:t>
            </a:r>
            <a:endParaRPr lang="en-US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 indent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minutes (FAA AWRP funding) </a:t>
            </a:r>
            <a:r>
              <a:rPr lang="en-US" dirty="0" smtClean="0">
                <a:solidFill>
                  <a:srgbClr val="000000"/>
                </a:solidFill>
                <a:sym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Arial"/>
              </a:rPr>
            </a:br>
            <a:endParaRPr lang="en" dirty="0" smtClean="0">
              <a:solidFill>
                <a:srgbClr val="000000"/>
              </a:solidFill>
              <a:sym typeface="Arial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4. Running LAMP/GLMP every 15 minutes (FAA AWRP funding)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3400" lvl="1" inden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 </a:t>
            </a:r>
            <a:r>
              <a:rPr lang="en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LAMP/GLMP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15 minutes (FAA AWRP funding)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30974" y="152400"/>
            <a:ext cx="8784426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en" sz="36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 startAt="4"/>
            </a:pPr>
            <a:r>
              <a:rPr lang="en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Running LAMP/GLMP every 15 minutes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FAA AWRP funding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Updated LAMP guidance will be available for the NWS AWC’s Helicopter Emergency Medical Services (HEMS) Tool 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Run ~HH:30 same as present (forecasts out to 25 hours) except using most recent observations (METAR and SPECIs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endParaRPr lang="en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Additional Runs ~HH:00, ~HH:15, and ~HH:45 for: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Ceiling </a:t>
            </a:r>
            <a:r>
              <a:rPr lang="en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visibility </a:t>
            </a:r>
            <a:r>
              <a:rPr lang="en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only;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LAMP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GLMP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00-hr gridded analysis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orecasts only out </a:t>
            </a:r>
            <a:r>
              <a:rPr lang="en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hours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(01, 02, and 03-hr forecasts)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with updated forecasts still valid at top of the hour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Dissemination: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Available operationally to AWC for HEMS tool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Available experimentally on website for WFO evaluation to determine if it should be added to SBN (coordinated in April 2017 with NWS RAMs)</a:t>
            </a:r>
            <a:endParaRPr lang="en" sz="1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15-minute updates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5-minute updates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15-minute 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title="15-minute updates detai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79211"/>
              </p:ext>
            </p:extLst>
          </p:nvPr>
        </p:nvGraphicFramePr>
        <p:xfrm>
          <a:off x="914400" y="1143000"/>
          <a:ext cx="7543800" cy="448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Nominal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Run Time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Most recent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obs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in period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Forecast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Elements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Projections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00 (Early Early)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(HH-1):00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(HH-1):59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Ceiling &amp; Visibility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15 (Early)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(HH-1):15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(HH):14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Ceiling &amp; Visibility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30 (Base)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(HH-1):30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(HH):29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All Elements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1-25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hrs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45 (Late)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(HH-1):45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(HH):44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Ceiling &amp; Visibility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6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5-minute updat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15-minute updates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Outline</a:t>
            </a:r>
            <a:endParaRPr lang="en"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MDL Science Summary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AWC Feedback (Steve Lack)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 Other Evaluation Feedback</a:t>
            </a: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2</a:t>
            </a:fld>
            <a:endParaRPr lang="en" dirty="0">
              <a:sym typeface="Arial"/>
            </a:endParaRPr>
          </a:p>
        </p:txBody>
      </p:sp>
      <p:sp>
        <p:nvSpPr>
          <p:cNvPr id="3" name="Outlin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b="0" dirty="0"/>
              <a:t>Outline</a:t>
            </a:r>
            <a:br>
              <a:rPr lang="en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57200"/>
            <a:ext cx="8839200" cy="440120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KLAX   GFS LAMP GUIDANCE   6/14/2017  2200 UTC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UTC  23 00 01 02 03 04 05 06 07 08 09 10 11 12 13 14 15 16 17 18 19 20 21 22 23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TMP  72 71 70 68 67 66 66 65 65 65 64 64 64 64 64 65 67 70 72 73 74 74 73 73 72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DPT  58 58 59 59 59 59 59 59 59 59 59 59 59 59 59 59 59 59 59 59 60 59 59 60 60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WDR  26 26 26 26 25 25 24 23 21 21 20 16 17 14 13 13 14 20 24 25 26 26 26 26 26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WSP  12 12 11 10 08 06 05 04 03 03 03 03 03 02 02 03 03 03 05 07 08 10 11 12 12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WGS  NG NG NG NG NG NG NG NG NG NG NG NG NG NG NG NG NG NG NG NG NG NG NG NG NG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PPO   0  0  0  0  0  0  0  0  0  0  0  0  0  0  0  0  0  0  0  0  0  0  0  0  0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PCO   N  N  N  N  N  N  N  N  N  N  N  N  N  N  N  N  N  N  N  N  N  N  N  N  N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P06                        0                 0                 1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LP1   0  0  0  0  0  0  0  0  0  0  0  0  0  0  0  0  0  0  0  0  0  0  0  0  0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LC1   N  N  N  N  N  N  N  N  N  N  N  N  N  N  N  N  N  N  N  N  N  N  N  N  N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CP1   0  0  0  0  0  0  0  0  0  0  0  0  0  0  0  0  0  0  0  0  0  0  0  0  0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CC1   N  N  N  N  N  N  N  N  N  N  N  N  N  N  N  N  N  N  N  N  N  N  N  N  N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CLD  CL CL FW FW SC SC SC BK BK OV OV OV OV OV OV OV OV BK SC FW FW FW FW FW FW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CIG   8  8  8  8  8  8  8  8  8  6  4  4  4  4  4  4  4  4  8  8  8  8  8  8  8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CCG   8  7  6  3  7  6  4  4  4  4  4  3  4  3  3  3  3  3  6  7  6  7  6  7  6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VIS   7  7  7  7  7  7  7  7  7  7  7  7  7  7  6  5  5  5  5  6  7  7  7  7  7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CVS   7  7  7  6  6  5  6  5  5  5  5  5  5  5  4  4  4  3  3  5  5  5  5  6  5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OBV   N  N  N  N  N  N  N  N  N HZ BR BR BR BR BR BR BR HZ HZ HZ HZ HZ  N  N 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883920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KLAX   GFS LAMP GUIDANCE   6/14/2017  2200 UTC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UTC  23 00 01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CIG   8  8  8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VIS   7  7  7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OBV   N  N 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0"/>
            <a:ext cx="426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Regular LAMP Bulletin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91200" y="5562600"/>
            <a:ext cx="2971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LAMP Bulletin 2245 UTC</a:t>
            </a:r>
            <a:endParaRPr lang="en-US" dirty="0"/>
          </a:p>
        </p:txBody>
      </p:sp>
      <p:sp>
        <p:nvSpPr>
          <p:cNvPr id="10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gular LAMP Bulletin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LAMP Bulletin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6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7101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Most Recent Observations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Using the most recent observation is not a science </a:t>
            </a:r>
            <a:r>
              <a:rPr lang="en-US" dirty="0"/>
              <a:t>c</a:t>
            </a:r>
            <a:r>
              <a:rPr lang="en-US" dirty="0" smtClean="0"/>
              <a:t>hange, but more of technical change.  Therefore we didn’t feel a full verification was needed.  However, we did a limited to verification to confirm there were no problems and to see if there might be any measurable impact.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Verification:</a:t>
            </a:r>
          </a:p>
          <a:p>
            <a:pPr marL="1027113" lvl="3" indent="-339725" defTabSz="48069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Very limited sample of data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(19, 30, and 8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days)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(May - June)</a:t>
            </a:r>
          </a:p>
          <a:p>
            <a:pPr marL="1027113" lvl="3" indent="-339725" defTabSz="48069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Only Ceiling and Visibility were verified</a:t>
            </a:r>
            <a:endParaRPr lang="en-US" sz="18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1027113" lvl="3" indent="-339725" defTabSz="48069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Preliminary results indicate:</a:t>
            </a:r>
          </a:p>
          <a:p>
            <a:pPr marL="1484313" lvl="4" indent="-339725" defTabSz="48069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there </a:t>
            </a: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is a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small </a:t>
            </a: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improvement in the first few hours of the period for ceiling and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visibility</a:t>
            </a:r>
          </a:p>
          <a:p>
            <a:pPr marL="1484313" lvl="4" indent="-339725" defTabSz="48069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Skill improves slightly with each 15 minute update run</a:t>
            </a:r>
            <a:endParaRPr lang="en-US" sz="18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Most Recent Observation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Most Recent Observations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Most Recent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Observations</a:t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Verification: CIG 0000 UTC</a:t>
            </a:r>
            <a:endParaRPr lang="en"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title="Verification: CIG 0000 UTC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6" y="1066800"/>
            <a:ext cx="7665509" cy="57491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06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19 days: </a:t>
            </a:r>
            <a:r>
              <a:rPr lang="en-US" sz="1800" dirty="0"/>
              <a:t>5/13/17 – 5/31/17</a:t>
            </a:r>
          </a:p>
        </p:txBody>
      </p:sp>
    </p:spTree>
    <p:extLst>
      <p:ext uri="{BB962C8B-B14F-4D97-AF65-F5344CB8AC3E}">
        <p14:creationId xmlns:p14="http://schemas.microsoft.com/office/powerpoint/2010/main" val="2087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Most Recent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Observations</a:t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Verification: CIG 1200 UTC</a:t>
            </a:r>
            <a:endParaRPr lang="en"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title="Verification: CIG 0000 UT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6" y="1066800"/>
            <a:ext cx="7665509" cy="57491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106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19 days: </a:t>
            </a:r>
            <a:r>
              <a:rPr lang="en-US" sz="1800" dirty="0"/>
              <a:t>5/13/17 – 5/31/17</a:t>
            </a:r>
          </a:p>
        </p:txBody>
      </p:sp>
    </p:spTree>
    <p:extLst>
      <p:ext uri="{BB962C8B-B14F-4D97-AF65-F5344CB8AC3E}">
        <p14:creationId xmlns:p14="http://schemas.microsoft.com/office/powerpoint/2010/main" val="37645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Most Recent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Observations</a:t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Verification: VIS 0000 UTC</a:t>
            </a:r>
            <a:endParaRPr lang="en"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title="Verification: VIS 0000 UT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6" y="1066800"/>
            <a:ext cx="7665509" cy="57491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106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19 days: </a:t>
            </a:r>
            <a:r>
              <a:rPr lang="en-US" sz="1800" dirty="0"/>
              <a:t>5/13/17 – 5/31/17</a:t>
            </a:r>
          </a:p>
        </p:txBody>
      </p:sp>
    </p:spTree>
    <p:extLst>
      <p:ext uri="{BB962C8B-B14F-4D97-AF65-F5344CB8AC3E}">
        <p14:creationId xmlns:p14="http://schemas.microsoft.com/office/powerpoint/2010/main" val="6506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Most Recent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Observations</a:t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Verification: VIS 1200 UTC</a:t>
            </a:r>
            <a:endParaRPr lang="en"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title="Verification: VIS 1200 UT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6" y="1066800"/>
            <a:ext cx="7665509" cy="57491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106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19 days: </a:t>
            </a:r>
            <a:r>
              <a:rPr lang="en-US" sz="1800" dirty="0"/>
              <a:t>5/13/17 – 5/31/17</a:t>
            </a:r>
          </a:p>
        </p:txBody>
      </p:sp>
    </p:spTree>
    <p:extLst>
      <p:ext uri="{BB962C8B-B14F-4D97-AF65-F5344CB8AC3E}">
        <p14:creationId xmlns:p14="http://schemas.microsoft.com/office/powerpoint/2010/main" val="141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1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Multiple </a:t>
            </a:r>
            <a:r>
              <a:rPr lang="en-US" sz="3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Runs </a:t>
            </a: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Verification: CIG 1200 UTC</a:t>
            </a:r>
            <a:br>
              <a:rPr lang="en-US" sz="31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30 days of Data</a:t>
            </a:r>
            <a:endParaRPr lang="en"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title="Multiple Runs Verification: CIG 1200 UTC 30 days of Data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2" y="1521639"/>
            <a:ext cx="7059877" cy="52949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30 days: </a:t>
            </a:r>
            <a:r>
              <a:rPr lang="en-US" sz="1800" dirty="0"/>
              <a:t>5/13/17-6/4/17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(:00 window too small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smtClean="0"/>
              <a:t>with </a:t>
            </a:r>
            <a:r>
              <a:rPr lang="en-US" sz="1800" dirty="0"/>
              <a:t>6/13/17-6/20/17 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(:00 window fixed)</a:t>
            </a:r>
            <a:endParaRPr lang="en-US" sz="1800" dirty="0"/>
          </a:p>
        </p:txBody>
      </p:sp>
      <p:grpSp>
        <p:nvGrpSpPr>
          <p:cNvPr id="10" name="Group 9" title="Obs collection window at :00 too restrictive (fixed 6/12/2017) resulting in lower skill for :00 run"/>
          <p:cNvGrpSpPr/>
          <p:nvPr/>
        </p:nvGrpSpPr>
        <p:grpSpPr>
          <a:xfrm>
            <a:off x="2423160" y="4114800"/>
            <a:ext cx="4297680" cy="1616333"/>
            <a:chOff x="2423160" y="4114800"/>
            <a:chExt cx="4297680" cy="1616333"/>
          </a:xfrm>
        </p:grpSpPr>
        <p:sp>
          <p:nvSpPr>
            <p:cNvPr id="7" name="TextBox 6"/>
            <p:cNvSpPr txBox="1"/>
            <p:nvPr/>
          </p:nvSpPr>
          <p:spPr>
            <a:xfrm>
              <a:off x="2423160" y="4807803"/>
              <a:ext cx="4297680" cy="923330"/>
            </a:xfrm>
            <a:prstGeom prst="rect">
              <a:avLst/>
            </a:prstGeom>
            <a:solidFill>
              <a:srgbClr val="A3E0FF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/>
                <a:t>Obs</a:t>
              </a:r>
              <a:r>
                <a:rPr lang="en-US" sz="1800" dirty="0" smtClean="0"/>
                <a:t> collection window at :00 too restrictive (fixed 6/12/2017) resulting in lower skill for :00 run</a:t>
              </a:r>
              <a:endParaRPr lang="en-US" sz="1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423160" y="4114800"/>
              <a:ext cx="320040" cy="6930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0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1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Multiple </a:t>
            </a:r>
            <a:r>
              <a:rPr lang="en-US" sz="3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Runs </a:t>
            </a: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Verification: CIG 1200 UTC</a:t>
            </a:r>
            <a:br>
              <a:rPr lang="en-US" sz="31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100" dirty="0" smtClean="0">
                <a:latin typeface="Arial"/>
                <a:ea typeface="Arial"/>
                <a:cs typeface="Arial"/>
                <a:sym typeface="Arial"/>
              </a:rPr>
              <a:t>8 days of Data (:00 window fixed)</a:t>
            </a:r>
            <a:endParaRPr lang="en"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title="Multiple Runs Verification: CIG 1200 UTC 8 days of Data (:00 window fixed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517904"/>
            <a:ext cx="7059169" cy="52943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066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8</a:t>
            </a:r>
            <a:r>
              <a:rPr lang="en-US" sz="1800" dirty="0" smtClean="0"/>
              <a:t> days: 6/13/17 </a:t>
            </a:r>
            <a:r>
              <a:rPr lang="en-US" sz="1800" dirty="0"/>
              <a:t>– </a:t>
            </a:r>
            <a:r>
              <a:rPr lang="en-US" sz="1800" dirty="0" smtClean="0"/>
              <a:t>6/20/17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(:00 window fixed)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5" name="Group 14" title="Fix to the :00 run’s window for accepting obs greatly improves the :00 skill, as expected"/>
          <p:cNvGrpSpPr/>
          <p:nvPr/>
        </p:nvGrpSpPr>
        <p:grpSpPr>
          <a:xfrm>
            <a:off x="2209800" y="3733800"/>
            <a:ext cx="4511040" cy="1997333"/>
            <a:chOff x="2209800" y="3733800"/>
            <a:chExt cx="4511040" cy="1997333"/>
          </a:xfrm>
        </p:grpSpPr>
        <p:sp>
          <p:nvSpPr>
            <p:cNvPr id="3" name="TextBox 2"/>
            <p:cNvSpPr txBox="1"/>
            <p:nvPr/>
          </p:nvSpPr>
          <p:spPr>
            <a:xfrm>
              <a:off x="2423160" y="4807803"/>
              <a:ext cx="4297680" cy="923330"/>
            </a:xfrm>
            <a:prstGeom prst="rect">
              <a:avLst/>
            </a:prstGeom>
            <a:solidFill>
              <a:srgbClr val="A3E0FF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Fix to the :00 run’s window for accepting </a:t>
              </a:r>
              <a:r>
                <a:rPr lang="en-US" sz="1800" dirty="0" err="1" smtClean="0"/>
                <a:t>obs</a:t>
              </a:r>
              <a:r>
                <a:rPr lang="en-US" sz="1800" dirty="0" smtClean="0"/>
                <a:t> greatly improves the :00 skill, as expected</a:t>
              </a:r>
              <a:endParaRPr lang="en-US" sz="1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209800" y="3733800"/>
              <a:ext cx="533400" cy="10740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6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Importance of recent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inter-hourly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observation</a:t>
            </a:r>
            <a:endParaRPr lang="en-US" sz="2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43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KPYM: Plymouth MA June 01, 2017 06 UTC Runs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2817673"/>
            <a:ext cx="31242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Green</a:t>
            </a:r>
            <a:r>
              <a:rPr lang="en-US" sz="1800" dirty="0" smtClean="0"/>
              <a:t>   = </a:t>
            </a:r>
            <a:r>
              <a:rPr lang="en-US" sz="1800" dirty="0" err="1" smtClean="0"/>
              <a:t>oper</a:t>
            </a:r>
            <a:r>
              <a:rPr lang="en-US" sz="1800" dirty="0" smtClean="0"/>
              <a:t> 0630 run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Orange</a:t>
            </a:r>
            <a:r>
              <a:rPr lang="en-US" sz="1800" dirty="0" smtClean="0"/>
              <a:t> = </a:t>
            </a:r>
            <a:r>
              <a:rPr lang="en-US" sz="1800" dirty="0" err="1" smtClean="0"/>
              <a:t>prototpye</a:t>
            </a:r>
            <a:r>
              <a:rPr lang="en-US" sz="1800" dirty="0" smtClean="0"/>
              <a:t> 0600 run</a:t>
            </a:r>
          </a:p>
          <a:p>
            <a:r>
              <a:rPr lang="en-US" sz="1800" dirty="0"/>
              <a:t>Black = </a:t>
            </a:r>
            <a:r>
              <a:rPr lang="en-US" sz="1800" dirty="0" err="1"/>
              <a:t>prototpye</a:t>
            </a:r>
            <a:r>
              <a:rPr lang="en-US" sz="1800" dirty="0"/>
              <a:t> 0600 </a:t>
            </a:r>
            <a:r>
              <a:rPr lang="en-US" sz="1800" dirty="0" smtClean="0"/>
              <a:t>run</a:t>
            </a:r>
          </a:p>
          <a:p>
            <a:r>
              <a:rPr lang="en-US" sz="1800" dirty="0">
                <a:solidFill>
                  <a:srgbClr val="FF00FF"/>
                </a:solidFill>
              </a:rPr>
              <a:t>Pink</a:t>
            </a:r>
            <a:r>
              <a:rPr lang="en-US" sz="1800" dirty="0"/>
              <a:t> = </a:t>
            </a:r>
            <a:r>
              <a:rPr lang="en-US" sz="1800" dirty="0" err="1"/>
              <a:t>prototpye</a:t>
            </a:r>
            <a:r>
              <a:rPr lang="en-US" sz="1800" dirty="0"/>
              <a:t> 0600 </a:t>
            </a:r>
            <a:r>
              <a:rPr lang="en-US" sz="1800" dirty="0" smtClean="0"/>
              <a:t>run</a:t>
            </a:r>
          </a:p>
          <a:p>
            <a:r>
              <a:rPr lang="en-US" sz="1800" dirty="0">
                <a:solidFill>
                  <a:srgbClr val="00CCFF"/>
                </a:solidFill>
              </a:rPr>
              <a:t>Cyan </a:t>
            </a:r>
            <a:r>
              <a:rPr lang="en-US" sz="1800" dirty="0"/>
              <a:t>= </a:t>
            </a:r>
            <a:r>
              <a:rPr lang="en-US" sz="1800" dirty="0" err="1"/>
              <a:t>prototpye</a:t>
            </a:r>
            <a:r>
              <a:rPr lang="en-US" sz="1800" dirty="0"/>
              <a:t> 0600 </a:t>
            </a:r>
            <a:r>
              <a:rPr lang="en-US" sz="1800" dirty="0" smtClean="0"/>
              <a:t>run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▲= Top of the Hour </a:t>
            </a:r>
            <a:r>
              <a:rPr lang="en-US" sz="1800" dirty="0" err="1" smtClean="0"/>
              <a:t>obs</a:t>
            </a:r>
            <a:endParaRPr lang="en-US" sz="1800" dirty="0" smtClean="0"/>
          </a:p>
          <a:p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</a:t>
            </a:r>
            <a:r>
              <a:rPr lang="en-US" sz="1800" dirty="0" smtClean="0"/>
              <a:t>★= SPECI </a:t>
            </a:r>
            <a:r>
              <a:rPr lang="en-US" sz="1800" dirty="0" err="1" smtClean="0"/>
              <a:t>obs</a:t>
            </a:r>
            <a:endParaRPr lang="en-US" sz="1800" dirty="0"/>
          </a:p>
        </p:txBody>
      </p:sp>
      <p:sp>
        <p:nvSpPr>
          <p:cNvPr id="13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KPYM_06z_20170601_meteogram.png" title="Visibility meteogram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5976" r="42460" b="30842"/>
          <a:stretch/>
        </p:blipFill>
        <p:spPr>
          <a:xfrm>
            <a:off x="457200" y="2895600"/>
            <a:ext cx="5151465" cy="133453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8458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/>
                <a:cs typeface="Courier"/>
              </a:rPr>
              <a:t>0600: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pt-BR" sz="900" dirty="0">
                <a:latin typeface="Courier"/>
                <a:cs typeface="Courier"/>
              </a:rPr>
              <a:t> KPYM 01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0528</a:t>
            </a:r>
            <a:r>
              <a:rPr lang="pt-BR" sz="900" dirty="0">
                <a:latin typeface="Courier"/>
                <a:cs typeface="Courier"/>
              </a:rPr>
              <a:t>Z AUTO 22004KT 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1/2SM </a:t>
            </a:r>
            <a:r>
              <a:rPr lang="pt-BR" sz="900" dirty="0">
                <a:latin typeface="Courier"/>
                <a:cs typeface="Courier"/>
              </a:rPr>
              <a:t>FG VV002 14/14 A2992 RMK AO2 T01440139 TSNO</a:t>
            </a:r>
          </a:p>
          <a:p>
            <a:endParaRPr lang="pt-BR" sz="900" dirty="0">
              <a:latin typeface="Courier"/>
              <a:cs typeface="Courier"/>
            </a:endParaRPr>
          </a:p>
          <a:p>
            <a:r>
              <a:rPr lang="pt-BR" sz="900" dirty="0">
                <a:latin typeface="Courier"/>
                <a:cs typeface="Courier"/>
              </a:rPr>
              <a:t>0615:      KPYM 01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0552</a:t>
            </a:r>
            <a:r>
              <a:rPr lang="pt-BR" sz="900" dirty="0">
                <a:latin typeface="Courier"/>
                <a:cs typeface="Courier"/>
              </a:rPr>
              <a:t>Z AUTO 24005KT 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1 3/4SM </a:t>
            </a:r>
            <a:r>
              <a:rPr lang="pt-BR" sz="900" dirty="0">
                <a:latin typeface="Courier"/>
                <a:cs typeface="Courier"/>
              </a:rPr>
              <a:t>BR OVC002 14/14 A2993 RMK AO2 SLP134 60001 T01440139 10167 20133 55000 TSNO</a:t>
            </a:r>
          </a:p>
          <a:p>
            <a:r>
              <a:rPr lang="pt-BR" sz="900" dirty="0">
                <a:latin typeface="Courier"/>
                <a:cs typeface="Courier"/>
              </a:rPr>
              <a:t>0615: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pt-BR" sz="900" dirty="0">
                <a:latin typeface="Courier"/>
                <a:cs typeface="Courier"/>
              </a:rPr>
              <a:t> KPYM 01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0559</a:t>
            </a:r>
            <a:r>
              <a:rPr lang="pt-BR" sz="900" dirty="0">
                <a:latin typeface="Courier"/>
                <a:cs typeface="Courier"/>
              </a:rPr>
              <a:t>Z AUTO 23005KT 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2 1/2SM </a:t>
            </a:r>
            <a:r>
              <a:rPr lang="pt-BR" sz="900" dirty="0">
                <a:latin typeface="Courier"/>
                <a:cs typeface="Courier"/>
              </a:rPr>
              <a:t>BR OVC002 14/14 A2994 RMK AO2 T01440139 TSNO</a:t>
            </a:r>
          </a:p>
          <a:p>
            <a:endParaRPr lang="pt-BR" sz="900" dirty="0">
              <a:latin typeface="Courier"/>
              <a:cs typeface="Courier"/>
            </a:endParaRPr>
          </a:p>
          <a:p>
            <a:r>
              <a:rPr lang="pt-BR" sz="900" dirty="0">
                <a:latin typeface="Courier"/>
                <a:cs typeface="Courier"/>
              </a:rPr>
              <a:t>0630</a:t>
            </a:r>
            <a:r>
              <a:rPr lang="pt-BR" sz="900" dirty="0" smtClean="0">
                <a:latin typeface="Courier"/>
                <a:cs typeface="Courier"/>
              </a:rPr>
              <a:t>: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pt-BR" sz="900" dirty="0">
                <a:latin typeface="Courier"/>
                <a:cs typeface="Courier"/>
              </a:rPr>
              <a:t> </a:t>
            </a:r>
            <a:r>
              <a:rPr lang="pt-BR" sz="900" dirty="0" smtClean="0">
                <a:latin typeface="Courier"/>
                <a:cs typeface="Courier"/>
              </a:rPr>
              <a:t>KPYM </a:t>
            </a:r>
            <a:r>
              <a:rPr lang="pt-BR" sz="900" dirty="0">
                <a:latin typeface="Courier"/>
                <a:cs typeface="Courier"/>
              </a:rPr>
              <a:t>01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0606</a:t>
            </a:r>
            <a:r>
              <a:rPr lang="pt-BR" sz="900" dirty="0">
                <a:latin typeface="Courier"/>
                <a:cs typeface="Courier"/>
              </a:rPr>
              <a:t>Z AUTO 22005KT 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6SM</a:t>
            </a:r>
            <a:r>
              <a:rPr lang="pt-BR" sz="9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pt-BR" sz="900" dirty="0">
                <a:latin typeface="Courier"/>
                <a:cs typeface="Courier"/>
              </a:rPr>
              <a:t>BR BKN002 14/14 A2994 RMK AO2 T01440139 TSNO</a:t>
            </a:r>
          </a:p>
          <a:p>
            <a:r>
              <a:rPr lang="pt-BR" sz="900" dirty="0">
                <a:latin typeface="Courier"/>
                <a:cs typeface="Courier"/>
              </a:rPr>
              <a:t>0630</a:t>
            </a:r>
            <a:r>
              <a:rPr lang="pt-BR" sz="900" dirty="0" smtClean="0">
                <a:latin typeface="Courier"/>
                <a:cs typeface="Courier"/>
              </a:rPr>
              <a:t>: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pt-BR" sz="900" dirty="0">
                <a:latin typeface="Courier"/>
                <a:cs typeface="Courier"/>
              </a:rPr>
              <a:t> </a:t>
            </a:r>
            <a:r>
              <a:rPr lang="pt-BR" sz="900" dirty="0" smtClean="0">
                <a:latin typeface="Courier"/>
                <a:cs typeface="Courier"/>
              </a:rPr>
              <a:t>KPYM </a:t>
            </a:r>
            <a:r>
              <a:rPr lang="pt-BR" sz="900" dirty="0">
                <a:latin typeface="Courier"/>
                <a:cs typeface="Courier"/>
              </a:rPr>
              <a:t>01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0617</a:t>
            </a:r>
            <a:r>
              <a:rPr lang="pt-BR" sz="900" dirty="0">
                <a:latin typeface="Courier"/>
                <a:cs typeface="Courier"/>
              </a:rPr>
              <a:t>Z AUTO 22006KT 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10SM</a:t>
            </a:r>
            <a:r>
              <a:rPr lang="pt-BR" sz="9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pt-BR" sz="900" dirty="0">
                <a:latin typeface="Courier"/>
                <a:cs typeface="Courier"/>
              </a:rPr>
              <a:t>SCT002 14/13 A2995 RMK AO2 T01390133 TSNO</a:t>
            </a:r>
          </a:p>
          <a:p>
            <a:endParaRPr lang="pt-BR" sz="900" dirty="0">
              <a:latin typeface="Courier"/>
              <a:cs typeface="Courier"/>
            </a:endParaRPr>
          </a:p>
          <a:p>
            <a:r>
              <a:rPr lang="pt-BR" sz="900" dirty="0">
                <a:latin typeface="Courier"/>
                <a:cs typeface="Courier"/>
              </a:rPr>
              <a:t>0645</a:t>
            </a:r>
            <a:r>
              <a:rPr lang="pt-BR" sz="900" dirty="0" smtClean="0">
                <a:latin typeface="Courier"/>
                <a:cs typeface="Courier"/>
              </a:rPr>
              <a:t>: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pt-BR" sz="900" dirty="0">
                <a:latin typeface="Courier"/>
                <a:cs typeface="Courier"/>
              </a:rPr>
              <a:t> </a:t>
            </a:r>
            <a:r>
              <a:rPr lang="pt-BR" sz="900" dirty="0" smtClean="0">
                <a:latin typeface="Courier"/>
                <a:cs typeface="Courier"/>
              </a:rPr>
              <a:t>KPYM </a:t>
            </a:r>
            <a:r>
              <a:rPr lang="pt-BR" sz="900" dirty="0">
                <a:latin typeface="Courier"/>
                <a:cs typeface="Courier"/>
              </a:rPr>
              <a:t>01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0617</a:t>
            </a:r>
            <a:r>
              <a:rPr lang="pt-BR" sz="900" dirty="0">
                <a:latin typeface="Courier"/>
                <a:cs typeface="Courier"/>
              </a:rPr>
              <a:t>Z AUTO 22006KT </a:t>
            </a:r>
            <a:r>
              <a:rPr lang="pt-BR" sz="900" b="1" dirty="0">
                <a:solidFill>
                  <a:srgbClr val="FF0000"/>
                </a:solidFill>
                <a:latin typeface="Courier"/>
                <a:cs typeface="Courier"/>
              </a:rPr>
              <a:t>10SM</a:t>
            </a:r>
            <a:r>
              <a:rPr lang="pt-BR" sz="9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pt-BR" sz="900" dirty="0">
                <a:latin typeface="Courier"/>
                <a:cs typeface="Courier"/>
              </a:rPr>
              <a:t>SCT002 14/13 A2995 RMK AO2 T01390133 TSNO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951273"/>
            <a:ext cx="3124200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Result: Updated and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improved forecasts with the new 0630 Base run. Captures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improved conditions 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 hour earlier </a:t>
            </a:r>
            <a:r>
              <a:rPr lang="en-US" sz="1800" dirty="0" smtClean="0">
                <a:solidFill>
                  <a:srgbClr val="0000FF"/>
                </a:solidFill>
              </a:rPr>
              <a:t>than with current operational system.</a:t>
            </a:r>
          </a:p>
        </p:txBody>
      </p:sp>
      <p:sp>
        <p:nvSpPr>
          <p:cNvPr id="3" name="Rectangle 2" title="SPECI obs"/>
          <p:cNvSpPr/>
          <p:nvPr/>
        </p:nvSpPr>
        <p:spPr>
          <a:xfrm>
            <a:off x="457200" y="1752600"/>
            <a:ext cx="8458200" cy="3810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mportance of recent inter-hourly observation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Importance of recent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inter-hourly</a:t>
            </a:r>
            <a:r>
              <a:rPr lang="en-US" dirty="0">
                <a:latin typeface="Arial"/>
                <a:ea typeface="Arial"/>
                <a:cs typeface="Arial"/>
              </a:rPr>
              <a:t> observation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6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Importance of recent 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inter-hourly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observation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43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KMRY: Monterey CA June 14, 2017 14 UTC Runs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2817673"/>
            <a:ext cx="31242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Green</a:t>
            </a:r>
            <a:r>
              <a:rPr lang="en-US" sz="1800" dirty="0" smtClean="0"/>
              <a:t>   = </a:t>
            </a:r>
            <a:r>
              <a:rPr lang="en-US" sz="1800" dirty="0" err="1" smtClean="0"/>
              <a:t>oper</a:t>
            </a:r>
            <a:r>
              <a:rPr lang="en-US" sz="1800" dirty="0" smtClean="0"/>
              <a:t> 0630 run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Orange</a:t>
            </a:r>
            <a:r>
              <a:rPr lang="en-US" sz="1800" dirty="0" smtClean="0"/>
              <a:t> = </a:t>
            </a:r>
            <a:r>
              <a:rPr lang="en-US" sz="1800" dirty="0" err="1" smtClean="0"/>
              <a:t>prototpye</a:t>
            </a:r>
            <a:r>
              <a:rPr lang="en-US" sz="1800" dirty="0" smtClean="0"/>
              <a:t> 0600 run</a:t>
            </a:r>
          </a:p>
          <a:p>
            <a:r>
              <a:rPr lang="en-US" sz="1800" dirty="0"/>
              <a:t>Black = </a:t>
            </a:r>
            <a:r>
              <a:rPr lang="en-US" sz="1800" dirty="0" err="1"/>
              <a:t>prototpye</a:t>
            </a:r>
            <a:r>
              <a:rPr lang="en-US" sz="1800" dirty="0"/>
              <a:t> 0600 </a:t>
            </a:r>
            <a:r>
              <a:rPr lang="en-US" sz="1800" dirty="0" smtClean="0"/>
              <a:t>run</a:t>
            </a:r>
          </a:p>
          <a:p>
            <a:r>
              <a:rPr lang="en-US" sz="1800" dirty="0">
                <a:solidFill>
                  <a:srgbClr val="FF00FF"/>
                </a:solidFill>
              </a:rPr>
              <a:t>Pink</a:t>
            </a:r>
            <a:r>
              <a:rPr lang="en-US" sz="1800" dirty="0"/>
              <a:t> = </a:t>
            </a:r>
            <a:r>
              <a:rPr lang="en-US" sz="1800" dirty="0" err="1"/>
              <a:t>prototpye</a:t>
            </a:r>
            <a:r>
              <a:rPr lang="en-US" sz="1800" dirty="0"/>
              <a:t> 0600 </a:t>
            </a:r>
            <a:r>
              <a:rPr lang="en-US" sz="1800" dirty="0" smtClean="0"/>
              <a:t>run</a:t>
            </a:r>
          </a:p>
          <a:p>
            <a:r>
              <a:rPr lang="en-US" sz="1800" dirty="0">
                <a:solidFill>
                  <a:srgbClr val="00CCFF"/>
                </a:solidFill>
              </a:rPr>
              <a:t>Cyan </a:t>
            </a:r>
            <a:r>
              <a:rPr lang="en-US" sz="1800" dirty="0"/>
              <a:t>= </a:t>
            </a:r>
            <a:r>
              <a:rPr lang="en-US" sz="1800" dirty="0" err="1"/>
              <a:t>prototpye</a:t>
            </a:r>
            <a:r>
              <a:rPr lang="en-US" sz="1800" dirty="0"/>
              <a:t> 0600 </a:t>
            </a:r>
            <a:r>
              <a:rPr lang="en-US" sz="1800" dirty="0" smtClean="0"/>
              <a:t>run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▲= Top of the Hour </a:t>
            </a:r>
            <a:r>
              <a:rPr lang="en-US" sz="1800" dirty="0" err="1" smtClean="0"/>
              <a:t>obs</a:t>
            </a:r>
            <a:endParaRPr lang="en-US" sz="1800" dirty="0" smtClean="0"/>
          </a:p>
          <a:p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</a:t>
            </a:r>
            <a:r>
              <a:rPr lang="en-US" sz="1800" dirty="0" smtClean="0"/>
              <a:t>★= SPECI </a:t>
            </a:r>
            <a:r>
              <a:rPr lang="en-US" sz="1800" dirty="0" err="1" smtClean="0"/>
              <a:t>obs</a:t>
            </a:r>
            <a:endParaRPr lang="en-US" sz="1800" dirty="0"/>
          </a:p>
        </p:txBody>
      </p:sp>
      <p:sp>
        <p:nvSpPr>
          <p:cNvPr id="13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>
                <a:latin typeface="Courier"/>
                <a:cs typeface="Courier"/>
              </a:rPr>
              <a:t>1400</a:t>
            </a:r>
            <a:r>
              <a:rPr lang="ro-RO" sz="1200" dirty="0">
                <a:latin typeface="Courier"/>
                <a:cs typeface="Courier"/>
              </a:rPr>
              <a:t>:      KMRY 14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1254</a:t>
            </a:r>
            <a:r>
              <a:rPr lang="ro-RO" sz="1200" dirty="0">
                <a:latin typeface="Courier"/>
                <a:cs typeface="Courier"/>
              </a:rPr>
              <a:t>Z AUTO 25005KT 8SM 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OVC005</a:t>
            </a:r>
            <a:r>
              <a:rPr lang="ro-RO" sz="12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ro-RO" sz="1200" dirty="0">
                <a:latin typeface="Courier"/>
                <a:cs typeface="Courier"/>
              </a:rPr>
              <a:t>12/11 A3001 RMK AO2 SLP174 T01170106       </a:t>
            </a:r>
          </a:p>
          <a:p>
            <a:endParaRPr lang="ro-RO" sz="1200" dirty="0">
              <a:latin typeface="Courier"/>
              <a:cs typeface="Courier"/>
            </a:endParaRPr>
          </a:p>
          <a:p>
            <a:r>
              <a:rPr lang="ro-RO" sz="1200" dirty="0">
                <a:latin typeface="Courier"/>
                <a:cs typeface="Courier"/>
              </a:rPr>
              <a:t>1415:      KMRY 14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1354</a:t>
            </a:r>
            <a:r>
              <a:rPr lang="ro-RO" sz="1200" dirty="0">
                <a:latin typeface="Courier"/>
                <a:cs typeface="Courier"/>
              </a:rPr>
              <a:t>Z VRB03KT 7SM 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OVC006</a:t>
            </a:r>
            <a:r>
              <a:rPr lang="ro-RO" sz="1200" dirty="0">
                <a:latin typeface="Courier"/>
                <a:cs typeface="Courier"/>
              </a:rPr>
              <a:t> 12/10 A3001 RMK AO2 SLP173 T01170100    </a:t>
            </a:r>
          </a:p>
          <a:p>
            <a:r>
              <a:rPr lang="ro-RO" sz="1200" dirty="0" smtClean="0">
                <a:latin typeface="Courier"/>
                <a:cs typeface="Courier"/>
              </a:rPr>
              <a:t>  </a:t>
            </a:r>
            <a:endParaRPr lang="ro-RO" sz="1200" dirty="0">
              <a:latin typeface="Courier"/>
              <a:cs typeface="Courier"/>
            </a:endParaRPr>
          </a:p>
          <a:p>
            <a:r>
              <a:rPr lang="ro-RO" sz="1200" dirty="0">
                <a:latin typeface="Courier"/>
                <a:cs typeface="Courier"/>
              </a:rPr>
              <a:t>1430: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ro-RO" sz="12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ro-RO" sz="1200" dirty="0">
                <a:latin typeface="Courier"/>
                <a:cs typeface="Courier"/>
              </a:rPr>
              <a:t>KMRY 14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1420</a:t>
            </a:r>
            <a:r>
              <a:rPr lang="ro-RO" sz="1200" dirty="0">
                <a:latin typeface="Courier"/>
                <a:cs typeface="Courier"/>
              </a:rPr>
              <a:t>Z 00000KT 8SM 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BKN006</a:t>
            </a:r>
            <a:r>
              <a:rPr lang="ro-RO" sz="1200" dirty="0">
                <a:latin typeface="Courier"/>
                <a:cs typeface="Courier"/>
              </a:rPr>
              <a:t> 12/10 A3000 RMK AO2 T01170100   </a:t>
            </a:r>
          </a:p>
          <a:p>
            <a:endParaRPr lang="ro-RO" sz="1200" dirty="0">
              <a:latin typeface="Courier"/>
              <a:cs typeface="Courier"/>
            </a:endParaRPr>
          </a:p>
          <a:p>
            <a:r>
              <a:rPr lang="ro-RO" sz="1200" dirty="0" smtClean="0">
                <a:latin typeface="Courier"/>
                <a:cs typeface="Courier"/>
              </a:rPr>
              <a:t>1445: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SPECI</a:t>
            </a:r>
            <a:r>
              <a:rPr lang="ro-RO" sz="12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ro-RO" sz="1200" dirty="0" smtClean="0">
                <a:latin typeface="Courier"/>
                <a:cs typeface="Courier"/>
              </a:rPr>
              <a:t>KMRY </a:t>
            </a:r>
            <a:r>
              <a:rPr lang="ro-RO" sz="1200" dirty="0">
                <a:latin typeface="Courier"/>
                <a:cs typeface="Courier"/>
              </a:rPr>
              <a:t>14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1429</a:t>
            </a:r>
            <a:r>
              <a:rPr lang="ro-RO" sz="1200" dirty="0">
                <a:latin typeface="Courier"/>
                <a:cs typeface="Courier"/>
              </a:rPr>
              <a:t>Z 00000KT 9SM </a:t>
            </a:r>
            <a:r>
              <a:rPr lang="ro-RO" sz="1200" b="1" dirty="0">
                <a:solidFill>
                  <a:srgbClr val="FF0000"/>
                </a:solidFill>
                <a:latin typeface="Courier"/>
                <a:cs typeface="Courier"/>
              </a:rPr>
              <a:t>SCT006</a:t>
            </a:r>
            <a:r>
              <a:rPr lang="ro-RO" sz="1200" dirty="0">
                <a:latin typeface="Courier"/>
                <a:cs typeface="Courier"/>
              </a:rPr>
              <a:t> 12/11 A3000 RMK AO2 T01220106 </a:t>
            </a:r>
            <a:endParaRPr lang="pt-BR" sz="1200" dirty="0">
              <a:latin typeface="Courier"/>
              <a:cs typeface="Courier"/>
            </a:endParaRPr>
          </a:p>
        </p:txBody>
      </p:sp>
      <p:pic>
        <p:nvPicPr>
          <p:cNvPr id="3" name="Picture 2" descr="meteo_v2.1.0_kmry_2017061414.png" title="Visibility meteogram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5" b="33097"/>
          <a:stretch/>
        </p:blipFill>
        <p:spPr>
          <a:xfrm>
            <a:off x="457200" y="2817673"/>
            <a:ext cx="5341261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7400" y="4951273"/>
            <a:ext cx="3124200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Result: Updated and improved forecasts with the new 1445 Mini run. Captures improved conditions 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45 minutes earlier </a:t>
            </a:r>
            <a:r>
              <a:rPr lang="en-US" sz="1800" dirty="0" smtClean="0">
                <a:solidFill>
                  <a:srgbClr val="0000FF"/>
                </a:solidFill>
              </a:rPr>
              <a:t>than with current operational system.</a:t>
            </a:r>
          </a:p>
        </p:txBody>
      </p:sp>
      <p:sp>
        <p:nvSpPr>
          <p:cNvPr id="14" name="Rectangle 13" title="SPECI obs"/>
          <p:cNvSpPr/>
          <p:nvPr/>
        </p:nvSpPr>
        <p:spPr>
          <a:xfrm>
            <a:off x="457200" y="2133600"/>
            <a:ext cx="7924800" cy="3810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mportance of recent inter-hourly observation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Importance of recent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inter-hourly</a:t>
            </a:r>
            <a:r>
              <a:rPr lang="en-US" dirty="0">
                <a:latin typeface="Arial"/>
                <a:ea typeface="Arial"/>
                <a:cs typeface="Arial"/>
              </a:rPr>
              <a:t> observation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2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Summary of Changes</a:t>
            </a:r>
            <a:endParaRPr lang="en"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" sz="24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Convection and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Lightning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Upgrade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2400" b="0" i="0" u="none" strike="noStrike" cap="none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stations to LAMP guidance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match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MOS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stations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per WFO requests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Using the most recent METAR observation and SPECI observations as input into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LAMP (FAA AWRP funding)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Running LAMP/GLMP every 15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minutes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(FAA AWRP funding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of the above running on WCOSS in the Production Whitespace (Phase 1) for better availability for evaluation prior to handoff and implementation</a:t>
            </a: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3</a:t>
            </a:fld>
            <a:endParaRPr lang="en" dirty="0">
              <a:sym typeface="Arial"/>
            </a:endParaRPr>
          </a:p>
        </p:txBody>
      </p:sp>
      <p:sp>
        <p:nvSpPr>
          <p:cNvPr id="3" name="Summary of Chang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b="0" dirty="0"/>
              <a:t>Summary of Changes</a:t>
            </a:r>
            <a:br>
              <a:rPr lang="en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9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30</a:t>
            </a:fld>
            <a:endParaRPr lang="en" dirty="0">
              <a:sym typeface="Arial"/>
            </a:endParaRPr>
          </a:p>
        </p:txBody>
      </p:sp>
      <p:pic>
        <p:nvPicPr>
          <p:cNvPr id="4" name="Picture 3" descr="CEIL_14z_H0100_20170614.png" title="Ov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05000"/>
            <a:ext cx="6477000" cy="48691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Oval 4" title="Oval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5-minute updates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15-minute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9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EIL_14z_H0115_20170614.png" title="15-Min GLMP Prototype 6/14/2017 1415z run valid at 15:00z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737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 title="Oval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5-minute updat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15-minute updates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9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EIL_14z_H0130_20170614.png" title="15-Min GLMP Prototype 6/14/2017 1430z run valid at 15:00z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737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 title="Oval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title="15-Min GLMP Prototype 6/14/2017 1430z run valid at 15:00z"/>
          <p:cNvSpPr/>
          <p:nvPr/>
        </p:nvSpPr>
        <p:spPr>
          <a:xfrm>
            <a:off x="1342064" y="61722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5-minute updat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15-minute updates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9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EIL_14z_H0145_20170614.png" title="15-Min GLMP Prototype 6/14/2017 1445z run valid at 15:00z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6688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 title="Oval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Nothing"/>
          <p:cNvSpPr/>
          <p:nvPr/>
        </p:nvSpPr>
        <p:spPr>
          <a:xfrm>
            <a:off x="1342064" y="61722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5-minute updat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</a:rPr>
              <a:t>15-minute updates</a:t>
            </a:r>
            <a:br>
              <a:rPr lang="en-US" dirty="0">
                <a:latin typeface="Arial"/>
                <a:ea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LAMP/HRRR v2.1.0 Implementation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Changes:</a:t>
            </a:r>
          </a:p>
          <a:p>
            <a:pPr marL="858837" lvl="4" indent="0" fontAlgn="base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1.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Adding 1-hr 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Convection and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Lightning</a:t>
            </a:r>
            <a:endParaRPr lang="en-US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858837" lvl="4" indent="0" fontAlgn="base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en-US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Adding New Stations to LAMP Ceiling and Visibility</a:t>
            </a:r>
            <a:endParaRPr lang="en-US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858837" lvl="4" indent="0" fontAlgn="base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3.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Using most 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recent METAR and SPECI observations</a:t>
            </a:r>
          </a:p>
          <a:p>
            <a:pPr marL="858837" lvl="4" indent="0" fontAlgn="base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4.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Producing 15-min 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runs of ceiling and visibility guidance out to 3 hours (experimentally available)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Running in the WCOSS Production machine White Space for better availability during evaluation period and prior to implementation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User feedback period 6/7/17 – 6/21/17.  Two presentations provided and live experimental data avail.  Google form for feedback.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changes made during evaluation, one more change for GLMP to be made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made during Evaluation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MAJOR:</a:t>
            </a:r>
            <a:r>
              <a:rPr lang="en-US" sz="2000" dirty="0"/>
              <a:t> Due to timing of the :00 run, we were </a:t>
            </a:r>
            <a:r>
              <a:rPr lang="en-US" sz="2000" dirty="0">
                <a:solidFill>
                  <a:srgbClr val="FF0000"/>
                </a:solidFill>
              </a:rPr>
              <a:t>missing a large number of important METAR observations</a:t>
            </a:r>
            <a:r>
              <a:rPr lang="en-US" sz="2000" dirty="0"/>
              <a:t> in the HH:00 runs (</a:t>
            </a:r>
            <a:r>
              <a:rPr lang="en-US" sz="2000" dirty="0">
                <a:solidFill>
                  <a:srgbClr val="FF0000"/>
                </a:solidFill>
              </a:rPr>
              <a:t>fixed 6/9/17</a:t>
            </a:r>
            <a:r>
              <a:rPr lang="en-US" sz="2000" dirty="0"/>
              <a:t>).  The result was that MORE METAR </a:t>
            </a:r>
            <a:r>
              <a:rPr lang="en-US" sz="2000" dirty="0" err="1"/>
              <a:t>obs</a:t>
            </a:r>
            <a:r>
              <a:rPr lang="en-US" sz="2000" dirty="0"/>
              <a:t> were allowed into the system, which was the original intent.</a:t>
            </a:r>
          </a:p>
          <a:p>
            <a:r>
              <a:rPr lang="en-US" sz="2000" dirty="0"/>
              <a:t>Minor: This however necessitated increase in array which “broke” :</a:t>
            </a:r>
            <a:r>
              <a:rPr lang="en-US" sz="2000" dirty="0" smtClean="0"/>
              <a:t>30  GLMP </a:t>
            </a:r>
            <a:r>
              <a:rPr lang="en-US" sz="2000" dirty="0"/>
              <a:t>runs (</a:t>
            </a:r>
            <a:r>
              <a:rPr lang="en-US" sz="2000" dirty="0">
                <a:solidFill>
                  <a:srgbClr val="FF0000"/>
                </a:solidFill>
              </a:rPr>
              <a:t>fixed 6/12/17</a:t>
            </a:r>
            <a:r>
              <a:rPr lang="en-US" sz="2000" dirty="0"/>
              <a:t>).</a:t>
            </a:r>
          </a:p>
          <a:p>
            <a:r>
              <a:rPr lang="en-US" sz="2000" dirty="0"/>
              <a:t>Minor: Due to location checking, we were being </a:t>
            </a:r>
            <a:r>
              <a:rPr lang="en-US" sz="2000" dirty="0">
                <a:solidFill>
                  <a:srgbClr val="FF0000"/>
                </a:solidFill>
              </a:rPr>
              <a:t>overly restrictive </a:t>
            </a:r>
            <a:r>
              <a:rPr lang="en-US" sz="2000" dirty="0"/>
              <a:t>with a small number (&lt; 50 CONUS stations) of METAR stations and not allowing them into the LAMP system at all </a:t>
            </a:r>
            <a:r>
              <a:rPr lang="en-US" sz="2000" dirty="0" smtClean="0"/>
              <a:t>hours</a:t>
            </a:r>
            <a:r>
              <a:rPr lang="en-US" sz="2000" dirty="0"/>
              <a:t>  (</a:t>
            </a:r>
            <a:r>
              <a:rPr lang="en-US" sz="2000" dirty="0">
                <a:solidFill>
                  <a:srgbClr val="FF0000"/>
                </a:solidFill>
              </a:rPr>
              <a:t>fixed 6/14/17</a:t>
            </a:r>
            <a:r>
              <a:rPr lang="en-US" sz="2000" dirty="0"/>
              <a:t> for the LAMP system).  </a:t>
            </a:r>
          </a:p>
          <a:p>
            <a:r>
              <a:rPr lang="en-US" sz="2000" dirty="0"/>
              <a:t>Future change: The same fix should be done for GLMP</a:t>
            </a:r>
          </a:p>
          <a:p>
            <a:r>
              <a:rPr lang="en-US" sz="2000" dirty="0"/>
              <a:t>We believe that all of the above changes are minor and if any impact is noted, it would only be to improve the results of LAMP/GLMP.  </a:t>
            </a:r>
          </a:p>
          <a:p>
            <a:r>
              <a:rPr lang="en-US" sz="2000" b="1" dirty="0"/>
              <a:t>We believe that this doesn't invalidate any evaluation that has already been done.</a:t>
            </a:r>
            <a:r>
              <a:rPr lang="en-US" sz="2000" dirty="0"/>
              <a:t> </a:t>
            </a:r>
          </a:p>
          <a:p>
            <a:r>
              <a:rPr lang="en-US" sz="2000" dirty="0"/>
              <a:t>The 1-hour convection and lightning guidance was totally unaffected by the above since those elements do not use METAR observations as input.</a:t>
            </a:r>
          </a:p>
        </p:txBody>
      </p:sp>
      <p:sp>
        <p:nvSpPr>
          <p:cNvPr id="5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LAMP/HRRR v2.1.0 Implementation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evaluation responses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received; all recommend implementation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Code handoff NLT 6/30/2017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October 2017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1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Outline</a:t>
            </a:r>
            <a:endParaRPr lang="en"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MDL Science Summary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AWC Feedback (Steve Lack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https://docs.google.com/presentation/d/1OLtaGULQM72cU6p0daB9WPALy_G2cKwFC9jMbFQ3Dg8/edit#slide=id.g2288f029b4_0_40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 Other Evaluation Feedback</a:t>
            </a: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utlin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Outline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Outline</a:t>
            </a:r>
            <a:endParaRPr lang="en"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MDL Science Summary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AWC Feedback (Steve Lack)</a:t>
            </a:r>
            <a:b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 Other Evaluation Feedback</a:t>
            </a:r>
            <a:b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utlin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Outline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LAMP/HRRR v2.1.0 Implementation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1225" lvl="2" indent="-450850" fontAlgn="base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Data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for evaluation – links for all experimental/prototype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images and data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can be found at the LAMP Experimental website: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http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://www.weather.gov/mdl/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lamp_experimental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3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3"/>
              </a:rPr>
            </a:b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911225" lvl="2" indent="-450850" fontAlgn="base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Questions/comments?  Email to: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Judy.Ghirardelli@noaa.gov</a:t>
            </a:r>
            <a:endParaRPr lang="en-US" sz="20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71800" y="4800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6713" lvl="1" algn="ctr" eaLnBrk="1" hangingPunct="1">
              <a:buClr>
                <a:srgbClr val="00B050"/>
              </a:buClr>
              <a:buSzPct val="100000"/>
              <a:defRPr/>
            </a:pPr>
            <a:r>
              <a:rPr lang="en-US" sz="3200" dirty="0" smtClean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Thank You!</a:t>
            </a:r>
            <a:endParaRPr lang="en-US" sz="3200" dirty="0">
              <a:solidFill>
                <a:srgbClr val="0000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2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971800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    1. Convection and Lightning Changes</a:t>
            </a:r>
            <a:endParaRPr lang="en-US" dirty="0" smtClean="0"/>
          </a:p>
        </p:txBody>
      </p:sp>
      <p:sp>
        <p:nvSpPr>
          <p:cNvPr id="9" name="1. Convection and Lightning Changes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Convection and Lightning Changes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7630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Convection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Lightning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" sz="24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Convection and </a:t>
            </a:r>
            <a:r>
              <a:rPr lang="en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Lightning Summary</a:t>
            </a: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Adding 1-hr guidance to eventually r</a:t>
            </a:r>
            <a:r>
              <a:rPr lang="en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eplacing 2-hr guidance 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once AWIPS transitions to use the 1-hr guidance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Proposing changing the color scheme for “potential” 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Uses</a:t>
            </a:r>
            <a:r>
              <a:rPr lang="en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new inputs of: 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HRRR </a:t>
            </a:r>
            <a:r>
              <a:rPr lang="en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Model Output, </a:t>
            </a:r>
            <a:r>
              <a:rPr lang="en" sz="18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MRMS</a:t>
            </a:r>
            <a:r>
              <a:rPr lang="en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 sz="18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Total </a:t>
            </a:r>
            <a:r>
              <a:rPr lang="en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Lightning (TL) data</a:t>
            </a: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Improvements:</a:t>
            </a:r>
          </a:p>
          <a:p>
            <a:pPr marL="1828800" marR="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At stations and on grid</a:t>
            </a: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deterministic and probabilistic guidance</a:t>
            </a:r>
          </a:p>
          <a:p>
            <a:pPr marL="1828800" marR="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Dissemination of 2-hr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GRIB2 guidance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will continue until 1-hr guidance is available in AWIPS</a:t>
            </a:r>
          </a:p>
          <a:p>
            <a:pPr marL="1828800" marR="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REMOVAL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 5-km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GRIB2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guidance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because it is no longer used in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AWIPS. Remaining guidance is valid on a 2.5-km grid.</a:t>
            </a:r>
            <a:endParaRPr lang="en-US" sz="1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ADDITION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 GRIB2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guidance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valid over 1-hr periods</a:t>
            </a:r>
          </a:p>
          <a:p>
            <a:pPr marL="1828800" marR="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to text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bulletins to replace 2-hr with 1-hr guidance</a:t>
            </a:r>
            <a:endParaRPr lang="en" sz="1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3" indent="-381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CHANGE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bufr messages until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AWIPS/AvnFPS </a:t>
            </a:r>
            <a:r>
              <a:rPr lang="en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can be modified for 1-hr 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guidance (</a:t>
            </a:r>
            <a:r>
              <a:rPr lang="en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inconsistency in AWIPS between 2-hr gridded/bufr guidance and 1-hr text bulletin guidance: unavoidable due to AWIPS limitations on changes)</a:t>
            </a:r>
            <a:endParaRPr lang="en" sz="1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5</a:t>
            </a:fld>
            <a:endParaRPr lang="en">
              <a:sym typeface="Arial"/>
            </a:endParaRPr>
          </a:p>
        </p:txBody>
      </p:sp>
      <p:sp>
        <p:nvSpPr>
          <p:cNvPr id="3" name="Convection and Lightning Upgrad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Convection and Lightning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Convection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Lightning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 Placeholder 9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6</a:t>
            </a:fld>
            <a:endParaRPr lang="en"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5225" y="1066800"/>
            <a:ext cx="571500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 pitchFamily="49" charset="0"/>
              </a:rPr>
              <a:t> KBWI   GFS LAMP GUIDANCE   6/06/2017  </a:t>
            </a:r>
            <a:r>
              <a:rPr lang="pt-BR" sz="900" dirty="0" smtClean="0">
                <a:latin typeface="Courier" pitchFamily="49" charset="0"/>
              </a:rPr>
              <a:t>1200 </a:t>
            </a:r>
            <a:r>
              <a:rPr lang="pt-BR" sz="900" dirty="0">
                <a:latin typeface="Courier" pitchFamily="49" charset="0"/>
              </a:rPr>
              <a:t>UTC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UTC  13 14 15 16 17 18 19 20 21 22 23 00 01 02 03 04 05 06 07 08 09 10 11 12 13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TMP  70 70 70 70 71 72 73 73 73 74 73 72 68 66 64 62 61 60 59 59 58 57 57 60 61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DPT  61 59 57 56 55 55 54 54 53 53 52 53 53 53 54 54 54 53 53 54 54 53 53 54 53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WDR  32 32 32 32 31 31 31 31 32 32 32 35 04 05 06 06 06 06 06 05 05 05 06 06 06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WSP  10 10 10 11 09 10 09 10 09 08 07 05 04 04 04 05 05 05 05 05 06 06 06 07 08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WGS  NG NG NG NG NG NG 16 NG NG NG NG NG NG NG NG NG NG NG NG NG NG NG NG NG NG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PPO   1  0  0  0  0  0  0  0  1  1  1  2  1  1  1  0  0  0  1  3  5  7  8 10  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PCO   N  N  N  N  N  N  N  N  N  N  N  N  N  N  N  N  N  N  N  N  N  N  N  N  N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P06                  5                13                 9                25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</a:t>
            </a: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LP2         0  0  0  0  0  1     1     2     0     1     0     0     0     0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LC2         N  N  N  N  N  N     N     N     N     N     N     N     N     N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CP2         0  0  1  1  1  2     3     5     5     4     1     2     1     1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CC2         N  N  N  N  N  N     N     N     N     N     N     N     N     N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CLD  BK BK BK BK BK BK BK BK BK BK BK BK BK BK BK OV OV OV OV OV OV OV OV OV OV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CIG   8  8  8  7  7  7  7  7  8  8  8  8  8  7  7  7  6  6  4  4  4  4  4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CCG   7  7  6  6  6  6  6  6  6  6  6  6  6  6  6  6  5  5  4  4  3  3  3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VIS   7  7  7  7  7  7  7  7  7  7  7  7  7  7  7  7  7  7  7  7  7  7  7  7  7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CVS   7  7  7  7  7  7  7  7  7  7  7  7  7  7  7  7  7  7  7  6  5  5  5  6  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OBV   N  N  N  N  N  N  N  N  N  N  N  N  N  N  N  N  N  N  N  N  N  N  N  N  N</a:t>
            </a:r>
            <a:endParaRPr lang="en-US" sz="9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050" y="3962400"/>
            <a:ext cx="574335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 pitchFamily="49" charset="0"/>
              </a:rPr>
              <a:t>  KBWI   GFS LAMP GUIDANCE   6/06/2017  </a:t>
            </a:r>
            <a:r>
              <a:rPr lang="pt-BR" sz="900" dirty="0" smtClean="0">
                <a:latin typeface="Courier" pitchFamily="49" charset="0"/>
              </a:rPr>
              <a:t>1200 </a:t>
            </a:r>
            <a:r>
              <a:rPr lang="pt-BR" sz="900" dirty="0">
                <a:latin typeface="Courier" pitchFamily="49" charset="0"/>
              </a:rPr>
              <a:t>UTC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UTC  13 14 15 16 17 18 19 20 21 22 23 00 01 02 03 04 05 06 07 08 09 10 11 12 13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TMP  70 70 70 70 71 72 73 73 74 74 74 72 69 66 64 62 61 60 59 59 58 57 57 60 61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DPT  61 59 57 56 56 55 54 54 53 53 52 53 53 53 54 54 54 53 53 54 54 53 53 54 53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WDR  32 32 32 32 31 31 31 31 32 32 33 35 04 05 06 06 06 06 06 05 05 05 06 06 06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WSP  09 10 10 11 09 10 09 09 09 08 07 05 04 04 05 05 05 05 05 05 06 06 06 07 08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WGS  NG NG NG NG NG NG NG NG NG NG NG NG NG NG NG NG NG NG NG NG NG NG NG NG NG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PPO   1  0  0  0  0  0  0  0  1  1  1  2  1  1  1  0  0  0  1  3  5  7  8 10  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PCO   N  N  N  N  N  N  N  N  N  N  N  N  N  N  N  N  N  N  N  N  N  N  N  N  N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P06                  5                13                 9                25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</a:t>
            </a: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LP1   0  0  0  0  0  0  0  1  1  1  2  2  3  2  1  1  1  1  0  0  0  0  0  0  0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LC1   N  N  N  N  N  N  N  N  N  N  N  N  N  N  N  N  N  N  N  N  N  N  N  N  N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CP1   1  0  0  0  0  0  0  0  0  0  1  1  2  3  4  2  3  2  1  1  2  2  1  0  0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CC1   N  N  N  N  N  N  N  N  N  N  N  N  N  N  N  N  N  N  N  N  N  N  N  N  N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CLD  BK BK BK BK BK BK BK BK BK BK BK BK BK BK BK OV OV OV OV OV OV OV OV OV OV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CIG   8  8  8  7  7  7  7  7  8  8  8  8  8  7  7  7  6  6  4  4  4  4  4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CCG   7  7  6  6  6  6  6  6  6  6  6  6  6  6  6  6  5  5  4  4  3  3  3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VIS   7  7  7  7  7  7  7  7  7  7  7  7  7  7  7  7  7  7  7  7  7  7  7  7  7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CVS   7  7  7  7  7  7  7  7  7  7  7  7  7  7  7  7  7  7  7  6  5  5  5  6  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OBV   N  N  N  N  N  N  N  N  N  N  N  N  N  N  N  N  N  N  N  N  N  N  N  N  N</a:t>
            </a:r>
            <a:endParaRPr lang="en-US" sz="900" dirty="0">
              <a:latin typeface="Courier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01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LAMP Bulletin Format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78062"/>
            <a:ext cx="233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LAMP Bulletin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0550" y="1250099"/>
            <a:ext cx="20193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2-hr convection and lightning guidance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 title="Arrow"/>
          <p:cNvCxnSpPr>
            <a:stCxn id="4" idx="3"/>
          </p:cNvCxnSpPr>
          <p:nvPr/>
        </p:nvCxnSpPr>
        <p:spPr>
          <a:xfrm>
            <a:off x="2609850" y="1592999"/>
            <a:ext cx="285750" cy="107400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0550" y="4191000"/>
            <a:ext cx="20193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-hr convection and lightning guidance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 title="Arrow"/>
          <p:cNvCxnSpPr>
            <a:stCxn id="16" idx="3"/>
          </p:cNvCxnSpPr>
          <p:nvPr/>
        </p:nvCxnSpPr>
        <p:spPr>
          <a:xfrm>
            <a:off x="2609850" y="4533900"/>
            <a:ext cx="285750" cy="10740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vection and Lightning Upgrade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Convection and Lightning Upgrade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Probability Skill:  Convection and Lightning 1-h upgraded versus 2-h operational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3452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8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Skill: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Convection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Lightning 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1-h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420168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sample:  246 random days from 05/06/2014 – 05/31/2016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 cycles:  18 and 06 UTC  (combined)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045023"/>
            <a:ext cx="1219200" cy="276999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045023"/>
            <a:ext cx="1219200" cy="276999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05584" y="6019800"/>
            <a:ext cx="4404815" cy="762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better than operational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 better than lightning beyond 2 hours</a:t>
            </a: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hape 20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7</a:t>
            </a:fld>
            <a:endParaRPr lang="en" dirty="0">
              <a:sym typeface="Arial"/>
            </a:endParaRPr>
          </a:p>
        </p:txBody>
      </p:sp>
      <p:sp>
        <p:nvSpPr>
          <p:cNvPr id="11" name="Probability Skill:  Convection and Lightning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Skill:  Convection and Lightning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b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x. Convection Probability:  Operational versus Upgraded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3600450"/>
          </a:xfrm>
          <a:prstGeom prst="rect">
            <a:avLst/>
          </a:prstGeom>
        </p:spPr>
      </p:pic>
      <p:grpSp>
        <p:nvGrpSpPr>
          <p:cNvPr id="14" name="Group 13" title="Ex. Convection Probability:  Operational versus Upgraded 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5" name="TextBox 14"/>
            <p:cNvSpPr txBox="1"/>
            <p:nvPr/>
          </p:nvSpPr>
          <p:spPr>
            <a:xfrm>
              <a:off x="0" y="0"/>
              <a:ext cx="9144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Ex. Convection Probability:  </a:t>
              </a:r>
              <a:r>
                <a:rPr lang="en-US" b="1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</a:t>
              </a:r>
              <a:r>
                <a:rPr lang="en-US" b="1" kern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versus </a:t>
              </a:r>
              <a:r>
                <a:rPr lang="en-US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Upgraded</a:t>
              </a:r>
              <a:r>
                <a:rPr lang="en-US" b="1" kern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28900" y="378476"/>
              <a:ext cx="3886200" cy="338554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8-h forecast from 18 UTC  12/23/2015</a:t>
              </a:r>
              <a:endPara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33400" y="652046"/>
              <a:ext cx="8255558" cy="338554"/>
              <a:chOff x="533400" y="652046"/>
              <a:chExt cx="8255558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33400" y="652046"/>
                <a:ext cx="3607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Operational valid 00-02 UTC</a:t>
                </a:r>
                <a:r>
                  <a:rPr lang="en-US" sz="1600" b="1" kern="0" dirty="0" smtClean="0">
                    <a:solidFill>
                      <a:srgbClr val="0000FF"/>
                    </a:solidFill>
                    <a:latin typeface="Calibri"/>
                  </a:rPr>
                  <a:t> </a:t>
                </a:r>
                <a:endParaRPr lang="en-US" sz="1600" b="1" dirty="0"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81600" y="652046"/>
                <a:ext cx="3607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Upgraded valid 01-02 UTC</a:t>
                </a:r>
                <a:endPara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6" title="MRMS composite reflectivity at 0130 UT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33801"/>
            <a:ext cx="5512785" cy="3124200"/>
          </a:xfrm>
          <a:prstGeom prst="rect">
            <a:avLst/>
          </a:prstGeom>
        </p:spPr>
      </p:pic>
      <p:pic>
        <p:nvPicPr>
          <p:cNvPr id="5" name="Picture 4" title="Reflectivity colorb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1" y="3733800"/>
            <a:ext cx="229829" cy="3125092"/>
          </a:xfrm>
          <a:prstGeom prst="rect">
            <a:avLst/>
          </a:prstGeom>
        </p:spPr>
      </p:pic>
      <p:grpSp>
        <p:nvGrpSpPr>
          <p:cNvPr id="3" name="Group 2" title="MRMS composite reflectivity at 0130 UTC"/>
          <p:cNvGrpSpPr/>
          <p:nvPr/>
        </p:nvGrpSpPr>
        <p:grpSpPr>
          <a:xfrm>
            <a:off x="7111721" y="4114800"/>
            <a:ext cx="2184679" cy="1066800"/>
            <a:chOff x="7239000" y="3886201"/>
            <a:chExt cx="1905000" cy="1279950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7391400" y="3886201"/>
              <a:ext cx="1600201" cy="1077218"/>
            </a:xfrm>
            <a:prstGeom prst="wedgeRoundRectCallout">
              <a:avLst>
                <a:gd name="adj1" fmla="val -49571"/>
                <a:gd name="adj2" fmla="val 100041"/>
                <a:gd name="adj3" fmla="val 16667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39000" y="4005894"/>
              <a:ext cx="1905000" cy="116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MRMS composite reflectivity at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0130 UTC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 title="Upgraded has better focus in east and better pattern in west"/>
          <p:cNvGrpSpPr/>
          <p:nvPr/>
        </p:nvGrpSpPr>
        <p:grpSpPr>
          <a:xfrm>
            <a:off x="4572000" y="2514600"/>
            <a:ext cx="1522771" cy="1219198"/>
            <a:chOff x="4572000" y="2640530"/>
            <a:chExt cx="1522771" cy="101771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4572000" y="2640530"/>
              <a:ext cx="1522771" cy="914400"/>
            </a:xfrm>
            <a:prstGeom prst="wedgeRoundRectCallout">
              <a:avLst>
                <a:gd name="adj1" fmla="val 74498"/>
                <a:gd name="adj2" fmla="val -29994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2704133"/>
              <a:ext cx="15227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Upgraded has better focus in east and better pattern in west</a:t>
              </a:r>
              <a:endPara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 title="Nothing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 title="Nothing"/>
          <p:cNvSpPr/>
          <p:nvPr/>
        </p:nvSpPr>
        <p:spPr>
          <a:xfrm>
            <a:off x="3200400" y="1219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 title="Nothing"/>
          <p:cNvSpPr/>
          <p:nvPr/>
        </p:nvSpPr>
        <p:spPr>
          <a:xfrm>
            <a:off x="7772400" y="1219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ym typeface="Arial"/>
              </a:rPr>
              <a:pPr lvl="0"/>
              <a:t>8</a:t>
            </a:fld>
            <a:endParaRPr lang="en" dirty="0">
              <a:sym typeface="Arial"/>
            </a:endParaRPr>
          </a:p>
        </p:txBody>
      </p:sp>
      <p:sp>
        <p:nvSpPr>
          <p:cNvPr id="11" name="Ex. Convection Probability:  Operational versus Upgraded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Convection Probability:  </a:t>
            </a:r>
            <a:r>
              <a:rPr lang="en-US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x. Lightning Probability:  Operational versus Upgraded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3600450"/>
          </a:xfrm>
          <a:prstGeom prst="rect">
            <a:avLst/>
          </a:prstGeom>
        </p:spPr>
      </p:pic>
      <p:pic>
        <p:nvPicPr>
          <p:cNvPr id="7" name="Picture 6" title="Reflectivity color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228600" cy="3129518"/>
          </a:xfrm>
          <a:prstGeom prst="rect">
            <a:avLst/>
          </a:prstGeom>
        </p:spPr>
      </p:pic>
      <p:grpSp>
        <p:nvGrpSpPr>
          <p:cNvPr id="5" name="Group 4" title="Lightning complements convection"/>
          <p:cNvGrpSpPr/>
          <p:nvPr/>
        </p:nvGrpSpPr>
        <p:grpSpPr>
          <a:xfrm>
            <a:off x="228600" y="2667000"/>
            <a:ext cx="1560576" cy="914394"/>
            <a:chOff x="-76200" y="5638801"/>
            <a:chExt cx="1773382" cy="990600"/>
          </a:xfrm>
          <a:solidFill>
            <a:srgbClr val="FF0000"/>
          </a:solidFill>
        </p:grpSpPr>
        <p:sp>
          <p:nvSpPr>
            <p:cNvPr id="4" name="Cloud Callout 3"/>
            <p:cNvSpPr/>
            <p:nvPr/>
          </p:nvSpPr>
          <p:spPr>
            <a:xfrm>
              <a:off x="-76200" y="5638801"/>
              <a:ext cx="1676400" cy="990600"/>
            </a:xfrm>
            <a:prstGeom prst="cloud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6982" y="5721349"/>
              <a:ext cx="16002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Lightning complements convection</a:t>
              </a:r>
            </a:p>
          </p:txBody>
        </p:sp>
      </p:grpSp>
      <p:pic>
        <p:nvPicPr>
          <p:cNvPr id="3" name="Picture 2" title="Lightning flash count during 0100-0200 UT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33801"/>
            <a:ext cx="5522169" cy="3129518"/>
          </a:xfrm>
          <a:prstGeom prst="rect">
            <a:avLst/>
          </a:prstGeom>
        </p:spPr>
      </p:pic>
      <p:grpSp>
        <p:nvGrpSpPr>
          <p:cNvPr id="17" name="Group 16" title="Upgraded has much better  focus"/>
          <p:cNvGrpSpPr/>
          <p:nvPr/>
        </p:nvGrpSpPr>
        <p:grpSpPr>
          <a:xfrm>
            <a:off x="4572000" y="2514600"/>
            <a:ext cx="1522771" cy="1095434"/>
            <a:chOff x="5104171" y="1750033"/>
            <a:chExt cx="1522771" cy="914400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5104171" y="1750033"/>
              <a:ext cx="1522771" cy="914400"/>
            </a:xfrm>
            <a:prstGeom prst="wedgeRoundRectCallout">
              <a:avLst>
                <a:gd name="adj1" fmla="val 74498"/>
                <a:gd name="adj2" fmla="val -29994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4171" y="1813637"/>
              <a:ext cx="1522771" cy="61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Upgraded has much better  focus</a:t>
              </a:r>
              <a:endPara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 title="Lightning flash count during 0100-0200 UTC"/>
          <p:cNvGrpSpPr/>
          <p:nvPr/>
        </p:nvGrpSpPr>
        <p:grpSpPr>
          <a:xfrm>
            <a:off x="7111721" y="4114801"/>
            <a:ext cx="2184679" cy="1066800"/>
            <a:chOff x="7239000" y="3886201"/>
            <a:chExt cx="1905000" cy="127995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7391400" y="3886201"/>
              <a:ext cx="1600201" cy="1077218"/>
            </a:xfrm>
            <a:prstGeom prst="wedgeRoundRectCallout">
              <a:avLst>
                <a:gd name="adj1" fmla="val -49571"/>
                <a:gd name="adj2" fmla="val 100041"/>
                <a:gd name="adj3" fmla="val 16667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9000" y="4005894"/>
              <a:ext cx="1905000" cy="116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Lightning flash count during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0100-0200 UTC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Lightning Probability:  </a:t>
            </a:r>
            <a:r>
              <a:rPr lang="en-US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 title="Nothing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 title="Nothing"/>
          <p:cNvSpPr/>
          <p:nvPr/>
        </p:nvSpPr>
        <p:spPr>
          <a:xfrm>
            <a:off x="3200400" y="1219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 title="Nothing"/>
          <p:cNvSpPr/>
          <p:nvPr/>
        </p:nvSpPr>
        <p:spPr>
          <a:xfrm>
            <a:off x="7772400" y="1219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8900" y="378476"/>
            <a:ext cx="3886200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 forecast from 18 UTC  12/23/2015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652046"/>
            <a:ext cx="360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Operational valid 00-02 UTC</a:t>
            </a:r>
            <a:r>
              <a:rPr lang="en-US" sz="1600" b="1" kern="0" dirty="0" smtClean="0">
                <a:solidFill>
                  <a:srgbClr val="0000FF"/>
                </a:solidFill>
                <a:latin typeface="Calibri"/>
              </a:rPr>
              <a:t> </a:t>
            </a:r>
            <a:endParaRPr lang="en-US" sz="1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652046"/>
            <a:ext cx="360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Upgraded valid 01-02 UTC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Ex. Lightning Probability:  Operational versus Upgraded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Lightning Probability:  </a:t>
            </a:r>
            <a:r>
              <a:rPr lang="en-US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|6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34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73785</TotalTime>
  <Words>5146</Words>
  <Application>Microsoft Office PowerPoint</Application>
  <PresentationFormat>On-screen Show (4:3)</PresentationFormat>
  <Paragraphs>348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Courier</vt:lpstr>
      <vt:lpstr>Courier New</vt:lpstr>
      <vt:lpstr>Times New Roman</vt:lpstr>
      <vt:lpstr>Wingdings</vt:lpstr>
      <vt:lpstr>Custom Design</vt:lpstr>
      <vt:lpstr>1_Custom Design</vt:lpstr>
      <vt:lpstr>LAMP/GLMP v2.1.0</vt:lpstr>
      <vt:lpstr>Outline </vt:lpstr>
      <vt:lpstr>Summary of Changes </vt:lpstr>
      <vt:lpstr>1. Convection and Lightning Changes </vt:lpstr>
      <vt:lpstr>Convection and Lightning Upgrade</vt:lpstr>
      <vt:lpstr> Convection and Lightning Upgrade </vt:lpstr>
      <vt:lpstr>Probability Skill:  Convection and Lightning  1-h upgraded versus 2-h operational </vt:lpstr>
      <vt:lpstr>Ex. Convection Probability:  Operational versus Upgraded  </vt:lpstr>
      <vt:lpstr>Ex. Lightning Probability:  Operational versus Upgraded   </vt:lpstr>
      <vt:lpstr>Non-Science Change: “Potential” color scheme</vt:lpstr>
      <vt:lpstr>Non-Science Change: “Potential” color scheme</vt:lpstr>
      <vt:lpstr>Non-Science Change: “Potential” color scheme</vt:lpstr>
      <vt:lpstr>2. Adding stations to LAMP guidance  to match MOS stations (per WFO requests)  </vt:lpstr>
      <vt:lpstr>New Stations </vt:lpstr>
      <vt:lpstr>3. Using the most recent  METAR observation and SPECI observations  as input into LAMP (FAA AWRP funding) </vt:lpstr>
      <vt:lpstr>Most Recent Observations </vt:lpstr>
      <vt:lpstr>4. Running LAMP/GLMP  every 15 minutes (FAA AWRP funding)</vt:lpstr>
      <vt:lpstr>15-minute updates</vt:lpstr>
      <vt:lpstr>15-minute updates </vt:lpstr>
      <vt:lpstr>Regular LAMP Bulletin </vt:lpstr>
      <vt:lpstr>Most Recent Observations </vt:lpstr>
      <vt:lpstr>Most Recent Observations Verification: CIG 0000 UTC</vt:lpstr>
      <vt:lpstr>Most Recent Observations Verification: CIG 1200 UTC</vt:lpstr>
      <vt:lpstr>Most Recent Observations Verification: VIS 0000 UTC</vt:lpstr>
      <vt:lpstr>Most Recent Observations Verification: VIS 1200 UTC</vt:lpstr>
      <vt:lpstr>Multiple Runs Verification: CIG 1200 UTC 30 days of Data</vt:lpstr>
      <vt:lpstr>Multiple Runs Verification: CIG 1200 UTC 8 days of Data (:00 window fixed)</vt:lpstr>
      <vt:lpstr>Importance of recent inter-hourly observation</vt:lpstr>
      <vt:lpstr>Importance of recent inter-hourly observation</vt:lpstr>
      <vt:lpstr>15-minute updates</vt:lpstr>
      <vt:lpstr>15-minute updates </vt:lpstr>
      <vt:lpstr>15-minute updates </vt:lpstr>
      <vt:lpstr>15-minute updates </vt:lpstr>
      <vt:lpstr>Summary</vt:lpstr>
      <vt:lpstr>Changes made during Evaluation</vt:lpstr>
      <vt:lpstr>Summary</vt:lpstr>
      <vt:lpstr>Outline </vt:lpstr>
      <vt:lpstr>Outline </vt:lpstr>
      <vt:lpstr>Summary</vt:lpstr>
    </vt:vector>
  </TitlesOfParts>
  <Company>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Presentation Format</dc:title>
  <dc:creator>curtis.neidhart@noaa.gov</dc:creator>
  <cp:lastModifiedBy>Michael Allard</cp:lastModifiedBy>
  <cp:revision>2767</cp:revision>
  <cp:lastPrinted>2015-01-13T14:55:30Z</cp:lastPrinted>
  <dcterms:created xsi:type="dcterms:W3CDTF">2003-08-07T18:06:43Z</dcterms:created>
  <dcterms:modified xsi:type="dcterms:W3CDTF">2020-02-13T19:30:34Z</dcterms:modified>
</cp:coreProperties>
</file>