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506" r:id="rId2"/>
    <p:sldId id="842" r:id="rId3"/>
    <p:sldId id="851" r:id="rId4"/>
    <p:sldId id="862" r:id="rId5"/>
    <p:sldId id="863" r:id="rId6"/>
    <p:sldId id="856" r:id="rId7"/>
    <p:sldId id="871" r:id="rId8"/>
    <p:sldId id="888" r:id="rId9"/>
    <p:sldId id="892" r:id="rId10"/>
    <p:sldId id="896" r:id="rId11"/>
    <p:sldId id="898" r:id="rId12"/>
    <p:sldId id="891" r:id="rId13"/>
    <p:sldId id="859" r:id="rId14"/>
    <p:sldId id="889" r:id="rId15"/>
    <p:sldId id="895" r:id="rId16"/>
    <p:sldId id="901" r:id="rId17"/>
    <p:sldId id="791" r:id="rId18"/>
    <p:sldId id="853" r:id="rId19"/>
    <p:sldId id="794" r:id="rId20"/>
    <p:sldId id="899" r:id="rId21"/>
    <p:sldId id="900" r:id="rId22"/>
  </p:sldIdLst>
  <p:sldSz cx="9144000" cy="6858000" type="letter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i="1" kern="1200" baseline="-250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F9A5"/>
    <a:srgbClr val="FF00FF"/>
    <a:srgbClr val="CC0099"/>
    <a:srgbClr val="F1F7A7"/>
    <a:srgbClr val="C7E4E7"/>
    <a:srgbClr val="EFEFAF"/>
    <a:srgbClr val="66CCFF"/>
    <a:srgbClr val="009A46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3" autoAdjust="0"/>
    <p:restoredTop sz="97544" autoAdjust="0"/>
  </p:normalViewPr>
  <p:slideViewPr>
    <p:cSldViewPr snapToGrid="0">
      <p:cViewPr>
        <p:scale>
          <a:sx n="100" d="100"/>
          <a:sy n="100" d="100"/>
        </p:scale>
        <p:origin x="72" y="72"/>
      </p:cViewPr>
      <p:guideLst>
        <p:guide orient="horz" pos="1728"/>
        <p:guide pos="2832"/>
      </p:guideLst>
    </p:cSldViewPr>
  </p:slideViewPr>
  <p:outlineViewPr>
    <p:cViewPr>
      <p:scale>
        <a:sx n="33" d="100"/>
        <a:sy n="33" d="100"/>
      </p:scale>
      <p:origin x="0" y="3864"/>
    </p:cViewPr>
  </p:outlineViewPr>
  <p:notesTextViewPr>
    <p:cViewPr>
      <p:scale>
        <a:sx n="83" d="100"/>
        <a:sy n="83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168" y="-114"/>
      </p:cViewPr>
      <p:guideLst>
        <p:guide orient="horz" pos="2928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t" anchorCtr="0" compatLnSpc="1">
            <a:prstTxWarp prst="textNoShape">
              <a:avLst/>
            </a:prstTxWarp>
          </a:bodyPr>
          <a:lstStyle>
            <a:lvl1pPr algn="l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t" anchorCtr="0" compatLnSpc="1">
            <a:prstTxWarp prst="textNoShape">
              <a:avLst/>
            </a:prstTxWarp>
          </a:bodyPr>
          <a:lstStyle>
            <a:lvl1pPr algn="r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b" anchorCtr="0" compatLnSpc="1">
            <a:prstTxWarp prst="textNoShape">
              <a:avLst/>
            </a:prstTxWarp>
          </a:bodyPr>
          <a:lstStyle>
            <a:lvl1pPr algn="l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b" anchorCtr="0" compatLnSpc="1">
            <a:prstTxWarp prst="textNoShape">
              <a:avLst/>
            </a:prstTxWarp>
          </a:bodyPr>
          <a:lstStyle>
            <a:lvl1pPr algn="r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fld id="{C80CE2FE-2CE1-413D-AFC5-266434DF6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t" anchorCtr="0" compatLnSpc="1">
            <a:prstTxWarp prst="textNoShape">
              <a:avLst/>
            </a:prstTxWarp>
          </a:bodyPr>
          <a:lstStyle>
            <a:lvl1pPr algn="l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t" anchorCtr="0" compatLnSpc="1">
            <a:prstTxWarp prst="textNoShape">
              <a:avLst/>
            </a:prstTxWarp>
          </a:bodyPr>
          <a:lstStyle>
            <a:lvl1pPr algn="r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9192" y="4420709"/>
            <a:ext cx="561379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b" anchorCtr="0" compatLnSpc="1">
            <a:prstTxWarp prst="textNoShape">
              <a:avLst/>
            </a:prstTxWarp>
          </a:bodyPr>
          <a:lstStyle>
            <a:lvl1pPr algn="l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5" tIns="46976" rIns="93955" bIns="46976" numCol="1" anchor="b" anchorCtr="0" compatLnSpc="1">
            <a:prstTxWarp prst="textNoShape">
              <a:avLst/>
            </a:prstTxWarp>
          </a:bodyPr>
          <a:lstStyle>
            <a:lvl1pPr algn="r" defTabSz="939537">
              <a:defRPr sz="1300" i="0" baseline="0">
                <a:latin typeface="Arial" charset="0"/>
              </a:defRPr>
            </a:lvl1pPr>
          </a:lstStyle>
          <a:p>
            <a:pPr>
              <a:defRPr/>
            </a:pPr>
            <a:fld id="{77AE06FE-3634-4CB4-A9FA-A877E8797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0734" y="8832195"/>
            <a:ext cx="3038145" cy="46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55" tIns="46976" rIns="93955" bIns="46976" anchor="b"/>
          <a:lstStyle>
            <a:lvl1pPr algn="l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747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74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8BCFCD-96D8-432A-B47A-05B6201F5AA1}" type="slidenum">
              <a:rPr lang="en-US" altLang="en-US" sz="1300" i="0" baseline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 i="0" baseline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5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F392CB-8ACC-47C4-B03E-7CE12D296479}" type="slidenum">
              <a:rPr lang="en-US" altLang="en-US" sz="130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F392CB-8ACC-47C4-B03E-7CE12D296479}" type="slidenum">
              <a:rPr lang="en-US" altLang="en-US" sz="130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F392CB-8ACC-47C4-B03E-7CE12D296479}" type="slidenum">
              <a:rPr lang="en-US" altLang="en-US" sz="130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84925-CD4B-40B8-BD7C-D6D54D910438}" type="slidenum">
              <a:rPr lang="en-US" altLang="en-US" sz="130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84925-CD4B-40B8-BD7C-D6D54D910438}" type="slidenum">
              <a:rPr lang="en-US" altLang="en-US" sz="130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F392CB-8ACC-47C4-B03E-7CE12D296479}" type="slidenum">
              <a:rPr lang="en-US" altLang="en-US" sz="130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F392CB-8ACC-47C4-B03E-7CE12D296479}" type="slidenum">
              <a:rPr lang="en-US" altLang="en-US" sz="130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E06FE-3634-4CB4-A9FA-A877E87974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9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E06FE-3634-4CB4-A9FA-A877E87974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9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3D3BD0-85AE-43C2-8EC2-3F000FECE129}" type="slidenum">
              <a:rPr lang="en-US" altLang="en-US" sz="13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84925-CD4B-40B8-BD7C-D6D54D910438}" type="slidenum">
              <a:rPr lang="en-US" altLang="en-US" sz="130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3D3BD0-85AE-43C2-8EC2-3F000FECE129}" type="slidenum">
              <a:rPr lang="en-US" altLang="en-US" sz="1300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84925-CD4B-40B8-BD7C-D6D54D910438}" type="slidenum">
              <a:rPr lang="en-US" altLang="en-US" sz="130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84925-CD4B-40B8-BD7C-D6D54D910438}" type="slidenum">
              <a:rPr lang="en-US" altLang="en-US" sz="130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E06FE-3634-4CB4-A9FA-A877E87974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3D3BD0-85AE-43C2-8EC2-3F000FECE129}" type="slidenum">
              <a:rPr lang="en-US" altLang="en-US" sz="130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584925-CD4B-40B8-BD7C-D6D54D910438}" type="slidenum">
              <a:rPr lang="en-US" altLang="en-US" sz="130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F392CB-8ACC-47C4-B03E-7CE12D296479}" type="slidenum">
              <a:rPr lang="en-US" altLang="en-US" sz="130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algn="l" defTabSz="939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defTabSz="939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F392CB-8ACC-47C4-B03E-7CE12D296479}" type="slidenum">
              <a:rPr lang="en-US" altLang="en-US" sz="130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supercel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 b="12973"/>
          <a:stretch>
            <a:fillRect/>
          </a:stretch>
        </p:blipFill>
        <p:spPr bwMode="auto">
          <a:xfrm>
            <a:off x="0" y="0"/>
            <a:ext cx="31051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shape_whitebluegre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6481763"/>
            <a:ext cx="9144000" cy="376237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1800" i="0" smtClean="0">
              <a:latin typeface="TradeGothic" pitchFamily="2" charset="0"/>
            </a:endParaRPr>
          </a:p>
        </p:txBody>
      </p:sp>
      <p:pic>
        <p:nvPicPr>
          <p:cNvPr id="7" name="Picture 8" descr="Dept of Commerce Sea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562725"/>
            <a:ext cx="2905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NOAA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6559550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8" descr="univers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565900"/>
            <a:ext cx="2841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shape_bluegreen_lo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73688"/>
            <a:ext cx="91408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lindleysupercell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shape_bluegreen_lo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91408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Dept of Commerce Seal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5570538"/>
            <a:ext cx="9239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NOAA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5737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51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105400"/>
            <a:ext cx="7315200" cy="1752600"/>
          </a:xfrm>
        </p:spPr>
        <p:txBody>
          <a:bodyPr lIns="182880"/>
          <a:lstStyle>
            <a:lvl1pPr>
              <a:spcBef>
                <a:spcPct val="20000"/>
              </a:spcBef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95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90800" y="3200400"/>
            <a:ext cx="6553200" cy="1676400"/>
          </a:xfrm>
        </p:spPr>
        <p:txBody>
          <a:bodyPr rIns="18288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367026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06DA-4264-4578-A860-B73D98B9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5430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F725-DCB9-4C8C-B546-5774B90C9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415240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rgbClr val="0070C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CB210-BD4B-42AA-A4EE-E07570F80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7518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D934-90AD-4C1D-AF37-57593FFDC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263702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094D-FA71-46E3-8E8C-E7E7C4308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252690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EEBF-72C4-4264-BB79-F6FD52891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2112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24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DF64-AA96-4E9C-BFF1-6CFE6FAB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118678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8F15C-7FB2-4A7D-9D76-31C4905D8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</p:spTree>
    <p:extLst>
      <p:ext uri="{BB962C8B-B14F-4D97-AF65-F5344CB8AC3E}">
        <p14:creationId xmlns:p14="http://schemas.microsoft.com/office/powerpoint/2010/main" val="106611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w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" descr="supercel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 b="12973"/>
          <a:stretch>
            <a:fillRect/>
          </a:stretch>
        </p:blipFill>
        <p:spPr bwMode="auto">
          <a:xfrm>
            <a:off x="0" y="0"/>
            <a:ext cx="31051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shape_whitebluegre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6481763"/>
            <a:ext cx="9144000" cy="376237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 baseline="-25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endParaRPr lang="en-US" altLang="en-US" sz="1800" i="0" smtClean="0">
              <a:latin typeface="TradeGothic" pitchFamily="2" charset="0"/>
            </a:endParaRPr>
          </a:p>
        </p:txBody>
      </p:sp>
      <p:sp>
        <p:nvSpPr>
          <p:cNvPr id="788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EFEF3E5-F30F-4C86-9CBC-F06E5C410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8" descr="Dept of Commerce Se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6562725"/>
            <a:ext cx="2905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NOA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559550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10 December 2010:  MRMS Decision Briefing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152400"/>
            <a:ext cx="624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Arial" charset="0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radeGothicBoldTwo" pitchFamily="2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3275" indent="-3460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Mostly" pitchFamily="2" charset="2"/>
        <a:buBlip>
          <a:blip r:embed="rId15"/>
        </a:buBlip>
        <a:tabLst>
          <a:tab pos="1482725" algn="l"/>
        </a:tabLst>
        <a:defRPr sz="2600">
          <a:solidFill>
            <a:schemeClr val="tx1"/>
          </a:solidFill>
          <a:latin typeface="Arial" charset="0"/>
        </a:defRPr>
      </a:lvl2pPr>
      <a:lvl3pPr marL="1538288" indent="-388938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SzPct val="85000"/>
        <a:buFont typeface="Mostly" pitchFamily="2" charset="2"/>
        <a:buBlip>
          <a:blip r:embed="rId16"/>
        </a:buBlip>
        <a:tabLst>
          <a:tab pos="1482725" algn="l"/>
        </a:tabLst>
        <a:defRPr sz="2400">
          <a:solidFill>
            <a:schemeClr val="tx1"/>
          </a:solidFill>
          <a:latin typeface="Arial" charset="0"/>
        </a:defRPr>
      </a:lvl3pPr>
      <a:lvl4pPr marL="2063750" indent="-2905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482725" algn="l"/>
        </a:tabLst>
        <a:defRPr sz="2200">
          <a:solidFill>
            <a:schemeClr val="tx1"/>
          </a:solidFill>
          <a:latin typeface="Arial" charset="0"/>
        </a:defRPr>
      </a:lvl4pPr>
      <a:lvl5pPr marL="2520950" indent="-179388" algn="l" rtl="0" eaLnBrk="0" fontAlgn="base" hangingPunct="0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Arial" charset="0"/>
        </a:defRPr>
      </a:lvl5pPr>
      <a:lvl6pPr marL="2978150" indent="-179388" algn="l" rtl="0" fontAlgn="base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6pPr>
      <a:lvl7pPr marL="3435350" indent="-179388" algn="l" rtl="0" fontAlgn="base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7pPr>
      <a:lvl8pPr marL="3892550" indent="-179388" algn="l" rtl="0" fontAlgn="base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8pPr>
      <a:lvl9pPr marL="4349750" indent="-179388" algn="l" rtl="0" fontAlgn="base">
        <a:spcBef>
          <a:spcPct val="20000"/>
        </a:spcBef>
        <a:spcAft>
          <a:spcPct val="0"/>
        </a:spcAft>
        <a:buChar char="»"/>
        <a:tabLst>
          <a:tab pos="1482725" algn="l"/>
        </a:tabLst>
        <a:defRPr sz="2000">
          <a:solidFill>
            <a:schemeClr val="tx1"/>
          </a:solidFill>
          <a:latin typeface="TradeGothicCondEighteen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mq.ou.edu/" TargetMode="External"/><Relationship Id="rId4" Type="http://schemas.openxmlformats.org/officeDocument/2006/relationships/hyperlink" Target="http://www.nws.noaa.gov/mdl/lamp/cnv1h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ws.noaa.gov/mdl/gfslamp/convection.php" TargetMode="Externa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wmf"/><Relationship Id="rId9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wmf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79755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/>
            <a:r>
              <a:rPr lang="en-US" altLang="en-US" dirty="0" smtClean="0">
                <a:latin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</a:rPr>
            </a:br>
            <a:r>
              <a:rPr lang="en-US" altLang="en-US" dirty="0" smtClean="0">
                <a:latin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</a:rPr>
            </a:br>
            <a:r>
              <a:rPr lang="en-US" altLang="en-US" dirty="0" smtClean="0">
                <a:latin typeface="Arial" pitchFamily="34" charset="0"/>
              </a:rPr>
              <a:t>LAMP Convection Probability and “Potential” Guidance:  An Experimental Hi-Res Upgrade</a:t>
            </a:r>
            <a:r>
              <a:rPr lang="en-US" altLang="en-US" sz="1000" dirty="0" smtClean="0">
                <a:latin typeface="Arial" pitchFamily="34" charset="0"/>
              </a:rPr>
              <a:t/>
            </a:r>
            <a:br>
              <a:rPr lang="en-US" altLang="en-US" sz="1000" dirty="0" smtClean="0">
                <a:latin typeface="Arial" pitchFamily="34" charset="0"/>
              </a:rPr>
            </a:br>
            <a:r>
              <a:rPr lang="en-US" altLang="en-US" sz="1000" dirty="0" smtClean="0">
                <a:latin typeface="Arial" pitchFamily="34" charset="0"/>
              </a:rPr>
              <a:t/>
            </a:r>
            <a:br>
              <a:rPr lang="en-US" altLang="en-US" sz="1000" dirty="0" smtClean="0">
                <a:latin typeface="Arial" pitchFamily="34" charset="0"/>
              </a:rPr>
            </a:br>
            <a:r>
              <a:rPr lang="en-US" altLang="en-US" sz="1000" dirty="0" smtClean="0">
                <a:latin typeface="Arial" pitchFamily="34" charset="0"/>
              </a:rPr>
              <a:t/>
            </a:r>
            <a:br>
              <a:rPr lang="en-US" altLang="en-US" sz="1000" dirty="0" smtClean="0">
                <a:latin typeface="Arial" pitchFamily="34" charset="0"/>
              </a:rPr>
            </a:br>
            <a:r>
              <a:rPr lang="en-US" altLang="en-US" sz="1400" dirty="0" smtClean="0">
                <a:latin typeface="Arial" pitchFamily="34" charset="0"/>
              </a:rPr>
              <a:t>01/11/2015</a:t>
            </a:r>
            <a:r>
              <a:rPr lang="en-US" altLang="en-US" sz="1600" dirty="0" smtClean="0">
                <a:latin typeface="Arial" pitchFamily="34" charset="0"/>
              </a:rPr>
              <a:t/>
            </a:r>
            <a:br>
              <a:rPr lang="en-US" altLang="en-US" sz="1600" dirty="0" smtClean="0">
                <a:latin typeface="Arial" pitchFamily="34" charset="0"/>
              </a:rPr>
            </a:br>
            <a:r>
              <a:rPr lang="en-US" altLang="en-US" sz="1600" dirty="0" smtClean="0">
                <a:latin typeface="Arial" pitchFamily="34" charset="0"/>
              </a:rPr>
              <a:t/>
            </a:r>
            <a:br>
              <a:rPr lang="en-US" altLang="en-US" sz="1600" dirty="0" smtClean="0">
                <a:latin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</a:rPr>
              <a:t>Jess Charba   MDL  LAMP</a:t>
            </a:r>
            <a:r>
              <a:rPr lang="en-US" altLang="en-US" sz="2000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r>
              <a:rPr lang="en-US" altLang="en-US" sz="2000" dirty="0" smtClean="0">
                <a:latin typeface="Arial" pitchFamily="34" charset="0"/>
              </a:rPr>
              <a:t> convection/lightning leader </a:t>
            </a:r>
            <a:br>
              <a:rPr lang="en-US" altLang="en-US" sz="2000" dirty="0" smtClean="0">
                <a:latin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</a:rPr>
              <a:t>Judy Ghirardelli  MDL LAMP manager/leader</a:t>
            </a:r>
            <a:br>
              <a:rPr lang="en-US" altLang="en-US" sz="2000" dirty="0" smtClean="0">
                <a:latin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</a:rPr>
              <a:t>Phil Shafer MDL</a:t>
            </a:r>
            <a:br>
              <a:rPr lang="en-US" altLang="en-US" sz="2000" dirty="0" smtClean="0">
                <a:latin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</a:rPr>
              <a:t>Fred </a:t>
            </a:r>
            <a:r>
              <a:rPr lang="en-US" altLang="en-US" sz="2000" dirty="0" err="1" smtClean="0">
                <a:latin typeface="Arial" pitchFamily="34" charset="0"/>
              </a:rPr>
              <a:t>Samplatsky</a:t>
            </a:r>
            <a:r>
              <a:rPr lang="en-US" altLang="en-US" sz="2000" dirty="0" smtClean="0">
                <a:latin typeface="Arial" pitchFamily="34" charset="0"/>
              </a:rPr>
              <a:t>  MDL</a:t>
            </a:r>
            <a:br>
              <a:rPr lang="en-US" altLang="en-US" sz="2000" dirty="0" smtClean="0">
                <a:latin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</a:rPr>
              <a:t>Andy </a:t>
            </a:r>
            <a:r>
              <a:rPr lang="en-US" altLang="en-US" sz="2000" dirty="0" err="1" smtClean="0">
                <a:latin typeface="Arial" pitchFamily="34" charset="0"/>
              </a:rPr>
              <a:t>Kochenash</a:t>
            </a:r>
            <a:r>
              <a:rPr lang="en-US" altLang="en-US" sz="2000" dirty="0" smtClean="0">
                <a:latin typeface="Arial" pitchFamily="34" charset="0"/>
              </a:rPr>
              <a:t>  MDL</a:t>
            </a:r>
            <a:br>
              <a:rPr lang="en-US" altLang="en-US" sz="2000" dirty="0" smtClean="0">
                <a:latin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</a:rPr>
              <a:t/>
            </a:r>
            <a:br>
              <a:rPr lang="en-US" altLang="en-US" sz="2000" dirty="0" smtClean="0">
                <a:latin typeface="Arial" pitchFamily="34" charset="0"/>
              </a:rPr>
            </a:br>
            <a:r>
              <a:rPr lang="en-US" altLang="en-US" dirty="0" smtClean="0">
                <a:solidFill>
                  <a:srgbClr val="0070C0"/>
                </a:solidFill>
                <a:latin typeface="Arial" pitchFamily="34" charset="0"/>
              </a:rPr>
              <a:t/>
            </a:r>
            <a:br>
              <a:rPr lang="en-US" altLang="en-US" dirty="0" smtClean="0">
                <a:solidFill>
                  <a:srgbClr val="0070C0"/>
                </a:solidFill>
                <a:latin typeface="Arial" pitchFamily="34" charset="0"/>
              </a:rPr>
            </a:br>
            <a:r>
              <a:rPr lang="en-US" altLang="en-US" dirty="0" smtClean="0">
                <a:latin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</a:rPr>
            </a:b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-79968" y="6208521"/>
            <a:ext cx="6993234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600" baseline="0" dirty="0">
                <a:solidFill>
                  <a:schemeClr val="bg1"/>
                </a:solidFill>
              </a:rPr>
              <a:t>AMS </a:t>
            </a:r>
            <a:r>
              <a:rPr lang="en-US" altLang="en-US" sz="1600" baseline="0" dirty="0" smtClean="0">
                <a:solidFill>
                  <a:schemeClr val="bg1"/>
                </a:solidFill>
              </a:rPr>
              <a:t>23</a:t>
            </a:r>
            <a:r>
              <a:rPr lang="en-US" altLang="en-US" sz="1600" baseline="30000" dirty="0" smtClean="0">
                <a:solidFill>
                  <a:schemeClr val="bg1"/>
                </a:solidFill>
              </a:rPr>
              <a:t>rd</a:t>
            </a:r>
            <a:r>
              <a:rPr lang="en-US" altLang="en-US" sz="1600" baseline="0" dirty="0" smtClean="0">
                <a:solidFill>
                  <a:schemeClr val="bg1"/>
                </a:solidFill>
              </a:rPr>
              <a:t> Conf. </a:t>
            </a:r>
            <a:r>
              <a:rPr lang="en-US" altLang="en-US" sz="1600" baseline="0" dirty="0">
                <a:solidFill>
                  <a:schemeClr val="bg1"/>
                </a:solidFill>
              </a:rPr>
              <a:t>on </a:t>
            </a:r>
            <a:r>
              <a:rPr lang="en-US" altLang="en-US" sz="1600" baseline="0" dirty="0" smtClean="0">
                <a:solidFill>
                  <a:schemeClr val="bg1"/>
                </a:solidFill>
              </a:rPr>
              <a:t>Probability and Statistics in the Atmospheric Sciences</a:t>
            </a:r>
            <a:endParaRPr lang="en-US" altLang="en-US" sz="1600" baseline="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en-US" sz="1600" baseline="0" dirty="0">
                <a:solidFill>
                  <a:srgbClr val="FF0000"/>
                </a:solidFill>
              </a:rPr>
              <a:t>* LAMP = Localized Aviation MOS Program </a:t>
            </a:r>
            <a:r>
              <a:rPr lang="en-US" altLang="en-US" sz="1600" baseline="0" dirty="0" smtClean="0">
                <a:solidFill>
                  <a:srgbClr val="FF0000"/>
                </a:solidFill>
              </a:rPr>
              <a:t>developed by </a:t>
            </a:r>
            <a:r>
              <a:rPr lang="en-US" altLang="en-US" sz="1600" baseline="0" dirty="0">
                <a:solidFill>
                  <a:srgbClr val="FF0000"/>
                </a:solidFill>
              </a:rPr>
              <a:t>MDL</a:t>
            </a:r>
          </a:p>
          <a:p>
            <a:pPr algn="ctr" eaLnBrk="1" hangingPunct="1">
              <a:spcBef>
                <a:spcPct val="0"/>
              </a:spcBef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9C270A3-B36F-491A-A1D7-1BB28435A30C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03" y="20096"/>
            <a:ext cx="6248400" cy="1065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1C11A7"/>
                </a:solidFill>
              </a:rPr>
              <a:t/>
            </a:r>
            <a:br>
              <a:rPr lang="en-US" sz="2000" dirty="0">
                <a:solidFill>
                  <a:srgbClr val="1C11A7"/>
                </a:solidFill>
              </a:rPr>
            </a:br>
            <a:endParaRPr lang="en-US" sz="20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425295" y="134475"/>
            <a:ext cx="6497637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400" i="0" kern="0" baseline="0" dirty="0" smtClean="0">
                <a:solidFill>
                  <a:srgbClr val="002060"/>
                </a:solidFill>
              </a:rPr>
              <a:t>18z LAMP Convection Probability</a:t>
            </a:r>
          </a:p>
          <a:p>
            <a:pPr algn="ctr"/>
            <a:endParaRPr lang="en-US" sz="1400" i="0" kern="0" baseline="0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i="0" kern="0" baseline="0" dirty="0" smtClean="0">
                <a:solidFill>
                  <a:srgbClr val="002060"/>
                </a:solidFill>
              </a:rPr>
              <a:t>23 Dec 2015</a:t>
            </a:r>
            <a:endParaRPr lang="en-US" sz="1800" i="0" kern="0" baseline="0" dirty="0">
              <a:solidFill>
                <a:srgbClr val="1C11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154296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>
                <a:solidFill>
                  <a:srgbClr val="002060"/>
                </a:solidFill>
              </a:rPr>
              <a:t>2-h Operational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6286" y="1152807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 smtClean="0">
                <a:solidFill>
                  <a:srgbClr val="002060"/>
                </a:solidFill>
              </a:rPr>
              <a:t>1-h Upgraded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843" y="1143198"/>
            <a:ext cx="177855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/>
              <a:t>12-h Forecast</a:t>
            </a:r>
            <a:endParaRPr lang="en-US" b="1" i="0" baseline="0" dirty="0"/>
          </a:p>
        </p:txBody>
      </p:sp>
      <p:pic>
        <p:nvPicPr>
          <p:cNvPr id="11" name="Picture 10" title="18z LAMP Convection 12-h Forecast: Probability 2-h Operational vs 1-h Upgraded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" y="1560909"/>
            <a:ext cx="9144000" cy="4079081"/>
          </a:xfrm>
          <a:prstGeom prst="rect">
            <a:avLst/>
          </a:prstGeom>
        </p:spPr>
      </p:pic>
      <p:pic>
        <p:nvPicPr>
          <p:cNvPr id="7" name="Picture 6" title="Composite Reflectivit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36" y="3998328"/>
            <a:ext cx="3629247" cy="2864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783" y="1933572"/>
            <a:ext cx="8382000" cy="461665"/>
          </a:xfrm>
          <a:prstGeom prst="rect">
            <a:avLst/>
          </a:prstGeom>
          <a:solidFill>
            <a:srgbClr val="F9F9A5"/>
          </a:solidFill>
        </p:spPr>
        <p:txBody>
          <a:bodyPr wrap="square" rtlCol="0">
            <a:spAutoFit/>
          </a:bodyPr>
          <a:lstStyle/>
          <a:p>
            <a:r>
              <a:rPr lang="en-US" sz="1200" b="1" i="0" baseline="0" dirty="0" smtClean="0"/>
              <a:t>1-h:  (</a:t>
            </a:r>
            <a:r>
              <a:rPr lang="en-US" sz="1200" b="1" i="0" baseline="0" dirty="0" smtClean="0">
                <a:solidFill>
                  <a:srgbClr val="FF0000"/>
                </a:solidFill>
              </a:rPr>
              <a:t>A</a:t>
            </a:r>
            <a:r>
              <a:rPr lang="en-US" sz="1200" b="1" i="0" baseline="0" dirty="0" smtClean="0"/>
              <a:t>) has better spatial focus for convection line from northwest AL to western PA, (</a:t>
            </a:r>
            <a:r>
              <a:rPr lang="en-US" sz="1200" b="1" i="0" baseline="0" dirty="0" smtClean="0">
                <a:solidFill>
                  <a:srgbClr val="FF0000"/>
                </a:solidFill>
              </a:rPr>
              <a:t>B</a:t>
            </a:r>
            <a:r>
              <a:rPr lang="en-US" sz="1200" b="1" i="0" baseline="0" dirty="0" smtClean="0"/>
              <a:t>) as for (A) in southeast AL;  (</a:t>
            </a:r>
            <a:r>
              <a:rPr lang="en-US" sz="1200" b="1" i="0" baseline="0" dirty="0" smtClean="0">
                <a:solidFill>
                  <a:srgbClr val="FF0000"/>
                </a:solidFill>
              </a:rPr>
              <a:t>C</a:t>
            </a:r>
            <a:r>
              <a:rPr lang="en-US" sz="1200" b="1" i="0" baseline="0" dirty="0" smtClean="0"/>
              <a:t>) forecasts convection observed over Lake Superior while 2-h does not </a:t>
            </a:r>
            <a:endParaRPr lang="en-US" sz="1200" b="1" i="0" dirty="0"/>
          </a:p>
        </p:txBody>
      </p:sp>
      <p:grpSp>
        <p:nvGrpSpPr>
          <p:cNvPr id="31" name="Group 30" title="convection line from northwest AL to western PA"/>
          <p:cNvGrpSpPr/>
          <p:nvPr/>
        </p:nvGrpSpPr>
        <p:grpSpPr>
          <a:xfrm>
            <a:off x="4164859" y="5163975"/>
            <a:ext cx="1202367" cy="318050"/>
            <a:chOff x="4164859" y="5163975"/>
            <a:chExt cx="1202367" cy="318050"/>
          </a:xfrm>
        </p:grpSpPr>
        <p:sp>
          <p:nvSpPr>
            <p:cNvPr id="3" name="TextBox 2"/>
            <p:cNvSpPr txBox="1"/>
            <p:nvPr/>
          </p:nvSpPr>
          <p:spPr>
            <a:xfrm>
              <a:off x="4164859" y="5163975"/>
              <a:ext cx="276225" cy="30777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0" baseline="0" dirty="0" smtClean="0">
                  <a:solidFill>
                    <a:srgbClr val="FF0000"/>
                  </a:solidFill>
                </a:rPr>
                <a:t>A</a:t>
              </a:r>
              <a:endParaRPr lang="en-US" b="1" i="0" baseline="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4441084" y="5317863"/>
              <a:ext cx="926142" cy="16416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44" name="Group 6143" title="convection line from southeast AL"/>
          <p:cNvGrpSpPr/>
          <p:nvPr/>
        </p:nvGrpSpPr>
        <p:grpSpPr>
          <a:xfrm>
            <a:off x="4164859" y="5940642"/>
            <a:ext cx="1073891" cy="372255"/>
            <a:chOff x="4164859" y="5940642"/>
            <a:chExt cx="1073891" cy="372255"/>
          </a:xfrm>
        </p:grpSpPr>
        <p:sp>
          <p:nvSpPr>
            <p:cNvPr id="18" name="TextBox 17"/>
            <p:cNvSpPr txBox="1"/>
            <p:nvPr/>
          </p:nvSpPr>
          <p:spPr>
            <a:xfrm>
              <a:off x="4164859" y="5940642"/>
              <a:ext cx="276225" cy="30777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0" baseline="0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4441084" y="6094530"/>
              <a:ext cx="797666" cy="21836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0" name="Group 29" title="convection observed over Lake Superior "/>
          <p:cNvGrpSpPr/>
          <p:nvPr/>
        </p:nvGrpSpPr>
        <p:grpSpPr>
          <a:xfrm>
            <a:off x="4026746" y="4314825"/>
            <a:ext cx="837490" cy="327197"/>
            <a:chOff x="4026746" y="4314825"/>
            <a:chExt cx="837490" cy="327197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4302971" y="4314825"/>
              <a:ext cx="561265" cy="17330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4026746" y="4334245"/>
              <a:ext cx="276225" cy="307777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0" baseline="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cxnSp>
        <p:nvCxnSpPr>
          <p:cNvPr id="35" name="Straight Arrow Connector 34" title="Arrow"/>
          <p:cNvCxnSpPr>
            <a:stCxn id="36" idx="3"/>
          </p:cNvCxnSpPr>
          <p:nvPr/>
        </p:nvCxnSpPr>
        <p:spPr bwMode="auto">
          <a:xfrm flipV="1">
            <a:off x="2312649" y="2838259"/>
            <a:ext cx="563901" cy="5771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036424" y="2742081"/>
            <a:ext cx="27622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8" name="Straight Arrow Connector 37" title="Arrow"/>
          <p:cNvCxnSpPr/>
          <p:nvPr/>
        </p:nvCxnSpPr>
        <p:spPr bwMode="auto">
          <a:xfrm flipV="1">
            <a:off x="6861402" y="2838259"/>
            <a:ext cx="561265" cy="8665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585177" y="2771025"/>
            <a:ext cx="27622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87597" y="3332140"/>
            <a:ext cx="27622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>
                <a:solidFill>
                  <a:srgbClr val="FF0000"/>
                </a:solidFill>
              </a:rPr>
              <a:t>A</a:t>
            </a:r>
            <a:endParaRPr lang="en-US" b="1" i="0" baseline="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 title="Arrow"/>
          <p:cNvCxnSpPr>
            <a:stCxn id="41" idx="3"/>
          </p:cNvCxnSpPr>
          <p:nvPr/>
        </p:nvCxnSpPr>
        <p:spPr bwMode="auto">
          <a:xfrm>
            <a:off x="2363822" y="3486029"/>
            <a:ext cx="759326" cy="16416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43740" y="3292672"/>
            <a:ext cx="27622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>
                <a:solidFill>
                  <a:srgbClr val="FF0000"/>
                </a:solidFill>
              </a:rPr>
              <a:t>A</a:t>
            </a:r>
            <a:endParaRPr lang="en-US" b="1" i="0" baseline="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 title="Arrow"/>
          <p:cNvCxnSpPr>
            <a:stCxn id="44" idx="3"/>
          </p:cNvCxnSpPr>
          <p:nvPr/>
        </p:nvCxnSpPr>
        <p:spPr bwMode="auto">
          <a:xfrm>
            <a:off x="6919965" y="3446561"/>
            <a:ext cx="814335" cy="20362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281457" y="3895282"/>
            <a:ext cx="27980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48" name="Straight Arrow Connector 47" title="Arrow"/>
          <p:cNvCxnSpPr>
            <a:stCxn id="47" idx="3"/>
          </p:cNvCxnSpPr>
          <p:nvPr/>
        </p:nvCxnSpPr>
        <p:spPr bwMode="auto">
          <a:xfrm>
            <a:off x="2561262" y="4049171"/>
            <a:ext cx="477213" cy="10918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865809" y="3795986"/>
            <a:ext cx="276225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51" name="Straight Arrow Connector 50" title="Arrow"/>
          <p:cNvCxnSpPr/>
          <p:nvPr/>
        </p:nvCxnSpPr>
        <p:spPr bwMode="auto">
          <a:xfrm>
            <a:off x="7142034" y="3949874"/>
            <a:ext cx="506541" cy="153889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15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9C270A3-B36F-491A-A1D7-1BB28435A30C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03" y="20096"/>
            <a:ext cx="6248400" cy="1065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1C11A7"/>
                </a:solidFill>
              </a:rPr>
              <a:t/>
            </a:r>
            <a:br>
              <a:rPr lang="en-US" sz="2000" dirty="0">
                <a:solidFill>
                  <a:srgbClr val="1C11A7"/>
                </a:solidFill>
              </a:rPr>
            </a:br>
            <a:endParaRPr lang="en-US" sz="20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425295" y="134475"/>
            <a:ext cx="6497637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400" i="0" kern="0" baseline="0" dirty="0" smtClean="0">
                <a:solidFill>
                  <a:srgbClr val="002060"/>
                </a:solidFill>
              </a:rPr>
              <a:t>18z LAMP Convection Probability</a:t>
            </a:r>
          </a:p>
          <a:p>
            <a:pPr algn="ctr"/>
            <a:endParaRPr lang="en-US" sz="1400" i="0" kern="0" baseline="0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i="0" kern="0" baseline="0" dirty="0" smtClean="0">
                <a:solidFill>
                  <a:srgbClr val="002060"/>
                </a:solidFill>
              </a:rPr>
              <a:t>23 Dec 2015</a:t>
            </a:r>
            <a:endParaRPr lang="en-US" sz="1800" i="0" kern="0" baseline="0" dirty="0">
              <a:solidFill>
                <a:srgbClr val="1C11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154296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>
                <a:solidFill>
                  <a:srgbClr val="002060"/>
                </a:solidFill>
              </a:rPr>
              <a:t>2-h Operational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6286" y="1152807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 smtClean="0">
                <a:solidFill>
                  <a:srgbClr val="002060"/>
                </a:solidFill>
              </a:rPr>
              <a:t>1-h Upgraded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843" y="1143198"/>
            <a:ext cx="177855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/>
              <a:t>24-h Forecast</a:t>
            </a:r>
            <a:endParaRPr lang="en-US" b="1" i="0" baseline="0" dirty="0"/>
          </a:p>
        </p:txBody>
      </p:sp>
      <p:pic>
        <p:nvPicPr>
          <p:cNvPr id="12" name="Picture 11" title="18z LAMP Convection 24-h Forecast: Probability 2-h Operational vs 1-h Upgraded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909"/>
            <a:ext cx="9144000" cy="4079081"/>
          </a:xfrm>
          <a:prstGeom prst="rect">
            <a:avLst/>
          </a:prstGeom>
        </p:spPr>
      </p:pic>
      <p:pic>
        <p:nvPicPr>
          <p:cNvPr id="3" name="Picture 2" title="Composite Reflectivit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03" y="3989804"/>
            <a:ext cx="3629247" cy="28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9C270A3-B36F-491A-A1D7-1BB28435A30C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03" y="20096"/>
            <a:ext cx="6248400" cy="1065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1C11A7"/>
                </a:solidFill>
              </a:rPr>
              <a:t/>
            </a:r>
            <a:br>
              <a:rPr lang="en-US" sz="2000" dirty="0">
                <a:solidFill>
                  <a:srgbClr val="1C11A7"/>
                </a:solidFill>
              </a:rPr>
            </a:br>
            <a:endParaRPr lang="en-US" sz="20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425295" y="258300"/>
            <a:ext cx="6497637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400" i="0" kern="0" baseline="0" dirty="0" smtClean="0">
                <a:solidFill>
                  <a:srgbClr val="002060"/>
                </a:solidFill>
              </a:rPr>
              <a:t>18z LAMP Convection Probability</a:t>
            </a:r>
          </a:p>
          <a:p>
            <a:pPr algn="ctr"/>
            <a:endParaRPr lang="en-US" sz="1400" i="0" kern="0" baseline="0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i="0" kern="0" baseline="0" dirty="0" smtClean="0">
                <a:solidFill>
                  <a:srgbClr val="002060"/>
                </a:solidFill>
              </a:rPr>
              <a:t>23 Dec 2015</a:t>
            </a:r>
            <a:endParaRPr lang="en-US" sz="1800" i="0" kern="0" baseline="0" dirty="0">
              <a:solidFill>
                <a:srgbClr val="1C11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497196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>
                <a:solidFill>
                  <a:srgbClr val="002060"/>
                </a:solidFill>
              </a:rPr>
              <a:t>2-h Operational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6286" y="1495707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 smtClean="0">
                <a:solidFill>
                  <a:srgbClr val="002060"/>
                </a:solidFill>
              </a:rPr>
              <a:t>1-h Upgraded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843" y="1467048"/>
            <a:ext cx="177855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/>
              <a:t>Animated</a:t>
            </a:r>
            <a:endParaRPr lang="en-US" b="1" i="0" baseline="0" dirty="0"/>
          </a:p>
        </p:txBody>
      </p:sp>
      <p:pic>
        <p:nvPicPr>
          <p:cNvPr id="4" name="Picture 3" title="8z LAMP Convection Animated Probability 2-h Operational vs 1-h Upgrad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534"/>
            <a:ext cx="9144000" cy="40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A9110C-2804-4C5F-8F0F-20EFB2F8C1BF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867" y="80387"/>
            <a:ext cx="6500812" cy="823966"/>
          </a:xfrm>
        </p:spPr>
        <p:txBody>
          <a:bodyPr/>
          <a:lstStyle/>
          <a:p>
            <a:pPr algn="ctr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>
                <a:latin typeface="Arial" pitchFamily="34" charset="0"/>
              </a:rPr>
              <a:t/>
            </a:r>
            <a:br>
              <a:rPr lang="en-US" altLang="en-US" sz="3600" dirty="0" smtClean="0">
                <a:latin typeface="Arial" pitchFamily="34" charset="0"/>
              </a:rPr>
            </a:br>
            <a:endParaRPr lang="en-US" altLang="en-US" sz="3600" dirty="0" smtClean="0">
              <a:latin typeface="Arial" pitchFamily="34" charset="0"/>
            </a:endParaRPr>
          </a:p>
        </p:txBody>
      </p:sp>
      <p:sp>
        <p:nvSpPr>
          <p:cNvPr id="8" name="Text Box 2363"/>
          <p:cNvSpPr txBox="1">
            <a:spLocks noGrp="1" noChangeArrowheads="1"/>
          </p:cNvSpPr>
          <p:nvPr>
            <p:ph idx="1"/>
          </p:nvPr>
        </p:nvSpPr>
        <p:spPr bwMode="auto">
          <a:xfrm>
            <a:off x="80387" y="1248776"/>
            <a:ext cx="9063613" cy="52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37" tIns="50067" rIns="100137" bIns="50067">
            <a:spAutoFit/>
          </a:bodyPr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 convection potential “risk” levels specified from three pre-derived probability thresholds</a:t>
            </a:r>
          </a:p>
          <a:p>
            <a:pPr marL="685800" lvl="1" eaLnBrk="1" hangingPunct="1">
              <a:spcBef>
                <a:spcPct val="50000"/>
              </a:spcBef>
              <a:buClrTx/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convection potential occurrence level is forecast when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probability ≥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corresponding threshold  (non-occurrence otherwise)</a:t>
            </a:r>
          </a:p>
          <a:p>
            <a:pPr marL="685800" lvl="1" eaLnBrk="1" hangingPunct="1">
              <a:spcBef>
                <a:spcPct val="50000"/>
              </a:spcBef>
              <a:buClrTx/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Thresholds derived by maximizing threat score with bias in narrow range</a:t>
            </a:r>
          </a:p>
          <a:p>
            <a:pPr lvl="2" indent="-285750" eaLnBrk="1" hangingPunct="1">
              <a:spcBef>
                <a:spcPct val="50000"/>
              </a:spcBef>
              <a:buClrTx/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development sample</a:t>
            </a:r>
          </a:p>
          <a:p>
            <a:pPr marL="685800"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Probability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Convection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otential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  Bias Range      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low                                                  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2.70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2.83   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(high bias)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moderate                                        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1.03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1.13  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(~unbiased)</a:t>
            </a:r>
          </a:p>
          <a:p>
            <a:pPr marL="0" indent="0" eaLnBrk="1" hangingPunct="1"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high                                                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0.38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0.43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(low bias)</a:t>
            </a:r>
          </a:p>
          <a:p>
            <a:pPr marL="0" indent="0" eaLnBrk="1" hangingPunct="1"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Unique thresholds across seasons,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hourly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cycles, and regions ensures consistency in convection potential specification over full LAMP domain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“Yes/no” convection forecasts obtained by applying “potential-level” thresholds</a:t>
            </a:r>
          </a:p>
          <a:p>
            <a:pPr marL="0" indent="0" eaLnBrk="1" hangingPunct="1">
              <a:defRPr/>
            </a:pPr>
            <a:r>
              <a:rPr lang="en-US" sz="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eaLnBrk="1" hangingPunct="1">
              <a:buClrTx/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Enables threat and bias score computation  for  ≥ low,  ≥ moderate,  and high potential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46903" y="110532"/>
            <a:ext cx="6248400" cy="10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400" i="0" kern="0" baseline="0" dirty="0" smtClean="0"/>
              <a:t>How is Convection Potential Derived from Probability?</a:t>
            </a:r>
            <a:endParaRPr lang="en-US" sz="2400" i="0" kern="0" baseline="0" dirty="0"/>
          </a:p>
        </p:txBody>
      </p:sp>
    </p:spTree>
    <p:extLst>
      <p:ext uri="{BB962C8B-B14F-4D97-AF65-F5344CB8AC3E}">
        <p14:creationId xmlns:p14="http://schemas.microsoft.com/office/powerpoint/2010/main" val="6179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A9110C-2804-4C5F-8F0F-20EFB2F8C1BF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867" y="80387"/>
            <a:ext cx="6500812" cy="823966"/>
          </a:xfrm>
        </p:spPr>
        <p:txBody>
          <a:bodyPr/>
          <a:lstStyle/>
          <a:p>
            <a:pPr algn="ctr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>
                <a:latin typeface="Arial" pitchFamily="34" charset="0"/>
              </a:rPr>
              <a:t/>
            </a:r>
            <a:br>
              <a:rPr lang="en-US" altLang="en-US" sz="3600" dirty="0" smtClean="0">
                <a:latin typeface="Arial" pitchFamily="34" charset="0"/>
              </a:rPr>
            </a:br>
            <a:endParaRPr lang="en-US" altLang="en-US" sz="3600" dirty="0" smtClean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8611" y="1091475"/>
            <a:ext cx="1728317" cy="420628"/>
          </a:xfrm>
          <a:prstGeom prst="rect">
            <a:avLst/>
          </a:prstGeom>
          <a:solidFill>
            <a:srgbClr val="F9F9A5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 smtClean="0"/>
              <a:t>Spring </a:t>
            </a:r>
            <a:r>
              <a:rPr lang="en-US" sz="1600" b="1" i="0" dirty="0" err="1" smtClean="0"/>
              <a:t>indep</a:t>
            </a:r>
            <a:r>
              <a:rPr lang="en-US" sz="1600" b="1" i="0" dirty="0" smtClean="0"/>
              <a:t>. sample</a:t>
            </a:r>
          </a:p>
          <a:p>
            <a:pPr algn="l"/>
            <a:r>
              <a:rPr lang="en-US" sz="1600" b="1" i="0" dirty="0" smtClean="0"/>
              <a:t>2015: 06/01 – 06/30</a:t>
            </a:r>
            <a:endParaRPr lang="en-US" sz="1600" b="1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1781066" y="5043356"/>
            <a:ext cx="5735101" cy="1426031"/>
          </a:xfrm>
          <a:prstGeom prst="rect">
            <a:avLst/>
          </a:prstGeom>
          <a:solidFill>
            <a:srgbClr val="C7E4E7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i="0" baseline="0" dirty="0" smtClean="0"/>
              <a:t>Legend description:</a:t>
            </a:r>
          </a:p>
          <a:p>
            <a:pPr algn="l"/>
            <a:endParaRPr lang="en-US" sz="800" b="1" i="0" baseline="0" dirty="0" smtClean="0"/>
          </a:p>
          <a:p>
            <a:pPr algn="l"/>
            <a:r>
              <a:rPr lang="en-US" sz="1000" b="1" i="0" baseline="0" dirty="0" smtClean="0"/>
              <a:t>     1h or 2h = </a:t>
            </a:r>
            <a:r>
              <a:rPr lang="en-US" sz="1000" b="1" i="0" baseline="0" dirty="0" err="1" smtClean="0"/>
              <a:t>predictand</a:t>
            </a:r>
            <a:r>
              <a:rPr lang="en-US" sz="1000" b="1" i="0" baseline="0" dirty="0" smtClean="0"/>
              <a:t> valid period</a:t>
            </a:r>
          </a:p>
          <a:p>
            <a:pPr algn="l"/>
            <a:endParaRPr lang="en-US" sz="1000" b="1" i="0" dirty="0" smtClean="0"/>
          </a:p>
          <a:p>
            <a:pPr algn="l"/>
            <a:r>
              <a:rPr lang="en-US" sz="1000" b="1" i="0" baseline="0" dirty="0" smtClean="0"/>
              <a:t>     low    -  low and above potential = convection forecast;  else non-occurrence</a:t>
            </a:r>
          </a:p>
          <a:p>
            <a:pPr algn="l"/>
            <a:endParaRPr lang="en-US" sz="1000" b="1" i="0" baseline="0" dirty="0" smtClean="0"/>
          </a:p>
          <a:p>
            <a:pPr algn="l"/>
            <a:r>
              <a:rPr lang="en-US" sz="1000" b="1" i="0" baseline="0" dirty="0" smtClean="0"/>
              <a:t>     med  -  medium and above potential = convection forecast;  else non-occurrence</a:t>
            </a:r>
          </a:p>
          <a:p>
            <a:pPr algn="l"/>
            <a:endParaRPr lang="en-US" sz="1000" b="1" i="0" baseline="0" dirty="0" smtClean="0"/>
          </a:p>
          <a:p>
            <a:pPr algn="l"/>
            <a:r>
              <a:rPr lang="en-US" sz="1000" b="1" i="0" baseline="0" dirty="0" smtClean="0"/>
              <a:t>     high  -  high potential = convection forecast;  else non-occurrence </a:t>
            </a:r>
            <a:endParaRPr lang="en-US" sz="1000" b="1" i="0" baseline="0" dirty="0"/>
          </a:p>
        </p:txBody>
      </p:sp>
      <p:pic>
        <p:nvPicPr>
          <p:cNvPr id="4" name="Picture 3" title="1h and 2h LAMP Convection Forecasts Threat and Bias Scores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347"/>
            <a:ext cx="9164096" cy="339408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713578" y="148289"/>
            <a:ext cx="6248400" cy="10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000" i="0" kern="0" baseline="0" dirty="0" smtClean="0"/>
              <a:t> 1h LAMP Convection Forecasts Have Generally Better Threat and Bias Scores than for 2h LAMP</a:t>
            </a:r>
          </a:p>
          <a:p>
            <a:pPr algn="ctr"/>
            <a:endParaRPr lang="en-US" sz="800" i="0" kern="0" baseline="0" dirty="0" smtClean="0"/>
          </a:p>
          <a:p>
            <a:pPr algn="ctr"/>
            <a:r>
              <a:rPr lang="en-US" sz="1400" i="0" kern="0" baseline="0" dirty="0" smtClean="0"/>
              <a:t>18z LAMP cycle</a:t>
            </a:r>
          </a:p>
          <a:p>
            <a:pPr algn="ctr"/>
            <a:endParaRPr lang="en-US" sz="1400" i="0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017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9C270A3-B36F-491A-A1D7-1BB28435A30C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15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03" y="20096"/>
            <a:ext cx="6248400" cy="1065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1C11A7"/>
                </a:solidFill>
              </a:rPr>
              <a:t/>
            </a:r>
            <a:br>
              <a:rPr lang="en-US" sz="2000" dirty="0">
                <a:solidFill>
                  <a:srgbClr val="1C11A7"/>
                </a:solidFill>
              </a:rPr>
            </a:br>
            <a:endParaRPr lang="en-US" sz="20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425295" y="258300"/>
            <a:ext cx="6497637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400" i="0" kern="0" baseline="0" dirty="0" smtClean="0">
                <a:solidFill>
                  <a:srgbClr val="002060"/>
                </a:solidFill>
              </a:rPr>
              <a:t>18z LAMP Convection Potential</a:t>
            </a:r>
          </a:p>
          <a:p>
            <a:pPr algn="ctr"/>
            <a:endParaRPr lang="en-US" sz="1400" i="0" kern="0" baseline="0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i="0" kern="0" baseline="0" dirty="0" smtClean="0">
                <a:solidFill>
                  <a:srgbClr val="002060"/>
                </a:solidFill>
              </a:rPr>
              <a:t>23 Dec 2015</a:t>
            </a:r>
            <a:endParaRPr lang="en-US" sz="1800" i="0" kern="0" baseline="0" dirty="0">
              <a:solidFill>
                <a:srgbClr val="1C11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497196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>
                <a:solidFill>
                  <a:srgbClr val="002060"/>
                </a:solidFill>
              </a:rPr>
              <a:t>2-h Operational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6286" y="1495707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 smtClean="0">
                <a:solidFill>
                  <a:srgbClr val="002060"/>
                </a:solidFill>
              </a:rPr>
              <a:t>1-h Upgraded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843" y="1467048"/>
            <a:ext cx="177855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/>
              <a:t>Animated</a:t>
            </a:r>
            <a:endParaRPr lang="en-US" b="1" i="0" baseline="0" dirty="0"/>
          </a:p>
        </p:txBody>
      </p:sp>
      <p:pic>
        <p:nvPicPr>
          <p:cNvPr id="3" name="Picture 2" title="8z LAMP Convection Animated Potential 2-h Operational vs 1-h Upgrad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109"/>
            <a:ext cx="9144000" cy="40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9C270A3-B36F-491A-A1D7-1BB28435A30C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03" y="20096"/>
            <a:ext cx="6248400" cy="1065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1C11A7"/>
                </a:solidFill>
              </a:rPr>
              <a:t/>
            </a:r>
            <a:br>
              <a:rPr lang="en-US" sz="2000" dirty="0">
                <a:solidFill>
                  <a:srgbClr val="1C11A7"/>
                </a:solidFill>
              </a:rPr>
            </a:br>
            <a:endParaRPr lang="en-US" sz="20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2425295" y="258300"/>
            <a:ext cx="6497637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400" i="0" kern="0" baseline="0" dirty="0" smtClean="0">
                <a:solidFill>
                  <a:srgbClr val="002060"/>
                </a:solidFill>
              </a:rPr>
              <a:t>18z LAMP Convection Probability</a:t>
            </a:r>
          </a:p>
          <a:p>
            <a:pPr algn="ctr"/>
            <a:endParaRPr lang="en-US" sz="1400" i="0" kern="0" baseline="0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i="0" kern="0" baseline="0" dirty="0" smtClean="0">
                <a:solidFill>
                  <a:srgbClr val="002060"/>
                </a:solidFill>
              </a:rPr>
              <a:t>23 Dec 2015</a:t>
            </a:r>
            <a:endParaRPr lang="en-US" sz="1800" i="0" kern="0" baseline="0" dirty="0">
              <a:solidFill>
                <a:srgbClr val="1C11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497196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>
                <a:solidFill>
                  <a:srgbClr val="002060"/>
                </a:solidFill>
              </a:rPr>
              <a:t>2-h Operational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6286" y="1495707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 smtClean="0">
                <a:solidFill>
                  <a:srgbClr val="002060"/>
                </a:solidFill>
              </a:rPr>
              <a:t>1-h Upgraded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843" y="1467048"/>
            <a:ext cx="177855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/>
              <a:t>Animated</a:t>
            </a:r>
            <a:endParaRPr lang="en-US" b="1" i="0" baseline="0" dirty="0"/>
          </a:p>
        </p:txBody>
      </p:sp>
      <p:pic>
        <p:nvPicPr>
          <p:cNvPr id="4" name="Picture 3" title="8z LAMP Convection Animated Probability 2-h Operational vs 1-h Upgrad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534"/>
            <a:ext cx="9144000" cy="40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 title="Nothing"/>
          <p:cNvSpPr>
            <a:spLocks noGrp="1"/>
          </p:cNvSpPr>
          <p:nvPr>
            <p:ph idx="1"/>
          </p:nvPr>
        </p:nvSpPr>
        <p:spPr>
          <a:xfrm>
            <a:off x="0" y="1632625"/>
            <a:ext cx="9144000" cy="481841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indent="0"/>
            <a:endParaRPr lang="en-US" altLang="en-US" sz="18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indent="0"/>
            <a:endParaRPr lang="en-US" altLang="en-US" sz="1800" dirty="0" smtClean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endParaRPr lang="en-US" altLang="en-US" sz="20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C57979E-4A26-4AE5-ACD5-87665CC828CA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2636854" y="121415"/>
            <a:ext cx="6376988" cy="1021585"/>
          </a:xfrm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002060"/>
                </a:solidFill>
                <a:latin typeface="Arial" pitchFamily="34" charset="0"/>
              </a:rPr>
              <a:t>Principal Findings</a:t>
            </a:r>
          </a:p>
        </p:txBody>
      </p:sp>
      <p:sp>
        <p:nvSpPr>
          <p:cNvPr id="5" name="Text Box 2363"/>
          <p:cNvSpPr txBox="1">
            <a:spLocks noChangeArrowheads="1"/>
          </p:cNvSpPr>
          <p:nvPr/>
        </p:nvSpPr>
        <p:spPr bwMode="auto">
          <a:xfrm>
            <a:off x="244510" y="1207265"/>
            <a:ext cx="8610600" cy="542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7" tIns="50067" rIns="100137" bIns="50067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806950" rtl="0" eaLnBrk="0" fontAlgn="base" hangingPunct="0">
              <a:spcBef>
                <a:spcPct val="5000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LAMP 1-h versus 2-h operational </a:t>
            </a:r>
            <a:r>
              <a:rPr lang="en-US" sz="2000" b="1" i="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convection </a:t>
            </a: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and potential has improved - </a:t>
            </a:r>
          </a:p>
          <a:p>
            <a:pPr marL="857250" lvl="1" eaLnBrk="1" hangingPunct="1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temporal and spatial resolution</a:t>
            </a:r>
          </a:p>
          <a:p>
            <a:pPr marL="857250" lvl="1" eaLnBrk="1" hangingPunct="1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</a:p>
          <a:p>
            <a:pPr marL="857250" lvl="1" eaLnBrk="1" hangingPunct="1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and bias</a:t>
            </a:r>
          </a:p>
          <a:p>
            <a:pPr marL="1028700"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800" b="1" i="0" kern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LAMP 1-h convection probability shows consistent skill improvement on corresponding MOS probability</a:t>
            </a:r>
          </a:p>
          <a:p>
            <a:pPr marL="742950" lvl="2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strong for short projections, moderate in mid-range, and small beyond 18 hours</a:t>
            </a:r>
          </a:p>
          <a:p>
            <a:pPr marL="742950" lvl="2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Fine scale detail:  for very short projections due to MRMS predictors …HRRR predictors for subsequent projections</a:t>
            </a:r>
          </a:p>
          <a:p>
            <a:pPr marL="742950" lvl="2" eaLnBrk="1" hangingPunct="1">
              <a:spcBef>
                <a:spcPct val="50000"/>
              </a:spcBef>
              <a:buFont typeface="Arial" panose="020B0604020202020204" pitchFamily="34" charset="0"/>
              <a:buChar char="•"/>
              <a:tabLst/>
              <a:defRPr/>
            </a:pPr>
            <a:endParaRPr lang="en-US" sz="800" b="1" i="0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MDL supplemental QC of MRMS data likely improves convection predictors and </a:t>
            </a:r>
            <a:r>
              <a:rPr lang="en-US" sz="2000" b="1" i="0" kern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predictand</a:t>
            </a: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specification </a:t>
            </a:r>
            <a:r>
              <a:rPr lang="en-US" sz="2000" b="1" i="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kern="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(MRMS QC documentation pending)</a:t>
            </a: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SzPct val="100000"/>
              <a:buNone/>
              <a:defRPr/>
            </a:pPr>
            <a:r>
              <a:rPr lang="en-US" sz="1800" i="0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 title="Nothing"/>
          <p:cNvSpPr>
            <a:spLocks noGrp="1"/>
          </p:cNvSpPr>
          <p:nvPr>
            <p:ph idx="1"/>
          </p:nvPr>
        </p:nvSpPr>
        <p:spPr>
          <a:xfrm>
            <a:off x="0" y="2315890"/>
            <a:ext cx="9144000" cy="381358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indent="0"/>
            <a:endParaRPr lang="en-US" altLang="en-US" sz="18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indent="0"/>
            <a:endParaRPr lang="en-US" altLang="en-US" sz="1800" dirty="0" smtClean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endParaRPr lang="en-US" altLang="en-US" sz="20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1C57979E-4A26-4AE5-ACD5-87665CC828CA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2163797" y="830779"/>
            <a:ext cx="6376988" cy="1295400"/>
          </a:xfrm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002060"/>
                </a:solidFill>
                <a:latin typeface="Arial" pitchFamily="34" charset="0"/>
              </a:rPr>
              <a:t>Conclusions and Plans</a:t>
            </a:r>
          </a:p>
        </p:txBody>
      </p:sp>
      <p:sp>
        <p:nvSpPr>
          <p:cNvPr id="5" name="Text Box 2363"/>
          <p:cNvSpPr txBox="1">
            <a:spLocks noChangeArrowheads="1"/>
          </p:cNvSpPr>
          <p:nvPr/>
        </p:nvSpPr>
        <p:spPr bwMode="auto">
          <a:xfrm>
            <a:off x="349285" y="2470428"/>
            <a:ext cx="8610600" cy="335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37" tIns="50067" rIns="100137" bIns="50067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806950" rtl="0" eaLnBrk="0" fontAlgn="base" hangingPunct="0">
              <a:spcBef>
                <a:spcPct val="5000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48069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goals </a:t>
            </a:r>
            <a:r>
              <a:rPr lang="en-US" sz="2000" b="1" i="0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(improved </a:t>
            </a:r>
            <a:r>
              <a:rPr lang="en-US" sz="2000" b="1" i="0" kern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and forecast skill) </a:t>
            </a: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for operational LAMP 2h convection probability and potential achieved with new 1h product </a:t>
            </a:r>
          </a:p>
          <a:p>
            <a:pPr marL="857250" lvl="1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i="0" kern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1h product now being expanded to all 24 hourly cycles</a:t>
            </a:r>
          </a:p>
          <a:p>
            <a:pPr marL="514350" lvl="2" indent="0" eaLnBrk="1" hangingPunct="1">
              <a:spcBef>
                <a:spcPct val="50000"/>
              </a:spcBef>
              <a:buNone/>
              <a:tabLst/>
              <a:defRPr/>
            </a:pPr>
            <a:r>
              <a:rPr lang="en-US" sz="12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b="1" i="0" kern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en-US" sz="2000" b="1" i="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1h convection probability and potential available in real time for user </a:t>
            </a:r>
            <a:r>
              <a:rPr lang="en-US" sz="2000" b="1" i="0" kern="0" baseline="0" dirty="0">
                <a:latin typeface="Arial" panose="020B0604020202020204" pitchFamily="34" charset="0"/>
                <a:cs typeface="Arial" panose="020B0604020202020204" pitchFamily="34" charset="0"/>
              </a:rPr>
              <a:t>evaluation at </a:t>
            </a:r>
            <a:r>
              <a:rPr lang="en-US" sz="1600" b="1" i="0" kern="0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http://w2.weather.gov/mdl/lamp_experimental</a:t>
            </a:r>
            <a:endParaRPr lang="en-US" sz="1600" b="1" i="0" kern="0" baseline="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endParaRPr lang="en-US" sz="800" b="1" i="0" kern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eaLnBrk="1" hangingPunct="1">
              <a:spcBef>
                <a:spcPct val="50000"/>
              </a:spcBef>
              <a:buClr>
                <a:srgbClr val="0000FF"/>
              </a:buClr>
              <a:buSzPct val="100000"/>
              <a:buNone/>
              <a:defRPr/>
            </a:pPr>
            <a:r>
              <a:rPr lang="en-US" sz="1800" i="0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8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2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974020A1-7740-43E1-88D7-EEA323B92637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19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1"/>
          <p:cNvSpPr>
            <a:spLocks noGrp="1"/>
          </p:cNvSpPr>
          <p:nvPr>
            <p:ph idx="4294967295"/>
          </p:nvPr>
        </p:nvSpPr>
        <p:spPr>
          <a:xfrm>
            <a:off x="533400" y="2713038"/>
            <a:ext cx="8610600" cy="3611562"/>
          </a:xfrm>
        </p:spPr>
        <p:txBody>
          <a:bodyPr/>
          <a:lstStyle/>
          <a:p>
            <a:pPr algn="ctr"/>
            <a:r>
              <a:rPr lang="en-US" altLang="en-US" sz="4800" b="1" dirty="0" smtClean="0">
                <a:solidFill>
                  <a:srgbClr val="002060"/>
                </a:solidFill>
                <a:latin typeface="Arial" pitchFamily="34" charset="0"/>
              </a:rPr>
              <a:t>Questions ?</a:t>
            </a:r>
          </a:p>
          <a:p>
            <a:pPr algn="ctr"/>
            <a:endParaRPr lang="en-US" altLang="en-US" sz="48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hlinkClick r:id="rId4"/>
              </a:rPr>
              <a:t>http://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hlinkClick r:id="rId4"/>
              </a:rPr>
              <a:t>www.nws.noaa.gov/mdl/lamp/cnv1h.php</a:t>
            </a:r>
            <a:endParaRPr lang="en-US" altLang="en-US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en-US" altLang="en-US" sz="2000" b="1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Arial" pitchFamily="34" charset="0"/>
                <a:hlinkClick r:id="rId5"/>
              </a:rPr>
              <a:t>http://nmq.ou.edu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hlinkClick r:id="rId5"/>
              </a:rPr>
              <a:t>/</a:t>
            </a:r>
            <a:endParaRPr lang="en-US" altLang="en-US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en-US" altLang="en-US" sz="2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" name="Questions ?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latin typeface="Arial" pitchFamily="34" charset="0"/>
              </a:rPr>
              <a:t>Questions ?</a:t>
            </a:r>
            <a:br>
              <a:rPr lang="en-US" altLang="en-US" dirty="0">
                <a:solidFill>
                  <a:srgbClr val="002060"/>
                </a:solidFill>
                <a:latin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A9110C-2804-4C5F-8F0F-20EFB2F8C1BF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2414" y="90435"/>
            <a:ext cx="6500812" cy="1135063"/>
          </a:xfrm>
        </p:spPr>
        <p:txBody>
          <a:bodyPr/>
          <a:lstStyle/>
          <a:p>
            <a:pPr algn="ctr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200" dirty="0" smtClean="0"/>
              <a:t>Introduction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>
                <a:latin typeface="Arial" pitchFamily="34" charset="0"/>
              </a:rPr>
              <a:t/>
            </a:r>
            <a:br>
              <a:rPr lang="en-US" altLang="en-US" sz="3600" dirty="0" smtClean="0">
                <a:latin typeface="Arial" pitchFamily="34" charset="0"/>
              </a:rPr>
            </a:br>
            <a:endParaRPr lang="en-US" altLang="en-US" sz="3600" dirty="0" smtClean="0">
              <a:latin typeface="Arial" pitchFamily="34" charset="0"/>
            </a:endParaRPr>
          </a:p>
        </p:txBody>
      </p:sp>
      <p:sp>
        <p:nvSpPr>
          <p:cNvPr id="8" name="Text Box 2363"/>
          <p:cNvSpPr txBox="1">
            <a:spLocks noGrp="1" noChangeArrowheads="1"/>
          </p:cNvSpPr>
          <p:nvPr>
            <p:ph idx="1"/>
          </p:nvPr>
        </p:nvSpPr>
        <p:spPr bwMode="auto">
          <a:xfrm>
            <a:off x="244510" y="1218362"/>
            <a:ext cx="8610600" cy="51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37" tIns="50067" rIns="100137" bIns="50067">
            <a:spAutoFit/>
          </a:bodyPr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LAMP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(Localized Aviation MOS Program) convection probability and “potential” guidance operational in NWS since April 2014                    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http://www.nws.noaa.gov/mdl/gfslamp/convection.php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sz="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Two-hour convection probability and potential out to 25 hours produced every hour on 20-km grid over the CONUS</a:t>
            </a:r>
          </a:p>
          <a:p>
            <a:pPr marL="1028700" lvl="1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28575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users are aviation operations interests</a:t>
            </a:r>
          </a:p>
          <a:p>
            <a:pPr marL="1028700" lvl="1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users indicated need for increased spatial-temporal resolution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MDL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developing increased resolution (“hi-res”)  upgraded convection prototype product</a:t>
            </a:r>
          </a:p>
          <a:p>
            <a:pPr marL="685800" lvl="1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 time production of initial hi-res upgraded prototype began October 2015</a:t>
            </a:r>
          </a:p>
          <a:p>
            <a:pPr marL="685800" lvl="1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eaLnBrk="1" hangingPunct="1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  What are the upgrades? 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 upgrade objectives achieved?</a:t>
            </a:r>
            <a:r>
              <a:rPr lang="en-US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D7A928E-2413-488A-B54C-0A07F7C66533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20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6" name="Text Box 236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95600" y="120429"/>
            <a:ext cx="6248400" cy="83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37" tIns="50067" rIns="100137" bIns="50067">
            <a:spAutoFit/>
          </a:bodyPr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2060"/>
                </a:solidFill>
              </a:rPr>
              <a:t>Echo Climatology Shows Systematic Error in Composite Reflectivity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4" title="Noth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5590500"/>
            <a:ext cx="390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title="Noth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5742900"/>
            <a:ext cx="390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title="Noth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7897138"/>
            <a:ext cx="5903913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 title="Nothing"/>
          <p:cNvSpPr/>
          <p:nvPr/>
        </p:nvSpPr>
        <p:spPr bwMode="auto">
          <a:xfrm>
            <a:off x="5576835" y="5064264"/>
            <a:ext cx="90435" cy="613055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radeGothic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7396" y="1422069"/>
            <a:ext cx="37204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baseline="0" dirty="0" smtClean="0">
                <a:solidFill>
                  <a:srgbClr val="0000FF"/>
                </a:solidFill>
              </a:rPr>
              <a:t>Relative frequency (RF) of ≥ 40 </a:t>
            </a:r>
            <a:r>
              <a:rPr lang="en-US" sz="2400" b="1" i="0" baseline="0" dirty="0" err="1" smtClean="0">
                <a:solidFill>
                  <a:srgbClr val="0000FF"/>
                </a:solidFill>
              </a:rPr>
              <a:t>dBZ</a:t>
            </a:r>
            <a:endParaRPr lang="en-US" sz="2400" b="1" i="0" baseline="0" dirty="0" smtClean="0">
              <a:solidFill>
                <a:srgbClr val="0000FF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b="1" i="0" baseline="0" dirty="0" smtClean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b="1" i="0" baseline="0" dirty="0" smtClean="0"/>
              <a:t>April - September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800" b="1" i="0" baseline="0" dirty="0" smtClean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b="1" i="0" baseline="0" dirty="0" smtClean="0"/>
              <a:t>2012 – 2014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800" b="1" i="0" baseline="0" dirty="0" smtClean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b="1" i="0" baseline="0" dirty="0" smtClean="0"/>
              <a:t>Extensive areas of unrealistically high </a:t>
            </a:r>
            <a:r>
              <a:rPr lang="en-US" b="1" i="0" baseline="0" dirty="0" smtClean="0">
                <a:solidFill>
                  <a:srgbClr val="FF00FF"/>
                </a:solidFill>
              </a:rPr>
              <a:t>(magenta) </a:t>
            </a:r>
            <a:r>
              <a:rPr lang="en-US" b="1" i="0" baseline="0" dirty="0" smtClean="0"/>
              <a:t>and  low </a:t>
            </a:r>
            <a:r>
              <a:rPr lang="en-US" b="1" i="0" baseline="0" dirty="0" smtClean="0">
                <a:solidFill>
                  <a:schemeClr val="bg1">
                    <a:lumMod val="50000"/>
                  </a:schemeClr>
                </a:solidFill>
              </a:rPr>
              <a:t>(gray)  </a:t>
            </a:r>
            <a:r>
              <a:rPr lang="en-US" b="1" i="0" baseline="0" dirty="0" smtClean="0"/>
              <a:t>RF due to AP and poor radar coverage, respectively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800" b="1" i="0" baseline="0" dirty="0" smtClean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b="1" i="0" baseline="0" dirty="0" smtClean="0"/>
              <a:t>Rectangle magnified below</a:t>
            </a:r>
            <a:endParaRPr lang="en-US" b="1" i="0" baseline="0" dirty="0"/>
          </a:p>
        </p:txBody>
      </p:sp>
      <p:sp>
        <p:nvSpPr>
          <p:cNvPr id="9" name="Right Arrow 8" title="Arrow"/>
          <p:cNvSpPr/>
          <p:nvPr/>
        </p:nvSpPr>
        <p:spPr>
          <a:xfrm>
            <a:off x="4521758" y="5370791"/>
            <a:ext cx="150726" cy="199408"/>
          </a:xfrm>
          <a:prstGeom prst="rightArrow">
            <a:avLst/>
          </a:prstGeom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10" name="Left Brace 9" title="Nothing"/>
          <p:cNvSpPr/>
          <p:nvPr/>
        </p:nvSpPr>
        <p:spPr bwMode="auto">
          <a:xfrm>
            <a:off x="4923692" y="4953837"/>
            <a:ext cx="327618" cy="854110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radeGothic" pitchFamily="2" charset="0"/>
              <a:cs typeface="Times New Roman" pitchFamily="18" charset="0"/>
            </a:endParaRPr>
          </a:p>
        </p:txBody>
      </p:sp>
      <p:sp>
        <p:nvSpPr>
          <p:cNvPr id="11" name="Left Brace 10" title="Nothing"/>
          <p:cNvSpPr/>
          <p:nvPr/>
        </p:nvSpPr>
        <p:spPr bwMode="auto">
          <a:xfrm>
            <a:off x="4923692" y="5184949"/>
            <a:ext cx="155448" cy="914400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radeGothic" pitchFamily="2" charset="0"/>
              <a:cs typeface="Times New Roman" pitchFamily="18" charset="0"/>
            </a:endParaRPr>
          </a:p>
        </p:txBody>
      </p:sp>
      <p:sp>
        <p:nvSpPr>
          <p:cNvPr id="13" name="Arc 12" title="Nothing"/>
          <p:cNvSpPr/>
          <p:nvPr/>
        </p:nvSpPr>
        <p:spPr bwMode="auto">
          <a:xfrm>
            <a:off x="5087501" y="5184949"/>
            <a:ext cx="914400" cy="9144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radeGothic" pitchFamily="2" charset="0"/>
              <a:cs typeface="Times New Roman" pitchFamily="18" charset="0"/>
            </a:endParaRPr>
          </a:p>
        </p:txBody>
      </p:sp>
      <p:sp>
        <p:nvSpPr>
          <p:cNvPr id="20" name="Left Brace 19" title="Nothing"/>
          <p:cNvSpPr/>
          <p:nvPr/>
        </p:nvSpPr>
        <p:spPr bwMode="auto">
          <a:xfrm>
            <a:off x="7212204" y="5807947"/>
            <a:ext cx="243673" cy="371789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radeGothic" pitchFamily="2" charset="0"/>
              <a:cs typeface="Times New Roman" pitchFamily="18" charset="0"/>
            </a:endParaRPr>
          </a:p>
        </p:txBody>
      </p:sp>
      <p:sp>
        <p:nvSpPr>
          <p:cNvPr id="21" name="Right Arrow 20" title="Arrow"/>
          <p:cNvSpPr/>
          <p:nvPr/>
        </p:nvSpPr>
        <p:spPr>
          <a:xfrm>
            <a:off x="7556360" y="5888334"/>
            <a:ext cx="978408" cy="484632"/>
          </a:xfrm>
          <a:prstGeom prst="rightArrow">
            <a:avLst/>
          </a:prstGeom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22" name="Right Arrow 21" title="Arrow"/>
          <p:cNvSpPr/>
          <p:nvPr/>
        </p:nvSpPr>
        <p:spPr>
          <a:xfrm>
            <a:off x="6280221" y="5677318"/>
            <a:ext cx="1577590" cy="502417"/>
          </a:xfrm>
          <a:prstGeom prst="rightArrow">
            <a:avLst/>
          </a:prstGeom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23" name="Right Arrow 22" title="Arrow"/>
          <p:cNvSpPr/>
          <p:nvPr/>
        </p:nvSpPr>
        <p:spPr>
          <a:xfrm flipH="1">
            <a:off x="4355960" y="5213994"/>
            <a:ext cx="845502" cy="3717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5305931" y="5118706"/>
            <a:ext cx="357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baseline="0" dirty="0" smtClean="0"/>
              <a:t>Small spots of spurious high RF </a:t>
            </a:r>
            <a:r>
              <a:rPr lang="en-US" b="1" i="0" baseline="0" dirty="0" smtClean="0">
                <a:solidFill>
                  <a:srgbClr val="FF00FF"/>
                </a:solidFill>
              </a:rPr>
              <a:t>(magenta) </a:t>
            </a:r>
            <a:r>
              <a:rPr lang="en-US" b="1" i="0" baseline="0" dirty="0" smtClean="0"/>
              <a:t>due to wind farm AP</a:t>
            </a:r>
            <a:endParaRPr lang="en-US" b="1" i="0" baseline="0" dirty="0"/>
          </a:p>
        </p:txBody>
      </p:sp>
      <p:pic>
        <p:nvPicPr>
          <p:cNvPr id="2" name="Picture 1" title="Relative frequency (RF) of ≥ 40 dBZ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4" y="1236328"/>
            <a:ext cx="4746623" cy="31872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title="Zoomed in Midwest Relative frequency (RF) of ≥ 40 dBZ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07" y="4432963"/>
            <a:ext cx="3017142" cy="1977905"/>
          </a:xfrm>
          <a:prstGeom prst="rect">
            <a:avLst/>
          </a:prstGeom>
        </p:spPr>
      </p:pic>
      <p:pic>
        <p:nvPicPr>
          <p:cNvPr id="19" name="Picture 18" title="Relative frequency (RF) colorba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034602"/>
            <a:ext cx="351111" cy="2840047"/>
          </a:xfrm>
          <a:prstGeom prst="rect">
            <a:avLst/>
          </a:prstGeom>
        </p:spPr>
      </p:pic>
      <p:cxnSp>
        <p:nvCxnSpPr>
          <p:cNvPr id="17" name="Straight Arrow Connector 16" title="Arrow"/>
          <p:cNvCxnSpPr/>
          <p:nvPr/>
        </p:nvCxnSpPr>
        <p:spPr bwMode="auto">
          <a:xfrm>
            <a:off x="2997200" y="3721100"/>
            <a:ext cx="1016000" cy="4953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Straight Arrow Connector 27" title="Arrow"/>
          <p:cNvCxnSpPr/>
          <p:nvPr/>
        </p:nvCxnSpPr>
        <p:spPr bwMode="auto">
          <a:xfrm flipH="1">
            <a:off x="2638278" y="3334108"/>
            <a:ext cx="466873" cy="1089434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485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D7A928E-2413-488A-B54C-0A07F7C66533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21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pic>
        <p:nvPicPr>
          <p:cNvPr id="15" name="Picture 4" title="Noth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5590500"/>
            <a:ext cx="390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title="Noth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7897138"/>
            <a:ext cx="5903913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 title="Rectangle"/>
          <p:cNvSpPr>
            <a:spLocks noChangeArrowheads="1"/>
          </p:cNvSpPr>
          <p:nvPr/>
        </p:nvSpPr>
        <p:spPr bwMode="auto">
          <a:xfrm>
            <a:off x="4514850" y="24777700"/>
            <a:ext cx="1933575" cy="1339850"/>
          </a:xfrm>
          <a:prstGeom prst="rect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236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70478" y="130479"/>
            <a:ext cx="6248400" cy="83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37" tIns="50067" rIns="100137" bIns="50067">
            <a:spAutoFit/>
          </a:bodyPr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Echo Climatology after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MDL </a:t>
            </a:r>
            <a:r>
              <a:rPr lang="en-US" altLang="en-US" sz="2800" b="1" dirty="0">
                <a:solidFill>
                  <a:srgbClr val="002060"/>
                </a:solidFill>
              </a:rPr>
              <a:t>Supplemental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QC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2774" y="1418731"/>
            <a:ext cx="37250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 baseline="0" dirty="0" smtClean="0">
                <a:solidFill>
                  <a:srgbClr val="0000FF"/>
                </a:solidFill>
              </a:rPr>
              <a:t>Relative frequency (RF) of ≥ 40 </a:t>
            </a:r>
            <a:r>
              <a:rPr lang="en-US" sz="2400" b="1" i="0" baseline="0" dirty="0" err="1" smtClean="0">
                <a:solidFill>
                  <a:srgbClr val="0000FF"/>
                </a:solidFill>
              </a:rPr>
              <a:t>dBZ</a:t>
            </a:r>
            <a:endParaRPr lang="en-US" sz="2400" b="1" i="0" baseline="0" dirty="0" smtClean="0">
              <a:solidFill>
                <a:srgbClr val="0000FF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b="1" i="0" baseline="0" dirty="0" smtClean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b="1" i="0" baseline="0" dirty="0" smtClean="0"/>
              <a:t>Removal of large spurious RF peaks due to dynamic  echo screening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800" b="1" i="0" baseline="0" dirty="0" smtClean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b="1" i="0" baseline="0" dirty="0" smtClean="0"/>
              <a:t>Static mask applied (black areas) where RF was unrealistically low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800" b="1" i="0" baseline="0" dirty="0" smtClean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b="1" i="0" baseline="0" dirty="0" smtClean="0"/>
              <a:t>Otherwise as before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200" b="1" i="0" baseline="0" dirty="0" smtClean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sz="1200" b="1" i="0" baseline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0553" y="4762025"/>
            <a:ext cx="35772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baseline="0" dirty="0" smtClean="0"/>
              <a:t>Mitigation of small spurious RF peaks due to dynamic  echo screening</a:t>
            </a:r>
          </a:p>
          <a:p>
            <a:pPr algn="l"/>
            <a:endParaRPr lang="en-US" sz="800" b="1" i="0" baseline="0" dirty="0" smtClean="0"/>
          </a:p>
          <a:p>
            <a:pPr algn="l"/>
            <a:r>
              <a:rPr lang="en-US" b="1" i="0" baseline="0" dirty="0" smtClean="0"/>
              <a:t>Static mask applied (small black spots) where mitigation of wind farm AP not sufficient</a:t>
            </a:r>
            <a:endParaRPr lang="en-US" b="1" i="0" baseline="0" dirty="0"/>
          </a:p>
        </p:txBody>
      </p:sp>
      <p:sp>
        <p:nvSpPr>
          <p:cNvPr id="16" name="Right Arrow 15" title="Arrow"/>
          <p:cNvSpPr/>
          <p:nvPr/>
        </p:nvSpPr>
        <p:spPr>
          <a:xfrm flipH="1">
            <a:off x="4358470" y="5216846"/>
            <a:ext cx="836527" cy="37178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pic>
        <p:nvPicPr>
          <p:cNvPr id="2050" name="Picture 2" title="Relative frequency (RF) of ≥ 40 dBZ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1" y="1240021"/>
            <a:ext cx="4749196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title="Zoomed in Midwest Relative frequency (RF) of ≥ 40 dB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625" y="4429534"/>
            <a:ext cx="3004956" cy="19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 title="Arrow"/>
          <p:cNvCxnSpPr/>
          <p:nvPr/>
        </p:nvCxnSpPr>
        <p:spPr bwMode="auto">
          <a:xfrm flipH="1">
            <a:off x="2638278" y="3334108"/>
            <a:ext cx="466873" cy="1089434"/>
          </a:xfrm>
          <a:prstGeom prst="straightConnector1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027" name="Picture 3" title="Relative frequency (RF) color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2" y="3046392"/>
            <a:ext cx="3476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7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A9110C-2804-4C5F-8F0F-20EFB2F8C1BF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3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3175"/>
            <a:ext cx="6515100" cy="1295400"/>
          </a:xfrm>
        </p:spPr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Upgraded Convection </a:t>
            </a:r>
            <a:r>
              <a:rPr lang="en-US" altLang="en-US" sz="2800" dirty="0" err="1" smtClean="0"/>
              <a:t>Predictand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7" name="Text Box 2363"/>
          <p:cNvSpPr txBox="1">
            <a:spLocks noGrp="1" noChangeArrowheads="1"/>
          </p:cNvSpPr>
          <p:nvPr>
            <p:ph idx="1"/>
          </p:nvPr>
        </p:nvSpPr>
        <p:spPr bwMode="auto">
          <a:xfrm>
            <a:off x="257175" y="1357047"/>
            <a:ext cx="8610600" cy="490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37" tIns="50067" rIns="100137" bIns="50067">
            <a:spAutoFit/>
          </a:bodyPr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Yes/no occurrence of radar reflectivity ≥ 40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dBZ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≥ 1 total lightning flashes in 1-h period for 20 km grid boxes spaced 10 km apart</a:t>
            </a:r>
          </a:p>
          <a:p>
            <a:pPr marL="285750" indent="-285750" algn="l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sz="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MRMS </a:t>
            </a:r>
            <a:r>
              <a:rPr 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fine-scale composite 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reflectivity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replaces coarse-resolution </a:t>
            </a: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RCM reflectivity)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MDL supplemental QC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convection specification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(QC discussed in Extended Abstract)</a:t>
            </a:r>
          </a:p>
          <a:p>
            <a:pPr lvl="1" indent="0" eaLnBrk="1" hangingPunct="1">
              <a:spcBef>
                <a:spcPct val="50000"/>
              </a:spcBef>
              <a:buClrTx/>
              <a:buSzPct val="100000"/>
              <a:buNone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lightning (includes cloud flashes) data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(replaces cloud-to-ground flashes)</a:t>
            </a:r>
            <a:r>
              <a:rPr 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improves convection specification</a:t>
            </a:r>
          </a:p>
          <a:p>
            <a:pPr marL="1028700"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l" eaLnBrk="1" hangingPunct="1"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1-h 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(replaces 2-h)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 period provides increased temporal resolution</a:t>
            </a:r>
          </a:p>
          <a:p>
            <a:pPr marL="1028700" lvl="1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l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km 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(replaces 20 km)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grid enables increased spatial resolution</a:t>
            </a:r>
          </a:p>
          <a:p>
            <a:pPr marL="1028700" lvl="1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05125" y="6059386"/>
            <a:ext cx="312420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i="0" baseline="0" dirty="0" smtClean="0">
                <a:solidFill>
                  <a:srgbClr val="0000FF"/>
                </a:solidFill>
              </a:rPr>
              <a:t>Upgrades highlighted with blue text</a:t>
            </a:r>
            <a:endParaRPr lang="en-US" sz="1200" b="1" i="0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A9110C-2804-4C5F-8F0F-20EFB2F8C1BF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4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290" y="84015"/>
            <a:ext cx="6248400" cy="844062"/>
          </a:xfrm>
        </p:spPr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New Predictor Databases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7" name="Text Box 2363"/>
          <p:cNvSpPr txBox="1">
            <a:spLocks noGrp="1" noChangeArrowheads="1"/>
          </p:cNvSpPr>
          <p:nvPr>
            <p:ph idx="1"/>
          </p:nvPr>
        </p:nvSpPr>
        <p:spPr bwMode="auto">
          <a:xfrm>
            <a:off x="83737" y="1112025"/>
            <a:ext cx="9060263" cy="509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37" tIns="50067" rIns="100137" bIns="50067">
            <a:spAutoFit/>
          </a:bodyPr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Hourly fine scale observational data</a:t>
            </a:r>
          </a:p>
          <a:p>
            <a:pPr marL="685800" lvl="1" eaLnBrk="1" hangingPunct="1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km grids of most recent MRMS reflectivity parameters 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1" eaLnBrk="1" hangingPunct="1">
              <a:buClrTx/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km grids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recent total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lightning (TL) flash count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 </a:t>
            </a:r>
            <a:r>
              <a:rPr 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marL="685800" lvl="1" eaLnBrk="1" hangingPunct="1">
              <a:buClrTx/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“Strategic rendering” of MRMS (1 km res.)  and TL parameters applied for 10 km observational grids</a:t>
            </a:r>
          </a:p>
          <a:p>
            <a:pPr marL="685800" lvl="1" eaLnBrk="1" hangingPunct="1">
              <a:buClrTx/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Observational grids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advected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time-match LAMP forecast projections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1" hangingPunct="1">
              <a:spcBef>
                <a:spcPct val="50000"/>
              </a:spcBef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Hourly fine scale NWP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(numerical weather prediction)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output from HRRR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(High Resolution Rapid Refresh) 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1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“Strategic rendering” of native HRRR (3 km res.) grids applied for 10 km grids (as for MRMS and TL grids)</a:t>
            </a:r>
          </a:p>
          <a:p>
            <a:pPr marL="685800" lvl="1" eaLnBrk="1" hangingPunct="1">
              <a:spcBef>
                <a:spcPct val="5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HRRR forecasts not available  for 15 - 25h LAMP projections </a:t>
            </a:r>
          </a:p>
          <a:p>
            <a:pPr marL="285750" eaLnBrk="1" hangingPunct="1"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Six-hourly large scale NWP-based predictors</a:t>
            </a:r>
          </a:p>
          <a:p>
            <a:pPr marL="685800" lvl="1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GFS-based MOS convection probability on 10 km grid </a:t>
            </a:r>
          </a:p>
          <a:p>
            <a:pPr marL="685800" lvl="1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above except NAM based</a:t>
            </a:r>
          </a:p>
          <a:p>
            <a:pPr marL="685800" lvl="1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 probabilities (rather than direct model predictors) shrinks number of candidate LAMP predictors to tractable level</a:t>
            </a:r>
            <a:endParaRPr lang="en-US" sz="1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-209550" y="6215377"/>
            <a:ext cx="3175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algn="l">
              <a:spcBef>
                <a:spcPct val="20000"/>
              </a:spcBef>
              <a:buSzPct val="100000"/>
              <a:tabLst>
                <a:tab pos="1482725" algn="l"/>
              </a:tabLst>
              <a:defRPr/>
            </a:pPr>
            <a:r>
              <a:rPr lang="en-US" sz="1000" b="1" i="0" kern="0" baseline="0" dirty="0" smtClean="0">
                <a:solidFill>
                  <a:srgbClr val="0000FF"/>
                </a:solidFill>
                <a:cs typeface="Arial" panose="020B0604020202020204" pitchFamily="34" charset="0"/>
              </a:rPr>
              <a:t>   * </a:t>
            </a:r>
            <a:r>
              <a:rPr lang="en-US" sz="1000" b="1" i="0" kern="0" baseline="0" dirty="0">
                <a:solidFill>
                  <a:srgbClr val="0000FF"/>
                </a:solidFill>
                <a:cs typeface="Arial" panose="020B0604020202020204" pitchFamily="34" charset="0"/>
              </a:rPr>
              <a:t>MRMS archive </a:t>
            </a:r>
            <a:r>
              <a:rPr lang="en-US" sz="1000" b="1" i="0" kern="0" baseline="0" dirty="0" smtClean="0">
                <a:solidFill>
                  <a:srgbClr val="0000FF"/>
                </a:solidFill>
                <a:cs typeface="Arial" panose="020B0604020202020204" pitchFamily="34" charset="0"/>
              </a:rPr>
              <a:t>provided by OAR/NSSL</a:t>
            </a:r>
            <a:endParaRPr lang="en-US" sz="1000" b="1" i="0" kern="0" baseline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2831" y="6221170"/>
            <a:ext cx="33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algn="l">
              <a:spcBef>
                <a:spcPct val="50000"/>
              </a:spcBef>
              <a:buSzPct val="95000"/>
              <a:tabLst>
                <a:tab pos="1482725" algn="l"/>
              </a:tabLst>
              <a:defRPr/>
            </a:pPr>
            <a:r>
              <a:rPr lang="en-US" sz="1000" b="1" i="0" kern="0" baseline="0" dirty="0">
                <a:solidFill>
                  <a:srgbClr val="0000FF"/>
                </a:solidFill>
                <a:cs typeface="Arial" panose="020B0604020202020204" pitchFamily="34" charset="0"/>
              </a:rPr>
              <a:t>** TL archive </a:t>
            </a:r>
            <a:r>
              <a:rPr lang="en-US" sz="1000" b="1" i="0" kern="0" baseline="0" dirty="0" smtClean="0">
                <a:solidFill>
                  <a:srgbClr val="0000FF"/>
                </a:solidFill>
                <a:cs typeface="Arial" panose="020B0604020202020204" pitchFamily="34" charset="0"/>
              </a:rPr>
              <a:t>provided by </a:t>
            </a:r>
            <a:r>
              <a:rPr lang="en-US" sz="1000" b="1" i="0" kern="0" baseline="0" dirty="0">
                <a:solidFill>
                  <a:srgbClr val="0000FF"/>
                </a:solidFill>
                <a:cs typeface="Arial" panose="020B0604020202020204" pitchFamily="34" charset="0"/>
              </a:rPr>
              <a:t>ENI</a:t>
            </a:r>
            <a:endParaRPr lang="en-US" b="1" i="0" kern="0" baseline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6681" y="6225618"/>
            <a:ext cx="33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algn="l">
              <a:spcBef>
                <a:spcPct val="50000"/>
              </a:spcBef>
              <a:buSzPct val="95000"/>
              <a:tabLst>
                <a:tab pos="1482725" algn="l"/>
              </a:tabLst>
              <a:defRPr/>
            </a:pPr>
            <a:r>
              <a:rPr lang="en-US" sz="1000" b="1" i="0" kern="0" baseline="0" dirty="0" smtClean="0">
                <a:solidFill>
                  <a:srgbClr val="0000FF"/>
                </a:solidFill>
                <a:cs typeface="Arial" panose="020B0604020202020204" pitchFamily="34" charset="0"/>
              </a:rPr>
              <a:t>*** HRRR </a:t>
            </a:r>
            <a:r>
              <a:rPr lang="en-US" sz="1000" b="1" i="0" kern="0" baseline="0" dirty="0">
                <a:solidFill>
                  <a:srgbClr val="0000FF"/>
                </a:solidFill>
                <a:cs typeface="Arial" panose="020B0604020202020204" pitchFamily="34" charset="0"/>
              </a:rPr>
              <a:t>archive </a:t>
            </a:r>
            <a:r>
              <a:rPr lang="en-US" sz="1000" b="1" i="0" kern="0" baseline="0" dirty="0" smtClean="0">
                <a:solidFill>
                  <a:srgbClr val="0000FF"/>
                </a:solidFill>
                <a:cs typeface="Arial" panose="020B0604020202020204" pitchFamily="34" charset="0"/>
              </a:rPr>
              <a:t>provided by OAR/ESRL/GSD</a:t>
            </a:r>
            <a:endParaRPr lang="en-US" b="1" i="0" kern="0" baseline="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189" y="170824"/>
            <a:ext cx="6248400" cy="864158"/>
          </a:xfrm>
        </p:spPr>
        <p:txBody>
          <a:bodyPr/>
          <a:lstStyle/>
          <a:p>
            <a:pPr algn="ctr"/>
            <a:r>
              <a:rPr lang="en-US" sz="2400" dirty="0" smtClean="0"/>
              <a:t>Highlights of Convection Probability Development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64" y="1218003"/>
            <a:ext cx="8610600" cy="5253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Convection </a:t>
            </a:r>
            <a:r>
              <a:rPr lang="en-US" sz="1600" b="1" dirty="0"/>
              <a:t>probability</a:t>
            </a:r>
            <a:r>
              <a:rPr lang="en-US" sz="1200" b="1" dirty="0"/>
              <a:t> </a:t>
            </a:r>
            <a:r>
              <a:rPr lang="en-US" sz="1200" b="1" dirty="0" smtClean="0"/>
              <a:t>(for 1-h periods and 20-km </a:t>
            </a:r>
            <a:r>
              <a:rPr lang="en-US" sz="1200" b="1" dirty="0" err="1" smtClean="0"/>
              <a:t>gridboxes</a:t>
            </a:r>
            <a:r>
              <a:rPr lang="en-US" sz="1200" b="1" dirty="0" smtClean="0"/>
              <a:t>) </a:t>
            </a:r>
            <a:r>
              <a:rPr lang="en-US" sz="1600" b="1" dirty="0" smtClean="0"/>
              <a:t>produced by predictors in regression equations applied on 10 km grid</a:t>
            </a:r>
            <a:endParaRPr lang="en-US" sz="1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Regression equations developed with historical predictor-</a:t>
            </a:r>
            <a:r>
              <a:rPr lang="en-US" sz="1600" b="1" dirty="0" err="1" smtClean="0"/>
              <a:t>predictand</a:t>
            </a:r>
            <a:r>
              <a:rPr lang="en-US" sz="1600" b="1" dirty="0" smtClean="0"/>
              <a:t> “training” sample (Jan 2012 – present)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Unique equations/predictors apply to –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400" b="1" dirty="0" smtClean="0"/>
              <a:t>Each hourly LAMP cycle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400" b="1" dirty="0" smtClean="0"/>
              <a:t>Each of three “seasons”  </a:t>
            </a:r>
            <a:r>
              <a:rPr lang="en-US" sz="1200" b="1" dirty="0" smtClean="0"/>
              <a:t>(spring = 03/16 – 06/30; summer = 07/01 – 10/15; cool = 10/16 – 03/15)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400" b="1" dirty="0" smtClean="0"/>
              <a:t>Each of 7 overlapping geographical regions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1149350" lvl="2" indent="0"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Region overlap avoids inter-region discontinuities in probability grid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457200" lvl="1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21094D-FA71-46E3-8E8C-E7E7C4308F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title="CONUS Region overlap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78" y="4078654"/>
            <a:ext cx="34624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 title="CONUS Region overlap "/>
          <p:cNvGrpSpPr/>
          <p:nvPr/>
        </p:nvGrpSpPr>
        <p:grpSpPr>
          <a:xfrm>
            <a:off x="1580978" y="4392924"/>
            <a:ext cx="3135050" cy="1478952"/>
            <a:chOff x="1580978" y="4392924"/>
            <a:chExt cx="3135050" cy="1478952"/>
          </a:xfrm>
        </p:grpSpPr>
        <p:sp>
          <p:nvSpPr>
            <p:cNvPr id="6" name="TextBox 5"/>
            <p:cNvSpPr txBox="1"/>
            <p:nvPr/>
          </p:nvSpPr>
          <p:spPr>
            <a:xfrm>
              <a:off x="1580978" y="4778046"/>
              <a:ext cx="44212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/>
                <a:t>PC</a:t>
              </a:r>
              <a:endParaRPr lang="en-US" sz="2000" b="1" i="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20685" y="5030648"/>
              <a:ext cx="52083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/>
                <a:t>RM</a:t>
              </a:r>
              <a:endParaRPr lang="en-US" sz="2000" b="1" i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7128" y="5559677"/>
              <a:ext cx="44212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/>
                <a:t>SP</a:t>
              </a:r>
              <a:endParaRPr lang="en-US" sz="2000" b="1" i="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62363" y="5039087"/>
              <a:ext cx="44212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/>
                <a:t>CP</a:t>
              </a:r>
              <a:endParaRPr lang="en-US" sz="2000" b="1" i="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1434" y="5574359"/>
              <a:ext cx="44212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/>
                <a:t>SE</a:t>
              </a:r>
              <a:endParaRPr lang="en-US" sz="2000" b="1" i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7854" y="4392924"/>
              <a:ext cx="44212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/>
                <a:t>NP</a:t>
              </a:r>
              <a:endParaRPr lang="en-US" sz="2000" b="1" i="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73900" y="4669923"/>
              <a:ext cx="442128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 smtClean="0"/>
                <a:t>NE</a:t>
              </a:r>
              <a:endParaRPr lang="en-US" sz="2000" b="1" i="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95809" y="4078654"/>
            <a:ext cx="3327611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 smtClean="0"/>
              <a:t>PC = Pacific Coast</a:t>
            </a:r>
          </a:p>
          <a:p>
            <a:pPr algn="l"/>
            <a:endParaRPr lang="en-US" sz="800" b="1" i="0" dirty="0" smtClean="0"/>
          </a:p>
          <a:p>
            <a:pPr algn="l"/>
            <a:r>
              <a:rPr lang="en-US" sz="1600" b="1" i="0" dirty="0" smtClean="0"/>
              <a:t>RM = Rocky Mountains</a:t>
            </a:r>
          </a:p>
          <a:p>
            <a:pPr algn="l"/>
            <a:endParaRPr lang="en-US" sz="800" b="1" i="0" dirty="0" smtClean="0"/>
          </a:p>
          <a:p>
            <a:pPr algn="l"/>
            <a:r>
              <a:rPr lang="en-US" sz="1600" b="1" i="0" dirty="0" smtClean="0"/>
              <a:t>SP </a:t>
            </a:r>
            <a:r>
              <a:rPr lang="en-US" sz="1600" b="1" i="0" dirty="0"/>
              <a:t>= Southern </a:t>
            </a:r>
            <a:r>
              <a:rPr lang="en-US" sz="1600" b="1" i="0" dirty="0" smtClean="0"/>
              <a:t>Plains</a:t>
            </a:r>
          </a:p>
          <a:p>
            <a:pPr algn="l"/>
            <a:endParaRPr lang="en-US" sz="800" b="1" i="0" dirty="0"/>
          </a:p>
          <a:p>
            <a:pPr algn="l"/>
            <a:r>
              <a:rPr lang="en-US" sz="1600" b="1" i="0" dirty="0"/>
              <a:t>CP = Central </a:t>
            </a:r>
            <a:r>
              <a:rPr lang="en-US" sz="1600" b="1" i="0" dirty="0" smtClean="0"/>
              <a:t>Plains</a:t>
            </a:r>
          </a:p>
          <a:p>
            <a:pPr algn="l"/>
            <a:endParaRPr lang="en-US" sz="800" b="1" i="0" dirty="0"/>
          </a:p>
          <a:p>
            <a:pPr algn="l"/>
            <a:r>
              <a:rPr lang="en-US" sz="1600" b="1" i="0" dirty="0"/>
              <a:t>NP = Northern </a:t>
            </a:r>
            <a:r>
              <a:rPr lang="en-US" sz="1600" b="1" i="0" dirty="0" smtClean="0"/>
              <a:t>Plains</a:t>
            </a:r>
          </a:p>
          <a:p>
            <a:pPr algn="l"/>
            <a:endParaRPr lang="en-US" sz="800" b="1" i="0" dirty="0"/>
          </a:p>
          <a:p>
            <a:pPr algn="l"/>
            <a:r>
              <a:rPr lang="en-US" sz="1600" b="1" i="0" dirty="0"/>
              <a:t>SE = </a:t>
            </a:r>
            <a:r>
              <a:rPr lang="en-US" sz="1600" b="1" i="0" dirty="0" smtClean="0"/>
              <a:t>Southeast</a:t>
            </a:r>
          </a:p>
          <a:p>
            <a:pPr algn="l"/>
            <a:endParaRPr lang="en-US" sz="800" b="1" i="0" dirty="0"/>
          </a:p>
          <a:p>
            <a:pPr algn="l"/>
            <a:r>
              <a:rPr lang="en-US" sz="1600" b="1" i="0" dirty="0"/>
              <a:t>NE = </a:t>
            </a:r>
            <a:r>
              <a:rPr lang="en-US" sz="1600" b="1" i="0" dirty="0" smtClean="0"/>
              <a:t>Northeast</a:t>
            </a:r>
          </a:p>
          <a:p>
            <a:pPr algn="l"/>
            <a:endParaRPr lang="en-US" sz="1600" b="1" i="0" dirty="0"/>
          </a:p>
          <a:p>
            <a:pPr algn="l"/>
            <a:r>
              <a:rPr lang="en-US" sz="1600" b="1" i="0" dirty="0" smtClean="0">
                <a:solidFill>
                  <a:srgbClr val="0000FF"/>
                </a:solidFill>
              </a:rPr>
              <a:t>Large PC and RM regions provide adequate samples there</a:t>
            </a:r>
            <a:endParaRPr lang="en-US" sz="1600" b="1" i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DD7A928E-2413-488A-B54C-0A07F7C66533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6" name="Text Box 236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12571" y="202421"/>
            <a:ext cx="6782638" cy="83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37" tIns="50067" rIns="100137" bIns="50067">
            <a:spAutoFit/>
          </a:bodyPr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Top 7 Predictors in 18z Regression Equations</a:t>
            </a:r>
            <a:r>
              <a:rPr lang="en-US" altLang="en-US" sz="2400" dirty="0" smtClean="0">
                <a:solidFill>
                  <a:srgbClr val="002060"/>
                </a:solidFill>
              </a:rPr>
              <a:t>*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5" name="Picture 4" title="Noth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5590500"/>
            <a:ext cx="3905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title="Noth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7897138"/>
            <a:ext cx="5903913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 title="Nothing"/>
          <p:cNvSpPr>
            <a:spLocks noChangeArrowheads="1"/>
          </p:cNvSpPr>
          <p:nvPr/>
        </p:nvSpPr>
        <p:spPr bwMode="auto">
          <a:xfrm>
            <a:off x="4514850" y="24777700"/>
            <a:ext cx="1933575" cy="1339850"/>
          </a:xfrm>
          <a:prstGeom prst="rect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806950" eaLnBrk="0" hangingPunct="0">
              <a:defRPr sz="9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480695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8943"/>
            <a:ext cx="9144000" cy="4724400"/>
          </a:xfrm>
        </p:spPr>
        <p:txBody>
          <a:bodyPr/>
          <a:lstStyle/>
          <a:p>
            <a:r>
              <a:rPr lang="en-US" sz="1600" b="1" u="sng" dirty="0"/>
              <a:t> </a:t>
            </a:r>
            <a:r>
              <a:rPr lang="en-US" sz="1600" b="1" u="sng" dirty="0" smtClean="0"/>
              <a:t>Ranking </a:t>
            </a:r>
            <a:r>
              <a:rPr lang="en-US" sz="1600" b="1" dirty="0" smtClean="0"/>
              <a:t>           </a:t>
            </a:r>
            <a:r>
              <a:rPr lang="en-US" sz="1600" b="1" u="sng" dirty="0" smtClean="0"/>
              <a:t> Spring </a:t>
            </a:r>
            <a:r>
              <a:rPr lang="en-US" sz="1600" b="1" dirty="0" smtClean="0"/>
              <a:t>                                 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Summmer</a:t>
            </a:r>
            <a:r>
              <a:rPr lang="en-US" sz="1600" b="1" u="sng" dirty="0" smtClean="0"/>
              <a:t> </a:t>
            </a:r>
            <a:r>
              <a:rPr lang="en-US" sz="1600" b="1" dirty="0" smtClean="0"/>
              <a:t>                               </a:t>
            </a:r>
            <a:r>
              <a:rPr lang="en-US" sz="1600" b="1" u="sng" dirty="0" smtClean="0"/>
              <a:t> Cool_</a:t>
            </a:r>
            <a:endParaRPr lang="en-US" sz="1600" b="1" dirty="0" smtClean="0"/>
          </a:p>
          <a:p>
            <a:endParaRPr lang="en-US" sz="800" b="1" dirty="0" smtClean="0"/>
          </a:p>
          <a:p>
            <a:pPr marL="0" indent="0"/>
            <a:r>
              <a:rPr lang="en-US" sz="1400" b="1" dirty="0" smtClean="0"/>
              <a:t>       1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vil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init</a:t>
            </a:r>
            <a:r>
              <a:rPr lang="en-US" sz="1400" b="1" dirty="0" smtClean="0"/>
              <a:t>)                             </a:t>
            </a:r>
            <a:r>
              <a:rPr lang="en-US" sz="1400" b="1" dirty="0" smtClean="0">
                <a:solidFill>
                  <a:srgbClr val="0000FF"/>
                </a:solidFill>
              </a:rPr>
              <a:t>HRRR </a:t>
            </a:r>
            <a:r>
              <a:rPr lang="en-US" sz="1400" b="1" dirty="0" err="1" smtClean="0">
                <a:solidFill>
                  <a:srgbClr val="0000FF"/>
                </a:solidFill>
              </a:rPr>
              <a:t>cref</a:t>
            </a:r>
            <a:r>
              <a:rPr lang="en-US" sz="1400" b="1" dirty="0" smtClean="0"/>
              <a:t>          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cref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init</a:t>
            </a:r>
            <a:r>
              <a:rPr lang="en-US" sz="1400" b="1" dirty="0" smtClean="0"/>
              <a:t>)</a:t>
            </a:r>
          </a:p>
          <a:p>
            <a:pPr marL="0" indent="0"/>
            <a:r>
              <a:rPr lang="en-US" sz="1400" b="1" dirty="0"/>
              <a:t> </a:t>
            </a:r>
            <a:r>
              <a:rPr lang="en-US" sz="1400" b="1" dirty="0" smtClean="0"/>
              <a:t>      2                  </a:t>
            </a:r>
            <a:r>
              <a:rPr lang="en-US" sz="1400" b="1" dirty="0" smtClean="0">
                <a:solidFill>
                  <a:srgbClr val="0000FF"/>
                </a:solidFill>
              </a:rPr>
              <a:t>HRRR </a:t>
            </a:r>
            <a:r>
              <a:rPr lang="en-US" sz="1400" b="1" dirty="0" err="1" smtClean="0">
                <a:solidFill>
                  <a:srgbClr val="0000FF"/>
                </a:solidFill>
              </a:rPr>
              <a:t>cref</a:t>
            </a:r>
            <a:r>
              <a:rPr lang="en-US" sz="1400" b="1" dirty="0" smtClean="0"/>
              <a:t>                                     </a:t>
            </a:r>
            <a:r>
              <a:rPr lang="en-US" sz="1400" b="1" dirty="0" smtClean="0">
                <a:solidFill>
                  <a:srgbClr val="009A46"/>
                </a:solidFill>
              </a:rPr>
              <a:t>GFS MOS </a:t>
            </a:r>
            <a:r>
              <a:rPr lang="en-US" sz="1400" b="1" dirty="0" err="1" smtClean="0">
                <a:solidFill>
                  <a:srgbClr val="009A46"/>
                </a:solidFill>
              </a:rPr>
              <a:t>prob</a:t>
            </a:r>
            <a:r>
              <a:rPr lang="en-US" sz="1400" b="1" dirty="0" smtClean="0">
                <a:solidFill>
                  <a:srgbClr val="009A46"/>
                </a:solidFill>
              </a:rPr>
              <a:t>  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cref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adv</a:t>
            </a:r>
            <a:r>
              <a:rPr lang="en-US" sz="1400" b="1" dirty="0" smtClean="0"/>
              <a:t>)</a:t>
            </a:r>
          </a:p>
          <a:p>
            <a:pPr marL="0" indent="0"/>
            <a:r>
              <a:rPr lang="en-US" sz="1400" b="1" dirty="0" smtClean="0"/>
              <a:t>       3                  </a:t>
            </a:r>
            <a:r>
              <a:rPr lang="en-US" sz="1400" b="1" dirty="0" smtClean="0">
                <a:solidFill>
                  <a:srgbClr val="009A46"/>
                </a:solidFill>
              </a:rPr>
              <a:t>GFS MOS </a:t>
            </a:r>
            <a:r>
              <a:rPr lang="en-US" sz="1400" b="1" dirty="0" err="1" smtClean="0">
                <a:solidFill>
                  <a:srgbClr val="009A46"/>
                </a:solidFill>
              </a:rPr>
              <a:t>prob</a:t>
            </a:r>
            <a:r>
              <a:rPr lang="en-US" sz="1400" b="1" dirty="0" smtClean="0">
                <a:solidFill>
                  <a:srgbClr val="009A46"/>
                </a:solidFill>
              </a:rPr>
              <a:t>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vil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init</a:t>
            </a:r>
            <a:r>
              <a:rPr lang="en-US" sz="1400" b="1" dirty="0" smtClean="0"/>
              <a:t>)                               </a:t>
            </a:r>
            <a:r>
              <a:rPr lang="en-US" sz="1400" b="1" dirty="0" smtClean="0">
                <a:solidFill>
                  <a:srgbClr val="009A46"/>
                </a:solidFill>
              </a:rPr>
              <a:t>GFS MOS </a:t>
            </a:r>
            <a:r>
              <a:rPr lang="en-US" sz="1400" b="1" dirty="0" err="1" smtClean="0">
                <a:solidFill>
                  <a:srgbClr val="009A46"/>
                </a:solidFill>
              </a:rPr>
              <a:t>prob</a:t>
            </a:r>
            <a:endParaRPr lang="en-US" sz="1400" b="1" dirty="0" smtClean="0">
              <a:solidFill>
                <a:srgbClr val="009A46"/>
              </a:solidFill>
            </a:endParaRPr>
          </a:p>
          <a:p>
            <a:pPr marL="0" indent="0"/>
            <a:r>
              <a:rPr lang="en-US" sz="1400" b="1" dirty="0" smtClean="0"/>
              <a:t>       4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cref</a:t>
            </a:r>
            <a:r>
              <a:rPr lang="en-US" sz="1400" b="1" dirty="0" smtClean="0">
                <a:solidFill>
                  <a:srgbClr val="FF0000"/>
                </a:solidFill>
              </a:rPr>
              <a:t> time </a:t>
            </a:r>
            <a:r>
              <a:rPr lang="en-US" sz="1400" b="1" dirty="0" err="1" smtClean="0">
                <a:solidFill>
                  <a:srgbClr val="FF0000"/>
                </a:solidFill>
              </a:rPr>
              <a:t>chg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adv</a:t>
            </a:r>
            <a:r>
              <a:rPr lang="en-US" sz="1400" b="1" dirty="0" smtClean="0"/>
              <a:t>)          </a:t>
            </a:r>
            <a:r>
              <a:rPr lang="en-US" sz="1400" b="1" dirty="0" smtClean="0">
                <a:solidFill>
                  <a:srgbClr val="009A46"/>
                </a:solidFill>
              </a:rPr>
              <a:t>NAM MOS </a:t>
            </a:r>
            <a:r>
              <a:rPr lang="en-US" sz="1400" b="1" dirty="0" err="1" smtClean="0">
                <a:solidFill>
                  <a:srgbClr val="009A46"/>
                </a:solidFill>
              </a:rPr>
              <a:t>prob</a:t>
            </a:r>
            <a:r>
              <a:rPr lang="en-US" sz="1400" b="1" dirty="0" smtClean="0">
                <a:solidFill>
                  <a:srgbClr val="009A46"/>
                </a:solidFill>
              </a:rPr>
              <a:t>                              (</a:t>
            </a:r>
            <a:r>
              <a:rPr lang="en-US" sz="1400" b="1" dirty="0">
                <a:solidFill>
                  <a:srgbClr val="009A46"/>
                </a:solidFill>
              </a:rPr>
              <a:t>GFS X NAM ) MOS </a:t>
            </a:r>
            <a:r>
              <a:rPr lang="en-US" sz="1400" b="1" dirty="0" err="1" smtClean="0">
                <a:solidFill>
                  <a:srgbClr val="009A46"/>
                </a:solidFill>
              </a:rPr>
              <a:t>prob</a:t>
            </a:r>
            <a:endParaRPr lang="en-US" sz="1400" b="1" dirty="0" smtClean="0">
              <a:solidFill>
                <a:srgbClr val="009A46"/>
              </a:solidFill>
            </a:endParaRPr>
          </a:p>
          <a:p>
            <a:pPr marL="0" indent="0"/>
            <a:r>
              <a:rPr lang="en-US" sz="1400" b="1" dirty="0" smtClean="0"/>
              <a:t>       5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cref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adv</a:t>
            </a:r>
            <a:r>
              <a:rPr lang="en-US" sz="1400" b="1" dirty="0" smtClean="0"/>
              <a:t>)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>
                <a:solidFill>
                  <a:srgbClr val="FF0000"/>
                </a:solidFill>
              </a:rPr>
              <a:t>cref</a:t>
            </a:r>
            <a:r>
              <a:rPr lang="en-US" sz="1400" b="1" dirty="0">
                <a:solidFill>
                  <a:srgbClr val="FF0000"/>
                </a:solidFill>
              </a:rPr>
              <a:t> time </a:t>
            </a:r>
            <a:r>
              <a:rPr lang="en-US" sz="1400" b="1" dirty="0" err="1" smtClean="0">
                <a:solidFill>
                  <a:srgbClr val="FF0000"/>
                </a:solidFill>
              </a:rPr>
              <a:t>chg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/>
              <a:t>(</a:t>
            </a:r>
            <a:r>
              <a:rPr lang="en-US" sz="1400" b="1" dirty="0" err="1"/>
              <a:t>adv</a:t>
            </a:r>
            <a:r>
              <a:rPr lang="en-US" sz="1400" b="1" dirty="0" smtClean="0"/>
              <a:t>)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vil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adv</a:t>
            </a:r>
            <a:r>
              <a:rPr lang="en-US" sz="1400" b="1" dirty="0" smtClean="0"/>
              <a:t>)</a:t>
            </a:r>
          </a:p>
          <a:p>
            <a:pPr marL="0" indent="0"/>
            <a:r>
              <a:rPr lang="en-US" sz="1400" b="1" dirty="0" smtClean="0"/>
              <a:t>       6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cref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init</a:t>
            </a:r>
            <a:r>
              <a:rPr lang="en-US" sz="1400" b="1" dirty="0" smtClean="0"/>
              <a:t>)                           </a:t>
            </a:r>
            <a:r>
              <a:rPr lang="en-US" sz="1400" b="1" dirty="0" smtClean="0">
                <a:solidFill>
                  <a:srgbClr val="009A46"/>
                </a:solidFill>
              </a:rPr>
              <a:t>(GFS X NAM ) MOS </a:t>
            </a:r>
            <a:r>
              <a:rPr lang="en-US" sz="1400" b="1" dirty="0" err="1" smtClean="0">
                <a:solidFill>
                  <a:srgbClr val="009A46"/>
                </a:solidFill>
              </a:rPr>
              <a:t>prob</a:t>
            </a:r>
            <a:r>
              <a:rPr lang="en-US" sz="1400" b="1" dirty="0" smtClean="0">
                <a:solidFill>
                  <a:srgbClr val="009A46"/>
                </a:solidFill>
              </a:rPr>
              <a:t>              </a:t>
            </a:r>
            <a:r>
              <a:rPr lang="en-US" sz="1400" b="1" dirty="0" smtClean="0">
                <a:solidFill>
                  <a:srgbClr val="0000FF"/>
                </a:solidFill>
              </a:rPr>
              <a:t>HRRR </a:t>
            </a:r>
            <a:r>
              <a:rPr lang="en-US" sz="1400" b="1" dirty="0" err="1" smtClean="0">
                <a:solidFill>
                  <a:srgbClr val="0000FF"/>
                </a:solidFill>
              </a:rPr>
              <a:t>cref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marL="0" indent="0"/>
            <a:r>
              <a:rPr lang="en-US" sz="1400" b="1" dirty="0" smtClean="0"/>
              <a:t>       7                  </a:t>
            </a:r>
            <a:r>
              <a:rPr lang="en-US" sz="1400" b="1" dirty="0" smtClean="0">
                <a:solidFill>
                  <a:srgbClr val="009A46"/>
                </a:solidFill>
              </a:rPr>
              <a:t>NAM MOS </a:t>
            </a:r>
            <a:r>
              <a:rPr lang="en-US" sz="1400" b="1" dirty="0" err="1" smtClean="0">
                <a:solidFill>
                  <a:srgbClr val="009A46"/>
                </a:solidFill>
              </a:rPr>
              <a:t>prob</a:t>
            </a:r>
            <a:r>
              <a:rPr lang="en-US" sz="1400" b="1" dirty="0" smtClean="0">
                <a:solidFill>
                  <a:srgbClr val="009A46"/>
                </a:solidFill>
              </a:rPr>
              <a:t>          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MRMS </a:t>
            </a:r>
            <a:r>
              <a:rPr lang="en-US" sz="1400" b="1" dirty="0" err="1" smtClean="0">
                <a:solidFill>
                  <a:srgbClr val="FF0000"/>
                </a:solidFill>
              </a:rPr>
              <a:t>vil</a:t>
            </a:r>
            <a:r>
              <a:rPr lang="en-US" sz="1400" b="1" dirty="0" smtClean="0">
                <a:solidFill>
                  <a:srgbClr val="FF0000"/>
                </a:solidFill>
              </a:rPr>
              <a:t>  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adv</a:t>
            </a:r>
            <a:r>
              <a:rPr lang="en-US" sz="1400" b="1" dirty="0" smtClean="0"/>
              <a:t>)                             </a:t>
            </a:r>
            <a:r>
              <a:rPr lang="en-US" sz="1400" b="1" dirty="0" smtClean="0">
                <a:solidFill>
                  <a:srgbClr val="0000FF"/>
                </a:solidFill>
              </a:rPr>
              <a:t>HRRR 1h </a:t>
            </a:r>
            <a:r>
              <a:rPr lang="en-US" sz="1400" b="1" dirty="0" err="1" smtClean="0">
                <a:solidFill>
                  <a:srgbClr val="0000FF"/>
                </a:solidFill>
              </a:rPr>
              <a:t>precip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amt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marL="0" indent="0"/>
            <a:r>
              <a:rPr lang="en-US" sz="1400" b="1" dirty="0" smtClean="0"/>
              <a:t>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677" y="4395908"/>
            <a:ext cx="8872694" cy="11592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i="0" dirty="0" smtClean="0"/>
              <a:t>     </a:t>
            </a:r>
            <a:r>
              <a:rPr lang="en-US" sz="1800" b="1" i="0" dirty="0" err="1" smtClean="0"/>
              <a:t>Abreviations</a:t>
            </a:r>
            <a:r>
              <a:rPr lang="en-US" sz="1800" b="1" i="0" dirty="0" smtClean="0"/>
              <a:t>:</a:t>
            </a:r>
            <a:r>
              <a:rPr lang="en-US" sz="1600" b="1" i="0" dirty="0" smtClean="0"/>
              <a:t>  </a:t>
            </a:r>
            <a:r>
              <a:rPr lang="en-US" sz="1600" b="1" i="0" dirty="0" err="1" smtClean="0"/>
              <a:t>vil</a:t>
            </a:r>
            <a:r>
              <a:rPr lang="en-US" sz="1600" b="1" i="0" baseline="0" dirty="0" smtClean="0"/>
              <a:t> </a:t>
            </a:r>
            <a:r>
              <a:rPr lang="en-US" sz="1600" b="1" i="0" dirty="0" smtClean="0"/>
              <a:t>= vertically integrated liquid;    </a:t>
            </a:r>
            <a:r>
              <a:rPr lang="en-US" sz="1600" b="1" i="0" dirty="0" err="1" smtClean="0"/>
              <a:t>init</a:t>
            </a:r>
            <a:r>
              <a:rPr lang="en-US" sz="1600" b="1" i="0" dirty="0" smtClean="0"/>
              <a:t> = initial time;    </a:t>
            </a:r>
            <a:r>
              <a:rPr lang="en-US" sz="1600" b="1" i="0" dirty="0" err="1" smtClean="0"/>
              <a:t>prob</a:t>
            </a:r>
            <a:r>
              <a:rPr lang="en-US" sz="1600" b="1" i="0" dirty="0" smtClean="0"/>
              <a:t> = convection</a:t>
            </a:r>
            <a:r>
              <a:rPr lang="en-US" sz="1600" b="1" i="0" baseline="0" dirty="0" smtClean="0"/>
              <a:t> </a:t>
            </a:r>
            <a:r>
              <a:rPr lang="en-US" sz="1600" b="1" i="0" dirty="0" smtClean="0"/>
              <a:t>probability;    </a:t>
            </a:r>
            <a:r>
              <a:rPr lang="en-US" sz="1600" b="1" i="0" dirty="0" err="1" smtClean="0"/>
              <a:t>cref</a:t>
            </a:r>
            <a:r>
              <a:rPr lang="en-US" sz="1600" b="1" i="0" dirty="0" smtClean="0"/>
              <a:t> = composite reflectivity</a:t>
            </a:r>
          </a:p>
          <a:p>
            <a:pPr algn="l"/>
            <a:r>
              <a:rPr lang="en-US" sz="1600" b="1" i="0" dirty="0"/>
              <a:t> </a:t>
            </a:r>
            <a:r>
              <a:rPr lang="en-US" sz="1600" b="1" i="0" dirty="0" smtClean="0"/>
              <a:t>                              </a:t>
            </a:r>
            <a:r>
              <a:rPr lang="en-US" sz="1600" b="1" i="0" dirty="0" err="1" smtClean="0"/>
              <a:t>chg</a:t>
            </a:r>
            <a:r>
              <a:rPr lang="en-US" sz="1600" b="1" i="0" dirty="0" smtClean="0"/>
              <a:t> = change;    </a:t>
            </a:r>
            <a:r>
              <a:rPr lang="en-US" sz="1600" b="1" i="0" dirty="0" err="1" smtClean="0">
                <a:solidFill>
                  <a:srgbClr val="000000"/>
                </a:solidFill>
              </a:rPr>
              <a:t>adv</a:t>
            </a:r>
            <a:r>
              <a:rPr lang="en-US" sz="1600" b="1" i="0" dirty="0" smtClean="0">
                <a:solidFill>
                  <a:srgbClr val="000000"/>
                </a:solidFill>
              </a:rPr>
              <a:t> = </a:t>
            </a:r>
            <a:r>
              <a:rPr lang="en-US" sz="1600" b="1" i="0" dirty="0" err="1" smtClean="0">
                <a:solidFill>
                  <a:srgbClr val="000000"/>
                </a:solidFill>
              </a:rPr>
              <a:t>advected</a:t>
            </a:r>
            <a:r>
              <a:rPr lang="en-US" sz="1600" b="1" i="0" dirty="0" smtClean="0"/>
              <a:t>;    </a:t>
            </a:r>
            <a:r>
              <a:rPr lang="en-US" sz="1600" b="1" i="0" dirty="0" err="1" smtClean="0"/>
              <a:t>precip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amt</a:t>
            </a:r>
            <a:r>
              <a:rPr lang="en-US" sz="1600" b="1" i="0" baseline="0" dirty="0" smtClean="0"/>
              <a:t> </a:t>
            </a:r>
            <a:r>
              <a:rPr lang="en-US" sz="1600" b="1" i="0" dirty="0" smtClean="0"/>
              <a:t>= total precipitation amount</a:t>
            </a:r>
          </a:p>
          <a:p>
            <a:pPr algn="l"/>
            <a:endParaRPr lang="en-US" sz="1200" b="1" i="0" dirty="0" smtClean="0"/>
          </a:p>
          <a:p>
            <a:pPr algn="l"/>
            <a:r>
              <a:rPr lang="en-US" sz="1800" b="1" i="0" dirty="0" smtClean="0"/>
              <a:t>     Colors:</a:t>
            </a:r>
            <a:r>
              <a:rPr lang="en-US" sz="1600" b="1" i="0" dirty="0" smtClean="0"/>
              <a:t>            </a:t>
            </a:r>
            <a:r>
              <a:rPr lang="en-US" sz="1600" b="1" i="0" dirty="0" smtClean="0">
                <a:solidFill>
                  <a:srgbClr val="FF0000"/>
                </a:solidFill>
              </a:rPr>
              <a:t>fine</a:t>
            </a:r>
            <a:r>
              <a:rPr lang="en-US" sz="1600" b="1" i="0" baseline="0" dirty="0" smtClean="0">
                <a:solidFill>
                  <a:srgbClr val="FF0000"/>
                </a:solidFill>
              </a:rPr>
              <a:t> </a:t>
            </a:r>
            <a:r>
              <a:rPr lang="en-US" sz="1600" b="1" i="0" dirty="0" smtClean="0">
                <a:solidFill>
                  <a:srgbClr val="FF0000"/>
                </a:solidFill>
              </a:rPr>
              <a:t>scale observation; </a:t>
            </a:r>
            <a:r>
              <a:rPr lang="en-US" sz="1600" b="1" i="0" baseline="0" dirty="0" smtClean="0">
                <a:solidFill>
                  <a:srgbClr val="FF0000"/>
                </a:solidFill>
              </a:rPr>
              <a:t>          </a:t>
            </a:r>
            <a:r>
              <a:rPr lang="en-US" sz="1600" b="1" i="0" dirty="0" smtClean="0">
                <a:solidFill>
                  <a:srgbClr val="0000FF"/>
                </a:solidFill>
              </a:rPr>
              <a:t>fine scale model;</a:t>
            </a:r>
            <a:r>
              <a:rPr lang="en-US" sz="1600" b="1" i="0" dirty="0" smtClean="0"/>
              <a:t>              </a:t>
            </a:r>
            <a:r>
              <a:rPr lang="en-US" sz="1600" b="1" i="0" dirty="0" smtClean="0">
                <a:solidFill>
                  <a:srgbClr val="009A46"/>
                </a:solidFill>
              </a:rPr>
              <a:t>large scale model       </a:t>
            </a:r>
            <a:endParaRPr lang="en-US" sz="2000" b="1" i="0" dirty="0" smtClean="0">
              <a:solidFill>
                <a:srgbClr val="009A46"/>
              </a:solidFill>
            </a:endParaRPr>
          </a:p>
          <a:p>
            <a:pPr algn="l"/>
            <a:endParaRPr lang="en-US" sz="2000" b="1" i="0" dirty="0">
              <a:solidFill>
                <a:srgbClr val="009A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740" y="5797408"/>
            <a:ext cx="8782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baseline="0" dirty="0" smtClean="0">
                <a:solidFill>
                  <a:srgbClr val="002060"/>
                </a:solidFill>
              </a:rPr>
              <a:t>		*  Each equation contains 20 predictors</a:t>
            </a:r>
          </a:p>
          <a:p>
            <a:pPr algn="l"/>
            <a:r>
              <a:rPr lang="en-US" b="1" i="0" baseline="0" dirty="0" smtClean="0">
                <a:solidFill>
                  <a:srgbClr val="002060"/>
                </a:solidFill>
              </a:rPr>
              <a:t>		*  Substantial variation in predictors between regions</a:t>
            </a:r>
          </a:p>
          <a:p>
            <a:pPr algn="l"/>
            <a:r>
              <a:rPr lang="en-US" b="1" i="0" baseline="0" dirty="0" smtClean="0">
                <a:solidFill>
                  <a:srgbClr val="002060"/>
                </a:solidFill>
              </a:rPr>
              <a:t> </a:t>
            </a:r>
            <a:endParaRPr lang="en-US" b="1" i="0" baseline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C8A9110C-2804-4C5F-8F0F-20EFB2F8C1BF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7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5965" y="-6422"/>
            <a:ext cx="64080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baseline="0" dirty="0" smtClean="0">
                <a:solidFill>
                  <a:srgbClr val="002060"/>
                </a:solidFill>
              </a:rPr>
              <a:t> </a:t>
            </a:r>
            <a:r>
              <a:rPr lang="en-US" sz="2400" b="1" i="0" baseline="0" dirty="0" smtClean="0">
                <a:solidFill>
                  <a:srgbClr val="002060"/>
                </a:solidFill>
              </a:rPr>
              <a:t>Geographical Variation of Convection Probability Skill</a:t>
            </a:r>
          </a:p>
          <a:p>
            <a:r>
              <a:rPr lang="en-US" sz="800" b="1" i="0" baseline="0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en-US" b="1" i="0" baseline="0" dirty="0" smtClean="0">
                <a:solidFill>
                  <a:srgbClr val="002060"/>
                </a:solidFill>
              </a:rPr>
              <a:t>18z LAMP cycle</a:t>
            </a:r>
            <a:r>
              <a:rPr lang="en-US" sz="2000" b="1" i="0" baseline="0" dirty="0" smtClean="0">
                <a:solidFill>
                  <a:srgbClr val="002060"/>
                </a:solidFill>
              </a:rPr>
              <a:t> </a:t>
            </a:r>
            <a:endParaRPr lang="en-US" sz="2000" b="1" i="0" baseline="0" dirty="0">
              <a:solidFill>
                <a:srgbClr val="1C11A7"/>
              </a:solidFill>
            </a:endParaRPr>
          </a:p>
        </p:txBody>
      </p:sp>
      <p:pic>
        <p:nvPicPr>
          <p:cNvPr id="5" name="Picture 4" title="Geographical Variation of Convection Probability Ski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1175166"/>
            <a:ext cx="7096405" cy="53261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0840" y="1444412"/>
            <a:ext cx="172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/>
              <a:t>Spring</a:t>
            </a:r>
          </a:p>
          <a:p>
            <a:r>
              <a:rPr lang="en-US" sz="1600" b="1" i="0" dirty="0" smtClean="0"/>
              <a:t>Dependent sample </a:t>
            </a:r>
          </a:p>
          <a:p>
            <a:endParaRPr lang="en-US" sz="1600" b="1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1871806" y="3939655"/>
            <a:ext cx="172831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/>
              <a:t>Summer </a:t>
            </a:r>
          </a:p>
          <a:p>
            <a:r>
              <a:rPr lang="en-US" sz="1600" b="1" i="0" dirty="0" smtClean="0"/>
              <a:t>Dependent sample</a:t>
            </a:r>
            <a:endParaRPr lang="en-US" sz="1600" b="1" i="0" dirty="0"/>
          </a:p>
        </p:txBody>
      </p:sp>
      <p:sp>
        <p:nvSpPr>
          <p:cNvPr id="15" name="TextBox 14"/>
          <p:cNvSpPr txBox="1"/>
          <p:nvPr/>
        </p:nvSpPr>
        <p:spPr>
          <a:xfrm>
            <a:off x="5266262" y="1444412"/>
            <a:ext cx="172831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/>
              <a:t>Cool </a:t>
            </a:r>
          </a:p>
          <a:p>
            <a:r>
              <a:rPr lang="en-US" sz="1600" b="1" i="0" dirty="0" smtClean="0"/>
              <a:t>Dependent sample</a:t>
            </a:r>
            <a:endParaRPr lang="en-US" sz="1600" b="1" i="0" dirty="0"/>
          </a:p>
        </p:txBody>
      </p:sp>
      <p:sp>
        <p:nvSpPr>
          <p:cNvPr id="9" name="TextBox 8"/>
          <p:cNvSpPr txBox="1"/>
          <p:nvPr/>
        </p:nvSpPr>
        <p:spPr>
          <a:xfrm>
            <a:off x="4865461" y="4580857"/>
            <a:ext cx="2700947" cy="10874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/>
            <a:endParaRPr lang="en-US" sz="900" b="1" i="0" baseline="0" dirty="0" smtClean="0"/>
          </a:p>
          <a:p>
            <a:pPr algn="l"/>
            <a:r>
              <a:rPr lang="en-US" sz="1000" b="1" i="0" baseline="0" dirty="0" smtClean="0"/>
              <a:t>Legend description:</a:t>
            </a:r>
          </a:p>
          <a:p>
            <a:pPr algn="l"/>
            <a:endParaRPr lang="en-US" sz="1000" b="1" i="0" baseline="0" dirty="0"/>
          </a:p>
          <a:p>
            <a:pPr algn="l"/>
            <a:r>
              <a:rPr lang="en-US" sz="1000" b="1" i="0" baseline="0" dirty="0" smtClean="0"/>
              <a:t>     Scores for each region (listed)</a:t>
            </a:r>
          </a:p>
          <a:p>
            <a:pPr algn="l"/>
            <a:endParaRPr lang="en-US" sz="1000" b="1" i="0" dirty="0" smtClean="0"/>
          </a:p>
          <a:p>
            <a:pPr algn="l"/>
            <a:r>
              <a:rPr lang="en-US" sz="1000" b="1" i="0" baseline="0" dirty="0" smtClean="0"/>
              <a:t>     CONUS = all-region average score</a:t>
            </a:r>
          </a:p>
          <a:p>
            <a:pPr algn="l"/>
            <a:endParaRPr lang="en-US" sz="900" b="1" i="0" baseline="0" dirty="0"/>
          </a:p>
        </p:txBody>
      </p:sp>
    </p:spTree>
    <p:extLst>
      <p:ext uri="{BB962C8B-B14F-4D97-AF65-F5344CB8AC3E}">
        <p14:creationId xmlns:p14="http://schemas.microsoft.com/office/powerpoint/2010/main" val="20071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Skill of LAMP Versus other Convection Probabiliti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7" y="1211167"/>
            <a:ext cx="7139359" cy="5280068"/>
          </a:xfrm>
          <a:prstGeom prst="rect">
            <a:avLst/>
          </a:prstGeom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5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9C270A3-B36F-491A-A1D7-1BB28435A30C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8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2502039" y="59145"/>
            <a:ext cx="6497637" cy="114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baseline="0" dirty="0" smtClean="0">
                <a:solidFill>
                  <a:srgbClr val="002060"/>
                </a:solidFill>
              </a:rPr>
              <a:t>Skill of LAMP </a:t>
            </a:r>
            <a:r>
              <a:rPr lang="en-US" sz="2400" dirty="0" smtClean="0">
                <a:solidFill>
                  <a:srgbClr val="002060"/>
                </a:solidFill>
              </a:rPr>
              <a:t>Versus other Convection Probabilities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800" dirty="0" smtClean="0">
                <a:solidFill>
                  <a:srgbClr val="002060"/>
                </a:solidFill>
              </a:rPr>
              <a:t>  </a:t>
            </a:r>
            <a:r>
              <a:rPr lang="en-US" sz="2400" b="1" i="0" baseline="0" dirty="0" smtClean="0">
                <a:solidFill>
                  <a:srgbClr val="002060"/>
                </a:solidFill>
              </a:rPr>
              <a:t/>
            </a:r>
            <a:br>
              <a:rPr lang="en-US" sz="2400" b="1" i="0" baseline="0" dirty="0" smtClean="0">
                <a:solidFill>
                  <a:srgbClr val="002060"/>
                </a:solidFill>
              </a:rPr>
            </a:br>
            <a:r>
              <a:rPr lang="en-US" sz="1600" b="1" i="0" baseline="0" dirty="0" smtClean="0">
                <a:solidFill>
                  <a:srgbClr val="002060"/>
                </a:solidFill>
              </a:rPr>
              <a:t>18z LAMP</a:t>
            </a:r>
            <a:r>
              <a:rPr lang="en-US" sz="1600" b="1" i="0" dirty="0" smtClean="0">
                <a:solidFill>
                  <a:srgbClr val="002060"/>
                </a:solidFill>
              </a:rPr>
              <a:t> cycle</a:t>
            </a:r>
            <a:r>
              <a:rPr lang="en-US" sz="2400" b="1" i="0" baseline="0" dirty="0" smtClean="0">
                <a:solidFill>
                  <a:srgbClr val="002060"/>
                </a:solidFill>
              </a:rPr>
              <a:t> </a:t>
            </a:r>
            <a:endParaRPr lang="en-US" sz="2400" b="1" i="0" baseline="0" dirty="0">
              <a:solidFill>
                <a:srgbClr val="1C11A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882" y="1500656"/>
            <a:ext cx="172831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 smtClean="0"/>
              <a:t>Spring </a:t>
            </a:r>
            <a:r>
              <a:rPr lang="en-US" sz="1600" b="1" i="0" dirty="0" err="1" smtClean="0"/>
              <a:t>indep</a:t>
            </a:r>
            <a:r>
              <a:rPr lang="en-US" sz="1600" b="1" i="0" dirty="0" smtClean="0"/>
              <a:t>. sample</a:t>
            </a:r>
          </a:p>
          <a:p>
            <a:pPr algn="l"/>
            <a:r>
              <a:rPr lang="en-US" sz="1600" b="1" i="0" dirty="0" smtClean="0"/>
              <a:t>2015: 06/01 – 06/30</a:t>
            </a:r>
            <a:endParaRPr lang="en-US" sz="1600" b="1" i="0" dirty="0"/>
          </a:p>
        </p:txBody>
      </p:sp>
      <p:sp>
        <p:nvSpPr>
          <p:cNvPr id="9" name="TextBox 8"/>
          <p:cNvSpPr txBox="1"/>
          <p:nvPr/>
        </p:nvSpPr>
        <p:spPr>
          <a:xfrm>
            <a:off x="1637881" y="3996731"/>
            <a:ext cx="172831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 smtClean="0"/>
              <a:t>Summer </a:t>
            </a:r>
            <a:r>
              <a:rPr lang="en-US" sz="1600" b="1" i="0" dirty="0" err="1" smtClean="0"/>
              <a:t>indep</a:t>
            </a:r>
            <a:r>
              <a:rPr lang="en-US" sz="1600" b="1" i="0" dirty="0" smtClean="0"/>
              <a:t>. sample</a:t>
            </a:r>
          </a:p>
          <a:p>
            <a:pPr algn="l"/>
            <a:r>
              <a:rPr lang="en-US" sz="1600" b="1" i="0" dirty="0" smtClean="0"/>
              <a:t>2015: 09/01 – 09/30</a:t>
            </a:r>
            <a:endParaRPr lang="en-US" sz="1600" b="1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5048219" y="1500656"/>
            <a:ext cx="183884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/>
              <a:t>Cool </a:t>
            </a:r>
            <a:r>
              <a:rPr lang="en-US" sz="1600" b="1" i="0" dirty="0" err="1" smtClean="0"/>
              <a:t>indep</a:t>
            </a:r>
            <a:r>
              <a:rPr lang="en-US" sz="1600" b="1" i="0" dirty="0" smtClean="0"/>
              <a:t>. sample</a:t>
            </a:r>
          </a:p>
          <a:p>
            <a:r>
              <a:rPr lang="en-US" sz="1600" b="1" i="0" dirty="0" smtClean="0"/>
              <a:t>2015: 02/15 – 03/15</a:t>
            </a:r>
            <a:endParaRPr lang="en-US" sz="1600" b="1" i="0" dirty="0"/>
          </a:p>
        </p:txBody>
      </p:sp>
      <p:sp>
        <p:nvSpPr>
          <p:cNvPr id="3" name="TextBox 2"/>
          <p:cNvSpPr txBox="1"/>
          <p:nvPr/>
        </p:nvSpPr>
        <p:spPr>
          <a:xfrm>
            <a:off x="4637317" y="4329649"/>
            <a:ext cx="3175279" cy="15645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1" i="0" baseline="0" dirty="0" smtClean="0"/>
              <a:t>Legend description:</a:t>
            </a:r>
          </a:p>
          <a:p>
            <a:pPr algn="l"/>
            <a:endParaRPr lang="en-US" sz="1000" b="1" i="0" baseline="0" dirty="0"/>
          </a:p>
          <a:p>
            <a:pPr algn="l"/>
            <a:r>
              <a:rPr lang="en-US" sz="1000" b="1" i="0" baseline="0" dirty="0" smtClean="0"/>
              <a:t>     1h or 2h    = 1-h or 2-h </a:t>
            </a:r>
            <a:r>
              <a:rPr lang="en-US" sz="1000" b="1" i="0" baseline="0" dirty="0" err="1" smtClean="0"/>
              <a:t>predictand</a:t>
            </a:r>
            <a:r>
              <a:rPr lang="en-US" sz="1000" b="1" i="0" baseline="0" dirty="0" smtClean="0"/>
              <a:t> valid period</a:t>
            </a:r>
          </a:p>
          <a:p>
            <a:pPr algn="l"/>
            <a:endParaRPr lang="en-US" sz="1000" b="1" i="0" dirty="0" smtClean="0"/>
          </a:p>
          <a:p>
            <a:pPr algn="l"/>
            <a:r>
              <a:rPr lang="en-US" sz="1000" b="1" i="0" baseline="0" dirty="0" smtClean="0"/>
              <a:t>     LAMP        = 18z LAMP</a:t>
            </a:r>
          </a:p>
          <a:p>
            <a:pPr algn="l"/>
            <a:endParaRPr lang="en-US" sz="1000" b="1" i="0" baseline="0" dirty="0" smtClean="0"/>
          </a:p>
          <a:p>
            <a:pPr algn="l"/>
            <a:r>
              <a:rPr lang="en-US" sz="1000" b="1" i="0" baseline="0" dirty="0" smtClean="0"/>
              <a:t>     NAM MOS = 12z NAM-based MOS</a:t>
            </a:r>
          </a:p>
          <a:p>
            <a:pPr algn="l"/>
            <a:endParaRPr lang="en-US" sz="1000" b="1" i="0" baseline="0" dirty="0" smtClean="0"/>
          </a:p>
          <a:p>
            <a:pPr algn="l"/>
            <a:r>
              <a:rPr lang="en-US" sz="1000" b="1" i="0" baseline="0" dirty="0" smtClean="0"/>
              <a:t>     GFS MOS  = 12z GFS-based MOS</a:t>
            </a:r>
          </a:p>
          <a:p>
            <a:pPr algn="l"/>
            <a:endParaRPr lang="en-US" sz="900" b="1" i="0" baseline="0" dirty="0"/>
          </a:p>
        </p:txBody>
      </p:sp>
    </p:spTree>
    <p:extLst>
      <p:ext uri="{BB962C8B-B14F-4D97-AF65-F5344CB8AC3E}">
        <p14:creationId xmlns:p14="http://schemas.microsoft.com/office/powerpoint/2010/main" val="11035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Mostly" pitchFamily="2" charset="2"/>
              <a:buBlip>
                <a:blip r:embed="rId3"/>
              </a:buBlip>
              <a:tabLst>
                <a:tab pos="1482725" algn="l"/>
              </a:tabLst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3366FF"/>
              </a:buClr>
              <a:buSzPct val="85000"/>
              <a:buFont typeface="Mostly" pitchFamily="2" charset="2"/>
              <a:buBlip>
                <a:blip r:embed="rId4"/>
              </a:buBlip>
              <a:tabLst>
                <a:tab pos="1482725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482725" algn="l"/>
              </a:tabLst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27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fld id="{29C270A3-B36F-491A-A1D7-1BB28435A30C}" type="slidenum">
              <a:rPr lang="en-US" altLang="en-US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</a:pPr>
              <a:t>9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03" y="20096"/>
            <a:ext cx="6248400" cy="1065125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1C11A7"/>
                </a:solidFill>
              </a:rPr>
              <a:t/>
            </a:r>
            <a:br>
              <a:rPr lang="en-US" sz="2000" dirty="0">
                <a:solidFill>
                  <a:srgbClr val="1C11A7"/>
                </a:solidFill>
              </a:rPr>
            </a:br>
            <a:endParaRPr lang="en-US" sz="2000" dirty="0"/>
          </a:p>
        </p:txBody>
      </p:sp>
      <p:sp>
        <p:nvSpPr>
          <p:cNvPr id="6" name="Title 5" title="18z LAMP Convection Probability"/>
          <p:cNvSpPr txBox="1">
            <a:spLocks/>
          </p:cNvSpPr>
          <p:nvPr/>
        </p:nvSpPr>
        <p:spPr bwMode="auto">
          <a:xfrm>
            <a:off x="2425295" y="134475"/>
            <a:ext cx="6497637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Arial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TradeGothicBoldTwo" pitchFamily="2" charset="0"/>
              </a:defRPr>
            </a:lvl9pPr>
          </a:lstStyle>
          <a:p>
            <a:pPr algn="ctr"/>
            <a:r>
              <a:rPr lang="en-US" sz="2400" i="0" kern="0" baseline="0" dirty="0" smtClean="0">
                <a:solidFill>
                  <a:srgbClr val="002060"/>
                </a:solidFill>
              </a:rPr>
              <a:t>18z LAMP Convection Probability</a:t>
            </a:r>
          </a:p>
          <a:p>
            <a:pPr algn="ctr"/>
            <a:endParaRPr lang="en-US" sz="1400" i="0" kern="0" baseline="0" dirty="0" smtClean="0">
              <a:solidFill>
                <a:srgbClr val="002060"/>
              </a:solidFill>
            </a:endParaRPr>
          </a:p>
          <a:p>
            <a:pPr algn="ctr"/>
            <a:r>
              <a:rPr lang="en-US" sz="1800" i="0" kern="0" baseline="0" dirty="0" smtClean="0">
                <a:solidFill>
                  <a:srgbClr val="002060"/>
                </a:solidFill>
              </a:rPr>
              <a:t>23 Dec 2015</a:t>
            </a:r>
            <a:endParaRPr lang="en-US" sz="1800" i="0" kern="0" baseline="0" dirty="0">
              <a:solidFill>
                <a:srgbClr val="1C11A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31" y="1154296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>
                <a:solidFill>
                  <a:srgbClr val="002060"/>
                </a:solidFill>
              </a:rPr>
              <a:t>2-h Operational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6286" y="1152807"/>
            <a:ext cx="360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0" baseline="0" dirty="0" smtClean="0">
                <a:solidFill>
                  <a:srgbClr val="002060"/>
                </a:solidFill>
              </a:rPr>
              <a:t>1-h Upgraded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843" y="1143198"/>
            <a:ext cx="177855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i="0" baseline="0" dirty="0" smtClean="0"/>
              <a:t>3-h Forecast</a:t>
            </a:r>
            <a:endParaRPr lang="en-US" b="1" i="0" baseline="0" dirty="0"/>
          </a:p>
        </p:txBody>
      </p:sp>
      <p:pic>
        <p:nvPicPr>
          <p:cNvPr id="4" name="Picture 3" title="18z LAMP Convection 3-h Forecast: Probability 2-h Operational vs 1-h Upgrad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909"/>
            <a:ext cx="9144000" cy="4079081"/>
          </a:xfrm>
          <a:prstGeom prst="rect">
            <a:avLst/>
          </a:prstGeom>
        </p:spPr>
      </p:pic>
      <p:pic>
        <p:nvPicPr>
          <p:cNvPr id="3" name="Picture 2" title="Composite Reflectivit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4001457"/>
            <a:ext cx="3619500" cy="2856543"/>
          </a:xfrm>
          <a:prstGeom prst="rect">
            <a:avLst/>
          </a:prstGeom>
        </p:spPr>
      </p:pic>
      <p:sp>
        <p:nvSpPr>
          <p:cNvPr id="7" name="Oval 6" title="Oval"/>
          <p:cNvSpPr/>
          <p:nvPr/>
        </p:nvSpPr>
        <p:spPr>
          <a:xfrm>
            <a:off x="7391400" y="3600449"/>
            <a:ext cx="133350" cy="266701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8" name="Oval 7" title="Oval"/>
          <p:cNvSpPr/>
          <p:nvPr/>
        </p:nvSpPr>
        <p:spPr>
          <a:xfrm>
            <a:off x="7296150" y="3569311"/>
            <a:ext cx="228600" cy="5242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12" name="Oval 11" title="Oval"/>
          <p:cNvSpPr/>
          <p:nvPr/>
        </p:nvSpPr>
        <p:spPr>
          <a:xfrm>
            <a:off x="2724150" y="3574038"/>
            <a:ext cx="228600" cy="5242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13" name="Oval 12" title="Oval"/>
          <p:cNvSpPr/>
          <p:nvPr/>
        </p:nvSpPr>
        <p:spPr>
          <a:xfrm>
            <a:off x="4514849" y="5324475"/>
            <a:ext cx="409575" cy="8001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en-US" baseline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30173" y="1992213"/>
            <a:ext cx="5629274" cy="276999"/>
          </a:xfrm>
          <a:prstGeom prst="rect">
            <a:avLst/>
          </a:prstGeom>
          <a:solidFill>
            <a:srgbClr val="F9F9A5"/>
          </a:solidFill>
        </p:spPr>
        <p:txBody>
          <a:bodyPr wrap="square" rtlCol="0">
            <a:spAutoFit/>
          </a:bodyPr>
          <a:lstStyle/>
          <a:p>
            <a:r>
              <a:rPr lang="en-US" sz="1200" b="1" i="0" baseline="0" dirty="0" smtClean="0"/>
              <a:t>1-h has better spatial focus and positioning of intense echo line</a:t>
            </a:r>
            <a:endParaRPr lang="en-US" sz="1200" b="1" i="0" dirty="0"/>
          </a:p>
        </p:txBody>
      </p:sp>
      <p:cxnSp>
        <p:nvCxnSpPr>
          <p:cNvPr id="16" name="Straight Arrow Connector 15" title="Arrow"/>
          <p:cNvCxnSpPr/>
          <p:nvPr/>
        </p:nvCxnSpPr>
        <p:spPr bwMode="auto">
          <a:xfrm flipH="1">
            <a:off x="3419475" y="2513945"/>
            <a:ext cx="1881187" cy="78170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 title="Arrow"/>
          <p:cNvCxnSpPr>
            <a:stCxn id="11" idx="2"/>
          </p:cNvCxnSpPr>
          <p:nvPr/>
        </p:nvCxnSpPr>
        <p:spPr bwMode="auto">
          <a:xfrm flipH="1">
            <a:off x="4178026" y="2269212"/>
            <a:ext cx="966784" cy="102792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 title="Arrow"/>
          <p:cNvCxnSpPr>
            <a:stCxn id="11" idx="2"/>
            <a:endCxn id="12" idx="7"/>
          </p:cNvCxnSpPr>
          <p:nvPr/>
        </p:nvCxnSpPr>
        <p:spPr bwMode="auto">
          <a:xfrm flipH="1">
            <a:off x="2919272" y="2269212"/>
            <a:ext cx="2225538" cy="138159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 title="Arrow"/>
          <p:cNvCxnSpPr>
            <a:stCxn id="11" idx="2"/>
            <a:endCxn id="13" idx="0"/>
          </p:cNvCxnSpPr>
          <p:nvPr/>
        </p:nvCxnSpPr>
        <p:spPr bwMode="auto">
          <a:xfrm flipH="1">
            <a:off x="4719637" y="2269212"/>
            <a:ext cx="425173" cy="305526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 title="Arrow"/>
          <p:cNvCxnSpPr/>
          <p:nvPr/>
        </p:nvCxnSpPr>
        <p:spPr bwMode="auto">
          <a:xfrm>
            <a:off x="5144810" y="2269212"/>
            <a:ext cx="2151340" cy="146458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74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Obs">
  <a:themeElements>
    <a:clrScheme name="EarthOb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99CC00"/>
      </a:folHlink>
    </a:clrScheme>
    <a:fontScheme name="EarthObs">
      <a:majorFont>
        <a:latin typeface="TradeGothicBoldTwo"/>
        <a:ea typeface=""/>
        <a:cs typeface=""/>
      </a:majorFont>
      <a:minorFont>
        <a:latin typeface="Trade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eaLnBrk="1" hangingPunct="1">
          <a:defRPr baseline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radeGothic" pitchFamily="2" charset="0"/>
            <a:cs typeface="Times New Roman" pitchFamily="18" charset="0"/>
          </a:defRPr>
        </a:defPPr>
      </a:lstStyle>
    </a:lnDef>
  </a:objectDefaults>
  <a:extraClrSchemeLst>
    <a:extraClrScheme>
      <a:clrScheme name="EarthO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Ob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rthOb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50607</TotalTime>
  <Words>1576</Words>
  <Application>Microsoft Office PowerPoint</Application>
  <PresentationFormat>Letter Paper (8.5x11 in)</PresentationFormat>
  <Paragraphs>305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TradeGothicCondEighteen</vt:lpstr>
      <vt:lpstr>TradeGothicBoldTwo</vt:lpstr>
      <vt:lpstr>Mostly</vt:lpstr>
      <vt:lpstr>Calibri</vt:lpstr>
      <vt:lpstr>Arial</vt:lpstr>
      <vt:lpstr>Wingdings</vt:lpstr>
      <vt:lpstr>Times New Roman</vt:lpstr>
      <vt:lpstr>TradeGothic</vt:lpstr>
      <vt:lpstr>EarthObs</vt:lpstr>
      <vt:lpstr>  LAMP Convection Probability and “Potential” Guidance:  An Experimental Hi-Res Upgrade   01/11/2015  Jess Charba   MDL  LAMP* convection/lightning leader  Judy Ghirardelli  MDL LAMP manager/leader Phil Shafer MDL Fred Samplatsky  MDL Andy Kochenash  MDL    </vt:lpstr>
      <vt:lpstr>  Introduction  </vt:lpstr>
      <vt:lpstr> Upgraded Convection Predictand </vt:lpstr>
      <vt:lpstr> New Predictor Databases  </vt:lpstr>
      <vt:lpstr>Highlights of Convection Probability Development </vt:lpstr>
      <vt:lpstr>Top 7 Predictors in 18z Regression Equations*</vt:lpstr>
      <vt:lpstr>  </vt:lpstr>
      <vt:lpstr>Skill of LAMP Versus other Convection Probabilities    18z LAMP cycle </vt:lpstr>
      <vt:lpstr> </vt:lpstr>
      <vt:lpstr> </vt:lpstr>
      <vt:lpstr> </vt:lpstr>
      <vt:lpstr> </vt:lpstr>
      <vt:lpstr>    </vt:lpstr>
      <vt:lpstr>    </vt:lpstr>
      <vt:lpstr> </vt:lpstr>
      <vt:lpstr> </vt:lpstr>
      <vt:lpstr>Principal Findings</vt:lpstr>
      <vt:lpstr>Conclusions and Plans</vt:lpstr>
      <vt:lpstr>Questions ? </vt:lpstr>
      <vt:lpstr>Echo Climatology Shows Systematic Error in Composite Reflectivity</vt:lpstr>
      <vt:lpstr>Echo Climatology after MDL Supplemental QC</vt:lpstr>
    </vt:vector>
  </TitlesOfParts>
  <Manager>Tim McClung</Manager>
  <Company>OAR/NOAA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the NOAA Science Advisory Board</dc:title>
  <dc:subject>Science Advisory Board</dc:subject>
  <dc:creator>Felipe Arzayus</dc:creator>
  <cp:lastModifiedBy>Michael Allard</cp:lastModifiedBy>
  <cp:revision>2270</cp:revision>
  <cp:lastPrinted>2015-12-21T19:22:01Z</cp:lastPrinted>
  <dcterms:created xsi:type="dcterms:W3CDTF">2004-12-14T19:26:48Z</dcterms:created>
  <dcterms:modified xsi:type="dcterms:W3CDTF">2020-03-02T20:23:43Z</dcterms:modified>
  <cp:category>SAB</cp:category>
</cp:coreProperties>
</file>