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0" r:id="rId1"/>
    <p:sldMasterId id="2147484399" r:id="rId2"/>
    <p:sldMasterId id="2147484419" r:id="rId3"/>
    <p:sldMasterId id="2147484425" r:id="rId4"/>
  </p:sldMasterIdLst>
  <p:notesMasterIdLst>
    <p:notesMasterId r:id="rId30"/>
  </p:notesMasterIdLst>
  <p:handoutMasterIdLst>
    <p:handoutMasterId r:id="rId31"/>
  </p:handoutMasterIdLst>
  <p:sldIdLst>
    <p:sldId id="1708" r:id="rId5"/>
    <p:sldId id="2000" r:id="rId6"/>
    <p:sldId id="1967" r:id="rId7"/>
    <p:sldId id="2015" r:id="rId8"/>
    <p:sldId id="2016" r:id="rId9"/>
    <p:sldId id="2017" r:id="rId10"/>
    <p:sldId id="1974" r:id="rId11"/>
    <p:sldId id="1975" r:id="rId12"/>
    <p:sldId id="1984" r:id="rId13"/>
    <p:sldId id="1909" r:id="rId14"/>
    <p:sldId id="2022" r:id="rId15"/>
    <p:sldId id="2018" r:id="rId16"/>
    <p:sldId id="1911" r:id="rId17"/>
    <p:sldId id="1920" r:id="rId18"/>
    <p:sldId id="2023" r:id="rId19"/>
    <p:sldId id="2024" r:id="rId20"/>
    <p:sldId id="1914" r:id="rId21"/>
    <p:sldId id="2031" r:id="rId22"/>
    <p:sldId id="2032" r:id="rId23"/>
    <p:sldId id="2030" r:id="rId24"/>
    <p:sldId id="2027" r:id="rId25"/>
    <p:sldId id="1988" r:id="rId26"/>
    <p:sldId id="1989" r:id="rId27"/>
    <p:sldId id="2019" r:id="rId28"/>
    <p:sldId id="200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ush.khadjenouri" initials="DK" lastIdx="10" clrIdx="0"/>
  <p:cmAuthor id="1" name="Philippe Draoui" initials="NWS" lastIdx="4" clrIdx="1"/>
  <p:cmAuthor id="2" name="pk" initials="NWS" lastIdx="1" clrIdx="2"/>
  <p:cmAuthor id="3" name="Mark B. Miller" initials="mbm" lastIdx="3" clrIdx="3"/>
  <p:cmAuthor id="4" name="Willow A. Marr" initials="WAM" lastIdx="5" clrIdx="4"/>
  <p:cmAuthor id="5" name="Patrick Nield" initials="PN" lastIdx="1" clrIdx="5"/>
  <p:cmAuthor id="6" name="Sadan Cenkci" initials="NWS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CFF"/>
    <a:srgbClr val="008000"/>
    <a:srgbClr val="0000FF"/>
    <a:srgbClr val="161645"/>
    <a:srgbClr val="00CCFF"/>
    <a:srgbClr val="FF00FF"/>
    <a:srgbClr val="FF3300"/>
    <a:srgbClr val="D0D8E8"/>
    <a:srgbClr val="E9EDF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6586" autoAdjust="0"/>
  </p:normalViewPr>
  <p:slideViewPr>
    <p:cSldViewPr>
      <p:cViewPr varScale="1">
        <p:scale>
          <a:sx n="77" d="100"/>
          <a:sy n="77" d="100"/>
        </p:scale>
        <p:origin x="1446" y="90"/>
      </p:cViewPr>
      <p:guideLst>
        <p:guide orient="horz"/>
        <p:guide pos="2880"/>
        <p:guide orient="horz"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-Sv-FS-2\Judy.Ghirardelli$\LAMP\GLMPv2.0\C&amp;V\Ceiling_Threat_Score_12z_2016103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-Sv-FS-2\Judy.Ghirardelli$\LAMP\GLMPv2.0\C&amp;V\Ceiling_Threat_Score_12z_2016103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rk:Documents:NWS_Work:LMPGLMP_v2.1.0:Verific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rk:Documents:NWS_Work:LMPGLMP_v2.1.0:Verific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Threat Score: Ceiling &lt; 1,000 FT</a:t>
            </a:r>
          </a:p>
          <a:p>
            <a:pPr algn="ctr">
              <a:defRPr sz="1600"/>
            </a:pPr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1200 UTC </a:t>
            </a:r>
            <a:r>
              <a:rPr lang="en-US" sz="16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Cool Season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LAMP</c:v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Sheet2!$E$2:$E$26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Sheet2!$F$2:$F$26</c:f>
              <c:numCache>
                <c:formatCode>General</c:formatCode>
                <c:ptCount val="25"/>
                <c:pt idx="0">
                  <c:v>0.71499999999999997</c:v>
                </c:pt>
                <c:pt idx="1">
                  <c:v>0.625</c:v>
                </c:pt>
                <c:pt idx="2">
                  <c:v>0.57099999999999995</c:v>
                </c:pt>
                <c:pt idx="3">
                  <c:v>0.52300000000000002</c:v>
                </c:pt>
                <c:pt idx="4">
                  <c:v>0.48199999999999998</c:v>
                </c:pt>
                <c:pt idx="5">
                  <c:v>0.44900000000000001</c:v>
                </c:pt>
                <c:pt idx="6">
                  <c:v>0.43</c:v>
                </c:pt>
                <c:pt idx="7">
                  <c:v>0.42499999999999999</c:v>
                </c:pt>
                <c:pt idx="8">
                  <c:v>0.41099999999999998</c:v>
                </c:pt>
                <c:pt idx="9">
                  <c:v>0.39900000000000002</c:v>
                </c:pt>
                <c:pt idx="10">
                  <c:v>0.37</c:v>
                </c:pt>
                <c:pt idx="11">
                  <c:v>0.36</c:v>
                </c:pt>
                <c:pt idx="12">
                  <c:v>0.33800000000000002</c:v>
                </c:pt>
                <c:pt idx="13">
                  <c:v>0.34</c:v>
                </c:pt>
                <c:pt idx="14">
                  <c:v>0.34200000000000003</c:v>
                </c:pt>
                <c:pt idx="15">
                  <c:v>0.34300000000000003</c:v>
                </c:pt>
                <c:pt idx="16">
                  <c:v>0.34899999999999998</c:v>
                </c:pt>
                <c:pt idx="17">
                  <c:v>0.34399999999999997</c:v>
                </c:pt>
                <c:pt idx="18">
                  <c:v>0.36299999999999999</c:v>
                </c:pt>
                <c:pt idx="19">
                  <c:v>0.36199999999999999</c:v>
                </c:pt>
                <c:pt idx="20">
                  <c:v>0.35799999999999998</c:v>
                </c:pt>
                <c:pt idx="21">
                  <c:v>0.36099999999999999</c:v>
                </c:pt>
                <c:pt idx="22">
                  <c:v>0.36099999999999999</c:v>
                </c:pt>
                <c:pt idx="23">
                  <c:v>0.35799999999999998</c:v>
                </c:pt>
                <c:pt idx="24">
                  <c:v>0.371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54D-4FCB-9584-8DE74E667C87}"/>
            </c:ext>
          </c:extLst>
        </c:ser>
        <c:ser>
          <c:idx val="2"/>
          <c:order val="1"/>
          <c:tx>
            <c:v>HRRR</c:v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Sheet2!$I$2:$I$15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Sheet2!$J$2:$J$15</c:f>
              <c:numCache>
                <c:formatCode>General</c:formatCode>
                <c:ptCount val="14"/>
                <c:pt idx="0">
                  <c:v>0.50600000000000001</c:v>
                </c:pt>
                <c:pt idx="1">
                  <c:v>0.495</c:v>
                </c:pt>
                <c:pt idx="2">
                  <c:v>0.47599999999999998</c:v>
                </c:pt>
                <c:pt idx="3">
                  <c:v>0.45500000000000002</c:v>
                </c:pt>
                <c:pt idx="4">
                  <c:v>0.42699999999999999</c:v>
                </c:pt>
                <c:pt idx="5">
                  <c:v>0.40400000000000003</c:v>
                </c:pt>
                <c:pt idx="6">
                  <c:v>0.38</c:v>
                </c:pt>
                <c:pt idx="7">
                  <c:v>0.36899999999999999</c:v>
                </c:pt>
                <c:pt idx="8">
                  <c:v>0.36099999999999999</c:v>
                </c:pt>
                <c:pt idx="9">
                  <c:v>0.35699999999999998</c:v>
                </c:pt>
                <c:pt idx="10">
                  <c:v>0.34399999999999997</c:v>
                </c:pt>
                <c:pt idx="11">
                  <c:v>0.34200000000000003</c:v>
                </c:pt>
                <c:pt idx="12">
                  <c:v>0.33200000000000002</c:v>
                </c:pt>
                <c:pt idx="13">
                  <c:v>0.33200000000000002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54D-4FCB-9584-8DE74E667C87}"/>
            </c:ext>
          </c:extLst>
        </c:ser>
        <c:ser>
          <c:idx val="3"/>
          <c:order val="2"/>
          <c:tx>
            <c:v>Persistence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ysDash"/>
              </a:ln>
            </c:spPr>
          </c:marker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54D-4FCB-9584-8DE74E667C87}"/>
              </c:ext>
            </c:extLst>
          </c:dPt>
          <c:xVal>
            <c:numRef>
              <c:f>Sheet2!$G$2:$G$26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Sheet2!$H$2:$H$26</c:f>
              <c:numCache>
                <c:formatCode>General</c:formatCode>
                <c:ptCount val="25"/>
                <c:pt idx="0">
                  <c:v>0.71399999999999997</c:v>
                </c:pt>
                <c:pt idx="1">
                  <c:v>0.61499999999999999</c:v>
                </c:pt>
                <c:pt idx="2">
                  <c:v>0.54100000000000004</c:v>
                </c:pt>
                <c:pt idx="3">
                  <c:v>0.47499999999999998</c:v>
                </c:pt>
                <c:pt idx="4">
                  <c:v>0.41</c:v>
                </c:pt>
                <c:pt idx="5">
                  <c:v>0.34899999999999998</c:v>
                </c:pt>
                <c:pt idx="6">
                  <c:v>0.29899999999999999</c:v>
                </c:pt>
                <c:pt idx="7">
                  <c:v>0.26400000000000001</c:v>
                </c:pt>
                <c:pt idx="8">
                  <c:v>0.23200000000000001</c:v>
                </c:pt>
                <c:pt idx="9">
                  <c:v>0.20599999999999999</c:v>
                </c:pt>
                <c:pt idx="10">
                  <c:v>0.192</c:v>
                </c:pt>
                <c:pt idx="11">
                  <c:v>0.17699999999999999</c:v>
                </c:pt>
                <c:pt idx="12">
                  <c:v>0.16700000000000001</c:v>
                </c:pt>
                <c:pt idx="13">
                  <c:v>0.17</c:v>
                </c:pt>
                <c:pt idx="14">
                  <c:v>0.18</c:v>
                </c:pt>
                <c:pt idx="15">
                  <c:v>0.186</c:v>
                </c:pt>
                <c:pt idx="16">
                  <c:v>0.187</c:v>
                </c:pt>
                <c:pt idx="17">
                  <c:v>0.192</c:v>
                </c:pt>
                <c:pt idx="18">
                  <c:v>0.19500000000000001</c:v>
                </c:pt>
                <c:pt idx="19">
                  <c:v>0.193</c:v>
                </c:pt>
                <c:pt idx="20">
                  <c:v>0.186</c:v>
                </c:pt>
                <c:pt idx="21">
                  <c:v>0.182</c:v>
                </c:pt>
                <c:pt idx="22">
                  <c:v>0.17899999999999999</c:v>
                </c:pt>
                <c:pt idx="23">
                  <c:v>0.17199999999999999</c:v>
                </c:pt>
                <c:pt idx="24">
                  <c:v>0.16700000000000001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54D-4FCB-9584-8DE74E667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404936"/>
        <c:axId val="2140398904"/>
      </c:scatterChart>
      <c:valAx>
        <c:axId val="2140404936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Projection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(h)</a:t>
                </a:r>
              </a:p>
            </c:rich>
          </c:tx>
          <c:layout/>
          <c:overlay val="0"/>
        </c:title>
        <c:numFmt formatCode="#,##0;\-#,##0;;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398904"/>
        <c:crosses val="autoZero"/>
        <c:crossBetween val="midCat"/>
        <c:majorUnit val="1"/>
      </c:valAx>
      <c:valAx>
        <c:axId val="2140398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Threat</a:t>
                </a:r>
                <a:r>
                  <a:rPr lang="en-US" sz="2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404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914628481174396"/>
          <c:y val="0.152324502829634"/>
          <c:w val="0.21112285071508899"/>
          <c:h val="0.18051112335340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0.43099999999999999</c:v>
                </c:pt>
                <c:pt idx="2">
                  <c:v>0.40100000000000002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04-474B-BD63-C1344EE67164}"/>
            </c:ext>
          </c:extLst>
        </c:ser>
        <c:ser>
          <c:idx val="2"/>
          <c:order val="1"/>
          <c:tx>
            <c:strRef>
              <c:f>[Verification.xlsx]Cig12z!$C$3</c:f>
              <c:strCache>
                <c:ptCount val="1"/>
                <c:pt idx="0">
                  <c:v> EXPR LAMP 12:15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[Verification.xlsx]Cig12z!$C$4:$C$6</c:f>
              <c:numCache>
                <c:formatCode>General</c:formatCode>
                <c:ptCount val="3"/>
                <c:pt idx="0">
                  <c:v>0.60299999999999998</c:v>
                </c:pt>
                <c:pt idx="1">
                  <c:v>0.45700000000000002</c:v>
                </c:pt>
                <c:pt idx="2">
                  <c:v>0.41799999999999998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04-474B-BD63-C1344EE67164}"/>
            </c:ext>
          </c:extLst>
        </c:ser>
        <c:ser>
          <c:idx val="3"/>
          <c:order val="2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0.66300000000000003</c:v>
                </c:pt>
                <c:pt idx="1">
                  <c:v>0.47699999999999998</c:v>
                </c:pt>
                <c:pt idx="2">
                  <c:v>0.42699999999999999</c:v>
                </c:pt>
                <c:pt idx="3">
                  <c:v>0.40100000000000002</c:v>
                </c:pt>
                <c:pt idx="4">
                  <c:v>0.38900000000000001</c:v>
                </c:pt>
                <c:pt idx="5">
                  <c:v>0.35499999999999998</c:v>
                </c:pt>
                <c:pt idx="6">
                  <c:v>0.34799999999999998</c:v>
                </c:pt>
                <c:pt idx="7">
                  <c:v>0.34200000000000003</c:v>
                </c:pt>
                <c:pt idx="8">
                  <c:v>0.34699999999999998</c:v>
                </c:pt>
                <c:pt idx="9">
                  <c:v>0.35299999999999998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04-474B-BD63-C1344EE67164}"/>
            </c:ext>
          </c:extLst>
        </c:ser>
        <c:ser>
          <c:idx val="4"/>
          <c:order val="3"/>
          <c:tx>
            <c:strRef>
              <c:f>[Verification.xlsx]Cig12z!$E$3</c:f>
              <c:strCache>
                <c:ptCount val="1"/>
                <c:pt idx="0">
                  <c:v> EXPR LAMP 12:45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[Verification.xlsx]Cig12z!$E$4:$E$6</c:f>
              <c:numCache>
                <c:formatCode>General</c:formatCode>
                <c:ptCount val="3"/>
                <c:pt idx="0">
                  <c:v>0.73499999999999999</c:v>
                </c:pt>
                <c:pt idx="1">
                  <c:v>0.501</c:v>
                </c:pt>
                <c:pt idx="2">
                  <c:v>0.437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04-474B-BD63-C1344EE67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432408"/>
        <c:axId val="-2144275272"/>
      </c:lineChart>
      <c:catAx>
        <c:axId val="-2141432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</a:t>
                </a:r>
                <a:r>
                  <a:rPr lang="en-US" sz="2400" b="1" i="0" u="none" strike="noStrike" baseline="0" dirty="0" smtClean="0">
                    <a:effectLst/>
                  </a:rPr>
                  <a:t>Next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4275272"/>
        <c:crosses val="autoZero"/>
        <c:auto val="1"/>
        <c:lblAlgn val="ctr"/>
        <c:lblOffset val="100"/>
        <c:noMultiLvlLbl val="0"/>
      </c:catAx>
      <c:valAx>
        <c:axId val="-214427527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1432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199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Threat Score: Ceiling &lt; 1,000 FT</a:t>
            </a:r>
          </a:p>
          <a:p>
            <a:pPr algn="ctr">
              <a:defRPr sz="1600"/>
            </a:pPr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1200 UTC </a:t>
            </a:r>
            <a:r>
              <a:rPr lang="en-US" sz="16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Cool Season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LAMP</c:v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Sheet2!$E$2:$E$26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Sheet2!$F$2:$F$26</c:f>
              <c:numCache>
                <c:formatCode>General</c:formatCode>
                <c:ptCount val="25"/>
                <c:pt idx="0">
                  <c:v>0.71499999999999997</c:v>
                </c:pt>
                <c:pt idx="1">
                  <c:v>0.625</c:v>
                </c:pt>
                <c:pt idx="2">
                  <c:v>0.57099999999999995</c:v>
                </c:pt>
                <c:pt idx="3">
                  <c:v>0.52300000000000002</c:v>
                </c:pt>
                <c:pt idx="4">
                  <c:v>0.48199999999999998</c:v>
                </c:pt>
                <c:pt idx="5">
                  <c:v>0.44900000000000001</c:v>
                </c:pt>
                <c:pt idx="6">
                  <c:v>0.43</c:v>
                </c:pt>
                <c:pt idx="7">
                  <c:v>0.42499999999999999</c:v>
                </c:pt>
                <c:pt idx="8">
                  <c:v>0.41099999999999998</c:v>
                </c:pt>
                <c:pt idx="9">
                  <c:v>0.39900000000000002</c:v>
                </c:pt>
                <c:pt idx="10">
                  <c:v>0.37</c:v>
                </c:pt>
                <c:pt idx="11">
                  <c:v>0.36</c:v>
                </c:pt>
                <c:pt idx="12">
                  <c:v>0.33800000000000002</c:v>
                </c:pt>
                <c:pt idx="13">
                  <c:v>0.34</c:v>
                </c:pt>
                <c:pt idx="14">
                  <c:v>0.34200000000000003</c:v>
                </c:pt>
                <c:pt idx="15">
                  <c:v>0.34300000000000003</c:v>
                </c:pt>
                <c:pt idx="16">
                  <c:v>0.34899999999999998</c:v>
                </c:pt>
                <c:pt idx="17">
                  <c:v>0.34399999999999997</c:v>
                </c:pt>
                <c:pt idx="18">
                  <c:v>0.36299999999999999</c:v>
                </c:pt>
                <c:pt idx="19">
                  <c:v>0.36199999999999999</c:v>
                </c:pt>
                <c:pt idx="20">
                  <c:v>0.35799999999999998</c:v>
                </c:pt>
                <c:pt idx="21">
                  <c:v>0.36099999999999999</c:v>
                </c:pt>
                <c:pt idx="22">
                  <c:v>0.36099999999999999</c:v>
                </c:pt>
                <c:pt idx="23">
                  <c:v>0.35799999999999998</c:v>
                </c:pt>
                <c:pt idx="24">
                  <c:v>0.371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F4-4DAA-A504-5F85A4C14F92}"/>
            </c:ext>
          </c:extLst>
        </c:ser>
        <c:ser>
          <c:idx val="1"/>
          <c:order val="1"/>
          <c:tx>
            <c:v>LAMP/HRRR Meld</c:v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Sheet2!$C$2:$C$26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Sheet2!$D$2:$D$26</c:f>
              <c:numCache>
                <c:formatCode>General</c:formatCode>
                <c:ptCount val="25"/>
                <c:pt idx="0">
                  <c:v>0.71599999999999997</c:v>
                </c:pt>
                <c:pt idx="1">
                  <c:v>0.63700000000000001</c:v>
                </c:pt>
                <c:pt idx="2">
                  <c:v>0.59699999999999998</c:v>
                </c:pt>
                <c:pt idx="3">
                  <c:v>0.56000000000000005</c:v>
                </c:pt>
                <c:pt idx="4">
                  <c:v>0.52600000000000002</c:v>
                </c:pt>
                <c:pt idx="5">
                  <c:v>0.499</c:v>
                </c:pt>
                <c:pt idx="6">
                  <c:v>0.48099999999999998</c:v>
                </c:pt>
                <c:pt idx="7">
                  <c:v>0.47</c:v>
                </c:pt>
                <c:pt idx="8">
                  <c:v>0.46200000000000002</c:v>
                </c:pt>
                <c:pt idx="9">
                  <c:v>0.44800000000000001</c:v>
                </c:pt>
                <c:pt idx="10">
                  <c:v>0.43</c:v>
                </c:pt>
                <c:pt idx="11">
                  <c:v>0.41799999999999998</c:v>
                </c:pt>
                <c:pt idx="12">
                  <c:v>0.39400000000000002</c:v>
                </c:pt>
                <c:pt idx="13">
                  <c:v>0.39100000000000001</c:v>
                </c:pt>
                <c:pt idx="14">
                  <c:v>0.38900000000000001</c:v>
                </c:pt>
                <c:pt idx="15">
                  <c:v>0.38400000000000001</c:v>
                </c:pt>
                <c:pt idx="16">
                  <c:v>0.38300000000000001</c:v>
                </c:pt>
                <c:pt idx="17">
                  <c:v>0.38100000000000001</c:v>
                </c:pt>
                <c:pt idx="18">
                  <c:v>0.38700000000000001</c:v>
                </c:pt>
                <c:pt idx="19">
                  <c:v>0.38600000000000001</c:v>
                </c:pt>
                <c:pt idx="20">
                  <c:v>0.376</c:v>
                </c:pt>
                <c:pt idx="21">
                  <c:v>0.374</c:v>
                </c:pt>
                <c:pt idx="22">
                  <c:v>0.38</c:v>
                </c:pt>
                <c:pt idx="23">
                  <c:v>0.375</c:v>
                </c:pt>
                <c:pt idx="24">
                  <c:v>0.38100000000000001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F4-4DAA-A504-5F85A4C14F92}"/>
            </c:ext>
          </c:extLst>
        </c:ser>
        <c:ser>
          <c:idx val="2"/>
          <c:order val="2"/>
          <c:tx>
            <c:v>HRRR</c:v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Sheet2!$I$2:$I$15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Sheet2!$J$2:$J$15</c:f>
              <c:numCache>
                <c:formatCode>General</c:formatCode>
                <c:ptCount val="14"/>
                <c:pt idx="0">
                  <c:v>0.50600000000000001</c:v>
                </c:pt>
                <c:pt idx="1">
                  <c:v>0.495</c:v>
                </c:pt>
                <c:pt idx="2">
                  <c:v>0.47599999999999998</c:v>
                </c:pt>
                <c:pt idx="3">
                  <c:v>0.45500000000000002</c:v>
                </c:pt>
                <c:pt idx="4">
                  <c:v>0.42699999999999999</c:v>
                </c:pt>
                <c:pt idx="5">
                  <c:v>0.40400000000000003</c:v>
                </c:pt>
                <c:pt idx="6">
                  <c:v>0.38</c:v>
                </c:pt>
                <c:pt idx="7">
                  <c:v>0.36899999999999999</c:v>
                </c:pt>
                <c:pt idx="8">
                  <c:v>0.36099999999999999</c:v>
                </c:pt>
                <c:pt idx="9">
                  <c:v>0.35699999999999998</c:v>
                </c:pt>
                <c:pt idx="10">
                  <c:v>0.34399999999999997</c:v>
                </c:pt>
                <c:pt idx="11">
                  <c:v>0.34200000000000003</c:v>
                </c:pt>
                <c:pt idx="12">
                  <c:v>0.33200000000000002</c:v>
                </c:pt>
                <c:pt idx="13">
                  <c:v>0.33200000000000002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6F4-4DAA-A504-5F85A4C14F92}"/>
            </c:ext>
          </c:extLst>
        </c:ser>
        <c:ser>
          <c:idx val="3"/>
          <c:order val="3"/>
          <c:tx>
            <c:v>Persistence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ysDash"/>
              </a:ln>
            </c:spPr>
          </c:marker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6F4-4DAA-A504-5F85A4C14F92}"/>
              </c:ext>
            </c:extLst>
          </c:dPt>
          <c:xVal>
            <c:numRef>
              <c:f>Sheet2!$G$2:$G$26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Sheet2!$H$2:$H$26</c:f>
              <c:numCache>
                <c:formatCode>General</c:formatCode>
                <c:ptCount val="25"/>
                <c:pt idx="0">
                  <c:v>0.71399999999999997</c:v>
                </c:pt>
                <c:pt idx="1">
                  <c:v>0.61499999999999999</c:v>
                </c:pt>
                <c:pt idx="2">
                  <c:v>0.54100000000000004</c:v>
                </c:pt>
                <c:pt idx="3">
                  <c:v>0.47499999999999998</c:v>
                </c:pt>
                <c:pt idx="4">
                  <c:v>0.41</c:v>
                </c:pt>
                <c:pt idx="5">
                  <c:v>0.34899999999999998</c:v>
                </c:pt>
                <c:pt idx="6">
                  <c:v>0.29899999999999999</c:v>
                </c:pt>
                <c:pt idx="7">
                  <c:v>0.26400000000000001</c:v>
                </c:pt>
                <c:pt idx="8">
                  <c:v>0.23200000000000001</c:v>
                </c:pt>
                <c:pt idx="9">
                  <c:v>0.20599999999999999</c:v>
                </c:pt>
                <c:pt idx="10">
                  <c:v>0.192</c:v>
                </c:pt>
                <c:pt idx="11">
                  <c:v>0.17699999999999999</c:v>
                </c:pt>
                <c:pt idx="12">
                  <c:v>0.16700000000000001</c:v>
                </c:pt>
                <c:pt idx="13">
                  <c:v>0.17</c:v>
                </c:pt>
                <c:pt idx="14">
                  <c:v>0.18</c:v>
                </c:pt>
                <c:pt idx="15">
                  <c:v>0.186</c:v>
                </c:pt>
                <c:pt idx="16">
                  <c:v>0.187</c:v>
                </c:pt>
                <c:pt idx="17">
                  <c:v>0.192</c:v>
                </c:pt>
                <c:pt idx="18">
                  <c:v>0.19500000000000001</c:v>
                </c:pt>
                <c:pt idx="19">
                  <c:v>0.193</c:v>
                </c:pt>
                <c:pt idx="20">
                  <c:v>0.186</c:v>
                </c:pt>
                <c:pt idx="21">
                  <c:v>0.182</c:v>
                </c:pt>
                <c:pt idx="22">
                  <c:v>0.17899999999999999</c:v>
                </c:pt>
                <c:pt idx="23">
                  <c:v>0.17199999999999999</c:v>
                </c:pt>
                <c:pt idx="24">
                  <c:v>0.16700000000000001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6F4-4DAA-A504-5F85A4C14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283512"/>
        <c:axId val="2140277448"/>
      </c:scatterChart>
      <c:valAx>
        <c:axId val="214028351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Projection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(h)</a:t>
                </a:r>
              </a:p>
            </c:rich>
          </c:tx>
          <c:layout/>
          <c:overlay val="0"/>
        </c:title>
        <c:numFmt formatCode="#,##0;\-#,##0;;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277448"/>
        <c:crosses val="autoZero"/>
        <c:crossBetween val="midCat"/>
        <c:majorUnit val="1"/>
      </c:valAx>
      <c:valAx>
        <c:axId val="2140277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Threat</a:t>
                </a:r>
                <a:r>
                  <a:rPr lang="en-US" sz="2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283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914628481174396"/>
          <c:y val="0.152324502829634"/>
          <c:w val="0.21112285071508899"/>
          <c:h val="0.18051112335340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Ceiling </a:t>
            </a:r>
            <a:r>
              <a:rPr lang="en-US" sz="2200" dirty="0">
                <a:latin typeface="Arial"/>
                <a:cs typeface="Arial"/>
              </a:rPr>
              <a:t>&lt; 1000 </a:t>
            </a:r>
            <a:r>
              <a:rPr lang="en-US" sz="2200" dirty="0" err="1" smtClean="0">
                <a:latin typeface="Arial"/>
                <a:cs typeface="Arial"/>
              </a:rPr>
              <a:t>ft</a:t>
            </a:r>
            <a:endParaRPr lang="en-US" sz="2200" dirty="0" smtClean="0">
              <a:latin typeface="Arial"/>
              <a:cs typeface="Arial"/>
            </a:endParaRP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Cig12z!$F$3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Cig12z!$F$4:$F$13</c:f>
              <c:numCache>
                <c:formatCode>General</c:formatCode>
                <c:ptCount val="10"/>
                <c:pt idx="0">
                  <c:v>0.58799999999999997</c:v>
                </c:pt>
                <c:pt idx="1">
                  <c:v>0.44800000000000001</c:v>
                </c:pt>
                <c:pt idx="2">
                  <c:v>0.41099999999999998</c:v>
                </c:pt>
                <c:pt idx="3">
                  <c:v>0.39200000000000002</c:v>
                </c:pt>
                <c:pt idx="4">
                  <c:v>0.38500000000000001</c:v>
                </c:pt>
                <c:pt idx="5">
                  <c:v>0.35099999999999998</c:v>
                </c:pt>
                <c:pt idx="6">
                  <c:v>0.34599999999999997</c:v>
                </c:pt>
                <c:pt idx="7">
                  <c:v>0.34100000000000003</c:v>
                </c:pt>
                <c:pt idx="8">
                  <c:v>0.34699999999999998</c:v>
                </c:pt>
                <c:pt idx="9">
                  <c:v>0.35199999999999998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B5-45B6-B0DC-04C04C0B8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493384"/>
        <c:axId val="-2146942360"/>
      </c:lineChart>
      <c:catAx>
        <c:axId val="-2146493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6942360"/>
        <c:crosses val="autoZero"/>
        <c:auto val="1"/>
        <c:lblAlgn val="ctr"/>
        <c:lblOffset val="100"/>
        <c:noMultiLvlLbl val="0"/>
      </c:catAx>
      <c:valAx>
        <c:axId val="-2146942360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6493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93810229156298"/>
          <c:y val="0.190886713485139"/>
          <c:w val="0.477893305114307"/>
          <c:h val="0.14733905657626101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Visibility </a:t>
            </a:r>
            <a:r>
              <a:rPr lang="en-US" sz="2200" dirty="0">
                <a:latin typeface="Arial"/>
                <a:cs typeface="Arial"/>
              </a:rPr>
              <a:t>&lt; 3 </a:t>
            </a:r>
            <a:r>
              <a:rPr lang="en-US" sz="2200" dirty="0" smtClean="0">
                <a:latin typeface="Arial"/>
                <a:cs typeface="Arial"/>
              </a:rPr>
              <a:t>mi</a:t>
            </a: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Vis12z!$F$3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Vis12z!$A$4:$A$13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Vis12z!$F$4:$F$13</c:f>
              <c:numCache>
                <c:formatCode>General</c:formatCode>
                <c:ptCount val="10"/>
                <c:pt idx="0">
                  <c:v>0.376</c:v>
                </c:pt>
                <c:pt idx="1">
                  <c:v>0.26100000000000001</c:v>
                </c:pt>
                <c:pt idx="2">
                  <c:v>0.246</c:v>
                </c:pt>
                <c:pt idx="3">
                  <c:v>0.22600000000000001</c:v>
                </c:pt>
                <c:pt idx="4">
                  <c:v>0.19800000000000001</c:v>
                </c:pt>
                <c:pt idx="5">
                  <c:v>0.17100000000000001</c:v>
                </c:pt>
                <c:pt idx="6">
                  <c:v>0.151</c:v>
                </c:pt>
                <c:pt idx="7">
                  <c:v>0.14399999999999999</c:v>
                </c:pt>
                <c:pt idx="8">
                  <c:v>0.13600000000000001</c:v>
                </c:pt>
                <c:pt idx="9">
                  <c:v>0.14799999999999999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05-49C7-823C-83D6D176D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019800"/>
        <c:axId val="2098347592"/>
      </c:lineChart>
      <c:catAx>
        <c:axId val="-2142019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2098347592"/>
        <c:crosses val="autoZero"/>
        <c:auto val="1"/>
        <c:lblAlgn val="ctr"/>
        <c:lblOffset val="100"/>
        <c:noMultiLvlLbl val="0"/>
      </c:catAx>
      <c:valAx>
        <c:axId val="2098347592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2019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18181676739602"/>
          <c:y val="0.190322941051287"/>
          <c:w val="0.48888763116897499"/>
          <c:h val="0.14389515499751701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Ceiling </a:t>
            </a:r>
            <a:r>
              <a:rPr lang="en-US" sz="2200" dirty="0">
                <a:latin typeface="Arial"/>
                <a:cs typeface="Arial"/>
              </a:rPr>
              <a:t>&lt; 1000 </a:t>
            </a:r>
            <a:r>
              <a:rPr lang="en-US" sz="2200" dirty="0" err="1" smtClean="0">
                <a:latin typeface="Arial"/>
                <a:cs typeface="Arial"/>
              </a:rPr>
              <a:t>ft</a:t>
            </a:r>
            <a:endParaRPr lang="en-US" sz="2200" dirty="0" smtClean="0">
              <a:latin typeface="Arial"/>
              <a:cs typeface="Arial"/>
            </a:endParaRP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Cig12z!$D$4:$D$13</c:f>
              <c:numCache>
                <c:formatCode>General</c:formatCode>
                <c:ptCount val="10"/>
                <c:pt idx="0">
                  <c:v>0.66300000000000003</c:v>
                </c:pt>
                <c:pt idx="1">
                  <c:v>0.47699999999999998</c:v>
                </c:pt>
                <c:pt idx="2">
                  <c:v>0.42699999999999999</c:v>
                </c:pt>
                <c:pt idx="3">
                  <c:v>0.40100000000000002</c:v>
                </c:pt>
                <c:pt idx="4">
                  <c:v>0.38900000000000001</c:v>
                </c:pt>
                <c:pt idx="5">
                  <c:v>0.35499999999999998</c:v>
                </c:pt>
                <c:pt idx="6">
                  <c:v>0.34799999999999998</c:v>
                </c:pt>
                <c:pt idx="7">
                  <c:v>0.34200000000000003</c:v>
                </c:pt>
                <c:pt idx="8">
                  <c:v>0.34699999999999998</c:v>
                </c:pt>
                <c:pt idx="9">
                  <c:v>0.35299999999999998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D0-478C-BA76-D026303E21F1}"/>
            </c:ext>
          </c:extLst>
        </c:ser>
        <c:ser>
          <c:idx val="5"/>
          <c:order val="1"/>
          <c:tx>
            <c:strRef>
              <c:f>Cig12z!$F$3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Cig12z!$F$4:$F$13</c:f>
              <c:numCache>
                <c:formatCode>General</c:formatCode>
                <c:ptCount val="10"/>
                <c:pt idx="0">
                  <c:v>0.58799999999999997</c:v>
                </c:pt>
                <c:pt idx="1">
                  <c:v>0.44800000000000001</c:v>
                </c:pt>
                <c:pt idx="2">
                  <c:v>0.41099999999999998</c:v>
                </c:pt>
                <c:pt idx="3">
                  <c:v>0.39200000000000002</c:v>
                </c:pt>
                <c:pt idx="4">
                  <c:v>0.38500000000000001</c:v>
                </c:pt>
                <c:pt idx="5">
                  <c:v>0.35099999999999998</c:v>
                </c:pt>
                <c:pt idx="6">
                  <c:v>0.34599999999999997</c:v>
                </c:pt>
                <c:pt idx="7">
                  <c:v>0.34100000000000003</c:v>
                </c:pt>
                <c:pt idx="8">
                  <c:v>0.34699999999999998</c:v>
                </c:pt>
                <c:pt idx="9">
                  <c:v>0.35199999999999998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D0-478C-BA76-D026303E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709736"/>
        <c:axId val="-2144493096"/>
      </c:lineChart>
      <c:catAx>
        <c:axId val="-2144709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4493096"/>
        <c:crosses val="autoZero"/>
        <c:auto val="1"/>
        <c:lblAlgn val="ctr"/>
        <c:lblOffset val="100"/>
        <c:noMultiLvlLbl val="0"/>
      </c:catAx>
      <c:valAx>
        <c:axId val="-2144493096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4709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93810229156298"/>
          <c:y val="0.190886713485139"/>
          <c:w val="0.477893305114307"/>
          <c:h val="0.14733905657626101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Visibility </a:t>
            </a:r>
            <a:r>
              <a:rPr lang="en-US" sz="2200" dirty="0">
                <a:latin typeface="Arial"/>
                <a:cs typeface="Arial"/>
              </a:rPr>
              <a:t>&lt; 3 </a:t>
            </a:r>
            <a:r>
              <a:rPr lang="en-US" sz="2200" dirty="0" smtClean="0">
                <a:latin typeface="Arial"/>
                <a:cs typeface="Arial"/>
              </a:rPr>
              <a:t>mi</a:t>
            </a: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Vis12z!$D$3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Vis12z!$A$4:$A$13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Vis12z!$D$4:$D$13</c:f>
              <c:numCache>
                <c:formatCode>General</c:formatCode>
                <c:ptCount val="10"/>
                <c:pt idx="0">
                  <c:v>0.46700000000000003</c:v>
                </c:pt>
                <c:pt idx="1">
                  <c:v>0.28899999999999998</c:v>
                </c:pt>
                <c:pt idx="2">
                  <c:v>0.25600000000000001</c:v>
                </c:pt>
                <c:pt idx="3">
                  <c:v>0.23200000000000001</c:v>
                </c:pt>
                <c:pt idx="4">
                  <c:v>0.19800000000000001</c:v>
                </c:pt>
                <c:pt idx="5">
                  <c:v>0.16900000000000001</c:v>
                </c:pt>
                <c:pt idx="6">
                  <c:v>0.15</c:v>
                </c:pt>
                <c:pt idx="7">
                  <c:v>0.14199999999999999</c:v>
                </c:pt>
                <c:pt idx="8">
                  <c:v>0.13800000000000001</c:v>
                </c:pt>
                <c:pt idx="9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18-489F-8E70-4159BAA71555}"/>
            </c:ext>
          </c:extLst>
        </c:ser>
        <c:ser>
          <c:idx val="5"/>
          <c:order val="1"/>
          <c:tx>
            <c:strRef>
              <c:f>Vis12z!$F$3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Vis12z!$A$4:$A$13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Vis12z!$F$4:$F$13</c:f>
              <c:numCache>
                <c:formatCode>General</c:formatCode>
                <c:ptCount val="10"/>
                <c:pt idx="0">
                  <c:v>0.376</c:v>
                </c:pt>
                <c:pt idx="1">
                  <c:v>0.26100000000000001</c:v>
                </c:pt>
                <c:pt idx="2">
                  <c:v>0.246</c:v>
                </c:pt>
                <c:pt idx="3">
                  <c:v>0.22600000000000001</c:v>
                </c:pt>
                <c:pt idx="4">
                  <c:v>0.19800000000000001</c:v>
                </c:pt>
                <c:pt idx="5">
                  <c:v>0.17100000000000001</c:v>
                </c:pt>
                <c:pt idx="6">
                  <c:v>0.151</c:v>
                </c:pt>
                <c:pt idx="7">
                  <c:v>0.14399999999999999</c:v>
                </c:pt>
                <c:pt idx="8">
                  <c:v>0.13600000000000001</c:v>
                </c:pt>
                <c:pt idx="9">
                  <c:v>0.14799999999999999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18-489F-8E70-4159BAA71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43800"/>
        <c:axId val="-2140233080"/>
      </c:lineChart>
      <c:catAx>
        <c:axId val="-2140843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0233080"/>
        <c:crosses val="autoZero"/>
        <c:auto val="1"/>
        <c:lblAlgn val="ctr"/>
        <c:lblOffset val="100"/>
        <c:noMultiLvlLbl val="0"/>
      </c:catAx>
      <c:valAx>
        <c:axId val="-2140233080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0843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18181676739602"/>
          <c:y val="0.190322941051287"/>
          <c:w val="0.48888763116897499"/>
          <c:h val="0.14389515499751701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0.43099999999999999</c:v>
                </c:pt>
                <c:pt idx="2">
                  <c:v>0.40100000000000002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8D-4A88-9B3E-3802DB6663AD}"/>
            </c:ext>
          </c:extLst>
        </c:ser>
        <c:ser>
          <c:idx val="3"/>
          <c:order val="1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noFill/>
            </a:ln>
          </c:spPr>
          <c:marker>
            <c:symbol val="none"/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0.66300000000000003</c:v>
                </c:pt>
                <c:pt idx="1">
                  <c:v>0.47699999999999998</c:v>
                </c:pt>
                <c:pt idx="2">
                  <c:v>0.42699999999999999</c:v>
                </c:pt>
                <c:pt idx="3">
                  <c:v>0.40100000000000002</c:v>
                </c:pt>
                <c:pt idx="4">
                  <c:v>0.38900000000000001</c:v>
                </c:pt>
                <c:pt idx="5">
                  <c:v>0.35499999999999998</c:v>
                </c:pt>
                <c:pt idx="6">
                  <c:v>0.34799999999999998</c:v>
                </c:pt>
                <c:pt idx="7">
                  <c:v>0.34200000000000003</c:v>
                </c:pt>
                <c:pt idx="8">
                  <c:v>0.34699999999999998</c:v>
                </c:pt>
                <c:pt idx="9">
                  <c:v>0.35299999999999998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8D-4A88-9B3E-3802DB666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870760"/>
        <c:axId val="-2146830184"/>
      </c:lineChart>
      <c:catAx>
        <c:axId val="-2143870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(Next</a:t>
                </a:r>
                <a:r>
                  <a:rPr lang="en-US" sz="2400" baseline="0" dirty="0" smtClean="0">
                    <a:latin typeface="Arial"/>
                    <a:cs typeface="Arial"/>
                  </a:rPr>
                  <a:t>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6830184"/>
        <c:crosses val="autoZero"/>
        <c:auto val="1"/>
        <c:lblAlgn val="ctr"/>
        <c:lblOffset val="100"/>
        <c:noMultiLvlLbl val="0"/>
      </c:catAx>
      <c:valAx>
        <c:axId val="-2146830184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3870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199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0.43099999999999999</c:v>
                </c:pt>
                <c:pt idx="2">
                  <c:v>0.40100000000000002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65-4FD4-A3D1-92C4487F5066}"/>
            </c:ext>
          </c:extLst>
        </c:ser>
        <c:ser>
          <c:idx val="2"/>
          <c:order val="1"/>
          <c:tx>
            <c:strRef>
              <c:f>[Verification.xlsx]Cig12z!$C$3</c:f>
              <c:strCache>
                <c:ptCount val="1"/>
                <c:pt idx="0">
                  <c:v> EXPR LAMP 12:15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[Verification.xlsx]Cig12z!$C$4:$C$6</c:f>
              <c:numCache>
                <c:formatCode>General</c:formatCode>
                <c:ptCount val="3"/>
                <c:pt idx="0">
                  <c:v>0.60299999999999998</c:v>
                </c:pt>
                <c:pt idx="1">
                  <c:v>0.45700000000000002</c:v>
                </c:pt>
                <c:pt idx="2">
                  <c:v>0.41799999999999998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65-4FD4-A3D1-92C4487F5066}"/>
            </c:ext>
          </c:extLst>
        </c:ser>
        <c:ser>
          <c:idx val="3"/>
          <c:order val="2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noFill/>
            </a:ln>
          </c:spPr>
          <c:marker>
            <c:symbol val="none"/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0.66300000000000003</c:v>
                </c:pt>
                <c:pt idx="1">
                  <c:v>0.47699999999999998</c:v>
                </c:pt>
                <c:pt idx="2">
                  <c:v>0.42699999999999999</c:v>
                </c:pt>
                <c:pt idx="3">
                  <c:v>0.40100000000000002</c:v>
                </c:pt>
                <c:pt idx="4">
                  <c:v>0.38900000000000001</c:v>
                </c:pt>
                <c:pt idx="5">
                  <c:v>0.35499999999999998</c:v>
                </c:pt>
                <c:pt idx="6">
                  <c:v>0.34799999999999998</c:v>
                </c:pt>
                <c:pt idx="7">
                  <c:v>0.34200000000000003</c:v>
                </c:pt>
                <c:pt idx="8">
                  <c:v>0.34699999999999998</c:v>
                </c:pt>
                <c:pt idx="9">
                  <c:v>0.35299999999999998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65-4FD4-A3D1-92C4487F5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108984"/>
        <c:axId val="-2146425224"/>
      </c:lineChart>
      <c:catAx>
        <c:axId val="-2128108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(Next</a:t>
                </a:r>
                <a:r>
                  <a:rPr lang="en-US" sz="2400" baseline="0" dirty="0" smtClean="0">
                    <a:latin typeface="Arial"/>
                    <a:cs typeface="Arial"/>
                  </a:rPr>
                  <a:t>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6425224"/>
        <c:crosses val="autoZero"/>
        <c:auto val="1"/>
        <c:lblAlgn val="ctr"/>
        <c:lblOffset val="100"/>
        <c:noMultiLvlLbl val="0"/>
      </c:catAx>
      <c:valAx>
        <c:axId val="-2146425224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2810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199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0.43099999999999999</c:v>
                </c:pt>
                <c:pt idx="2">
                  <c:v>0.40100000000000002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CE-4506-9A42-EE00EDE33E49}"/>
            </c:ext>
          </c:extLst>
        </c:ser>
        <c:ser>
          <c:idx val="2"/>
          <c:order val="1"/>
          <c:tx>
            <c:strRef>
              <c:f>[Verification.xlsx]Cig12z!$C$3</c:f>
              <c:strCache>
                <c:ptCount val="1"/>
                <c:pt idx="0">
                  <c:v> EXPR LAMP 12:15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[Verification.xlsx]Cig12z!$C$4:$C$6</c:f>
              <c:numCache>
                <c:formatCode>General</c:formatCode>
                <c:ptCount val="3"/>
                <c:pt idx="0">
                  <c:v>0.60299999999999998</c:v>
                </c:pt>
                <c:pt idx="1">
                  <c:v>0.45700000000000002</c:v>
                </c:pt>
                <c:pt idx="2">
                  <c:v>0.41799999999999998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CE-4506-9A42-EE00EDE33E49}"/>
            </c:ext>
          </c:extLst>
        </c:ser>
        <c:ser>
          <c:idx val="3"/>
          <c:order val="2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0.66300000000000003</c:v>
                </c:pt>
                <c:pt idx="1">
                  <c:v>0.47699999999999998</c:v>
                </c:pt>
                <c:pt idx="2">
                  <c:v>0.42699999999999999</c:v>
                </c:pt>
                <c:pt idx="3">
                  <c:v>0.40100000000000002</c:v>
                </c:pt>
                <c:pt idx="4">
                  <c:v>0.38900000000000001</c:v>
                </c:pt>
                <c:pt idx="5">
                  <c:v>0.35499999999999998</c:v>
                </c:pt>
                <c:pt idx="6">
                  <c:v>0.34799999999999998</c:v>
                </c:pt>
                <c:pt idx="7">
                  <c:v>0.34200000000000003</c:v>
                </c:pt>
                <c:pt idx="8">
                  <c:v>0.34699999999999998</c:v>
                </c:pt>
                <c:pt idx="9">
                  <c:v>0.35299999999999998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CE-4506-9A42-EE00EDE33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675224"/>
        <c:axId val="2139762232"/>
      </c:lineChart>
      <c:catAx>
        <c:axId val="2099675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</a:t>
                </a:r>
                <a:r>
                  <a:rPr lang="en-US" sz="2400" b="1" i="0" u="none" strike="noStrike" baseline="0" dirty="0" smtClean="0">
                    <a:effectLst/>
                  </a:rPr>
                  <a:t>Next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139762232"/>
        <c:crosses val="autoZero"/>
        <c:auto val="1"/>
        <c:lblAlgn val="ctr"/>
        <c:lblOffset val="100"/>
        <c:noMultiLvlLbl val="0"/>
      </c:catAx>
      <c:valAx>
        <c:axId val="2139762232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09967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199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6037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2836F8F-9C8F-46D8-BB58-D8E3F8CCE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77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3143" y="4342565"/>
            <a:ext cx="5477273" cy="443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6037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456DF46-45FA-483D-96BD-902A79531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6DF46-45FA-483D-96BD-902A795314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8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B3F9741-62FA-41FD-87EF-191F4C962D7C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060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17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166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632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8217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95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488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09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96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05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9F08-759F-4BD1-A7AD-25A2EC597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36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8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2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605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9F08-759F-4BD1-A7AD-25A2EC597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67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18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339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72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6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4" r:id="rId3"/>
    <p:sldLayoutId id="2147484366" r:id="rId4"/>
    <p:sldLayoutId id="2147484404" r:id="rId5"/>
    <p:sldLayoutId id="2147484405" r:id="rId6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6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1" r:id="rId5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/>
                <a:cs typeface="Arial"/>
              </a:rPr>
              <a:t>Further Improvements to Localized Aviation MOS Program (LAMP) and Gridded LAMP Guidance for Aviation</a:t>
            </a:r>
            <a:r>
              <a:rPr lang="en-US" sz="3200" dirty="0" smtClean="0">
                <a:latin typeface="Arial"/>
                <a:cs typeface="Arial"/>
              </a:rPr>
              <a:t>*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382000" cy="3581400"/>
          </a:xfrm>
        </p:spPr>
        <p:txBody>
          <a:bodyPr anchor="ctr">
            <a:normAutofit fontScale="47500" lnSpcReduction="20000"/>
          </a:bodyPr>
          <a:lstStyle/>
          <a:p>
            <a:r>
              <a:rPr lang="en-US" sz="5000" dirty="0" smtClean="0">
                <a:solidFill>
                  <a:srgbClr val="0000FF"/>
                </a:solidFill>
                <a:latin typeface="Arial"/>
                <a:cs typeface="Arial"/>
              </a:rPr>
              <a:t>Judy Ghirardelli Presenting</a:t>
            </a:r>
          </a:p>
          <a:p>
            <a:endParaRPr lang="en-US" sz="5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3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Judy Ghirardelli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, Bob 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Glahn,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Adam </a:t>
            </a:r>
            <a:r>
              <a:rPr lang="en-US" sz="3600" dirty="0" err="1">
                <a:solidFill>
                  <a:srgbClr val="0000FF"/>
                </a:solidFill>
                <a:latin typeface="Arial"/>
                <a:cs typeface="Arial"/>
              </a:rPr>
              <a:t>Schnapp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**, </a:t>
            </a:r>
            <a:endParaRPr lang="en-US" sz="3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Phil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Shafer, 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Felicia </a:t>
            </a:r>
            <a:r>
              <a:rPr lang="en-US" sz="3600" dirty="0" err="1" smtClean="0">
                <a:solidFill>
                  <a:srgbClr val="0000FF"/>
                </a:solidFill>
                <a:latin typeface="Arial"/>
                <a:cs typeface="Arial"/>
              </a:rPr>
              <a:t>Guarriello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**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900" dirty="0">
                <a:solidFill>
                  <a:srgbClr val="0000FF"/>
                </a:solidFill>
                <a:latin typeface="Arial"/>
                <a:cs typeface="Arial"/>
              </a:rPr>
              <a:t>National Weather Service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900" dirty="0">
                <a:solidFill>
                  <a:srgbClr val="0000FF"/>
                </a:solidFill>
                <a:latin typeface="Arial"/>
                <a:cs typeface="Arial"/>
              </a:rPr>
              <a:t>OSTI/MDL/LAMP</a:t>
            </a:r>
          </a:p>
          <a:p>
            <a:endParaRPr lang="en-US" sz="3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Affiliation: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KBRwyle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Science, Technology &amp; Engineering Group</a:t>
            </a:r>
          </a:p>
          <a:p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"/>
                <a:cs typeface="Arial"/>
              </a:rPr>
              <a:t>September 20, 2017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"/>
                <a:cs typeface="Arial"/>
              </a:rPr>
              <a:t>NWA 2017 Annual Meeting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Arial"/>
                <a:cs typeface="Arial"/>
              </a:rPr>
              <a:t>Garden Grove, CA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347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/>
              <a:t>This research is in </a:t>
            </a:r>
            <a:r>
              <a:rPr lang="en-US" sz="1400" dirty="0" smtClean="0"/>
              <a:t>response to </a:t>
            </a:r>
            <a:r>
              <a:rPr lang="en-US" sz="1400" dirty="0"/>
              <a:t>requirements and funding by the Federal Aviation Administration (FAA). </a:t>
            </a:r>
            <a:r>
              <a:rPr lang="en-US" sz="1400" dirty="0" smtClean="0"/>
              <a:t>The views </a:t>
            </a:r>
            <a:r>
              <a:rPr lang="en-US" sz="1400" dirty="0"/>
              <a:t>expressed are those of the authors and do not necessarily represent </a:t>
            </a:r>
            <a:r>
              <a:rPr lang="en-US" sz="1400" dirty="0" smtClean="0"/>
              <a:t>the official </a:t>
            </a:r>
            <a:r>
              <a:rPr lang="en-US" sz="1400" dirty="0"/>
              <a:t>policy or position of </a:t>
            </a:r>
            <a:r>
              <a:rPr lang="en-US" sz="1400" dirty="0" smtClean="0"/>
              <a:t>the FAA</a:t>
            </a:r>
            <a:r>
              <a:rPr lang="en-US" sz="1400" dirty="0"/>
              <a:t>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5938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A.  </a:t>
            </a:r>
            <a:r>
              <a:rPr lang="en-US" smtClean="0">
                <a:sym typeface="Arial"/>
              </a:rPr>
              <a:t>Adding 1-hr </a:t>
            </a:r>
            <a:r>
              <a:rPr lang="en" smtClean="0">
                <a:sym typeface="Arial"/>
              </a:rPr>
              <a:t>Convection and Lightning </a:t>
            </a:r>
            <a:r>
              <a:rPr lang="en-US" smtClean="0">
                <a:sym typeface="Arial"/>
              </a:rPr>
              <a:t>Guidance</a:t>
            </a:r>
            <a:endParaRPr lang="en-US" dirty="0" smtClean="0">
              <a:sym typeface="Arial"/>
            </a:endParaRPr>
          </a:p>
        </p:txBody>
      </p:sp>
      <p:sp>
        <p:nvSpPr>
          <p:cNvPr id="4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10</a:t>
            </a:fld>
            <a:endParaRPr lang="en" dirty="0">
              <a:sym typeface="Arial"/>
            </a:endParaRPr>
          </a:p>
        </p:txBody>
      </p:sp>
      <p:sp>
        <p:nvSpPr>
          <p:cNvPr id="6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title="1-hr Convection and Lightning Guida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600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900" y="1412240"/>
            <a:ext cx="3886200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 forecast from 18 UTC  12/23/2015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90684"/>
            <a:ext cx="360735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2-hr product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r>
              <a:rPr lang="en-US" sz="1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00-02 </a:t>
            </a: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r>
              <a:rPr lang="en-US" sz="1600" b="1" kern="0" dirty="0" smtClean="0">
                <a:solidFill>
                  <a:srgbClr val="0000FF"/>
                </a:solidFill>
                <a:latin typeface="Calibri"/>
              </a:rPr>
              <a:t> </a:t>
            </a:r>
            <a:endParaRPr lang="en-US" sz="1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790684"/>
            <a:ext cx="360735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1-hr product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01-02 </a:t>
            </a: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76297"/>
            <a:ext cx="8229600" cy="1015663"/>
          </a:xfrm>
          <a:prstGeom prst="rect">
            <a:avLst/>
          </a:prstGeom>
          <a:solidFill>
            <a:srgbClr val="00C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lvl="5" algn="ctr" fontAlgn="base">
              <a:spcBef>
                <a:spcPts val="0"/>
              </a:spcBef>
              <a:buClr>
                <a:srgbClr val="008000"/>
              </a:buClr>
              <a:buSzPct val="100000"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incorporating HRRR data, MRMS data, and Total Lightning data, this upgrade results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better temporal (1-hr projections) and spatial resolution of convection and lightning guidance</a:t>
            </a:r>
          </a:p>
        </p:txBody>
      </p:sp>
      <p:cxnSp>
        <p:nvCxnSpPr>
          <p:cNvPr id="30" name="Straight Arrow Connector 29" title="Arrow"/>
          <p:cNvCxnSpPr>
            <a:stCxn id="14" idx="0"/>
          </p:cNvCxnSpPr>
          <p:nvPr/>
        </p:nvCxnSpPr>
        <p:spPr>
          <a:xfrm flipV="1">
            <a:off x="4495800" y="4038601"/>
            <a:ext cx="2590800" cy="17376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10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11</a:t>
            </a:fld>
            <a:endParaRPr lang="en" dirty="0">
              <a:sym typeface="Arial"/>
            </a:endParaRPr>
          </a:p>
        </p:txBody>
      </p:sp>
      <p:sp>
        <p:nvSpPr>
          <p:cNvPr id="6" name="Shape 201"/>
          <p:cNvSpPr txBox="1"/>
          <p:nvPr/>
        </p:nvSpPr>
        <p:spPr>
          <a:xfrm>
            <a:off x="457200" y="9640"/>
            <a:ext cx="8249100" cy="523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1-hr Convection Example: Hurricane Irma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09/11/2017 1200 UTC 1-2-h forecast</a:t>
            </a:r>
            <a:endParaRPr lang="en" sz="20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 title="LAMP 1-hr Convection Probability (top) and Potential (bottom)"/>
          <p:cNvGrpSpPr/>
          <p:nvPr/>
        </p:nvGrpSpPr>
        <p:grpSpPr>
          <a:xfrm>
            <a:off x="228600" y="838200"/>
            <a:ext cx="3886200" cy="5964448"/>
            <a:chOff x="228600" y="838200"/>
            <a:chExt cx="3886200" cy="596444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28600" y="1447800"/>
              <a:ext cx="3886200" cy="5354848"/>
              <a:chOff x="76200" y="1083163"/>
              <a:chExt cx="4191000" cy="5774836"/>
            </a:xfrm>
          </p:grpSpPr>
          <p:pic>
            <p:nvPicPr>
              <p:cNvPr id="2" name="Picture 1" descr="CONV_20170911_12z_02_prob.png" title="LAMP 1-hr Convection Probability 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1083163"/>
                <a:ext cx="4191000" cy="32910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76200" y="3803407"/>
                <a:ext cx="4191000" cy="3054592"/>
                <a:chOff x="4572000" y="1516367"/>
                <a:chExt cx="4462854" cy="3537218"/>
              </a:xfrm>
            </p:grpSpPr>
            <p:pic>
              <p:nvPicPr>
                <p:cNvPr id="5" name="Picture 4" descr="CONV_20170911_12z_02_pot.png" title="LAMP 1-hr Convection Potential 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1524001"/>
                  <a:ext cx="4462854" cy="352958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  <p:pic>
              <p:nvPicPr>
                <p:cNvPr id="7" name="Picture 6" descr="colorbar.png" title="LAMP 1-hr Potential colorba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9079" y="1516367"/>
                  <a:ext cx="2651246" cy="184113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</p:grpSp>
        </p:grpSp>
        <p:sp>
          <p:nvSpPr>
            <p:cNvPr id="11" name="TextBox 10"/>
            <p:cNvSpPr txBox="1"/>
            <p:nvPr/>
          </p:nvSpPr>
          <p:spPr>
            <a:xfrm>
              <a:off x="304800" y="838200"/>
              <a:ext cx="381000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LAMP 1-hr Convection Probability (top) and Potential (bottom)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 title="Verifying MRMS Composite Reflectivity valid at 1400 UTC"/>
          <p:cNvGrpSpPr/>
          <p:nvPr/>
        </p:nvGrpSpPr>
        <p:grpSpPr>
          <a:xfrm>
            <a:off x="4343400" y="1295400"/>
            <a:ext cx="4613848" cy="4466453"/>
            <a:chOff x="4343400" y="1295400"/>
            <a:chExt cx="4613848" cy="4466453"/>
          </a:xfrm>
        </p:grpSpPr>
        <p:pic>
          <p:nvPicPr>
            <p:cNvPr id="1027" name="Picture 3" title="Verifying MRMS Composite Reflectivity valid at 1400 UTC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b="12296"/>
            <a:stretch/>
          </p:blipFill>
          <p:spPr bwMode="auto">
            <a:xfrm>
              <a:off x="4343400" y="1981200"/>
              <a:ext cx="4613848" cy="3780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45324" y="1295400"/>
              <a:ext cx="381000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Verifying MRMS Composite Reflectivity valid at 1400 UTC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1-hr Convection Example: Hurricane Irma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1-hr Convection Example: Hurricane Irma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/>
                <a:ea typeface="Arial"/>
                <a:cs typeface="Arial"/>
              </a:rPr>
              <a:t>Convection and Lightning Upgrade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 Placeholder 9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12</a:t>
            </a:fld>
            <a:endParaRPr lang="en"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5225" y="1066800"/>
            <a:ext cx="571500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 pitchFamily="49" charset="0"/>
              </a:rPr>
              <a:t> KBWI   GFS LAMP GUIDANCE   6/06/2017  </a:t>
            </a:r>
            <a:r>
              <a:rPr lang="pt-BR" sz="900" dirty="0" smtClean="0">
                <a:latin typeface="Courier" pitchFamily="49" charset="0"/>
              </a:rPr>
              <a:t>1200 </a:t>
            </a:r>
            <a:r>
              <a:rPr lang="pt-BR" sz="900" dirty="0">
                <a:latin typeface="Courier" pitchFamily="49" charset="0"/>
              </a:rPr>
              <a:t>UTC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UTC  13 14 15 16 17 18 19 20 21 22 23 00 01 02 03 04 05 06 07 08 09 10 11 12 13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TMP  70 70 70 70 71 72 73 73 73 74 73 72 68 66 64 62 61 60 59 59 58 57 57 60 61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DPT  61 59 57 56 55 55 54 54 53 53 52 53 53 53 54 54 54 53 53 54 54 53 53 54 53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WDR  32 32 32 32 31 31 31 31 32 32 32 35 04 05 06 06 06 06 06 05 05 05 06 06 06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WSP  10 10 10 11 09 10 09 10 09 08 07 05 04 04 04 05 05 05 05 05 06 06 06 07 08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WGS  NG NG NG NG NG NG 16 NG NG NG NG NG NG NG NG NG NG NG NG NG NG NG NG NG NG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PPO   1  0  0  0  0  0  0  0  1  1  1  2  1  1  1  0  0  0  1  3  5  7  8 10  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PCO   N  N  N  N  N  N  N  N  N  N  N  N  N  N  N  N  N  N  N  N  N  N  N  N  N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P06                  5                13                 9                25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</a:t>
            </a: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LP2         0  0  0  0  0  1     1     2     0     1     0     0     0     0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LC2         N  N  N  N  N  N     N     N     N     N     N     N     N     N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CP2         0  0  1  1  1  2     3     5     5     4     1     2     1     1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CC2         N  N  N  N  N  N     N     N     N     N     N     N     N     N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CLD  BK BK BK BK BK BK BK BK BK BK BK BK BK BK BK OV OV OV OV OV OV OV OV OV OV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CIG   8  8  8  7  7  7  7  7  8  8  8  8  8  7  7  7  6  6  4  4  4  4  4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CCG   7  7  6  6  6  6  6  6  6  6  6  6  6  6  6  6  5  5  4  4  3  3  3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VIS   7  7  7  7  7  7  7  7  7  7  7  7  7  7  7  7  7  7  7  7  7  7  7  7  7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CVS   7  7  7  7  7  7  7  7  7  7  7  7  7  7  7  7  7  7  7  6  5  5  5  6  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OBV   N  N  N  N  N  N  N  N  N  N  N  N  N  N  N  N  N  N  N  N  N  N  N  N  N</a:t>
            </a:r>
            <a:endParaRPr lang="en-US" sz="9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050" y="3962400"/>
            <a:ext cx="574335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 pitchFamily="49" charset="0"/>
              </a:rPr>
              <a:t>  KBWI   GFS LAMP GUIDANCE   6/06/2017  </a:t>
            </a:r>
            <a:r>
              <a:rPr lang="pt-BR" sz="900" dirty="0" smtClean="0">
                <a:latin typeface="Courier" pitchFamily="49" charset="0"/>
              </a:rPr>
              <a:t>1200 </a:t>
            </a:r>
            <a:r>
              <a:rPr lang="pt-BR" sz="900" dirty="0">
                <a:latin typeface="Courier" pitchFamily="49" charset="0"/>
              </a:rPr>
              <a:t>UTC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UTC  13 14 15 16 17 18 19 20 21 22 23 00 01 02 03 04 05 06 07 08 09 10 11 12 13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TMP  70 70 70 70 71 72 73 73 74 74 74 72 69 66 64 62 61 60 59 59 58 57 57 60 61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DPT  61 59 57 56 56 55 54 54 53 53 52 53 53 53 54 54 54 53 53 54 54 53 53 54 53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WDR  32 32 32 32 31 31 31 31 32 32 33 35 04 05 06 06 06 06 06 05 05 05 06 06 06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WSP  09 10 10 11 09 10 09 09 09 08 07 05 04 04 05 05 05 05 05 05 06 06 06 07 08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WGS  NG NG NG NG NG NG NG NG NG NG NG NG NG NG NG NG NG NG NG NG NG NG NG NG NG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PPO   1  0  0  0  0  0  0  0  1  1  1  2  1  1  1  0  0  0  1  3  5  7  8 10  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PCO   N  N  N  N  N  N  N  N  N  N  N  N  N  N  N  N  N  N  N  N  N  N  N  N  N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P06                  5                13                 9                25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</a:t>
            </a: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LP1   0  0  0  0  0  0  0  1  1  1  2  2  3  2  1  1  1  1  0  0  0  0  0  0  0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LC1   N  N  N  N  N  N  N  N  N  N  N  N  N  N  N  N  N  N  N  N  N  N  N  N  N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CP1   1  0  0  0  0  0  0  0  0  0  1  1  2  3  4  2  3  2  1  1  2  2  1  0  0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CC1   N  N  N  N  N  N  N  N  N  N  N  N  N  N  N  N  N  N  N  N  N  N  N  N  N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CLD  BK BK BK BK BK BK BK BK BK BK BK BK BK BK BK OV OV OV OV OV OV OV OV OV OV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CIG   8  8  8  7  7  7  7  7  8  8  8  8  8  7  7  7  6  6  4  4  4  4  4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CCG   7  7  6  6  6  6  6  6  6  6  6  6  6  6  6  6  5  5  4  4  3  3  3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VIS   7  7  7  7  7  7  7  7  7  7  7  7  7  7  7  7  7  7  7  7  7  7  7  7  7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CVS   7  7  7  7  7  7  7  7  7  7  7  7  7  7  7  7  7  7  7  6  5  5  5  6  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OBV   N  N  N  N  N  N  N  N  N  N  N  N  N  N  N  N  N  N  N  N  N  N  N  N  N</a:t>
            </a:r>
            <a:endParaRPr lang="en-US" sz="900" dirty="0">
              <a:latin typeface="Courier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01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LAMP Bulletin Format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78062"/>
            <a:ext cx="233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LAMP Bulletin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0550" y="1250099"/>
            <a:ext cx="20193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2-hr convection and lightning guidance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 title="Arrow"/>
          <p:cNvCxnSpPr>
            <a:stCxn id="4" idx="3"/>
          </p:cNvCxnSpPr>
          <p:nvPr/>
        </p:nvCxnSpPr>
        <p:spPr>
          <a:xfrm>
            <a:off x="2609850" y="1592999"/>
            <a:ext cx="285750" cy="107400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0550" y="4191000"/>
            <a:ext cx="20193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-hr convection and lightning guidance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 title="Arrow"/>
          <p:cNvCxnSpPr>
            <a:stCxn id="16" idx="3"/>
          </p:cNvCxnSpPr>
          <p:nvPr/>
        </p:nvCxnSpPr>
        <p:spPr>
          <a:xfrm>
            <a:off x="2609850" y="4533900"/>
            <a:ext cx="285750" cy="10740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vection and Lightning Upgrad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 and Lightning Upgrade</a:t>
            </a:r>
          </a:p>
        </p:txBody>
      </p:sp>
    </p:spTree>
    <p:extLst>
      <p:ext uri="{BB962C8B-B14F-4D97-AF65-F5344CB8AC3E}">
        <p14:creationId xmlns:p14="http://schemas.microsoft.com/office/powerpoint/2010/main" val="239849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0" y="990600"/>
            <a:ext cx="62230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 startAt="2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stations to LAMP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guidance</a:t>
            </a: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6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13</a:t>
            </a:fld>
            <a:endParaRPr lang="en">
              <a:sym typeface="Arial"/>
            </a:endParaRPr>
          </a:p>
        </p:txBody>
      </p:sp>
      <p:pic>
        <p:nvPicPr>
          <p:cNvPr id="3" name="Picture 2" descr="NewStations_all_new.png" title="Stations for LAMP guida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7202" r="9213" b="7223"/>
          <a:stretch/>
        </p:blipFill>
        <p:spPr>
          <a:xfrm>
            <a:off x="4419600" y="1981200"/>
            <a:ext cx="4605529" cy="3733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Shape 201"/>
          <p:cNvSpPr txBox="1"/>
          <p:nvPr/>
        </p:nvSpPr>
        <p:spPr>
          <a:xfrm>
            <a:off x="20320" y="1447800"/>
            <a:ext cx="8382000" cy="61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2" indent="-22383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555 new stations for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use in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LAMP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to already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existing equations and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thresholds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lvl="2" indent="-22383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332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of those new stations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added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the LAMP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text Bulletins and BUFR  </a:t>
            </a:r>
          </a:p>
          <a:p>
            <a:pPr lvl="3" indent="-396875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Adding these stations for 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ceiling, visibility, obstruction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vision, convection, and 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lightning guidance</a:t>
            </a:r>
          </a:p>
          <a:p>
            <a:pPr lvl="3" indent="-396875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elements will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follow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time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2" indent="-17303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New stations will be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added to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GLMP as inputs in the next implementation (FY18)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all 2017 Implementation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Fall 2017 Implementation</a:t>
            </a:r>
            <a:r>
              <a:rPr lang="en" dirty="0"/>
              <a:t/>
            </a:r>
            <a:br>
              <a:rPr lang="e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94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14</a:t>
            </a:fld>
            <a:endParaRPr lang="en"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209800"/>
            <a:ext cx="8686800" cy="25908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25" tIns="91425" rIns="91425" bIns="91425" rtlCol="0" anchor="t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925" indent="-176213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Specific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LAMP focus: improve the 0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-3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hour Ceiling Height and Visibility forecast guidance by utilizing all available observations</a:t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endParaRPr lang="en-US" altLang="en-US" sz="2000" dirty="0">
              <a:latin typeface="Arial" pitchFamily="34" charset="0"/>
              <a:ea typeface="ＭＳ Ｐゴシック" pitchFamily="34" charset="-128"/>
            </a:endParaRPr>
          </a:p>
          <a:p>
            <a:pPr marL="288925" indent="-176213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Historically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, LAMP products have only used the “hourly” M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ETAR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observations taken at the “top of the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hour,”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even if a more </a:t>
            </a:r>
            <a:r>
              <a:rPr lang="en-US" altLang="en-US" sz="2000" dirty="0" smtClean="0">
                <a:solidFill>
                  <a:schemeClr val="tx1"/>
                </a:solidFill>
              </a:rPr>
              <a:t>recent </a:t>
            </a:r>
            <a:r>
              <a:rPr lang="en-US" altLang="en-US" sz="2000" dirty="0">
                <a:solidFill>
                  <a:schemeClr val="tx1"/>
                </a:solidFill>
              </a:rPr>
              <a:t>METAR observation was </a:t>
            </a:r>
            <a:r>
              <a:rPr lang="en-US" altLang="en-US" sz="2000" dirty="0" smtClean="0">
                <a:solidFill>
                  <a:schemeClr val="tx1"/>
                </a:solidFill>
              </a:rPr>
              <a:t>available, and SPECI </a:t>
            </a:r>
            <a:r>
              <a:rPr lang="en-US" altLang="en-US" sz="2000" dirty="0">
                <a:solidFill>
                  <a:schemeClr val="tx1"/>
                </a:solidFill>
              </a:rPr>
              <a:t>observations were not considered </a:t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altLang="en-US" sz="2000" dirty="0" smtClean="0">
              <a:solidFill>
                <a:schemeClr val="tx1"/>
              </a:solidFill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Upgrade: use most recent METAR or SPECI 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observation for all elements</a:t>
            </a:r>
            <a:b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altLang="en-US" sz="20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Benefits LAMP at stations and on the grid</a:t>
            </a:r>
            <a:endParaRPr lang="en-US" altLang="en-US" sz="20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  SPECI (“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Aviation Selected Special Weather Report”) as defined by the FMH-1: “</a:t>
            </a:r>
            <a:r>
              <a:rPr lang="en-US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SPECI is an unscheduled report that is taken when any of a set of significant criteria have been observed”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6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601" y="1005840"/>
            <a:ext cx="8229600" cy="89916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-223838" fontAlgn="auto"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</a:rPr>
              <a:t>C. </a:t>
            </a:r>
            <a:r>
              <a:rPr lang="en" dirty="0" smtClean="0">
                <a:solidFill>
                  <a:srgbClr val="0000FF"/>
                </a:solidFill>
              </a:rPr>
              <a:t>Using the most recent METAR observation and SPECI</a:t>
            </a:r>
          </a:p>
          <a:p>
            <a:pPr lvl="1" indent="-223838" fontAlgn="auto">
              <a:buClr>
                <a:srgbClr val="0000FF"/>
              </a:buClr>
              <a:buSzPct val="100000"/>
            </a:pPr>
            <a:r>
              <a:rPr lang="en" dirty="0" smtClean="0">
                <a:solidFill>
                  <a:srgbClr val="0000FF"/>
                </a:solidFill>
              </a:rPr>
              <a:t>observations as input into LAMP</a:t>
            </a:r>
            <a:endParaRPr lang="en-US" dirty="0" smtClean="0"/>
          </a:p>
        </p:txBody>
      </p:sp>
      <p:sp>
        <p:nvSpPr>
          <p:cNvPr id="7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all 2017 Implementation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Fall 2017 Implementation</a:t>
            </a:r>
            <a:r>
              <a:rPr lang="en" dirty="0"/>
              <a:t/>
            </a:r>
            <a:br>
              <a:rPr lang="en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5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15</a:t>
            </a:fld>
            <a:endParaRPr lang="en">
              <a:sym typeface="Arial"/>
            </a:endParaRPr>
          </a:p>
        </p:txBody>
      </p:sp>
      <p:graphicFrame>
        <p:nvGraphicFramePr>
          <p:cNvPr id="7" name="Chart 6" title="Ceiling &lt; 1000 ft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518998"/>
              </p:ext>
            </p:extLst>
          </p:nvPr>
        </p:nvGraphicFramePr>
        <p:xfrm>
          <a:off x="60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title="Visibility &lt; 3 mi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76314"/>
              </p:ext>
            </p:extLst>
          </p:nvPr>
        </p:nvGraphicFramePr>
        <p:xfrm>
          <a:off x="4632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301" y="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Benefit of using the most recent observations including Specials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Benefit of using the most recent observations including Special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Benefit of using the most recent observations including Specials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16</a:t>
            </a:fld>
            <a:endParaRPr lang="en">
              <a:sym typeface="Arial"/>
            </a:endParaRPr>
          </a:p>
        </p:txBody>
      </p:sp>
      <p:graphicFrame>
        <p:nvGraphicFramePr>
          <p:cNvPr id="7" name="Chart 6" title="Ceiling &lt; 1000 ft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84424"/>
              </p:ext>
            </p:extLst>
          </p:nvPr>
        </p:nvGraphicFramePr>
        <p:xfrm>
          <a:off x="60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title="Visibility &lt; 3 mi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22967"/>
              </p:ext>
            </p:extLst>
          </p:nvPr>
        </p:nvGraphicFramePr>
        <p:xfrm>
          <a:off x="4632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 title="Base Run of LAMP using the most recent observations (pink line) improves over operational LAMP (green line) in early projections."/>
          <p:cNvGrpSpPr/>
          <p:nvPr/>
        </p:nvGrpSpPr>
        <p:grpSpPr>
          <a:xfrm>
            <a:off x="76200" y="1752600"/>
            <a:ext cx="8991600" cy="5102683"/>
            <a:chOff x="76200" y="1752600"/>
            <a:chExt cx="8991600" cy="5102683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6024286"/>
              <a:ext cx="8991600" cy="830997"/>
            </a:xfrm>
            <a:prstGeom prst="rect">
              <a:avLst/>
            </a:prstGeom>
            <a:solidFill>
              <a:srgbClr val="97DC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Base Run of LAMP using the </a:t>
              </a:r>
              <a:r>
                <a:rPr lang="en-US" dirty="0" smtClean="0">
                  <a:solidFill>
                    <a:srgbClr val="0000FF"/>
                  </a:solidFill>
                </a:rPr>
                <a:t>most recent observations</a:t>
              </a:r>
              <a:r>
                <a:rPr lang="en-US" dirty="0" smtClean="0"/>
                <a:t> (</a:t>
              </a:r>
              <a:r>
                <a:rPr lang="en-US" dirty="0" smtClean="0">
                  <a:solidFill>
                    <a:srgbClr val="0000FF"/>
                  </a:solidFill>
                </a:rPr>
                <a:t>pink line</a:t>
              </a:r>
              <a:r>
                <a:rPr lang="en-US" dirty="0" smtClean="0"/>
                <a:t>) improves over </a:t>
              </a:r>
              <a:r>
                <a:rPr lang="en-US" dirty="0" smtClean="0">
                  <a:solidFill>
                    <a:srgbClr val="008000"/>
                  </a:solidFill>
                </a:rPr>
                <a:t>operational LAMP 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008000"/>
                  </a:solidFill>
                </a:rPr>
                <a:t>green line</a:t>
              </a:r>
              <a:r>
                <a:rPr lang="en-US" dirty="0" smtClean="0"/>
                <a:t>) in early projections.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>
            <a:xfrm flipH="1" flipV="1">
              <a:off x="1981200" y="3200400"/>
              <a:ext cx="2590800" cy="2823886"/>
            </a:xfrm>
            <a:prstGeom prst="straightConnector1">
              <a:avLst/>
            </a:prstGeom>
            <a:ln w="28575">
              <a:solidFill>
                <a:srgbClr val="1616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990600" y="1752600"/>
              <a:ext cx="1295400" cy="1600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638800" y="2514600"/>
              <a:ext cx="1295400" cy="1600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5" idx="0"/>
              <a:endCxn id="12" idx="4"/>
            </p:cNvCxnSpPr>
            <p:nvPr/>
          </p:nvCxnSpPr>
          <p:spPr>
            <a:xfrm flipV="1">
              <a:off x="4572000" y="4114800"/>
              <a:ext cx="1714500" cy="1909486"/>
            </a:xfrm>
            <a:prstGeom prst="straightConnector1">
              <a:avLst/>
            </a:prstGeom>
            <a:ln w="28575">
              <a:solidFill>
                <a:srgbClr val="1616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enefit of using the most recent observations including Special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Benefit of using the most recent observations including Specials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98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46121" y="1752600"/>
            <a:ext cx="8860626" cy="64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2" indent="-4572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Continue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run hourly 1-25 hours for all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elements  (Base run)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2" indent="-4572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addition, run 3 extra times per hour for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ceiling and visibility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only,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going out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hours</a:t>
            </a:r>
            <a:br>
              <a:rPr lang="en-US" sz="2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4572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Dissemination: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3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Available operationally to AWC for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Helicopter Emergency Medical Services (HEMS) Tool </a:t>
            </a:r>
          </a:p>
          <a:p>
            <a:pPr lvl="3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Available experimentally on website for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evaluation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determine if it should be added to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SBN</a:t>
            </a:r>
            <a:endParaRPr lang="en"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endParaRPr lang="en"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17</a:t>
            </a:fld>
            <a:endParaRPr lang="en">
              <a:sym typeface="Arial"/>
            </a:endParaRPr>
          </a:p>
        </p:txBody>
      </p:sp>
      <p:sp>
        <p:nvSpPr>
          <p:cNvPr id="5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601" y="1005840"/>
            <a:ext cx="8229600" cy="112776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-223838" fontAlgn="auto"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</a:rPr>
              <a:t>D. </a:t>
            </a:r>
            <a:r>
              <a:rPr lang="en" dirty="0" smtClean="0">
                <a:solidFill>
                  <a:srgbClr val="0000FF"/>
                </a:solidFill>
              </a:rPr>
              <a:t>Running </a:t>
            </a:r>
            <a:r>
              <a:rPr lang="en" dirty="0">
                <a:solidFill>
                  <a:srgbClr val="0000FF"/>
                </a:solidFill>
              </a:rPr>
              <a:t>LAMP/GLMP every 15 minutes (FAA </a:t>
            </a:r>
            <a:r>
              <a:rPr lang="en" dirty="0" smtClean="0">
                <a:solidFill>
                  <a:srgbClr val="0000FF"/>
                </a:solidFill>
              </a:rPr>
              <a:t>AWRP funding):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6441" y="5562600"/>
            <a:ext cx="883920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KLAX   GFS LAMP GUIDANCE   6/14/2017  2200 UTC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UTC  23 00 01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CIG   8  8  8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VIS   7  7  7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OBV   N  N 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5766375"/>
            <a:ext cx="337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Updated LAMP Bulletin 2245 UTC</a:t>
            </a:r>
            <a:endParaRPr lang="en-US" dirty="0"/>
          </a:p>
        </p:txBody>
      </p:sp>
      <p:sp>
        <p:nvSpPr>
          <p:cNvPr id="3" name="Fall 2017 Implementation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Fall 2017 Implementation</a:t>
            </a:r>
            <a:r>
              <a:rPr lang="en" dirty="0"/>
              <a:t/>
            </a:r>
            <a:br>
              <a:rPr lang="e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18</a:t>
            </a:fld>
            <a:endParaRPr lang="en">
              <a:sym typeface="Arial"/>
            </a:endParaRPr>
          </a:p>
        </p:txBody>
      </p:sp>
      <p:graphicFrame>
        <p:nvGraphicFramePr>
          <p:cNvPr id="7" name="Chart 6" title="Ceiling Threat Score &lt; 1000 ft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819561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title="Nothing"/>
          <p:cNvSpPr txBox="1"/>
          <p:nvPr/>
        </p:nvSpPr>
        <p:spPr>
          <a:xfrm>
            <a:off x="6477000" y="259080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eiling Threat Score &lt; 1000 ft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Arial"/>
                <a:ea typeface="+mn-ea"/>
                <a:cs typeface="Arial"/>
              </a:defRPr>
            </a:pPr>
            <a:r>
              <a:rPr lang="en-US" dirty="0">
                <a:solidFill>
                  <a:prstClr val="black"/>
                </a:solidFill>
              </a:rPr>
              <a:t>Ceiling Threat Score &lt; 1000 </a:t>
            </a:r>
            <a:r>
              <a:rPr lang="en-US" dirty="0" err="1">
                <a:solidFill>
                  <a:prstClr val="black"/>
                </a:solidFill>
              </a:rPr>
              <a:t>ft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 1200 UTC, Summer 2017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0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19</a:t>
            </a:fld>
            <a:endParaRPr lang="en">
              <a:sym typeface="Arial"/>
            </a:endParaRPr>
          </a:p>
        </p:txBody>
      </p:sp>
      <p:graphicFrame>
        <p:nvGraphicFramePr>
          <p:cNvPr id="7" name="Chart 6" title="Ceiling Threat Score &lt; 1000 ft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942444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title="Nothing"/>
          <p:cNvSpPr txBox="1"/>
          <p:nvPr/>
        </p:nvSpPr>
        <p:spPr>
          <a:xfrm>
            <a:off x="6477000" y="274320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eiling Threat Score &lt; 1000 ft 1200 UTC, Summer 2017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Arial"/>
                <a:ea typeface="+mn-ea"/>
                <a:cs typeface="Arial"/>
              </a:defRPr>
            </a:pPr>
            <a:r>
              <a:rPr lang="en-US" dirty="0">
                <a:solidFill>
                  <a:prstClr val="black"/>
                </a:solidFill>
              </a:rPr>
              <a:t>Ceiling Threat Score &lt; 1000 </a:t>
            </a:r>
            <a:r>
              <a:rPr lang="en-US" dirty="0" err="1">
                <a:solidFill>
                  <a:prstClr val="black"/>
                </a:solidFill>
              </a:rPr>
              <a:t>ft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 1200 UTC, Summer 2017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1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Outline</a:t>
            </a:r>
            <a:endParaRPr lang="en"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Summary: April 2017 Implementation</a:t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Status: Fall 2017 Implementation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</a:p>
          <a:p>
            <a:pPr marL="533400" lvl="1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</a:t>
            </a:fld>
            <a:endParaRPr lang="en" dirty="0">
              <a:sym typeface="Arial"/>
            </a:endParaRPr>
          </a:p>
        </p:txBody>
      </p:sp>
      <p:sp>
        <p:nvSpPr>
          <p:cNvPr id="3" name="Outlin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4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20</a:t>
            </a:fld>
            <a:endParaRPr lang="en">
              <a:sym typeface="Arial"/>
            </a:endParaRPr>
          </a:p>
        </p:txBody>
      </p:sp>
      <p:graphicFrame>
        <p:nvGraphicFramePr>
          <p:cNvPr id="7" name="Chart 6" title="Ceiling Threat Score &lt; 1000 ft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4440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eiling Threat Score &lt; 1000 ft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Arial"/>
                <a:ea typeface="+mn-ea"/>
                <a:cs typeface="Arial"/>
              </a:defRPr>
            </a:pPr>
            <a:r>
              <a:rPr lang="en-US" dirty="0">
                <a:solidFill>
                  <a:prstClr val="black"/>
                </a:solidFill>
              </a:rPr>
              <a:t>Ceiling Threat Score &lt; 1000 </a:t>
            </a:r>
            <a:r>
              <a:rPr lang="en-US" dirty="0" err="1">
                <a:solidFill>
                  <a:prstClr val="black"/>
                </a:solidFill>
              </a:rPr>
              <a:t>ft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 1200 UTC, Summer 2017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21</a:t>
            </a:fld>
            <a:endParaRPr lang="en">
              <a:sym typeface="Arial"/>
            </a:endParaRPr>
          </a:p>
        </p:txBody>
      </p:sp>
      <p:graphicFrame>
        <p:nvGraphicFramePr>
          <p:cNvPr id="7" name="Chart 6" descr="Each 15-minute run of LAMP improves on the previous run due to updated observations and reduced lead time&#10;" title="Ceiling Threat Score &lt; 1000 ft 1200 UTC, Summer 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97039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4114800"/>
            <a:ext cx="5410200" cy="1200328"/>
          </a:xfrm>
          <a:prstGeom prst="rect">
            <a:avLst/>
          </a:prstGeom>
          <a:solidFill>
            <a:srgbClr val="97D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15-minute run of LAMP improves on the previous run due to updated observations and reduced lead time</a:t>
            </a:r>
            <a:endParaRPr lang="en-US" dirty="0"/>
          </a:p>
        </p:txBody>
      </p:sp>
      <p:cxnSp>
        <p:nvCxnSpPr>
          <p:cNvPr id="5" name="Straight Arrow Connector 4" title="Arrow"/>
          <p:cNvCxnSpPr/>
          <p:nvPr/>
        </p:nvCxnSpPr>
        <p:spPr>
          <a:xfrm flipH="1" flipV="1">
            <a:off x="2667000" y="3657600"/>
            <a:ext cx="762000" cy="10427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eiling Threat Score &lt; 1000 ft 1200 UTC, Summer 2017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Ceiling Threat Score &lt; 1000 </a:t>
            </a:r>
            <a:r>
              <a:rPr lang="en-US" dirty="0" err="1"/>
              <a:t>ft</a:t>
            </a:r>
            <a:r>
              <a:rPr lang="en-US" dirty="0"/>
              <a:t> 1200 UTC, Summer 2017</a:t>
            </a:r>
          </a:p>
        </p:txBody>
      </p:sp>
    </p:spTree>
    <p:extLst>
      <p:ext uri="{BB962C8B-B14F-4D97-AF65-F5344CB8AC3E}">
        <p14:creationId xmlns:p14="http://schemas.microsoft.com/office/powerpoint/2010/main" val="1745756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6" name="Content Placeholder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22</a:t>
            </a:fld>
            <a:endParaRPr lang="en" dirty="0">
              <a:sym typeface="Arial"/>
            </a:endParaRPr>
          </a:p>
        </p:txBody>
      </p:sp>
      <p:pic>
        <p:nvPicPr>
          <p:cNvPr id="2" name="Picture 1" descr="CEIL_14z_H0130_20170614.png" title="15-Min GLMP Prototype 6/14/2017 1430z run valid at 15:00z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737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 title="Oval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title="Ignore"/>
          <p:cNvSpPr/>
          <p:nvPr/>
        </p:nvSpPr>
        <p:spPr>
          <a:xfrm>
            <a:off x="1342064" y="61722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5-minute updat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15-minute updates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3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5" name="Content Placeholder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23</a:t>
            </a:fld>
            <a:endParaRPr lang="en" dirty="0">
              <a:sym typeface="Arial"/>
            </a:endParaRPr>
          </a:p>
        </p:txBody>
      </p:sp>
      <p:pic>
        <p:nvPicPr>
          <p:cNvPr id="2" name="Picture 1" descr="As the observations change, the updated station forecasts change, and the updated gridded forecasts change. CEIL_14z_H0145_20170614.png. " title="15-Min GLMP Prototype 6/14/2017 1445z run valid at 15:00z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6688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 title="Oval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Ignore"/>
          <p:cNvSpPr/>
          <p:nvPr/>
        </p:nvSpPr>
        <p:spPr>
          <a:xfrm>
            <a:off x="1342064" y="61722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5334000"/>
            <a:ext cx="4343400" cy="1323439"/>
          </a:xfrm>
          <a:prstGeom prst="rect">
            <a:avLst/>
          </a:prstGeom>
          <a:solidFill>
            <a:srgbClr val="97D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 the observations change, the updated station forecasts change, and the updated gridded forecasts change</a:t>
            </a:r>
            <a:endParaRPr lang="en-US" sz="2000" dirty="0"/>
          </a:p>
        </p:txBody>
      </p:sp>
      <p:cxnSp>
        <p:nvCxnSpPr>
          <p:cNvPr id="13" name="Straight Arrow Connector 12" title="Arrow"/>
          <p:cNvCxnSpPr>
            <a:stCxn id="12" idx="1"/>
          </p:cNvCxnSpPr>
          <p:nvPr/>
        </p:nvCxnSpPr>
        <p:spPr>
          <a:xfrm flipH="1" flipV="1">
            <a:off x="2514600" y="4953000"/>
            <a:ext cx="1371600" cy="10427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5-minute updat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15-minute updates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3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A16C207-2064-4E0C-9DCD-EFAF1778618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16" y="914400"/>
            <a:ext cx="8872537" cy="59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01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6075" lvl="1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Redeveloping:</a:t>
            </a:r>
          </a:p>
          <a:p>
            <a:pPr marL="803275" lvl="2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Ceiling 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and </a:t>
            </a:r>
            <a:r>
              <a:rPr lang="en-US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Visibility 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Guidance using:</a:t>
            </a:r>
          </a:p>
          <a:p>
            <a:pPr marL="1371600" lvl="2" indent="-346075">
              <a:buSzPct val="100000"/>
              <a:buFont typeface="Wingdings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Additional Stations</a:t>
            </a:r>
          </a:p>
          <a:p>
            <a:pPr marL="1371600" lvl="2" indent="-346075">
              <a:buSzPct val="100000"/>
              <a:buFont typeface="Wingdings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Updated GFS MOS input</a:t>
            </a:r>
          </a:p>
          <a:p>
            <a:pPr marL="1371600" lvl="2" indent="-346075">
              <a:buSzPct val="100000"/>
              <a:buFont typeface="Wingdings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Updated HRRR </a:t>
            </a:r>
            <a:r>
              <a:rPr lang="en-US" alt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input</a:t>
            </a:r>
          </a:p>
          <a:p>
            <a:pPr marL="798513" lvl="1" indent="-344488">
              <a:buSzPct val="100000"/>
              <a:buFont typeface="Arial"/>
              <a:buChar char="•"/>
            </a:pP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Temperature, </a:t>
            </a:r>
            <a:r>
              <a:rPr lang="en-US" altLang="en-US" dirty="0" err="1">
                <a:solidFill>
                  <a:srgbClr val="008000"/>
                </a:solidFill>
                <a:cs typeface="Arial" panose="020B0604020202020204" pitchFamily="34" charset="0"/>
              </a:rPr>
              <a:t>Dewpoint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, and Wind guidance at stations to include additional stations </a:t>
            </a:r>
            <a:r>
              <a:rPr lang="en-US" altLang="en-US" sz="2200" dirty="0" smtClean="0"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200" dirty="0" smtClean="0">
                <a:ea typeface="+mn-ea"/>
                <a:cs typeface="Arial" panose="020B0604020202020204" pitchFamily="34" charset="0"/>
              </a:rPr>
            </a:br>
            <a:endParaRPr lang="en-US" altLang="en-US" dirty="0" smtClean="0">
              <a:ea typeface="+mn-ea"/>
              <a:cs typeface="Arial" panose="020B0604020202020204" pitchFamily="34" charset="0"/>
            </a:endParaRPr>
          </a:p>
          <a:p>
            <a:pPr marL="346075" lvl="1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Extending LAMP/GLMP to 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cover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the </a:t>
            </a:r>
            <a:r>
              <a:rPr lang="en-US" altLang="en-US" u="sng" dirty="0">
                <a:solidFill>
                  <a:srgbClr val="FF0000"/>
                </a:solidFill>
                <a:cs typeface="Arial" panose="020B0604020202020204" pitchFamily="34" charset="0"/>
              </a:rPr>
              <a:t>36-hour forecast period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at least 4 times a day 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</a:br>
            <a:endParaRPr lang="en-US" altLang="en-US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6075" lvl="1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Extending GLMP grids to support National Blend of Models</a:t>
            </a:r>
          </a:p>
          <a:p>
            <a:pPr lvl="2" indent="-3429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POP01, QPF01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</a:br>
            <a:endParaRPr lang="en-US" altLang="en-US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lvl="1" indent="-3429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GLMP for Additional 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elements &amp; areas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(Alaska)</a:t>
            </a:r>
          </a:p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2200" dirty="0" smtClean="0"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200" dirty="0" smtClean="0">
                <a:ea typeface="+mn-ea"/>
                <a:cs typeface="Arial" panose="020B0604020202020204" pitchFamily="34" charset="0"/>
              </a:rPr>
            </a:br>
            <a:endParaRPr lang="en-US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72051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* All future work contingent on prioritization and available funding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075" y="1524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6713" lvl="1" algn="ctr">
              <a:buClr>
                <a:srgbClr val="00B050"/>
              </a:buClr>
              <a:buSzPct val="100000"/>
              <a:defRPr/>
            </a:pPr>
            <a:r>
              <a:rPr lang="en-US" sz="3200" dirty="0">
                <a:latin typeface="Arial"/>
                <a:ea typeface="Arial"/>
                <a:cs typeface="Arial"/>
              </a:rPr>
              <a:t>Future work beyond 2017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*</a:t>
            </a:r>
            <a:r>
              <a:rPr lang="en-US" sz="3200" dirty="0" smtClean="0">
                <a:latin typeface="Arial"/>
                <a:ea typeface="Arial"/>
                <a:cs typeface="Arial"/>
              </a:rPr>
              <a:t> to support </a:t>
            </a:r>
          </a:p>
          <a:p>
            <a:pPr marL="366713" lvl="1" algn="ctr">
              <a:buClr>
                <a:srgbClr val="00B050"/>
              </a:buClr>
              <a:buSzPct val="100000"/>
              <a:defRPr/>
            </a:pPr>
            <a:r>
              <a:rPr lang="en-US" sz="3200" dirty="0" smtClean="0">
                <a:latin typeface="Arial"/>
                <a:ea typeface="Arial"/>
                <a:cs typeface="Arial"/>
              </a:rPr>
              <a:t>National Blend of Models</a:t>
            </a:r>
            <a:endParaRPr lang="en-US" sz="3200" dirty="0">
              <a:latin typeface="Arial"/>
              <a:ea typeface="Arial"/>
              <a:cs typeface="Arial"/>
            </a:endParaRPr>
          </a:p>
        </p:txBody>
      </p:sp>
      <p:sp>
        <p:nvSpPr>
          <p:cNvPr id="5" name="Future work beyond 2017* to support National Blend of Models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 beyond 2017* to support National Blend of Models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613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00" y="762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001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6713" lvl="1" indent="0" algn="ctr" eaLnBrk="1" hangingPunct="1">
              <a:buClr>
                <a:srgbClr val="00B050"/>
              </a:buClr>
              <a:buSzPct val="100000"/>
              <a:defRPr/>
            </a:pPr>
            <a:r>
              <a:rPr lang="en-US" sz="3600" dirty="0">
                <a:latin typeface="Arial"/>
                <a:ea typeface="Arial"/>
                <a:cs typeface="Arial"/>
              </a:rPr>
              <a:t>Additional Resources</a:t>
            </a:r>
          </a:p>
          <a:p>
            <a:pPr marL="114300" lvl="1" indent="0" algn="ctr" eaLnBrk="1" hangingPunct="1">
              <a:buClr>
                <a:srgbClr val="00B050"/>
              </a:buClr>
              <a:buSzPct val="100000"/>
              <a:defRPr/>
            </a:pPr>
            <a:endParaRPr lang="en-US" sz="2800" dirty="0">
              <a:solidFill>
                <a:srgbClr val="21306A"/>
              </a:solidFill>
              <a:latin typeface="Arial"/>
              <a:cs typeface="Arial"/>
            </a:endParaRPr>
          </a:p>
          <a:p>
            <a:pPr marL="114300" lvl="1" indent="0" eaLnBrk="1" hangingPunct="1">
              <a:buClr>
                <a:srgbClr val="00B050"/>
              </a:buClr>
              <a:buSzPct val="100000"/>
              <a:defRPr/>
            </a:pPr>
            <a:endParaRPr lang="en-US" dirty="0" smtClean="0">
              <a:solidFill>
                <a:schemeClr val="accent1"/>
              </a:solidFill>
              <a:cs typeface="Arial" charset="0"/>
            </a:endParaRPr>
          </a:p>
          <a:p>
            <a:pPr marL="457200" lvl="1" indent="-342900" eaLnBrk="1" hangingPunct="1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Arial" pitchFamily="34" charset="0"/>
                <a:ea typeface="+mn-ea"/>
                <a:cs typeface="Arial" panose="020B0604020202020204" pitchFamily="34" charset="0"/>
              </a:rPr>
              <a:t>LAMP website: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http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://weather.gov/mdl/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lamp_home</a:t>
            </a:r>
            <a: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dirty="0"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-342900" eaLnBrk="1" hangingPunct="1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Arial" pitchFamily="34" charset="0"/>
                <a:ea typeface="+mn-ea"/>
                <a:cs typeface="Arial" panose="020B0604020202020204" pitchFamily="34" charset="0"/>
              </a:rPr>
              <a:t>LAMP Experimental website: </a:t>
            </a:r>
            <a: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http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://www.weather.gov/mdl/lamp_experimental</a:t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0000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-342900" eaLnBrk="1" hangingPunct="1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>Contact: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Judy.Ghirardelli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@noaa.gov </a:t>
            </a:r>
          </a:p>
          <a:p>
            <a:pPr marL="114300" lvl="1" indent="0" eaLnBrk="1" hangingPunct="1">
              <a:buClr>
                <a:srgbClr val="00B050"/>
              </a:buClr>
              <a:buSzPct val="100000"/>
              <a:defRPr/>
            </a:pPr>
            <a:endParaRPr lang="en-US" sz="2800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971800" y="4800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6713" lvl="1" algn="ctr" eaLnBrk="1" hangingPunct="1">
              <a:buClr>
                <a:srgbClr val="00B050"/>
              </a:buClr>
              <a:buSzPct val="100000"/>
              <a:defRPr/>
            </a:pPr>
            <a:r>
              <a:rPr lang="en-US" sz="3200" dirty="0" smtClean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Thank You!</a:t>
            </a:r>
            <a:endParaRPr lang="en-US" sz="3200" dirty="0">
              <a:solidFill>
                <a:srgbClr val="0000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Content Placeholder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25</a:t>
            </a:fld>
            <a:endParaRPr lang="en" dirty="0">
              <a:sym typeface="Arial"/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Additional Resources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8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ea typeface="Arial"/>
                <a:cs typeface="Arial"/>
              </a:rPr>
              <a:t>April 2017 Implementation</a:t>
            </a:r>
            <a:endParaRPr lang="en-US" sz="3600" dirty="0"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48724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LAMP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GLMP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to Ceiling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Visibility (aka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LAMP/HRRR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Meld) guidance over the CONUS: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  <a:sym typeface="Arial"/>
              </a:rPr>
              <a:t>Improvements due to utilizing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/>
                <a:sym typeface="Arial"/>
              </a:rPr>
              <a:t>High Resolution Rapid Refresh (HRRR)  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  <a:sym typeface="Arial"/>
              </a:rPr>
              <a:t>model output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Implemented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April 2017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Resulted in improvements to:</a:t>
            </a:r>
            <a:endParaRPr lang="en-US" sz="2200" dirty="0">
              <a:solidFill>
                <a:schemeClr val="dk1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marL="914400" lvl="2" indent="-346075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Station-based ceiling and visibility guidance in the CONUS</a:t>
            </a:r>
          </a:p>
          <a:p>
            <a:pPr marL="914400" lvl="2" indent="-346075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Gridded ceiling heights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visibility analyses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forecasts</a:t>
            </a:r>
          </a:p>
          <a:p>
            <a:pPr marL="914400" lvl="2" indent="-346075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SBN Dissemination of </a:t>
            </a:r>
            <a:b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Gridded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LAMP </a:t>
            </a:r>
            <a:r>
              <a:rPr lang="en-US" sz="20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probability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forecasts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ceiling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500 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ft.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ceiling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ft.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ceiling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3000 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ft.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visibility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mile</a:t>
            </a:r>
            <a:endParaRPr lang="en-US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visibility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 miles</a:t>
            </a:r>
            <a:endParaRPr lang="en-US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visibility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5 miles</a:t>
            </a:r>
            <a:endParaRPr lang="en-US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Ceiling forecast example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4038600"/>
            <a:ext cx="3590925" cy="269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831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0080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B59C60-72A5-43A2-A401-A15EB349D45E}" type="slidenum">
              <a:rPr lang="en-US" altLang="en-US" smtClean="0">
                <a:solidFill>
                  <a:srgbClr val="045C75"/>
                </a:solidFill>
              </a:rPr>
              <a:pPr/>
              <a:t>4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sp>
        <p:nvSpPr>
          <p:cNvPr id="7" name="Shape 2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LAMP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Probability Meld Example: Ceiling &lt; 1000 feet </a:t>
            </a:r>
            <a:endParaRPr lang="en" sz="2400" dirty="0">
              <a:solidFill>
                <a:schemeClr val="accent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" name="Picture 2" descr="Cigp.1000.GLMPpara.2016042900_06hr.png" title="GLMP Prob CIG &lt; 1000 f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886200" cy="2619771"/>
          </a:xfrm>
          <a:prstGeom prst="rect">
            <a:avLst/>
          </a:prstGeom>
        </p:spPr>
      </p:pic>
      <p:pic>
        <p:nvPicPr>
          <p:cNvPr id="9" name="Picture 8" descr="Cigp.1000.GLMPmeld.2016042900_06hr.png" title="GLMP Meld Prob CIG &lt; 1000 f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886200" cy="2617744"/>
          </a:xfrm>
          <a:prstGeom prst="rect">
            <a:avLst/>
          </a:prstGeom>
        </p:spPr>
      </p:pic>
      <p:pic>
        <p:nvPicPr>
          <p:cNvPr id="13" name="Picture 12" descr="Cig.GLMPmeld.2016042900_06hr.png" title="GLMP Meld Ceiling Height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52672"/>
            <a:ext cx="3892753" cy="262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048000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GLMP </a:t>
            </a:r>
            <a:r>
              <a:rPr lang="en-US" sz="2000" dirty="0" err="1" smtClean="0">
                <a:solidFill>
                  <a:srgbClr val="0000FF"/>
                </a:solidFill>
              </a:rPr>
              <a:t>Prob</a:t>
            </a:r>
            <a:r>
              <a:rPr lang="en-US" sz="2000" dirty="0" smtClean="0">
                <a:solidFill>
                  <a:srgbClr val="0000FF"/>
                </a:solidFill>
              </a:rPr>
              <a:t> CIG &lt; 1000 </a:t>
            </a:r>
            <a:r>
              <a:rPr lang="en-US" sz="2000" dirty="0" err="1" smtClean="0">
                <a:solidFill>
                  <a:srgbClr val="0000FF"/>
                </a:solidFill>
              </a:rPr>
              <a:t>ft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488668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GLMP </a:t>
            </a:r>
            <a:r>
              <a:rPr lang="en-US" sz="2000" b="1" dirty="0" smtClean="0">
                <a:solidFill>
                  <a:srgbClr val="FF00FF"/>
                </a:solidFill>
              </a:rPr>
              <a:t>Meld </a:t>
            </a:r>
            <a:r>
              <a:rPr lang="en-US" sz="2000" dirty="0" err="1" smtClean="0">
                <a:solidFill>
                  <a:srgbClr val="0000FF"/>
                </a:solidFill>
              </a:rPr>
              <a:t>Prob</a:t>
            </a:r>
            <a:r>
              <a:rPr lang="en-US" sz="2000" dirty="0" smtClean="0">
                <a:solidFill>
                  <a:srgbClr val="0000FF"/>
                </a:solidFill>
              </a:rPr>
              <a:t> CIG &lt; 1000 </a:t>
            </a:r>
            <a:r>
              <a:rPr lang="en-US" sz="2000" dirty="0" err="1" smtClean="0">
                <a:solidFill>
                  <a:srgbClr val="0000FF"/>
                </a:solidFill>
              </a:rPr>
              <a:t>ft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6488668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GLMP </a:t>
            </a:r>
            <a:r>
              <a:rPr lang="en-US" sz="2000" b="1" dirty="0">
                <a:solidFill>
                  <a:srgbClr val="FF00FF"/>
                </a:solidFill>
              </a:rPr>
              <a:t>Meld</a:t>
            </a:r>
            <a:r>
              <a:rPr lang="en-US" sz="2000" dirty="0">
                <a:solidFill>
                  <a:srgbClr val="0000FF"/>
                </a:solidFill>
              </a:rPr>
              <a:t> Ceiling </a:t>
            </a:r>
            <a:r>
              <a:rPr lang="en-US" sz="2000" dirty="0" smtClean="0">
                <a:solidFill>
                  <a:srgbClr val="0000FF"/>
                </a:solidFill>
              </a:rPr>
              <a:t>Height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2774" name="Curved Connector 32773" title="Arrow"/>
          <p:cNvCxnSpPr/>
          <p:nvPr/>
        </p:nvCxnSpPr>
        <p:spPr>
          <a:xfrm rot="10800000" flipV="1">
            <a:off x="2514600" y="1752600"/>
            <a:ext cx="2324100" cy="20574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77" name="Curved Connector 32776" title="Arrow"/>
          <p:cNvCxnSpPr/>
          <p:nvPr/>
        </p:nvCxnSpPr>
        <p:spPr>
          <a:xfrm>
            <a:off x="1371600" y="3429000"/>
            <a:ext cx="914400" cy="3810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Down Arrow 43" title="Arrow"/>
          <p:cNvSpPr/>
          <p:nvPr/>
        </p:nvSpPr>
        <p:spPr>
          <a:xfrm rot="16200000">
            <a:off x="4438265" y="4862783"/>
            <a:ext cx="381000" cy="647171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 title="Arrow"/>
          <p:cNvSpPr/>
          <p:nvPr/>
        </p:nvSpPr>
        <p:spPr>
          <a:xfrm>
            <a:off x="2209800" y="3733800"/>
            <a:ext cx="381000" cy="457201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 title="3 runs of HRRR Ceiling Height"/>
          <p:cNvGrpSpPr/>
          <p:nvPr/>
        </p:nvGrpSpPr>
        <p:grpSpPr>
          <a:xfrm>
            <a:off x="4800600" y="457200"/>
            <a:ext cx="4315557" cy="3138618"/>
            <a:chOff x="4800600" y="457200"/>
            <a:chExt cx="4315557" cy="3138618"/>
          </a:xfrm>
        </p:grpSpPr>
        <p:pic>
          <p:nvPicPr>
            <p:cNvPr id="8" name="Picture 7" descr="Cig.HRRR.2016042823_07hr.png" title="1 run of HRRR Ceiling Heigh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57200"/>
              <a:ext cx="3883757" cy="2624328"/>
            </a:xfrm>
            <a:prstGeom prst="rect">
              <a:avLst/>
            </a:prstGeom>
          </p:spPr>
        </p:pic>
        <p:pic>
          <p:nvPicPr>
            <p:cNvPr id="19" name="Picture 18" descr="Cig.HRRR.2016042823_07hr.png" title="1 run of HRRR Ceiling Heigh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560" y="747970"/>
              <a:ext cx="3883757" cy="2624328"/>
            </a:xfrm>
            <a:prstGeom prst="rect">
              <a:avLst/>
            </a:prstGeom>
          </p:spPr>
        </p:pic>
        <p:pic>
          <p:nvPicPr>
            <p:cNvPr id="21" name="Picture 20" descr="Cig.HRRR.2016042823_07hr.png" title="1 run of HRRR Ceiling Heigh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00" y="971490"/>
              <a:ext cx="3883757" cy="26243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467600" y="4572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7620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8600" y="9906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82637" y="3073908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3 runs of HRRR Ceiling Height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39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44" grpId="0" animBg="1"/>
      <p:bldP spid="5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Example Ceiling (Verifi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7" y="1075363"/>
            <a:ext cx="7675827" cy="5782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4495800"/>
            <a:ext cx="1905000" cy="4616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GLMP </a:t>
            </a:r>
            <a:r>
              <a:rPr lang="en-US" dirty="0" err="1" smtClean="0"/>
              <a:t>Oper</a:t>
            </a:r>
            <a:endParaRPr lang="en-US" dirty="0"/>
          </a:p>
        </p:txBody>
      </p:sp>
      <p:sp>
        <p:nvSpPr>
          <p:cNvPr id="8" name="Oval 7" title="Oval"/>
          <p:cNvSpPr/>
          <p:nvPr/>
        </p:nvSpPr>
        <p:spPr>
          <a:xfrm>
            <a:off x="4038600" y="3657600"/>
            <a:ext cx="914400" cy="6858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 title="Box"/>
          <p:cNvSpPr/>
          <p:nvPr/>
        </p:nvSpPr>
        <p:spPr>
          <a:xfrm>
            <a:off x="4023360" y="2107474"/>
            <a:ext cx="1428206" cy="1367246"/>
          </a:xfrm>
          <a:custGeom>
            <a:avLst/>
            <a:gdLst>
              <a:gd name="connsiteX0" fmla="*/ 644434 w 1428206"/>
              <a:gd name="connsiteY0" fmla="*/ 0 h 1367246"/>
              <a:gd name="connsiteX1" fmla="*/ 644434 w 1428206"/>
              <a:gd name="connsiteY1" fmla="*/ 0 h 1367246"/>
              <a:gd name="connsiteX2" fmla="*/ 574766 w 1428206"/>
              <a:gd name="connsiteY2" fmla="*/ 26126 h 1367246"/>
              <a:gd name="connsiteX3" fmla="*/ 313509 w 1428206"/>
              <a:gd name="connsiteY3" fmla="*/ 8709 h 1367246"/>
              <a:gd name="connsiteX4" fmla="*/ 174171 w 1428206"/>
              <a:gd name="connsiteY4" fmla="*/ 43543 h 1367246"/>
              <a:gd name="connsiteX5" fmla="*/ 165463 w 1428206"/>
              <a:gd name="connsiteY5" fmla="*/ 78377 h 1367246"/>
              <a:gd name="connsiteX6" fmla="*/ 156754 w 1428206"/>
              <a:gd name="connsiteY6" fmla="*/ 243840 h 1367246"/>
              <a:gd name="connsiteX7" fmla="*/ 174171 w 1428206"/>
              <a:gd name="connsiteY7" fmla="*/ 339635 h 1367246"/>
              <a:gd name="connsiteX8" fmla="*/ 243840 w 1428206"/>
              <a:gd name="connsiteY8" fmla="*/ 374469 h 1367246"/>
              <a:gd name="connsiteX9" fmla="*/ 426720 w 1428206"/>
              <a:gd name="connsiteY9" fmla="*/ 391886 h 1367246"/>
              <a:gd name="connsiteX10" fmla="*/ 461554 w 1428206"/>
              <a:gd name="connsiteY10" fmla="*/ 400595 h 1367246"/>
              <a:gd name="connsiteX11" fmla="*/ 513806 w 1428206"/>
              <a:gd name="connsiteY11" fmla="*/ 435429 h 1367246"/>
              <a:gd name="connsiteX12" fmla="*/ 531223 w 1428206"/>
              <a:gd name="connsiteY12" fmla="*/ 461555 h 1367246"/>
              <a:gd name="connsiteX13" fmla="*/ 557349 w 1428206"/>
              <a:gd name="connsiteY13" fmla="*/ 478972 h 1367246"/>
              <a:gd name="connsiteX14" fmla="*/ 548640 w 1428206"/>
              <a:gd name="connsiteY14" fmla="*/ 609600 h 1367246"/>
              <a:gd name="connsiteX15" fmla="*/ 522514 w 1428206"/>
              <a:gd name="connsiteY15" fmla="*/ 618309 h 1367246"/>
              <a:gd name="connsiteX16" fmla="*/ 496389 w 1428206"/>
              <a:gd name="connsiteY16" fmla="*/ 635726 h 1367246"/>
              <a:gd name="connsiteX17" fmla="*/ 461554 w 1428206"/>
              <a:gd name="connsiteY17" fmla="*/ 679269 h 1367246"/>
              <a:gd name="connsiteX18" fmla="*/ 435429 w 1428206"/>
              <a:gd name="connsiteY18" fmla="*/ 705395 h 1367246"/>
              <a:gd name="connsiteX19" fmla="*/ 426720 w 1428206"/>
              <a:gd name="connsiteY19" fmla="*/ 731520 h 1367246"/>
              <a:gd name="connsiteX20" fmla="*/ 444137 w 1428206"/>
              <a:gd name="connsiteY20" fmla="*/ 818606 h 1367246"/>
              <a:gd name="connsiteX21" fmla="*/ 365760 w 1428206"/>
              <a:gd name="connsiteY21" fmla="*/ 862149 h 1367246"/>
              <a:gd name="connsiteX22" fmla="*/ 339634 w 1428206"/>
              <a:gd name="connsiteY22" fmla="*/ 957943 h 1367246"/>
              <a:gd name="connsiteX23" fmla="*/ 313509 w 1428206"/>
              <a:gd name="connsiteY23" fmla="*/ 966652 h 1367246"/>
              <a:gd name="connsiteX24" fmla="*/ 296091 w 1428206"/>
              <a:gd name="connsiteY24" fmla="*/ 984069 h 1367246"/>
              <a:gd name="connsiteX25" fmla="*/ 243840 w 1428206"/>
              <a:gd name="connsiteY25" fmla="*/ 1001486 h 1367246"/>
              <a:gd name="connsiteX26" fmla="*/ 156754 w 1428206"/>
              <a:gd name="connsiteY26" fmla="*/ 1018903 h 1367246"/>
              <a:gd name="connsiteX27" fmla="*/ 130629 w 1428206"/>
              <a:gd name="connsiteY27" fmla="*/ 1027612 h 1367246"/>
              <a:gd name="connsiteX28" fmla="*/ 95794 w 1428206"/>
              <a:gd name="connsiteY28" fmla="*/ 1036320 h 1367246"/>
              <a:gd name="connsiteX29" fmla="*/ 52251 w 1428206"/>
              <a:gd name="connsiteY29" fmla="*/ 1071155 h 1367246"/>
              <a:gd name="connsiteX30" fmla="*/ 26126 w 1428206"/>
              <a:gd name="connsiteY30" fmla="*/ 1079863 h 1367246"/>
              <a:gd name="connsiteX31" fmla="*/ 17417 w 1428206"/>
              <a:gd name="connsiteY31" fmla="*/ 1114697 h 1367246"/>
              <a:gd name="connsiteX32" fmla="*/ 0 w 1428206"/>
              <a:gd name="connsiteY32" fmla="*/ 1175657 h 1367246"/>
              <a:gd name="connsiteX33" fmla="*/ 34834 w 1428206"/>
              <a:gd name="connsiteY33" fmla="*/ 1288869 h 1367246"/>
              <a:gd name="connsiteX34" fmla="*/ 104503 w 1428206"/>
              <a:gd name="connsiteY34" fmla="*/ 1297577 h 1367246"/>
              <a:gd name="connsiteX35" fmla="*/ 235131 w 1428206"/>
              <a:gd name="connsiteY35" fmla="*/ 1280160 h 1367246"/>
              <a:gd name="connsiteX36" fmla="*/ 287383 w 1428206"/>
              <a:gd name="connsiteY36" fmla="*/ 1271452 h 1367246"/>
              <a:gd name="connsiteX37" fmla="*/ 400594 w 1428206"/>
              <a:gd name="connsiteY37" fmla="*/ 1280160 h 1367246"/>
              <a:gd name="connsiteX38" fmla="*/ 426720 w 1428206"/>
              <a:gd name="connsiteY38" fmla="*/ 1288869 h 1367246"/>
              <a:gd name="connsiteX39" fmla="*/ 435429 w 1428206"/>
              <a:gd name="connsiteY39" fmla="*/ 1314995 h 1367246"/>
              <a:gd name="connsiteX40" fmla="*/ 461554 w 1428206"/>
              <a:gd name="connsiteY40" fmla="*/ 1332412 h 1367246"/>
              <a:gd name="connsiteX41" fmla="*/ 470263 w 1428206"/>
              <a:gd name="connsiteY41" fmla="*/ 1358537 h 1367246"/>
              <a:gd name="connsiteX42" fmla="*/ 496389 w 1428206"/>
              <a:gd name="connsiteY42" fmla="*/ 1367246 h 1367246"/>
              <a:gd name="connsiteX43" fmla="*/ 635726 w 1428206"/>
              <a:gd name="connsiteY43" fmla="*/ 1358537 h 1367246"/>
              <a:gd name="connsiteX44" fmla="*/ 661851 w 1428206"/>
              <a:gd name="connsiteY44" fmla="*/ 1349829 h 1367246"/>
              <a:gd name="connsiteX45" fmla="*/ 679269 w 1428206"/>
              <a:gd name="connsiteY45" fmla="*/ 1332412 h 1367246"/>
              <a:gd name="connsiteX46" fmla="*/ 740229 w 1428206"/>
              <a:gd name="connsiteY46" fmla="*/ 1280160 h 1367246"/>
              <a:gd name="connsiteX47" fmla="*/ 775063 w 1428206"/>
              <a:gd name="connsiteY47" fmla="*/ 1236617 h 1367246"/>
              <a:gd name="connsiteX48" fmla="*/ 801189 w 1428206"/>
              <a:gd name="connsiteY48" fmla="*/ 1227909 h 1367246"/>
              <a:gd name="connsiteX49" fmla="*/ 931817 w 1428206"/>
              <a:gd name="connsiteY49" fmla="*/ 1245326 h 1367246"/>
              <a:gd name="connsiteX50" fmla="*/ 957943 w 1428206"/>
              <a:gd name="connsiteY50" fmla="*/ 1254035 h 1367246"/>
              <a:gd name="connsiteX51" fmla="*/ 984069 w 1428206"/>
              <a:gd name="connsiteY51" fmla="*/ 1271452 h 1367246"/>
              <a:gd name="connsiteX52" fmla="*/ 1036320 w 1428206"/>
              <a:gd name="connsiteY52" fmla="*/ 1288869 h 1367246"/>
              <a:gd name="connsiteX53" fmla="*/ 1079863 w 1428206"/>
              <a:gd name="connsiteY53" fmla="*/ 1280160 h 1367246"/>
              <a:gd name="connsiteX54" fmla="*/ 1105989 w 1428206"/>
              <a:gd name="connsiteY54" fmla="*/ 1271452 h 1367246"/>
              <a:gd name="connsiteX55" fmla="*/ 1175657 w 1428206"/>
              <a:gd name="connsiteY55" fmla="*/ 1262743 h 1367246"/>
              <a:gd name="connsiteX56" fmla="*/ 1201783 w 1428206"/>
              <a:gd name="connsiteY56" fmla="*/ 1236617 h 1367246"/>
              <a:gd name="connsiteX57" fmla="*/ 1227909 w 1428206"/>
              <a:gd name="connsiteY57" fmla="*/ 1193075 h 1367246"/>
              <a:gd name="connsiteX58" fmla="*/ 1254034 w 1428206"/>
              <a:gd name="connsiteY58" fmla="*/ 1184366 h 1367246"/>
              <a:gd name="connsiteX59" fmla="*/ 1288869 w 1428206"/>
              <a:gd name="connsiteY59" fmla="*/ 1097280 h 1367246"/>
              <a:gd name="connsiteX60" fmla="*/ 1314994 w 1428206"/>
              <a:gd name="connsiteY60" fmla="*/ 992777 h 1367246"/>
              <a:gd name="connsiteX61" fmla="*/ 1367246 w 1428206"/>
              <a:gd name="connsiteY61" fmla="*/ 957943 h 1367246"/>
              <a:gd name="connsiteX62" fmla="*/ 1393371 w 1428206"/>
              <a:gd name="connsiteY62" fmla="*/ 940526 h 1367246"/>
              <a:gd name="connsiteX63" fmla="*/ 1410789 w 1428206"/>
              <a:gd name="connsiteY63" fmla="*/ 914400 h 1367246"/>
              <a:gd name="connsiteX64" fmla="*/ 1419497 w 1428206"/>
              <a:gd name="connsiteY64" fmla="*/ 862149 h 1367246"/>
              <a:gd name="connsiteX65" fmla="*/ 1428206 w 1428206"/>
              <a:gd name="connsiteY65" fmla="*/ 836023 h 1367246"/>
              <a:gd name="connsiteX66" fmla="*/ 1419497 w 1428206"/>
              <a:gd name="connsiteY66" fmla="*/ 627017 h 1367246"/>
              <a:gd name="connsiteX67" fmla="*/ 1410789 w 1428206"/>
              <a:gd name="connsiteY67" fmla="*/ 566057 h 1367246"/>
              <a:gd name="connsiteX68" fmla="*/ 1384663 w 1428206"/>
              <a:gd name="connsiteY68" fmla="*/ 548640 h 1367246"/>
              <a:gd name="connsiteX69" fmla="*/ 1314994 w 1428206"/>
              <a:gd name="connsiteY69" fmla="*/ 531223 h 1367246"/>
              <a:gd name="connsiteX70" fmla="*/ 1271451 w 1428206"/>
              <a:gd name="connsiteY70" fmla="*/ 539932 h 1367246"/>
              <a:gd name="connsiteX71" fmla="*/ 1245326 w 1428206"/>
              <a:gd name="connsiteY71" fmla="*/ 592183 h 1367246"/>
              <a:gd name="connsiteX72" fmla="*/ 1236617 w 1428206"/>
              <a:gd name="connsiteY72" fmla="*/ 670560 h 1367246"/>
              <a:gd name="connsiteX73" fmla="*/ 1114697 w 1428206"/>
              <a:gd name="connsiteY73" fmla="*/ 687977 h 1367246"/>
              <a:gd name="connsiteX74" fmla="*/ 1053737 w 1428206"/>
              <a:gd name="connsiteY74" fmla="*/ 644435 h 1367246"/>
              <a:gd name="connsiteX75" fmla="*/ 1036320 w 1428206"/>
              <a:gd name="connsiteY75" fmla="*/ 627017 h 1367246"/>
              <a:gd name="connsiteX76" fmla="*/ 1001486 w 1428206"/>
              <a:gd name="connsiteY76" fmla="*/ 566057 h 1367246"/>
              <a:gd name="connsiteX77" fmla="*/ 949234 w 1428206"/>
              <a:gd name="connsiteY77" fmla="*/ 548640 h 1367246"/>
              <a:gd name="connsiteX78" fmla="*/ 923109 w 1428206"/>
              <a:gd name="connsiteY78" fmla="*/ 557349 h 1367246"/>
              <a:gd name="connsiteX79" fmla="*/ 905691 w 1428206"/>
              <a:gd name="connsiteY79" fmla="*/ 574766 h 1367246"/>
              <a:gd name="connsiteX80" fmla="*/ 879566 w 1428206"/>
              <a:gd name="connsiteY80" fmla="*/ 592183 h 1367246"/>
              <a:gd name="connsiteX81" fmla="*/ 696686 w 1428206"/>
              <a:gd name="connsiteY81" fmla="*/ 566057 h 1367246"/>
              <a:gd name="connsiteX82" fmla="*/ 670560 w 1428206"/>
              <a:gd name="connsiteY82" fmla="*/ 548640 h 1367246"/>
              <a:gd name="connsiteX83" fmla="*/ 679269 w 1428206"/>
              <a:gd name="connsiteY83" fmla="*/ 400595 h 1367246"/>
              <a:gd name="connsiteX84" fmla="*/ 687977 w 1428206"/>
              <a:gd name="connsiteY84" fmla="*/ 374469 h 1367246"/>
              <a:gd name="connsiteX85" fmla="*/ 722811 w 1428206"/>
              <a:gd name="connsiteY85" fmla="*/ 322217 h 1367246"/>
              <a:gd name="connsiteX86" fmla="*/ 714103 w 1428206"/>
              <a:gd name="connsiteY86" fmla="*/ 235132 h 1367246"/>
              <a:gd name="connsiteX87" fmla="*/ 687977 w 1428206"/>
              <a:gd name="connsiteY87" fmla="*/ 226423 h 1367246"/>
              <a:gd name="connsiteX88" fmla="*/ 653143 w 1428206"/>
              <a:gd name="connsiteY88" fmla="*/ 217715 h 1367246"/>
              <a:gd name="connsiteX89" fmla="*/ 635726 w 1428206"/>
              <a:gd name="connsiteY89" fmla="*/ 200297 h 1367246"/>
              <a:gd name="connsiteX90" fmla="*/ 644434 w 1428206"/>
              <a:gd name="connsiteY90" fmla="*/ 0 h 136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28206" h="1367246">
                <a:moveTo>
                  <a:pt x="644434" y="0"/>
                </a:moveTo>
                <a:lnTo>
                  <a:pt x="644434" y="0"/>
                </a:lnTo>
                <a:cubicBezTo>
                  <a:pt x="621211" y="8709"/>
                  <a:pt x="599509" y="24420"/>
                  <a:pt x="574766" y="26126"/>
                </a:cubicBezTo>
                <a:cubicBezTo>
                  <a:pt x="501036" y="31211"/>
                  <a:pt x="394220" y="17676"/>
                  <a:pt x="313509" y="8709"/>
                </a:cubicBezTo>
                <a:cubicBezTo>
                  <a:pt x="308514" y="9423"/>
                  <a:pt x="195607" y="671"/>
                  <a:pt x="174171" y="43543"/>
                </a:cubicBezTo>
                <a:cubicBezTo>
                  <a:pt x="168818" y="54248"/>
                  <a:pt x="168366" y="66766"/>
                  <a:pt x="165463" y="78377"/>
                </a:cubicBezTo>
                <a:cubicBezTo>
                  <a:pt x="162560" y="133531"/>
                  <a:pt x="156754" y="188609"/>
                  <a:pt x="156754" y="243840"/>
                </a:cubicBezTo>
                <a:cubicBezTo>
                  <a:pt x="156754" y="251437"/>
                  <a:pt x="161925" y="319225"/>
                  <a:pt x="174171" y="339635"/>
                </a:cubicBezTo>
                <a:cubicBezTo>
                  <a:pt x="189370" y="364966"/>
                  <a:pt x="217790" y="365786"/>
                  <a:pt x="243840" y="374469"/>
                </a:cubicBezTo>
                <a:cubicBezTo>
                  <a:pt x="319608" y="399724"/>
                  <a:pt x="260827" y="382669"/>
                  <a:pt x="426720" y="391886"/>
                </a:cubicBezTo>
                <a:cubicBezTo>
                  <a:pt x="438331" y="394789"/>
                  <a:pt x="450849" y="395242"/>
                  <a:pt x="461554" y="400595"/>
                </a:cubicBezTo>
                <a:cubicBezTo>
                  <a:pt x="480277" y="409956"/>
                  <a:pt x="513806" y="435429"/>
                  <a:pt x="513806" y="435429"/>
                </a:cubicBezTo>
                <a:cubicBezTo>
                  <a:pt x="519612" y="444138"/>
                  <a:pt x="523822" y="454154"/>
                  <a:pt x="531223" y="461555"/>
                </a:cubicBezTo>
                <a:cubicBezTo>
                  <a:pt x="538624" y="468956"/>
                  <a:pt x="556126" y="468577"/>
                  <a:pt x="557349" y="478972"/>
                </a:cubicBezTo>
                <a:cubicBezTo>
                  <a:pt x="562448" y="522312"/>
                  <a:pt x="559224" y="567264"/>
                  <a:pt x="548640" y="609600"/>
                </a:cubicBezTo>
                <a:cubicBezTo>
                  <a:pt x="546414" y="618506"/>
                  <a:pt x="530725" y="614204"/>
                  <a:pt x="522514" y="618309"/>
                </a:cubicBezTo>
                <a:cubicBezTo>
                  <a:pt x="513153" y="622990"/>
                  <a:pt x="504562" y="629188"/>
                  <a:pt x="496389" y="635726"/>
                </a:cubicBezTo>
                <a:cubicBezTo>
                  <a:pt x="471050" y="655997"/>
                  <a:pt x="484188" y="652107"/>
                  <a:pt x="461554" y="679269"/>
                </a:cubicBezTo>
                <a:cubicBezTo>
                  <a:pt x="453670" y="688730"/>
                  <a:pt x="444137" y="696686"/>
                  <a:pt x="435429" y="705395"/>
                </a:cubicBezTo>
                <a:cubicBezTo>
                  <a:pt x="432526" y="714103"/>
                  <a:pt x="426720" y="722341"/>
                  <a:pt x="426720" y="731520"/>
                </a:cubicBezTo>
                <a:cubicBezTo>
                  <a:pt x="426720" y="752869"/>
                  <a:pt x="438384" y="795591"/>
                  <a:pt x="444137" y="818606"/>
                </a:cubicBezTo>
                <a:cubicBezTo>
                  <a:pt x="380202" y="839918"/>
                  <a:pt x="404868" y="823041"/>
                  <a:pt x="365760" y="862149"/>
                </a:cubicBezTo>
                <a:cubicBezTo>
                  <a:pt x="353450" y="923695"/>
                  <a:pt x="361732" y="891650"/>
                  <a:pt x="339634" y="957943"/>
                </a:cubicBezTo>
                <a:cubicBezTo>
                  <a:pt x="336731" y="966651"/>
                  <a:pt x="322217" y="963749"/>
                  <a:pt x="313509" y="966652"/>
                </a:cubicBezTo>
                <a:cubicBezTo>
                  <a:pt x="307703" y="972458"/>
                  <a:pt x="303435" y="980397"/>
                  <a:pt x="296091" y="984069"/>
                </a:cubicBezTo>
                <a:cubicBezTo>
                  <a:pt x="279670" y="992279"/>
                  <a:pt x="261257" y="995680"/>
                  <a:pt x="243840" y="1001486"/>
                </a:cubicBezTo>
                <a:cubicBezTo>
                  <a:pt x="198239" y="1016686"/>
                  <a:pt x="226806" y="1008896"/>
                  <a:pt x="156754" y="1018903"/>
                </a:cubicBezTo>
                <a:cubicBezTo>
                  <a:pt x="148046" y="1021806"/>
                  <a:pt x="139455" y="1025090"/>
                  <a:pt x="130629" y="1027612"/>
                </a:cubicBezTo>
                <a:cubicBezTo>
                  <a:pt x="119121" y="1030900"/>
                  <a:pt x="106795" y="1031605"/>
                  <a:pt x="95794" y="1036320"/>
                </a:cubicBezTo>
                <a:cubicBezTo>
                  <a:pt x="34803" y="1062458"/>
                  <a:pt x="99063" y="1043067"/>
                  <a:pt x="52251" y="1071155"/>
                </a:cubicBezTo>
                <a:cubicBezTo>
                  <a:pt x="44380" y="1075878"/>
                  <a:pt x="34834" y="1076960"/>
                  <a:pt x="26126" y="1079863"/>
                </a:cubicBezTo>
                <a:cubicBezTo>
                  <a:pt x="23223" y="1091474"/>
                  <a:pt x="20705" y="1103189"/>
                  <a:pt x="17417" y="1114697"/>
                </a:cubicBezTo>
                <a:cubicBezTo>
                  <a:pt x="-7570" y="1202151"/>
                  <a:pt x="27226" y="1066761"/>
                  <a:pt x="0" y="1175657"/>
                </a:cubicBezTo>
                <a:cubicBezTo>
                  <a:pt x="2620" y="1201856"/>
                  <a:pt x="-8832" y="1272991"/>
                  <a:pt x="34834" y="1288869"/>
                </a:cubicBezTo>
                <a:cubicBezTo>
                  <a:pt x="56829" y="1296867"/>
                  <a:pt x="81280" y="1294674"/>
                  <a:pt x="104503" y="1297577"/>
                </a:cubicBezTo>
                <a:cubicBezTo>
                  <a:pt x="158035" y="1290886"/>
                  <a:pt x="183020" y="1288177"/>
                  <a:pt x="235131" y="1280160"/>
                </a:cubicBezTo>
                <a:cubicBezTo>
                  <a:pt x="252583" y="1277475"/>
                  <a:pt x="269966" y="1274355"/>
                  <a:pt x="287383" y="1271452"/>
                </a:cubicBezTo>
                <a:cubicBezTo>
                  <a:pt x="325120" y="1274355"/>
                  <a:pt x="363038" y="1275466"/>
                  <a:pt x="400594" y="1280160"/>
                </a:cubicBezTo>
                <a:cubicBezTo>
                  <a:pt x="409703" y="1281299"/>
                  <a:pt x="420229" y="1282378"/>
                  <a:pt x="426720" y="1288869"/>
                </a:cubicBezTo>
                <a:cubicBezTo>
                  <a:pt x="433211" y="1295360"/>
                  <a:pt x="429694" y="1307827"/>
                  <a:pt x="435429" y="1314995"/>
                </a:cubicBezTo>
                <a:cubicBezTo>
                  <a:pt x="441967" y="1323168"/>
                  <a:pt x="452846" y="1326606"/>
                  <a:pt x="461554" y="1332412"/>
                </a:cubicBezTo>
                <a:cubicBezTo>
                  <a:pt x="464457" y="1341120"/>
                  <a:pt x="463772" y="1352046"/>
                  <a:pt x="470263" y="1358537"/>
                </a:cubicBezTo>
                <a:cubicBezTo>
                  <a:pt x="476754" y="1365028"/>
                  <a:pt x="487209" y="1367246"/>
                  <a:pt x="496389" y="1367246"/>
                </a:cubicBezTo>
                <a:cubicBezTo>
                  <a:pt x="542925" y="1367246"/>
                  <a:pt x="589280" y="1361440"/>
                  <a:pt x="635726" y="1358537"/>
                </a:cubicBezTo>
                <a:cubicBezTo>
                  <a:pt x="644434" y="1355634"/>
                  <a:pt x="653980" y="1354552"/>
                  <a:pt x="661851" y="1349829"/>
                </a:cubicBezTo>
                <a:cubicBezTo>
                  <a:pt x="668892" y="1345605"/>
                  <a:pt x="672858" y="1337541"/>
                  <a:pt x="679269" y="1332412"/>
                </a:cubicBezTo>
                <a:cubicBezTo>
                  <a:pt x="745577" y="1279366"/>
                  <a:pt x="656384" y="1364005"/>
                  <a:pt x="740229" y="1280160"/>
                </a:cubicBezTo>
                <a:cubicBezTo>
                  <a:pt x="758024" y="1262365"/>
                  <a:pt x="753522" y="1249542"/>
                  <a:pt x="775063" y="1236617"/>
                </a:cubicBezTo>
                <a:cubicBezTo>
                  <a:pt x="782934" y="1231894"/>
                  <a:pt x="792480" y="1230812"/>
                  <a:pt x="801189" y="1227909"/>
                </a:cubicBezTo>
                <a:cubicBezTo>
                  <a:pt x="844732" y="1233715"/>
                  <a:pt x="888487" y="1238104"/>
                  <a:pt x="931817" y="1245326"/>
                </a:cubicBezTo>
                <a:cubicBezTo>
                  <a:pt x="940872" y="1246835"/>
                  <a:pt x="949732" y="1249930"/>
                  <a:pt x="957943" y="1254035"/>
                </a:cubicBezTo>
                <a:cubicBezTo>
                  <a:pt x="967304" y="1258716"/>
                  <a:pt x="974505" y="1267201"/>
                  <a:pt x="984069" y="1271452"/>
                </a:cubicBezTo>
                <a:cubicBezTo>
                  <a:pt x="1000846" y="1278908"/>
                  <a:pt x="1036320" y="1288869"/>
                  <a:pt x="1036320" y="1288869"/>
                </a:cubicBezTo>
                <a:cubicBezTo>
                  <a:pt x="1050834" y="1285966"/>
                  <a:pt x="1065503" y="1283750"/>
                  <a:pt x="1079863" y="1280160"/>
                </a:cubicBezTo>
                <a:cubicBezTo>
                  <a:pt x="1088769" y="1277934"/>
                  <a:pt x="1096957" y="1273094"/>
                  <a:pt x="1105989" y="1271452"/>
                </a:cubicBezTo>
                <a:cubicBezTo>
                  <a:pt x="1129015" y="1267265"/>
                  <a:pt x="1152434" y="1265646"/>
                  <a:pt x="1175657" y="1262743"/>
                </a:cubicBezTo>
                <a:cubicBezTo>
                  <a:pt x="1184366" y="1254034"/>
                  <a:pt x="1194951" y="1246864"/>
                  <a:pt x="1201783" y="1236617"/>
                </a:cubicBezTo>
                <a:cubicBezTo>
                  <a:pt x="1220051" y="1209214"/>
                  <a:pt x="1197771" y="1211158"/>
                  <a:pt x="1227909" y="1193075"/>
                </a:cubicBezTo>
                <a:cubicBezTo>
                  <a:pt x="1235780" y="1188352"/>
                  <a:pt x="1245326" y="1187269"/>
                  <a:pt x="1254034" y="1184366"/>
                </a:cubicBezTo>
                <a:cubicBezTo>
                  <a:pt x="1275556" y="1119799"/>
                  <a:pt x="1263240" y="1148536"/>
                  <a:pt x="1288869" y="1097280"/>
                </a:cubicBezTo>
                <a:cubicBezTo>
                  <a:pt x="1290918" y="1084988"/>
                  <a:pt x="1302056" y="1001402"/>
                  <a:pt x="1314994" y="992777"/>
                </a:cubicBezTo>
                <a:lnTo>
                  <a:pt x="1367246" y="957943"/>
                </a:lnTo>
                <a:lnTo>
                  <a:pt x="1393371" y="940526"/>
                </a:lnTo>
                <a:cubicBezTo>
                  <a:pt x="1399177" y="931817"/>
                  <a:pt x="1407479" y="924330"/>
                  <a:pt x="1410789" y="914400"/>
                </a:cubicBezTo>
                <a:cubicBezTo>
                  <a:pt x="1416373" y="897649"/>
                  <a:pt x="1415667" y="879386"/>
                  <a:pt x="1419497" y="862149"/>
                </a:cubicBezTo>
                <a:cubicBezTo>
                  <a:pt x="1421488" y="853188"/>
                  <a:pt x="1425303" y="844732"/>
                  <a:pt x="1428206" y="836023"/>
                </a:cubicBezTo>
                <a:cubicBezTo>
                  <a:pt x="1425303" y="766354"/>
                  <a:pt x="1423986" y="696601"/>
                  <a:pt x="1419497" y="627017"/>
                </a:cubicBezTo>
                <a:cubicBezTo>
                  <a:pt x="1418175" y="606533"/>
                  <a:pt x="1419125" y="584814"/>
                  <a:pt x="1410789" y="566057"/>
                </a:cubicBezTo>
                <a:cubicBezTo>
                  <a:pt x="1406538" y="556493"/>
                  <a:pt x="1394025" y="553321"/>
                  <a:pt x="1384663" y="548640"/>
                </a:cubicBezTo>
                <a:cubicBezTo>
                  <a:pt x="1366813" y="539716"/>
                  <a:pt x="1331551" y="534534"/>
                  <a:pt x="1314994" y="531223"/>
                </a:cubicBezTo>
                <a:cubicBezTo>
                  <a:pt x="1300480" y="534126"/>
                  <a:pt x="1284303" y="532588"/>
                  <a:pt x="1271451" y="539932"/>
                </a:cubicBezTo>
                <a:cubicBezTo>
                  <a:pt x="1257547" y="547877"/>
                  <a:pt x="1249796" y="578772"/>
                  <a:pt x="1245326" y="592183"/>
                </a:cubicBezTo>
                <a:cubicBezTo>
                  <a:pt x="1242423" y="618309"/>
                  <a:pt x="1244930" y="645623"/>
                  <a:pt x="1236617" y="670560"/>
                </a:cubicBezTo>
                <a:cubicBezTo>
                  <a:pt x="1219394" y="722229"/>
                  <a:pt x="1140555" y="690328"/>
                  <a:pt x="1114697" y="687977"/>
                </a:cubicBezTo>
                <a:cubicBezTo>
                  <a:pt x="1024712" y="657982"/>
                  <a:pt x="1082765" y="692814"/>
                  <a:pt x="1053737" y="644435"/>
                </a:cubicBezTo>
                <a:cubicBezTo>
                  <a:pt x="1049513" y="637394"/>
                  <a:pt x="1042126" y="632823"/>
                  <a:pt x="1036320" y="627017"/>
                </a:cubicBezTo>
                <a:cubicBezTo>
                  <a:pt x="1028738" y="604272"/>
                  <a:pt x="1024079" y="581119"/>
                  <a:pt x="1001486" y="566057"/>
                </a:cubicBezTo>
                <a:cubicBezTo>
                  <a:pt x="986210" y="555873"/>
                  <a:pt x="949234" y="548640"/>
                  <a:pt x="949234" y="548640"/>
                </a:cubicBezTo>
                <a:cubicBezTo>
                  <a:pt x="940526" y="551543"/>
                  <a:pt x="930980" y="552626"/>
                  <a:pt x="923109" y="557349"/>
                </a:cubicBezTo>
                <a:cubicBezTo>
                  <a:pt x="916068" y="561573"/>
                  <a:pt x="912102" y="569637"/>
                  <a:pt x="905691" y="574766"/>
                </a:cubicBezTo>
                <a:cubicBezTo>
                  <a:pt x="897518" y="581304"/>
                  <a:pt x="888274" y="586377"/>
                  <a:pt x="879566" y="592183"/>
                </a:cubicBezTo>
                <a:cubicBezTo>
                  <a:pt x="730618" y="582254"/>
                  <a:pt x="790337" y="597276"/>
                  <a:pt x="696686" y="566057"/>
                </a:cubicBezTo>
                <a:cubicBezTo>
                  <a:pt x="686757" y="562747"/>
                  <a:pt x="679269" y="554446"/>
                  <a:pt x="670560" y="548640"/>
                </a:cubicBezTo>
                <a:cubicBezTo>
                  <a:pt x="673463" y="499292"/>
                  <a:pt x="674350" y="449783"/>
                  <a:pt x="679269" y="400595"/>
                </a:cubicBezTo>
                <a:cubicBezTo>
                  <a:pt x="680182" y="391461"/>
                  <a:pt x="683519" y="382494"/>
                  <a:pt x="687977" y="374469"/>
                </a:cubicBezTo>
                <a:cubicBezTo>
                  <a:pt x="698143" y="356170"/>
                  <a:pt x="722811" y="322217"/>
                  <a:pt x="722811" y="322217"/>
                </a:cubicBezTo>
                <a:cubicBezTo>
                  <a:pt x="719908" y="293189"/>
                  <a:pt x="724073" y="262549"/>
                  <a:pt x="714103" y="235132"/>
                </a:cubicBezTo>
                <a:cubicBezTo>
                  <a:pt x="710966" y="226505"/>
                  <a:pt x="696804" y="228945"/>
                  <a:pt x="687977" y="226423"/>
                </a:cubicBezTo>
                <a:cubicBezTo>
                  <a:pt x="676469" y="223135"/>
                  <a:pt x="664754" y="220618"/>
                  <a:pt x="653143" y="217715"/>
                </a:cubicBezTo>
                <a:cubicBezTo>
                  <a:pt x="647337" y="211909"/>
                  <a:pt x="640855" y="206708"/>
                  <a:pt x="635726" y="200297"/>
                </a:cubicBezTo>
                <a:cubicBezTo>
                  <a:pt x="587714" y="140282"/>
                  <a:pt x="642983" y="33383"/>
                  <a:pt x="644434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title="Oval"/>
          <p:cNvSpPr/>
          <p:nvPr/>
        </p:nvSpPr>
        <p:spPr>
          <a:xfrm>
            <a:off x="5638800" y="2921726"/>
            <a:ext cx="533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3071893"/>
            <a:ext cx="167640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Operational GLMP missed many areas of low ceilings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Example Ceiling (Verified)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25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Example Ceiling (Verified)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title="Example Ceiling (Verifi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78992"/>
            <a:ext cx="7671010" cy="577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4495800"/>
            <a:ext cx="1905000" cy="4616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GLMP Meld</a:t>
            </a:r>
            <a:endParaRPr lang="en-US" dirty="0"/>
          </a:p>
        </p:txBody>
      </p:sp>
      <p:sp>
        <p:nvSpPr>
          <p:cNvPr id="8" name="Oval 7" title="Oval"/>
          <p:cNvSpPr/>
          <p:nvPr/>
        </p:nvSpPr>
        <p:spPr>
          <a:xfrm>
            <a:off x="4038600" y="3657600"/>
            <a:ext cx="914400" cy="6858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 title="Box"/>
          <p:cNvSpPr/>
          <p:nvPr/>
        </p:nvSpPr>
        <p:spPr>
          <a:xfrm>
            <a:off x="4023360" y="2107474"/>
            <a:ext cx="1428206" cy="1367246"/>
          </a:xfrm>
          <a:custGeom>
            <a:avLst/>
            <a:gdLst>
              <a:gd name="connsiteX0" fmla="*/ 644434 w 1428206"/>
              <a:gd name="connsiteY0" fmla="*/ 0 h 1367246"/>
              <a:gd name="connsiteX1" fmla="*/ 644434 w 1428206"/>
              <a:gd name="connsiteY1" fmla="*/ 0 h 1367246"/>
              <a:gd name="connsiteX2" fmla="*/ 574766 w 1428206"/>
              <a:gd name="connsiteY2" fmla="*/ 26126 h 1367246"/>
              <a:gd name="connsiteX3" fmla="*/ 313509 w 1428206"/>
              <a:gd name="connsiteY3" fmla="*/ 8709 h 1367246"/>
              <a:gd name="connsiteX4" fmla="*/ 174171 w 1428206"/>
              <a:gd name="connsiteY4" fmla="*/ 43543 h 1367246"/>
              <a:gd name="connsiteX5" fmla="*/ 165463 w 1428206"/>
              <a:gd name="connsiteY5" fmla="*/ 78377 h 1367246"/>
              <a:gd name="connsiteX6" fmla="*/ 156754 w 1428206"/>
              <a:gd name="connsiteY6" fmla="*/ 243840 h 1367246"/>
              <a:gd name="connsiteX7" fmla="*/ 174171 w 1428206"/>
              <a:gd name="connsiteY7" fmla="*/ 339635 h 1367246"/>
              <a:gd name="connsiteX8" fmla="*/ 243840 w 1428206"/>
              <a:gd name="connsiteY8" fmla="*/ 374469 h 1367246"/>
              <a:gd name="connsiteX9" fmla="*/ 426720 w 1428206"/>
              <a:gd name="connsiteY9" fmla="*/ 391886 h 1367246"/>
              <a:gd name="connsiteX10" fmla="*/ 461554 w 1428206"/>
              <a:gd name="connsiteY10" fmla="*/ 400595 h 1367246"/>
              <a:gd name="connsiteX11" fmla="*/ 513806 w 1428206"/>
              <a:gd name="connsiteY11" fmla="*/ 435429 h 1367246"/>
              <a:gd name="connsiteX12" fmla="*/ 531223 w 1428206"/>
              <a:gd name="connsiteY12" fmla="*/ 461555 h 1367246"/>
              <a:gd name="connsiteX13" fmla="*/ 557349 w 1428206"/>
              <a:gd name="connsiteY13" fmla="*/ 478972 h 1367246"/>
              <a:gd name="connsiteX14" fmla="*/ 548640 w 1428206"/>
              <a:gd name="connsiteY14" fmla="*/ 609600 h 1367246"/>
              <a:gd name="connsiteX15" fmla="*/ 522514 w 1428206"/>
              <a:gd name="connsiteY15" fmla="*/ 618309 h 1367246"/>
              <a:gd name="connsiteX16" fmla="*/ 496389 w 1428206"/>
              <a:gd name="connsiteY16" fmla="*/ 635726 h 1367246"/>
              <a:gd name="connsiteX17" fmla="*/ 461554 w 1428206"/>
              <a:gd name="connsiteY17" fmla="*/ 679269 h 1367246"/>
              <a:gd name="connsiteX18" fmla="*/ 435429 w 1428206"/>
              <a:gd name="connsiteY18" fmla="*/ 705395 h 1367246"/>
              <a:gd name="connsiteX19" fmla="*/ 426720 w 1428206"/>
              <a:gd name="connsiteY19" fmla="*/ 731520 h 1367246"/>
              <a:gd name="connsiteX20" fmla="*/ 444137 w 1428206"/>
              <a:gd name="connsiteY20" fmla="*/ 818606 h 1367246"/>
              <a:gd name="connsiteX21" fmla="*/ 365760 w 1428206"/>
              <a:gd name="connsiteY21" fmla="*/ 862149 h 1367246"/>
              <a:gd name="connsiteX22" fmla="*/ 339634 w 1428206"/>
              <a:gd name="connsiteY22" fmla="*/ 957943 h 1367246"/>
              <a:gd name="connsiteX23" fmla="*/ 313509 w 1428206"/>
              <a:gd name="connsiteY23" fmla="*/ 966652 h 1367246"/>
              <a:gd name="connsiteX24" fmla="*/ 296091 w 1428206"/>
              <a:gd name="connsiteY24" fmla="*/ 984069 h 1367246"/>
              <a:gd name="connsiteX25" fmla="*/ 243840 w 1428206"/>
              <a:gd name="connsiteY25" fmla="*/ 1001486 h 1367246"/>
              <a:gd name="connsiteX26" fmla="*/ 156754 w 1428206"/>
              <a:gd name="connsiteY26" fmla="*/ 1018903 h 1367246"/>
              <a:gd name="connsiteX27" fmla="*/ 130629 w 1428206"/>
              <a:gd name="connsiteY27" fmla="*/ 1027612 h 1367246"/>
              <a:gd name="connsiteX28" fmla="*/ 95794 w 1428206"/>
              <a:gd name="connsiteY28" fmla="*/ 1036320 h 1367246"/>
              <a:gd name="connsiteX29" fmla="*/ 52251 w 1428206"/>
              <a:gd name="connsiteY29" fmla="*/ 1071155 h 1367246"/>
              <a:gd name="connsiteX30" fmla="*/ 26126 w 1428206"/>
              <a:gd name="connsiteY30" fmla="*/ 1079863 h 1367246"/>
              <a:gd name="connsiteX31" fmla="*/ 17417 w 1428206"/>
              <a:gd name="connsiteY31" fmla="*/ 1114697 h 1367246"/>
              <a:gd name="connsiteX32" fmla="*/ 0 w 1428206"/>
              <a:gd name="connsiteY32" fmla="*/ 1175657 h 1367246"/>
              <a:gd name="connsiteX33" fmla="*/ 34834 w 1428206"/>
              <a:gd name="connsiteY33" fmla="*/ 1288869 h 1367246"/>
              <a:gd name="connsiteX34" fmla="*/ 104503 w 1428206"/>
              <a:gd name="connsiteY34" fmla="*/ 1297577 h 1367246"/>
              <a:gd name="connsiteX35" fmla="*/ 235131 w 1428206"/>
              <a:gd name="connsiteY35" fmla="*/ 1280160 h 1367246"/>
              <a:gd name="connsiteX36" fmla="*/ 287383 w 1428206"/>
              <a:gd name="connsiteY36" fmla="*/ 1271452 h 1367246"/>
              <a:gd name="connsiteX37" fmla="*/ 400594 w 1428206"/>
              <a:gd name="connsiteY37" fmla="*/ 1280160 h 1367246"/>
              <a:gd name="connsiteX38" fmla="*/ 426720 w 1428206"/>
              <a:gd name="connsiteY38" fmla="*/ 1288869 h 1367246"/>
              <a:gd name="connsiteX39" fmla="*/ 435429 w 1428206"/>
              <a:gd name="connsiteY39" fmla="*/ 1314995 h 1367246"/>
              <a:gd name="connsiteX40" fmla="*/ 461554 w 1428206"/>
              <a:gd name="connsiteY40" fmla="*/ 1332412 h 1367246"/>
              <a:gd name="connsiteX41" fmla="*/ 470263 w 1428206"/>
              <a:gd name="connsiteY41" fmla="*/ 1358537 h 1367246"/>
              <a:gd name="connsiteX42" fmla="*/ 496389 w 1428206"/>
              <a:gd name="connsiteY42" fmla="*/ 1367246 h 1367246"/>
              <a:gd name="connsiteX43" fmla="*/ 635726 w 1428206"/>
              <a:gd name="connsiteY43" fmla="*/ 1358537 h 1367246"/>
              <a:gd name="connsiteX44" fmla="*/ 661851 w 1428206"/>
              <a:gd name="connsiteY44" fmla="*/ 1349829 h 1367246"/>
              <a:gd name="connsiteX45" fmla="*/ 679269 w 1428206"/>
              <a:gd name="connsiteY45" fmla="*/ 1332412 h 1367246"/>
              <a:gd name="connsiteX46" fmla="*/ 740229 w 1428206"/>
              <a:gd name="connsiteY46" fmla="*/ 1280160 h 1367246"/>
              <a:gd name="connsiteX47" fmla="*/ 775063 w 1428206"/>
              <a:gd name="connsiteY47" fmla="*/ 1236617 h 1367246"/>
              <a:gd name="connsiteX48" fmla="*/ 801189 w 1428206"/>
              <a:gd name="connsiteY48" fmla="*/ 1227909 h 1367246"/>
              <a:gd name="connsiteX49" fmla="*/ 931817 w 1428206"/>
              <a:gd name="connsiteY49" fmla="*/ 1245326 h 1367246"/>
              <a:gd name="connsiteX50" fmla="*/ 957943 w 1428206"/>
              <a:gd name="connsiteY50" fmla="*/ 1254035 h 1367246"/>
              <a:gd name="connsiteX51" fmla="*/ 984069 w 1428206"/>
              <a:gd name="connsiteY51" fmla="*/ 1271452 h 1367246"/>
              <a:gd name="connsiteX52" fmla="*/ 1036320 w 1428206"/>
              <a:gd name="connsiteY52" fmla="*/ 1288869 h 1367246"/>
              <a:gd name="connsiteX53" fmla="*/ 1079863 w 1428206"/>
              <a:gd name="connsiteY53" fmla="*/ 1280160 h 1367246"/>
              <a:gd name="connsiteX54" fmla="*/ 1105989 w 1428206"/>
              <a:gd name="connsiteY54" fmla="*/ 1271452 h 1367246"/>
              <a:gd name="connsiteX55" fmla="*/ 1175657 w 1428206"/>
              <a:gd name="connsiteY55" fmla="*/ 1262743 h 1367246"/>
              <a:gd name="connsiteX56" fmla="*/ 1201783 w 1428206"/>
              <a:gd name="connsiteY56" fmla="*/ 1236617 h 1367246"/>
              <a:gd name="connsiteX57" fmla="*/ 1227909 w 1428206"/>
              <a:gd name="connsiteY57" fmla="*/ 1193075 h 1367246"/>
              <a:gd name="connsiteX58" fmla="*/ 1254034 w 1428206"/>
              <a:gd name="connsiteY58" fmla="*/ 1184366 h 1367246"/>
              <a:gd name="connsiteX59" fmla="*/ 1288869 w 1428206"/>
              <a:gd name="connsiteY59" fmla="*/ 1097280 h 1367246"/>
              <a:gd name="connsiteX60" fmla="*/ 1314994 w 1428206"/>
              <a:gd name="connsiteY60" fmla="*/ 992777 h 1367246"/>
              <a:gd name="connsiteX61" fmla="*/ 1367246 w 1428206"/>
              <a:gd name="connsiteY61" fmla="*/ 957943 h 1367246"/>
              <a:gd name="connsiteX62" fmla="*/ 1393371 w 1428206"/>
              <a:gd name="connsiteY62" fmla="*/ 940526 h 1367246"/>
              <a:gd name="connsiteX63" fmla="*/ 1410789 w 1428206"/>
              <a:gd name="connsiteY63" fmla="*/ 914400 h 1367246"/>
              <a:gd name="connsiteX64" fmla="*/ 1419497 w 1428206"/>
              <a:gd name="connsiteY64" fmla="*/ 862149 h 1367246"/>
              <a:gd name="connsiteX65" fmla="*/ 1428206 w 1428206"/>
              <a:gd name="connsiteY65" fmla="*/ 836023 h 1367246"/>
              <a:gd name="connsiteX66" fmla="*/ 1419497 w 1428206"/>
              <a:gd name="connsiteY66" fmla="*/ 627017 h 1367246"/>
              <a:gd name="connsiteX67" fmla="*/ 1410789 w 1428206"/>
              <a:gd name="connsiteY67" fmla="*/ 566057 h 1367246"/>
              <a:gd name="connsiteX68" fmla="*/ 1384663 w 1428206"/>
              <a:gd name="connsiteY68" fmla="*/ 548640 h 1367246"/>
              <a:gd name="connsiteX69" fmla="*/ 1314994 w 1428206"/>
              <a:gd name="connsiteY69" fmla="*/ 531223 h 1367246"/>
              <a:gd name="connsiteX70" fmla="*/ 1271451 w 1428206"/>
              <a:gd name="connsiteY70" fmla="*/ 539932 h 1367246"/>
              <a:gd name="connsiteX71" fmla="*/ 1245326 w 1428206"/>
              <a:gd name="connsiteY71" fmla="*/ 592183 h 1367246"/>
              <a:gd name="connsiteX72" fmla="*/ 1236617 w 1428206"/>
              <a:gd name="connsiteY72" fmla="*/ 670560 h 1367246"/>
              <a:gd name="connsiteX73" fmla="*/ 1114697 w 1428206"/>
              <a:gd name="connsiteY73" fmla="*/ 687977 h 1367246"/>
              <a:gd name="connsiteX74" fmla="*/ 1053737 w 1428206"/>
              <a:gd name="connsiteY74" fmla="*/ 644435 h 1367246"/>
              <a:gd name="connsiteX75" fmla="*/ 1036320 w 1428206"/>
              <a:gd name="connsiteY75" fmla="*/ 627017 h 1367246"/>
              <a:gd name="connsiteX76" fmla="*/ 1001486 w 1428206"/>
              <a:gd name="connsiteY76" fmla="*/ 566057 h 1367246"/>
              <a:gd name="connsiteX77" fmla="*/ 949234 w 1428206"/>
              <a:gd name="connsiteY77" fmla="*/ 548640 h 1367246"/>
              <a:gd name="connsiteX78" fmla="*/ 923109 w 1428206"/>
              <a:gd name="connsiteY78" fmla="*/ 557349 h 1367246"/>
              <a:gd name="connsiteX79" fmla="*/ 905691 w 1428206"/>
              <a:gd name="connsiteY79" fmla="*/ 574766 h 1367246"/>
              <a:gd name="connsiteX80" fmla="*/ 879566 w 1428206"/>
              <a:gd name="connsiteY80" fmla="*/ 592183 h 1367246"/>
              <a:gd name="connsiteX81" fmla="*/ 696686 w 1428206"/>
              <a:gd name="connsiteY81" fmla="*/ 566057 h 1367246"/>
              <a:gd name="connsiteX82" fmla="*/ 670560 w 1428206"/>
              <a:gd name="connsiteY82" fmla="*/ 548640 h 1367246"/>
              <a:gd name="connsiteX83" fmla="*/ 679269 w 1428206"/>
              <a:gd name="connsiteY83" fmla="*/ 400595 h 1367246"/>
              <a:gd name="connsiteX84" fmla="*/ 687977 w 1428206"/>
              <a:gd name="connsiteY84" fmla="*/ 374469 h 1367246"/>
              <a:gd name="connsiteX85" fmla="*/ 722811 w 1428206"/>
              <a:gd name="connsiteY85" fmla="*/ 322217 h 1367246"/>
              <a:gd name="connsiteX86" fmla="*/ 714103 w 1428206"/>
              <a:gd name="connsiteY86" fmla="*/ 235132 h 1367246"/>
              <a:gd name="connsiteX87" fmla="*/ 687977 w 1428206"/>
              <a:gd name="connsiteY87" fmla="*/ 226423 h 1367246"/>
              <a:gd name="connsiteX88" fmla="*/ 653143 w 1428206"/>
              <a:gd name="connsiteY88" fmla="*/ 217715 h 1367246"/>
              <a:gd name="connsiteX89" fmla="*/ 635726 w 1428206"/>
              <a:gd name="connsiteY89" fmla="*/ 200297 h 1367246"/>
              <a:gd name="connsiteX90" fmla="*/ 644434 w 1428206"/>
              <a:gd name="connsiteY90" fmla="*/ 0 h 136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28206" h="1367246">
                <a:moveTo>
                  <a:pt x="644434" y="0"/>
                </a:moveTo>
                <a:lnTo>
                  <a:pt x="644434" y="0"/>
                </a:lnTo>
                <a:cubicBezTo>
                  <a:pt x="621211" y="8709"/>
                  <a:pt x="599509" y="24420"/>
                  <a:pt x="574766" y="26126"/>
                </a:cubicBezTo>
                <a:cubicBezTo>
                  <a:pt x="501036" y="31211"/>
                  <a:pt x="394220" y="17676"/>
                  <a:pt x="313509" y="8709"/>
                </a:cubicBezTo>
                <a:cubicBezTo>
                  <a:pt x="308514" y="9423"/>
                  <a:pt x="195607" y="671"/>
                  <a:pt x="174171" y="43543"/>
                </a:cubicBezTo>
                <a:cubicBezTo>
                  <a:pt x="168818" y="54248"/>
                  <a:pt x="168366" y="66766"/>
                  <a:pt x="165463" y="78377"/>
                </a:cubicBezTo>
                <a:cubicBezTo>
                  <a:pt x="162560" y="133531"/>
                  <a:pt x="156754" y="188609"/>
                  <a:pt x="156754" y="243840"/>
                </a:cubicBezTo>
                <a:cubicBezTo>
                  <a:pt x="156754" y="251437"/>
                  <a:pt x="161925" y="319225"/>
                  <a:pt x="174171" y="339635"/>
                </a:cubicBezTo>
                <a:cubicBezTo>
                  <a:pt x="189370" y="364966"/>
                  <a:pt x="217790" y="365786"/>
                  <a:pt x="243840" y="374469"/>
                </a:cubicBezTo>
                <a:cubicBezTo>
                  <a:pt x="319608" y="399724"/>
                  <a:pt x="260827" y="382669"/>
                  <a:pt x="426720" y="391886"/>
                </a:cubicBezTo>
                <a:cubicBezTo>
                  <a:pt x="438331" y="394789"/>
                  <a:pt x="450849" y="395242"/>
                  <a:pt x="461554" y="400595"/>
                </a:cubicBezTo>
                <a:cubicBezTo>
                  <a:pt x="480277" y="409956"/>
                  <a:pt x="513806" y="435429"/>
                  <a:pt x="513806" y="435429"/>
                </a:cubicBezTo>
                <a:cubicBezTo>
                  <a:pt x="519612" y="444138"/>
                  <a:pt x="523822" y="454154"/>
                  <a:pt x="531223" y="461555"/>
                </a:cubicBezTo>
                <a:cubicBezTo>
                  <a:pt x="538624" y="468956"/>
                  <a:pt x="556126" y="468577"/>
                  <a:pt x="557349" y="478972"/>
                </a:cubicBezTo>
                <a:cubicBezTo>
                  <a:pt x="562448" y="522312"/>
                  <a:pt x="559224" y="567264"/>
                  <a:pt x="548640" y="609600"/>
                </a:cubicBezTo>
                <a:cubicBezTo>
                  <a:pt x="546414" y="618506"/>
                  <a:pt x="530725" y="614204"/>
                  <a:pt x="522514" y="618309"/>
                </a:cubicBezTo>
                <a:cubicBezTo>
                  <a:pt x="513153" y="622990"/>
                  <a:pt x="504562" y="629188"/>
                  <a:pt x="496389" y="635726"/>
                </a:cubicBezTo>
                <a:cubicBezTo>
                  <a:pt x="471050" y="655997"/>
                  <a:pt x="484188" y="652107"/>
                  <a:pt x="461554" y="679269"/>
                </a:cubicBezTo>
                <a:cubicBezTo>
                  <a:pt x="453670" y="688730"/>
                  <a:pt x="444137" y="696686"/>
                  <a:pt x="435429" y="705395"/>
                </a:cubicBezTo>
                <a:cubicBezTo>
                  <a:pt x="432526" y="714103"/>
                  <a:pt x="426720" y="722341"/>
                  <a:pt x="426720" y="731520"/>
                </a:cubicBezTo>
                <a:cubicBezTo>
                  <a:pt x="426720" y="752869"/>
                  <a:pt x="438384" y="795591"/>
                  <a:pt x="444137" y="818606"/>
                </a:cubicBezTo>
                <a:cubicBezTo>
                  <a:pt x="380202" y="839918"/>
                  <a:pt x="404868" y="823041"/>
                  <a:pt x="365760" y="862149"/>
                </a:cubicBezTo>
                <a:cubicBezTo>
                  <a:pt x="353450" y="923695"/>
                  <a:pt x="361732" y="891650"/>
                  <a:pt x="339634" y="957943"/>
                </a:cubicBezTo>
                <a:cubicBezTo>
                  <a:pt x="336731" y="966651"/>
                  <a:pt x="322217" y="963749"/>
                  <a:pt x="313509" y="966652"/>
                </a:cubicBezTo>
                <a:cubicBezTo>
                  <a:pt x="307703" y="972458"/>
                  <a:pt x="303435" y="980397"/>
                  <a:pt x="296091" y="984069"/>
                </a:cubicBezTo>
                <a:cubicBezTo>
                  <a:pt x="279670" y="992279"/>
                  <a:pt x="261257" y="995680"/>
                  <a:pt x="243840" y="1001486"/>
                </a:cubicBezTo>
                <a:cubicBezTo>
                  <a:pt x="198239" y="1016686"/>
                  <a:pt x="226806" y="1008896"/>
                  <a:pt x="156754" y="1018903"/>
                </a:cubicBezTo>
                <a:cubicBezTo>
                  <a:pt x="148046" y="1021806"/>
                  <a:pt x="139455" y="1025090"/>
                  <a:pt x="130629" y="1027612"/>
                </a:cubicBezTo>
                <a:cubicBezTo>
                  <a:pt x="119121" y="1030900"/>
                  <a:pt x="106795" y="1031605"/>
                  <a:pt x="95794" y="1036320"/>
                </a:cubicBezTo>
                <a:cubicBezTo>
                  <a:pt x="34803" y="1062458"/>
                  <a:pt x="99063" y="1043067"/>
                  <a:pt x="52251" y="1071155"/>
                </a:cubicBezTo>
                <a:cubicBezTo>
                  <a:pt x="44380" y="1075878"/>
                  <a:pt x="34834" y="1076960"/>
                  <a:pt x="26126" y="1079863"/>
                </a:cubicBezTo>
                <a:cubicBezTo>
                  <a:pt x="23223" y="1091474"/>
                  <a:pt x="20705" y="1103189"/>
                  <a:pt x="17417" y="1114697"/>
                </a:cubicBezTo>
                <a:cubicBezTo>
                  <a:pt x="-7570" y="1202151"/>
                  <a:pt x="27226" y="1066761"/>
                  <a:pt x="0" y="1175657"/>
                </a:cubicBezTo>
                <a:cubicBezTo>
                  <a:pt x="2620" y="1201856"/>
                  <a:pt x="-8832" y="1272991"/>
                  <a:pt x="34834" y="1288869"/>
                </a:cubicBezTo>
                <a:cubicBezTo>
                  <a:pt x="56829" y="1296867"/>
                  <a:pt x="81280" y="1294674"/>
                  <a:pt x="104503" y="1297577"/>
                </a:cubicBezTo>
                <a:cubicBezTo>
                  <a:pt x="158035" y="1290886"/>
                  <a:pt x="183020" y="1288177"/>
                  <a:pt x="235131" y="1280160"/>
                </a:cubicBezTo>
                <a:cubicBezTo>
                  <a:pt x="252583" y="1277475"/>
                  <a:pt x="269966" y="1274355"/>
                  <a:pt x="287383" y="1271452"/>
                </a:cubicBezTo>
                <a:cubicBezTo>
                  <a:pt x="325120" y="1274355"/>
                  <a:pt x="363038" y="1275466"/>
                  <a:pt x="400594" y="1280160"/>
                </a:cubicBezTo>
                <a:cubicBezTo>
                  <a:pt x="409703" y="1281299"/>
                  <a:pt x="420229" y="1282378"/>
                  <a:pt x="426720" y="1288869"/>
                </a:cubicBezTo>
                <a:cubicBezTo>
                  <a:pt x="433211" y="1295360"/>
                  <a:pt x="429694" y="1307827"/>
                  <a:pt x="435429" y="1314995"/>
                </a:cubicBezTo>
                <a:cubicBezTo>
                  <a:pt x="441967" y="1323168"/>
                  <a:pt x="452846" y="1326606"/>
                  <a:pt x="461554" y="1332412"/>
                </a:cubicBezTo>
                <a:cubicBezTo>
                  <a:pt x="464457" y="1341120"/>
                  <a:pt x="463772" y="1352046"/>
                  <a:pt x="470263" y="1358537"/>
                </a:cubicBezTo>
                <a:cubicBezTo>
                  <a:pt x="476754" y="1365028"/>
                  <a:pt x="487209" y="1367246"/>
                  <a:pt x="496389" y="1367246"/>
                </a:cubicBezTo>
                <a:cubicBezTo>
                  <a:pt x="542925" y="1367246"/>
                  <a:pt x="589280" y="1361440"/>
                  <a:pt x="635726" y="1358537"/>
                </a:cubicBezTo>
                <a:cubicBezTo>
                  <a:pt x="644434" y="1355634"/>
                  <a:pt x="653980" y="1354552"/>
                  <a:pt x="661851" y="1349829"/>
                </a:cubicBezTo>
                <a:cubicBezTo>
                  <a:pt x="668892" y="1345605"/>
                  <a:pt x="672858" y="1337541"/>
                  <a:pt x="679269" y="1332412"/>
                </a:cubicBezTo>
                <a:cubicBezTo>
                  <a:pt x="745577" y="1279366"/>
                  <a:pt x="656384" y="1364005"/>
                  <a:pt x="740229" y="1280160"/>
                </a:cubicBezTo>
                <a:cubicBezTo>
                  <a:pt x="758024" y="1262365"/>
                  <a:pt x="753522" y="1249542"/>
                  <a:pt x="775063" y="1236617"/>
                </a:cubicBezTo>
                <a:cubicBezTo>
                  <a:pt x="782934" y="1231894"/>
                  <a:pt x="792480" y="1230812"/>
                  <a:pt x="801189" y="1227909"/>
                </a:cubicBezTo>
                <a:cubicBezTo>
                  <a:pt x="844732" y="1233715"/>
                  <a:pt x="888487" y="1238104"/>
                  <a:pt x="931817" y="1245326"/>
                </a:cubicBezTo>
                <a:cubicBezTo>
                  <a:pt x="940872" y="1246835"/>
                  <a:pt x="949732" y="1249930"/>
                  <a:pt x="957943" y="1254035"/>
                </a:cubicBezTo>
                <a:cubicBezTo>
                  <a:pt x="967304" y="1258716"/>
                  <a:pt x="974505" y="1267201"/>
                  <a:pt x="984069" y="1271452"/>
                </a:cubicBezTo>
                <a:cubicBezTo>
                  <a:pt x="1000846" y="1278908"/>
                  <a:pt x="1036320" y="1288869"/>
                  <a:pt x="1036320" y="1288869"/>
                </a:cubicBezTo>
                <a:cubicBezTo>
                  <a:pt x="1050834" y="1285966"/>
                  <a:pt x="1065503" y="1283750"/>
                  <a:pt x="1079863" y="1280160"/>
                </a:cubicBezTo>
                <a:cubicBezTo>
                  <a:pt x="1088769" y="1277934"/>
                  <a:pt x="1096957" y="1273094"/>
                  <a:pt x="1105989" y="1271452"/>
                </a:cubicBezTo>
                <a:cubicBezTo>
                  <a:pt x="1129015" y="1267265"/>
                  <a:pt x="1152434" y="1265646"/>
                  <a:pt x="1175657" y="1262743"/>
                </a:cubicBezTo>
                <a:cubicBezTo>
                  <a:pt x="1184366" y="1254034"/>
                  <a:pt x="1194951" y="1246864"/>
                  <a:pt x="1201783" y="1236617"/>
                </a:cubicBezTo>
                <a:cubicBezTo>
                  <a:pt x="1220051" y="1209214"/>
                  <a:pt x="1197771" y="1211158"/>
                  <a:pt x="1227909" y="1193075"/>
                </a:cubicBezTo>
                <a:cubicBezTo>
                  <a:pt x="1235780" y="1188352"/>
                  <a:pt x="1245326" y="1187269"/>
                  <a:pt x="1254034" y="1184366"/>
                </a:cubicBezTo>
                <a:cubicBezTo>
                  <a:pt x="1275556" y="1119799"/>
                  <a:pt x="1263240" y="1148536"/>
                  <a:pt x="1288869" y="1097280"/>
                </a:cubicBezTo>
                <a:cubicBezTo>
                  <a:pt x="1290918" y="1084988"/>
                  <a:pt x="1302056" y="1001402"/>
                  <a:pt x="1314994" y="992777"/>
                </a:cubicBezTo>
                <a:lnTo>
                  <a:pt x="1367246" y="957943"/>
                </a:lnTo>
                <a:lnTo>
                  <a:pt x="1393371" y="940526"/>
                </a:lnTo>
                <a:cubicBezTo>
                  <a:pt x="1399177" y="931817"/>
                  <a:pt x="1407479" y="924330"/>
                  <a:pt x="1410789" y="914400"/>
                </a:cubicBezTo>
                <a:cubicBezTo>
                  <a:pt x="1416373" y="897649"/>
                  <a:pt x="1415667" y="879386"/>
                  <a:pt x="1419497" y="862149"/>
                </a:cubicBezTo>
                <a:cubicBezTo>
                  <a:pt x="1421488" y="853188"/>
                  <a:pt x="1425303" y="844732"/>
                  <a:pt x="1428206" y="836023"/>
                </a:cubicBezTo>
                <a:cubicBezTo>
                  <a:pt x="1425303" y="766354"/>
                  <a:pt x="1423986" y="696601"/>
                  <a:pt x="1419497" y="627017"/>
                </a:cubicBezTo>
                <a:cubicBezTo>
                  <a:pt x="1418175" y="606533"/>
                  <a:pt x="1419125" y="584814"/>
                  <a:pt x="1410789" y="566057"/>
                </a:cubicBezTo>
                <a:cubicBezTo>
                  <a:pt x="1406538" y="556493"/>
                  <a:pt x="1394025" y="553321"/>
                  <a:pt x="1384663" y="548640"/>
                </a:cubicBezTo>
                <a:cubicBezTo>
                  <a:pt x="1366813" y="539716"/>
                  <a:pt x="1331551" y="534534"/>
                  <a:pt x="1314994" y="531223"/>
                </a:cubicBezTo>
                <a:cubicBezTo>
                  <a:pt x="1300480" y="534126"/>
                  <a:pt x="1284303" y="532588"/>
                  <a:pt x="1271451" y="539932"/>
                </a:cubicBezTo>
                <a:cubicBezTo>
                  <a:pt x="1257547" y="547877"/>
                  <a:pt x="1249796" y="578772"/>
                  <a:pt x="1245326" y="592183"/>
                </a:cubicBezTo>
                <a:cubicBezTo>
                  <a:pt x="1242423" y="618309"/>
                  <a:pt x="1244930" y="645623"/>
                  <a:pt x="1236617" y="670560"/>
                </a:cubicBezTo>
                <a:cubicBezTo>
                  <a:pt x="1219394" y="722229"/>
                  <a:pt x="1140555" y="690328"/>
                  <a:pt x="1114697" y="687977"/>
                </a:cubicBezTo>
                <a:cubicBezTo>
                  <a:pt x="1024712" y="657982"/>
                  <a:pt x="1082765" y="692814"/>
                  <a:pt x="1053737" y="644435"/>
                </a:cubicBezTo>
                <a:cubicBezTo>
                  <a:pt x="1049513" y="637394"/>
                  <a:pt x="1042126" y="632823"/>
                  <a:pt x="1036320" y="627017"/>
                </a:cubicBezTo>
                <a:cubicBezTo>
                  <a:pt x="1028738" y="604272"/>
                  <a:pt x="1024079" y="581119"/>
                  <a:pt x="1001486" y="566057"/>
                </a:cubicBezTo>
                <a:cubicBezTo>
                  <a:pt x="986210" y="555873"/>
                  <a:pt x="949234" y="548640"/>
                  <a:pt x="949234" y="548640"/>
                </a:cubicBezTo>
                <a:cubicBezTo>
                  <a:pt x="940526" y="551543"/>
                  <a:pt x="930980" y="552626"/>
                  <a:pt x="923109" y="557349"/>
                </a:cubicBezTo>
                <a:cubicBezTo>
                  <a:pt x="916068" y="561573"/>
                  <a:pt x="912102" y="569637"/>
                  <a:pt x="905691" y="574766"/>
                </a:cubicBezTo>
                <a:cubicBezTo>
                  <a:pt x="897518" y="581304"/>
                  <a:pt x="888274" y="586377"/>
                  <a:pt x="879566" y="592183"/>
                </a:cubicBezTo>
                <a:cubicBezTo>
                  <a:pt x="730618" y="582254"/>
                  <a:pt x="790337" y="597276"/>
                  <a:pt x="696686" y="566057"/>
                </a:cubicBezTo>
                <a:cubicBezTo>
                  <a:pt x="686757" y="562747"/>
                  <a:pt x="679269" y="554446"/>
                  <a:pt x="670560" y="548640"/>
                </a:cubicBezTo>
                <a:cubicBezTo>
                  <a:pt x="673463" y="499292"/>
                  <a:pt x="674350" y="449783"/>
                  <a:pt x="679269" y="400595"/>
                </a:cubicBezTo>
                <a:cubicBezTo>
                  <a:pt x="680182" y="391461"/>
                  <a:pt x="683519" y="382494"/>
                  <a:pt x="687977" y="374469"/>
                </a:cubicBezTo>
                <a:cubicBezTo>
                  <a:pt x="698143" y="356170"/>
                  <a:pt x="722811" y="322217"/>
                  <a:pt x="722811" y="322217"/>
                </a:cubicBezTo>
                <a:cubicBezTo>
                  <a:pt x="719908" y="293189"/>
                  <a:pt x="724073" y="262549"/>
                  <a:pt x="714103" y="235132"/>
                </a:cubicBezTo>
                <a:cubicBezTo>
                  <a:pt x="710966" y="226505"/>
                  <a:pt x="696804" y="228945"/>
                  <a:pt x="687977" y="226423"/>
                </a:cubicBezTo>
                <a:cubicBezTo>
                  <a:pt x="676469" y="223135"/>
                  <a:pt x="664754" y="220618"/>
                  <a:pt x="653143" y="217715"/>
                </a:cubicBezTo>
                <a:cubicBezTo>
                  <a:pt x="647337" y="211909"/>
                  <a:pt x="640855" y="206708"/>
                  <a:pt x="635726" y="200297"/>
                </a:cubicBezTo>
                <a:cubicBezTo>
                  <a:pt x="587714" y="140282"/>
                  <a:pt x="642983" y="33383"/>
                  <a:pt x="644434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title="Oval"/>
          <p:cNvSpPr/>
          <p:nvPr/>
        </p:nvSpPr>
        <p:spPr>
          <a:xfrm>
            <a:off x="5638800" y="2921726"/>
            <a:ext cx="533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3071893"/>
            <a:ext cx="1676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Meld provided much better guidance for the event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92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ea typeface="Arial"/>
                <a:cs typeface="Arial"/>
              </a:rPr>
              <a:t>Ceiling &amp; Visibility: Threat Scores</a:t>
            </a:r>
          </a:p>
        </p:txBody>
      </p:sp>
      <p:graphicFrame>
        <p:nvGraphicFramePr>
          <p:cNvPr id="6" name="Chart 5" title="Threat Score: Ceiling &lt; 1,000 FT 1200 UTC Cycle, Cool Seas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391653"/>
              </p:ext>
            </p:extLst>
          </p:nvPr>
        </p:nvGraphicFramePr>
        <p:xfrm>
          <a:off x="304800" y="1143000"/>
          <a:ext cx="86106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8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ea typeface="Arial"/>
                <a:cs typeface="Arial"/>
              </a:rPr>
              <a:t>Ceiling &amp; Visibility: Threat Scores</a:t>
            </a:r>
          </a:p>
        </p:txBody>
      </p:sp>
      <p:graphicFrame>
        <p:nvGraphicFramePr>
          <p:cNvPr id="6" name="Chart 5" title="Threat Score: Ceiling &lt; 1,000 FT 1200 UTC Cycle, Cool Seas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911742"/>
              </p:ext>
            </p:extLst>
          </p:nvPr>
        </p:nvGraphicFramePr>
        <p:xfrm>
          <a:off x="304800" y="1143000"/>
          <a:ext cx="86106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599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1371600"/>
            <a:ext cx="82491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-US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1-hr </a:t>
            </a:r>
            <a:r>
              <a:rPr lang="en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Convection </a:t>
            </a:r>
            <a:r>
              <a:rPr lang="en" sz="24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Lightning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Guidance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2400" b="0" i="0" u="none" strike="noStrike" cap="none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stations to LAMP guidance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match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MOS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stations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per WFO requests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Using the most recent METAR observation and SPECI observations as input into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LAMP (FAA AWRP funding)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Running LAMP/GLMP every 15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minutes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(FAA AWRP funding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ubtitle 8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9</a:t>
            </a:fld>
            <a:endParaRPr lang="en" dirty="0">
              <a:sym typeface="Arial"/>
            </a:endParaRPr>
          </a:p>
        </p:txBody>
      </p:sp>
      <p:sp>
        <p:nvSpPr>
          <p:cNvPr id="4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all 2017 Implementation" hidden="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Fall 2017 Implementation</a:t>
            </a:r>
            <a:r>
              <a:rPr lang="en" smtClean="0"/>
              <a:t/>
            </a:r>
            <a:br>
              <a:rPr lang="en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9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7.1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7.6|5|4.9|1.4|11.6|3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75173</TotalTime>
  <Words>3660</Words>
  <Application>Microsoft Office PowerPoint</Application>
  <PresentationFormat>On-screen Show (4:3)</PresentationFormat>
  <Paragraphs>215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Courier</vt:lpstr>
      <vt:lpstr>Courier New</vt:lpstr>
      <vt:lpstr>Times New Roman</vt:lpstr>
      <vt:lpstr>Wingdings</vt:lpstr>
      <vt:lpstr>Custom Design</vt:lpstr>
      <vt:lpstr>1_Custom Design</vt:lpstr>
      <vt:lpstr>2_Custom Design</vt:lpstr>
      <vt:lpstr>3_Custom Design</vt:lpstr>
      <vt:lpstr>Further Improvements to Localized Aviation MOS Program (LAMP) and Gridded LAMP Guidance for Aviation*</vt:lpstr>
      <vt:lpstr>Outline</vt:lpstr>
      <vt:lpstr>April 2017 Implementation</vt:lpstr>
      <vt:lpstr>LAMP Probability Meld Example: Ceiling &lt; 1000 feet </vt:lpstr>
      <vt:lpstr>Example Ceiling (Verified)</vt:lpstr>
      <vt:lpstr>Example Ceiling (Verified)</vt:lpstr>
      <vt:lpstr>Ceiling &amp; Visibility: Threat Scores</vt:lpstr>
      <vt:lpstr>Ceiling &amp; Visibility: Threat Scores</vt:lpstr>
      <vt:lpstr>Fall 2017 Implementation </vt:lpstr>
      <vt:lpstr>Fall 2017 Implementation </vt:lpstr>
      <vt:lpstr>1-hr Convection Example: Hurricane Irma </vt:lpstr>
      <vt:lpstr>Convection and Lightning Upgrade</vt:lpstr>
      <vt:lpstr>Fall 2017 Implementation </vt:lpstr>
      <vt:lpstr>Fall 2017 Implementation </vt:lpstr>
      <vt:lpstr>Benefit of using the most recent observations including Specials </vt:lpstr>
      <vt:lpstr>Benefit of using the most recent observations including Specials </vt:lpstr>
      <vt:lpstr>Fall 2017 Implementation </vt:lpstr>
      <vt:lpstr>Ceiling Threat Score &lt; 1000 ft  1200 UTC, Summer 2017 </vt:lpstr>
      <vt:lpstr>Ceiling Threat Score &lt; 1000 ft  1200 UTC, Summer 2017 </vt:lpstr>
      <vt:lpstr>Ceiling Threat Score &lt; 1000 ft  1200 UTC, Summer 2017 </vt:lpstr>
      <vt:lpstr>Ceiling Threat Score &lt; 1000 ft 1200 UTC, Summer 2017</vt:lpstr>
      <vt:lpstr>15-minute updates </vt:lpstr>
      <vt:lpstr>15-minute updates </vt:lpstr>
      <vt:lpstr>Future work beyond 2017* to support National Blend of Models</vt:lpstr>
      <vt:lpstr>Additional Resources </vt:lpstr>
    </vt:vector>
  </TitlesOfParts>
  <Company>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Presentation Format</dc:title>
  <dc:creator>curtis.neidhart@noaa.gov</dc:creator>
  <cp:lastModifiedBy>Michael Allard</cp:lastModifiedBy>
  <cp:revision>2825</cp:revision>
  <cp:lastPrinted>2015-01-13T14:55:30Z</cp:lastPrinted>
  <dcterms:created xsi:type="dcterms:W3CDTF">2003-08-07T18:06:43Z</dcterms:created>
  <dcterms:modified xsi:type="dcterms:W3CDTF">2020-02-13T16:44:10Z</dcterms:modified>
</cp:coreProperties>
</file>