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2"/>
  </p:notesMasterIdLst>
  <p:sldIdLst>
    <p:sldId id="274" r:id="rId2"/>
    <p:sldId id="258" r:id="rId3"/>
    <p:sldId id="257" r:id="rId4"/>
    <p:sldId id="290" r:id="rId5"/>
    <p:sldId id="266" r:id="rId6"/>
    <p:sldId id="260" r:id="rId7"/>
    <p:sldId id="273" r:id="rId8"/>
    <p:sldId id="261" r:id="rId9"/>
    <p:sldId id="267" r:id="rId10"/>
    <p:sldId id="268" r:id="rId11"/>
    <p:sldId id="270" r:id="rId12"/>
    <p:sldId id="271" r:id="rId13"/>
    <p:sldId id="272" r:id="rId14"/>
    <p:sldId id="269" r:id="rId15"/>
    <p:sldId id="292" r:id="rId16"/>
    <p:sldId id="293" r:id="rId17"/>
    <p:sldId id="294" r:id="rId18"/>
    <p:sldId id="295" r:id="rId19"/>
    <p:sldId id="286" r:id="rId20"/>
    <p:sldId id="29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4" d="100"/>
          <a:sy n="94" d="100"/>
        </p:scale>
        <p:origin x="-6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1EA257-2DA8-E748-9619-BE132C634D5B}" type="datetimeFigureOut">
              <a:rPr lang="en-US" smtClean="0"/>
              <a:pPr/>
              <a:t>3/14/14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C80A2-875D-BF42-88B8-39174BBC6D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that is well and good… I first got interested in this issue from</a:t>
            </a:r>
            <a:r>
              <a:rPr lang="en-US" baseline="0" dirty="0" smtClean="0"/>
              <a:t> a seeing images like these.</a:t>
            </a:r>
          </a:p>
          <a:p>
            <a:endParaRPr lang="en-US" dirty="0"/>
          </a:p>
        </p:txBody>
      </p:sp>
      <p:sp>
        <p:nvSpPr>
          <p:cNvPr id="4" name="Slide Number Placeholder 3"/>
          <p:cNvSpPr>
            <a:spLocks noGrp="1"/>
          </p:cNvSpPr>
          <p:nvPr>
            <p:ph type="sldNum" sz="quarter" idx="10"/>
          </p:nvPr>
        </p:nvSpPr>
        <p:spPr/>
        <p:txBody>
          <a:bodyPr/>
          <a:lstStyle/>
          <a:p>
            <a:fld id="{1CCC80A2-875D-BF42-88B8-39174BBC6D4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Zooming in you can see some of</a:t>
            </a:r>
            <a:r>
              <a:rPr lang="en-US" baseline="0" dirty="0" smtClean="0"/>
              <a:t> the most bare land is fallowed agriculture land. No remnants of the original desert biology. In many areas you can recognize patterns of housing development….. Oops, development still seems to be far off for this area. What happens to the land now?</a:t>
            </a:r>
          </a:p>
          <a:p>
            <a:endParaRPr lang="en-US" baseline="0" dirty="0" smtClean="0"/>
          </a:p>
          <a:p>
            <a:r>
              <a:rPr lang="en-US" baseline="0" dirty="0" smtClean="0"/>
              <a:t>Dust is symptom of a larger economically driven ecological condition. To resolve the dust problem, the solution must address the root cause, the fallowed land. How can we make this land usable again and contribute once more to the local economy</a:t>
            </a:r>
            <a:r>
              <a:rPr lang="en-US" baseline="0" dirty="0" smtClean="0"/>
              <a:t>?</a:t>
            </a:r>
          </a:p>
          <a:p>
            <a:endParaRPr lang="en-US" baseline="0" dirty="0" smtClean="0"/>
          </a:p>
          <a:p>
            <a:r>
              <a:rPr lang="en-US" baseline="0" dirty="0" smtClean="0"/>
              <a:t>Introduce the road blocks to management…. </a:t>
            </a:r>
            <a:endParaRPr lang="en-US" baseline="0" dirty="0" smtClean="0"/>
          </a:p>
        </p:txBody>
      </p:sp>
      <p:sp>
        <p:nvSpPr>
          <p:cNvPr id="4" name="Slide Number Placeholder 3"/>
          <p:cNvSpPr>
            <a:spLocks noGrp="1"/>
          </p:cNvSpPr>
          <p:nvPr>
            <p:ph type="sldNum" sz="quarter" idx="10"/>
          </p:nvPr>
        </p:nvSpPr>
        <p:spPr/>
        <p:txBody>
          <a:bodyPr/>
          <a:lstStyle/>
          <a:p>
            <a:fld id="{1CCC80A2-875D-BF42-88B8-39174BBC6D41}"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Much of this land has been incorporated into nearby municipalities i.e. </a:t>
            </a:r>
            <a:r>
              <a:rPr lang="en-US" dirty="0" err="1" smtClean="0"/>
              <a:t>Eloy</a:t>
            </a:r>
            <a:r>
              <a:rPr lang="en-US" dirty="0" smtClean="0"/>
              <a:t>… </a:t>
            </a:r>
          </a:p>
          <a:p>
            <a:r>
              <a:rPr lang="en-US" dirty="0" smtClean="0"/>
              <a:t>The water rights have gone to the city as well… making</a:t>
            </a:r>
            <a:r>
              <a:rPr lang="en-US" baseline="0" dirty="0" smtClean="0"/>
              <a:t> irrigation for dust mitigation not an option</a:t>
            </a:r>
            <a:endParaRPr lang="en-US" dirty="0"/>
          </a:p>
        </p:txBody>
      </p:sp>
      <p:sp>
        <p:nvSpPr>
          <p:cNvPr id="4" name="Slide Number Placeholder 3"/>
          <p:cNvSpPr>
            <a:spLocks noGrp="1"/>
          </p:cNvSpPr>
          <p:nvPr>
            <p:ph type="sldNum" sz="quarter" idx="10"/>
          </p:nvPr>
        </p:nvSpPr>
        <p:spPr/>
        <p:txBody>
          <a:bodyPr/>
          <a:lstStyle/>
          <a:p>
            <a:fld id="{1CCC80A2-875D-BF42-88B8-39174BBC6D41}"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Dust has been in the headlines a lot lately. </a:t>
            </a:r>
          </a:p>
          <a:p>
            <a:endParaRPr lang="en-US" dirty="0"/>
          </a:p>
        </p:txBody>
      </p:sp>
      <p:sp>
        <p:nvSpPr>
          <p:cNvPr id="4" name="Slide Number Placeholder 3"/>
          <p:cNvSpPr>
            <a:spLocks noGrp="1"/>
          </p:cNvSpPr>
          <p:nvPr>
            <p:ph type="sldNum" sz="quarter" idx="10"/>
          </p:nvPr>
        </p:nvSpPr>
        <p:spPr/>
        <p:txBody>
          <a:bodyPr/>
          <a:lstStyle/>
          <a:p>
            <a:fld id="{1CCC80A2-875D-BF42-88B8-39174BBC6D41}"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AZ has the opportunity to turn this into an opportunity for</a:t>
            </a:r>
            <a:r>
              <a:rPr lang="en-US" baseline="0" dirty="0" smtClean="0"/>
              <a:t> national leadership. First step is to understand the problem. Lot’s of great presentation and discussion earlier today that address this. </a:t>
            </a:r>
          </a:p>
          <a:p>
            <a:endParaRPr lang="en-US" baseline="0" dirty="0" smtClean="0"/>
          </a:p>
          <a:p>
            <a:r>
              <a:rPr lang="en-US" baseline="0" dirty="0" smtClean="0"/>
              <a:t>As we go through the rest of these slides I think you’ll recognize that the circumstances that have lead to the dust problems in this area are ones that can be found throughout the West. </a:t>
            </a:r>
            <a:endParaRPr lang="en-US" dirty="0"/>
          </a:p>
        </p:txBody>
      </p:sp>
      <p:sp>
        <p:nvSpPr>
          <p:cNvPr id="4" name="Slide Number Placeholder 3"/>
          <p:cNvSpPr>
            <a:spLocks noGrp="1"/>
          </p:cNvSpPr>
          <p:nvPr>
            <p:ph type="sldNum" sz="quarter" idx="10"/>
          </p:nvPr>
        </p:nvSpPr>
        <p:spPr/>
        <p:txBody>
          <a:bodyPr/>
          <a:lstStyle/>
          <a:p>
            <a:fld id="{1CCC80A2-875D-BF42-88B8-39174BBC6D4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ADOT estimates</a:t>
            </a:r>
            <a:r>
              <a:rPr lang="en-US" baseline="0" dirty="0" smtClean="0"/>
              <a:t> nearly 3B$ in economic losses from auto accidents in AZ in 2012. Again, in 2012, 98 auto accidents associated with dust storms.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dust has larger economic implications that just transportation. Public perceptions about health and quality of life in AZ.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 just an issue in Arizona but throughout the SW and W. </a:t>
            </a:r>
          </a:p>
          <a:p>
            <a:endParaRPr lang="en-US" dirty="0"/>
          </a:p>
        </p:txBody>
      </p:sp>
      <p:sp>
        <p:nvSpPr>
          <p:cNvPr id="4" name="Slide Number Placeholder 3"/>
          <p:cNvSpPr>
            <a:spLocks noGrp="1"/>
          </p:cNvSpPr>
          <p:nvPr>
            <p:ph type="sldNum" sz="quarter" idx="10"/>
          </p:nvPr>
        </p:nvSpPr>
        <p:spPr/>
        <p:txBody>
          <a:bodyPr/>
          <a:lstStyle/>
          <a:p>
            <a:fld id="{1CCC80A2-875D-BF42-88B8-39174BBC6D4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is the dust </a:t>
            </a:r>
            <a:r>
              <a:rPr lang="en-US" dirty="0" err="1" smtClean="0"/>
              <a:t>soo</a:t>
            </a:r>
            <a:r>
              <a:rPr lang="en-US" dirty="0" smtClean="0"/>
              <a:t> bad in this particular 2 mile stretch of I-10? Many</a:t>
            </a:r>
            <a:r>
              <a:rPr lang="en-US" baseline="0" dirty="0" smtClean="0"/>
              <a:t> of you in this room will certainly have a better understanding of how this works than I do.. Here’s how I’ve come to think about it after visiting with folks like JJ </a:t>
            </a:r>
            <a:r>
              <a:rPr lang="en-US" baseline="0" dirty="0" err="1" smtClean="0"/>
              <a:t>Brost</a:t>
            </a:r>
            <a:r>
              <a:rPr lang="en-US" baseline="0" dirty="0" smtClean="0"/>
              <a:t>. </a:t>
            </a:r>
            <a:endParaRPr lang="en-US" dirty="0" smtClean="0"/>
          </a:p>
          <a:p>
            <a:endParaRPr lang="en-US" dirty="0" smtClean="0"/>
          </a:p>
          <a:p>
            <a:r>
              <a:rPr lang="en-US" dirty="0" smtClean="0"/>
              <a:t>Due to localized</a:t>
            </a:r>
            <a:r>
              <a:rPr lang="en-US" baseline="0" dirty="0" smtClean="0"/>
              <a:t> geography, non threatening winds get channeled between mountain outcroppings and pick up speed very quickly. Dust storms associated with accidents on I-10 are small, localized, fast moving storms. Wind from the West pick up dust quickly without warning. </a:t>
            </a:r>
            <a:endParaRPr lang="en-US" dirty="0"/>
          </a:p>
        </p:txBody>
      </p:sp>
      <p:sp>
        <p:nvSpPr>
          <p:cNvPr id="4" name="Slide Number Placeholder 3"/>
          <p:cNvSpPr>
            <a:spLocks noGrp="1"/>
          </p:cNvSpPr>
          <p:nvPr>
            <p:ph type="sldNum" sz="quarter" idx="10"/>
          </p:nvPr>
        </p:nvSpPr>
        <p:spPr/>
        <p:txBody>
          <a:bodyPr/>
          <a:lstStyle/>
          <a:p>
            <a:fld id="{1CCC80A2-875D-BF42-88B8-39174BBC6D4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 reality is that it’s more than just an issue of weather…. This is an issue of land management</a:t>
            </a:r>
          </a:p>
          <a:p>
            <a:endParaRPr lang="en-US" dirty="0" smtClean="0"/>
          </a:p>
          <a:p>
            <a:r>
              <a:rPr lang="en-US" dirty="0" smtClean="0"/>
              <a:t>State Park Lands, BLM,</a:t>
            </a:r>
            <a:r>
              <a:rPr lang="en-US" baseline="0" dirty="0" smtClean="0"/>
              <a:t> State Trust Land, Tribal Lands</a:t>
            </a:r>
          </a:p>
          <a:p>
            <a:r>
              <a:rPr lang="en-US" baseline="0" dirty="0" smtClean="0"/>
              <a:t>Lands highlighted in light blue are State Trust Land. Areas bordered in purple indicate existing lease contracts. </a:t>
            </a:r>
          </a:p>
          <a:p>
            <a:r>
              <a:rPr lang="en-US" baseline="0" dirty="0" smtClean="0"/>
              <a:t>Yellow is BLM.</a:t>
            </a:r>
          </a:p>
          <a:p>
            <a:r>
              <a:rPr lang="en-US" baseline="0" dirty="0" smtClean="0"/>
              <a:t>Lands on the West Boarder of the image are mostly Tribal. </a:t>
            </a:r>
            <a:endParaRPr lang="en-US" dirty="0"/>
          </a:p>
        </p:txBody>
      </p:sp>
      <p:sp>
        <p:nvSpPr>
          <p:cNvPr id="4" name="Slide Number Placeholder 3"/>
          <p:cNvSpPr>
            <a:spLocks noGrp="1"/>
          </p:cNvSpPr>
          <p:nvPr>
            <p:ph type="sldNum" sz="quarter" idx="10"/>
          </p:nvPr>
        </p:nvSpPr>
        <p:spPr/>
        <p:txBody>
          <a:bodyPr/>
          <a:lstStyle/>
          <a:p>
            <a:fld id="{1CCC80A2-875D-BF42-88B8-39174BBC6D4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Areas with the least amount</a:t>
            </a:r>
            <a:r>
              <a:rPr lang="en-US" baseline="0" dirty="0" smtClean="0"/>
              <a:t> of ground cover and activity are most apt to be dust sources… </a:t>
            </a:r>
            <a:endParaRPr lang="en-US" dirty="0"/>
          </a:p>
        </p:txBody>
      </p:sp>
      <p:sp>
        <p:nvSpPr>
          <p:cNvPr id="4" name="Slide Number Placeholder 3"/>
          <p:cNvSpPr>
            <a:spLocks noGrp="1"/>
          </p:cNvSpPr>
          <p:nvPr>
            <p:ph type="sldNum" sz="quarter" idx="10"/>
          </p:nvPr>
        </p:nvSpPr>
        <p:spPr/>
        <p:txBody>
          <a:bodyPr/>
          <a:lstStyle/>
          <a:p>
            <a:fld id="{1CCC80A2-875D-BF42-88B8-39174BBC6D4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Acknowledge pros and cons to working with private</a:t>
            </a:r>
            <a:r>
              <a:rPr lang="en-US" baseline="0" dirty="0" smtClean="0"/>
              <a:t> and state lands. </a:t>
            </a:r>
            <a:endParaRPr lang="en-US" dirty="0"/>
          </a:p>
        </p:txBody>
      </p:sp>
      <p:sp>
        <p:nvSpPr>
          <p:cNvPr id="4" name="Slide Number Placeholder 3"/>
          <p:cNvSpPr>
            <a:spLocks noGrp="1"/>
          </p:cNvSpPr>
          <p:nvPr>
            <p:ph type="sldNum" sz="quarter" idx="10"/>
          </p:nvPr>
        </p:nvSpPr>
        <p:spPr/>
        <p:txBody>
          <a:bodyPr/>
          <a:lstStyle/>
          <a:p>
            <a:fld id="{1CCC80A2-875D-BF42-88B8-39174BBC6D4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Tommie Martin took these </a:t>
            </a:r>
            <a:r>
              <a:rPr lang="en-US" sz="1200" kern="1200" dirty="0" err="1" smtClean="0">
                <a:solidFill>
                  <a:schemeClr val="tx1"/>
                </a:solidFill>
                <a:latin typeface="+mn-lt"/>
                <a:ea typeface="+mn-ea"/>
                <a:cs typeface="+mn-cs"/>
              </a:rPr>
              <a:t>pics</a:t>
            </a:r>
            <a:r>
              <a:rPr lang="en-US" sz="1200" kern="1200" dirty="0" smtClean="0">
                <a:solidFill>
                  <a:schemeClr val="tx1"/>
                </a:solidFill>
                <a:latin typeface="+mn-lt"/>
                <a:ea typeface="+mn-ea"/>
                <a:cs typeface="+mn-cs"/>
              </a:rPr>
              <a:t> in Austin ,</a:t>
            </a:r>
            <a:r>
              <a:rPr lang="en-US" sz="1200" kern="1200" dirty="0" err="1" smtClean="0">
                <a:solidFill>
                  <a:schemeClr val="tx1"/>
                </a:solidFill>
                <a:latin typeface="+mn-lt"/>
                <a:ea typeface="+mn-ea"/>
                <a:cs typeface="+mn-cs"/>
              </a:rPr>
              <a:t>Nv</a:t>
            </a:r>
            <a:r>
              <a:rPr lang="en-US" sz="1200" kern="1200" dirty="0" smtClean="0">
                <a:solidFill>
                  <a:schemeClr val="tx1"/>
                </a:solidFill>
                <a:latin typeface="+mn-lt"/>
                <a:ea typeface="+mn-ea"/>
                <a:cs typeface="+mn-cs"/>
              </a:rPr>
              <a:t> (#1 Oct 1989, #@ May 1990, #3 &amp; #4 Nov 1990) on the cyanide leach pit of the Austin Gold Venture Mine (Inspiration Copper and FMC) – pre-dates Globe mine tailings by 1-2 years and was first intentional use of livestock (cattle) to reclaim sterilized soil that I know of. Four of us – my sister </a:t>
            </a:r>
            <a:r>
              <a:rPr lang="en-US" sz="1200" kern="1200" dirty="0" err="1" smtClean="0">
                <a:solidFill>
                  <a:schemeClr val="tx1"/>
                </a:solidFill>
                <a:latin typeface="+mn-lt"/>
                <a:ea typeface="+mn-ea"/>
                <a:cs typeface="+mn-cs"/>
              </a:rPr>
              <a:t>Jerrie</a:t>
            </a:r>
            <a:r>
              <a:rPr lang="en-US" sz="1200" kern="1200" dirty="0" smtClean="0">
                <a:solidFill>
                  <a:schemeClr val="tx1"/>
                </a:solidFill>
                <a:latin typeface="+mn-lt"/>
                <a:ea typeface="+mn-ea"/>
                <a:cs typeface="+mn-cs"/>
              </a:rPr>
              <a:t> Tipton, her husband Tony Tipton, a man we hired for the duration and I fed 32 ton of hay to 600+ cows/calves over a 6 day period on the 15 acre face of the cyanide pond. 1 year and 6” of rainfall/snowfall later, we clipped and weighed 3+ton to the acre of dry meadow grass/forbs off this site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Pic #1 – Oct 89 beginning the feeding</a:t>
            </a:r>
          </a:p>
          <a:p>
            <a:r>
              <a:rPr lang="en-US" sz="1200" kern="1200" dirty="0" smtClean="0">
                <a:solidFill>
                  <a:schemeClr val="tx1"/>
                </a:solidFill>
                <a:latin typeface="+mn-lt"/>
                <a:ea typeface="+mn-ea"/>
                <a:cs typeface="+mn-cs"/>
              </a:rPr>
              <a:t>Pic #2– Nov 90 1 year later distance</a:t>
            </a:r>
            <a:endParaRPr lang="en-US" dirty="0"/>
          </a:p>
        </p:txBody>
      </p:sp>
      <p:sp>
        <p:nvSpPr>
          <p:cNvPr id="4" name="Slide Number Placeholder 3"/>
          <p:cNvSpPr>
            <a:spLocks noGrp="1"/>
          </p:cNvSpPr>
          <p:nvPr>
            <p:ph type="sldNum" sz="quarter" idx="10"/>
          </p:nvPr>
        </p:nvSpPr>
        <p:spPr/>
        <p:txBody>
          <a:bodyPr/>
          <a:lstStyle/>
          <a:p>
            <a:fld id="{96455E38-4AA1-8849-AF53-3C968B2DA769}"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9842720"/>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Denuded</a:t>
            </a:r>
            <a:r>
              <a:rPr lang="en-US" baseline="0" dirty="0" smtClean="0"/>
              <a:t> area had been burned (prescribed) in 1984 and the before picture was taken in 1989.  Four years of animal exclusion had led to zero growth.  After one season of applied animal impact (2200 head of sheep), establishment of grasses began and continued for 3 years in which succession led to greater species variety and perennial grass establishment.</a:t>
            </a:r>
            <a:endParaRPr lang="en-US" dirty="0"/>
          </a:p>
        </p:txBody>
      </p:sp>
      <p:sp>
        <p:nvSpPr>
          <p:cNvPr id="4" name="Slide Number Placeholder 3"/>
          <p:cNvSpPr>
            <a:spLocks noGrp="1"/>
          </p:cNvSpPr>
          <p:nvPr>
            <p:ph type="sldNum" sz="quarter" idx="10"/>
          </p:nvPr>
        </p:nvSpPr>
        <p:spPr/>
        <p:txBody>
          <a:bodyPr/>
          <a:lstStyle/>
          <a:p>
            <a:fld id="{96455E38-4AA1-8849-AF53-3C968B2DA769}" type="slidenum">
              <a:rPr lang="en-US" smtClean="0"/>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1470442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Radio station</a:t>
            </a:r>
            <a:r>
              <a:rPr lang="en-US" baseline="0" dirty="0" smtClean="0"/>
              <a:t> joking about </a:t>
            </a:r>
            <a:r>
              <a:rPr lang="en-US" baseline="0" dirty="0" err="1" smtClean="0"/>
              <a:t>bbq</a:t>
            </a:r>
            <a:r>
              <a:rPr lang="en-US" baseline="0" dirty="0" smtClean="0"/>
              <a:t> grills</a:t>
            </a:r>
            <a:endParaRPr lang="en-US" dirty="0"/>
          </a:p>
        </p:txBody>
      </p:sp>
      <p:sp>
        <p:nvSpPr>
          <p:cNvPr id="4" name="Slide Number Placeholder 3"/>
          <p:cNvSpPr>
            <a:spLocks noGrp="1"/>
          </p:cNvSpPr>
          <p:nvPr>
            <p:ph type="sldNum" sz="quarter" idx="10"/>
          </p:nvPr>
        </p:nvSpPr>
        <p:spPr/>
        <p:txBody>
          <a:bodyPr/>
          <a:lstStyle/>
          <a:p>
            <a:fld id="{1CCC80A2-875D-BF42-88B8-39174BBC6D4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4A93E3-B538-7F4F-A3A8-AB1D5D6F445C}" type="datetimeFigureOut">
              <a:rPr lang="en-US" smtClean="0"/>
              <a:pPr/>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618A3-FC91-564E-9B72-48F8786D23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A93E3-B538-7F4F-A3A8-AB1D5D6F445C}" type="datetimeFigureOut">
              <a:rPr lang="en-US" smtClean="0"/>
              <a:pPr/>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618A3-FC91-564E-9B72-48F8786D23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A93E3-B538-7F4F-A3A8-AB1D5D6F445C}" type="datetimeFigureOut">
              <a:rPr lang="en-US" smtClean="0"/>
              <a:pPr/>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618A3-FC91-564E-9B72-48F8786D23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A93E3-B538-7F4F-A3A8-AB1D5D6F445C}" type="datetimeFigureOut">
              <a:rPr lang="en-US" smtClean="0"/>
              <a:pPr/>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618A3-FC91-564E-9B72-48F8786D23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4A93E3-B538-7F4F-A3A8-AB1D5D6F445C}" type="datetimeFigureOut">
              <a:rPr lang="en-US" smtClean="0"/>
              <a:pPr/>
              <a:t>3/14/14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618A3-FC91-564E-9B72-48F8786D23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4A93E3-B538-7F4F-A3A8-AB1D5D6F445C}" type="datetimeFigureOut">
              <a:rPr lang="en-US" smtClean="0"/>
              <a:pPr/>
              <a:t>3/14/14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618A3-FC91-564E-9B72-48F8786D23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4A93E3-B538-7F4F-A3A8-AB1D5D6F445C}" type="datetimeFigureOut">
              <a:rPr lang="en-US" smtClean="0"/>
              <a:pPr/>
              <a:t>3/14/14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618A3-FC91-564E-9B72-48F8786D23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4A93E3-B538-7F4F-A3A8-AB1D5D6F445C}" type="datetimeFigureOut">
              <a:rPr lang="en-US" smtClean="0"/>
              <a:pPr/>
              <a:t>3/14/14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618A3-FC91-564E-9B72-48F8786D23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A93E3-B538-7F4F-A3A8-AB1D5D6F445C}" type="datetimeFigureOut">
              <a:rPr lang="en-US" smtClean="0"/>
              <a:pPr/>
              <a:t>3/14/14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618A3-FC91-564E-9B72-48F8786D23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A93E3-B538-7F4F-A3A8-AB1D5D6F445C}" type="datetimeFigureOut">
              <a:rPr lang="en-US" smtClean="0"/>
              <a:pPr/>
              <a:t>3/14/14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618A3-FC91-564E-9B72-48F8786D23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A93E3-B538-7F4F-A3A8-AB1D5D6F445C}" type="datetimeFigureOut">
              <a:rPr lang="en-US" smtClean="0"/>
              <a:pPr/>
              <a:t>3/14/14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618A3-FC91-564E-9B72-48F8786D23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A93E3-B538-7F4F-A3A8-AB1D5D6F445C}" type="datetimeFigureOut">
              <a:rPr lang="en-US" smtClean="0"/>
              <a:pPr/>
              <a:t>3/14/14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618A3-FC91-564E-9B72-48F8786D23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df"/><Relationship Id="rId5" Type="http://schemas.openxmlformats.org/officeDocument/2006/relationships/image" Target="../media/image31.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80402" y="4406900"/>
            <a:ext cx="8544022" cy="2280932"/>
          </a:xfrm>
        </p:spPr>
        <p:txBody>
          <a:bodyPr vert="horz" wrap="square" anchor="t">
            <a:noAutofit/>
          </a:bodyPr>
          <a:lstStyle/>
          <a:p>
            <a:pPr>
              <a:spcAft>
                <a:spcPts val="600"/>
              </a:spcAft>
            </a:pPr>
            <a:r>
              <a:rPr lang="en-US" sz="3111" dirty="0" smtClean="0"/>
              <a:t>Holistic approach to dust mitigation:</a:t>
            </a:r>
            <a:r>
              <a:rPr lang="en-US" sz="2000" dirty="0" smtClean="0"/>
              <a:t> </a:t>
            </a:r>
            <a:r>
              <a:rPr lang="en-US" sz="2000" i="1" dirty="0" smtClean="0"/>
              <a:t>vegetating fallow lands in arid regions without irrigation</a:t>
            </a:r>
            <a:br>
              <a:rPr lang="en-US" sz="2000" i="1" dirty="0" smtClean="0"/>
            </a:br>
            <a:r>
              <a:rPr lang="en-US" sz="2000" i="1" dirty="0" smtClean="0"/>
              <a:t/>
            </a:r>
            <a:br>
              <a:rPr lang="en-US" sz="2000" i="1" dirty="0" smtClean="0"/>
            </a:br>
            <a:r>
              <a:rPr lang="en-US" sz="2000" i="1" dirty="0" smtClean="0">
                <a:solidFill>
                  <a:schemeClr val="bg1">
                    <a:lumMod val="50000"/>
                  </a:schemeClr>
                </a:solidFill>
              </a:rPr>
              <a:t>Nate Allen</a:t>
            </a:r>
            <a:br>
              <a:rPr lang="en-US" sz="2000" i="1" dirty="0" smtClean="0">
                <a:solidFill>
                  <a:schemeClr val="bg1">
                    <a:lumMod val="50000"/>
                  </a:schemeClr>
                </a:solidFill>
              </a:rPr>
            </a:br>
            <a:r>
              <a:rPr lang="en-US" sz="2000" i="1" dirty="0" smtClean="0">
                <a:solidFill>
                  <a:schemeClr val="bg1">
                    <a:lumMod val="50000"/>
                  </a:schemeClr>
                </a:solidFill>
              </a:rPr>
              <a:t>Tucson, AZ</a:t>
            </a:r>
            <a:r>
              <a:rPr lang="en-US" dirty="0" smtClean="0"/>
              <a:t/>
            </a:r>
            <a:br>
              <a:rPr lang="en-US" dirty="0" smtClean="0"/>
            </a:br>
            <a:endParaRPr lang="en-US" sz="2000" dirty="0"/>
          </a:p>
        </p:txBody>
      </p:sp>
      <p:sp>
        <p:nvSpPr>
          <p:cNvPr id="5" name="Text Placeholder 4"/>
          <p:cNvSpPr>
            <a:spLocks noGrp="1"/>
          </p:cNvSpPr>
          <p:nvPr>
            <p:ph type="body" idx="1"/>
          </p:nvPr>
        </p:nvSpPr>
        <p:spPr>
          <a:xfrm>
            <a:off x="1860417" y="1666044"/>
            <a:ext cx="5693950" cy="1557349"/>
          </a:xfrm>
        </p:spPr>
        <p:txBody>
          <a:bodyPr wrap="square">
            <a:spAutoFit/>
          </a:bodyPr>
          <a:lstStyle/>
          <a:p>
            <a:r>
              <a:rPr lang="en-US" sz="2800" dirty="0" smtClean="0"/>
              <a:t>“Everybody talks about the weather, </a:t>
            </a:r>
          </a:p>
          <a:p>
            <a:r>
              <a:rPr lang="en-US" sz="2800" dirty="0" smtClean="0"/>
              <a:t>  but nobody does anything about it.”</a:t>
            </a:r>
          </a:p>
          <a:p>
            <a:r>
              <a:rPr lang="en-US" sz="2800" dirty="0" smtClean="0"/>
              <a:t>						        -Mark Twain</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 Tailings</a:t>
            </a:r>
            <a:endParaRPr lang="en-US" dirty="0"/>
          </a:p>
        </p:txBody>
      </p:sp>
      <p:sp>
        <p:nvSpPr>
          <p:cNvPr id="3" name="Text Placeholder 2"/>
          <p:cNvSpPr>
            <a:spLocks noGrp="1"/>
          </p:cNvSpPr>
          <p:nvPr>
            <p:ph type="body" idx="1"/>
          </p:nvPr>
        </p:nvSpPr>
        <p:spPr/>
        <p:txBody>
          <a:bodyPr/>
          <a:lstStyle/>
          <a:p>
            <a:pPr algn="ctr"/>
            <a:r>
              <a:rPr lang="en-US" dirty="0" smtClean="0"/>
              <a:t>Before</a:t>
            </a:r>
            <a:endParaRPr lang="en-US" dirty="0"/>
          </a:p>
        </p:txBody>
      </p:sp>
      <p:pic>
        <p:nvPicPr>
          <p:cNvPr id="7" name="Content Placeholder 6" descr="AUSTIN GV 1.pdf"/>
          <p:cNvPicPr>
            <a:picLocks noGrp="1" noChangeAspect="1"/>
          </p:cNvPicPr>
          <p:nvPr>
            <p:ph sz="half" idx="2"/>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213" r="14213"/>
          <a:stretch>
            <a:fillRect/>
          </a:stretch>
        </p:blipFill>
        <p:spPr/>
      </p:pic>
      <p:sp>
        <p:nvSpPr>
          <p:cNvPr id="5" name="Text Placeholder 4"/>
          <p:cNvSpPr>
            <a:spLocks noGrp="1"/>
          </p:cNvSpPr>
          <p:nvPr>
            <p:ph type="body" sz="quarter" idx="3"/>
          </p:nvPr>
        </p:nvSpPr>
        <p:spPr/>
        <p:txBody>
          <a:bodyPr/>
          <a:lstStyle/>
          <a:p>
            <a:pPr algn="ctr"/>
            <a:r>
              <a:rPr lang="en-US" dirty="0" smtClean="0"/>
              <a:t>After</a:t>
            </a:r>
            <a:endParaRPr lang="en-US" dirty="0"/>
          </a:p>
        </p:txBody>
      </p:sp>
      <p:pic>
        <p:nvPicPr>
          <p:cNvPr id="8" name="Content Placeholder 7" descr="AUSTIN GV 3.pdf"/>
          <p:cNvPicPr>
            <a:picLocks noGrp="1" noChangeAspect="1"/>
          </p:cNvPicPr>
          <p:nvPr>
            <p:ph sz="quarter" idx="4"/>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4198" r="14198"/>
          <a:stretch>
            <a:fillRect/>
          </a:stretch>
        </p:blipFill>
        <p:spPr/>
      </p:pic>
      <p:sp>
        <p:nvSpPr>
          <p:cNvPr id="9" name="TextBox 8"/>
          <p:cNvSpPr txBox="1"/>
          <p:nvPr/>
        </p:nvSpPr>
        <p:spPr>
          <a:xfrm>
            <a:off x="7500708" y="6181045"/>
            <a:ext cx="1186092" cy="215444"/>
          </a:xfrm>
          <a:prstGeom prst="rect">
            <a:avLst/>
          </a:prstGeom>
          <a:noFill/>
        </p:spPr>
        <p:txBody>
          <a:bodyPr wrap="none" rtlCol="0">
            <a:spAutoFit/>
          </a:bodyPr>
          <a:lstStyle/>
          <a:p>
            <a:pPr algn="r"/>
            <a:r>
              <a:rPr lang="en-US" sz="800" dirty="0" smtClean="0"/>
              <a:t>Austin, NV, 1989-1990</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5737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Cattle At Work…</a:t>
            </a:r>
            <a:endParaRPr lang="en-US" dirty="0"/>
          </a:p>
        </p:txBody>
      </p:sp>
      <p:pic>
        <p:nvPicPr>
          <p:cNvPr id="2" name="Content Placeholder 1" descr="cows on slopes.JPG"/>
          <p:cNvPicPr>
            <a:picLocks noGrp="1" noChangeAspect="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3336" b="13336"/>
          <a:stretch>
            <a:fillRect/>
          </a:stretch>
        </p:blipFill>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53477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Grass Grows where Hooves Go</a:t>
            </a:r>
            <a:endParaRPr lang="en-US" dirty="0"/>
          </a:p>
        </p:txBody>
      </p:sp>
      <p:pic>
        <p:nvPicPr>
          <p:cNvPr id="5" name="Content Placeholder 4" descr="025.jpg"/>
          <p:cNvPicPr>
            <a:picLocks noGrp="1" noChangeAspect="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8098" b="8098"/>
          <a:stretch>
            <a:fillRect/>
          </a:stretch>
        </p:blipFill>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69547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Burned Area Recovery</a:t>
            </a:r>
            <a:endParaRPr lang="en-US" dirty="0"/>
          </a:p>
        </p:txBody>
      </p:sp>
      <p:sp>
        <p:nvSpPr>
          <p:cNvPr id="5" name="Text Placeholder 4"/>
          <p:cNvSpPr>
            <a:spLocks noGrp="1"/>
          </p:cNvSpPr>
          <p:nvPr>
            <p:ph type="body" idx="1"/>
          </p:nvPr>
        </p:nvSpPr>
        <p:spPr/>
        <p:txBody>
          <a:bodyPr/>
          <a:lstStyle/>
          <a:p>
            <a:pPr algn="ctr"/>
            <a:r>
              <a:rPr lang="en-US" dirty="0" smtClean="0"/>
              <a:t>Before</a:t>
            </a:r>
            <a:endParaRPr lang="en-US" dirty="0"/>
          </a:p>
        </p:txBody>
      </p:sp>
      <p:sp>
        <p:nvSpPr>
          <p:cNvPr id="7" name="Text Placeholder 6"/>
          <p:cNvSpPr>
            <a:spLocks noGrp="1"/>
          </p:cNvSpPr>
          <p:nvPr>
            <p:ph type="body" sz="quarter" idx="3"/>
          </p:nvPr>
        </p:nvSpPr>
        <p:spPr/>
        <p:txBody>
          <a:bodyPr/>
          <a:lstStyle/>
          <a:p>
            <a:pPr algn="ctr"/>
            <a:r>
              <a:rPr lang="en-US" dirty="0" smtClean="0"/>
              <a:t>After</a:t>
            </a:r>
            <a:endParaRPr lang="en-US" dirty="0"/>
          </a:p>
        </p:txBody>
      </p:sp>
      <p:pic>
        <p:nvPicPr>
          <p:cNvPr id="12" name="Content Placeholder 11" descr="image014.jpg"/>
          <p:cNvPicPr>
            <a:picLocks noGrp="1" noChangeAspect="1"/>
          </p:cNvPicPr>
          <p:nvPr>
            <p:ph sz="quarter" idx="4"/>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5280" r="15280"/>
          <a:stretch>
            <a:fillRect/>
          </a:stretch>
        </p:blipFill>
        <p:spPr/>
      </p:pic>
      <p:pic>
        <p:nvPicPr>
          <p:cNvPr id="11" name="Content Placeholder 10" descr="image010.jpg"/>
          <p:cNvPicPr>
            <a:picLocks noGrp="1" noChangeAspect="1"/>
          </p:cNvPicPr>
          <p:nvPr>
            <p:ph sz="half" idx="2"/>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6276" r="16276"/>
          <a:stretch>
            <a:fillRect/>
          </a:stretch>
        </p:blipFill>
        <p:spPr/>
      </p:pic>
      <p:sp>
        <p:nvSpPr>
          <p:cNvPr id="13" name="TextBox 12"/>
          <p:cNvSpPr txBox="1"/>
          <p:nvPr/>
        </p:nvSpPr>
        <p:spPr>
          <a:xfrm>
            <a:off x="4390131" y="6181045"/>
            <a:ext cx="4296669" cy="215444"/>
          </a:xfrm>
          <a:prstGeom prst="rect">
            <a:avLst/>
          </a:prstGeom>
          <a:noFill/>
        </p:spPr>
        <p:txBody>
          <a:bodyPr wrap="none" rtlCol="0">
            <a:spAutoFit/>
          </a:bodyPr>
          <a:lstStyle/>
          <a:p>
            <a:pPr algn="r"/>
            <a:r>
              <a:rPr lang="en-US" sz="800" dirty="0" smtClean="0"/>
              <a:t>BLM Prescribed Burn, 1989-1990, Mountain Island Ranch, Glade Park Colorado T. Wheeler</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32649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Mine Tailings</a:t>
            </a:r>
            <a:endParaRPr lang="en-US" dirty="0"/>
          </a:p>
        </p:txBody>
      </p:sp>
      <p:sp>
        <p:nvSpPr>
          <p:cNvPr id="5" name="Text Placeholder 4"/>
          <p:cNvSpPr>
            <a:spLocks noGrp="1"/>
          </p:cNvSpPr>
          <p:nvPr>
            <p:ph type="body" idx="1"/>
          </p:nvPr>
        </p:nvSpPr>
        <p:spPr/>
        <p:txBody>
          <a:bodyPr/>
          <a:lstStyle/>
          <a:p>
            <a:pPr algn="ctr"/>
            <a:r>
              <a:rPr lang="en-US" dirty="0" smtClean="0"/>
              <a:t>Before</a:t>
            </a:r>
            <a:endParaRPr lang="en-US" dirty="0"/>
          </a:p>
        </p:txBody>
      </p:sp>
      <p:pic>
        <p:nvPicPr>
          <p:cNvPr id="11" name="Content Placeholder 10" descr="Scan-16.BMP"/>
          <p:cNvPicPr>
            <a:picLocks noGrp="1" noChangeAspect="1"/>
          </p:cNvPicPr>
          <p:nvPr>
            <p:ph sz="half" idx="2"/>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6278" r="16278"/>
          <a:stretch>
            <a:fillRect/>
          </a:stretch>
        </p:blipFill>
        <p:spPr/>
      </p:pic>
      <p:sp>
        <p:nvSpPr>
          <p:cNvPr id="7" name="Text Placeholder 6"/>
          <p:cNvSpPr>
            <a:spLocks noGrp="1"/>
          </p:cNvSpPr>
          <p:nvPr>
            <p:ph type="body" sz="quarter" idx="3"/>
          </p:nvPr>
        </p:nvSpPr>
        <p:spPr/>
        <p:txBody>
          <a:bodyPr/>
          <a:lstStyle/>
          <a:p>
            <a:pPr algn="ctr"/>
            <a:r>
              <a:rPr lang="en-US" dirty="0" smtClean="0"/>
              <a:t>After</a:t>
            </a:r>
            <a:endParaRPr lang="en-US" dirty="0"/>
          </a:p>
        </p:txBody>
      </p:sp>
      <p:pic>
        <p:nvPicPr>
          <p:cNvPr id="10" name="Content Placeholder 9" descr="Scan-11.BMP"/>
          <p:cNvPicPr>
            <a:picLocks noGrp="1" noChangeAspect="1"/>
          </p:cNvPicPr>
          <p:nvPr>
            <p:ph sz="quarter" idx="4"/>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6092" r="16092"/>
          <a:stretch>
            <a:fillRect/>
          </a:stretch>
        </p:blipFill>
        <p:spPr/>
      </p:pic>
      <p:sp>
        <p:nvSpPr>
          <p:cNvPr id="12" name="TextBox 11"/>
          <p:cNvSpPr txBox="1"/>
          <p:nvPr/>
        </p:nvSpPr>
        <p:spPr>
          <a:xfrm>
            <a:off x="6292345" y="6181045"/>
            <a:ext cx="2394455" cy="215444"/>
          </a:xfrm>
          <a:prstGeom prst="rect">
            <a:avLst/>
          </a:prstGeom>
          <a:noFill/>
        </p:spPr>
        <p:txBody>
          <a:bodyPr wrap="none" rtlCol="0">
            <a:spAutoFit/>
          </a:bodyPr>
          <a:lstStyle/>
          <a:p>
            <a:pPr algn="r"/>
            <a:r>
              <a:rPr lang="en-US" sz="800" dirty="0" smtClean="0"/>
              <a:t>Globe/</a:t>
            </a:r>
            <a:r>
              <a:rPr lang="en-US" sz="800" dirty="0" err="1" smtClean="0"/>
              <a:t>Miamii</a:t>
            </a:r>
            <a:r>
              <a:rPr lang="en-US" sz="800" dirty="0" smtClean="0"/>
              <a:t> mine tailings, 1994 (?), T. Wheeler</a:t>
            </a:r>
            <a:endParaRPr lang="en-US" sz="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7352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Holistic Solution</a:t>
            </a:r>
            <a:endParaRPr lang="en-US" dirty="0"/>
          </a:p>
        </p:txBody>
      </p:sp>
      <p:pic>
        <p:nvPicPr>
          <p:cNvPr id="4" name="Content Placeholder 3" descr="Screen Shot 2013-12-18 at 11.32.37 AM.png"/>
          <p:cNvPicPr>
            <a:picLocks noGrp="1" noChangeAspect="1"/>
          </p:cNvPicPr>
          <p:nvPr>
            <p:ph idx="1"/>
          </p:nvPr>
        </p:nvPicPr>
        <p:blipFill>
          <a:blip r:embed="rId3"/>
          <a:srcRect l="-5726" r="-5726"/>
          <a:stretch>
            <a:fillRect/>
          </a:stretch>
        </p: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3-12-18 at 11.36.56 AM.png"/>
          <p:cNvPicPr>
            <a:picLocks noGrp="1" noChangeAspect="1"/>
          </p:cNvPicPr>
          <p:nvPr>
            <p:ph idx="1"/>
          </p:nvPr>
        </p:nvPicPr>
        <p:blipFill>
          <a:blip r:embed="rId3"/>
          <a:srcRect l="-4573" r="-4573"/>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3-12-18 at 11.36.56 AM.png"/>
          <p:cNvPicPr>
            <a:picLocks noGrp="1" noChangeAspect="1"/>
          </p:cNvPicPr>
          <p:nvPr>
            <p:ph idx="1"/>
          </p:nvPr>
        </p:nvPicPr>
        <p:blipFill>
          <a:blip r:embed="rId2"/>
          <a:srcRect l="-4573" r="-4573"/>
          <a:stretch>
            <a:fillRect/>
          </a:stretch>
        </p:blipFill>
        <p:spPr/>
      </p:pic>
      <p:sp>
        <p:nvSpPr>
          <p:cNvPr id="5" name="Rectangle 4"/>
          <p:cNvSpPr/>
          <p:nvPr/>
        </p:nvSpPr>
        <p:spPr>
          <a:xfrm>
            <a:off x="2296978" y="2566895"/>
            <a:ext cx="1932164" cy="959208"/>
          </a:xfrm>
          <a:prstGeom prst="rect">
            <a:avLst/>
          </a:prstGeom>
          <a:solidFill>
            <a:srgbClr val="FF0000">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229142" y="2566895"/>
            <a:ext cx="2891490" cy="959208"/>
          </a:xfrm>
          <a:prstGeom prst="rect">
            <a:avLst/>
          </a:prstGeom>
          <a:solidFill>
            <a:srgbClr val="FF0000">
              <a:alpha val="49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229142" y="3539613"/>
            <a:ext cx="1945676" cy="959208"/>
          </a:xfrm>
          <a:prstGeom prst="rect">
            <a:avLst/>
          </a:prstGeom>
          <a:solidFill>
            <a:srgbClr val="FF0000">
              <a:alpha val="49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3-12-18 at 11.36.56 AM.png"/>
          <p:cNvPicPr>
            <a:picLocks noGrp="1" noChangeAspect="1"/>
          </p:cNvPicPr>
          <p:nvPr>
            <p:ph idx="1"/>
          </p:nvPr>
        </p:nvPicPr>
        <p:blipFill>
          <a:blip r:embed="rId2"/>
          <a:srcRect l="-4573" r="-4573"/>
          <a:stretch>
            <a:fillRect/>
          </a:stretch>
        </p:blipFill>
        <p:spPr/>
      </p:pic>
      <p:sp>
        <p:nvSpPr>
          <p:cNvPr id="5" name="Rectangle 4"/>
          <p:cNvSpPr/>
          <p:nvPr/>
        </p:nvSpPr>
        <p:spPr>
          <a:xfrm>
            <a:off x="2296978" y="2566895"/>
            <a:ext cx="1932164" cy="959208"/>
          </a:xfrm>
          <a:prstGeom prst="rect">
            <a:avLst/>
          </a:prstGeom>
          <a:solidFill>
            <a:srgbClr val="FF0000">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229142" y="2566895"/>
            <a:ext cx="2891490" cy="959208"/>
          </a:xfrm>
          <a:prstGeom prst="rect">
            <a:avLst/>
          </a:prstGeom>
          <a:solidFill>
            <a:srgbClr val="FF0000">
              <a:alpha val="49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229142" y="3539613"/>
            <a:ext cx="1945676" cy="959208"/>
          </a:xfrm>
          <a:prstGeom prst="rect">
            <a:avLst/>
          </a:prstGeom>
          <a:solidFill>
            <a:srgbClr val="FF0000">
              <a:alpha val="49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ultiply 8"/>
          <p:cNvSpPr/>
          <p:nvPr/>
        </p:nvSpPr>
        <p:spPr>
          <a:xfrm>
            <a:off x="7701634" y="2647952"/>
            <a:ext cx="297256" cy="225391"/>
          </a:xfrm>
          <a:prstGeom prst="mathMultiply">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Multiply 9"/>
          <p:cNvSpPr/>
          <p:nvPr/>
        </p:nvSpPr>
        <p:spPr>
          <a:xfrm>
            <a:off x="5728934" y="2800352"/>
            <a:ext cx="297256" cy="225391"/>
          </a:xfrm>
          <a:prstGeom prst="mathMultiply">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Multiply 10"/>
          <p:cNvSpPr/>
          <p:nvPr/>
        </p:nvSpPr>
        <p:spPr>
          <a:xfrm>
            <a:off x="6516381" y="2751753"/>
            <a:ext cx="297256" cy="225391"/>
          </a:xfrm>
          <a:prstGeom prst="mathMultiply">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Multiply 11"/>
          <p:cNvSpPr/>
          <p:nvPr/>
        </p:nvSpPr>
        <p:spPr>
          <a:xfrm>
            <a:off x="5728934" y="3795140"/>
            <a:ext cx="297256" cy="225391"/>
          </a:xfrm>
          <a:prstGeom prst="mathMultiply">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3" descr="Screen Shot 2014-03-10 at 10.52.02 PM.png"/>
          <p:cNvPicPr>
            <a:picLocks noChangeAspect="1"/>
          </p:cNvPicPr>
          <p:nvPr/>
        </p:nvPicPr>
        <p:blipFill>
          <a:blip r:embed="rId3"/>
          <a:srcRect l="1432" r="-546"/>
          <a:stretch>
            <a:fillRect/>
          </a:stretch>
        </p:blipFill>
        <p:spPr>
          <a:xfrm>
            <a:off x="5009436" y="247618"/>
            <a:ext cx="4039980" cy="6353347"/>
          </a:xfrm>
          <a:prstGeom prst="rect">
            <a:avLst/>
          </a:prstGeom>
        </p:spPr>
      </p:pic>
      <p:grpSp>
        <p:nvGrpSpPr>
          <p:cNvPr id="2" name="Group 8"/>
          <p:cNvGrpSpPr/>
          <p:nvPr/>
        </p:nvGrpSpPr>
        <p:grpSpPr>
          <a:xfrm>
            <a:off x="-67559" y="226601"/>
            <a:ext cx="5009436" cy="3960426"/>
            <a:chOff x="0" y="86664"/>
            <a:chExt cx="5256027" cy="4502306"/>
          </a:xfrm>
        </p:grpSpPr>
        <p:pic>
          <p:nvPicPr>
            <p:cNvPr id="4" name="Picture 3" descr="AzDStar.Dust on I10.pdf"/>
            <p:cNvPicPr>
              <a:picLocks noChangeAspect="1"/>
            </p:cNvPicPr>
            <p:nvPr/>
          </p:nvPicPr>
          <mc:AlternateContent xmlns:ma="http://schemas.microsoft.com/office/mac/drawingml/2008/main">
            <mc:Choice Requires="ma">
              <p:blipFill>
                <a:blip r:embed="rId4"/>
                <a:srcRect b="4750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b="47500"/>
                <a:stretch>
                  <a:fillRect/>
                </a:stretch>
              </p:blipFill>
            </mc:Fallback>
          </mc:AlternateContent>
          <p:spPr>
            <a:xfrm>
              <a:off x="0" y="1130001"/>
              <a:ext cx="5256027" cy="3458969"/>
            </a:xfrm>
            <a:prstGeom prst="rect">
              <a:avLst/>
            </a:prstGeom>
          </p:spPr>
        </p:pic>
        <p:pic>
          <p:nvPicPr>
            <p:cNvPr id="8" name="Picture 7" descr="Screen Shot 2014-03-13 at 1.54.47 PM.png"/>
            <p:cNvPicPr>
              <a:picLocks noChangeAspect="1"/>
            </p:cNvPicPr>
            <p:nvPr/>
          </p:nvPicPr>
          <p:blipFill>
            <a:blip r:embed="rId6"/>
            <a:stretch>
              <a:fillRect/>
            </a:stretch>
          </p:blipFill>
          <p:spPr>
            <a:xfrm>
              <a:off x="249609" y="86664"/>
              <a:ext cx="4759827" cy="1678372"/>
            </a:xfrm>
            <a:prstGeom prst="rect">
              <a:avLst/>
            </a:prstGeom>
          </p:spPr>
        </p:pic>
      </p:grpSp>
      <p:pic>
        <p:nvPicPr>
          <p:cNvPr id="10" name="Picture 9" descr="Screen Shot 2014-03-13 at 9.19.28 PM.png"/>
          <p:cNvPicPr>
            <a:picLocks noChangeAspect="1"/>
          </p:cNvPicPr>
          <p:nvPr/>
        </p:nvPicPr>
        <p:blipFill>
          <a:blip r:embed="rId7"/>
          <a:srcRect b="58095"/>
          <a:stretch>
            <a:fillRect/>
          </a:stretch>
        </p:blipFill>
        <p:spPr>
          <a:xfrm>
            <a:off x="229605" y="4535865"/>
            <a:ext cx="4612773" cy="222443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3-12-06 at 9.15.52 AM.png"/>
          <p:cNvPicPr>
            <a:picLocks noGrp="1" noChangeAspect="1"/>
          </p:cNvPicPr>
          <p:nvPr>
            <p:ph idx="1"/>
          </p:nvPr>
        </p:nvPicPr>
        <p:blipFill>
          <a:blip r:embed="rId3"/>
          <a:srcRect l="55" t="5837" r="473"/>
          <a:stretch>
            <a:fillRect/>
          </a:stretch>
        </p:blipFill>
        <p:spPr>
          <a:xfrm>
            <a:off x="1186830" y="1431148"/>
            <a:ext cx="6636409" cy="501973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Dustiest place in the U.S. </a:t>
            </a:r>
            <a:r>
              <a:rPr lang="en-US" sz="2800" dirty="0" smtClean="0"/>
              <a:t>– EPA</a:t>
            </a:r>
            <a:br>
              <a:rPr lang="en-US" sz="2800" dirty="0" smtClean="0"/>
            </a:br>
            <a:r>
              <a:rPr lang="en-US" sz="1800" dirty="0" smtClean="0"/>
              <a:t>Deadliest Stretch of Roadway in Arizona</a:t>
            </a:r>
            <a:endParaRPr lang="en-US" sz="2800" dirty="0"/>
          </a:p>
        </p:txBody>
      </p:sp>
      <p:pic>
        <p:nvPicPr>
          <p:cNvPr id="4" name="Content Placeholder 3" descr="Screen Shot 2013-12-18 at 10.55.31 AM.png"/>
          <p:cNvPicPr>
            <a:picLocks noGrp="1" noChangeAspect="1"/>
          </p:cNvPicPr>
          <p:nvPr>
            <p:ph idx="1"/>
          </p:nvPr>
        </p:nvPicPr>
        <p:blipFill>
          <a:blip r:embed="rId3"/>
          <a:srcRect l="-21246" r="-21246"/>
          <a:stretch>
            <a:fillRect/>
          </a:stretch>
        </p:blipFill>
        <p:spPr>
          <a:xfrm>
            <a:off x="457200" y="1614157"/>
            <a:ext cx="8229600" cy="4525963"/>
          </a:xfrm>
        </p:spPr>
      </p:pic>
      <p:sp>
        <p:nvSpPr>
          <p:cNvPr id="7" name="Plus 6"/>
          <p:cNvSpPr/>
          <p:nvPr/>
        </p:nvSpPr>
        <p:spPr>
          <a:xfrm>
            <a:off x="4945264" y="3282923"/>
            <a:ext cx="378326" cy="351260"/>
          </a:xfrm>
          <a:prstGeom prst="mathPlus">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3-12-06 at 9.13.42 AM.png"/>
          <p:cNvPicPr>
            <a:picLocks noGrp="1" noChangeAspect="1"/>
          </p:cNvPicPr>
          <p:nvPr>
            <p:ph idx="1"/>
          </p:nvPr>
        </p:nvPicPr>
        <p:blipFill>
          <a:blip r:embed="rId3"/>
          <a:srcRect l="-883" r="-883"/>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Use Change</a:t>
            </a:r>
            <a:endParaRPr lang="en-US" dirty="0"/>
          </a:p>
        </p:txBody>
      </p:sp>
      <p:pic>
        <p:nvPicPr>
          <p:cNvPr id="4" name="Content Placeholder 3" descr="Screen Shot 2014-03-17 at 2.16.10 PM.png"/>
          <p:cNvPicPr>
            <a:picLocks noGrp="1" noChangeAspect="1"/>
          </p:cNvPicPr>
          <p:nvPr>
            <p:ph idx="1"/>
          </p:nvPr>
        </p:nvPicPr>
        <p:blipFill>
          <a:blip r:embed="rId2"/>
          <a:srcRect l="-18370" t="28232" r="-18370"/>
          <a:stretch>
            <a:fillRect/>
          </a:stretch>
        </p:blipFill>
        <p:spPr>
          <a:xfrm>
            <a:off x="-583188" y="1525718"/>
            <a:ext cx="7361521" cy="2905553"/>
          </a:xfrm>
        </p:spPr>
      </p:pic>
      <p:pic>
        <p:nvPicPr>
          <p:cNvPr id="5" name="Picture 4" descr="Screen Shot 2014-03-17 at 2.15.05 PM.png"/>
          <p:cNvPicPr>
            <a:picLocks noChangeAspect="1"/>
          </p:cNvPicPr>
          <p:nvPr/>
        </p:nvPicPr>
        <p:blipFill>
          <a:blip r:embed="rId3"/>
          <a:srcRect t="4664"/>
          <a:stretch>
            <a:fillRect/>
          </a:stretch>
        </p:blipFill>
        <p:spPr>
          <a:xfrm>
            <a:off x="3590352" y="3363981"/>
            <a:ext cx="5204544" cy="327335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Dangerous Dust Storms</a:t>
            </a:r>
            <a:endParaRPr lang="en-US" dirty="0"/>
          </a:p>
        </p:txBody>
      </p:sp>
      <p:pic>
        <p:nvPicPr>
          <p:cNvPr id="4" name="Content Placeholder 3" descr="Screen Shot 2013-12-18 at 10.55.31 AM.png"/>
          <p:cNvPicPr>
            <a:picLocks noGrp="1" noChangeAspect="1"/>
          </p:cNvPicPr>
          <p:nvPr>
            <p:ph idx="1"/>
          </p:nvPr>
        </p:nvPicPr>
        <p:blipFill>
          <a:blip r:embed="rId3"/>
          <a:srcRect l="-21246" r="-21246"/>
          <a:stretch>
            <a:fillRect/>
          </a:stretch>
        </p:blipFill>
        <p:spPr/>
      </p:pic>
      <p:cxnSp>
        <p:nvCxnSpPr>
          <p:cNvPr id="10" name="Curved Connector 9"/>
          <p:cNvCxnSpPr/>
          <p:nvPr/>
        </p:nvCxnSpPr>
        <p:spPr>
          <a:xfrm>
            <a:off x="1824071" y="2121066"/>
            <a:ext cx="914400" cy="914400"/>
          </a:xfrm>
          <a:prstGeom prst="curvedConnector3">
            <a:avLst>
              <a:gd name="adj1" fmla="val 7148"/>
            </a:avLst>
          </a:prstGeom>
          <a:ln w="31750" cap="flat" cmpd="sng" algn="ctr">
            <a:solidFill>
              <a:srgbClr val="3366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Curved Connector 12"/>
          <p:cNvCxnSpPr/>
          <p:nvPr/>
        </p:nvCxnSpPr>
        <p:spPr>
          <a:xfrm flipV="1">
            <a:off x="1824071" y="3863852"/>
            <a:ext cx="608024" cy="337750"/>
          </a:xfrm>
          <a:prstGeom prst="curvedConnector3">
            <a:avLst>
              <a:gd name="adj1" fmla="val 10000"/>
            </a:avLst>
          </a:prstGeom>
          <a:ln w="31750" cap="flat" cmpd="sng" algn="ctr">
            <a:solidFill>
              <a:srgbClr val="3366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824071" y="3377493"/>
            <a:ext cx="608024" cy="1588"/>
          </a:xfrm>
          <a:prstGeom prst="straightConnector1">
            <a:avLst/>
          </a:prstGeom>
          <a:ln w="31750" cap="flat" cmpd="sng" algn="ctr">
            <a:solidFill>
              <a:srgbClr val="3366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107676" y="3377493"/>
            <a:ext cx="1553839" cy="1588"/>
          </a:xfrm>
          <a:prstGeom prst="straightConnector1">
            <a:avLst/>
          </a:prstGeom>
          <a:ln w="66675" cap="flat" cmpd="sng" algn="ctr">
            <a:solidFill>
              <a:srgbClr val="3366FF"/>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8" name="Plus 7"/>
          <p:cNvSpPr/>
          <p:nvPr/>
        </p:nvSpPr>
        <p:spPr>
          <a:xfrm>
            <a:off x="4945264" y="3282923"/>
            <a:ext cx="378326" cy="351260"/>
          </a:xfrm>
          <a:prstGeom prst="mathPlus">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Variety of Land Governance</a:t>
            </a:r>
            <a:endParaRPr lang="en-US" dirty="0"/>
          </a:p>
        </p:txBody>
      </p:sp>
      <p:pic>
        <p:nvPicPr>
          <p:cNvPr id="4" name="Content Placeholder 3" descr="Screen Shot 2013-12-18 at 11.26.43 AM.png"/>
          <p:cNvPicPr>
            <a:picLocks noGrp="1" noChangeAspect="1"/>
          </p:cNvPicPr>
          <p:nvPr>
            <p:ph idx="1"/>
          </p:nvPr>
        </p:nvPicPr>
        <p:blipFill>
          <a:blip r:embed="rId3"/>
          <a:srcRect l="-13845" r="-13845"/>
          <a:stretch>
            <a:fillRect/>
          </a:stretch>
        </p:blipFill>
        <p:spPr>
          <a:xfrm>
            <a:off x="24841" y="1600200"/>
            <a:ext cx="8229600" cy="4525963"/>
          </a:xfrm>
        </p:spPr>
      </p:pic>
      <p:pic>
        <p:nvPicPr>
          <p:cNvPr id="5" name="Picture 4" descr="Screen Shot 2013-12-18 at 11.22.47 AM.png"/>
          <p:cNvPicPr>
            <a:picLocks noChangeAspect="1"/>
          </p:cNvPicPr>
          <p:nvPr/>
        </p:nvPicPr>
        <p:blipFill>
          <a:blip r:embed="rId4"/>
          <a:stretch>
            <a:fillRect/>
          </a:stretch>
        </p:blipFill>
        <p:spPr>
          <a:xfrm>
            <a:off x="6413589" y="1594175"/>
            <a:ext cx="1854801" cy="297921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Dust</a:t>
            </a:r>
            <a:endParaRPr lang="en-US" dirty="0"/>
          </a:p>
        </p:txBody>
      </p:sp>
      <p:pic>
        <p:nvPicPr>
          <p:cNvPr id="4" name="Content Placeholder 3" descr="Screen Shot 2013-12-18 at 10.55.31 AM.png"/>
          <p:cNvPicPr>
            <a:picLocks noGrp="1" noChangeAspect="1"/>
          </p:cNvPicPr>
          <p:nvPr>
            <p:ph idx="1"/>
          </p:nvPr>
        </p:nvPicPr>
        <p:blipFill>
          <a:blip r:embed="rId3"/>
          <a:srcRect l="-21246" r="-21246"/>
          <a:stretch>
            <a:fillRect/>
          </a:stretch>
        </p:blipFill>
        <p:spPr/>
      </p:pic>
      <p:sp>
        <p:nvSpPr>
          <p:cNvPr id="5" name="Oval 4"/>
          <p:cNvSpPr/>
          <p:nvPr/>
        </p:nvSpPr>
        <p:spPr>
          <a:xfrm>
            <a:off x="2040257" y="3120803"/>
            <a:ext cx="2013234" cy="1175368"/>
          </a:xfrm>
          <a:prstGeom prst="ellipse">
            <a:avLst/>
          </a:prstGeom>
          <a:noFill/>
          <a:ln w="19050" cap="flat" cmpd="sng" algn="ctr">
            <a:solidFill>
              <a:srgbClr val="0000FF"/>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lus 5"/>
          <p:cNvSpPr/>
          <p:nvPr/>
        </p:nvSpPr>
        <p:spPr>
          <a:xfrm>
            <a:off x="4945264" y="3282923"/>
            <a:ext cx="378326" cy="351260"/>
          </a:xfrm>
          <a:prstGeom prst="mathPlus">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pic>
        <p:nvPicPr>
          <p:cNvPr id="4" name="Content Placeholder 3" descr="Screen Shot 2013-12-18 at 11.30.05 AM.png"/>
          <p:cNvPicPr>
            <a:picLocks noGrp="1" noChangeAspect="1"/>
          </p:cNvPicPr>
          <p:nvPr>
            <p:ph idx="1"/>
          </p:nvPr>
        </p:nvPicPr>
        <p:blipFill>
          <a:blip r:embed="rId3"/>
          <a:srcRect l="-5363" r="-5363"/>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Terraforming</a:t>
            </a:r>
            <a:endParaRPr lang="en-US" dirty="0" smtClean="0"/>
          </a:p>
        </p:txBody>
      </p:sp>
      <p:sp>
        <p:nvSpPr>
          <p:cNvPr id="3" name="Content Placeholder 2"/>
          <p:cNvSpPr>
            <a:spLocks noGrp="1"/>
          </p:cNvSpPr>
          <p:nvPr>
            <p:ph idx="1"/>
          </p:nvPr>
        </p:nvSpPr>
        <p:spPr/>
        <p:txBody>
          <a:bodyPr>
            <a:normAutofit lnSpcReduction="10000"/>
          </a:bodyPr>
          <a:lstStyle/>
          <a:p>
            <a:r>
              <a:rPr lang="en-US" dirty="0" smtClean="0"/>
              <a:t>Animal Impact is a Natural Catalyst</a:t>
            </a:r>
          </a:p>
          <a:p>
            <a:pPr lvl="1"/>
            <a:r>
              <a:rPr lang="en-US" dirty="0" smtClean="0"/>
              <a:t>Hoof Action</a:t>
            </a:r>
          </a:p>
          <a:p>
            <a:pPr lvl="2"/>
            <a:r>
              <a:rPr lang="en-US" dirty="0" smtClean="0"/>
              <a:t>Pushes organic matter into soil</a:t>
            </a:r>
          </a:p>
          <a:p>
            <a:pPr lvl="2"/>
            <a:r>
              <a:rPr lang="en-US" dirty="0" smtClean="0"/>
              <a:t>Opens crusted soil cap to rainfall</a:t>
            </a:r>
          </a:p>
          <a:p>
            <a:pPr lvl="2"/>
            <a:r>
              <a:rPr lang="en-US" dirty="0" smtClean="0"/>
              <a:t>Establishes a stable soil “horizon”</a:t>
            </a:r>
          </a:p>
          <a:p>
            <a:pPr lvl="1"/>
            <a:r>
              <a:rPr lang="en-US" dirty="0" smtClean="0"/>
              <a:t>Manure/Urine </a:t>
            </a:r>
          </a:p>
          <a:p>
            <a:pPr lvl="2"/>
            <a:r>
              <a:rPr lang="en-US" dirty="0" smtClean="0"/>
              <a:t>Organically support </a:t>
            </a:r>
            <a:r>
              <a:rPr lang="en-US" dirty="0" err="1" smtClean="0"/>
              <a:t>microflora</a:t>
            </a:r>
            <a:r>
              <a:rPr lang="en-US" dirty="0" smtClean="0"/>
              <a:t> populations</a:t>
            </a:r>
          </a:p>
          <a:p>
            <a:pPr lvl="2"/>
            <a:r>
              <a:rPr lang="en-US" dirty="0" smtClean="0"/>
              <a:t>Introduces amino acids/complex carbon chains</a:t>
            </a:r>
          </a:p>
          <a:p>
            <a:pPr lvl="2"/>
            <a:endParaRPr lang="en-US" dirty="0" smtClean="0"/>
          </a:p>
          <a:p>
            <a:r>
              <a:rPr lang="en-US" dirty="0" smtClean="0"/>
              <a:t>Concentrated Impact Literally “Builds” Soil</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74407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6972</TotalTime>
  <Words>964</Words>
  <Application>Microsoft Macintosh PowerPoint</Application>
  <PresentationFormat>On-screen Show (4:3)</PresentationFormat>
  <Paragraphs>81</Paragraphs>
  <Slides>20</Slides>
  <Notes>13</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Holistic approach to dust mitigation: vegetating fallow lands in arid regions without irrigation  Nate Allen Tucson, AZ </vt:lpstr>
      <vt:lpstr>Slide 2</vt:lpstr>
      <vt:lpstr>Slide 3</vt:lpstr>
      <vt:lpstr>Land Use Change</vt:lpstr>
      <vt:lpstr>Most Dangerous Dust Storms</vt:lpstr>
      <vt:lpstr>Variety of Land Governance</vt:lpstr>
      <vt:lpstr>Sources of Dust</vt:lpstr>
      <vt:lpstr>Where to Start?</vt:lpstr>
      <vt:lpstr>Terraforming</vt:lpstr>
      <vt:lpstr>Mine Tailings</vt:lpstr>
      <vt:lpstr>Cattle At Work…</vt:lpstr>
      <vt:lpstr>Grass Grows where Hooves Go</vt:lpstr>
      <vt:lpstr>Burned Area Recovery</vt:lpstr>
      <vt:lpstr>Mine Tailings</vt:lpstr>
      <vt:lpstr>Holistic Solution</vt:lpstr>
      <vt:lpstr>Slide 16</vt:lpstr>
      <vt:lpstr>Slide 17</vt:lpstr>
      <vt:lpstr>Slide 18</vt:lpstr>
      <vt:lpstr>Slide 19</vt:lpstr>
      <vt:lpstr>Dustiest place in the U.S. – EPA Deadliest Stretch of Roadway in Arizona</vt:lpstr>
    </vt:vector>
  </TitlesOfParts>
  <Company>Biosphere 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Nathan Allen</dc:creator>
  <cp:lastModifiedBy>Nathan Allen</cp:lastModifiedBy>
  <cp:revision>8</cp:revision>
  <dcterms:created xsi:type="dcterms:W3CDTF">2014-03-14T17:37:55Z</dcterms:created>
  <dcterms:modified xsi:type="dcterms:W3CDTF">2014-03-17T22:23:12Z</dcterms:modified>
</cp:coreProperties>
</file>