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2" r:id="rId2"/>
    <p:sldId id="283" r:id="rId3"/>
    <p:sldId id="257" r:id="rId4"/>
    <p:sldId id="266" r:id="rId5"/>
    <p:sldId id="265" r:id="rId6"/>
    <p:sldId id="267" r:id="rId7"/>
    <p:sldId id="269" r:id="rId8"/>
    <p:sldId id="275" r:id="rId9"/>
    <p:sldId id="268" r:id="rId10"/>
    <p:sldId id="270" r:id="rId11"/>
    <p:sldId id="258" r:id="rId12"/>
    <p:sldId id="284" r:id="rId13"/>
    <p:sldId id="276" r:id="rId14"/>
    <p:sldId id="277" r:id="rId15"/>
    <p:sldId id="278" r:id="rId16"/>
    <p:sldId id="279" r:id="rId17"/>
    <p:sldId id="280" r:id="rId18"/>
    <p:sldId id="281" r:id="rId19"/>
  </p:sldIdLst>
  <p:sldSz cx="9144000" cy="6858000" type="screen4x3"/>
  <p:notesSz cx="7010400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66A5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99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624" y="-30"/>
      </p:cViewPr>
      <p:guideLst>
        <p:guide orient="horz" pos="1098"/>
        <p:guide pos="1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66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0605"/>
            <a:ext cx="3037840" cy="46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760605"/>
            <a:ext cx="3037840" cy="46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E290356-ECA8-41CA-A39B-130FAA1AE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10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692150"/>
            <a:ext cx="4613275" cy="3459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1103"/>
            <a:ext cx="5608320" cy="415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0605"/>
            <a:ext cx="3037840" cy="46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760605"/>
            <a:ext cx="3037840" cy="46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C05DF1F-8CFE-41F4-8DFF-4507A8840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08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562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3648" indent="-289865" defTabSz="93562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9459" indent="-231892" defTabSz="935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3243" indent="-231892" defTabSz="935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7027" indent="-231892" defTabSz="935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0810" indent="-231892" defTabSz="935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594" indent="-231892" defTabSz="935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8378" indent="-231892" defTabSz="935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2161" indent="-231892" defTabSz="935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5514DDD-6151-4D5D-BEE1-96F5C5B67820}" type="slidenum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13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695325"/>
            <a:ext cx="4611688" cy="345757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381734"/>
            <a:ext cx="5140960" cy="4147054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562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3648" indent="-289865" defTabSz="93562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9459" indent="-231892" defTabSz="935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3243" indent="-231892" defTabSz="935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7027" indent="-231892" defTabSz="935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0810" indent="-231892" defTabSz="935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594" indent="-231892" defTabSz="935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8378" indent="-231892" defTabSz="935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2161" indent="-231892" defTabSz="935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5514DDD-6151-4D5D-BEE1-96F5C5B67820}" type="slidenum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14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695325"/>
            <a:ext cx="4611688" cy="345757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381734"/>
            <a:ext cx="5140960" cy="4147054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562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3648" indent="-289865" defTabSz="93562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9459" indent="-231892" defTabSz="935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3243" indent="-231892" defTabSz="935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7027" indent="-231892" defTabSz="935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0810" indent="-231892" defTabSz="935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594" indent="-231892" defTabSz="935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8378" indent="-231892" defTabSz="935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2161" indent="-231892" defTabSz="935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5514DDD-6151-4D5D-BEE1-96F5C5B67820}" type="slidenum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15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695325"/>
            <a:ext cx="4611688" cy="345757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381734"/>
            <a:ext cx="5140960" cy="4147054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562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3648" indent="-289865" defTabSz="93562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9459" indent="-231892" defTabSz="935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3243" indent="-231892" defTabSz="935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7027" indent="-231892" defTabSz="935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0810" indent="-231892" defTabSz="935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594" indent="-231892" defTabSz="935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8378" indent="-231892" defTabSz="935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2161" indent="-231892" defTabSz="935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5514DDD-6151-4D5D-BEE1-96F5C5B67820}" type="slidenum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16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695325"/>
            <a:ext cx="4611688" cy="345757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381734"/>
            <a:ext cx="5140960" cy="4147054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562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3648" indent="-289865" defTabSz="93562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9459" indent="-231892" defTabSz="935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3243" indent="-231892" defTabSz="935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7027" indent="-231892" defTabSz="935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0810" indent="-231892" defTabSz="935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594" indent="-231892" defTabSz="935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8378" indent="-231892" defTabSz="935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2161" indent="-231892" defTabSz="935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5514DDD-6151-4D5D-BEE1-96F5C5B67820}" type="slidenum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17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695325"/>
            <a:ext cx="4611688" cy="345757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381734"/>
            <a:ext cx="5140960" cy="4147054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562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3648" indent="-289865" defTabSz="93562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9459" indent="-231892" defTabSz="93562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3243" indent="-231892" defTabSz="93562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7027" indent="-231892" defTabSz="93562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0810" indent="-231892" defTabSz="935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594" indent="-231892" defTabSz="935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8378" indent="-231892" defTabSz="935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2161" indent="-231892" defTabSz="935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5514DDD-6151-4D5D-BEE1-96F5C5B67820}" type="slidenum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18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695325"/>
            <a:ext cx="4611688" cy="345757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381734"/>
            <a:ext cx="5140960" cy="4147054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3" y="5530850"/>
            <a:ext cx="2259012" cy="752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5" name="Flowchart: Document 2"/>
          <p:cNvSpPr/>
          <p:nvPr/>
        </p:nvSpPr>
        <p:spPr>
          <a:xfrm>
            <a:off x="6350" y="0"/>
            <a:ext cx="9137650" cy="62706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1396"/>
              <a:gd name="connsiteX1" fmla="*/ 21600 w 21600"/>
              <a:gd name="connsiteY1" fmla="*/ 0 h 31396"/>
              <a:gd name="connsiteX2" fmla="*/ 21600 w 21600"/>
              <a:gd name="connsiteY2" fmla="*/ 17322 h 31396"/>
              <a:gd name="connsiteX3" fmla="*/ 0 w 21600"/>
              <a:gd name="connsiteY3" fmla="*/ 20172 h 31396"/>
              <a:gd name="connsiteX4" fmla="*/ 0 w 21600"/>
              <a:gd name="connsiteY4" fmla="*/ 0 h 31396"/>
              <a:gd name="connsiteX0" fmla="*/ 0 w 21600"/>
              <a:gd name="connsiteY0" fmla="*/ 0 h 29251"/>
              <a:gd name="connsiteX1" fmla="*/ 21600 w 21600"/>
              <a:gd name="connsiteY1" fmla="*/ 0 h 29251"/>
              <a:gd name="connsiteX2" fmla="*/ 21600 w 21600"/>
              <a:gd name="connsiteY2" fmla="*/ 17322 h 29251"/>
              <a:gd name="connsiteX3" fmla="*/ 0 w 21600"/>
              <a:gd name="connsiteY3" fmla="*/ 20172 h 29251"/>
              <a:gd name="connsiteX4" fmla="*/ 0 w 21600"/>
              <a:gd name="connsiteY4" fmla="*/ 0 h 29251"/>
              <a:gd name="connsiteX0" fmla="*/ 0 w 21600"/>
              <a:gd name="connsiteY0" fmla="*/ 0 h 32111"/>
              <a:gd name="connsiteX1" fmla="*/ 21600 w 21600"/>
              <a:gd name="connsiteY1" fmla="*/ 0 h 32111"/>
              <a:gd name="connsiteX2" fmla="*/ 21600 w 21600"/>
              <a:gd name="connsiteY2" fmla="*/ 17322 h 32111"/>
              <a:gd name="connsiteX3" fmla="*/ 0 w 21600"/>
              <a:gd name="connsiteY3" fmla="*/ 20172 h 32111"/>
              <a:gd name="connsiteX4" fmla="*/ 0 w 21600"/>
              <a:gd name="connsiteY4" fmla="*/ 0 h 32111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499"/>
              <a:gd name="connsiteX1" fmla="*/ 21600 w 21600"/>
              <a:gd name="connsiteY1" fmla="*/ 0 h 32499"/>
              <a:gd name="connsiteX2" fmla="*/ 21600 w 21600"/>
              <a:gd name="connsiteY2" fmla="*/ 18944 h 32499"/>
              <a:gd name="connsiteX3" fmla="*/ 0 w 21600"/>
              <a:gd name="connsiteY3" fmla="*/ 20172 h 32499"/>
              <a:gd name="connsiteX4" fmla="*/ 0 w 21600"/>
              <a:gd name="connsiteY4" fmla="*/ 0 h 32499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499"/>
              <a:gd name="connsiteX1" fmla="*/ 21600 w 21600"/>
              <a:gd name="connsiteY1" fmla="*/ 0 h 32499"/>
              <a:gd name="connsiteX2" fmla="*/ 21600 w 21600"/>
              <a:gd name="connsiteY2" fmla="*/ 18944 h 32499"/>
              <a:gd name="connsiteX3" fmla="*/ 0 w 21600"/>
              <a:gd name="connsiteY3" fmla="*/ 20172 h 32499"/>
              <a:gd name="connsiteX4" fmla="*/ 0 w 21600"/>
              <a:gd name="connsiteY4" fmla="*/ 0 h 32499"/>
              <a:gd name="connsiteX0" fmla="*/ 0 w 21600"/>
              <a:gd name="connsiteY0" fmla="*/ 0 h 32102"/>
              <a:gd name="connsiteX1" fmla="*/ 21600 w 21600"/>
              <a:gd name="connsiteY1" fmla="*/ 0 h 32102"/>
              <a:gd name="connsiteX2" fmla="*/ 21600 w 21600"/>
              <a:gd name="connsiteY2" fmla="*/ 17282 h 32102"/>
              <a:gd name="connsiteX3" fmla="*/ 0 w 21600"/>
              <a:gd name="connsiteY3" fmla="*/ 20172 h 32102"/>
              <a:gd name="connsiteX4" fmla="*/ 0 w 21600"/>
              <a:gd name="connsiteY4" fmla="*/ 0 h 32102"/>
              <a:gd name="connsiteX0" fmla="*/ 0 w 21600"/>
              <a:gd name="connsiteY0" fmla="*/ 0 h 31775"/>
              <a:gd name="connsiteX1" fmla="*/ 21600 w 21600"/>
              <a:gd name="connsiteY1" fmla="*/ 0 h 31775"/>
              <a:gd name="connsiteX2" fmla="*/ 21600 w 21600"/>
              <a:gd name="connsiteY2" fmla="*/ 17282 h 31775"/>
              <a:gd name="connsiteX3" fmla="*/ 0 w 21600"/>
              <a:gd name="connsiteY3" fmla="*/ 20172 h 31775"/>
              <a:gd name="connsiteX4" fmla="*/ 0 w 21600"/>
              <a:gd name="connsiteY4" fmla="*/ 0 h 31775"/>
              <a:gd name="connsiteX0" fmla="*/ 0 w 21600"/>
              <a:gd name="connsiteY0" fmla="*/ 0 h 30692"/>
              <a:gd name="connsiteX1" fmla="*/ 21600 w 21600"/>
              <a:gd name="connsiteY1" fmla="*/ 0 h 30692"/>
              <a:gd name="connsiteX2" fmla="*/ 21600 w 21600"/>
              <a:gd name="connsiteY2" fmla="*/ 17282 h 30692"/>
              <a:gd name="connsiteX3" fmla="*/ 0 w 21600"/>
              <a:gd name="connsiteY3" fmla="*/ 20172 h 30692"/>
              <a:gd name="connsiteX4" fmla="*/ 0 w 21600"/>
              <a:gd name="connsiteY4" fmla="*/ 0 h 30692"/>
              <a:gd name="connsiteX0" fmla="*/ 0 w 21600"/>
              <a:gd name="connsiteY0" fmla="*/ 0 h 30783"/>
              <a:gd name="connsiteX1" fmla="*/ 21600 w 21600"/>
              <a:gd name="connsiteY1" fmla="*/ 0 h 30783"/>
              <a:gd name="connsiteX2" fmla="*/ 21600 w 21600"/>
              <a:gd name="connsiteY2" fmla="*/ 17282 h 30783"/>
              <a:gd name="connsiteX3" fmla="*/ 0 w 21600"/>
              <a:gd name="connsiteY3" fmla="*/ 20172 h 30783"/>
              <a:gd name="connsiteX4" fmla="*/ 0 w 21600"/>
              <a:gd name="connsiteY4" fmla="*/ 0 h 30783"/>
              <a:gd name="connsiteX0" fmla="*/ 0 w 21600"/>
              <a:gd name="connsiteY0" fmla="*/ 0 h 30288"/>
              <a:gd name="connsiteX1" fmla="*/ 21600 w 21600"/>
              <a:gd name="connsiteY1" fmla="*/ 0 h 30288"/>
              <a:gd name="connsiteX2" fmla="*/ 21600 w 21600"/>
              <a:gd name="connsiteY2" fmla="*/ 14511 h 30288"/>
              <a:gd name="connsiteX3" fmla="*/ 0 w 21600"/>
              <a:gd name="connsiteY3" fmla="*/ 20172 h 30288"/>
              <a:gd name="connsiteX4" fmla="*/ 0 w 21600"/>
              <a:gd name="connsiteY4" fmla="*/ 0 h 30288"/>
              <a:gd name="connsiteX0" fmla="*/ 0 w 21600"/>
              <a:gd name="connsiteY0" fmla="*/ 0 h 31493"/>
              <a:gd name="connsiteX1" fmla="*/ 21600 w 21600"/>
              <a:gd name="connsiteY1" fmla="*/ 0 h 31493"/>
              <a:gd name="connsiteX2" fmla="*/ 21600 w 21600"/>
              <a:gd name="connsiteY2" fmla="*/ 14511 h 31493"/>
              <a:gd name="connsiteX3" fmla="*/ 0 w 21600"/>
              <a:gd name="connsiteY3" fmla="*/ 20172 h 31493"/>
              <a:gd name="connsiteX4" fmla="*/ 0 w 21600"/>
              <a:gd name="connsiteY4" fmla="*/ 0 h 31493"/>
              <a:gd name="connsiteX0" fmla="*/ 0 w 21600"/>
              <a:gd name="connsiteY0" fmla="*/ 0 h 32468"/>
              <a:gd name="connsiteX1" fmla="*/ 21600 w 21600"/>
              <a:gd name="connsiteY1" fmla="*/ 0 h 32468"/>
              <a:gd name="connsiteX2" fmla="*/ 21600 w 21600"/>
              <a:gd name="connsiteY2" fmla="*/ 14511 h 32468"/>
              <a:gd name="connsiteX3" fmla="*/ 0 w 21600"/>
              <a:gd name="connsiteY3" fmla="*/ 20172 h 32468"/>
              <a:gd name="connsiteX4" fmla="*/ 0 w 21600"/>
              <a:gd name="connsiteY4" fmla="*/ 0 h 32468"/>
              <a:gd name="connsiteX0" fmla="*/ 0 w 21600"/>
              <a:gd name="connsiteY0" fmla="*/ 0 h 32468"/>
              <a:gd name="connsiteX1" fmla="*/ 21600 w 21600"/>
              <a:gd name="connsiteY1" fmla="*/ 0 h 32468"/>
              <a:gd name="connsiteX2" fmla="*/ 21600 w 21600"/>
              <a:gd name="connsiteY2" fmla="*/ 14511 h 32468"/>
              <a:gd name="connsiteX3" fmla="*/ 0 w 21600"/>
              <a:gd name="connsiteY3" fmla="*/ 20172 h 32468"/>
              <a:gd name="connsiteX4" fmla="*/ 0 w 21600"/>
              <a:gd name="connsiteY4" fmla="*/ 0 h 32468"/>
              <a:gd name="connsiteX0" fmla="*/ 0 w 21600"/>
              <a:gd name="connsiteY0" fmla="*/ 0 h 33208"/>
              <a:gd name="connsiteX1" fmla="*/ 21600 w 21600"/>
              <a:gd name="connsiteY1" fmla="*/ 0 h 33208"/>
              <a:gd name="connsiteX2" fmla="*/ 21600 w 21600"/>
              <a:gd name="connsiteY2" fmla="*/ 14511 h 33208"/>
              <a:gd name="connsiteX3" fmla="*/ 0 w 21600"/>
              <a:gd name="connsiteY3" fmla="*/ 20172 h 33208"/>
              <a:gd name="connsiteX4" fmla="*/ 0 w 21600"/>
              <a:gd name="connsiteY4" fmla="*/ 0 h 33208"/>
              <a:gd name="connsiteX0" fmla="*/ 0 w 21600"/>
              <a:gd name="connsiteY0" fmla="*/ 0 h 30102"/>
              <a:gd name="connsiteX1" fmla="*/ 21600 w 21600"/>
              <a:gd name="connsiteY1" fmla="*/ 0 h 30102"/>
              <a:gd name="connsiteX2" fmla="*/ 21600 w 21600"/>
              <a:gd name="connsiteY2" fmla="*/ 14511 h 30102"/>
              <a:gd name="connsiteX3" fmla="*/ 0 w 21600"/>
              <a:gd name="connsiteY3" fmla="*/ 20172 h 30102"/>
              <a:gd name="connsiteX4" fmla="*/ 0 w 21600"/>
              <a:gd name="connsiteY4" fmla="*/ 0 h 30102"/>
              <a:gd name="connsiteX0" fmla="*/ 0 w 21600"/>
              <a:gd name="connsiteY0" fmla="*/ 0 h 30553"/>
              <a:gd name="connsiteX1" fmla="*/ 21600 w 21600"/>
              <a:gd name="connsiteY1" fmla="*/ 0 h 30553"/>
              <a:gd name="connsiteX2" fmla="*/ 21600 w 21600"/>
              <a:gd name="connsiteY2" fmla="*/ 14511 h 30553"/>
              <a:gd name="connsiteX3" fmla="*/ 0 w 21600"/>
              <a:gd name="connsiteY3" fmla="*/ 20172 h 30553"/>
              <a:gd name="connsiteX4" fmla="*/ 0 w 21600"/>
              <a:gd name="connsiteY4" fmla="*/ 0 h 3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53">
                <a:moveTo>
                  <a:pt x="0" y="0"/>
                </a:moveTo>
                <a:lnTo>
                  <a:pt x="21600" y="0"/>
                </a:lnTo>
                <a:lnTo>
                  <a:pt x="21600" y="14511"/>
                </a:lnTo>
                <a:cubicBezTo>
                  <a:pt x="20169" y="-690"/>
                  <a:pt x="8" y="5191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B4BF9D"/>
          </a:solidFill>
          <a:ln>
            <a:solidFill>
              <a:srgbClr val="D2D9C5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lowchart: Document 2"/>
          <p:cNvSpPr/>
          <p:nvPr/>
        </p:nvSpPr>
        <p:spPr>
          <a:xfrm rot="10800000">
            <a:off x="-3175" y="6221413"/>
            <a:ext cx="9137650" cy="62706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1396"/>
              <a:gd name="connsiteX1" fmla="*/ 21600 w 21600"/>
              <a:gd name="connsiteY1" fmla="*/ 0 h 31396"/>
              <a:gd name="connsiteX2" fmla="*/ 21600 w 21600"/>
              <a:gd name="connsiteY2" fmla="*/ 17322 h 31396"/>
              <a:gd name="connsiteX3" fmla="*/ 0 w 21600"/>
              <a:gd name="connsiteY3" fmla="*/ 20172 h 31396"/>
              <a:gd name="connsiteX4" fmla="*/ 0 w 21600"/>
              <a:gd name="connsiteY4" fmla="*/ 0 h 31396"/>
              <a:gd name="connsiteX0" fmla="*/ 0 w 21600"/>
              <a:gd name="connsiteY0" fmla="*/ 0 h 29251"/>
              <a:gd name="connsiteX1" fmla="*/ 21600 w 21600"/>
              <a:gd name="connsiteY1" fmla="*/ 0 h 29251"/>
              <a:gd name="connsiteX2" fmla="*/ 21600 w 21600"/>
              <a:gd name="connsiteY2" fmla="*/ 17322 h 29251"/>
              <a:gd name="connsiteX3" fmla="*/ 0 w 21600"/>
              <a:gd name="connsiteY3" fmla="*/ 20172 h 29251"/>
              <a:gd name="connsiteX4" fmla="*/ 0 w 21600"/>
              <a:gd name="connsiteY4" fmla="*/ 0 h 29251"/>
              <a:gd name="connsiteX0" fmla="*/ 0 w 21600"/>
              <a:gd name="connsiteY0" fmla="*/ 0 h 32111"/>
              <a:gd name="connsiteX1" fmla="*/ 21600 w 21600"/>
              <a:gd name="connsiteY1" fmla="*/ 0 h 32111"/>
              <a:gd name="connsiteX2" fmla="*/ 21600 w 21600"/>
              <a:gd name="connsiteY2" fmla="*/ 17322 h 32111"/>
              <a:gd name="connsiteX3" fmla="*/ 0 w 21600"/>
              <a:gd name="connsiteY3" fmla="*/ 20172 h 32111"/>
              <a:gd name="connsiteX4" fmla="*/ 0 w 21600"/>
              <a:gd name="connsiteY4" fmla="*/ 0 h 32111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499"/>
              <a:gd name="connsiteX1" fmla="*/ 21600 w 21600"/>
              <a:gd name="connsiteY1" fmla="*/ 0 h 32499"/>
              <a:gd name="connsiteX2" fmla="*/ 21600 w 21600"/>
              <a:gd name="connsiteY2" fmla="*/ 18944 h 32499"/>
              <a:gd name="connsiteX3" fmla="*/ 0 w 21600"/>
              <a:gd name="connsiteY3" fmla="*/ 20172 h 32499"/>
              <a:gd name="connsiteX4" fmla="*/ 0 w 21600"/>
              <a:gd name="connsiteY4" fmla="*/ 0 h 32499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499"/>
              <a:gd name="connsiteX1" fmla="*/ 21600 w 21600"/>
              <a:gd name="connsiteY1" fmla="*/ 0 h 32499"/>
              <a:gd name="connsiteX2" fmla="*/ 21600 w 21600"/>
              <a:gd name="connsiteY2" fmla="*/ 18944 h 32499"/>
              <a:gd name="connsiteX3" fmla="*/ 0 w 21600"/>
              <a:gd name="connsiteY3" fmla="*/ 20172 h 32499"/>
              <a:gd name="connsiteX4" fmla="*/ 0 w 21600"/>
              <a:gd name="connsiteY4" fmla="*/ 0 h 32499"/>
              <a:gd name="connsiteX0" fmla="*/ 0 w 21600"/>
              <a:gd name="connsiteY0" fmla="*/ 0 h 32102"/>
              <a:gd name="connsiteX1" fmla="*/ 21600 w 21600"/>
              <a:gd name="connsiteY1" fmla="*/ 0 h 32102"/>
              <a:gd name="connsiteX2" fmla="*/ 21600 w 21600"/>
              <a:gd name="connsiteY2" fmla="*/ 17282 h 32102"/>
              <a:gd name="connsiteX3" fmla="*/ 0 w 21600"/>
              <a:gd name="connsiteY3" fmla="*/ 20172 h 32102"/>
              <a:gd name="connsiteX4" fmla="*/ 0 w 21600"/>
              <a:gd name="connsiteY4" fmla="*/ 0 h 32102"/>
              <a:gd name="connsiteX0" fmla="*/ 0 w 21600"/>
              <a:gd name="connsiteY0" fmla="*/ 0 h 31775"/>
              <a:gd name="connsiteX1" fmla="*/ 21600 w 21600"/>
              <a:gd name="connsiteY1" fmla="*/ 0 h 31775"/>
              <a:gd name="connsiteX2" fmla="*/ 21600 w 21600"/>
              <a:gd name="connsiteY2" fmla="*/ 17282 h 31775"/>
              <a:gd name="connsiteX3" fmla="*/ 0 w 21600"/>
              <a:gd name="connsiteY3" fmla="*/ 20172 h 31775"/>
              <a:gd name="connsiteX4" fmla="*/ 0 w 21600"/>
              <a:gd name="connsiteY4" fmla="*/ 0 h 31775"/>
              <a:gd name="connsiteX0" fmla="*/ 0 w 21600"/>
              <a:gd name="connsiteY0" fmla="*/ 0 h 30692"/>
              <a:gd name="connsiteX1" fmla="*/ 21600 w 21600"/>
              <a:gd name="connsiteY1" fmla="*/ 0 h 30692"/>
              <a:gd name="connsiteX2" fmla="*/ 21600 w 21600"/>
              <a:gd name="connsiteY2" fmla="*/ 17282 h 30692"/>
              <a:gd name="connsiteX3" fmla="*/ 0 w 21600"/>
              <a:gd name="connsiteY3" fmla="*/ 20172 h 30692"/>
              <a:gd name="connsiteX4" fmla="*/ 0 w 21600"/>
              <a:gd name="connsiteY4" fmla="*/ 0 h 30692"/>
              <a:gd name="connsiteX0" fmla="*/ 0 w 21600"/>
              <a:gd name="connsiteY0" fmla="*/ 0 h 30783"/>
              <a:gd name="connsiteX1" fmla="*/ 21600 w 21600"/>
              <a:gd name="connsiteY1" fmla="*/ 0 h 30783"/>
              <a:gd name="connsiteX2" fmla="*/ 21600 w 21600"/>
              <a:gd name="connsiteY2" fmla="*/ 17282 h 30783"/>
              <a:gd name="connsiteX3" fmla="*/ 0 w 21600"/>
              <a:gd name="connsiteY3" fmla="*/ 20172 h 30783"/>
              <a:gd name="connsiteX4" fmla="*/ 0 w 21600"/>
              <a:gd name="connsiteY4" fmla="*/ 0 h 30783"/>
              <a:gd name="connsiteX0" fmla="*/ 0 w 21600"/>
              <a:gd name="connsiteY0" fmla="*/ 0 h 30288"/>
              <a:gd name="connsiteX1" fmla="*/ 21600 w 21600"/>
              <a:gd name="connsiteY1" fmla="*/ 0 h 30288"/>
              <a:gd name="connsiteX2" fmla="*/ 21600 w 21600"/>
              <a:gd name="connsiteY2" fmla="*/ 14511 h 30288"/>
              <a:gd name="connsiteX3" fmla="*/ 0 w 21600"/>
              <a:gd name="connsiteY3" fmla="*/ 20172 h 30288"/>
              <a:gd name="connsiteX4" fmla="*/ 0 w 21600"/>
              <a:gd name="connsiteY4" fmla="*/ 0 h 30288"/>
              <a:gd name="connsiteX0" fmla="*/ 0 w 21600"/>
              <a:gd name="connsiteY0" fmla="*/ 0 h 31493"/>
              <a:gd name="connsiteX1" fmla="*/ 21600 w 21600"/>
              <a:gd name="connsiteY1" fmla="*/ 0 h 31493"/>
              <a:gd name="connsiteX2" fmla="*/ 21600 w 21600"/>
              <a:gd name="connsiteY2" fmla="*/ 14511 h 31493"/>
              <a:gd name="connsiteX3" fmla="*/ 0 w 21600"/>
              <a:gd name="connsiteY3" fmla="*/ 20172 h 31493"/>
              <a:gd name="connsiteX4" fmla="*/ 0 w 21600"/>
              <a:gd name="connsiteY4" fmla="*/ 0 h 31493"/>
              <a:gd name="connsiteX0" fmla="*/ 0 w 21600"/>
              <a:gd name="connsiteY0" fmla="*/ 0 h 32468"/>
              <a:gd name="connsiteX1" fmla="*/ 21600 w 21600"/>
              <a:gd name="connsiteY1" fmla="*/ 0 h 32468"/>
              <a:gd name="connsiteX2" fmla="*/ 21600 w 21600"/>
              <a:gd name="connsiteY2" fmla="*/ 14511 h 32468"/>
              <a:gd name="connsiteX3" fmla="*/ 0 w 21600"/>
              <a:gd name="connsiteY3" fmla="*/ 20172 h 32468"/>
              <a:gd name="connsiteX4" fmla="*/ 0 w 21600"/>
              <a:gd name="connsiteY4" fmla="*/ 0 h 32468"/>
              <a:gd name="connsiteX0" fmla="*/ 0 w 21600"/>
              <a:gd name="connsiteY0" fmla="*/ 0 h 32468"/>
              <a:gd name="connsiteX1" fmla="*/ 21600 w 21600"/>
              <a:gd name="connsiteY1" fmla="*/ 0 h 32468"/>
              <a:gd name="connsiteX2" fmla="*/ 21600 w 21600"/>
              <a:gd name="connsiteY2" fmla="*/ 14511 h 32468"/>
              <a:gd name="connsiteX3" fmla="*/ 0 w 21600"/>
              <a:gd name="connsiteY3" fmla="*/ 20172 h 32468"/>
              <a:gd name="connsiteX4" fmla="*/ 0 w 21600"/>
              <a:gd name="connsiteY4" fmla="*/ 0 h 32468"/>
              <a:gd name="connsiteX0" fmla="*/ 0 w 21600"/>
              <a:gd name="connsiteY0" fmla="*/ 0 h 33208"/>
              <a:gd name="connsiteX1" fmla="*/ 21600 w 21600"/>
              <a:gd name="connsiteY1" fmla="*/ 0 h 33208"/>
              <a:gd name="connsiteX2" fmla="*/ 21600 w 21600"/>
              <a:gd name="connsiteY2" fmla="*/ 14511 h 33208"/>
              <a:gd name="connsiteX3" fmla="*/ 0 w 21600"/>
              <a:gd name="connsiteY3" fmla="*/ 20172 h 33208"/>
              <a:gd name="connsiteX4" fmla="*/ 0 w 21600"/>
              <a:gd name="connsiteY4" fmla="*/ 0 h 33208"/>
              <a:gd name="connsiteX0" fmla="*/ 0 w 21600"/>
              <a:gd name="connsiteY0" fmla="*/ 0 h 30102"/>
              <a:gd name="connsiteX1" fmla="*/ 21600 w 21600"/>
              <a:gd name="connsiteY1" fmla="*/ 0 h 30102"/>
              <a:gd name="connsiteX2" fmla="*/ 21600 w 21600"/>
              <a:gd name="connsiteY2" fmla="*/ 14511 h 30102"/>
              <a:gd name="connsiteX3" fmla="*/ 0 w 21600"/>
              <a:gd name="connsiteY3" fmla="*/ 20172 h 30102"/>
              <a:gd name="connsiteX4" fmla="*/ 0 w 21600"/>
              <a:gd name="connsiteY4" fmla="*/ 0 h 30102"/>
              <a:gd name="connsiteX0" fmla="*/ 0 w 21600"/>
              <a:gd name="connsiteY0" fmla="*/ 0 h 30553"/>
              <a:gd name="connsiteX1" fmla="*/ 21600 w 21600"/>
              <a:gd name="connsiteY1" fmla="*/ 0 h 30553"/>
              <a:gd name="connsiteX2" fmla="*/ 21600 w 21600"/>
              <a:gd name="connsiteY2" fmla="*/ 14511 h 30553"/>
              <a:gd name="connsiteX3" fmla="*/ 0 w 21600"/>
              <a:gd name="connsiteY3" fmla="*/ 20172 h 30553"/>
              <a:gd name="connsiteX4" fmla="*/ 0 w 21600"/>
              <a:gd name="connsiteY4" fmla="*/ 0 h 3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53">
                <a:moveTo>
                  <a:pt x="0" y="0"/>
                </a:moveTo>
                <a:lnTo>
                  <a:pt x="21600" y="0"/>
                </a:lnTo>
                <a:lnTo>
                  <a:pt x="21600" y="14511"/>
                </a:lnTo>
                <a:cubicBezTo>
                  <a:pt x="20169" y="-690"/>
                  <a:pt x="8" y="5191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B4BF9D"/>
          </a:solidFill>
          <a:ln>
            <a:solidFill>
              <a:srgbClr val="D2D9C5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12308"/>
            <a:ext cx="9144000" cy="1295400"/>
          </a:xfrm>
        </p:spPr>
        <p:txBody>
          <a:bodyPr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5000" noProof="0" dirty="0" smtClean="0">
                <a:solidFill>
                  <a:srgbClr val="4E81BE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Segoe UI Semibold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188" y="2928108"/>
            <a:ext cx="6301548" cy="430887"/>
          </a:xfrm>
        </p:spPr>
        <p:txBody>
          <a:bodyPr/>
          <a:lstStyle>
            <a:lvl1pPr marL="0" indent="0" algn="r" rtl="0" eaLnBrk="0" fontAlgn="base" hangingPunct="0">
              <a:spcBef>
                <a:spcPts val="0"/>
              </a:spcBef>
              <a:spcAft>
                <a:spcPct val="0"/>
              </a:spcAft>
              <a:buFontTx/>
              <a:buNone/>
              <a:defRPr lang="en-US" sz="2200" noProof="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5149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08" y="1749000"/>
            <a:ext cx="8832850" cy="228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86D4E-7ED8-49E1-AAD1-F771CD7D9EFB}" type="slidenum">
              <a:rPr/>
              <a:pPr>
                <a:defRPr/>
              </a:pPr>
              <a:t>‹#›</a:t>
            </a:fld>
            <a:endParaRPr dirty="0"/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-3175" y="3175"/>
            <a:ext cx="9137650" cy="628650"/>
            <a:chOff x="-2592" y="3773"/>
            <a:chExt cx="9136684" cy="628502"/>
          </a:xfrm>
        </p:grpSpPr>
        <p:sp>
          <p:nvSpPr>
            <p:cNvPr id="6" name="Flowchart: Document 2"/>
            <p:cNvSpPr/>
            <p:nvPr/>
          </p:nvSpPr>
          <p:spPr>
            <a:xfrm>
              <a:off x="-2592" y="3773"/>
              <a:ext cx="8762074" cy="62850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31396"/>
                <a:gd name="connsiteX1" fmla="*/ 21600 w 21600"/>
                <a:gd name="connsiteY1" fmla="*/ 0 h 31396"/>
                <a:gd name="connsiteX2" fmla="*/ 21600 w 21600"/>
                <a:gd name="connsiteY2" fmla="*/ 17322 h 31396"/>
                <a:gd name="connsiteX3" fmla="*/ 0 w 21600"/>
                <a:gd name="connsiteY3" fmla="*/ 20172 h 31396"/>
                <a:gd name="connsiteX4" fmla="*/ 0 w 21600"/>
                <a:gd name="connsiteY4" fmla="*/ 0 h 31396"/>
                <a:gd name="connsiteX0" fmla="*/ 0 w 21600"/>
                <a:gd name="connsiteY0" fmla="*/ 0 h 29251"/>
                <a:gd name="connsiteX1" fmla="*/ 21600 w 21600"/>
                <a:gd name="connsiteY1" fmla="*/ 0 h 29251"/>
                <a:gd name="connsiteX2" fmla="*/ 21600 w 21600"/>
                <a:gd name="connsiteY2" fmla="*/ 17322 h 29251"/>
                <a:gd name="connsiteX3" fmla="*/ 0 w 21600"/>
                <a:gd name="connsiteY3" fmla="*/ 20172 h 29251"/>
                <a:gd name="connsiteX4" fmla="*/ 0 w 21600"/>
                <a:gd name="connsiteY4" fmla="*/ 0 h 29251"/>
                <a:gd name="connsiteX0" fmla="*/ 0 w 21600"/>
                <a:gd name="connsiteY0" fmla="*/ 0 h 32111"/>
                <a:gd name="connsiteX1" fmla="*/ 21600 w 21600"/>
                <a:gd name="connsiteY1" fmla="*/ 0 h 32111"/>
                <a:gd name="connsiteX2" fmla="*/ 21600 w 21600"/>
                <a:gd name="connsiteY2" fmla="*/ 17322 h 32111"/>
                <a:gd name="connsiteX3" fmla="*/ 0 w 21600"/>
                <a:gd name="connsiteY3" fmla="*/ 20172 h 32111"/>
                <a:gd name="connsiteX4" fmla="*/ 0 w 21600"/>
                <a:gd name="connsiteY4" fmla="*/ 0 h 32111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102"/>
                <a:gd name="connsiteX1" fmla="*/ 21600 w 21600"/>
                <a:gd name="connsiteY1" fmla="*/ 0 h 32102"/>
                <a:gd name="connsiteX2" fmla="*/ 21600 w 21600"/>
                <a:gd name="connsiteY2" fmla="*/ 17282 h 32102"/>
                <a:gd name="connsiteX3" fmla="*/ 0 w 21600"/>
                <a:gd name="connsiteY3" fmla="*/ 20172 h 32102"/>
                <a:gd name="connsiteX4" fmla="*/ 0 w 21600"/>
                <a:gd name="connsiteY4" fmla="*/ 0 h 32102"/>
                <a:gd name="connsiteX0" fmla="*/ 0 w 21600"/>
                <a:gd name="connsiteY0" fmla="*/ 0 h 31775"/>
                <a:gd name="connsiteX1" fmla="*/ 21600 w 21600"/>
                <a:gd name="connsiteY1" fmla="*/ 0 h 31775"/>
                <a:gd name="connsiteX2" fmla="*/ 21600 w 21600"/>
                <a:gd name="connsiteY2" fmla="*/ 17282 h 31775"/>
                <a:gd name="connsiteX3" fmla="*/ 0 w 21600"/>
                <a:gd name="connsiteY3" fmla="*/ 20172 h 31775"/>
                <a:gd name="connsiteX4" fmla="*/ 0 w 21600"/>
                <a:gd name="connsiteY4" fmla="*/ 0 h 31775"/>
                <a:gd name="connsiteX0" fmla="*/ 0 w 21600"/>
                <a:gd name="connsiteY0" fmla="*/ 0 h 30692"/>
                <a:gd name="connsiteX1" fmla="*/ 21600 w 21600"/>
                <a:gd name="connsiteY1" fmla="*/ 0 h 30692"/>
                <a:gd name="connsiteX2" fmla="*/ 21600 w 21600"/>
                <a:gd name="connsiteY2" fmla="*/ 17282 h 30692"/>
                <a:gd name="connsiteX3" fmla="*/ 0 w 21600"/>
                <a:gd name="connsiteY3" fmla="*/ 20172 h 30692"/>
                <a:gd name="connsiteX4" fmla="*/ 0 w 21600"/>
                <a:gd name="connsiteY4" fmla="*/ 0 h 30692"/>
                <a:gd name="connsiteX0" fmla="*/ 0 w 21600"/>
                <a:gd name="connsiteY0" fmla="*/ 0 h 30783"/>
                <a:gd name="connsiteX1" fmla="*/ 21600 w 21600"/>
                <a:gd name="connsiteY1" fmla="*/ 0 h 30783"/>
                <a:gd name="connsiteX2" fmla="*/ 21600 w 21600"/>
                <a:gd name="connsiteY2" fmla="*/ 17282 h 30783"/>
                <a:gd name="connsiteX3" fmla="*/ 0 w 21600"/>
                <a:gd name="connsiteY3" fmla="*/ 20172 h 30783"/>
                <a:gd name="connsiteX4" fmla="*/ 0 w 21600"/>
                <a:gd name="connsiteY4" fmla="*/ 0 h 30783"/>
                <a:gd name="connsiteX0" fmla="*/ 0 w 21600"/>
                <a:gd name="connsiteY0" fmla="*/ 0 h 30288"/>
                <a:gd name="connsiteX1" fmla="*/ 21600 w 21600"/>
                <a:gd name="connsiteY1" fmla="*/ 0 h 30288"/>
                <a:gd name="connsiteX2" fmla="*/ 21600 w 21600"/>
                <a:gd name="connsiteY2" fmla="*/ 14511 h 30288"/>
                <a:gd name="connsiteX3" fmla="*/ 0 w 21600"/>
                <a:gd name="connsiteY3" fmla="*/ 20172 h 30288"/>
                <a:gd name="connsiteX4" fmla="*/ 0 w 21600"/>
                <a:gd name="connsiteY4" fmla="*/ 0 h 30288"/>
                <a:gd name="connsiteX0" fmla="*/ 0 w 21600"/>
                <a:gd name="connsiteY0" fmla="*/ 0 h 31493"/>
                <a:gd name="connsiteX1" fmla="*/ 21600 w 21600"/>
                <a:gd name="connsiteY1" fmla="*/ 0 h 31493"/>
                <a:gd name="connsiteX2" fmla="*/ 21600 w 21600"/>
                <a:gd name="connsiteY2" fmla="*/ 14511 h 31493"/>
                <a:gd name="connsiteX3" fmla="*/ 0 w 21600"/>
                <a:gd name="connsiteY3" fmla="*/ 20172 h 31493"/>
                <a:gd name="connsiteX4" fmla="*/ 0 w 21600"/>
                <a:gd name="connsiteY4" fmla="*/ 0 h 31493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3208"/>
                <a:gd name="connsiteX1" fmla="*/ 21600 w 21600"/>
                <a:gd name="connsiteY1" fmla="*/ 0 h 33208"/>
                <a:gd name="connsiteX2" fmla="*/ 21600 w 21600"/>
                <a:gd name="connsiteY2" fmla="*/ 14511 h 33208"/>
                <a:gd name="connsiteX3" fmla="*/ 0 w 21600"/>
                <a:gd name="connsiteY3" fmla="*/ 20172 h 33208"/>
                <a:gd name="connsiteX4" fmla="*/ 0 w 21600"/>
                <a:gd name="connsiteY4" fmla="*/ 0 h 33208"/>
                <a:gd name="connsiteX0" fmla="*/ 0 w 21600"/>
                <a:gd name="connsiteY0" fmla="*/ 0 h 30102"/>
                <a:gd name="connsiteX1" fmla="*/ 21600 w 21600"/>
                <a:gd name="connsiteY1" fmla="*/ 0 h 30102"/>
                <a:gd name="connsiteX2" fmla="*/ 21600 w 21600"/>
                <a:gd name="connsiteY2" fmla="*/ 14511 h 30102"/>
                <a:gd name="connsiteX3" fmla="*/ 0 w 21600"/>
                <a:gd name="connsiteY3" fmla="*/ 20172 h 30102"/>
                <a:gd name="connsiteX4" fmla="*/ 0 w 21600"/>
                <a:gd name="connsiteY4" fmla="*/ 0 h 30102"/>
                <a:gd name="connsiteX0" fmla="*/ 0 w 21600"/>
                <a:gd name="connsiteY0" fmla="*/ 0 h 30553"/>
                <a:gd name="connsiteX1" fmla="*/ 21600 w 21600"/>
                <a:gd name="connsiteY1" fmla="*/ 0 h 30553"/>
                <a:gd name="connsiteX2" fmla="*/ 21600 w 21600"/>
                <a:gd name="connsiteY2" fmla="*/ 14511 h 30553"/>
                <a:gd name="connsiteX3" fmla="*/ 0 w 21600"/>
                <a:gd name="connsiteY3" fmla="*/ 20172 h 30553"/>
                <a:gd name="connsiteX4" fmla="*/ 0 w 21600"/>
                <a:gd name="connsiteY4" fmla="*/ 0 h 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30553">
                  <a:moveTo>
                    <a:pt x="0" y="0"/>
                  </a:moveTo>
                  <a:lnTo>
                    <a:pt x="21600" y="0"/>
                  </a:lnTo>
                  <a:lnTo>
                    <a:pt x="21600" y="14511"/>
                  </a:lnTo>
                  <a:cubicBezTo>
                    <a:pt x="20169" y="-690"/>
                    <a:pt x="8" y="5191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45"/>
            <p:cNvSpPr/>
            <p:nvPr/>
          </p:nvSpPr>
          <p:spPr>
            <a:xfrm>
              <a:off x="8818213" y="5361"/>
              <a:ext cx="315879" cy="344406"/>
            </a:xfrm>
            <a:custGeom>
              <a:avLst/>
              <a:gdLst>
                <a:gd name="connsiteX0" fmla="*/ 0 w 316060"/>
                <a:gd name="connsiteY0" fmla="*/ 0 h 213417"/>
                <a:gd name="connsiteX1" fmla="*/ 316060 w 316060"/>
                <a:gd name="connsiteY1" fmla="*/ 0 h 213417"/>
                <a:gd name="connsiteX2" fmla="*/ 316060 w 316060"/>
                <a:gd name="connsiteY2" fmla="*/ 213417 h 213417"/>
                <a:gd name="connsiteX3" fmla="*/ 0 w 316060"/>
                <a:gd name="connsiteY3" fmla="*/ 213417 h 213417"/>
                <a:gd name="connsiteX4" fmla="*/ 0 w 316060"/>
                <a:gd name="connsiteY4" fmla="*/ 0 h 213417"/>
                <a:gd name="connsiteX0" fmla="*/ 0 w 316060"/>
                <a:gd name="connsiteY0" fmla="*/ 0 h 245221"/>
                <a:gd name="connsiteX1" fmla="*/ 316060 w 316060"/>
                <a:gd name="connsiteY1" fmla="*/ 0 h 245221"/>
                <a:gd name="connsiteX2" fmla="*/ 316060 w 316060"/>
                <a:gd name="connsiteY2" fmla="*/ 213417 h 245221"/>
                <a:gd name="connsiteX3" fmla="*/ 0 w 316060"/>
                <a:gd name="connsiteY3" fmla="*/ 213417 h 245221"/>
                <a:gd name="connsiteX4" fmla="*/ 0 w 316060"/>
                <a:gd name="connsiteY4" fmla="*/ 0 h 24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60" h="245221">
                  <a:moveTo>
                    <a:pt x="0" y="0"/>
                  </a:moveTo>
                  <a:lnTo>
                    <a:pt x="316060" y="0"/>
                  </a:lnTo>
                  <a:lnTo>
                    <a:pt x="316060" y="213417"/>
                  </a:lnTo>
                  <a:cubicBezTo>
                    <a:pt x="226609" y="284978"/>
                    <a:pt x="105353" y="213417"/>
                    <a:pt x="0" y="2134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D9D9D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74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109" y="1738429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6173" y="1738429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459A0-4690-43FF-8E06-C5A349DF3D4A}" type="slidenum">
              <a:rPr/>
              <a:pPr>
                <a:defRPr/>
              </a:pPr>
              <a:t>‹#›</a:t>
            </a:fld>
            <a:endParaRPr dirty="0"/>
          </a:p>
        </p:txBody>
      </p:sp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-3175" y="3175"/>
            <a:ext cx="9137650" cy="628650"/>
            <a:chOff x="-2592" y="3773"/>
            <a:chExt cx="9136684" cy="628502"/>
          </a:xfrm>
        </p:grpSpPr>
        <p:sp>
          <p:nvSpPr>
            <p:cNvPr id="7" name="Flowchart: Document 2"/>
            <p:cNvSpPr/>
            <p:nvPr/>
          </p:nvSpPr>
          <p:spPr>
            <a:xfrm>
              <a:off x="-2592" y="3773"/>
              <a:ext cx="8762074" cy="62850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31396"/>
                <a:gd name="connsiteX1" fmla="*/ 21600 w 21600"/>
                <a:gd name="connsiteY1" fmla="*/ 0 h 31396"/>
                <a:gd name="connsiteX2" fmla="*/ 21600 w 21600"/>
                <a:gd name="connsiteY2" fmla="*/ 17322 h 31396"/>
                <a:gd name="connsiteX3" fmla="*/ 0 w 21600"/>
                <a:gd name="connsiteY3" fmla="*/ 20172 h 31396"/>
                <a:gd name="connsiteX4" fmla="*/ 0 w 21600"/>
                <a:gd name="connsiteY4" fmla="*/ 0 h 31396"/>
                <a:gd name="connsiteX0" fmla="*/ 0 w 21600"/>
                <a:gd name="connsiteY0" fmla="*/ 0 h 29251"/>
                <a:gd name="connsiteX1" fmla="*/ 21600 w 21600"/>
                <a:gd name="connsiteY1" fmla="*/ 0 h 29251"/>
                <a:gd name="connsiteX2" fmla="*/ 21600 w 21600"/>
                <a:gd name="connsiteY2" fmla="*/ 17322 h 29251"/>
                <a:gd name="connsiteX3" fmla="*/ 0 w 21600"/>
                <a:gd name="connsiteY3" fmla="*/ 20172 h 29251"/>
                <a:gd name="connsiteX4" fmla="*/ 0 w 21600"/>
                <a:gd name="connsiteY4" fmla="*/ 0 h 29251"/>
                <a:gd name="connsiteX0" fmla="*/ 0 w 21600"/>
                <a:gd name="connsiteY0" fmla="*/ 0 h 32111"/>
                <a:gd name="connsiteX1" fmla="*/ 21600 w 21600"/>
                <a:gd name="connsiteY1" fmla="*/ 0 h 32111"/>
                <a:gd name="connsiteX2" fmla="*/ 21600 w 21600"/>
                <a:gd name="connsiteY2" fmla="*/ 17322 h 32111"/>
                <a:gd name="connsiteX3" fmla="*/ 0 w 21600"/>
                <a:gd name="connsiteY3" fmla="*/ 20172 h 32111"/>
                <a:gd name="connsiteX4" fmla="*/ 0 w 21600"/>
                <a:gd name="connsiteY4" fmla="*/ 0 h 32111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102"/>
                <a:gd name="connsiteX1" fmla="*/ 21600 w 21600"/>
                <a:gd name="connsiteY1" fmla="*/ 0 h 32102"/>
                <a:gd name="connsiteX2" fmla="*/ 21600 w 21600"/>
                <a:gd name="connsiteY2" fmla="*/ 17282 h 32102"/>
                <a:gd name="connsiteX3" fmla="*/ 0 w 21600"/>
                <a:gd name="connsiteY3" fmla="*/ 20172 h 32102"/>
                <a:gd name="connsiteX4" fmla="*/ 0 w 21600"/>
                <a:gd name="connsiteY4" fmla="*/ 0 h 32102"/>
                <a:gd name="connsiteX0" fmla="*/ 0 w 21600"/>
                <a:gd name="connsiteY0" fmla="*/ 0 h 31775"/>
                <a:gd name="connsiteX1" fmla="*/ 21600 w 21600"/>
                <a:gd name="connsiteY1" fmla="*/ 0 h 31775"/>
                <a:gd name="connsiteX2" fmla="*/ 21600 w 21600"/>
                <a:gd name="connsiteY2" fmla="*/ 17282 h 31775"/>
                <a:gd name="connsiteX3" fmla="*/ 0 w 21600"/>
                <a:gd name="connsiteY3" fmla="*/ 20172 h 31775"/>
                <a:gd name="connsiteX4" fmla="*/ 0 w 21600"/>
                <a:gd name="connsiteY4" fmla="*/ 0 h 31775"/>
                <a:gd name="connsiteX0" fmla="*/ 0 w 21600"/>
                <a:gd name="connsiteY0" fmla="*/ 0 h 30692"/>
                <a:gd name="connsiteX1" fmla="*/ 21600 w 21600"/>
                <a:gd name="connsiteY1" fmla="*/ 0 h 30692"/>
                <a:gd name="connsiteX2" fmla="*/ 21600 w 21600"/>
                <a:gd name="connsiteY2" fmla="*/ 17282 h 30692"/>
                <a:gd name="connsiteX3" fmla="*/ 0 w 21600"/>
                <a:gd name="connsiteY3" fmla="*/ 20172 h 30692"/>
                <a:gd name="connsiteX4" fmla="*/ 0 w 21600"/>
                <a:gd name="connsiteY4" fmla="*/ 0 h 30692"/>
                <a:gd name="connsiteX0" fmla="*/ 0 w 21600"/>
                <a:gd name="connsiteY0" fmla="*/ 0 h 30783"/>
                <a:gd name="connsiteX1" fmla="*/ 21600 w 21600"/>
                <a:gd name="connsiteY1" fmla="*/ 0 h 30783"/>
                <a:gd name="connsiteX2" fmla="*/ 21600 w 21600"/>
                <a:gd name="connsiteY2" fmla="*/ 17282 h 30783"/>
                <a:gd name="connsiteX3" fmla="*/ 0 w 21600"/>
                <a:gd name="connsiteY3" fmla="*/ 20172 h 30783"/>
                <a:gd name="connsiteX4" fmla="*/ 0 w 21600"/>
                <a:gd name="connsiteY4" fmla="*/ 0 h 30783"/>
                <a:gd name="connsiteX0" fmla="*/ 0 w 21600"/>
                <a:gd name="connsiteY0" fmla="*/ 0 h 30288"/>
                <a:gd name="connsiteX1" fmla="*/ 21600 w 21600"/>
                <a:gd name="connsiteY1" fmla="*/ 0 h 30288"/>
                <a:gd name="connsiteX2" fmla="*/ 21600 w 21600"/>
                <a:gd name="connsiteY2" fmla="*/ 14511 h 30288"/>
                <a:gd name="connsiteX3" fmla="*/ 0 w 21600"/>
                <a:gd name="connsiteY3" fmla="*/ 20172 h 30288"/>
                <a:gd name="connsiteX4" fmla="*/ 0 w 21600"/>
                <a:gd name="connsiteY4" fmla="*/ 0 h 30288"/>
                <a:gd name="connsiteX0" fmla="*/ 0 w 21600"/>
                <a:gd name="connsiteY0" fmla="*/ 0 h 31493"/>
                <a:gd name="connsiteX1" fmla="*/ 21600 w 21600"/>
                <a:gd name="connsiteY1" fmla="*/ 0 h 31493"/>
                <a:gd name="connsiteX2" fmla="*/ 21600 w 21600"/>
                <a:gd name="connsiteY2" fmla="*/ 14511 h 31493"/>
                <a:gd name="connsiteX3" fmla="*/ 0 w 21600"/>
                <a:gd name="connsiteY3" fmla="*/ 20172 h 31493"/>
                <a:gd name="connsiteX4" fmla="*/ 0 w 21600"/>
                <a:gd name="connsiteY4" fmla="*/ 0 h 31493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3208"/>
                <a:gd name="connsiteX1" fmla="*/ 21600 w 21600"/>
                <a:gd name="connsiteY1" fmla="*/ 0 h 33208"/>
                <a:gd name="connsiteX2" fmla="*/ 21600 w 21600"/>
                <a:gd name="connsiteY2" fmla="*/ 14511 h 33208"/>
                <a:gd name="connsiteX3" fmla="*/ 0 w 21600"/>
                <a:gd name="connsiteY3" fmla="*/ 20172 h 33208"/>
                <a:gd name="connsiteX4" fmla="*/ 0 w 21600"/>
                <a:gd name="connsiteY4" fmla="*/ 0 h 33208"/>
                <a:gd name="connsiteX0" fmla="*/ 0 w 21600"/>
                <a:gd name="connsiteY0" fmla="*/ 0 h 30102"/>
                <a:gd name="connsiteX1" fmla="*/ 21600 w 21600"/>
                <a:gd name="connsiteY1" fmla="*/ 0 h 30102"/>
                <a:gd name="connsiteX2" fmla="*/ 21600 w 21600"/>
                <a:gd name="connsiteY2" fmla="*/ 14511 h 30102"/>
                <a:gd name="connsiteX3" fmla="*/ 0 w 21600"/>
                <a:gd name="connsiteY3" fmla="*/ 20172 h 30102"/>
                <a:gd name="connsiteX4" fmla="*/ 0 w 21600"/>
                <a:gd name="connsiteY4" fmla="*/ 0 h 30102"/>
                <a:gd name="connsiteX0" fmla="*/ 0 w 21600"/>
                <a:gd name="connsiteY0" fmla="*/ 0 h 30553"/>
                <a:gd name="connsiteX1" fmla="*/ 21600 w 21600"/>
                <a:gd name="connsiteY1" fmla="*/ 0 h 30553"/>
                <a:gd name="connsiteX2" fmla="*/ 21600 w 21600"/>
                <a:gd name="connsiteY2" fmla="*/ 14511 h 30553"/>
                <a:gd name="connsiteX3" fmla="*/ 0 w 21600"/>
                <a:gd name="connsiteY3" fmla="*/ 20172 h 30553"/>
                <a:gd name="connsiteX4" fmla="*/ 0 w 21600"/>
                <a:gd name="connsiteY4" fmla="*/ 0 h 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30553">
                  <a:moveTo>
                    <a:pt x="0" y="0"/>
                  </a:moveTo>
                  <a:lnTo>
                    <a:pt x="21600" y="0"/>
                  </a:lnTo>
                  <a:lnTo>
                    <a:pt x="21600" y="14511"/>
                  </a:lnTo>
                  <a:cubicBezTo>
                    <a:pt x="20169" y="-690"/>
                    <a:pt x="8" y="5191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45"/>
            <p:cNvSpPr/>
            <p:nvPr/>
          </p:nvSpPr>
          <p:spPr>
            <a:xfrm>
              <a:off x="8818213" y="5361"/>
              <a:ext cx="315879" cy="344406"/>
            </a:xfrm>
            <a:custGeom>
              <a:avLst/>
              <a:gdLst>
                <a:gd name="connsiteX0" fmla="*/ 0 w 316060"/>
                <a:gd name="connsiteY0" fmla="*/ 0 h 213417"/>
                <a:gd name="connsiteX1" fmla="*/ 316060 w 316060"/>
                <a:gd name="connsiteY1" fmla="*/ 0 h 213417"/>
                <a:gd name="connsiteX2" fmla="*/ 316060 w 316060"/>
                <a:gd name="connsiteY2" fmla="*/ 213417 h 213417"/>
                <a:gd name="connsiteX3" fmla="*/ 0 w 316060"/>
                <a:gd name="connsiteY3" fmla="*/ 213417 h 213417"/>
                <a:gd name="connsiteX4" fmla="*/ 0 w 316060"/>
                <a:gd name="connsiteY4" fmla="*/ 0 h 213417"/>
                <a:gd name="connsiteX0" fmla="*/ 0 w 316060"/>
                <a:gd name="connsiteY0" fmla="*/ 0 h 245221"/>
                <a:gd name="connsiteX1" fmla="*/ 316060 w 316060"/>
                <a:gd name="connsiteY1" fmla="*/ 0 h 245221"/>
                <a:gd name="connsiteX2" fmla="*/ 316060 w 316060"/>
                <a:gd name="connsiteY2" fmla="*/ 213417 h 245221"/>
                <a:gd name="connsiteX3" fmla="*/ 0 w 316060"/>
                <a:gd name="connsiteY3" fmla="*/ 213417 h 245221"/>
                <a:gd name="connsiteX4" fmla="*/ 0 w 316060"/>
                <a:gd name="connsiteY4" fmla="*/ 0 h 24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60" h="245221">
                  <a:moveTo>
                    <a:pt x="0" y="0"/>
                  </a:moveTo>
                  <a:lnTo>
                    <a:pt x="316060" y="0"/>
                  </a:lnTo>
                  <a:lnTo>
                    <a:pt x="316060" y="213417"/>
                  </a:lnTo>
                  <a:cubicBezTo>
                    <a:pt x="226609" y="284978"/>
                    <a:pt x="105353" y="213417"/>
                    <a:pt x="0" y="2134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D9D9D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72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8DB65-5194-4A15-AB0A-9B8E3C9F401D}" type="slidenum">
              <a:rPr/>
              <a:pPr>
                <a:defRPr/>
              </a:pPr>
              <a:t>‹#›</a:t>
            </a:fld>
            <a:endParaRPr dirty="0"/>
          </a:p>
        </p:txBody>
      </p:sp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-3175" y="3175"/>
            <a:ext cx="9137650" cy="628650"/>
            <a:chOff x="-2592" y="3773"/>
            <a:chExt cx="9136684" cy="628502"/>
          </a:xfrm>
        </p:grpSpPr>
        <p:sp>
          <p:nvSpPr>
            <p:cNvPr id="5" name="Flowchart: Document 2"/>
            <p:cNvSpPr/>
            <p:nvPr/>
          </p:nvSpPr>
          <p:spPr>
            <a:xfrm>
              <a:off x="-2592" y="3773"/>
              <a:ext cx="8762074" cy="62850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31396"/>
                <a:gd name="connsiteX1" fmla="*/ 21600 w 21600"/>
                <a:gd name="connsiteY1" fmla="*/ 0 h 31396"/>
                <a:gd name="connsiteX2" fmla="*/ 21600 w 21600"/>
                <a:gd name="connsiteY2" fmla="*/ 17322 h 31396"/>
                <a:gd name="connsiteX3" fmla="*/ 0 w 21600"/>
                <a:gd name="connsiteY3" fmla="*/ 20172 h 31396"/>
                <a:gd name="connsiteX4" fmla="*/ 0 w 21600"/>
                <a:gd name="connsiteY4" fmla="*/ 0 h 31396"/>
                <a:gd name="connsiteX0" fmla="*/ 0 w 21600"/>
                <a:gd name="connsiteY0" fmla="*/ 0 h 29251"/>
                <a:gd name="connsiteX1" fmla="*/ 21600 w 21600"/>
                <a:gd name="connsiteY1" fmla="*/ 0 h 29251"/>
                <a:gd name="connsiteX2" fmla="*/ 21600 w 21600"/>
                <a:gd name="connsiteY2" fmla="*/ 17322 h 29251"/>
                <a:gd name="connsiteX3" fmla="*/ 0 w 21600"/>
                <a:gd name="connsiteY3" fmla="*/ 20172 h 29251"/>
                <a:gd name="connsiteX4" fmla="*/ 0 w 21600"/>
                <a:gd name="connsiteY4" fmla="*/ 0 h 29251"/>
                <a:gd name="connsiteX0" fmla="*/ 0 w 21600"/>
                <a:gd name="connsiteY0" fmla="*/ 0 h 32111"/>
                <a:gd name="connsiteX1" fmla="*/ 21600 w 21600"/>
                <a:gd name="connsiteY1" fmla="*/ 0 h 32111"/>
                <a:gd name="connsiteX2" fmla="*/ 21600 w 21600"/>
                <a:gd name="connsiteY2" fmla="*/ 17322 h 32111"/>
                <a:gd name="connsiteX3" fmla="*/ 0 w 21600"/>
                <a:gd name="connsiteY3" fmla="*/ 20172 h 32111"/>
                <a:gd name="connsiteX4" fmla="*/ 0 w 21600"/>
                <a:gd name="connsiteY4" fmla="*/ 0 h 32111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102"/>
                <a:gd name="connsiteX1" fmla="*/ 21600 w 21600"/>
                <a:gd name="connsiteY1" fmla="*/ 0 h 32102"/>
                <a:gd name="connsiteX2" fmla="*/ 21600 w 21600"/>
                <a:gd name="connsiteY2" fmla="*/ 17282 h 32102"/>
                <a:gd name="connsiteX3" fmla="*/ 0 w 21600"/>
                <a:gd name="connsiteY3" fmla="*/ 20172 h 32102"/>
                <a:gd name="connsiteX4" fmla="*/ 0 w 21600"/>
                <a:gd name="connsiteY4" fmla="*/ 0 h 32102"/>
                <a:gd name="connsiteX0" fmla="*/ 0 w 21600"/>
                <a:gd name="connsiteY0" fmla="*/ 0 h 31775"/>
                <a:gd name="connsiteX1" fmla="*/ 21600 w 21600"/>
                <a:gd name="connsiteY1" fmla="*/ 0 h 31775"/>
                <a:gd name="connsiteX2" fmla="*/ 21600 w 21600"/>
                <a:gd name="connsiteY2" fmla="*/ 17282 h 31775"/>
                <a:gd name="connsiteX3" fmla="*/ 0 w 21600"/>
                <a:gd name="connsiteY3" fmla="*/ 20172 h 31775"/>
                <a:gd name="connsiteX4" fmla="*/ 0 w 21600"/>
                <a:gd name="connsiteY4" fmla="*/ 0 h 31775"/>
                <a:gd name="connsiteX0" fmla="*/ 0 w 21600"/>
                <a:gd name="connsiteY0" fmla="*/ 0 h 30692"/>
                <a:gd name="connsiteX1" fmla="*/ 21600 w 21600"/>
                <a:gd name="connsiteY1" fmla="*/ 0 h 30692"/>
                <a:gd name="connsiteX2" fmla="*/ 21600 w 21600"/>
                <a:gd name="connsiteY2" fmla="*/ 17282 h 30692"/>
                <a:gd name="connsiteX3" fmla="*/ 0 w 21600"/>
                <a:gd name="connsiteY3" fmla="*/ 20172 h 30692"/>
                <a:gd name="connsiteX4" fmla="*/ 0 w 21600"/>
                <a:gd name="connsiteY4" fmla="*/ 0 h 30692"/>
                <a:gd name="connsiteX0" fmla="*/ 0 w 21600"/>
                <a:gd name="connsiteY0" fmla="*/ 0 h 30783"/>
                <a:gd name="connsiteX1" fmla="*/ 21600 w 21600"/>
                <a:gd name="connsiteY1" fmla="*/ 0 h 30783"/>
                <a:gd name="connsiteX2" fmla="*/ 21600 w 21600"/>
                <a:gd name="connsiteY2" fmla="*/ 17282 h 30783"/>
                <a:gd name="connsiteX3" fmla="*/ 0 w 21600"/>
                <a:gd name="connsiteY3" fmla="*/ 20172 h 30783"/>
                <a:gd name="connsiteX4" fmla="*/ 0 w 21600"/>
                <a:gd name="connsiteY4" fmla="*/ 0 h 30783"/>
                <a:gd name="connsiteX0" fmla="*/ 0 w 21600"/>
                <a:gd name="connsiteY0" fmla="*/ 0 h 30288"/>
                <a:gd name="connsiteX1" fmla="*/ 21600 w 21600"/>
                <a:gd name="connsiteY1" fmla="*/ 0 h 30288"/>
                <a:gd name="connsiteX2" fmla="*/ 21600 w 21600"/>
                <a:gd name="connsiteY2" fmla="*/ 14511 h 30288"/>
                <a:gd name="connsiteX3" fmla="*/ 0 w 21600"/>
                <a:gd name="connsiteY3" fmla="*/ 20172 h 30288"/>
                <a:gd name="connsiteX4" fmla="*/ 0 w 21600"/>
                <a:gd name="connsiteY4" fmla="*/ 0 h 30288"/>
                <a:gd name="connsiteX0" fmla="*/ 0 w 21600"/>
                <a:gd name="connsiteY0" fmla="*/ 0 h 31493"/>
                <a:gd name="connsiteX1" fmla="*/ 21600 w 21600"/>
                <a:gd name="connsiteY1" fmla="*/ 0 h 31493"/>
                <a:gd name="connsiteX2" fmla="*/ 21600 w 21600"/>
                <a:gd name="connsiteY2" fmla="*/ 14511 h 31493"/>
                <a:gd name="connsiteX3" fmla="*/ 0 w 21600"/>
                <a:gd name="connsiteY3" fmla="*/ 20172 h 31493"/>
                <a:gd name="connsiteX4" fmla="*/ 0 w 21600"/>
                <a:gd name="connsiteY4" fmla="*/ 0 h 31493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3208"/>
                <a:gd name="connsiteX1" fmla="*/ 21600 w 21600"/>
                <a:gd name="connsiteY1" fmla="*/ 0 h 33208"/>
                <a:gd name="connsiteX2" fmla="*/ 21600 w 21600"/>
                <a:gd name="connsiteY2" fmla="*/ 14511 h 33208"/>
                <a:gd name="connsiteX3" fmla="*/ 0 w 21600"/>
                <a:gd name="connsiteY3" fmla="*/ 20172 h 33208"/>
                <a:gd name="connsiteX4" fmla="*/ 0 w 21600"/>
                <a:gd name="connsiteY4" fmla="*/ 0 h 33208"/>
                <a:gd name="connsiteX0" fmla="*/ 0 w 21600"/>
                <a:gd name="connsiteY0" fmla="*/ 0 h 30102"/>
                <a:gd name="connsiteX1" fmla="*/ 21600 w 21600"/>
                <a:gd name="connsiteY1" fmla="*/ 0 h 30102"/>
                <a:gd name="connsiteX2" fmla="*/ 21600 w 21600"/>
                <a:gd name="connsiteY2" fmla="*/ 14511 h 30102"/>
                <a:gd name="connsiteX3" fmla="*/ 0 w 21600"/>
                <a:gd name="connsiteY3" fmla="*/ 20172 h 30102"/>
                <a:gd name="connsiteX4" fmla="*/ 0 w 21600"/>
                <a:gd name="connsiteY4" fmla="*/ 0 h 30102"/>
                <a:gd name="connsiteX0" fmla="*/ 0 w 21600"/>
                <a:gd name="connsiteY0" fmla="*/ 0 h 30553"/>
                <a:gd name="connsiteX1" fmla="*/ 21600 w 21600"/>
                <a:gd name="connsiteY1" fmla="*/ 0 h 30553"/>
                <a:gd name="connsiteX2" fmla="*/ 21600 w 21600"/>
                <a:gd name="connsiteY2" fmla="*/ 14511 h 30553"/>
                <a:gd name="connsiteX3" fmla="*/ 0 w 21600"/>
                <a:gd name="connsiteY3" fmla="*/ 20172 h 30553"/>
                <a:gd name="connsiteX4" fmla="*/ 0 w 21600"/>
                <a:gd name="connsiteY4" fmla="*/ 0 h 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30553">
                  <a:moveTo>
                    <a:pt x="0" y="0"/>
                  </a:moveTo>
                  <a:lnTo>
                    <a:pt x="21600" y="0"/>
                  </a:lnTo>
                  <a:lnTo>
                    <a:pt x="21600" y="14511"/>
                  </a:lnTo>
                  <a:cubicBezTo>
                    <a:pt x="20169" y="-690"/>
                    <a:pt x="8" y="5191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45"/>
            <p:cNvSpPr/>
            <p:nvPr/>
          </p:nvSpPr>
          <p:spPr>
            <a:xfrm>
              <a:off x="8818213" y="5361"/>
              <a:ext cx="315879" cy="344406"/>
            </a:xfrm>
            <a:custGeom>
              <a:avLst/>
              <a:gdLst>
                <a:gd name="connsiteX0" fmla="*/ 0 w 316060"/>
                <a:gd name="connsiteY0" fmla="*/ 0 h 213417"/>
                <a:gd name="connsiteX1" fmla="*/ 316060 w 316060"/>
                <a:gd name="connsiteY1" fmla="*/ 0 h 213417"/>
                <a:gd name="connsiteX2" fmla="*/ 316060 w 316060"/>
                <a:gd name="connsiteY2" fmla="*/ 213417 h 213417"/>
                <a:gd name="connsiteX3" fmla="*/ 0 w 316060"/>
                <a:gd name="connsiteY3" fmla="*/ 213417 h 213417"/>
                <a:gd name="connsiteX4" fmla="*/ 0 w 316060"/>
                <a:gd name="connsiteY4" fmla="*/ 0 h 213417"/>
                <a:gd name="connsiteX0" fmla="*/ 0 w 316060"/>
                <a:gd name="connsiteY0" fmla="*/ 0 h 245221"/>
                <a:gd name="connsiteX1" fmla="*/ 316060 w 316060"/>
                <a:gd name="connsiteY1" fmla="*/ 0 h 245221"/>
                <a:gd name="connsiteX2" fmla="*/ 316060 w 316060"/>
                <a:gd name="connsiteY2" fmla="*/ 213417 h 245221"/>
                <a:gd name="connsiteX3" fmla="*/ 0 w 316060"/>
                <a:gd name="connsiteY3" fmla="*/ 213417 h 245221"/>
                <a:gd name="connsiteX4" fmla="*/ 0 w 316060"/>
                <a:gd name="connsiteY4" fmla="*/ 0 h 24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60" h="245221">
                  <a:moveTo>
                    <a:pt x="0" y="0"/>
                  </a:moveTo>
                  <a:lnTo>
                    <a:pt x="316060" y="0"/>
                  </a:lnTo>
                  <a:lnTo>
                    <a:pt x="316060" y="213417"/>
                  </a:lnTo>
                  <a:cubicBezTo>
                    <a:pt x="226609" y="284978"/>
                    <a:pt x="105353" y="213417"/>
                    <a:pt x="0" y="2134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D9D9D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23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C0953-DCB0-473C-98D4-13A5D6946B9C}" type="slidenum">
              <a:rPr/>
              <a:pPr>
                <a:defRPr/>
              </a:pPr>
              <a:t>‹#›</a:t>
            </a:fld>
            <a:endParaRPr dirty="0"/>
          </a:p>
        </p:txBody>
      </p:sp>
      <p:grpSp>
        <p:nvGrpSpPr>
          <p:cNvPr id="3" name="Group 6"/>
          <p:cNvGrpSpPr>
            <a:grpSpLocks/>
          </p:cNvGrpSpPr>
          <p:nvPr userDrawn="1"/>
        </p:nvGrpSpPr>
        <p:grpSpPr bwMode="auto">
          <a:xfrm>
            <a:off x="-3175" y="3175"/>
            <a:ext cx="9137650" cy="628650"/>
            <a:chOff x="-2592" y="3773"/>
            <a:chExt cx="9136684" cy="628502"/>
          </a:xfrm>
        </p:grpSpPr>
        <p:sp>
          <p:nvSpPr>
            <p:cNvPr id="4" name="Flowchart: Document 2"/>
            <p:cNvSpPr/>
            <p:nvPr/>
          </p:nvSpPr>
          <p:spPr>
            <a:xfrm>
              <a:off x="-2592" y="3773"/>
              <a:ext cx="8762074" cy="62850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31396"/>
                <a:gd name="connsiteX1" fmla="*/ 21600 w 21600"/>
                <a:gd name="connsiteY1" fmla="*/ 0 h 31396"/>
                <a:gd name="connsiteX2" fmla="*/ 21600 w 21600"/>
                <a:gd name="connsiteY2" fmla="*/ 17322 h 31396"/>
                <a:gd name="connsiteX3" fmla="*/ 0 w 21600"/>
                <a:gd name="connsiteY3" fmla="*/ 20172 h 31396"/>
                <a:gd name="connsiteX4" fmla="*/ 0 w 21600"/>
                <a:gd name="connsiteY4" fmla="*/ 0 h 31396"/>
                <a:gd name="connsiteX0" fmla="*/ 0 w 21600"/>
                <a:gd name="connsiteY0" fmla="*/ 0 h 29251"/>
                <a:gd name="connsiteX1" fmla="*/ 21600 w 21600"/>
                <a:gd name="connsiteY1" fmla="*/ 0 h 29251"/>
                <a:gd name="connsiteX2" fmla="*/ 21600 w 21600"/>
                <a:gd name="connsiteY2" fmla="*/ 17322 h 29251"/>
                <a:gd name="connsiteX3" fmla="*/ 0 w 21600"/>
                <a:gd name="connsiteY3" fmla="*/ 20172 h 29251"/>
                <a:gd name="connsiteX4" fmla="*/ 0 w 21600"/>
                <a:gd name="connsiteY4" fmla="*/ 0 h 29251"/>
                <a:gd name="connsiteX0" fmla="*/ 0 w 21600"/>
                <a:gd name="connsiteY0" fmla="*/ 0 h 32111"/>
                <a:gd name="connsiteX1" fmla="*/ 21600 w 21600"/>
                <a:gd name="connsiteY1" fmla="*/ 0 h 32111"/>
                <a:gd name="connsiteX2" fmla="*/ 21600 w 21600"/>
                <a:gd name="connsiteY2" fmla="*/ 17322 h 32111"/>
                <a:gd name="connsiteX3" fmla="*/ 0 w 21600"/>
                <a:gd name="connsiteY3" fmla="*/ 20172 h 32111"/>
                <a:gd name="connsiteX4" fmla="*/ 0 w 21600"/>
                <a:gd name="connsiteY4" fmla="*/ 0 h 32111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102"/>
                <a:gd name="connsiteX1" fmla="*/ 21600 w 21600"/>
                <a:gd name="connsiteY1" fmla="*/ 0 h 32102"/>
                <a:gd name="connsiteX2" fmla="*/ 21600 w 21600"/>
                <a:gd name="connsiteY2" fmla="*/ 17282 h 32102"/>
                <a:gd name="connsiteX3" fmla="*/ 0 w 21600"/>
                <a:gd name="connsiteY3" fmla="*/ 20172 h 32102"/>
                <a:gd name="connsiteX4" fmla="*/ 0 w 21600"/>
                <a:gd name="connsiteY4" fmla="*/ 0 h 32102"/>
                <a:gd name="connsiteX0" fmla="*/ 0 w 21600"/>
                <a:gd name="connsiteY0" fmla="*/ 0 h 31775"/>
                <a:gd name="connsiteX1" fmla="*/ 21600 w 21600"/>
                <a:gd name="connsiteY1" fmla="*/ 0 h 31775"/>
                <a:gd name="connsiteX2" fmla="*/ 21600 w 21600"/>
                <a:gd name="connsiteY2" fmla="*/ 17282 h 31775"/>
                <a:gd name="connsiteX3" fmla="*/ 0 w 21600"/>
                <a:gd name="connsiteY3" fmla="*/ 20172 h 31775"/>
                <a:gd name="connsiteX4" fmla="*/ 0 w 21600"/>
                <a:gd name="connsiteY4" fmla="*/ 0 h 31775"/>
                <a:gd name="connsiteX0" fmla="*/ 0 w 21600"/>
                <a:gd name="connsiteY0" fmla="*/ 0 h 30692"/>
                <a:gd name="connsiteX1" fmla="*/ 21600 w 21600"/>
                <a:gd name="connsiteY1" fmla="*/ 0 h 30692"/>
                <a:gd name="connsiteX2" fmla="*/ 21600 w 21600"/>
                <a:gd name="connsiteY2" fmla="*/ 17282 h 30692"/>
                <a:gd name="connsiteX3" fmla="*/ 0 w 21600"/>
                <a:gd name="connsiteY3" fmla="*/ 20172 h 30692"/>
                <a:gd name="connsiteX4" fmla="*/ 0 w 21600"/>
                <a:gd name="connsiteY4" fmla="*/ 0 h 30692"/>
                <a:gd name="connsiteX0" fmla="*/ 0 w 21600"/>
                <a:gd name="connsiteY0" fmla="*/ 0 h 30783"/>
                <a:gd name="connsiteX1" fmla="*/ 21600 w 21600"/>
                <a:gd name="connsiteY1" fmla="*/ 0 h 30783"/>
                <a:gd name="connsiteX2" fmla="*/ 21600 w 21600"/>
                <a:gd name="connsiteY2" fmla="*/ 17282 h 30783"/>
                <a:gd name="connsiteX3" fmla="*/ 0 w 21600"/>
                <a:gd name="connsiteY3" fmla="*/ 20172 h 30783"/>
                <a:gd name="connsiteX4" fmla="*/ 0 w 21600"/>
                <a:gd name="connsiteY4" fmla="*/ 0 h 30783"/>
                <a:gd name="connsiteX0" fmla="*/ 0 w 21600"/>
                <a:gd name="connsiteY0" fmla="*/ 0 h 30288"/>
                <a:gd name="connsiteX1" fmla="*/ 21600 w 21600"/>
                <a:gd name="connsiteY1" fmla="*/ 0 h 30288"/>
                <a:gd name="connsiteX2" fmla="*/ 21600 w 21600"/>
                <a:gd name="connsiteY2" fmla="*/ 14511 h 30288"/>
                <a:gd name="connsiteX3" fmla="*/ 0 w 21600"/>
                <a:gd name="connsiteY3" fmla="*/ 20172 h 30288"/>
                <a:gd name="connsiteX4" fmla="*/ 0 w 21600"/>
                <a:gd name="connsiteY4" fmla="*/ 0 h 30288"/>
                <a:gd name="connsiteX0" fmla="*/ 0 w 21600"/>
                <a:gd name="connsiteY0" fmla="*/ 0 h 31493"/>
                <a:gd name="connsiteX1" fmla="*/ 21600 w 21600"/>
                <a:gd name="connsiteY1" fmla="*/ 0 h 31493"/>
                <a:gd name="connsiteX2" fmla="*/ 21600 w 21600"/>
                <a:gd name="connsiteY2" fmla="*/ 14511 h 31493"/>
                <a:gd name="connsiteX3" fmla="*/ 0 w 21600"/>
                <a:gd name="connsiteY3" fmla="*/ 20172 h 31493"/>
                <a:gd name="connsiteX4" fmla="*/ 0 w 21600"/>
                <a:gd name="connsiteY4" fmla="*/ 0 h 31493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3208"/>
                <a:gd name="connsiteX1" fmla="*/ 21600 w 21600"/>
                <a:gd name="connsiteY1" fmla="*/ 0 h 33208"/>
                <a:gd name="connsiteX2" fmla="*/ 21600 w 21600"/>
                <a:gd name="connsiteY2" fmla="*/ 14511 h 33208"/>
                <a:gd name="connsiteX3" fmla="*/ 0 w 21600"/>
                <a:gd name="connsiteY3" fmla="*/ 20172 h 33208"/>
                <a:gd name="connsiteX4" fmla="*/ 0 w 21600"/>
                <a:gd name="connsiteY4" fmla="*/ 0 h 33208"/>
                <a:gd name="connsiteX0" fmla="*/ 0 w 21600"/>
                <a:gd name="connsiteY0" fmla="*/ 0 h 30102"/>
                <a:gd name="connsiteX1" fmla="*/ 21600 w 21600"/>
                <a:gd name="connsiteY1" fmla="*/ 0 h 30102"/>
                <a:gd name="connsiteX2" fmla="*/ 21600 w 21600"/>
                <a:gd name="connsiteY2" fmla="*/ 14511 h 30102"/>
                <a:gd name="connsiteX3" fmla="*/ 0 w 21600"/>
                <a:gd name="connsiteY3" fmla="*/ 20172 h 30102"/>
                <a:gd name="connsiteX4" fmla="*/ 0 w 21600"/>
                <a:gd name="connsiteY4" fmla="*/ 0 h 30102"/>
                <a:gd name="connsiteX0" fmla="*/ 0 w 21600"/>
                <a:gd name="connsiteY0" fmla="*/ 0 h 30553"/>
                <a:gd name="connsiteX1" fmla="*/ 21600 w 21600"/>
                <a:gd name="connsiteY1" fmla="*/ 0 h 30553"/>
                <a:gd name="connsiteX2" fmla="*/ 21600 w 21600"/>
                <a:gd name="connsiteY2" fmla="*/ 14511 h 30553"/>
                <a:gd name="connsiteX3" fmla="*/ 0 w 21600"/>
                <a:gd name="connsiteY3" fmla="*/ 20172 h 30553"/>
                <a:gd name="connsiteX4" fmla="*/ 0 w 21600"/>
                <a:gd name="connsiteY4" fmla="*/ 0 h 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30553">
                  <a:moveTo>
                    <a:pt x="0" y="0"/>
                  </a:moveTo>
                  <a:lnTo>
                    <a:pt x="21600" y="0"/>
                  </a:lnTo>
                  <a:lnTo>
                    <a:pt x="21600" y="14511"/>
                  </a:lnTo>
                  <a:cubicBezTo>
                    <a:pt x="20169" y="-690"/>
                    <a:pt x="8" y="5191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5"/>
            <p:cNvSpPr/>
            <p:nvPr/>
          </p:nvSpPr>
          <p:spPr>
            <a:xfrm>
              <a:off x="8818213" y="5361"/>
              <a:ext cx="315879" cy="344406"/>
            </a:xfrm>
            <a:custGeom>
              <a:avLst/>
              <a:gdLst>
                <a:gd name="connsiteX0" fmla="*/ 0 w 316060"/>
                <a:gd name="connsiteY0" fmla="*/ 0 h 213417"/>
                <a:gd name="connsiteX1" fmla="*/ 316060 w 316060"/>
                <a:gd name="connsiteY1" fmla="*/ 0 h 213417"/>
                <a:gd name="connsiteX2" fmla="*/ 316060 w 316060"/>
                <a:gd name="connsiteY2" fmla="*/ 213417 h 213417"/>
                <a:gd name="connsiteX3" fmla="*/ 0 w 316060"/>
                <a:gd name="connsiteY3" fmla="*/ 213417 h 213417"/>
                <a:gd name="connsiteX4" fmla="*/ 0 w 316060"/>
                <a:gd name="connsiteY4" fmla="*/ 0 h 213417"/>
                <a:gd name="connsiteX0" fmla="*/ 0 w 316060"/>
                <a:gd name="connsiteY0" fmla="*/ 0 h 245221"/>
                <a:gd name="connsiteX1" fmla="*/ 316060 w 316060"/>
                <a:gd name="connsiteY1" fmla="*/ 0 h 245221"/>
                <a:gd name="connsiteX2" fmla="*/ 316060 w 316060"/>
                <a:gd name="connsiteY2" fmla="*/ 213417 h 245221"/>
                <a:gd name="connsiteX3" fmla="*/ 0 w 316060"/>
                <a:gd name="connsiteY3" fmla="*/ 213417 h 245221"/>
                <a:gd name="connsiteX4" fmla="*/ 0 w 316060"/>
                <a:gd name="connsiteY4" fmla="*/ 0 h 24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60" h="245221">
                  <a:moveTo>
                    <a:pt x="0" y="0"/>
                  </a:moveTo>
                  <a:lnTo>
                    <a:pt x="316060" y="0"/>
                  </a:lnTo>
                  <a:lnTo>
                    <a:pt x="316060" y="213417"/>
                  </a:lnTo>
                  <a:cubicBezTo>
                    <a:pt x="226609" y="284978"/>
                    <a:pt x="105353" y="213417"/>
                    <a:pt x="0" y="2134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D9D9D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97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0">
              <a:srgbClr val="DCDCDC"/>
            </a:gs>
            <a:gs pos="35000">
              <a:schemeClr val="bg1"/>
            </a:gs>
            <a:gs pos="100000">
              <a:srgbClr val="DCDCD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98493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6208" y="1746516"/>
            <a:ext cx="8832850" cy="228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16975" y="44450"/>
            <a:ext cx="328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900" kern="120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0F1A3405-1E65-40E5-ADEB-C2CFB7BCD1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65" r:id="rId4"/>
    <p:sldLayoutId id="2147483666" r:id="rId5"/>
  </p:sldLayoutIdLst>
  <p:hf hdr="0" ftr="0" dt="0"/>
  <p:txStyles>
    <p:titleStyle>
      <a:lvl1pPr algn="ctr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lang="en-US" sz="4600" dirty="0">
          <a:solidFill>
            <a:srgbClr val="4E81BE"/>
          </a:solidFill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  <a:latin typeface="Segoe UI Semibold" pitchFamily="34" charset="0"/>
          <a:ea typeface="Segoe UI" pitchFamily="34" charset="0"/>
          <a:cs typeface="Segoe U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4E81BE"/>
          </a:solidFill>
          <a:latin typeface="Segoe UI Semibold" pitchFamily="34" charset="0"/>
          <a:cs typeface="Segoe U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4E81BE"/>
          </a:solidFill>
          <a:latin typeface="Segoe UI Semibold" pitchFamily="34" charset="0"/>
          <a:cs typeface="Segoe U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4E81BE"/>
          </a:solidFill>
          <a:latin typeface="Segoe UI Semibold" pitchFamily="34" charset="0"/>
          <a:cs typeface="Segoe U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4E81BE"/>
          </a:solidFill>
          <a:latin typeface="Segoe UI Semibold" pitchFamily="34" charset="0"/>
          <a:cs typeface="Segoe U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lang="en-US" sz="3200" dirty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kresich@azdot.gov" TargetMode="External"/><Relationship Id="rId2" Type="http://schemas.openxmlformats.org/officeDocument/2006/relationships/hyperlink" Target="mailto:sreid@sonomatech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tait@azdot.gov" TargetMode="External"/><Relationship Id="rId4" Type="http://schemas.openxmlformats.org/officeDocument/2006/relationships/hyperlink" Target="mailto:clint@sonomatech.co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jpeg"/><Relationship Id="rId5" Type="http://schemas.openxmlformats.org/officeDocument/2006/relationships/image" Target="../media/image15.png"/><Relationship Id="rId10" Type="http://schemas.openxmlformats.org/officeDocument/2006/relationships/hyperlink" Target="https://www.google.com/imgres?imgurl&amp;imgrefurl=http://www.zimbio.com/Predictor%2BLotto/articles/Tg0kl7kIXUn/Arizona%2BLottery%2BResults%2BAZ%2BLottery%2BWinning&amp;h=0&amp;w=0&amp;sz=1&amp;tbnid=854NiEQHBwa8FM&amp;tbnh=213&amp;tbnw=237&amp;zoom=1&amp;docid=MlzvdN8QQVdCbM&amp;ei=10TLUurWEsrioAThs4KIDA&amp;ved=0CAIQsCUoAA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885950"/>
          </a:xfrm>
        </p:spPr>
        <p:txBody>
          <a:bodyPr/>
          <a:lstStyle/>
          <a:p>
            <a:r>
              <a:rPr lang="en-US" dirty="0" smtClean="0"/>
              <a:t>Communication Plan for Windblown Dust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" y="2596725"/>
            <a:ext cx="8832850" cy="287463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Arizona Department of Transportation</a:t>
            </a:r>
          </a:p>
          <a:p>
            <a:pPr marL="0" indent="0" algn="ctr">
              <a:buNone/>
            </a:pPr>
            <a:r>
              <a:rPr lang="en-US" dirty="0" smtClean="0"/>
              <a:t>Research Center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dirty="0" smtClean="0"/>
              <a:t>Arizona Dust Storm Workshop</a:t>
            </a:r>
          </a:p>
          <a:p>
            <a:pPr marL="0" indent="0" algn="ctr">
              <a:buNone/>
            </a:pPr>
            <a:r>
              <a:rPr lang="en-US" sz="2000" dirty="0" smtClean="0"/>
              <a:t>March 19, 2014</a:t>
            </a:r>
          </a:p>
          <a:p>
            <a:pPr marL="0" indent="0" algn="ctr">
              <a:buNone/>
            </a:pPr>
            <a:r>
              <a:rPr lang="en-US" sz="2000" dirty="0" smtClean="0"/>
              <a:t>Casa Grande, Arizona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693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000" dirty="0" smtClean="0"/>
              <a:t>Recommendations and Final Report</a:t>
            </a:r>
            <a:endParaRPr sz="40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899" y="1852595"/>
            <a:ext cx="8663041" cy="3453253"/>
          </a:xfrm>
        </p:spPr>
        <p:txBody>
          <a:bodyPr/>
          <a:lstStyle/>
          <a:p>
            <a:r>
              <a:rPr lang="en-US" sz="2800" dirty="0" smtClean="0"/>
              <a:t>Synthesize findings </a:t>
            </a:r>
            <a:endParaRPr lang="en-US" sz="2800" dirty="0" smtClean="0"/>
          </a:p>
          <a:p>
            <a:r>
              <a:rPr lang="en-US" sz="2800" dirty="0" smtClean="0"/>
              <a:t>Identify </a:t>
            </a:r>
            <a:r>
              <a:rPr lang="en-US" sz="2800" dirty="0" smtClean="0"/>
              <a:t>dust monitoring and communication methods that address ADOT’s needs</a:t>
            </a:r>
          </a:p>
          <a:p>
            <a:r>
              <a:rPr lang="en-US" sz="2800" dirty="0" smtClean="0"/>
              <a:t>Develop actionable recommendations in the form of a communication implementation plan</a:t>
            </a:r>
          </a:p>
          <a:p>
            <a:r>
              <a:rPr lang="en-US" sz="2800" dirty="0" smtClean="0"/>
              <a:t>Publish a </a:t>
            </a:r>
            <a:r>
              <a:rPr lang="en-US" sz="2800" dirty="0" smtClean="0"/>
              <a:t>final </a:t>
            </a:r>
            <a:r>
              <a:rPr lang="en-US" sz="2800" dirty="0" smtClean="0"/>
              <a:t>report </a:t>
            </a:r>
            <a:endParaRPr lang="en-US" sz="2800" dirty="0" smtClean="0"/>
          </a:p>
          <a:p>
            <a:r>
              <a:rPr lang="en-US" sz="2800" dirty="0" smtClean="0"/>
              <a:t>Project </a:t>
            </a:r>
            <a:r>
              <a:rPr lang="en-US" sz="2800" dirty="0" smtClean="0"/>
              <a:t>send-off (final event to present results)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Scope of Work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600" dirty="0" smtClean="0"/>
              <a:t>Contacts</a:t>
            </a:r>
            <a:endParaRPr sz="2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71475" y="1877853"/>
            <a:ext cx="8543925" cy="325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200"/>
              </a:spcBef>
              <a:buFontTx/>
              <a:buNone/>
            </a:pPr>
            <a:endParaRPr lang="en-US" sz="1400" dirty="0" smtClean="0">
              <a:solidFill>
                <a:srgbClr val="99A878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spcBef>
                <a:spcPts val="200"/>
              </a:spcBef>
              <a:buFontTx/>
              <a:buNone/>
              <a:tabLst>
                <a:tab pos="3943350" algn="l"/>
              </a:tabLst>
            </a:pPr>
            <a:r>
              <a:rPr lang="en-US" sz="2800" dirty="0" smtClean="0">
                <a:solidFill>
                  <a:srgbClr val="99A87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Stephen Reid	</a:t>
            </a:r>
            <a:r>
              <a:rPr lang="en-US" sz="2800" dirty="0" smtClean="0">
                <a:solidFill>
                  <a:srgbClr val="99A87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Diann</a:t>
            </a:r>
            <a:r>
              <a:rPr lang="en-US" sz="2800" dirty="0" smtClean="0">
                <a:solidFill>
                  <a:srgbClr val="99A87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 Kresich</a:t>
            </a:r>
            <a:endParaRPr lang="en-US" sz="2800" dirty="0" smtClean="0">
              <a:solidFill>
                <a:srgbClr val="99A878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tabLst>
                <a:tab pos="3943350" algn="l"/>
              </a:tabLst>
            </a:pP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  <a:hlinkClick r:id="rId2"/>
              </a:rPr>
              <a:t>sreid@sonomatech.com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dkresich@azdot.gov</a:t>
            </a:r>
            <a:endParaRPr lang="en-US" sz="20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tabLst>
                <a:tab pos="3943350" algn="l"/>
              </a:tabLst>
            </a:pP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707.665.9900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602.712.3134</a:t>
            </a:r>
            <a:endParaRPr lang="en-US" sz="20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tabLst>
                <a:tab pos="3943350" algn="l"/>
              </a:tabLst>
            </a:pPr>
            <a:endParaRPr lang="en-US" sz="20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tabLst>
                <a:tab pos="3943350" algn="l"/>
              </a:tabLst>
            </a:pPr>
            <a:r>
              <a:rPr lang="en-US" sz="2800" dirty="0" smtClean="0">
                <a:solidFill>
                  <a:srgbClr val="99A87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Clinton MacDonald	</a:t>
            </a:r>
            <a:r>
              <a:rPr lang="en-US" sz="2800" dirty="0" smtClean="0">
                <a:solidFill>
                  <a:srgbClr val="99A87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Tim Tait</a:t>
            </a:r>
            <a:endParaRPr lang="en-US" sz="2800" dirty="0">
              <a:solidFill>
                <a:srgbClr val="99A878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tabLst>
                <a:tab pos="3943350" algn="l"/>
              </a:tabLst>
            </a:pP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clint@sonomatech.com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  <a:hlinkClick r:id="rId5"/>
              </a:rPr>
              <a:t>ttait@azdot.gov</a:t>
            </a:r>
            <a:endParaRPr lang="en-US" sz="20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 eaLnBrk="1" hangingPunct="1">
              <a:spcBef>
                <a:spcPts val="600"/>
              </a:spcBef>
              <a:buNone/>
              <a:tabLst>
                <a:tab pos="3943350" algn="l"/>
              </a:tabLst>
            </a:pP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707.665.9900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602.712.7070</a:t>
            </a:r>
            <a:endParaRPr lang="en-US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6418"/>
            <a:ext cx="9144000" cy="641350"/>
          </a:xfrm>
        </p:spPr>
        <p:txBody>
          <a:bodyPr/>
          <a:lstStyle/>
          <a:p>
            <a:r>
              <a:rPr lang="en-US" dirty="0" smtClean="0"/>
              <a:t>Consultant information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88DB65-5194-4A15-AB0A-9B8E3C9F401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569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12768"/>
            <a:ext cx="9144000" cy="6413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4E81BE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Segoe UI Semibold" pitchFamily="34" charset="0"/>
                <a:ea typeface="Segoe UI" pitchFamily="34" charset="0"/>
                <a:cs typeface="Segoe UI" pitchFamily="34" charset="0"/>
              </a:rPr>
              <a:t>Sonoma Technology, Inc.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55575" y="1539664"/>
            <a:ext cx="8832850" cy="83099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 perform air quality, meteorological, and </a:t>
            </a:r>
            <a:r>
              <a:rPr lang="en-US" altLang="en-US" sz="2400" dirty="0" smtClean="0"/>
              <a:t>transportation-related</a:t>
            </a:r>
            <a:r>
              <a:rPr lang="en-US" alt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research for clients around the world.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87414" y="2438689"/>
            <a:ext cx="5313286" cy="214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284163" indent="-284163">
              <a:spcBef>
                <a:spcPts val="4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Founded in 1982</a:t>
            </a:r>
            <a:endParaRPr lang="en-US" altLang="en-US" sz="2000" dirty="0">
              <a:solidFill>
                <a:srgbClr val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4163" indent="-284163">
              <a:spcBef>
                <a:spcPts val="4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altLang="en-US" sz="20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Headquarters in </a:t>
            </a:r>
            <a:r>
              <a:rPr lang="en-US" altLang="en-US" sz="2000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Petaluma, CA</a:t>
            </a:r>
          </a:p>
          <a:p>
            <a:pPr marL="284163" indent="-284163">
              <a:spcBef>
                <a:spcPts val="4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Satellite </a:t>
            </a:r>
            <a:r>
              <a:rPr lang="en-US" altLang="en-US" sz="20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offices in Fresno</a:t>
            </a:r>
            <a:r>
              <a:rPr lang="en-US" altLang="en-US" sz="2000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altLang="en-US" sz="20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CA; </a:t>
            </a:r>
            <a:r>
              <a:rPr lang="en-US" altLang="en-US" sz="2000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Laramie, </a:t>
            </a:r>
            <a:r>
              <a:rPr lang="en-US" altLang="en-US" sz="20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WY; and Seattle, WA</a:t>
            </a:r>
            <a:endParaRPr lang="en-US" altLang="en-US" sz="2000" dirty="0">
              <a:solidFill>
                <a:srgbClr val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4163" indent="-284163">
              <a:spcBef>
                <a:spcPts val="4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6</a:t>
            </a:r>
            <a:r>
              <a:rPr lang="en-US" altLang="en-US" sz="20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0 </a:t>
            </a:r>
            <a:r>
              <a:rPr lang="en-US" altLang="en-US" sz="2000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employees</a:t>
            </a:r>
          </a:p>
          <a:p>
            <a:pPr marL="284163" indent="-284163">
              <a:spcBef>
                <a:spcPts val="4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Employee-owned and directed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6629" y="4924234"/>
            <a:ext cx="2771661" cy="1816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882" y="4924234"/>
            <a:ext cx="5151892" cy="1816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8" t="5380" r="25921" b="19065"/>
          <a:stretch/>
        </p:blipFill>
        <p:spPr bwMode="auto">
          <a:xfrm>
            <a:off x="6036629" y="2441613"/>
            <a:ext cx="2771661" cy="2218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8370" y="67733"/>
            <a:ext cx="4252954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Introductions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6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4E81BE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Segoe UI Semibold" pitchFamily="34" charset="0"/>
                <a:ea typeface="Segoe UI" pitchFamily="34" charset="0"/>
                <a:cs typeface="Segoe UI" pitchFamily="34" charset="0"/>
              </a:rPr>
              <a:t>Sonoma Technology, Inc.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55575" y="1663489"/>
            <a:ext cx="8832850" cy="646331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Sample projects: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87414" y="2419639"/>
            <a:ext cx="6341986" cy="292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284163" indent="-284163">
              <a:spcBef>
                <a:spcPts val="12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Caltrans </a:t>
            </a:r>
            <a:r>
              <a:rPr lang="en-US" altLang="en-US" sz="2400" dirty="0" err="1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RWIS</a:t>
            </a:r>
            <a:r>
              <a:rPr lang="en-US" altLang="en-US" sz="24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Calibration and Maintenance</a:t>
            </a:r>
            <a:endParaRPr lang="en-US" altLang="en-US" sz="2400" dirty="0">
              <a:solidFill>
                <a:srgbClr val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4163" indent="-284163">
              <a:spcBef>
                <a:spcPts val="12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altLang="en-US" sz="2400" dirty="0" err="1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ADEQ</a:t>
            </a:r>
            <a:r>
              <a:rPr lang="en-US" altLang="en-US" sz="24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Dust Event Analysis</a:t>
            </a:r>
            <a:endParaRPr lang="en-US" altLang="en-US" sz="2400" dirty="0">
              <a:solidFill>
                <a:srgbClr val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4163" indent="-284163">
              <a:spcBef>
                <a:spcPts val="12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altLang="en-US" sz="2400" dirty="0" err="1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ADOT</a:t>
            </a:r>
            <a:r>
              <a:rPr lang="en-US" altLang="en-US" sz="24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Construction Emissions Study</a:t>
            </a:r>
            <a:endParaRPr lang="en-US" altLang="en-US" sz="2400" dirty="0">
              <a:solidFill>
                <a:srgbClr val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4163" indent="-284163">
              <a:spcBef>
                <a:spcPts val="12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Sacramento Air Quality Forecasting and Public Outreach</a:t>
            </a:r>
          </a:p>
          <a:p>
            <a:pPr marL="284163" indent="-284163">
              <a:spcBef>
                <a:spcPts val="12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EPA </a:t>
            </a:r>
            <a:r>
              <a:rPr lang="en-US" altLang="en-US" sz="2400" dirty="0" err="1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AirNow</a:t>
            </a:r>
            <a:r>
              <a:rPr lang="en-US" altLang="en-US" sz="2400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System</a:t>
            </a:r>
            <a:endParaRPr lang="en-US" altLang="en-US" sz="2400" dirty="0">
              <a:solidFill>
                <a:srgbClr val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370" y="67733"/>
            <a:ext cx="4252954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Introductions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05" y="4845462"/>
            <a:ext cx="2545470" cy="19278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monit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642" y="4933467"/>
            <a:ext cx="2454095" cy="183988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J:\912033 ADEQ Exceptional Event Analysis\712020 ADEQ EE\Figures\phoenix_dust_storm_20110705_adjust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642" y="2966376"/>
            <a:ext cx="2444570" cy="182508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8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4E81BE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Segoe UI Semibold" pitchFamily="34" charset="0"/>
                <a:ea typeface="Segoe UI" pitchFamily="34" charset="0"/>
                <a:cs typeface="Segoe UI" pitchFamily="34" charset="0"/>
              </a:rPr>
              <a:t>Western Transportation Institute (</a:t>
            </a:r>
            <a:r>
              <a:rPr lang="en-US" altLang="en-US" sz="4000" dirty="0" err="1" smtClean="0">
                <a:solidFill>
                  <a:srgbClr val="4E81BE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Segoe UI Semibold" pitchFamily="34" charset="0"/>
                <a:ea typeface="Segoe UI" pitchFamily="34" charset="0"/>
                <a:cs typeface="Segoe UI" pitchFamily="34" charset="0"/>
              </a:rPr>
              <a:t>WTI</a:t>
            </a:r>
            <a:r>
              <a:rPr lang="en-US" altLang="en-US" sz="4000" dirty="0" smtClean="0">
                <a:solidFill>
                  <a:srgbClr val="4E81BE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Segoe UI Semibold" pitchFamily="34" charset="0"/>
                <a:ea typeface="Segoe UI" pitchFamily="34" charset="0"/>
                <a:cs typeface="Segoe UI" pitchFamily="34" charset="0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8370" y="67733"/>
            <a:ext cx="4252954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Introductions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6208" y="1691850"/>
            <a:ext cx="8832850" cy="4610493"/>
          </a:xfrm>
        </p:spPr>
        <p:txBody>
          <a:bodyPr/>
          <a:lstStyle/>
          <a:p>
            <a:r>
              <a:rPr lang="en-US" sz="2800" dirty="0" smtClean="0"/>
              <a:t>One of the largest </a:t>
            </a:r>
            <a:r>
              <a:rPr lang="en-US" sz="2800" dirty="0"/>
              <a:t>transportation </a:t>
            </a:r>
            <a:r>
              <a:rPr lang="en-US" sz="2800" dirty="0" smtClean="0"/>
              <a:t>institutes </a:t>
            </a:r>
            <a:r>
              <a:rPr lang="en-US" sz="2800" dirty="0"/>
              <a:t>focusing on rural transportation issues </a:t>
            </a:r>
            <a:r>
              <a:rPr lang="en-US" sz="2800" dirty="0" smtClean="0"/>
              <a:t>($10 M annual budget)</a:t>
            </a:r>
            <a:endParaRPr lang="en-US" sz="2800" dirty="0"/>
          </a:p>
          <a:p>
            <a:r>
              <a:rPr lang="en-US" sz="2800" dirty="0"/>
              <a:t>Department in the College of Engineering, Montana State University</a:t>
            </a:r>
          </a:p>
          <a:p>
            <a:pPr lvl="1"/>
            <a:r>
              <a:rPr lang="en-US" sz="2400" dirty="0"/>
              <a:t>Supported by the College and by the umbrella of </a:t>
            </a:r>
            <a:r>
              <a:rPr lang="en-US" sz="2400" dirty="0" err="1"/>
              <a:t>MSU</a:t>
            </a:r>
            <a:r>
              <a:rPr lang="en-US" sz="2400" dirty="0"/>
              <a:t> administrative, academic, and research resources </a:t>
            </a:r>
          </a:p>
          <a:p>
            <a:r>
              <a:rPr lang="en-US" sz="2800" dirty="0"/>
              <a:t>Established in 1994 by the State Departments of Transportation of Montana and California</a:t>
            </a:r>
          </a:p>
          <a:p>
            <a:r>
              <a:rPr lang="en-US" sz="2800" dirty="0"/>
              <a:t>85-person multidisciplinary staff of professionals, </a:t>
            </a:r>
            <a:r>
              <a:rPr lang="en-US" sz="2800" dirty="0" smtClean="0"/>
              <a:t>students, </a:t>
            </a:r>
            <a:r>
              <a:rPr lang="en-US" sz="2800" dirty="0"/>
              <a:t>and associated faculty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4E81BE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Segoe UI Semibold" pitchFamily="34" charset="0"/>
                <a:ea typeface="Segoe UI" pitchFamily="34" charset="0"/>
                <a:cs typeface="Segoe UI" pitchFamily="34" charset="0"/>
              </a:rPr>
              <a:t>Western Transportation Institute (</a:t>
            </a:r>
            <a:r>
              <a:rPr lang="en-US" altLang="en-US" sz="4000" dirty="0" err="1" smtClean="0">
                <a:solidFill>
                  <a:srgbClr val="4E81BE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Segoe UI Semibold" pitchFamily="34" charset="0"/>
                <a:ea typeface="Segoe UI" pitchFamily="34" charset="0"/>
                <a:cs typeface="Segoe UI" pitchFamily="34" charset="0"/>
              </a:rPr>
              <a:t>WTI</a:t>
            </a:r>
            <a:r>
              <a:rPr lang="en-US" altLang="en-US" sz="4000" dirty="0" smtClean="0">
                <a:solidFill>
                  <a:srgbClr val="4E81BE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Segoe UI Semibold" pitchFamily="34" charset="0"/>
                <a:ea typeface="Segoe UI" pitchFamily="34" charset="0"/>
                <a:cs typeface="Segoe UI" pitchFamily="34" charset="0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8370" y="67733"/>
            <a:ext cx="4252954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Introductions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6208" y="1749000"/>
            <a:ext cx="8832850" cy="4118050"/>
          </a:xfrm>
        </p:spPr>
        <p:txBody>
          <a:bodyPr/>
          <a:lstStyle/>
          <a:p>
            <a:r>
              <a:rPr lang="en-US" sz="2800" dirty="0" smtClean="0"/>
              <a:t>Eight </a:t>
            </a:r>
            <a:r>
              <a:rPr lang="en-US" sz="2800" dirty="0"/>
              <a:t>integrated research areas create solutions to rural transportation </a:t>
            </a:r>
            <a:r>
              <a:rPr lang="en-US" sz="2800" dirty="0" smtClean="0"/>
              <a:t>issues, including</a:t>
            </a:r>
            <a:endParaRPr lang="en-US" sz="2800" dirty="0"/>
          </a:p>
          <a:p>
            <a:pPr lvl="1"/>
            <a:r>
              <a:rPr lang="en-US" sz="2400" dirty="0"/>
              <a:t>Safety and </a:t>
            </a:r>
            <a:r>
              <a:rPr lang="en-US" sz="2400" dirty="0" smtClean="0"/>
              <a:t>operations</a:t>
            </a:r>
          </a:p>
          <a:p>
            <a:pPr lvl="1"/>
            <a:r>
              <a:rPr lang="en-US" sz="2400" dirty="0" smtClean="0"/>
              <a:t>Road ecology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nfrastructure </a:t>
            </a:r>
            <a:r>
              <a:rPr lang="en-US" sz="2400" dirty="0"/>
              <a:t>maintenance and </a:t>
            </a:r>
            <a:r>
              <a:rPr lang="en-US" sz="2400" dirty="0" smtClean="0"/>
              <a:t>materials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ystems </a:t>
            </a:r>
            <a:r>
              <a:rPr lang="en-US" sz="2400" dirty="0"/>
              <a:t>engineering and </a:t>
            </a:r>
            <a:r>
              <a:rPr lang="en-US" sz="2400" dirty="0" smtClean="0"/>
              <a:t>integration</a:t>
            </a:r>
          </a:p>
          <a:p>
            <a:pPr lvl="1"/>
            <a:r>
              <a:rPr lang="en-US" sz="2400" dirty="0" smtClean="0"/>
              <a:t>Transportation </a:t>
            </a:r>
            <a:r>
              <a:rPr lang="en-US" sz="2400" dirty="0"/>
              <a:t>planning and economics</a:t>
            </a:r>
          </a:p>
          <a:p>
            <a:r>
              <a:rPr lang="en-US" sz="2800" dirty="0"/>
              <a:t>Conducted research in more than 30 states, at local, state, and federal </a:t>
            </a:r>
            <a:r>
              <a:rPr lang="en-US" sz="2800" dirty="0" smtClean="0"/>
              <a:t>levels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4E81BE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Segoe UI Semibold" pitchFamily="34" charset="0"/>
                <a:ea typeface="Segoe UI" pitchFamily="34" charset="0"/>
                <a:cs typeface="Segoe UI" pitchFamily="34" charset="0"/>
              </a:rPr>
              <a:t>Partners In Brainstorms (PIB)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8370" y="67733"/>
            <a:ext cx="4252954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Introductions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370" y="1633061"/>
            <a:ext cx="6103842" cy="5552289"/>
          </a:xfrm>
        </p:spPr>
        <p:txBody>
          <a:bodyPr/>
          <a:lstStyle/>
          <a:p>
            <a:r>
              <a:rPr lang="en-US" sz="2200" dirty="0" smtClean="0"/>
              <a:t>Founded in 1991 and headquartered in Phoenix, Arizona.</a:t>
            </a:r>
          </a:p>
          <a:p>
            <a:r>
              <a:rPr lang="en-US" sz="2200" dirty="0" smtClean="0"/>
              <a:t>Provided research and consulting services to ADOT for over a decade.</a:t>
            </a:r>
          </a:p>
          <a:p>
            <a:r>
              <a:rPr lang="en-US" sz="2200" dirty="0"/>
              <a:t>Current ADOT research projects </a:t>
            </a:r>
            <a:r>
              <a:rPr lang="en-US" sz="2200" dirty="0" smtClean="0"/>
              <a:t>include </a:t>
            </a:r>
            <a:r>
              <a:rPr lang="en-US" sz="2200" i="1" dirty="0" smtClean="0"/>
              <a:t>Implementation </a:t>
            </a:r>
            <a:r>
              <a:rPr lang="en-US" sz="2200" i="1" dirty="0"/>
              <a:t>of Research at ADOT </a:t>
            </a:r>
            <a:r>
              <a:rPr lang="en-US" sz="2200" dirty="0"/>
              <a:t>across all </a:t>
            </a:r>
            <a:r>
              <a:rPr lang="en-US" sz="2200" dirty="0" smtClean="0"/>
              <a:t>topic areas, </a:t>
            </a:r>
            <a:r>
              <a:rPr lang="en-US" sz="2200" i="1" dirty="0"/>
              <a:t>Assessing Public Attitudes on</a:t>
            </a:r>
            <a:r>
              <a:rPr lang="en-US" sz="2200" dirty="0"/>
              <a:t> </a:t>
            </a:r>
            <a:r>
              <a:rPr lang="en-US" sz="2200" i="1" dirty="0"/>
              <a:t>Managed Lanes and Toll Roads Study</a:t>
            </a:r>
            <a:r>
              <a:rPr lang="en-US" sz="2200" dirty="0"/>
              <a:t>, and the </a:t>
            </a:r>
            <a:r>
              <a:rPr lang="en-US" sz="2200" i="1" dirty="0"/>
              <a:t>Arizona Highways Magazine Facebook Study</a:t>
            </a:r>
            <a:r>
              <a:rPr lang="en-US" sz="2200" dirty="0"/>
              <a:t>. </a:t>
            </a:r>
          </a:p>
          <a:p>
            <a:r>
              <a:rPr lang="en-US" sz="2200" dirty="0" smtClean="0"/>
              <a:t>Recently awarded </a:t>
            </a:r>
            <a:r>
              <a:rPr lang="en-US" sz="2200" i="1" dirty="0" smtClean="0"/>
              <a:t>Master Research and Survey Services Contract</a:t>
            </a:r>
            <a:r>
              <a:rPr lang="en-US" sz="2200" dirty="0" smtClean="0"/>
              <a:t> with the State of Arizona. In all research categories, PIB was the highest rated of all the final selected research and consulting vendors.</a:t>
            </a:r>
          </a:p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4" t="9166" r="2148" b="8751"/>
          <a:stretch/>
        </p:blipFill>
        <p:spPr>
          <a:xfrm>
            <a:off x="6518924" y="1769254"/>
            <a:ext cx="2457138" cy="284305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6" t="25719" r="21689" b="12236"/>
          <a:stretch>
            <a:fillRect/>
          </a:stretch>
        </p:blipFill>
        <p:spPr bwMode="auto">
          <a:xfrm>
            <a:off x="6048375" y="4848225"/>
            <a:ext cx="2999124" cy="185737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4E81BE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Segoe UI Semibold" pitchFamily="34" charset="0"/>
                <a:ea typeface="Segoe UI" pitchFamily="34" charset="0"/>
                <a:cs typeface="Segoe UI" pitchFamily="34" charset="0"/>
              </a:rPr>
              <a:t>Partners In Brainstorms (PIB)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8370" y="67733"/>
            <a:ext cx="4252954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Introductions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369" y="1750216"/>
            <a:ext cx="6428950" cy="4653582"/>
          </a:xfrm>
        </p:spPr>
        <p:txBody>
          <a:bodyPr/>
          <a:lstStyle/>
          <a:p>
            <a:r>
              <a:rPr lang="en-US" sz="2600" dirty="0" smtClean="0"/>
              <a:t>History of innovation in data collection and research technologies, including a patent for online surveys.</a:t>
            </a:r>
          </a:p>
          <a:p>
            <a:r>
              <a:rPr lang="en-US" sz="2600" dirty="0" smtClean="0"/>
              <a:t>Proprietary research panel – over                1.5 million adults, with Arizona residents comprising the majority.</a:t>
            </a:r>
          </a:p>
          <a:p>
            <a:r>
              <a:rPr lang="en-US" sz="2600" dirty="0" smtClean="0"/>
              <a:t>Conducted over 1,000 online surveys and focus groups on behalf of executive, federal, and state government entities and agencies, and numerous Fortune 500 companies. </a:t>
            </a:r>
            <a:endParaRPr lang="en-US" sz="2600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19" y="1802605"/>
            <a:ext cx="1333500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726" y="4563534"/>
            <a:ext cx="2232037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42" descr="doed%20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798" y="1750216"/>
            <a:ext cx="957264" cy="95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US Census Bureau logo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107" y="2876550"/>
            <a:ext cx="20669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microsoft.com/global/en-us/news/publishingimages/logos/MSFT_logo_We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726" y="6302279"/>
            <a:ext cx="2171347" cy="46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olutions.3m.com/3MContentRetrievalAPI/BlobServlet?lmd=1332510879000&amp;locale=en_US&amp;assetType=MMM_Image&amp;assetId=1114312899861&amp;blobAttribute=ImageFi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251" y="5669012"/>
            <a:ext cx="1040121" cy="55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aca-foot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587" y="3915834"/>
            <a:ext cx="1695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https://encrypted-tbn3.gstatic.com/images?q=tbn:ANd9GcSiMKwADGwAmZpNj7AgsZjGbQ2akUU8Z4wuP0e4_I6wJ5rcj_LkYrWTlygj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440" y="3903375"/>
            <a:ext cx="734543" cy="66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Arizona Department of Transportati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009" y="3489030"/>
            <a:ext cx="1751120" cy="31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Googl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444" y="5050342"/>
            <a:ext cx="1489986" cy="52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s://encrypted-tbn3.gstatic.com/images?q=tbn:ANd9GcTeMqJwmmlhagKGDSFG2nmy8ywNqoUXKIz5mls1inpnlE47-gGbJ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263" y="5621743"/>
            <a:ext cx="679866" cy="60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Communication Plan for Windblown Dust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08" y="1749000"/>
            <a:ext cx="8832850" cy="5016758"/>
          </a:xfrm>
        </p:spPr>
        <p:txBody>
          <a:bodyPr/>
          <a:lstStyle/>
          <a:p>
            <a:r>
              <a:rPr lang="en-US" dirty="0" smtClean="0"/>
              <a:t>Managed by the ADOT Research Center</a:t>
            </a:r>
          </a:p>
          <a:p>
            <a:r>
              <a:rPr lang="en-US" dirty="0" smtClean="0"/>
              <a:t>Sponsored by ADOT Communications</a:t>
            </a:r>
          </a:p>
          <a:p>
            <a:r>
              <a:rPr lang="en-US" dirty="0" smtClean="0"/>
              <a:t>Commenced January 2014</a:t>
            </a:r>
          </a:p>
          <a:p>
            <a:r>
              <a:rPr lang="en-US" dirty="0" smtClean="0"/>
              <a:t>Expected completion December 2014</a:t>
            </a:r>
            <a:endParaRPr lang="en-US" dirty="0"/>
          </a:p>
          <a:p>
            <a:r>
              <a:rPr lang="en-US" dirty="0" smtClean="0"/>
              <a:t>Consultant team</a:t>
            </a:r>
          </a:p>
          <a:p>
            <a:pPr lvl="1"/>
            <a:r>
              <a:rPr lang="en-US" dirty="0" smtClean="0"/>
              <a:t>Sonoma Technology, Inc.</a:t>
            </a:r>
          </a:p>
          <a:p>
            <a:pPr lvl="1"/>
            <a:r>
              <a:rPr lang="en-US" dirty="0" smtClean="0"/>
              <a:t>Western Transportation Institute</a:t>
            </a:r>
          </a:p>
          <a:p>
            <a:pPr lvl="1"/>
            <a:r>
              <a:rPr lang="en-US" dirty="0" smtClean="0"/>
              <a:t>Partners in Brainstorms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6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600" dirty="0" smtClean="0"/>
              <a:t>Windblown Dust</a:t>
            </a:r>
            <a:endParaRPr sz="46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24" y="1623995"/>
            <a:ext cx="8663041" cy="2419124"/>
          </a:xfrm>
        </p:spPr>
        <p:txBody>
          <a:bodyPr/>
          <a:lstStyle/>
          <a:p>
            <a:r>
              <a:rPr sz="2800" dirty="0" smtClean="0"/>
              <a:t>Windblown dust events occur across Arizona, especially along I-10 between Phoenix and Tucson</a:t>
            </a:r>
          </a:p>
          <a:p>
            <a:r>
              <a:rPr lang="en-US" sz="2800" dirty="0" smtClean="0"/>
              <a:t>Blowing dust has been considered a contributing factor in serious crashes on I-10</a:t>
            </a:r>
          </a:p>
          <a:p>
            <a:r>
              <a:rPr lang="en-US" sz="2800" dirty="0" smtClean="0"/>
              <a:t>Visibility reduction is often localized and sudden</a:t>
            </a:r>
            <a:endParaRPr sz="280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Background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8" descr="visibilityshorten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0426" y="4451932"/>
            <a:ext cx="2759074" cy="214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975616"/>
            <a:ext cx="9144000" cy="2895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600" dirty="0" smtClean="0"/>
              <a:t>Windblown Dust</a:t>
            </a:r>
            <a:endParaRPr sz="46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74" y="1538270"/>
            <a:ext cx="8663041" cy="2160591"/>
          </a:xfrm>
        </p:spPr>
        <p:txBody>
          <a:bodyPr/>
          <a:lstStyle/>
          <a:p>
            <a:r>
              <a:rPr lang="en-US" dirty="0" smtClean="0"/>
              <a:t>ADOT</a:t>
            </a:r>
            <a:r>
              <a:rPr dirty="0" smtClean="0"/>
              <a:t> </a:t>
            </a:r>
            <a:r>
              <a:rPr dirty="0" smtClean="0"/>
              <a:t>Dust Task Force fou</a:t>
            </a:r>
            <a:r>
              <a:rPr lang="en-US" dirty="0" smtClean="0"/>
              <a:t>nd</a:t>
            </a:r>
            <a:r>
              <a:rPr dirty="0" smtClean="0"/>
              <a:t> that 302 dust-related accidents occurred in 2001-2010</a:t>
            </a:r>
          </a:p>
          <a:p>
            <a:r>
              <a:rPr lang="en-US" dirty="0" smtClean="0"/>
              <a:t>37 accidents occurred between mile markers 211 and 220 (near Pacheco)</a:t>
            </a:r>
            <a:endParaRPr dirty="0" smtClean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Background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6"/>
          <a:stretch/>
        </p:blipFill>
        <p:spPr bwMode="auto">
          <a:xfrm>
            <a:off x="6352" y="4100977"/>
            <a:ext cx="9137648" cy="248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8375" y="3762375"/>
            <a:ext cx="457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166A5"/>
                </a:solidFill>
              </a:rPr>
              <a:t>Dust-related accidents on I-10, 2001-2010</a:t>
            </a:r>
            <a:endParaRPr lang="en-US" dirty="0">
              <a:solidFill>
                <a:srgbClr val="1166A5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114801" y="4891504"/>
            <a:ext cx="9524" cy="714952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048376" y="4891504"/>
            <a:ext cx="9524" cy="714952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17901" y="4591050"/>
            <a:ext cx="1206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Phoenix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41951" y="4591050"/>
            <a:ext cx="1206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Tucson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14801" y="6606848"/>
            <a:ext cx="1066800" cy="253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Calibri" panose="020F0502020204030204" pitchFamily="34" charset="0"/>
              </a:rPr>
              <a:t>Mile Markers</a:t>
            </a:r>
            <a:endParaRPr lang="en-US" sz="1050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02090" y="4160282"/>
            <a:ext cx="45720" cy="2588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-22860" y="4172982"/>
            <a:ext cx="45720" cy="2588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600" dirty="0" smtClean="0"/>
              <a:t>Project Objectives</a:t>
            </a:r>
            <a:endParaRPr sz="46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24" y="1747820"/>
            <a:ext cx="8663041" cy="381027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Identify actionable recommendations for</a:t>
            </a:r>
            <a:endParaRPr dirty="0" smtClean="0"/>
          </a:p>
          <a:p>
            <a:r>
              <a:rPr lang="en-US" sz="2800" dirty="0" smtClean="0"/>
              <a:t>The most effective means for acquiring data about approaching or in-progress dust storms; and</a:t>
            </a:r>
          </a:p>
          <a:p>
            <a:r>
              <a:rPr lang="en-US" sz="2800" dirty="0" smtClean="0"/>
              <a:t>The best available methods for communicating information about these storms to the public</a:t>
            </a:r>
            <a:endParaRPr lang="en-US" dirty="0"/>
          </a:p>
          <a:p>
            <a:pPr lvl="1"/>
            <a:r>
              <a:rPr lang="en-US" sz="2400" dirty="0" smtClean="0"/>
              <a:t>Intelligent Transportation System assets</a:t>
            </a:r>
            <a:endParaRPr lang="en-US" sz="2400" dirty="0"/>
          </a:p>
          <a:p>
            <a:pPr lvl="1"/>
            <a:r>
              <a:rPr lang="en-US" sz="2400" dirty="0" smtClean="0"/>
              <a:t>Traditional media</a:t>
            </a:r>
            <a:endParaRPr lang="en-US" sz="2400" dirty="0"/>
          </a:p>
          <a:p>
            <a:pPr lvl="1"/>
            <a:r>
              <a:rPr lang="en-US" sz="2400" dirty="0" smtClean="0"/>
              <a:t>Social media</a:t>
            </a:r>
            <a:endParaRPr lang="en-US" sz="2400" dirty="0"/>
          </a:p>
        </p:txBody>
      </p:sp>
      <p:pic>
        <p:nvPicPr>
          <p:cNvPr id="6" name="Picture 5" descr="dmsdu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b="12653"/>
          <a:stretch/>
        </p:blipFill>
        <p:spPr>
          <a:xfrm>
            <a:off x="4067175" y="4826373"/>
            <a:ext cx="3771900" cy="18411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2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600" dirty="0" smtClean="0"/>
              <a:t>Project Overview</a:t>
            </a:r>
            <a:endParaRPr sz="46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899" y="1852595"/>
            <a:ext cx="8663041" cy="1766637"/>
          </a:xfrm>
        </p:spPr>
        <p:txBody>
          <a:bodyPr/>
          <a:lstStyle/>
          <a:p>
            <a:r>
              <a:rPr lang="en-US" dirty="0" smtClean="0"/>
              <a:t>Review </a:t>
            </a:r>
            <a:r>
              <a:rPr lang="en-US" dirty="0" smtClean="0"/>
              <a:t>of current practices</a:t>
            </a:r>
          </a:p>
          <a:p>
            <a:r>
              <a:rPr lang="en-US" dirty="0" smtClean="0"/>
              <a:t>Needs </a:t>
            </a:r>
            <a:r>
              <a:rPr lang="en-US" dirty="0" smtClean="0"/>
              <a:t>assessment</a:t>
            </a:r>
          </a:p>
          <a:p>
            <a:r>
              <a:rPr lang="en-US" dirty="0" smtClean="0"/>
              <a:t>Recommendations </a:t>
            </a:r>
            <a:r>
              <a:rPr lang="en-US" dirty="0" smtClean="0"/>
              <a:t>and final report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Scope of Work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lang="en-US" dirty="0"/>
              <a:t>Review of Current Practices</a:t>
            </a:r>
            <a:endParaRPr sz="46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899" y="1852595"/>
            <a:ext cx="8663041" cy="4622804"/>
          </a:xfrm>
        </p:spPr>
        <p:txBody>
          <a:bodyPr/>
          <a:lstStyle/>
          <a:p>
            <a:r>
              <a:rPr lang="en-US" dirty="0" smtClean="0"/>
              <a:t>Identify and document ADOT practices for dust detection and warning through staff interviews and review of available </a:t>
            </a:r>
            <a:r>
              <a:rPr lang="en-US" dirty="0" smtClean="0"/>
              <a:t>documentation</a:t>
            </a:r>
          </a:p>
          <a:p>
            <a:endParaRPr lang="en-US" dirty="0" smtClean="0"/>
          </a:p>
          <a:p>
            <a:r>
              <a:rPr lang="en-US" dirty="0" smtClean="0"/>
              <a:t>Conduct phone interviews with industry experts across the country to identify</a:t>
            </a:r>
            <a:endParaRPr lang="en-US" dirty="0"/>
          </a:p>
          <a:p>
            <a:pPr lvl="1"/>
            <a:r>
              <a:rPr lang="en-US" sz="2400" dirty="0" smtClean="0"/>
              <a:t>Best practices for visibility detection and warning systems</a:t>
            </a:r>
            <a:endParaRPr lang="en-US" sz="2400" dirty="0"/>
          </a:p>
          <a:p>
            <a:pPr lvl="1"/>
            <a:r>
              <a:rPr lang="en-US" sz="2400" dirty="0" smtClean="0"/>
              <a:t>Effective intra-agency communication </a:t>
            </a:r>
            <a:r>
              <a:rPr lang="en-US" sz="2400" dirty="0" smtClean="0"/>
              <a:t>strategies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Scope of Work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3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lang="en-US" dirty="0"/>
              <a:t>Review of Current Practices</a:t>
            </a:r>
            <a:endParaRPr sz="46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52595"/>
            <a:ext cx="8547140" cy="3687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Need to understand past/current efforts:</a:t>
            </a:r>
          </a:p>
          <a:p>
            <a:r>
              <a:rPr lang="en-US" sz="2800" dirty="0" smtClean="0"/>
              <a:t>Dust Task Force</a:t>
            </a:r>
          </a:p>
          <a:p>
            <a:r>
              <a:rPr lang="en-US" sz="2800" dirty="0" smtClean="0"/>
              <a:t>I-10 Pilot Study in Safford District</a:t>
            </a:r>
          </a:p>
          <a:p>
            <a:r>
              <a:rPr lang="en-US" sz="2800" dirty="0" smtClean="0"/>
              <a:t>University of Arizona Forecasting</a:t>
            </a:r>
          </a:p>
          <a:p>
            <a:r>
              <a:rPr lang="en-US" sz="2800" dirty="0" smtClean="0"/>
              <a:t>Dust Storm Incident Response Committee</a:t>
            </a:r>
          </a:p>
          <a:p>
            <a:r>
              <a:rPr lang="en-US" sz="2800" dirty="0" smtClean="0"/>
              <a:t>Dust Storm Workshops</a:t>
            </a:r>
          </a:p>
          <a:p>
            <a:r>
              <a:rPr lang="en-US" sz="2800" dirty="0" smtClean="0"/>
              <a:t>Other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Scope of Work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5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600" dirty="0" smtClean="0"/>
              <a:t>Needs Assessment</a:t>
            </a:r>
            <a:endParaRPr sz="46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899" y="1852595"/>
            <a:ext cx="8663041" cy="4786330"/>
          </a:xfrm>
        </p:spPr>
        <p:txBody>
          <a:bodyPr/>
          <a:lstStyle/>
          <a:p>
            <a:r>
              <a:rPr lang="en-US" dirty="0" smtClean="0"/>
              <a:t>Evaluate available systems for wind and visibility monitoring and forecasting</a:t>
            </a:r>
          </a:p>
          <a:p>
            <a:r>
              <a:rPr lang="en-US" dirty="0" smtClean="0"/>
              <a:t>Assess communication needs from a traveler’s view</a:t>
            </a:r>
            <a:endParaRPr lang="en-US" dirty="0"/>
          </a:p>
          <a:p>
            <a:pPr lvl="1"/>
            <a:r>
              <a:rPr lang="en-US" sz="2400" dirty="0" smtClean="0"/>
              <a:t>Online survey of at least 300 individuals</a:t>
            </a:r>
            <a:endParaRPr lang="en-US" sz="2400" dirty="0"/>
          </a:p>
          <a:p>
            <a:pPr lvl="1"/>
            <a:r>
              <a:rPr lang="en-US" sz="2400" dirty="0" smtClean="0"/>
              <a:t>Two in-person focus groups (10-12 people per group)</a:t>
            </a:r>
          </a:p>
          <a:p>
            <a:r>
              <a:rPr lang="en-US" dirty="0" smtClean="0"/>
              <a:t>Assess ADOT’s current practices and </a:t>
            </a:r>
            <a:r>
              <a:rPr lang="en-US" dirty="0" smtClean="0"/>
              <a:t>resources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Scope of Work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Green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BlueGreenTemplate</Template>
  <TotalTime>382</TotalTime>
  <Words>741</Words>
  <Application>Microsoft Office PowerPoint</Application>
  <PresentationFormat>On-screen Show (4:3)</PresentationFormat>
  <Paragraphs>148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BlueGreenTemplate</vt:lpstr>
      <vt:lpstr>Communication Plan for Windblown Dust</vt:lpstr>
      <vt:lpstr>Communication Plan for Windblown Dust</vt:lpstr>
      <vt:lpstr>Windblown Dust</vt:lpstr>
      <vt:lpstr>Windblown Dust</vt:lpstr>
      <vt:lpstr>Project Objectives</vt:lpstr>
      <vt:lpstr>Project Overview</vt:lpstr>
      <vt:lpstr>Review of Current Practices</vt:lpstr>
      <vt:lpstr>Review of Current Practices</vt:lpstr>
      <vt:lpstr>Needs Assessment</vt:lpstr>
      <vt:lpstr>Recommendations and Final Report</vt:lpstr>
      <vt:lpstr>Contacts</vt:lpstr>
      <vt:lpstr>Consultant information</vt:lpstr>
      <vt:lpstr>Sonoma Technology, Inc.</vt:lpstr>
      <vt:lpstr>Sonoma Technology, Inc.</vt:lpstr>
      <vt:lpstr>Western Transportation Institute (WTI)</vt:lpstr>
      <vt:lpstr>Western Transportation Institute (WTI)</vt:lpstr>
      <vt:lpstr>Partners In Brainstorms (PIB)</vt:lpstr>
      <vt:lpstr>Partners In Brainstorms (PIB)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My Presentation, Sometimes Two Lines</dc:title>
  <dc:creator>Steve Reid</dc:creator>
  <cp:lastModifiedBy>Dianne Kresich</cp:lastModifiedBy>
  <cp:revision>38</cp:revision>
  <cp:lastPrinted>2014-01-06T23:40:08Z</cp:lastPrinted>
  <dcterms:created xsi:type="dcterms:W3CDTF">2013-12-03T21:05:58Z</dcterms:created>
  <dcterms:modified xsi:type="dcterms:W3CDTF">2014-03-03T19:18:46Z</dcterms:modified>
</cp:coreProperties>
</file>