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sldIdLst>
    <p:sldId id="256" r:id="rId2"/>
    <p:sldId id="279" r:id="rId3"/>
    <p:sldId id="282" r:id="rId4"/>
    <p:sldId id="258" r:id="rId5"/>
    <p:sldId id="280" r:id="rId6"/>
    <p:sldId id="277" r:id="rId7"/>
    <p:sldId id="281" r:id="rId8"/>
    <p:sldId id="268" r:id="rId9"/>
    <p:sldId id="270" r:id="rId10"/>
    <p:sldId id="274" r:id="rId11"/>
    <p:sldId id="266" r:id="rId12"/>
    <p:sldId id="273" r:id="rId13"/>
    <p:sldId id="276" r:id="rId14"/>
    <p:sldId id="278" r:id="rId15"/>
    <p:sldId id="259" r:id="rId16"/>
    <p:sldId id="263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75149" autoAdjust="0"/>
  </p:normalViewPr>
  <p:slideViewPr>
    <p:cSldViewPr>
      <p:cViewPr>
        <p:scale>
          <a:sx n="90" d="100"/>
          <a:sy n="90" d="100"/>
        </p:scale>
        <p:origin x="-138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B61AA-8335-4E3E-AE08-2C2AB9D31E8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8CB4-9385-4AF7-B312-B90E96DAD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DUST monitoring</a:t>
            </a:r>
            <a:r>
              <a:rPr lang="en-US" baseline="0" dirty="0" smtClean="0"/>
              <a:t> has an XML interface with the two existing DMS at MP 362 and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DUST monitoring</a:t>
            </a:r>
            <a:r>
              <a:rPr lang="en-US" baseline="0" dirty="0" smtClean="0"/>
              <a:t> has an XML interface with the two existing DMS at MP 362 and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Drawing and Design for 12 Beacon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8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1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</a:t>
            </a:r>
          </a:p>
          <a:p>
            <a:endParaRPr lang="en-US" dirty="0" smtClean="0"/>
          </a:p>
          <a:p>
            <a:r>
              <a:rPr lang="en-US" dirty="0" smtClean="0"/>
              <a:t>Major</a:t>
            </a:r>
            <a:r>
              <a:rPr lang="en-US" baseline="0" dirty="0" smtClean="0"/>
              <a:t> Fatal Crash in 1995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Drivers</a:t>
            </a:r>
            <a:r>
              <a:rPr lang="en-US" baseline="0" dirty="0" smtClean="0"/>
              <a:t> Expect Good Weather on the Nation’s Southernmost Interstate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Visibility</a:t>
            </a:r>
            <a:r>
              <a:rPr lang="en-US" baseline="0" dirty="0" smtClean="0"/>
              <a:t> during this storm dropped to 80’ substantially less than stopping sight distance at 75 mph.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JL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Drawing and Design for 12 Beacon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8CB4-9385-4AF7-B312-B90E96DAD1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dot.gov/index.as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fhwa.dot.gov/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D86-EF2F-4F25-9246-7838483ACE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/>
        </p:nvPicPr>
        <p:blipFill>
          <a:blip r:embed="rId2" cstate="print"/>
          <a:srcRect l="11670" t="14223" r="13652" b="27852"/>
          <a:stretch>
            <a:fillRect/>
          </a:stretch>
        </p:blipFill>
        <p:spPr bwMode="auto">
          <a:xfrm>
            <a:off x="6858000" y="6292644"/>
            <a:ext cx="1828800" cy="41295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0" name="Picture 7" descr="Arizona Department of Transportatio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182842"/>
            <a:ext cx="533400" cy="5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6" descr="U.S. Department of Transportation/Federal Highway Administration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6248400"/>
            <a:ext cx="3448050" cy="5031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2FC-59DB-4F46-A732-CDB272272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93D6-1488-4DB1-95E7-B51EA97CC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B272-A3F6-49D6-AEB9-859CC5DD4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F79AB3-0220-466D-A61B-27E4AAA81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1E82-8D61-40B1-9B78-8DA5DFF6F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083E-D49A-41F0-A2FA-31A998750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ADC-F5AF-45A2-9D28-3DFF21746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B88B-84CD-44EA-9F5E-59D67AEC9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4ED-0F6F-4BC6-B7BC-F3EB70901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C50A-A03E-4BB4-A359-F2977C2A9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fhwa.dot.g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zdot.gov/index.asp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1FFE5E-1556-4427-B694-D3731F376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22"/>
          <p:cNvSpPr txBox="1">
            <a:spLocks noChangeArrowheads="1"/>
          </p:cNvSpPr>
          <p:nvPr userDrawn="1"/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8F8D86-EF2F-4F25-9246-7838483ACE3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5" descr="logo"/>
          <p:cNvPicPr>
            <a:picLocks noChangeAspect="1" noChangeArrowheads="1"/>
          </p:cNvPicPr>
          <p:nvPr userDrawn="1"/>
        </p:nvPicPr>
        <p:blipFill>
          <a:blip r:embed="rId13" cstate="print"/>
          <a:srcRect l="11670" t="14223" r="13652" b="27852"/>
          <a:stretch>
            <a:fillRect/>
          </a:stretch>
        </p:blipFill>
        <p:spPr bwMode="auto">
          <a:xfrm>
            <a:off x="6553200" y="6248400"/>
            <a:ext cx="2133600" cy="41295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9" name="Picture 7" descr="Arizona Department of Transportation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182842"/>
            <a:ext cx="533400" cy="5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6" descr="U.S. Department of Transportation/Federal Highway Administration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09800" y="6248400"/>
            <a:ext cx="3448050" cy="50318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Arizona’s Rural Safety Innovation 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Presentation To:</a:t>
            </a:r>
          </a:p>
          <a:p>
            <a:r>
              <a:rPr lang="en-US" sz="2400" dirty="0" smtClean="0"/>
              <a:t>2014 Dust Workshop</a:t>
            </a:r>
          </a:p>
          <a:p>
            <a:r>
              <a:rPr lang="en-US" sz="2400" dirty="0" smtClean="0"/>
              <a:t>Monitor – Communicate - Educate</a:t>
            </a:r>
          </a:p>
          <a:p>
            <a:r>
              <a:rPr lang="en-US" sz="2400" dirty="0" smtClean="0"/>
              <a:t>March 19, 2014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2286001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 Dust Monitoring System for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696200" y="2514600"/>
            <a:ext cx="609600" cy="685800"/>
            <a:chOff x="2520" y="1800"/>
            <a:chExt cx="1752" cy="1752"/>
          </a:xfrm>
        </p:grpSpPr>
        <p:pic>
          <p:nvPicPr>
            <p:cNvPr id="6" name="Picture 11" descr="Image Previ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0" y="1800"/>
              <a:ext cx="1752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591" y="2256"/>
              <a:ext cx="1633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2000" b="1" dirty="0"/>
                <a:t>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Static Signs and Beacons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Six Locations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beaconinst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45200" cy="453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DMS Wind Warning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dmswi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442136"/>
            <a:ext cx="6292376" cy="427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DMS DUST Warning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dmsdu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447799"/>
            <a:ext cx="7543800" cy="4215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Education Elements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limitedvisibilitysig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399" y="1600200"/>
            <a:ext cx="4644483" cy="3886200"/>
          </a:xfrm>
        </p:spPr>
      </p:pic>
      <p:pic>
        <p:nvPicPr>
          <p:cNvPr id="7" name="Picture 6" descr="harsig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1600200"/>
            <a:ext cx="2438400" cy="386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Highway Advisory Radio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H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371600"/>
            <a:ext cx="3400425" cy="4533900"/>
          </a:xfrm>
        </p:spPr>
      </p:pic>
      <p:pic>
        <p:nvPicPr>
          <p:cNvPr id="7" name="Picture 6" descr="hartxg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29000"/>
            <a:ext cx="3667353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3716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Two Locations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Three Recorded Messages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Standard ADOT Information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Wind (proceed with) Caution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Low Visibility (pull aside stay alive) driver response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System Diagram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781800" cy="4575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6_190_74_1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System Values Added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0916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Wind Data with operations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otification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Visibility data with a notification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PTZ Camera with user controls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interconnection with the DMS message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Static Sign with safe operation statement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 presents a concise safety message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Early mobilization of responders if required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is communicated through signs/radio.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System Study Status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to date does not indicate the occurrence of a dust-related visibility event during evaluation period.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 of the system on driver behavior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not existent or anecdotal at best.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Visibility sensors are not robust - tendency to fail; replacement cost is high.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Visibility Sensors detection space limited.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coverage additional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4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Comparison Caltrans and ADOT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u="sng" dirty="0" smtClean="0"/>
              <a:t>Feature</a:t>
            </a:r>
            <a:r>
              <a:rPr lang="en-US" dirty="0" smtClean="0"/>
              <a:t>		</a:t>
            </a:r>
            <a:r>
              <a:rPr lang="en-US" u="sng" dirty="0" smtClean="0"/>
              <a:t>ADOT</a:t>
            </a:r>
            <a:r>
              <a:rPr lang="en-US" dirty="0" smtClean="0"/>
              <a:t>		     </a:t>
            </a:r>
            <a:r>
              <a:rPr lang="en-US" u="sng" dirty="0" smtClean="0"/>
              <a:t>Caltrans</a:t>
            </a:r>
          </a:p>
          <a:p>
            <a:pPr marL="137160" indent="0">
              <a:buNone/>
            </a:pPr>
            <a:r>
              <a:rPr lang="en-US" dirty="0" smtClean="0"/>
              <a:t>Location	   San Simon area		Central Valley</a:t>
            </a:r>
          </a:p>
          <a:p>
            <a:pPr marL="137160" indent="0">
              <a:buNone/>
            </a:pPr>
            <a:r>
              <a:rPr lang="en-US" dirty="0" smtClean="0"/>
              <a:t>DMS Message	yes				yes</a:t>
            </a:r>
          </a:p>
          <a:p>
            <a:pPr marL="137160" indent="0">
              <a:buNone/>
            </a:pPr>
            <a:r>
              <a:rPr lang="en-US" dirty="0" smtClean="0"/>
              <a:t>Visibility 		yes				yes</a:t>
            </a:r>
          </a:p>
          <a:p>
            <a:pPr marL="137160" indent="0">
              <a:buNone/>
            </a:pPr>
            <a:r>
              <a:rPr lang="en-US" dirty="0" smtClean="0"/>
              <a:t>Spacing		single unit/zone		0.5 mile</a:t>
            </a:r>
          </a:p>
          <a:p>
            <a:pPr marL="137160" indent="0">
              <a:buNone/>
            </a:pPr>
            <a:r>
              <a:rPr lang="en-US" dirty="0" smtClean="0"/>
              <a:t>Speed sensing	no				yes</a:t>
            </a:r>
          </a:p>
          <a:p>
            <a:pPr marL="137160" indent="0">
              <a:buNone/>
            </a:pPr>
            <a:r>
              <a:rPr lang="en-US" dirty="0" smtClean="0"/>
              <a:t>Spacing		N/A				0.25 mile</a:t>
            </a:r>
          </a:p>
          <a:p>
            <a:pPr marL="137160" indent="0">
              <a:buNone/>
            </a:pPr>
            <a:r>
              <a:rPr lang="en-US" dirty="0" smtClean="0"/>
              <a:t>Cameras		yes				yes</a:t>
            </a:r>
          </a:p>
          <a:p>
            <a:pPr marL="137160" indent="0">
              <a:buNone/>
            </a:pPr>
            <a:r>
              <a:rPr lang="en-US" dirty="0" smtClean="0"/>
              <a:t>HAR		yes				yes</a:t>
            </a:r>
          </a:p>
        </p:txBody>
      </p:sp>
    </p:spTree>
    <p:extLst>
      <p:ext uri="{BB962C8B-B14F-4D97-AF65-F5344CB8AC3E}">
        <p14:creationId xmlns:p14="http://schemas.microsoft.com/office/powerpoint/2010/main" val="245059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Project 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Dust Storms along I-10 along disturbed areas between San Simon and Bowie Arizona and New Mexico through recorded history.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RWIS on I-10 near San Simon and Bowie; late 1990’s weather + pavement condition sensors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RSIP Grant Funding 2008; Bill Harmon, Safford DE and Reza Karimvand envisioned the project.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ITS Engineers integrated the system through an on-call contract completed in 2011.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Project 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Reduce the number of dust and weather related crashes, injuries, and fatalities.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Monitor and detect wind and visibility parameters above agreed-to set points thus signaling potential 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for wind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effects or dust 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related visibility </a:t>
            </a: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reduction.</a:t>
            </a:r>
          </a:p>
          <a:p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Communicate to drivers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both conditions </a:t>
            </a: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and response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actions </a:t>
            </a: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thru static signs with solar powered flashing beacons, DMS and HAR.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Immediately alert ADOT personnel to adverse conditions in the area.</a:t>
            </a:r>
          </a:p>
          <a:p>
            <a:pPr>
              <a:buNone/>
            </a:pPr>
            <a:endParaRPr lang="en-US" sz="2800" dirty="0" smtClean="0">
              <a:latin typeface="Times New Roman"/>
              <a:ea typeface="Times New Roman"/>
              <a:cs typeface="Times New Roman"/>
            </a:endParaRPr>
          </a:p>
          <a:p>
            <a:endParaRPr lang="en-US" sz="4000" dirty="0" smtClean="0">
              <a:latin typeface="Times New Roman"/>
              <a:ea typeface="Times New Roman"/>
              <a:cs typeface="Times New Roman"/>
            </a:endParaRPr>
          </a:p>
          <a:p>
            <a:endParaRPr lang="en-US" sz="3600" dirty="0" smtClean="0"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Project Timeline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 smtClean="0"/>
              <a:t>Grant Application:			April 2008</a:t>
            </a:r>
          </a:p>
          <a:p>
            <a:r>
              <a:rPr lang="en-US" sz="2800" dirty="0" smtClean="0"/>
              <a:t>RSIP Grant Awarded:		August 27,2008</a:t>
            </a:r>
          </a:p>
          <a:p>
            <a:r>
              <a:rPr lang="en-US" sz="2800" dirty="0" smtClean="0"/>
              <a:t>Design Initiated:			February 2009</a:t>
            </a:r>
          </a:p>
          <a:p>
            <a:r>
              <a:rPr lang="en-US" sz="2800" dirty="0" smtClean="0"/>
              <a:t>90% Design Completed:		December 2009</a:t>
            </a:r>
          </a:p>
          <a:p>
            <a:r>
              <a:rPr lang="en-US" sz="2800" dirty="0" smtClean="0"/>
              <a:t>System Development:		December 2010</a:t>
            </a:r>
          </a:p>
          <a:p>
            <a:r>
              <a:rPr lang="en-US" sz="2800" dirty="0" smtClean="0"/>
              <a:t>Field Deployment:			May 2011</a:t>
            </a:r>
          </a:p>
          <a:p>
            <a:r>
              <a:rPr lang="en-US" sz="2800" dirty="0" smtClean="0"/>
              <a:t>Evaluation Began:			August 2011</a:t>
            </a:r>
          </a:p>
          <a:p>
            <a:r>
              <a:rPr lang="en-US" dirty="0" smtClean="0"/>
              <a:t>Two </a:t>
            </a:r>
            <a:r>
              <a:rPr lang="en-US" dirty="0"/>
              <a:t>C</a:t>
            </a:r>
            <a:r>
              <a:rPr lang="en-US" dirty="0" smtClean="0"/>
              <a:t>omplete Seasons</a:t>
            </a:r>
            <a:r>
              <a:rPr lang="en-US" sz="2800" dirty="0" smtClean="0"/>
              <a:t>		2012 &amp; 2013</a:t>
            </a:r>
          </a:p>
          <a:p>
            <a:r>
              <a:rPr lang="en-US" dirty="0" smtClean="0"/>
              <a:t>Evaluations Continue		2014 - 2016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5800" y="1447800"/>
            <a:ext cx="3962400" cy="4648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Location Map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126650" cy="464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Oval 6"/>
          <p:cNvSpPr/>
          <p:nvPr/>
        </p:nvSpPr>
        <p:spPr bwMode="auto">
          <a:xfrm>
            <a:off x="3733800" y="5105400"/>
            <a:ext cx="609600" cy="152400"/>
          </a:xfrm>
          <a:prstGeom prst="ellipse">
            <a:avLst/>
          </a:prstGeom>
          <a:solidFill>
            <a:srgbClr val="FFFF0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295400"/>
            <a:ext cx="4114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East </a:t>
            </a:r>
            <a:r>
              <a:rPr lang="en-US" sz="2800" dirty="0" smtClean="0"/>
              <a:t>I-10 in Arizona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Northern Cochise County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San Simon Watershed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Three Dust Detection and Warning Zones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Bowie, Olga and San Simon Areas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Texas </a:t>
            </a:r>
            <a:r>
              <a:rPr lang="en-US" sz="2800" dirty="0" smtClean="0"/>
              <a:t>Canyon snow, wind &amp; </a:t>
            </a:r>
            <a:r>
              <a:rPr lang="en-US" sz="2800" dirty="0" smtClean="0"/>
              <a:t>traffic </a:t>
            </a:r>
            <a:r>
              <a:rPr lang="en-US" sz="2800" dirty="0" smtClean="0"/>
              <a:t>monitor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Sensors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339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2000" dirty="0"/>
          </a:p>
          <a:p>
            <a:r>
              <a:rPr lang="en-US" u="sng" dirty="0" smtClean="0"/>
              <a:t>Bowie to </a:t>
            </a:r>
            <a:r>
              <a:rPr lang="en-US" u="sng" dirty="0"/>
              <a:t>San </a:t>
            </a:r>
            <a:r>
              <a:rPr lang="en-US" u="sng" dirty="0" smtClean="0"/>
              <a:t>Simon</a:t>
            </a:r>
          </a:p>
          <a:p>
            <a:r>
              <a:rPr lang="en-US" dirty="0" smtClean="0"/>
              <a:t>Wind Speed</a:t>
            </a:r>
          </a:p>
          <a:p>
            <a:r>
              <a:rPr lang="en-US" dirty="0" smtClean="0"/>
              <a:t>Visibility</a:t>
            </a:r>
          </a:p>
          <a:p>
            <a:r>
              <a:rPr lang="en-US" dirty="0" smtClean="0"/>
              <a:t>CCTV</a:t>
            </a:r>
          </a:p>
          <a:p>
            <a:r>
              <a:rPr lang="en-US" u="sng" dirty="0" smtClean="0"/>
              <a:t>Texas Canyon RA</a:t>
            </a:r>
          </a:p>
          <a:p>
            <a:r>
              <a:rPr lang="en-US" dirty="0" smtClean="0"/>
              <a:t>Barometer, Temp, Relative Humidity, Dew Point,  </a:t>
            </a:r>
            <a:r>
              <a:rPr lang="en-US" dirty="0" err="1" smtClean="0"/>
              <a:t>Precip</a:t>
            </a:r>
            <a:r>
              <a:rPr lang="en-US" dirty="0" smtClean="0"/>
              <a:t>, Wind and CCTV</a:t>
            </a:r>
            <a:endParaRPr lang="en-US" dirty="0"/>
          </a:p>
        </p:txBody>
      </p:sp>
      <p:pic>
        <p:nvPicPr>
          <p:cNvPr id="6" name="Picture 5" descr="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295400"/>
            <a:ext cx="2910840" cy="469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8600" y="1295400"/>
            <a:ext cx="8686800" cy="4800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Project Features and Zones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29" y="2513806"/>
            <a:ext cx="83518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54500"/>
            <a:ext cx="2293937" cy="1841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4475" y="1276132"/>
            <a:ext cx="2320925" cy="1857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869606" y="4031457"/>
            <a:ext cx="330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tguerra\Desktop\rwi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4510" y="2703726"/>
            <a:ext cx="304800" cy="29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813410" y="1463747"/>
            <a:ext cx="2971800" cy="838200"/>
          </a:xfrm>
          <a:prstGeom prst="rect">
            <a:avLst/>
          </a:prstGeom>
          <a:solidFill>
            <a:srgbClr val="FFDE00"/>
          </a:solidFill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82058" tIns="41029" rIns="82058" bIns="41029"/>
          <a:lstStyle/>
          <a:p>
            <a:r>
              <a:rPr lang="en-US" sz="2400" dirty="0" smtClean="0">
                <a:solidFill>
                  <a:srgbClr val="00B0F0"/>
                </a:solidFill>
              </a:rPr>
              <a:t>Bowie (DMS on EB)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MP 362 to MP 368.5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105399" y="5029200"/>
            <a:ext cx="3912783" cy="838201"/>
          </a:xfrm>
          <a:prstGeom prst="rect">
            <a:avLst/>
          </a:prstGeom>
          <a:solidFill>
            <a:srgbClr val="FFDE00"/>
          </a:solidFill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82058" tIns="41029" rIns="82058" bIns="41029"/>
          <a:lstStyle/>
          <a:p>
            <a:r>
              <a:rPr lang="en-US" sz="2400" dirty="0">
                <a:solidFill>
                  <a:srgbClr val="00B0F0"/>
                </a:solidFill>
              </a:rPr>
              <a:t>San Simon (DMS on WB)</a:t>
            </a:r>
          </a:p>
          <a:p>
            <a:r>
              <a:rPr lang="en-US" sz="2400" dirty="0">
                <a:solidFill>
                  <a:srgbClr val="00B0F0"/>
                </a:solidFill>
              </a:rPr>
              <a:t>MP </a:t>
            </a:r>
            <a:r>
              <a:rPr lang="en-US" sz="2400" dirty="0" smtClean="0">
                <a:solidFill>
                  <a:srgbClr val="00B0F0"/>
                </a:solidFill>
              </a:rPr>
              <a:t>379.2 </a:t>
            </a:r>
            <a:r>
              <a:rPr lang="en-US" sz="2400" dirty="0">
                <a:solidFill>
                  <a:srgbClr val="00B0F0"/>
                </a:solidFill>
              </a:rPr>
              <a:t>to MP </a:t>
            </a:r>
            <a:r>
              <a:rPr lang="en-US" sz="2400" dirty="0" smtClean="0">
                <a:solidFill>
                  <a:srgbClr val="00B0F0"/>
                </a:solidFill>
              </a:rPr>
              <a:t>385.8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28800" y="2895600"/>
            <a:ext cx="0" cy="533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 rot="16200000">
            <a:off x="1311275" y="2341365"/>
            <a:ext cx="330200" cy="560387"/>
          </a:xfrm>
        </p:spPr>
      </p:pic>
      <p:cxnSp>
        <p:nvCxnSpPr>
          <p:cNvPr id="27" name="Straight Connector 26"/>
          <p:cNvCxnSpPr/>
          <p:nvPr/>
        </p:nvCxnSpPr>
        <p:spPr>
          <a:xfrm>
            <a:off x="3276600" y="2857499"/>
            <a:ext cx="0" cy="2908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30943" y="3421136"/>
            <a:ext cx="0" cy="356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05399" y="3217562"/>
            <a:ext cx="1" cy="4400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324600" y="3944938"/>
            <a:ext cx="0" cy="2613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512394" y="4175013"/>
            <a:ext cx="11950" cy="3682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6" descr="C:\Users\tguerra\Desktop\rwi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1462" y="3133507"/>
            <a:ext cx="304800" cy="29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C:\Users\tguerra\Desktop\rwi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9343" y="3787064"/>
            <a:ext cx="304800" cy="29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 rot="2700000">
            <a:off x="3139439" y="2564466"/>
            <a:ext cx="27432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2700000">
            <a:off x="8387184" y="3945397"/>
            <a:ext cx="27432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700000">
            <a:off x="6187441" y="4263092"/>
            <a:ext cx="27432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2700000">
            <a:off x="4968239" y="2927198"/>
            <a:ext cx="27432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2700000">
            <a:off x="4077019" y="3732622"/>
            <a:ext cx="27432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2700000">
            <a:off x="1691639" y="3219113"/>
            <a:ext cx="27432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3120725" y="4207165"/>
            <a:ext cx="2822875" cy="822035"/>
          </a:xfrm>
          <a:prstGeom prst="rect">
            <a:avLst/>
          </a:prstGeom>
          <a:solidFill>
            <a:srgbClr val="FFDE00"/>
          </a:solidFill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82058" tIns="41029" rIns="82058" bIns="41029"/>
          <a:lstStyle/>
          <a:p>
            <a:r>
              <a:rPr lang="en-US" sz="2400" dirty="0" smtClean="0">
                <a:solidFill>
                  <a:srgbClr val="00B0F0"/>
                </a:solidFill>
              </a:rPr>
              <a:t>Olga Road Site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MP 371 to MP 375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32937" y="1706526"/>
            <a:ext cx="5867400" cy="42672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Weather Expectations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937" y="1554126"/>
            <a:ext cx="5697125" cy="42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05000" y="1752600"/>
            <a:ext cx="5410200" cy="42672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Severely Limited Visibility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8" descr="visibilityshorte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28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visibilityshortens4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1752599" y="1600200"/>
            <a:ext cx="54102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902</TotalTime>
  <Words>530</Words>
  <Application>Microsoft Office PowerPoint</Application>
  <PresentationFormat>On-screen Show (4:3)</PresentationFormat>
  <Paragraphs>118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Arizona’s Rural Safety Innovation Program</vt:lpstr>
      <vt:lpstr>Project History</vt:lpstr>
      <vt:lpstr>Project Objectives</vt:lpstr>
      <vt:lpstr>Project Timeline</vt:lpstr>
      <vt:lpstr>Location Map</vt:lpstr>
      <vt:lpstr>Sensors</vt:lpstr>
      <vt:lpstr>Project Features and Zones</vt:lpstr>
      <vt:lpstr>Weather Expectations</vt:lpstr>
      <vt:lpstr>Severely Limited Visibility</vt:lpstr>
      <vt:lpstr>Static Signs and Beacons Six Locations</vt:lpstr>
      <vt:lpstr>DMS Wind Warning</vt:lpstr>
      <vt:lpstr>DMS DUST Warning</vt:lpstr>
      <vt:lpstr>Education Elements</vt:lpstr>
      <vt:lpstr>Highway Advisory Radio</vt:lpstr>
      <vt:lpstr>System Diagram</vt:lpstr>
      <vt:lpstr>Sensors</vt:lpstr>
      <vt:lpstr>System Values Added</vt:lpstr>
      <vt:lpstr>System Study Status</vt:lpstr>
      <vt:lpstr>Comparison Caltrans and ADOT</vt:lpstr>
    </vt:vector>
  </TitlesOfParts>
  <Company>ITS Engineers &amp; Constructors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Arizona’s Rural Safety Innovation Program</dc:title>
  <dc:creator>Michael Wendtland</dc:creator>
  <cp:lastModifiedBy>Engel</cp:lastModifiedBy>
  <cp:revision>86</cp:revision>
  <cp:lastPrinted>1601-01-01T00:00:00Z</cp:lastPrinted>
  <dcterms:created xsi:type="dcterms:W3CDTF">2011-09-14T15:14:33Z</dcterms:created>
  <dcterms:modified xsi:type="dcterms:W3CDTF">2014-03-17T23:25:25Z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TC102037671033</vt:lpwstr>
  </property>
</Properties>
</file>